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gif" ContentType="image/gif"/>
  <Default Extension="png" ContentType="image/png"/>
  <Default Extension="bin" ContentType="application/vnd.openxmlformats-officedocument.presentationml.printerSettings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0" r:id="rId2"/>
    <p:sldId id="271" r:id="rId3"/>
    <p:sldId id="283" r:id="rId4"/>
    <p:sldId id="275" r:id="rId5"/>
    <p:sldId id="257" r:id="rId6"/>
    <p:sldId id="258" r:id="rId7"/>
    <p:sldId id="259" r:id="rId8"/>
    <p:sldId id="261" r:id="rId9"/>
    <p:sldId id="256" r:id="rId10"/>
    <p:sldId id="291" r:id="rId11"/>
    <p:sldId id="269" r:id="rId12"/>
    <p:sldId id="278" r:id="rId13"/>
    <p:sldId id="293" r:id="rId14"/>
    <p:sldId id="277" r:id="rId15"/>
    <p:sldId id="284" r:id="rId16"/>
    <p:sldId id="287" r:id="rId17"/>
    <p:sldId id="289" r:id="rId18"/>
    <p:sldId id="292" r:id="rId19"/>
    <p:sldId id="286" r:id="rId20"/>
    <p:sldId id="285" r:id="rId21"/>
    <p:sldId id="273" r:id="rId22"/>
    <p:sldId id="280" r:id="rId23"/>
    <p:sldId id="26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848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viewProps" Target="viewProps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theme" Target="theme/theme1.xml"/><Relationship Id="rId26" Type="http://schemas.openxmlformats.org/officeDocument/2006/relationships/presProps" Target="presProps.xml"/><Relationship Id="rId11" Type="http://schemas.openxmlformats.org/officeDocument/2006/relationships/slide" Target="slides/slide10.xml"/><Relationship Id="rId29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3" Type="http://schemas.openxmlformats.org/officeDocument/2006/relationships/image" Target="../media/image19.emf"/><Relationship Id="rId1" Type="http://schemas.openxmlformats.org/officeDocument/2006/relationships/image" Target="../media/image1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866CA-75EA-42C7-BA78-C9E22944C626}" type="datetimeFigureOut">
              <a:rPr lang="en-US" smtClean="0"/>
              <a:pPr/>
              <a:t>3/16/12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FB1349-FACA-42B7-B153-051164F85C61}" type="slidenum">
              <a:rPr lang="en-US" smtClean="0"/>
              <a:pPr/>
              <a:t>‹n.›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image" Target="../media/image10.png"/><Relationship Id="rId4" Type="http://schemas.openxmlformats.org/officeDocument/2006/relationships/image" Target="../media/image8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1.bin"/><Relationship Id="rId5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4" Type="http://schemas.openxmlformats.org/officeDocument/2006/relationships/image" Target="../media/image17.emf"/><Relationship Id="rId5" Type="http://schemas.openxmlformats.org/officeDocument/2006/relationships/oleObject" Target="../embeddings/oleObject3.bin"/><Relationship Id="rId7" Type="http://schemas.openxmlformats.org/officeDocument/2006/relationships/oleObject" Target="../embeddings/oleObject4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2.bin"/><Relationship Id="rId6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3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2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5.bin"/><Relationship Id="rId5" Type="http://schemas.openxmlformats.org/officeDocument/2006/relationships/image" Target="../media/image23.emf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Relationship Id="rId3" Type="http://schemas.openxmlformats.org/officeDocument/2006/relationships/image" Target="../media/image26.png"/><Relationship Id="rId5" Type="http://schemas.openxmlformats.org/officeDocument/2006/relationships/image" Target="../media/image28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3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00502" y="291865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FF0000"/>
                </a:solidFill>
                <a:latin typeface="Arial"/>
                <a:ea typeface="+mj-ea"/>
                <a:cs typeface="Arial"/>
              </a:rPr>
              <a:t>P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ea typeface="+mj-ea"/>
                <a:cs typeface="Arial"/>
              </a:rPr>
              <a:t>article tracking  </a:t>
            </a:r>
            <a:r>
              <a:rPr lang="it-IT" sz="2800" b="1" dirty="0" err="1" smtClean="0">
                <a:solidFill>
                  <a:srgbClr val="FF0000"/>
                </a:solidFill>
                <a:latin typeface="Arial"/>
                <a:ea typeface="+mj-ea"/>
                <a:cs typeface="Arial"/>
              </a:rPr>
              <a:t>w</a:t>
            </a:r>
            <a:r>
              <a:rPr lang="en-US" sz="2800" b="1" dirty="0" err="1" smtClean="0">
                <a:solidFill>
                  <a:srgbClr val="FF0000"/>
                </a:solidFill>
                <a:latin typeface="Arial"/>
                <a:ea typeface="+mj-ea"/>
                <a:cs typeface="Arial"/>
              </a:rPr>
              <a:t>ith</a:t>
            </a:r>
            <a:r>
              <a:rPr lang="en-US" sz="2800" b="1" dirty="0" smtClean="0">
                <a:solidFill>
                  <a:srgbClr val="FF0000"/>
                </a:solidFill>
                <a:latin typeface="Arial"/>
                <a:ea typeface="+mj-ea"/>
                <a:cs typeface="Arial"/>
              </a:rPr>
              <a:t> the beam tracker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b="1" dirty="0" smtClean="0">
              <a:solidFill>
                <a:srgbClr val="FF0000"/>
              </a:solidFill>
              <a:latin typeface="Arial"/>
              <a:ea typeface="+mj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b="1" dirty="0" smtClean="0">
                <a:latin typeface="Arial"/>
                <a:ea typeface="+mj-ea"/>
                <a:cs typeface="Arial"/>
              </a:rPr>
              <a:t>Paolo Maestro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University of</a:t>
            </a:r>
            <a:r>
              <a:rPr kumimoji="0" lang="en-US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j-ea"/>
                <a:cs typeface="Arial"/>
              </a:rPr>
              <a:t> Siena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b="1" baseline="0" dirty="0">
              <a:latin typeface="Arial"/>
              <a:ea typeface="+mj-ea"/>
              <a:cs typeface="Arial"/>
            </a:endParaRPr>
          </a:p>
          <a:p>
            <a:pPr lvl="0" algn="ctr">
              <a:spcBef>
                <a:spcPct val="0"/>
              </a:spcBef>
              <a:defRPr/>
            </a:pPr>
            <a:r>
              <a:rPr lang="en-US" dirty="0"/>
              <a:t>Beam Test F2F </a:t>
            </a:r>
            <a:r>
              <a:rPr lang="en-US" dirty="0" smtClean="0"/>
              <a:t>Meeting </a:t>
            </a:r>
          </a:p>
          <a:p>
            <a:pPr lvl="0" algn="ctr">
              <a:spcBef>
                <a:spcPct val="0"/>
              </a:spcBef>
              <a:defRPr/>
            </a:pPr>
            <a:r>
              <a:rPr lang="en-US" dirty="0" smtClean="0"/>
              <a:t>CERN March 15-17, 2012 </a:t>
            </a:r>
            <a:endParaRPr kumimoji="0" lang="en-US" b="1" i="0" u="none" strike="noStrike" kern="1200" cap="none" spc="0" normalizeH="0" noProof="0" dirty="0" smtClean="0">
              <a:ln>
                <a:noFill/>
              </a:ln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9111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39795316"/>
              </p:ext>
            </p:extLst>
          </p:nvPr>
        </p:nvGraphicFramePr>
        <p:xfrm>
          <a:off x="813150" y="3079758"/>
          <a:ext cx="4857750" cy="153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Equation" r:id="rId3" imgW="2336800" imgH="736600" progId="Equation.3">
                  <p:embed/>
                </p:oleObj>
              </mc:Choice>
              <mc:Fallback>
                <p:oleObj name="Equation" r:id="rId3" imgW="2336800" imgH="736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13150" y="3079758"/>
                        <a:ext cx="4857750" cy="1531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3"/>
          <p:cNvSpPr txBox="1"/>
          <p:nvPr/>
        </p:nvSpPr>
        <p:spPr>
          <a:xfrm>
            <a:off x="3149600" y="225778"/>
            <a:ext cx="2766863" cy="461618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Si strip alignment 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10" name="Picture 14" descr="mu_view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6507" y="152400"/>
            <a:ext cx="9144000" cy="6259182"/>
          </a:xfrm>
          <a:prstGeom prst="rect">
            <a:avLst/>
          </a:prstGeom>
        </p:spPr>
      </p:pic>
      <p:sp>
        <p:nvSpPr>
          <p:cNvPr id="14" name="TextBox 11"/>
          <p:cNvSpPr txBox="1"/>
          <p:nvPr/>
        </p:nvSpPr>
        <p:spPr>
          <a:xfrm>
            <a:off x="7855391" y="2861608"/>
            <a:ext cx="50539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000" b="1" dirty="0" smtClean="0"/>
          </a:p>
          <a:p>
            <a:r>
              <a:rPr lang="en-US" sz="1000" b="1" dirty="0" smtClean="0">
                <a:solidFill>
                  <a:schemeClr val="bg1"/>
                </a:solidFill>
              </a:rPr>
              <a:t>SCIFI2</a:t>
            </a:r>
          </a:p>
          <a:p>
            <a:r>
              <a:rPr lang="en-US" sz="1000" b="1" dirty="0" smtClean="0">
                <a:solidFill>
                  <a:schemeClr val="bg1"/>
                </a:solidFill>
              </a:rPr>
              <a:t>SCIFI3</a:t>
            </a:r>
          </a:p>
          <a:p>
            <a:endParaRPr lang="en-US" sz="1000" b="1" dirty="0" smtClean="0"/>
          </a:p>
          <a:p>
            <a:endParaRPr lang="en-US" sz="1000" b="1" dirty="0" smtClean="0"/>
          </a:p>
          <a:p>
            <a:endParaRPr lang="en-US" sz="1000" b="1" dirty="0" smtClean="0"/>
          </a:p>
          <a:p>
            <a:endParaRPr lang="en-US" sz="1000" b="1" dirty="0" smtClean="0"/>
          </a:p>
          <a:p>
            <a:r>
              <a:rPr lang="en-US" sz="1000" b="1" dirty="0" smtClean="0"/>
              <a:t>STR5</a:t>
            </a:r>
          </a:p>
          <a:p>
            <a:endParaRPr lang="en-US" sz="1000" b="1" dirty="0" smtClean="0"/>
          </a:p>
          <a:p>
            <a:endParaRPr lang="en-US" sz="1000" b="1" dirty="0" smtClean="0"/>
          </a:p>
          <a:p>
            <a:endParaRPr lang="en-US" sz="1000" b="1" dirty="0" smtClean="0"/>
          </a:p>
          <a:p>
            <a:r>
              <a:rPr lang="en-US" sz="1000" b="1" dirty="0" smtClean="0"/>
              <a:t>STR7</a:t>
            </a:r>
          </a:p>
        </p:txBody>
      </p:sp>
      <p:pic>
        <p:nvPicPr>
          <p:cNvPr id="19" name="Picture 1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18907" y="1936750"/>
            <a:ext cx="819150" cy="2863850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20" name="Straight Arrow Connector 20"/>
          <p:cNvCxnSpPr>
            <a:endCxn id="23" idx="2"/>
          </p:cNvCxnSpPr>
          <p:nvPr/>
        </p:nvCxnSpPr>
        <p:spPr>
          <a:xfrm>
            <a:off x="7233307" y="3733800"/>
            <a:ext cx="1066800" cy="65279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2"/>
          <p:cNvSpPr txBox="1"/>
          <p:nvPr/>
        </p:nvSpPr>
        <p:spPr>
          <a:xfrm rot="16200000">
            <a:off x="7063441" y="3072820"/>
            <a:ext cx="69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zoom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6547507" y="4538246"/>
            <a:ext cx="3513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</a:t>
            </a:r>
            <a:r>
              <a:rPr lang="en-US" sz="1600" baseline="-25000" dirty="0" smtClean="0"/>
              <a:t>7</a:t>
            </a:r>
            <a:endParaRPr lang="en-US" sz="1600" baseline="-25000" dirty="0"/>
          </a:p>
        </p:txBody>
      </p:sp>
      <p:sp>
        <p:nvSpPr>
          <p:cNvPr id="23" name="Oval 24"/>
          <p:cNvSpPr/>
          <p:nvPr/>
        </p:nvSpPr>
        <p:spPr>
          <a:xfrm>
            <a:off x="8300107" y="3733800"/>
            <a:ext cx="533400" cy="130558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6"/>
          <p:cNvSpPr txBox="1"/>
          <p:nvPr/>
        </p:nvSpPr>
        <p:spPr>
          <a:xfrm>
            <a:off x="6771165" y="3176068"/>
            <a:ext cx="3482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</a:t>
            </a:r>
            <a:r>
              <a:rPr lang="en-US" sz="1600" baseline="-25000" dirty="0" smtClean="0"/>
              <a:t>5</a:t>
            </a:r>
            <a:endParaRPr lang="en-US" sz="1600" baseline="-25000" dirty="0"/>
          </a:p>
        </p:txBody>
      </p:sp>
      <p:sp>
        <p:nvSpPr>
          <p:cNvPr id="26" name="Rettangolo 25"/>
          <p:cNvSpPr/>
          <p:nvPr/>
        </p:nvSpPr>
        <p:spPr>
          <a:xfrm>
            <a:off x="8918222" y="0"/>
            <a:ext cx="6491111" cy="651933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Rettangolo 26"/>
          <p:cNvSpPr/>
          <p:nvPr/>
        </p:nvSpPr>
        <p:spPr>
          <a:xfrm>
            <a:off x="5754511" y="5190068"/>
            <a:ext cx="6491111" cy="990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9" name="Connettore 2 28"/>
          <p:cNvCxnSpPr/>
          <p:nvPr/>
        </p:nvCxnSpPr>
        <p:spPr>
          <a:xfrm>
            <a:off x="6744882" y="3239326"/>
            <a:ext cx="144000" cy="0"/>
          </a:xfrm>
          <a:prstGeom prst="straightConnector1">
            <a:avLst/>
          </a:prstGeom>
          <a:ln w="16510">
            <a:solidFill>
              <a:schemeClr val="tx1"/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Connettore 2 30"/>
          <p:cNvCxnSpPr/>
          <p:nvPr/>
        </p:nvCxnSpPr>
        <p:spPr>
          <a:xfrm>
            <a:off x="6654695" y="4647499"/>
            <a:ext cx="144000" cy="0"/>
          </a:xfrm>
          <a:prstGeom prst="straightConnector1">
            <a:avLst/>
          </a:prstGeom>
          <a:ln w="16510">
            <a:solidFill>
              <a:schemeClr val="tx1"/>
            </a:solidFill>
            <a:headEnd type="triangle" w="sm" len="sm"/>
            <a:tailEnd type="triangle" w="sm" len="sm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381003" y="1128888"/>
            <a:ext cx="5799666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/>
              <a:buChar char="•"/>
            </a:pPr>
            <a:r>
              <a:rPr lang="it-IT" dirty="0" err="1" smtClean="0">
                <a:latin typeface="Arial"/>
                <a:cs typeface="Arial"/>
              </a:rPr>
              <a:t>Find</a:t>
            </a:r>
            <a:r>
              <a:rPr lang="it-IT" dirty="0" smtClean="0">
                <a:latin typeface="Arial"/>
                <a:cs typeface="Arial"/>
              </a:rPr>
              <a:t> the offset </a:t>
            </a:r>
            <a:r>
              <a:rPr lang="it-IT" dirty="0" err="1" smtClean="0">
                <a:latin typeface="Arial"/>
                <a:cs typeface="Arial"/>
              </a:rPr>
              <a:t>S</a:t>
            </a:r>
            <a:r>
              <a:rPr lang="it-IT" baseline="-25000" dirty="0" err="1" smtClean="0">
                <a:latin typeface="Arial"/>
                <a:cs typeface="Arial"/>
              </a:rPr>
              <a:t>j</a:t>
            </a:r>
            <a:r>
              <a:rPr lang="it-IT" dirty="0" smtClean="0">
                <a:latin typeface="Arial"/>
                <a:cs typeface="Arial"/>
              </a:rPr>
              <a:t> (</a:t>
            </a:r>
            <a:r>
              <a:rPr lang="it-IT" dirty="0" err="1" smtClean="0">
                <a:latin typeface="Arial"/>
                <a:cs typeface="Arial"/>
              </a:rPr>
              <a:t>j</a:t>
            </a:r>
            <a:r>
              <a:rPr lang="it-IT" dirty="0" smtClean="0">
                <a:latin typeface="Arial"/>
                <a:cs typeface="Arial"/>
              </a:rPr>
              <a:t>=1,…,</a:t>
            </a:r>
            <a:r>
              <a:rPr lang="it-IT" dirty="0" err="1" smtClean="0">
                <a:latin typeface="Arial"/>
                <a:cs typeface="Arial"/>
              </a:rPr>
              <a:t>N</a:t>
            </a:r>
            <a:r>
              <a:rPr lang="it-IT" baseline="-25000" dirty="0" err="1" smtClean="0">
                <a:latin typeface="Arial"/>
                <a:cs typeface="Arial"/>
              </a:rPr>
              <a:t>layer</a:t>
            </a:r>
            <a:r>
              <a:rPr lang="it-IT" dirty="0" smtClean="0">
                <a:latin typeface="Arial"/>
                <a:cs typeface="Arial"/>
              </a:rPr>
              <a:t>) to be </a:t>
            </a:r>
            <a:r>
              <a:rPr lang="it-IT" dirty="0" err="1" smtClean="0">
                <a:latin typeface="Arial"/>
                <a:cs typeface="Arial"/>
              </a:rPr>
              <a:t>applied</a:t>
            </a:r>
            <a:r>
              <a:rPr lang="it-IT" dirty="0" smtClean="0">
                <a:latin typeface="Arial"/>
                <a:cs typeface="Arial"/>
              </a:rPr>
              <a:t> to the </a:t>
            </a:r>
            <a:r>
              <a:rPr lang="it-IT" dirty="0" err="1" smtClean="0">
                <a:latin typeface="Arial"/>
                <a:cs typeface="Arial"/>
              </a:rPr>
              <a:t>nominal</a:t>
            </a:r>
            <a:r>
              <a:rPr lang="it-IT" dirty="0" smtClean="0">
                <a:latin typeface="Arial"/>
                <a:cs typeface="Arial"/>
              </a:rPr>
              <a:t> strip coordinate (</a:t>
            </a:r>
            <a:r>
              <a:rPr lang="it-IT" dirty="0" err="1" smtClean="0">
                <a:latin typeface="Arial"/>
                <a:cs typeface="Arial"/>
              </a:rPr>
              <a:t>x</a:t>
            </a:r>
            <a:r>
              <a:rPr lang="it-IT" baseline="-25000" dirty="0" err="1" smtClean="0">
                <a:latin typeface="Arial"/>
                <a:cs typeface="Arial"/>
              </a:rPr>
              <a:t>strip</a:t>
            </a:r>
            <a:r>
              <a:rPr lang="it-IT" baseline="30000" dirty="0" err="1" smtClean="0">
                <a:latin typeface="Arial"/>
                <a:cs typeface="Arial"/>
              </a:rPr>
              <a:t>j</a:t>
            </a:r>
            <a:r>
              <a:rPr lang="it-IT" dirty="0" smtClean="0">
                <a:latin typeface="Arial"/>
                <a:cs typeface="Arial"/>
              </a:rPr>
              <a:t>) to </a:t>
            </a:r>
            <a:r>
              <a:rPr lang="it-IT" dirty="0" err="1" smtClean="0">
                <a:latin typeface="Arial"/>
                <a:cs typeface="Arial"/>
              </a:rPr>
              <a:t>get</a:t>
            </a:r>
            <a:r>
              <a:rPr lang="it-IT" dirty="0" smtClean="0">
                <a:latin typeface="Arial"/>
                <a:cs typeface="Arial"/>
              </a:rPr>
              <a:t> the best </a:t>
            </a:r>
            <a:r>
              <a:rPr lang="it-IT" dirty="0" err="1" smtClean="0">
                <a:latin typeface="Arial"/>
                <a:cs typeface="Arial"/>
              </a:rPr>
              <a:t>alignment</a:t>
            </a:r>
            <a:r>
              <a:rPr lang="it-IT" dirty="0" smtClean="0">
                <a:latin typeface="Arial"/>
                <a:cs typeface="Arial"/>
              </a:rPr>
              <a:t> of the  </a:t>
            </a:r>
            <a:r>
              <a:rPr lang="it-IT" dirty="0" err="1" smtClean="0">
                <a:latin typeface="Arial"/>
                <a:cs typeface="Arial"/>
              </a:rPr>
              <a:t>sensors</a:t>
            </a:r>
            <a:endParaRPr lang="it-IT" dirty="0" smtClean="0">
              <a:latin typeface="Arial"/>
              <a:cs typeface="Arial"/>
            </a:endParaRPr>
          </a:p>
          <a:p>
            <a:pPr algn="just"/>
            <a:endParaRPr lang="it-IT" dirty="0" smtClean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it-IT" dirty="0" smtClean="0">
                <a:latin typeface="Arial"/>
                <a:cs typeface="Arial"/>
              </a:rPr>
              <a:t>Iterative procedure in </a:t>
            </a:r>
            <a:r>
              <a:rPr lang="it-IT" dirty="0" err="1" smtClean="0">
                <a:latin typeface="Arial"/>
                <a:cs typeface="Arial"/>
              </a:rPr>
              <a:t>each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view</a:t>
            </a:r>
            <a:r>
              <a:rPr lang="it-IT" dirty="0" smtClean="0">
                <a:latin typeface="Arial"/>
                <a:cs typeface="Arial"/>
              </a:rPr>
              <a:t> (XZ/YZ) </a:t>
            </a:r>
            <a:r>
              <a:rPr lang="it-IT" dirty="0" err="1" smtClean="0">
                <a:latin typeface="Arial"/>
                <a:cs typeface="Arial"/>
              </a:rPr>
              <a:t>based</a:t>
            </a:r>
            <a:r>
              <a:rPr lang="it-IT" dirty="0" smtClean="0">
                <a:latin typeface="Arial"/>
                <a:cs typeface="Arial"/>
              </a:rPr>
              <a:t> on a  </a:t>
            </a:r>
            <a:r>
              <a:rPr lang="it-IT" dirty="0" smtClean="0">
                <a:latin typeface="Symbol" charset="2"/>
                <a:cs typeface="Symbol" charset="2"/>
              </a:rPr>
              <a:t>c</a:t>
            </a:r>
            <a:r>
              <a:rPr lang="it-IT" baseline="30000" dirty="0" smtClean="0">
                <a:latin typeface="Arial"/>
                <a:cs typeface="Arial"/>
              </a:rPr>
              <a:t>2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minimization</a:t>
            </a:r>
            <a:r>
              <a:rPr lang="it-IT" dirty="0" smtClean="0">
                <a:latin typeface="Arial"/>
                <a:cs typeface="Arial"/>
              </a:rPr>
              <a:t> </a:t>
            </a:r>
          </a:p>
          <a:p>
            <a:pPr algn="just"/>
            <a:endParaRPr lang="it-IT" dirty="0" smtClean="0">
              <a:latin typeface="Arial"/>
              <a:cs typeface="Arial"/>
            </a:endParaRPr>
          </a:p>
          <a:p>
            <a:pPr algn="just"/>
            <a:endParaRPr lang="it-IT" dirty="0">
              <a:latin typeface="Arial"/>
              <a:cs typeface="Arial"/>
            </a:endParaRPr>
          </a:p>
          <a:p>
            <a:pPr algn="just"/>
            <a:endParaRPr lang="it-IT" dirty="0" smtClean="0">
              <a:latin typeface="Arial"/>
              <a:cs typeface="Arial"/>
            </a:endParaRPr>
          </a:p>
          <a:p>
            <a:pPr algn="just"/>
            <a:endParaRPr lang="it-IT" dirty="0">
              <a:latin typeface="Arial"/>
              <a:cs typeface="Arial"/>
            </a:endParaRPr>
          </a:p>
          <a:p>
            <a:pPr algn="just"/>
            <a:endParaRPr lang="it-IT" dirty="0" smtClean="0">
              <a:latin typeface="Arial"/>
              <a:cs typeface="Arial"/>
            </a:endParaRPr>
          </a:p>
          <a:p>
            <a:pPr algn="just"/>
            <a:endParaRPr lang="it-IT" dirty="0">
              <a:latin typeface="Arial"/>
              <a:cs typeface="Arial"/>
            </a:endParaRPr>
          </a:p>
          <a:p>
            <a:pPr algn="just"/>
            <a:endParaRPr lang="it-IT" dirty="0">
              <a:latin typeface="Arial"/>
              <a:cs typeface="Arial"/>
            </a:endParaRPr>
          </a:p>
          <a:p>
            <a:pPr algn="just"/>
            <a:endParaRPr lang="it-IT" dirty="0" smtClean="0">
              <a:latin typeface="Arial"/>
              <a:cs typeface="Arial"/>
            </a:endParaRPr>
          </a:p>
          <a:p>
            <a:pPr algn="just"/>
            <a:r>
              <a:rPr lang="it-IT" dirty="0" smtClean="0">
                <a:latin typeface="Arial"/>
                <a:cs typeface="Arial"/>
              </a:rPr>
              <a:t>Free </a:t>
            </a:r>
            <a:r>
              <a:rPr lang="it-IT" dirty="0" err="1" smtClean="0">
                <a:latin typeface="Arial"/>
                <a:cs typeface="Arial"/>
              </a:rPr>
              <a:t>parameters</a:t>
            </a:r>
            <a:r>
              <a:rPr lang="it-IT" dirty="0" smtClean="0">
                <a:latin typeface="Arial"/>
                <a:cs typeface="Arial"/>
              </a:rPr>
              <a:t> : 4 </a:t>
            </a:r>
            <a:r>
              <a:rPr lang="it-IT" dirty="0" err="1" smtClean="0">
                <a:latin typeface="Arial"/>
                <a:cs typeface="Arial"/>
              </a:rPr>
              <a:t>S</a:t>
            </a:r>
            <a:r>
              <a:rPr lang="it-IT" baseline="-25000" dirty="0" err="1" smtClean="0">
                <a:latin typeface="Arial"/>
                <a:cs typeface="Arial"/>
              </a:rPr>
              <a:t>j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shifts</a:t>
            </a:r>
            <a:r>
              <a:rPr lang="it-IT" dirty="0" smtClean="0">
                <a:latin typeface="Arial"/>
                <a:cs typeface="Arial"/>
              </a:rPr>
              <a:t>, </a:t>
            </a:r>
            <a:r>
              <a:rPr lang="it-IT" dirty="0" err="1" smtClean="0">
                <a:latin typeface="Arial"/>
                <a:cs typeface="Arial"/>
              </a:rPr>
              <a:t>one</a:t>
            </a:r>
            <a:r>
              <a:rPr lang="it-IT" dirty="0" smtClean="0">
                <a:latin typeface="Arial"/>
                <a:cs typeface="Arial"/>
              </a:rPr>
              <a:t> per </a:t>
            </a:r>
            <a:r>
              <a:rPr lang="it-IT" dirty="0" err="1" smtClean="0">
                <a:latin typeface="Arial"/>
                <a:cs typeface="Arial"/>
              </a:rPr>
              <a:t>layer</a:t>
            </a:r>
            <a:r>
              <a:rPr lang="it-IT" dirty="0" smtClean="0">
                <a:latin typeface="Arial"/>
                <a:cs typeface="Arial"/>
              </a:rPr>
              <a:t> in </a:t>
            </a:r>
            <a:r>
              <a:rPr lang="it-IT" dirty="0" err="1" smtClean="0">
                <a:latin typeface="Arial"/>
                <a:cs typeface="Arial"/>
              </a:rPr>
              <a:t>that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view</a:t>
            </a:r>
            <a:endParaRPr lang="it-IT" dirty="0" smtClean="0">
              <a:latin typeface="Arial"/>
              <a:cs typeface="Arial"/>
            </a:endParaRPr>
          </a:p>
          <a:p>
            <a:pPr algn="just"/>
            <a:endParaRPr lang="it-IT" dirty="0" smtClean="0">
              <a:latin typeface="Arial"/>
              <a:cs typeface="Arial"/>
            </a:endParaRPr>
          </a:p>
          <a:p>
            <a:pPr algn="just"/>
            <a:r>
              <a:rPr lang="it-IT" dirty="0" err="1" smtClean="0">
                <a:latin typeface="Arial"/>
                <a:cs typeface="Arial"/>
              </a:rPr>
              <a:t>x</a:t>
            </a:r>
            <a:r>
              <a:rPr lang="it-IT" baseline="-25000" dirty="0" err="1" smtClean="0">
                <a:latin typeface="Arial"/>
                <a:cs typeface="Arial"/>
              </a:rPr>
              <a:t>track</a:t>
            </a:r>
            <a:r>
              <a:rPr lang="it-IT" baseline="30000" dirty="0" err="1" smtClean="0">
                <a:latin typeface="Arial"/>
                <a:cs typeface="Arial"/>
              </a:rPr>
              <a:t>j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is</a:t>
            </a:r>
            <a:r>
              <a:rPr lang="it-IT" dirty="0" smtClean="0">
                <a:latin typeface="Arial"/>
                <a:cs typeface="Arial"/>
              </a:rPr>
              <a:t> the </a:t>
            </a:r>
            <a:r>
              <a:rPr lang="it-IT" dirty="0" err="1" smtClean="0">
                <a:latin typeface="Arial"/>
                <a:cs typeface="Arial"/>
              </a:rPr>
              <a:t>intercept</a:t>
            </a:r>
            <a:r>
              <a:rPr lang="it-IT" dirty="0" smtClean="0">
                <a:latin typeface="Arial"/>
                <a:cs typeface="Arial"/>
              </a:rPr>
              <a:t> of the </a:t>
            </a:r>
            <a:r>
              <a:rPr lang="it-IT" dirty="0" err="1" smtClean="0">
                <a:latin typeface="Arial"/>
                <a:cs typeface="Arial"/>
              </a:rPr>
              <a:t>fitted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track</a:t>
            </a:r>
            <a:r>
              <a:rPr lang="it-IT" dirty="0" smtClean="0">
                <a:latin typeface="Arial"/>
                <a:cs typeface="Arial"/>
              </a:rPr>
              <a:t> with the </a:t>
            </a:r>
            <a:r>
              <a:rPr lang="it-IT" dirty="0" err="1" smtClean="0">
                <a:latin typeface="Arial"/>
                <a:cs typeface="Arial"/>
              </a:rPr>
              <a:t>layer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j</a:t>
            </a:r>
            <a:endParaRPr lang="it-IT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46939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 descr="BTresidual_mu186_rawfi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0"/>
            <a:ext cx="7031620" cy="6858000"/>
          </a:xfrm>
          <a:prstGeom prst="rect">
            <a:avLst/>
          </a:prstGeom>
        </p:spPr>
      </p:pic>
      <p:sp>
        <p:nvSpPr>
          <p:cNvPr id="5" name="TextBox 10"/>
          <p:cNvSpPr txBox="1"/>
          <p:nvPr/>
        </p:nvSpPr>
        <p:spPr>
          <a:xfrm>
            <a:off x="1241782" y="3166286"/>
            <a:ext cx="6647883" cy="338508"/>
          </a:xfrm>
          <a:prstGeom prst="rect">
            <a:avLst/>
          </a:prstGeom>
          <a:solidFill>
            <a:schemeClr val="bg1"/>
          </a:solidFill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Z view: distribution of the residuals  </a:t>
            </a:r>
            <a:r>
              <a:rPr lang="it-IT" sz="1600" b="1" dirty="0" err="1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lang="it-IT" sz="1600" b="1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strip</a:t>
            </a:r>
            <a:r>
              <a:rPr lang="it-IT" sz="1600" b="1" baseline="300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- </a:t>
            </a:r>
            <a:r>
              <a:rPr lang="it-IT" sz="1600" b="1" dirty="0" err="1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lang="it-IT" sz="1600" b="1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track</a:t>
            </a:r>
            <a:r>
              <a:rPr lang="it-IT" sz="1600" b="1" baseline="-25000" dirty="0" smtClean="0">
                <a:solidFill>
                  <a:srgbClr val="0000FF"/>
                </a:solidFill>
                <a:latin typeface="Arial"/>
                <a:cs typeface="Arial"/>
              </a:rPr>
              <a:t> 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before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alignment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3905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BTresidual_mu186_YZ_corfi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0"/>
            <a:ext cx="7031620" cy="6858000"/>
          </a:xfrm>
          <a:prstGeom prst="rect">
            <a:avLst/>
          </a:prstGeom>
        </p:spPr>
      </p:pic>
      <p:sp>
        <p:nvSpPr>
          <p:cNvPr id="8" name="TextBox 10"/>
          <p:cNvSpPr txBox="1"/>
          <p:nvPr/>
        </p:nvSpPr>
        <p:spPr>
          <a:xfrm>
            <a:off x="1382892" y="3166286"/>
            <a:ext cx="6703452" cy="338508"/>
          </a:xfrm>
          <a:prstGeom prst="rect">
            <a:avLst/>
          </a:prstGeom>
          <a:solidFill>
            <a:schemeClr val="bg1"/>
          </a:solidFill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Z view: distribution of the residuals  </a:t>
            </a:r>
            <a:r>
              <a:rPr lang="it-IT" sz="1600" b="1" dirty="0" err="1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lang="it-IT" sz="1600" b="1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strip</a:t>
            </a:r>
            <a:r>
              <a:rPr lang="it-IT" sz="1600" b="1" baseline="300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- </a:t>
            </a:r>
            <a:r>
              <a:rPr lang="it-IT" sz="1600" b="1" dirty="0" err="1">
                <a:solidFill>
                  <a:srgbClr val="0000FF"/>
                </a:solidFill>
                <a:latin typeface="Arial"/>
                <a:cs typeface="Arial"/>
              </a:rPr>
              <a:t>y</a:t>
            </a:r>
            <a:r>
              <a:rPr lang="it-IT" sz="1600" b="1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track</a:t>
            </a:r>
            <a:r>
              <a:rPr lang="it-IT" sz="1600" b="1" baseline="-25000" dirty="0" smtClean="0">
                <a:solidFill>
                  <a:srgbClr val="0000FF"/>
                </a:solidFill>
                <a:latin typeface="Arial"/>
                <a:cs typeface="Arial"/>
              </a:rPr>
              <a:t>  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AFTER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alignment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485577" y="5228359"/>
            <a:ext cx="2531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  <a:latin typeface="Arial"/>
                <a:cs typeface="Arial"/>
              </a:rPr>
              <a:t>Resolution</a:t>
            </a: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 on impact </a:t>
            </a:r>
          </a:p>
          <a:p>
            <a:r>
              <a:rPr lang="it-IT" b="1" dirty="0" err="1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lang="it-IT" b="1" dirty="0" err="1" smtClean="0">
                <a:solidFill>
                  <a:srgbClr val="FF0000"/>
                </a:solidFill>
                <a:latin typeface="Arial"/>
                <a:cs typeface="Arial"/>
              </a:rPr>
              <a:t>oint</a:t>
            </a: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 ~50-60 </a:t>
            </a:r>
            <a:r>
              <a:rPr lang="it-IT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endParaRPr lang="it-IT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208797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po 6"/>
          <p:cNvGrpSpPr/>
          <p:nvPr/>
        </p:nvGrpSpPr>
        <p:grpSpPr>
          <a:xfrm>
            <a:off x="1957294" y="1654961"/>
            <a:ext cx="1390696" cy="344711"/>
            <a:chOff x="1957294" y="1628587"/>
            <a:chExt cx="1390696" cy="344711"/>
          </a:xfrm>
          <a:pattFill prst="ltUpDiag">
            <a:fgClr>
              <a:srgbClr val="3366FF"/>
            </a:fgClr>
            <a:bgClr>
              <a:prstClr val="white"/>
            </a:bgClr>
          </a:pattFill>
        </p:grpSpPr>
        <p:sp>
          <p:nvSpPr>
            <p:cNvPr id="4" name="Rettangolo 3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" name="Ovale 4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1" name="Gruppo 10"/>
          <p:cNvGrpSpPr/>
          <p:nvPr/>
        </p:nvGrpSpPr>
        <p:grpSpPr>
          <a:xfrm>
            <a:off x="3138204" y="2139849"/>
            <a:ext cx="1390696" cy="344711"/>
            <a:chOff x="1957294" y="1628587"/>
            <a:chExt cx="1390696" cy="344711"/>
          </a:xfrm>
        </p:grpSpPr>
        <p:sp>
          <p:nvSpPr>
            <p:cNvPr id="12" name="Rettangolo 11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pattFill prst="ltUpDiag">
              <a:fgClr>
                <a:srgbClr val="3366FF"/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3" name="Ovale 12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4" name="Gruppo 13"/>
          <p:cNvGrpSpPr/>
          <p:nvPr/>
        </p:nvGrpSpPr>
        <p:grpSpPr>
          <a:xfrm>
            <a:off x="1700389" y="2139849"/>
            <a:ext cx="1390696" cy="344711"/>
            <a:chOff x="1957294" y="1628587"/>
            <a:chExt cx="1390696" cy="344711"/>
          </a:xfrm>
        </p:grpSpPr>
        <p:sp>
          <p:nvSpPr>
            <p:cNvPr id="15" name="Rettangolo 14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6" name="Ovale 15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17" name="Gruppo 16"/>
          <p:cNvGrpSpPr/>
          <p:nvPr/>
        </p:nvGrpSpPr>
        <p:grpSpPr>
          <a:xfrm>
            <a:off x="2692389" y="4779215"/>
            <a:ext cx="1390696" cy="344711"/>
            <a:chOff x="1957294" y="1628587"/>
            <a:chExt cx="1390696" cy="344711"/>
          </a:xfrm>
          <a:pattFill prst="ltUpDiag">
            <a:fgClr>
              <a:srgbClr val="3366FF"/>
            </a:fgClr>
            <a:bgClr>
              <a:prstClr val="white"/>
            </a:bgClr>
          </a:pattFill>
        </p:grpSpPr>
        <p:sp>
          <p:nvSpPr>
            <p:cNvPr id="18" name="Rettangolo 17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9" name="Ovale 18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20" name="Gruppo 19"/>
          <p:cNvGrpSpPr/>
          <p:nvPr/>
        </p:nvGrpSpPr>
        <p:grpSpPr>
          <a:xfrm>
            <a:off x="2697859" y="5271309"/>
            <a:ext cx="1390696" cy="344711"/>
            <a:chOff x="1957294" y="1628587"/>
            <a:chExt cx="1390696" cy="344711"/>
          </a:xfrm>
          <a:pattFill prst="ltUpDiag">
            <a:fgClr>
              <a:srgbClr val="3366FF"/>
            </a:fgClr>
            <a:bgClr>
              <a:prstClr val="white"/>
            </a:bgClr>
          </a:pattFill>
        </p:grpSpPr>
        <p:sp>
          <p:nvSpPr>
            <p:cNvPr id="21" name="Rettangolo 20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2" name="Ovale 21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4" name="Connettore 1 23"/>
          <p:cNvCxnSpPr/>
          <p:nvPr/>
        </p:nvCxnSpPr>
        <p:spPr>
          <a:xfrm>
            <a:off x="3203221" y="1001889"/>
            <a:ext cx="0" cy="5473264"/>
          </a:xfrm>
          <a:prstGeom prst="line">
            <a:avLst/>
          </a:prstGeom>
          <a:ln w="12700" cmpd="sng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0" name="Gruppo 29"/>
          <p:cNvGrpSpPr/>
          <p:nvPr/>
        </p:nvGrpSpPr>
        <p:grpSpPr>
          <a:xfrm>
            <a:off x="4128890" y="4779215"/>
            <a:ext cx="1390696" cy="344711"/>
            <a:chOff x="1957294" y="1628587"/>
            <a:chExt cx="1390696" cy="344711"/>
          </a:xfrm>
        </p:grpSpPr>
        <p:sp>
          <p:nvSpPr>
            <p:cNvPr id="31" name="Rettangolo 30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2" name="Ovale 31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3" name="Gruppo 32"/>
          <p:cNvGrpSpPr/>
          <p:nvPr/>
        </p:nvGrpSpPr>
        <p:grpSpPr>
          <a:xfrm>
            <a:off x="4140180" y="5271309"/>
            <a:ext cx="1390696" cy="344711"/>
            <a:chOff x="1957294" y="1628587"/>
            <a:chExt cx="1390696" cy="344711"/>
          </a:xfrm>
        </p:grpSpPr>
        <p:sp>
          <p:nvSpPr>
            <p:cNvPr id="34" name="Rettangolo 33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Ovale 34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6" name="Gruppo 35"/>
          <p:cNvGrpSpPr/>
          <p:nvPr/>
        </p:nvGrpSpPr>
        <p:grpSpPr>
          <a:xfrm>
            <a:off x="1244581" y="4779215"/>
            <a:ext cx="1390696" cy="344711"/>
            <a:chOff x="1957294" y="1628587"/>
            <a:chExt cx="1390696" cy="344711"/>
          </a:xfrm>
        </p:grpSpPr>
        <p:sp>
          <p:nvSpPr>
            <p:cNvPr id="37" name="Rettangolo 36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Ovale 37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39" name="Gruppo 38"/>
          <p:cNvGrpSpPr/>
          <p:nvPr/>
        </p:nvGrpSpPr>
        <p:grpSpPr>
          <a:xfrm>
            <a:off x="1255869" y="5271309"/>
            <a:ext cx="1390696" cy="344711"/>
            <a:chOff x="1957294" y="1628587"/>
            <a:chExt cx="1390696" cy="344711"/>
          </a:xfrm>
        </p:grpSpPr>
        <p:sp>
          <p:nvSpPr>
            <p:cNvPr id="40" name="Rettangolo 39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Ovale 40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45" name="Gruppo 44"/>
          <p:cNvGrpSpPr/>
          <p:nvPr/>
        </p:nvGrpSpPr>
        <p:grpSpPr>
          <a:xfrm>
            <a:off x="491048" y="1654961"/>
            <a:ext cx="1390696" cy="344711"/>
            <a:chOff x="1957294" y="1628587"/>
            <a:chExt cx="1390696" cy="344711"/>
          </a:xfrm>
        </p:grpSpPr>
        <p:sp>
          <p:nvSpPr>
            <p:cNvPr id="46" name="Rettangolo 45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7" name="Ovale 46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49" name="Gruppo 48"/>
          <p:cNvGrpSpPr/>
          <p:nvPr/>
        </p:nvGrpSpPr>
        <p:grpSpPr>
          <a:xfrm>
            <a:off x="3129828" y="2137027"/>
            <a:ext cx="1390696" cy="344711"/>
            <a:chOff x="1957294" y="1628587"/>
            <a:chExt cx="1390696" cy="344711"/>
          </a:xfrm>
          <a:solidFill>
            <a:schemeClr val="bg1"/>
          </a:solidFill>
        </p:grpSpPr>
        <p:sp>
          <p:nvSpPr>
            <p:cNvPr id="50" name="Rettangolo 49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1" name="Ovale 50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52" name="Gruppo 51"/>
          <p:cNvGrpSpPr/>
          <p:nvPr/>
        </p:nvGrpSpPr>
        <p:grpSpPr>
          <a:xfrm>
            <a:off x="1955783" y="1654427"/>
            <a:ext cx="1390696" cy="344711"/>
            <a:chOff x="1957294" y="1628587"/>
            <a:chExt cx="1390696" cy="344711"/>
          </a:xfrm>
          <a:solidFill>
            <a:schemeClr val="bg1"/>
          </a:solidFill>
        </p:grpSpPr>
        <p:sp>
          <p:nvSpPr>
            <p:cNvPr id="53" name="Rettangolo 52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4" name="Ovale 53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55" name="Gruppo 54"/>
          <p:cNvGrpSpPr/>
          <p:nvPr/>
        </p:nvGrpSpPr>
        <p:grpSpPr>
          <a:xfrm>
            <a:off x="2675450" y="4772982"/>
            <a:ext cx="1390696" cy="344711"/>
            <a:chOff x="1957294" y="1628587"/>
            <a:chExt cx="1390696" cy="344711"/>
          </a:xfrm>
          <a:solidFill>
            <a:schemeClr val="bg1"/>
          </a:solidFill>
        </p:grpSpPr>
        <p:sp>
          <p:nvSpPr>
            <p:cNvPr id="56" name="Rettangolo 55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57" name="Ovale 56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58" name="Gruppo 57"/>
          <p:cNvGrpSpPr/>
          <p:nvPr/>
        </p:nvGrpSpPr>
        <p:grpSpPr>
          <a:xfrm>
            <a:off x="2686738" y="5264049"/>
            <a:ext cx="1390696" cy="344711"/>
            <a:chOff x="1957294" y="1628587"/>
            <a:chExt cx="1390696" cy="344711"/>
          </a:xfrm>
          <a:solidFill>
            <a:schemeClr val="bg1"/>
          </a:solidFill>
        </p:grpSpPr>
        <p:sp>
          <p:nvSpPr>
            <p:cNvPr id="59" name="Rettangolo 58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0" name="Ovale 59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1" name="Gruppo 60"/>
          <p:cNvGrpSpPr/>
          <p:nvPr/>
        </p:nvGrpSpPr>
        <p:grpSpPr>
          <a:xfrm>
            <a:off x="3397938" y="1657250"/>
            <a:ext cx="1390696" cy="344711"/>
            <a:chOff x="1957294" y="1628587"/>
            <a:chExt cx="1390696" cy="344711"/>
          </a:xfrm>
        </p:grpSpPr>
        <p:sp>
          <p:nvSpPr>
            <p:cNvPr id="62" name="Rettangolo 61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pattFill prst="ltUpDiag">
              <a:fgClr>
                <a:srgbClr val="3366FF"/>
              </a:fgClr>
              <a:bgClr>
                <a:prstClr val="white"/>
              </a:bgClr>
            </a:patt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3" name="Ovale 62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grpSp>
        <p:nvGrpSpPr>
          <p:cNvPr id="64" name="Gruppo 63"/>
          <p:cNvGrpSpPr/>
          <p:nvPr/>
        </p:nvGrpSpPr>
        <p:grpSpPr>
          <a:xfrm>
            <a:off x="4566339" y="2134207"/>
            <a:ext cx="1390696" cy="344711"/>
            <a:chOff x="1957294" y="1628587"/>
            <a:chExt cx="1390696" cy="344711"/>
          </a:xfrm>
        </p:grpSpPr>
        <p:sp>
          <p:nvSpPr>
            <p:cNvPr id="65" name="Rettangolo 64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66" name="Ovale 65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67" name="CasellaDiTesto 66"/>
          <p:cNvSpPr txBox="1"/>
          <p:nvPr/>
        </p:nvSpPr>
        <p:spPr>
          <a:xfrm>
            <a:off x="4586111" y="183444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68" name="CasellaDiTesto 67"/>
          <p:cNvSpPr txBox="1"/>
          <p:nvPr/>
        </p:nvSpPr>
        <p:spPr>
          <a:xfrm>
            <a:off x="4191000" y="1848556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grpSp>
        <p:nvGrpSpPr>
          <p:cNvPr id="8" name="Gruppo 7"/>
          <p:cNvGrpSpPr/>
          <p:nvPr/>
        </p:nvGrpSpPr>
        <p:grpSpPr>
          <a:xfrm>
            <a:off x="3400579" y="1654961"/>
            <a:ext cx="1390696" cy="344711"/>
            <a:chOff x="1957294" y="1628587"/>
            <a:chExt cx="1390696" cy="344711"/>
          </a:xfrm>
          <a:solidFill>
            <a:schemeClr val="bg1"/>
          </a:solidFill>
        </p:grpSpPr>
        <p:sp>
          <p:nvSpPr>
            <p:cNvPr id="9" name="Rettangolo 8"/>
            <p:cNvSpPr/>
            <p:nvPr/>
          </p:nvSpPr>
          <p:spPr>
            <a:xfrm>
              <a:off x="1957294" y="1628587"/>
              <a:ext cx="1390696" cy="34471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0" name="Ovale 9"/>
            <p:cNvSpPr/>
            <p:nvPr/>
          </p:nvSpPr>
          <p:spPr>
            <a:xfrm flipV="1">
              <a:off x="2642133" y="1794262"/>
              <a:ext cx="7200" cy="7200"/>
            </a:xfrm>
            <a:prstGeom prst="ellipse">
              <a:avLst/>
            </a:prstGeom>
            <a:grpFill/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cxnSp>
        <p:nvCxnSpPr>
          <p:cNvPr id="26" name="Connettore 1 25"/>
          <p:cNvCxnSpPr/>
          <p:nvPr/>
        </p:nvCxnSpPr>
        <p:spPr>
          <a:xfrm>
            <a:off x="3938201" y="1016000"/>
            <a:ext cx="15741" cy="5544000"/>
          </a:xfrm>
          <a:prstGeom prst="line">
            <a:avLst/>
          </a:prstGeom>
          <a:ln w="12700" cmpd="sng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CasellaDiTesto 68"/>
          <p:cNvSpPr txBox="1"/>
          <p:nvPr/>
        </p:nvSpPr>
        <p:spPr>
          <a:xfrm>
            <a:off x="6227233" y="1665112"/>
            <a:ext cx="1412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"/>
                <a:cs typeface="Arial"/>
              </a:rPr>
              <a:t>Si strip </a:t>
            </a:r>
            <a:r>
              <a:rPr lang="it-IT" sz="1400" b="1" dirty="0" err="1" smtClean="0">
                <a:latin typeface="Arial"/>
                <a:cs typeface="Arial"/>
              </a:rPr>
              <a:t>layer</a:t>
            </a:r>
            <a:r>
              <a:rPr lang="it-IT" sz="1400" b="1" dirty="0" smtClean="0">
                <a:latin typeface="Arial"/>
                <a:cs typeface="Arial"/>
              </a:rPr>
              <a:t> 0</a:t>
            </a:r>
            <a:endParaRPr lang="it-IT" sz="1400" b="1" dirty="0">
              <a:latin typeface="Arial"/>
              <a:cs typeface="Arial"/>
            </a:endParaRPr>
          </a:p>
        </p:txBody>
      </p:sp>
      <p:sp>
        <p:nvSpPr>
          <p:cNvPr id="70" name="CasellaDiTesto 69"/>
          <p:cNvSpPr txBox="1"/>
          <p:nvPr/>
        </p:nvSpPr>
        <p:spPr>
          <a:xfrm>
            <a:off x="6227233" y="2156176"/>
            <a:ext cx="1412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"/>
                <a:cs typeface="Arial"/>
              </a:rPr>
              <a:t>Si strip </a:t>
            </a:r>
            <a:r>
              <a:rPr lang="it-IT" sz="1400" b="1" dirty="0" err="1" smtClean="0">
                <a:latin typeface="Arial"/>
                <a:cs typeface="Arial"/>
              </a:rPr>
              <a:t>layer</a:t>
            </a:r>
            <a:r>
              <a:rPr lang="it-IT" sz="1400" b="1" dirty="0" smtClean="0">
                <a:latin typeface="Arial"/>
                <a:cs typeface="Arial"/>
              </a:rPr>
              <a:t> 3</a:t>
            </a:r>
            <a:endParaRPr lang="it-IT" sz="1400" b="1" dirty="0">
              <a:latin typeface="Arial"/>
              <a:cs typeface="Arial"/>
            </a:endParaRPr>
          </a:p>
        </p:txBody>
      </p:sp>
      <p:sp>
        <p:nvSpPr>
          <p:cNvPr id="71" name="CasellaDiTesto 70"/>
          <p:cNvSpPr txBox="1"/>
          <p:nvPr/>
        </p:nvSpPr>
        <p:spPr>
          <a:xfrm>
            <a:off x="6227233" y="4862687"/>
            <a:ext cx="1412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"/>
                <a:cs typeface="Arial"/>
              </a:rPr>
              <a:t>Si strip </a:t>
            </a:r>
            <a:r>
              <a:rPr lang="it-IT" sz="1400" b="1" dirty="0" err="1" smtClean="0">
                <a:latin typeface="Arial"/>
                <a:cs typeface="Arial"/>
              </a:rPr>
              <a:t>layer</a:t>
            </a:r>
            <a:r>
              <a:rPr lang="it-IT" sz="1400" b="1" dirty="0" smtClean="0">
                <a:latin typeface="Arial"/>
                <a:cs typeface="Arial"/>
              </a:rPr>
              <a:t> 6</a:t>
            </a:r>
            <a:endParaRPr lang="it-IT" sz="1400" b="1" dirty="0">
              <a:latin typeface="Arial"/>
              <a:cs typeface="Arial"/>
            </a:endParaRPr>
          </a:p>
        </p:txBody>
      </p:sp>
      <p:sp>
        <p:nvSpPr>
          <p:cNvPr id="72" name="CasellaDiTesto 71"/>
          <p:cNvSpPr txBox="1"/>
          <p:nvPr/>
        </p:nvSpPr>
        <p:spPr>
          <a:xfrm>
            <a:off x="6227233" y="5311421"/>
            <a:ext cx="14121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smtClean="0">
                <a:latin typeface="Arial"/>
                <a:cs typeface="Arial"/>
              </a:rPr>
              <a:t>Si strip </a:t>
            </a:r>
            <a:r>
              <a:rPr lang="it-IT" sz="1400" b="1" dirty="0" err="1" smtClean="0">
                <a:latin typeface="Arial"/>
                <a:cs typeface="Arial"/>
              </a:rPr>
              <a:t>layer</a:t>
            </a:r>
            <a:r>
              <a:rPr lang="it-IT" sz="1400" b="1" dirty="0" smtClean="0">
                <a:latin typeface="Arial"/>
                <a:cs typeface="Arial"/>
              </a:rPr>
              <a:t> 6</a:t>
            </a:r>
            <a:endParaRPr lang="it-IT" sz="1400" b="1" dirty="0">
              <a:latin typeface="Arial"/>
              <a:cs typeface="Arial"/>
            </a:endParaRPr>
          </a:p>
        </p:txBody>
      </p:sp>
      <p:cxnSp>
        <p:nvCxnSpPr>
          <p:cNvPr id="74" name="Connettore 2 73"/>
          <p:cNvCxnSpPr/>
          <p:nvPr/>
        </p:nvCxnSpPr>
        <p:spPr>
          <a:xfrm>
            <a:off x="2651760" y="1818640"/>
            <a:ext cx="548640" cy="0"/>
          </a:xfrm>
          <a:prstGeom prst="straightConnector1">
            <a:avLst/>
          </a:prstGeom>
          <a:ln w="12700" cmpd="sng">
            <a:solidFill>
              <a:srgbClr val="008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Connettore 2 74"/>
          <p:cNvCxnSpPr/>
          <p:nvPr/>
        </p:nvCxnSpPr>
        <p:spPr>
          <a:xfrm>
            <a:off x="3190240" y="2306320"/>
            <a:ext cx="648000" cy="0"/>
          </a:xfrm>
          <a:prstGeom prst="straightConnector1">
            <a:avLst/>
          </a:prstGeom>
          <a:ln w="12700" cmpd="sng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Connettore 2 77"/>
          <p:cNvCxnSpPr/>
          <p:nvPr/>
        </p:nvCxnSpPr>
        <p:spPr>
          <a:xfrm>
            <a:off x="3952672" y="1827428"/>
            <a:ext cx="145999" cy="0"/>
          </a:xfrm>
          <a:prstGeom prst="straightConnector1">
            <a:avLst/>
          </a:prstGeom>
          <a:ln w="12700" cmpd="sng"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/>
          <p:cNvCxnSpPr/>
          <p:nvPr/>
        </p:nvCxnSpPr>
        <p:spPr>
          <a:xfrm>
            <a:off x="3824512" y="2304893"/>
            <a:ext cx="145999" cy="0"/>
          </a:xfrm>
          <a:prstGeom prst="straightConnector1">
            <a:avLst/>
          </a:prstGeom>
          <a:ln w="12700" cmpd="sng">
            <a:solidFill>
              <a:srgbClr val="008000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ttangolo 79"/>
          <p:cNvSpPr/>
          <p:nvPr/>
        </p:nvSpPr>
        <p:spPr>
          <a:xfrm>
            <a:off x="1814762" y="2769921"/>
            <a:ext cx="1239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err="1">
                <a:solidFill>
                  <a:srgbClr val="008000"/>
                </a:solidFill>
                <a:latin typeface="Arial"/>
                <a:cs typeface="Arial"/>
              </a:rPr>
              <a:t>y</a:t>
            </a:r>
            <a:r>
              <a:rPr lang="it-IT" sz="1200" b="1" baseline="-25000" dirty="0" err="1">
                <a:solidFill>
                  <a:srgbClr val="008000"/>
                </a:solidFill>
                <a:latin typeface="Arial"/>
                <a:cs typeface="Arial"/>
              </a:rPr>
              <a:t>strip</a:t>
            </a:r>
            <a:r>
              <a:rPr lang="it-IT" sz="1200" b="1" baseline="30000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it-IT" sz="1200" b="1" dirty="0" smtClean="0">
                <a:solidFill>
                  <a:srgbClr val="008000"/>
                </a:solidFill>
                <a:latin typeface="Arial"/>
                <a:cs typeface="Arial"/>
              </a:rPr>
              <a:t>–</a:t>
            </a:r>
            <a:r>
              <a:rPr lang="it-IT" sz="1200" b="1" dirty="0" smtClean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it-IT" sz="1200" b="1" dirty="0" err="1">
                <a:solidFill>
                  <a:srgbClr val="008000"/>
                </a:solidFill>
                <a:latin typeface="Arial"/>
                <a:cs typeface="Arial"/>
              </a:rPr>
              <a:t>y</a:t>
            </a:r>
            <a:r>
              <a:rPr lang="it-IT" sz="1200" b="1" baseline="-25000" dirty="0" err="1">
                <a:solidFill>
                  <a:srgbClr val="008000"/>
                </a:solidFill>
                <a:latin typeface="Arial"/>
                <a:cs typeface="Arial"/>
              </a:rPr>
              <a:t>track</a:t>
            </a:r>
            <a:r>
              <a:rPr lang="it-IT" sz="1200" b="1" baseline="-25000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it-IT" sz="1200" b="1" dirty="0">
                <a:solidFill>
                  <a:srgbClr val="008000"/>
                </a:solidFill>
                <a:latin typeface="Arial"/>
                <a:cs typeface="Arial"/>
              </a:rPr>
              <a:t>&lt;</a:t>
            </a:r>
            <a:r>
              <a:rPr lang="it-IT" sz="1200" b="1" dirty="0" smtClean="0">
                <a:solidFill>
                  <a:srgbClr val="008000"/>
                </a:solidFill>
                <a:latin typeface="Arial"/>
                <a:cs typeface="Arial"/>
              </a:rPr>
              <a:t> 0</a:t>
            </a:r>
            <a:endParaRPr lang="it-IT" sz="1200" dirty="0">
              <a:solidFill>
                <a:srgbClr val="008000"/>
              </a:solidFill>
            </a:endParaRPr>
          </a:p>
        </p:txBody>
      </p:sp>
      <p:sp>
        <p:nvSpPr>
          <p:cNvPr id="81" name="Rettangolo 80"/>
          <p:cNvSpPr/>
          <p:nvPr/>
        </p:nvSpPr>
        <p:spPr>
          <a:xfrm>
            <a:off x="1821182" y="2988012"/>
            <a:ext cx="1239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err="1">
                <a:latin typeface="Arial"/>
                <a:cs typeface="Arial"/>
              </a:rPr>
              <a:t>y</a:t>
            </a:r>
            <a:r>
              <a:rPr lang="it-IT" sz="1200" b="1" baseline="-25000" dirty="0" err="1">
                <a:latin typeface="Arial"/>
                <a:cs typeface="Arial"/>
              </a:rPr>
              <a:t>strip</a:t>
            </a:r>
            <a:r>
              <a:rPr lang="it-IT" sz="1200" b="1" baseline="30000" dirty="0">
                <a:latin typeface="Arial"/>
                <a:cs typeface="Arial"/>
              </a:rPr>
              <a:t> </a:t>
            </a:r>
            <a:r>
              <a:rPr lang="it-IT" sz="1200" b="1" dirty="0" smtClean="0">
                <a:latin typeface="Arial"/>
                <a:cs typeface="Arial"/>
              </a:rPr>
              <a:t>–</a:t>
            </a:r>
            <a:r>
              <a:rPr lang="it-IT" sz="1200" b="1" dirty="0" smtClean="0">
                <a:latin typeface="Arial"/>
                <a:cs typeface="Arial"/>
              </a:rPr>
              <a:t> </a:t>
            </a:r>
            <a:r>
              <a:rPr lang="it-IT" sz="1200" b="1" dirty="0" err="1">
                <a:latin typeface="Arial"/>
                <a:cs typeface="Arial"/>
              </a:rPr>
              <a:t>y</a:t>
            </a:r>
            <a:r>
              <a:rPr lang="it-IT" sz="1200" b="1" baseline="-25000" dirty="0" err="1">
                <a:latin typeface="Arial"/>
                <a:cs typeface="Arial"/>
              </a:rPr>
              <a:t>track</a:t>
            </a:r>
            <a:r>
              <a:rPr lang="it-IT" sz="1200" b="1" baseline="-25000" dirty="0">
                <a:latin typeface="Arial"/>
                <a:cs typeface="Arial"/>
              </a:rPr>
              <a:t> </a:t>
            </a:r>
            <a:r>
              <a:rPr lang="it-IT" sz="1200" b="1" dirty="0" smtClean="0">
                <a:latin typeface="Arial"/>
                <a:cs typeface="Arial"/>
              </a:rPr>
              <a:t>&gt; 0</a:t>
            </a:r>
            <a:endParaRPr lang="it-IT" sz="1200" dirty="0"/>
          </a:p>
        </p:txBody>
      </p:sp>
      <p:sp>
        <p:nvSpPr>
          <p:cNvPr id="82" name="Rettangolo 81"/>
          <p:cNvSpPr/>
          <p:nvPr/>
        </p:nvSpPr>
        <p:spPr>
          <a:xfrm>
            <a:off x="4186102" y="2915025"/>
            <a:ext cx="1239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err="1">
                <a:solidFill>
                  <a:srgbClr val="008000"/>
                </a:solidFill>
                <a:latin typeface="Arial"/>
                <a:cs typeface="Arial"/>
              </a:rPr>
              <a:t>y</a:t>
            </a:r>
            <a:r>
              <a:rPr lang="it-IT" sz="1200" b="1" baseline="-25000" dirty="0" err="1">
                <a:solidFill>
                  <a:srgbClr val="008000"/>
                </a:solidFill>
                <a:latin typeface="Arial"/>
                <a:cs typeface="Arial"/>
              </a:rPr>
              <a:t>strip</a:t>
            </a:r>
            <a:r>
              <a:rPr lang="it-IT" sz="1200" b="1" baseline="30000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it-IT" sz="1200" b="1" dirty="0" smtClean="0">
                <a:solidFill>
                  <a:srgbClr val="008000"/>
                </a:solidFill>
                <a:latin typeface="Arial"/>
                <a:cs typeface="Arial"/>
              </a:rPr>
              <a:t>–</a:t>
            </a:r>
            <a:r>
              <a:rPr lang="it-IT" sz="1200" b="1" dirty="0" smtClean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it-IT" sz="1200" b="1" dirty="0" err="1">
                <a:solidFill>
                  <a:srgbClr val="008000"/>
                </a:solidFill>
                <a:latin typeface="Arial"/>
                <a:cs typeface="Arial"/>
              </a:rPr>
              <a:t>y</a:t>
            </a:r>
            <a:r>
              <a:rPr lang="it-IT" sz="1200" b="1" baseline="-25000" dirty="0" err="1">
                <a:solidFill>
                  <a:srgbClr val="008000"/>
                </a:solidFill>
                <a:latin typeface="Arial"/>
                <a:cs typeface="Arial"/>
              </a:rPr>
              <a:t>track</a:t>
            </a:r>
            <a:r>
              <a:rPr lang="it-IT" sz="1200" b="1" baseline="-25000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it-IT" sz="1200" b="1" dirty="0">
                <a:solidFill>
                  <a:srgbClr val="008000"/>
                </a:solidFill>
                <a:latin typeface="Arial"/>
                <a:cs typeface="Arial"/>
              </a:rPr>
              <a:t>&lt;</a:t>
            </a:r>
            <a:r>
              <a:rPr lang="it-IT" sz="1200" b="1" dirty="0" smtClean="0">
                <a:solidFill>
                  <a:srgbClr val="008000"/>
                </a:solidFill>
                <a:latin typeface="Arial"/>
                <a:cs typeface="Arial"/>
              </a:rPr>
              <a:t> 0</a:t>
            </a:r>
            <a:endParaRPr lang="it-IT" sz="1200" dirty="0">
              <a:solidFill>
                <a:srgbClr val="008000"/>
              </a:solidFill>
            </a:endParaRPr>
          </a:p>
        </p:txBody>
      </p:sp>
      <p:sp>
        <p:nvSpPr>
          <p:cNvPr id="83" name="Rettangolo 82"/>
          <p:cNvSpPr/>
          <p:nvPr/>
        </p:nvSpPr>
        <p:spPr>
          <a:xfrm>
            <a:off x="4192522" y="2724372"/>
            <a:ext cx="12397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err="1">
                <a:latin typeface="Arial"/>
                <a:cs typeface="Arial"/>
              </a:rPr>
              <a:t>y</a:t>
            </a:r>
            <a:r>
              <a:rPr lang="it-IT" sz="1200" b="1" baseline="-25000" dirty="0" err="1">
                <a:latin typeface="Arial"/>
                <a:cs typeface="Arial"/>
              </a:rPr>
              <a:t>strip</a:t>
            </a:r>
            <a:r>
              <a:rPr lang="it-IT" sz="1200" b="1" baseline="30000" dirty="0">
                <a:latin typeface="Arial"/>
                <a:cs typeface="Arial"/>
              </a:rPr>
              <a:t> </a:t>
            </a:r>
            <a:r>
              <a:rPr lang="it-IT" sz="1200" b="1" dirty="0" smtClean="0">
                <a:latin typeface="Arial"/>
                <a:cs typeface="Arial"/>
              </a:rPr>
              <a:t>–</a:t>
            </a:r>
            <a:r>
              <a:rPr lang="it-IT" sz="1200" b="1" dirty="0" smtClean="0">
                <a:latin typeface="Arial"/>
                <a:cs typeface="Arial"/>
              </a:rPr>
              <a:t> </a:t>
            </a:r>
            <a:r>
              <a:rPr lang="it-IT" sz="1200" b="1" dirty="0" err="1">
                <a:latin typeface="Arial"/>
                <a:cs typeface="Arial"/>
              </a:rPr>
              <a:t>y</a:t>
            </a:r>
            <a:r>
              <a:rPr lang="it-IT" sz="1200" b="1" baseline="-25000" dirty="0" err="1">
                <a:latin typeface="Arial"/>
                <a:cs typeface="Arial"/>
              </a:rPr>
              <a:t>track</a:t>
            </a:r>
            <a:r>
              <a:rPr lang="it-IT" sz="1200" b="1" baseline="-25000" dirty="0">
                <a:latin typeface="Arial"/>
                <a:cs typeface="Arial"/>
              </a:rPr>
              <a:t> </a:t>
            </a:r>
            <a:r>
              <a:rPr lang="it-IT" sz="1200" b="1" dirty="0" smtClean="0">
                <a:latin typeface="Arial"/>
                <a:cs typeface="Arial"/>
              </a:rPr>
              <a:t>&gt; 0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9587198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  <p:bldP spid="80" grpId="1"/>
      <p:bldP spid="81" grpId="0"/>
      <p:bldP spid="81" grpId="1"/>
      <p:bldP spid="82" grpId="0"/>
      <p:bldP spid="8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BTresidual_mu186_XZ_rawfi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0"/>
            <a:ext cx="7031620" cy="6858000"/>
          </a:xfrm>
          <a:prstGeom prst="rect">
            <a:avLst/>
          </a:prstGeom>
        </p:spPr>
      </p:pic>
      <p:sp>
        <p:nvSpPr>
          <p:cNvPr id="4" name="TextBox 10"/>
          <p:cNvSpPr txBox="1"/>
          <p:nvPr/>
        </p:nvSpPr>
        <p:spPr>
          <a:xfrm>
            <a:off x="1241782" y="3166286"/>
            <a:ext cx="6647883" cy="338508"/>
          </a:xfrm>
          <a:prstGeom prst="rect">
            <a:avLst/>
          </a:prstGeom>
          <a:solidFill>
            <a:schemeClr val="bg1"/>
          </a:solidFill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Arial"/>
                <a:cs typeface="Arial"/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Z view: distribution of the residuals 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x</a:t>
            </a:r>
            <a:r>
              <a:rPr lang="it-IT" sz="1600" b="1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strip</a:t>
            </a:r>
            <a:r>
              <a:rPr lang="it-IT" sz="1600" b="1" baseline="300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-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x</a:t>
            </a:r>
            <a:r>
              <a:rPr lang="it-IT" sz="1600" b="1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track</a:t>
            </a:r>
            <a:r>
              <a:rPr lang="it-IT" sz="1600" b="1" baseline="-25000" dirty="0" smtClean="0">
                <a:solidFill>
                  <a:srgbClr val="0000FF"/>
                </a:solidFill>
                <a:latin typeface="Arial"/>
                <a:cs typeface="Arial"/>
              </a:rPr>
              <a:t> 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before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alignment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95329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 descr="BTresidual_mu186_XZ_corfit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100" y="0"/>
            <a:ext cx="7031620" cy="6858000"/>
          </a:xfrm>
          <a:prstGeom prst="rect">
            <a:avLst/>
          </a:prstGeom>
        </p:spPr>
      </p:pic>
      <p:sp>
        <p:nvSpPr>
          <p:cNvPr id="7" name="TextBox 10"/>
          <p:cNvSpPr txBox="1"/>
          <p:nvPr/>
        </p:nvSpPr>
        <p:spPr>
          <a:xfrm>
            <a:off x="1241782" y="3166286"/>
            <a:ext cx="6690628" cy="338508"/>
          </a:xfrm>
          <a:prstGeom prst="rect">
            <a:avLst/>
          </a:prstGeom>
          <a:solidFill>
            <a:schemeClr val="bg1"/>
          </a:solidFill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>
                <a:solidFill>
                  <a:srgbClr val="0000FF"/>
                </a:solidFill>
                <a:latin typeface="Arial"/>
                <a:cs typeface="Arial"/>
              </a:rPr>
              <a:t>X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Z view: distribution of the residuals 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x</a:t>
            </a:r>
            <a:r>
              <a:rPr lang="it-IT" sz="1600" b="1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strip</a:t>
            </a:r>
            <a:r>
              <a:rPr lang="it-IT" sz="1600" b="1" baseline="30000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-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x</a:t>
            </a:r>
            <a:r>
              <a:rPr lang="it-IT" sz="1600" b="1" baseline="-25000" dirty="0" err="1" smtClean="0">
                <a:solidFill>
                  <a:srgbClr val="0000FF"/>
                </a:solidFill>
                <a:latin typeface="Arial"/>
                <a:cs typeface="Arial"/>
              </a:rPr>
              <a:t>track</a:t>
            </a:r>
            <a:r>
              <a:rPr lang="it-IT" sz="1600" b="1" baseline="-25000" dirty="0" smtClean="0">
                <a:solidFill>
                  <a:srgbClr val="0000FF"/>
                </a:solidFill>
                <a:latin typeface="Arial"/>
                <a:cs typeface="Arial"/>
              </a:rPr>
              <a:t>  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AFTER </a:t>
            </a:r>
            <a:r>
              <a:rPr lang="it-IT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alignment</a:t>
            </a:r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6485577" y="5228359"/>
            <a:ext cx="25315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FF0000"/>
                </a:solidFill>
                <a:latin typeface="Arial"/>
                <a:cs typeface="Arial"/>
              </a:rPr>
              <a:t>Resolution</a:t>
            </a: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 on impact </a:t>
            </a:r>
          </a:p>
          <a:p>
            <a:r>
              <a:rPr lang="it-IT" b="1" dirty="0" err="1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lang="it-IT" b="1" dirty="0" err="1" smtClean="0">
                <a:solidFill>
                  <a:srgbClr val="FF0000"/>
                </a:solidFill>
                <a:latin typeface="Arial"/>
                <a:cs typeface="Arial"/>
              </a:rPr>
              <a:t>oint</a:t>
            </a: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 ~50-60 </a:t>
            </a:r>
            <a:r>
              <a:rPr lang="it-IT" b="1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m</a:t>
            </a:r>
            <a:endParaRPr lang="it-IT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9047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uon_run105_evt35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634" y="568052"/>
            <a:ext cx="9144000" cy="5688013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 flipV="1">
            <a:off x="2638583" y="3209283"/>
            <a:ext cx="5696050" cy="570421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150"/>
          <p:cNvCxnSpPr/>
          <p:nvPr/>
        </p:nvCxnSpPr>
        <p:spPr>
          <a:xfrm>
            <a:off x="3746121" y="4623163"/>
            <a:ext cx="2683023" cy="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50"/>
          <p:cNvCxnSpPr/>
          <p:nvPr/>
        </p:nvCxnSpPr>
        <p:spPr>
          <a:xfrm>
            <a:off x="2899395" y="4623163"/>
            <a:ext cx="858488" cy="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4667491" y="4711890"/>
            <a:ext cx="633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65 cm</a:t>
            </a:r>
            <a:endParaRPr lang="it-IT" sz="1200" b="1" dirty="0">
              <a:latin typeface="Arial"/>
              <a:cs typeface="Arial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972489" y="4711890"/>
            <a:ext cx="749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18.5 cm</a:t>
            </a:r>
            <a:endParaRPr lang="it-IT" sz="1200" b="1" dirty="0">
              <a:latin typeface="Arial"/>
              <a:cs typeface="Arial"/>
            </a:endParaRPr>
          </a:p>
        </p:txBody>
      </p:sp>
      <p:cxnSp>
        <p:nvCxnSpPr>
          <p:cNvPr id="15" name="Straight Connector 150"/>
          <p:cNvCxnSpPr/>
          <p:nvPr/>
        </p:nvCxnSpPr>
        <p:spPr>
          <a:xfrm flipV="1">
            <a:off x="8377456" y="1660573"/>
            <a:ext cx="2558" cy="3624433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 rot="16200000">
            <a:off x="8246099" y="3226251"/>
            <a:ext cx="663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9.4 cm</a:t>
            </a:r>
            <a:endParaRPr lang="it-IT" sz="1200" b="1" dirty="0">
              <a:latin typeface="Arial"/>
              <a:cs typeface="Arial"/>
            </a:endParaRPr>
          </a:p>
        </p:txBody>
      </p:sp>
      <p:cxnSp>
        <p:nvCxnSpPr>
          <p:cNvPr id="18" name="Straight Connector 150"/>
          <p:cNvCxnSpPr/>
          <p:nvPr/>
        </p:nvCxnSpPr>
        <p:spPr>
          <a:xfrm flipV="1">
            <a:off x="805114" y="2313407"/>
            <a:ext cx="0" cy="2302064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 rot="16200000">
            <a:off x="731668" y="3274063"/>
            <a:ext cx="548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6 cm</a:t>
            </a:r>
            <a:endParaRPr lang="it-IT" sz="1200" b="1" dirty="0">
              <a:latin typeface="Arial"/>
              <a:cs typeface="Arial"/>
            </a:endParaRPr>
          </a:p>
        </p:txBody>
      </p:sp>
      <p:cxnSp>
        <p:nvCxnSpPr>
          <p:cNvPr id="22" name="Straight Connector 4"/>
          <p:cNvCxnSpPr/>
          <p:nvPr/>
        </p:nvCxnSpPr>
        <p:spPr>
          <a:xfrm flipV="1">
            <a:off x="2870358" y="3889697"/>
            <a:ext cx="5418914" cy="65087"/>
          </a:xfrm>
          <a:prstGeom prst="line">
            <a:avLst/>
          </a:prstGeom>
          <a:ln w="1905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6"/>
          <p:cNvSpPr txBox="1"/>
          <p:nvPr/>
        </p:nvSpPr>
        <p:spPr>
          <a:xfrm>
            <a:off x="6559177" y="5453522"/>
            <a:ext cx="15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Beam Tracker</a:t>
            </a:r>
          </a:p>
        </p:txBody>
      </p:sp>
      <p:sp>
        <p:nvSpPr>
          <p:cNvPr id="26" name="TextBox 6"/>
          <p:cNvSpPr txBox="1"/>
          <p:nvPr/>
        </p:nvSpPr>
        <p:spPr>
          <a:xfrm>
            <a:off x="2708685" y="2158492"/>
            <a:ext cx="57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IMC</a:t>
            </a:r>
          </a:p>
        </p:txBody>
      </p:sp>
      <p:sp>
        <p:nvSpPr>
          <p:cNvPr id="27" name="TextBox 6"/>
          <p:cNvSpPr txBox="1"/>
          <p:nvPr/>
        </p:nvSpPr>
        <p:spPr>
          <a:xfrm>
            <a:off x="1409611" y="1959346"/>
            <a:ext cx="67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TASC</a:t>
            </a:r>
          </a:p>
        </p:txBody>
      </p:sp>
    </p:spTree>
    <p:extLst>
      <p:ext uri="{BB962C8B-B14F-4D97-AF65-F5344CB8AC3E}">
        <p14:creationId xmlns:p14="http://schemas.microsoft.com/office/powerpoint/2010/main" val="2357656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uon_run105_evt35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634" y="568052"/>
            <a:ext cx="9144000" cy="5688013"/>
          </a:xfrm>
          <a:prstGeom prst="rect">
            <a:avLst/>
          </a:prstGeom>
        </p:spPr>
      </p:pic>
      <p:sp>
        <p:nvSpPr>
          <p:cNvPr id="3" name="Rettangolo 2"/>
          <p:cNvSpPr/>
          <p:nvPr/>
        </p:nvSpPr>
        <p:spPr>
          <a:xfrm>
            <a:off x="6372876" y="805156"/>
            <a:ext cx="1950418" cy="532990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" name="Straight Connector 150"/>
          <p:cNvCxnSpPr/>
          <p:nvPr/>
        </p:nvCxnSpPr>
        <p:spPr>
          <a:xfrm>
            <a:off x="3746121" y="4623163"/>
            <a:ext cx="2683023" cy="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50"/>
          <p:cNvCxnSpPr/>
          <p:nvPr/>
        </p:nvCxnSpPr>
        <p:spPr>
          <a:xfrm>
            <a:off x="2899395" y="4623163"/>
            <a:ext cx="858488" cy="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/>
          <p:cNvSpPr txBox="1"/>
          <p:nvPr/>
        </p:nvSpPr>
        <p:spPr>
          <a:xfrm>
            <a:off x="4667491" y="4711890"/>
            <a:ext cx="6338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65 cm</a:t>
            </a:r>
            <a:endParaRPr lang="it-IT" sz="1200" b="1" dirty="0">
              <a:latin typeface="Arial"/>
              <a:cs typeface="Arial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2972489" y="4711890"/>
            <a:ext cx="749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18.5 cm</a:t>
            </a:r>
            <a:endParaRPr lang="it-IT" sz="1200" b="1" dirty="0">
              <a:latin typeface="Arial"/>
              <a:cs typeface="Arial"/>
            </a:endParaRPr>
          </a:p>
        </p:txBody>
      </p:sp>
      <p:cxnSp>
        <p:nvCxnSpPr>
          <p:cNvPr id="15" name="Straight Connector 150"/>
          <p:cNvCxnSpPr/>
          <p:nvPr/>
        </p:nvCxnSpPr>
        <p:spPr>
          <a:xfrm flipH="1" flipV="1">
            <a:off x="8255257" y="1576291"/>
            <a:ext cx="317509" cy="3594851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 rot="15928529">
            <a:off x="8246099" y="3226251"/>
            <a:ext cx="663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9.4 cm</a:t>
            </a:r>
            <a:endParaRPr lang="it-IT" sz="1200" b="1" dirty="0">
              <a:latin typeface="Arial"/>
              <a:cs typeface="Arial"/>
            </a:endParaRPr>
          </a:p>
        </p:txBody>
      </p:sp>
      <p:cxnSp>
        <p:nvCxnSpPr>
          <p:cNvPr id="18" name="Straight Connector 150"/>
          <p:cNvCxnSpPr/>
          <p:nvPr/>
        </p:nvCxnSpPr>
        <p:spPr>
          <a:xfrm flipV="1">
            <a:off x="805114" y="2313407"/>
            <a:ext cx="0" cy="2302064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CasellaDiTesto 18"/>
          <p:cNvSpPr txBox="1"/>
          <p:nvPr/>
        </p:nvSpPr>
        <p:spPr>
          <a:xfrm rot="16200000">
            <a:off x="731668" y="3274063"/>
            <a:ext cx="548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6 cm</a:t>
            </a:r>
            <a:endParaRPr lang="it-IT" sz="1200" b="1" dirty="0">
              <a:latin typeface="Arial"/>
              <a:cs typeface="Arial"/>
            </a:endParaRPr>
          </a:p>
        </p:txBody>
      </p:sp>
      <p:sp>
        <p:nvSpPr>
          <p:cNvPr id="25" name="TextBox 6"/>
          <p:cNvSpPr txBox="1"/>
          <p:nvPr/>
        </p:nvSpPr>
        <p:spPr>
          <a:xfrm>
            <a:off x="6559177" y="5453522"/>
            <a:ext cx="15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Beam Tracker</a:t>
            </a:r>
          </a:p>
        </p:txBody>
      </p:sp>
      <p:sp>
        <p:nvSpPr>
          <p:cNvPr id="26" name="TextBox 6"/>
          <p:cNvSpPr txBox="1"/>
          <p:nvPr/>
        </p:nvSpPr>
        <p:spPr>
          <a:xfrm>
            <a:off x="2708685" y="2158492"/>
            <a:ext cx="570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IMC</a:t>
            </a:r>
          </a:p>
        </p:txBody>
      </p:sp>
      <p:sp>
        <p:nvSpPr>
          <p:cNvPr id="27" name="TextBox 6"/>
          <p:cNvSpPr txBox="1"/>
          <p:nvPr/>
        </p:nvSpPr>
        <p:spPr>
          <a:xfrm>
            <a:off x="1409611" y="1959346"/>
            <a:ext cx="67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TASC</a:t>
            </a:r>
          </a:p>
        </p:txBody>
      </p:sp>
      <p:pic>
        <p:nvPicPr>
          <p:cNvPr id="2" name="Immagin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293712">
            <a:off x="6338291" y="769260"/>
            <a:ext cx="1955800" cy="5410200"/>
          </a:xfrm>
          <a:prstGeom prst="rect">
            <a:avLst/>
          </a:prstGeom>
        </p:spPr>
      </p:pic>
      <p:cxnSp>
        <p:nvCxnSpPr>
          <p:cNvPr id="22" name="Straight Connector 4"/>
          <p:cNvCxnSpPr/>
          <p:nvPr/>
        </p:nvCxnSpPr>
        <p:spPr>
          <a:xfrm flipV="1">
            <a:off x="2870358" y="3889697"/>
            <a:ext cx="5418914" cy="65087"/>
          </a:xfrm>
          <a:prstGeom prst="line">
            <a:avLst/>
          </a:prstGeom>
          <a:ln w="19050" cap="flat" cmpd="sng" algn="ctr">
            <a:solidFill>
              <a:srgbClr val="0000FF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 flipV="1">
            <a:off x="2638583" y="3209283"/>
            <a:ext cx="5696050" cy="570421"/>
          </a:xfrm>
          <a:prstGeom prst="line">
            <a:avLst/>
          </a:prstGeom>
          <a:ln w="19050" cap="flat" cmpd="sng" algn="ctr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6"/>
          <p:cNvSpPr txBox="1"/>
          <p:nvPr/>
        </p:nvSpPr>
        <p:spPr>
          <a:xfrm>
            <a:off x="6711577" y="5605922"/>
            <a:ext cx="1500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Beam Tracker</a:t>
            </a:r>
          </a:p>
        </p:txBody>
      </p:sp>
      <p:cxnSp>
        <p:nvCxnSpPr>
          <p:cNvPr id="7" name="Connettore 1 6"/>
          <p:cNvCxnSpPr/>
          <p:nvPr/>
        </p:nvCxnSpPr>
        <p:spPr>
          <a:xfrm flipV="1">
            <a:off x="3769747" y="3377493"/>
            <a:ext cx="2688815" cy="1351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Arco 22"/>
          <p:cNvSpPr/>
          <p:nvPr/>
        </p:nvSpPr>
        <p:spPr>
          <a:xfrm flipH="1">
            <a:off x="5052603" y="3391002"/>
            <a:ext cx="55417" cy="278387"/>
          </a:xfrm>
          <a:prstGeom prst="arc">
            <a:avLst/>
          </a:prstGeom>
          <a:ln w="1524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4" name="CasellaDiTesto 23"/>
          <p:cNvSpPr txBox="1"/>
          <p:nvPr/>
        </p:nvSpPr>
        <p:spPr>
          <a:xfrm>
            <a:off x="3826826" y="3316362"/>
            <a:ext cx="1134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latin typeface="Symbol" charset="2"/>
                <a:cs typeface="Symbol" charset="2"/>
              </a:rPr>
              <a:t>q</a:t>
            </a:r>
            <a:r>
              <a:rPr lang="it-IT" sz="1400" baseline="-25000" dirty="0" err="1" smtClean="0">
                <a:latin typeface="Arial"/>
                <a:cs typeface="Arial"/>
              </a:rPr>
              <a:t>y</a:t>
            </a:r>
            <a:r>
              <a:rPr lang="it-IT" sz="1400" baseline="-25000" dirty="0" smtClean="0">
                <a:latin typeface="Arial"/>
                <a:cs typeface="Arial"/>
              </a:rPr>
              <a:t> </a:t>
            </a:r>
            <a:r>
              <a:rPr lang="it-IT" sz="1400" dirty="0" smtClean="0">
                <a:latin typeface="Arial"/>
                <a:cs typeface="Arial"/>
              </a:rPr>
              <a:t>~12 </a:t>
            </a:r>
            <a:r>
              <a:rPr lang="it-IT" sz="1400" dirty="0" err="1" smtClean="0">
                <a:latin typeface="Arial"/>
                <a:cs typeface="Arial"/>
              </a:rPr>
              <a:t>mrad</a:t>
            </a:r>
            <a:endParaRPr lang="it-IT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638245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483675" y="949291"/>
            <a:ext cx="8176026" cy="6093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it-IT" dirty="0" err="1" smtClean="0">
                <a:latin typeface="Arial"/>
                <a:cs typeface="Arial"/>
              </a:rPr>
              <a:t>Find</a:t>
            </a:r>
            <a:r>
              <a:rPr lang="it-IT" dirty="0" smtClean="0">
                <a:latin typeface="Arial"/>
                <a:cs typeface="Arial"/>
              </a:rPr>
              <a:t> the tilt angle of the BT </a:t>
            </a:r>
            <a:r>
              <a:rPr lang="it-IT" dirty="0" err="1" smtClean="0">
                <a:latin typeface="Arial"/>
                <a:cs typeface="Arial"/>
              </a:rPr>
              <a:t>w.r.t</a:t>
            </a:r>
            <a:r>
              <a:rPr lang="it-IT" dirty="0" smtClean="0">
                <a:latin typeface="Arial"/>
                <a:cs typeface="Arial"/>
              </a:rPr>
              <a:t>. IMC/TASC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it-IT" dirty="0" smtClean="0">
                <a:latin typeface="Arial"/>
                <a:cs typeface="Arial"/>
              </a:rPr>
              <a:t>Iterative procedure </a:t>
            </a:r>
            <a:r>
              <a:rPr lang="it-IT" dirty="0" err="1" smtClean="0">
                <a:latin typeface="Arial"/>
                <a:cs typeface="Arial"/>
              </a:rPr>
              <a:t>based</a:t>
            </a:r>
            <a:r>
              <a:rPr lang="it-IT" dirty="0" smtClean="0">
                <a:latin typeface="Arial"/>
                <a:cs typeface="Arial"/>
              </a:rPr>
              <a:t> on a  </a:t>
            </a:r>
            <a:r>
              <a:rPr lang="it-IT" dirty="0" smtClean="0">
                <a:latin typeface="Symbol" charset="2"/>
                <a:cs typeface="Symbol" charset="2"/>
              </a:rPr>
              <a:t>c</a:t>
            </a:r>
            <a:r>
              <a:rPr lang="it-IT" baseline="30000" dirty="0" smtClean="0">
                <a:latin typeface="Arial"/>
                <a:cs typeface="Arial"/>
              </a:rPr>
              <a:t>2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minimization</a:t>
            </a:r>
            <a:r>
              <a:rPr lang="it-IT" dirty="0" smtClean="0">
                <a:latin typeface="Arial"/>
                <a:cs typeface="Arial"/>
              </a:rPr>
              <a:t> 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it-IT" dirty="0" smtClean="0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it-IT" dirty="0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it-IT" dirty="0" smtClean="0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it-IT" dirty="0">
              <a:latin typeface="Arial"/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it-IT" dirty="0" err="1" smtClean="0">
                <a:latin typeface="Arial"/>
                <a:cs typeface="Arial"/>
              </a:rPr>
              <a:t>y</a:t>
            </a:r>
            <a:r>
              <a:rPr lang="it-IT" baseline="-25000" dirty="0" err="1" smtClean="0">
                <a:latin typeface="Arial"/>
                <a:cs typeface="Arial"/>
              </a:rPr>
              <a:t>IMC</a:t>
            </a:r>
            <a:r>
              <a:rPr lang="it-IT" baseline="-25000" dirty="0" smtClean="0">
                <a:latin typeface="Arial"/>
                <a:cs typeface="Arial"/>
              </a:rPr>
              <a:t> </a:t>
            </a:r>
            <a:r>
              <a:rPr lang="it-IT" dirty="0" err="1">
                <a:latin typeface="Arial"/>
                <a:cs typeface="Arial"/>
              </a:rPr>
              <a:t>is</a:t>
            </a:r>
            <a:r>
              <a:rPr lang="it-IT" dirty="0">
                <a:latin typeface="Arial"/>
                <a:cs typeface="Arial"/>
              </a:rPr>
              <a:t> the </a:t>
            </a:r>
            <a:r>
              <a:rPr lang="it-IT" dirty="0" err="1">
                <a:latin typeface="Arial"/>
                <a:cs typeface="Arial"/>
              </a:rPr>
              <a:t>intercept</a:t>
            </a:r>
            <a:r>
              <a:rPr lang="it-IT" dirty="0">
                <a:latin typeface="Arial"/>
                <a:cs typeface="Arial"/>
              </a:rPr>
              <a:t> of the </a:t>
            </a:r>
            <a:r>
              <a:rPr lang="it-IT" dirty="0" smtClean="0">
                <a:latin typeface="Arial"/>
                <a:cs typeface="Arial"/>
              </a:rPr>
              <a:t>IMC </a:t>
            </a:r>
            <a:r>
              <a:rPr lang="it-IT" dirty="0" err="1">
                <a:latin typeface="Arial"/>
                <a:cs typeface="Arial"/>
              </a:rPr>
              <a:t>reconstructed</a:t>
            </a:r>
            <a:r>
              <a:rPr lang="it-IT" dirty="0">
                <a:latin typeface="Arial"/>
                <a:cs typeface="Arial"/>
              </a:rPr>
              <a:t> </a:t>
            </a:r>
            <a:r>
              <a:rPr lang="it-IT" dirty="0" err="1">
                <a:latin typeface="Arial"/>
                <a:cs typeface="Arial"/>
              </a:rPr>
              <a:t>trajectory</a:t>
            </a:r>
            <a:r>
              <a:rPr lang="it-IT" dirty="0">
                <a:latin typeface="Arial"/>
                <a:cs typeface="Arial"/>
              </a:rPr>
              <a:t> with the first IMC </a:t>
            </a:r>
            <a:r>
              <a:rPr lang="it-IT" dirty="0" err="1" smtClean="0">
                <a:latin typeface="Arial"/>
                <a:cs typeface="Arial"/>
              </a:rPr>
              <a:t>layer</a:t>
            </a:r>
            <a:r>
              <a:rPr lang="it-IT" dirty="0" smtClean="0">
                <a:latin typeface="Arial"/>
                <a:cs typeface="Arial"/>
              </a:rPr>
              <a:t>, i.e. the </a:t>
            </a:r>
            <a:r>
              <a:rPr lang="it-IT" dirty="0" err="1" smtClean="0">
                <a:latin typeface="Arial"/>
                <a:cs typeface="Arial"/>
              </a:rPr>
              <a:t>beam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particle</a:t>
            </a:r>
            <a:r>
              <a:rPr lang="it-IT" dirty="0" smtClean="0">
                <a:latin typeface="Arial"/>
                <a:cs typeface="Arial"/>
              </a:rPr>
              <a:t> impact </a:t>
            </a:r>
            <a:r>
              <a:rPr lang="it-IT" dirty="0" err="1" smtClean="0">
                <a:latin typeface="Arial"/>
                <a:cs typeface="Arial"/>
              </a:rPr>
              <a:t>point</a:t>
            </a:r>
            <a:r>
              <a:rPr lang="it-IT" dirty="0" smtClean="0">
                <a:latin typeface="Arial"/>
                <a:cs typeface="Arial"/>
              </a:rPr>
              <a:t> on IMC</a:t>
            </a:r>
            <a:endParaRPr lang="it-IT" dirty="0">
              <a:latin typeface="Arial"/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it-IT" dirty="0" err="1">
                <a:latin typeface="Arial"/>
                <a:cs typeface="Arial"/>
              </a:rPr>
              <a:t>y</a:t>
            </a:r>
            <a:r>
              <a:rPr lang="it-IT" baseline="-25000" dirty="0" err="1">
                <a:latin typeface="Arial"/>
                <a:cs typeface="Arial"/>
              </a:rPr>
              <a:t>BT</a:t>
            </a:r>
            <a:r>
              <a:rPr lang="it-IT" baseline="-25000" dirty="0">
                <a:latin typeface="Arial"/>
                <a:cs typeface="Arial"/>
              </a:rPr>
              <a:t> </a:t>
            </a:r>
            <a:r>
              <a:rPr lang="it-IT" dirty="0" err="1">
                <a:latin typeface="Arial"/>
                <a:cs typeface="Arial"/>
              </a:rPr>
              <a:t>is</a:t>
            </a:r>
            <a:r>
              <a:rPr lang="it-IT" dirty="0">
                <a:latin typeface="Arial"/>
                <a:cs typeface="Arial"/>
              </a:rPr>
              <a:t> the </a:t>
            </a:r>
            <a:r>
              <a:rPr lang="it-IT" dirty="0" smtClean="0">
                <a:latin typeface="Arial"/>
                <a:cs typeface="Arial"/>
              </a:rPr>
              <a:t>impact </a:t>
            </a:r>
            <a:r>
              <a:rPr lang="it-IT" dirty="0" err="1" smtClean="0">
                <a:latin typeface="Arial"/>
                <a:cs typeface="Arial"/>
              </a:rPr>
              <a:t>point</a:t>
            </a:r>
            <a:r>
              <a:rPr lang="it-IT" dirty="0" smtClean="0">
                <a:latin typeface="Arial"/>
                <a:cs typeface="Arial"/>
              </a:rPr>
              <a:t> on IMC </a:t>
            </a:r>
            <a:r>
              <a:rPr lang="it-IT" dirty="0">
                <a:latin typeface="Arial"/>
                <a:cs typeface="Arial"/>
              </a:rPr>
              <a:t>of the BT </a:t>
            </a:r>
            <a:r>
              <a:rPr lang="it-IT" dirty="0" err="1">
                <a:latin typeface="Arial"/>
                <a:cs typeface="Arial"/>
              </a:rPr>
              <a:t>reconstructed</a:t>
            </a:r>
            <a:r>
              <a:rPr lang="it-IT" dirty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trajectory</a:t>
            </a:r>
            <a:r>
              <a:rPr lang="it-IT" dirty="0" smtClean="0">
                <a:latin typeface="Arial"/>
                <a:cs typeface="Arial"/>
              </a:rPr>
              <a:t>, </a:t>
            </a:r>
            <a:r>
              <a:rPr lang="it-IT" dirty="0" err="1" smtClean="0">
                <a:latin typeface="Arial"/>
                <a:cs typeface="Arial"/>
              </a:rPr>
              <a:t>rotated</a:t>
            </a:r>
            <a:r>
              <a:rPr lang="it-IT" dirty="0" smtClean="0">
                <a:latin typeface="Arial"/>
                <a:cs typeface="Arial"/>
              </a:rPr>
              <a:t> in the IMC </a:t>
            </a:r>
            <a:r>
              <a:rPr lang="it-IT" dirty="0" err="1" smtClean="0">
                <a:latin typeface="Arial"/>
                <a:cs typeface="Arial"/>
              </a:rPr>
              <a:t>reference</a:t>
            </a:r>
            <a:r>
              <a:rPr lang="it-IT" dirty="0" smtClean="0">
                <a:latin typeface="Arial"/>
                <a:cs typeface="Arial"/>
              </a:rPr>
              <a:t> frame </a:t>
            </a:r>
            <a:r>
              <a:rPr lang="it-IT" dirty="0" err="1" smtClean="0">
                <a:latin typeface="Arial"/>
                <a:cs typeface="Arial"/>
              </a:rPr>
              <a:t>according</a:t>
            </a:r>
            <a:r>
              <a:rPr lang="it-IT" dirty="0" smtClean="0">
                <a:latin typeface="Arial"/>
                <a:cs typeface="Arial"/>
              </a:rPr>
              <a:t> to </a:t>
            </a:r>
            <a:r>
              <a:rPr lang="it-IT" dirty="0" err="1" smtClean="0">
                <a:latin typeface="Arial"/>
                <a:cs typeface="Arial"/>
              </a:rPr>
              <a:t>equation</a:t>
            </a:r>
            <a:endParaRPr lang="it-IT" dirty="0" smtClean="0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it-IT" dirty="0" smtClean="0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it-IT" dirty="0" smtClean="0">
              <a:latin typeface="Arial"/>
              <a:cs typeface="Arial"/>
            </a:endParaRPr>
          </a:p>
          <a:p>
            <a:pPr marL="285750" indent="-285750" algn="just">
              <a:spcBef>
                <a:spcPts val="600"/>
              </a:spcBef>
              <a:buFont typeface="Symbol" charset="0"/>
              <a:buChar char=" "/>
            </a:pPr>
            <a:r>
              <a:rPr lang="it-IT" dirty="0" err="1" smtClean="0">
                <a:latin typeface="Symbol" charset="2"/>
                <a:cs typeface="Symbol" charset="2"/>
              </a:rPr>
              <a:t>q</a:t>
            </a:r>
            <a:r>
              <a:rPr lang="it-IT" dirty="0" smtClean="0">
                <a:latin typeface="Arial"/>
                <a:cs typeface="Arial"/>
              </a:rPr>
              <a:t> , </a:t>
            </a:r>
            <a:r>
              <a:rPr lang="it-IT" dirty="0" err="1" smtClean="0">
                <a:latin typeface="Arial"/>
                <a:cs typeface="Arial"/>
              </a:rPr>
              <a:t>O</a:t>
            </a:r>
            <a:r>
              <a:rPr lang="it-IT" baseline="-25000" dirty="0" err="1" smtClean="0">
                <a:latin typeface="Arial"/>
                <a:cs typeface="Arial"/>
              </a:rPr>
              <a:t>y</a:t>
            </a:r>
            <a:r>
              <a:rPr lang="it-IT" dirty="0" smtClean="0">
                <a:latin typeface="Arial"/>
                <a:cs typeface="Arial"/>
              </a:rPr>
              <a:t> , </a:t>
            </a:r>
            <a:r>
              <a:rPr lang="it-IT" dirty="0" err="1" smtClean="0">
                <a:latin typeface="Arial"/>
                <a:cs typeface="Arial"/>
              </a:rPr>
              <a:t>O</a:t>
            </a:r>
            <a:r>
              <a:rPr lang="it-IT" baseline="-25000" dirty="0" err="1" smtClean="0">
                <a:latin typeface="Arial"/>
                <a:cs typeface="Arial"/>
              </a:rPr>
              <a:t>z</a:t>
            </a:r>
            <a:r>
              <a:rPr lang="it-IT" dirty="0" smtClean="0">
                <a:latin typeface="Arial"/>
                <a:cs typeface="Arial"/>
              </a:rPr>
              <a:t>  are the free </a:t>
            </a:r>
            <a:r>
              <a:rPr lang="it-IT" dirty="0" err="1" smtClean="0">
                <a:latin typeface="Arial"/>
                <a:cs typeface="Arial"/>
              </a:rPr>
              <a:t>parameters</a:t>
            </a:r>
            <a:r>
              <a:rPr lang="it-IT" dirty="0" smtClean="0">
                <a:latin typeface="Arial"/>
                <a:cs typeface="Arial"/>
              </a:rPr>
              <a:t> in the </a:t>
            </a:r>
            <a:r>
              <a:rPr lang="it-IT" dirty="0" err="1" smtClean="0">
                <a:latin typeface="Arial"/>
                <a:cs typeface="Arial"/>
              </a:rPr>
              <a:t>fit</a:t>
            </a:r>
            <a:r>
              <a:rPr lang="it-IT" dirty="0" smtClean="0">
                <a:latin typeface="Arial"/>
                <a:cs typeface="Arial"/>
              </a:rPr>
              <a:t>. </a:t>
            </a:r>
          </a:p>
          <a:p>
            <a:pPr marL="285750" indent="-285750" algn="just">
              <a:spcBef>
                <a:spcPts val="600"/>
              </a:spcBef>
              <a:buFont typeface="Symbol" charset="0"/>
              <a:buChar char=" "/>
            </a:pPr>
            <a:r>
              <a:rPr lang="it-IT" dirty="0" err="1" smtClean="0">
                <a:latin typeface="Arial"/>
                <a:cs typeface="Arial"/>
              </a:rPr>
              <a:t>y’z</a:t>
            </a:r>
            <a:r>
              <a:rPr lang="it-IT" dirty="0" smtClean="0">
                <a:latin typeface="Arial"/>
                <a:cs typeface="Arial"/>
              </a:rPr>
              <a:t>’ are the coordinate in the BT </a:t>
            </a:r>
            <a:r>
              <a:rPr lang="it-IT" dirty="0" err="1" smtClean="0">
                <a:latin typeface="Arial"/>
                <a:cs typeface="Arial"/>
              </a:rPr>
              <a:t>reference</a:t>
            </a:r>
            <a:r>
              <a:rPr lang="it-IT" dirty="0" smtClean="0">
                <a:latin typeface="Arial"/>
                <a:cs typeface="Arial"/>
              </a:rPr>
              <a:t> frame</a:t>
            </a:r>
            <a:endParaRPr lang="it-IT" dirty="0">
              <a:latin typeface="Arial"/>
              <a:cs typeface="Arial"/>
            </a:endParaRPr>
          </a:p>
          <a:p>
            <a:pPr algn="just">
              <a:spcBef>
                <a:spcPts val="600"/>
              </a:spcBef>
              <a:spcAft>
                <a:spcPts val="600"/>
              </a:spcAft>
            </a:pPr>
            <a:endParaRPr lang="it-IT" dirty="0" smtClean="0">
              <a:latin typeface="Arial"/>
              <a:cs typeface="Arial"/>
            </a:endParaRPr>
          </a:p>
        </p:txBody>
      </p:sp>
      <p:graphicFrame>
        <p:nvGraphicFramePr>
          <p:cNvPr id="4" name="Oggetto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7127854"/>
              </p:ext>
            </p:extLst>
          </p:nvPr>
        </p:nvGraphicFramePr>
        <p:xfrm>
          <a:off x="2219065" y="1914824"/>
          <a:ext cx="4198937" cy="13731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2" name="Equation" r:id="rId3" imgW="2019300" imgH="660400" progId="Equation.3">
                  <p:embed/>
                </p:oleObj>
              </mc:Choice>
              <mc:Fallback>
                <p:oleObj name="Equation" r:id="rId3" imgW="2019300" imgH="6604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19065" y="1914824"/>
                        <a:ext cx="4198937" cy="13731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3"/>
          <p:cNvSpPr txBox="1"/>
          <p:nvPr/>
        </p:nvSpPr>
        <p:spPr>
          <a:xfrm>
            <a:off x="2880191" y="225778"/>
            <a:ext cx="3433511" cy="461618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Si strip-IMC alignment </a:t>
            </a:r>
            <a:endParaRPr lang="en-US" b="1" dirty="0">
              <a:latin typeface="Arial"/>
              <a:cs typeface="Arial"/>
            </a:endParaRPr>
          </a:p>
        </p:txBody>
      </p:sp>
      <p:graphicFrame>
        <p:nvGraphicFramePr>
          <p:cNvPr id="18" name="Oggetto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0246546"/>
              </p:ext>
            </p:extLst>
          </p:nvPr>
        </p:nvGraphicFramePr>
        <p:xfrm>
          <a:off x="2338388" y="5172075"/>
          <a:ext cx="236537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3" name="Equation" r:id="rId5" imgW="114300" imgH="165100" progId="Equation.3">
                  <p:embed/>
                </p:oleObj>
              </mc:Choice>
              <mc:Fallback>
                <p:oleObj name="Equation" r:id="rId5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338388" y="5172075"/>
                        <a:ext cx="236537" cy="342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ggetto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2384635"/>
              </p:ext>
            </p:extLst>
          </p:nvPr>
        </p:nvGraphicFramePr>
        <p:xfrm>
          <a:off x="3072734" y="4933608"/>
          <a:ext cx="2815861" cy="7885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44" name="Equation" r:id="rId7" imgW="1676400" imgH="469900" progId="Equation.3">
                  <p:embed/>
                </p:oleObj>
              </mc:Choice>
              <mc:Fallback>
                <p:oleObj name="Equation" r:id="rId7" imgW="1676400" imgH="469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072734" y="4933608"/>
                        <a:ext cx="2815861" cy="7885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58267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 descr="BT_vs_IMC_residual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1494" y="3442419"/>
            <a:ext cx="5043321" cy="3415581"/>
          </a:xfrm>
          <a:prstGeom prst="rect">
            <a:avLst/>
          </a:prstGeom>
        </p:spPr>
      </p:pic>
      <p:pic>
        <p:nvPicPr>
          <p:cNvPr id="6" name="Immagine 5" descr="BT_vs_IMC_residual_raw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040000" cy="3413334"/>
          </a:xfrm>
          <a:prstGeom prst="rect">
            <a:avLst/>
          </a:prstGeom>
        </p:spPr>
      </p:pic>
      <p:sp>
        <p:nvSpPr>
          <p:cNvPr id="4" name="TextBox 10"/>
          <p:cNvSpPr txBox="1"/>
          <p:nvPr/>
        </p:nvSpPr>
        <p:spPr>
          <a:xfrm>
            <a:off x="-28311" y="3294562"/>
            <a:ext cx="5280584" cy="369285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Z view: distribution of the residuals  </a:t>
            </a:r>
            <a:r>
              <a:rPr lang="it-IT" b="1" dirty="0" err="1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lang="it-IT" b="1" baseline="-25000" dirty="0" err="1" smtClean="0">
                <a:solidFill>
                  <a:srgbClr val="FF0000"/>
                </a:solidFill>
                <a:latin typeface="Arial"/>
                <a:cs typeface="Arial"/>
              </a:rPr>
              <a:t>BT</a:t>
            </a:r>
            <a:r>
              <a:rPr lang="it-IT" b="1" baseline="30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- </a:t>
            </a:r>
            <a:r>
              <a:rPr lang="it-IT" b="1" dirty="0" err="1" smtClean="0">
                <a:solidFill>
                  <a:srgbClr val="FF0000"/>
                </a:solidFill>
                <a:latin typeface="Arial"/>
                <a:cs typeface="Arial"/>
              </a:rPr>
              <a:t>y</a:t>
            </a:r>
            <a:r>
              <a:rPr lang="it-IT" b="1" baseline="-25000" dirty="0" err="1" smtClean="0">
                <a:solidFill>
                  <a:srgbClr val="FF0000"/>
                </a:solidFill>
                <a:latin typeface="Arial"/>
                <a:cs typeface="Arial"/>
              </a:rPr>
              <a:t>IMC</a:t>
            </a:r>
            <a:endParaRPr 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606972" y="1794806"/>
            <a:ext cx="206569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 smtClean="0">
                <a:solidFill>
                  <a:srgbClr val="0000FF"/>
                </a:solidFill>
                <a:latin typeface="Arial"/>
                <a:cs typeface="Arial"/>
              </a:rPr>
              <a:t>BEFORE </a:t>
            </a:r>
            <a:r>
              <a:rPr lang="it-IT" sz="1600" b="1" dirty="0" err="1">
                <a:solidFill>
                  <a:srgbClr val="0000FF"/>
                </a:solidFill>
                <a:latin typeface="Arial"/>
                <a:cs typeface="Arial"/>
              </a:rPr>
              <a:t>alignment</a:t>
            </a:r>
            <a:r>
              <a:rPr lang="it-IT" sz="1600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lang="it-IT" sz="1600" dirty="0"/>
          </a:p>
        </p:txBody>
      </p:sp>
      <p:sp>
        <p:nvSpPr>
          <p:cNvPr id="7" name="Rettangolo 6"/>
          <p:cNvSpPr/>
          <p:nvPr/>
        </p:nvSpPr>
        <p:spPr>
          <a:xfrm>
            <a:off x="2836349" y="5179781"/>
            <a:ext cx="189456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b="1" dirty="0">
                <a:solidFill>
                  <a:srgbClr val="0000FF"/>
                </a:solidFill>
                <a:latin typeface="Arial"/>
                <a:cs typeface="Arial"/>
              </a:rPr>
              <a:t>AFTER </a:t>
            </a:r>
            <a:r>
              <a:rPr lang="it-IT" sz="1600" b="1" dirty="0" err="1">
                <a:solidFill>
                  <a:srgbClr val="0000FF"/>
                </a:solidFill>
                <a:latin typeface="Arial"/>
                <a:cs typeface="Arial"/>
              </a:rPr>
              <a:t>alignment</a:t>
            </a:r>
            <a:r>
              <a:rPr lang="it-IT" sz="1600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endParaRPr lang="it-IT" sz="1600" dirty="0"/>
          </a:p>
        </p:txBody>
      </p:sp>
      <p:sp>
        <p:nvSpPr>
          <p:cNvPr id="8" name="CasellaDiTesto 7"/>
          <p:cNvSpPr txBox="1"/>
          <p:nvPr/>
        </p:nvSpPr>
        <p:spPr>
          <a:xfrm>
            <a:off x="5561875" y="5138566"/>
            <a:ext cx="247991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RMS of impact </a:t>
            </a:r>
          </a:p>
          <a:p>
            <a:r>
              <a:rPr lang="it-IT" b="1" dirty="0" err="1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lang="it-IT" b="1" dirty="0" err="1" smtClean="0">
                <a:solidFill>
                  <a:srgbClr val="FF0000"/>
                </a:solidFill>
                <a:latin typeface="Arial"/>
                <a:cs typeface="Arial"/>
              </a:rPr>
              <a:t>oint</a:t>
            </a:r>
            <a:r>
              <a:rPr lang="it-IT" b="1" dirty="0" smtClean="0">
                <a:solidFill>
                  <a:srgbClr val="FF0000"/>
                </a:solidFill>
                <a:latin typeface="Arial"/>
                <a:cs typeface="Arial"/>
              </a:rPr>
              <a:t> on IMC ~ 1 mm </a:t>
            </a:r>
          </a:p>
          <a:p>
            <a:endParaRPr lang="it-IT" b="1" dirty="0">
              <a:solidFill>
                <a:srgbClr val="FF0000"/>
              </a:solidFill>
              <a:latin typeface="Arial"/>
              <a:cs typeface="Arial"/>
            </a:endParaRPr>
          </a:p>
          <a:p>
            <a:r>
              <a:rPr lang="it-IT" b="1" dirty="0" smtClean="0">
                <a:latin typeface="Arial"/>
                <a:cs typeface="Arial"/>
              </a:rPr>
              <a:t>BT </a:t>
            </a:r>
            <a:r>
              <a:rPr lang="it-IT" b="1" dirty="0" err="1" smtClean="0">
                <a:latin typeface="Arial"/>
                <a:cs typeface="Arial"/>
              </a:rPr>
              <a:t>too</a:t>
            </a:r>
            <a:r>
              <a:rPr lang="it-IT" b="1" dirty="0" smtClean="0">
                <a:latin typeface="Arial"/>
                <a:cs typeface="Arial"/>
              </a:rPr>
              <a:t> far from IMC !</a:t>
            </a:r>
            <a:endParaRPr lang="it-IT" b="1" dirty="0">
              <a:latin typeface="Arial"/>
              <a:cs typeface="Arial"/>
            </a:endParaRPr>
          </a:p>
        </p:txBody>
      </p:sp>
      <p:cxnSp>
        <p:nvCxnSpPr>
          <p:cNvPr id="9" name="Connettore 2 8"/>
          <p:cNvCxnSpPr/>
          <p:nvPr/>
        </p:nvCxnSpPr>
        <p:spPr>
          <a:xfrm flipH="1" flipV="1">
            <a:off x="4541531" y="4913003"/>
            <a:ext cx="1077651" cy="33351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e 11"/>
          <p:cNvSpPr/>
          <p:nvPr/>
        </p:nvSpPr>
        <p:spPr>
          <a:xfrm>
            <a:off x="3438214" y="4707759"/>
            <a:ext cx="1064823" cy="282209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42066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Outline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54597"/>
            <a:ext cx="8229600" cy="3606191"/>
          </a:xfrm>
        </p:spPr>
        <p:txBody>
          <a:bodyPr>
            <a:norm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dirty="0" smtClean="0">
                <a:latin typeface="Arial"/>
                <a:cs typeface="Arial"/>
              </a:rPr>
              <a:t>Detector configuration</a:t>
            </a:r>
          </a:p>
          <a:p>
            <a:pPr>
              <a:spcBef>
                <a:spcPts val="800"/>
              </a:spcBef>
              <a:spcAft>
                <a:spcPts val="800"/>
              </a:spcAft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dirty="0" smtClean="0">
                <a:latin typeface="Arial"/>
                <a:cs typeface="Arial"/>
              </a:rPr>
              <a:t>Beam profiles</a:t>
            </a:r>
          </a:p>
          <a:p>
            <a:pPr>
              <a:spcBef>
                <a:spcPts val="800"/>
              </a:spcBef>
              <a:spcAft>
                <a:spcPts val="800"/>
              </a:spcAft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dirty="0" smtClean="0">
                <a:latin typeface="Arial"/>
                <a:cs typeface="Arial"/>
              </a:rPr>
              <a:t>Track </a:t>
            </a:r>
            <a:r>
              <a:rPr lang="en-US" sz="1800" dirty="0">
                <a:latin typeface="Arial"/>
                <a:cs typeface="Arial"/>
              </a:rPr>
              <a:t>reconstruction with Si-</a:t>
            </a:r>
            <a:r>
              <a:rPr lang="en-US" sz="1800" dirty="0" smtClean="0">
                <a:latin typeface="Arial"/>
                <a:cs typeface="Arial"/>
              </a:rPr>
              <a:t>strips </a:t>
            </a:r>
          </a:p>
          <a:p>
            <a:pPr>
              <a:spcBef>
                <a:spcPts val="800"/>
              </a:spcBef>
              <a:spcAft>
                <a:spcPts val="800"/>
              </a:spcAft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dirty="0" smtClean="0">
                <a:latin typeface="Arial"/>
                <a:cs typeface="Arial"/>
              </a:rPr>
              <a:t>Si-strip sensors “internal” alignment</a:t>
            </a:r>
          </a:p>
          <a:p>
            <a:pPr>
              <a:spcBef>
                <a:spcPts val="800"/>
              </a:spcBef>
              <a:spcAft>
                <a:spcPts val="800"/>
              </a:spcAft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dirty="0">
                <a:latin typeface="Arial"/>
                <a:cs typeface="Arial"/>
              </a:rPr>
              <a:t>Alignment of </a:t>
            </a:r>
            <a:r>
              <a:rPr lang="en-US" sz="1800" dirty="0" smtClean="0">
                <a:latin typeface="Arial"/>
                <a:cs typeface="Arial"/>
              </a:rPr>
              <a:t>the Beam </a:t>
            </a:r>
            <a:r>
              <a:rPr lang="en-US" sz="1800" dirty="0">
                <a:latin typeface="Arial"/>
                <a:cs typeface="Arial"/>
              </a:rPr>
              <a:t>Tracker and IMC/</a:t>
            </a:r>
            <a:r>
              <a:rPr lang="en-US" sz="1800" dirty="0" smtClean="0">
                <a:latin typeface="Arial"/>
                <a:cs typeface="Arial"/>
              </a:rPr>
              <a:t>TASC</a:t>
            </a:r>
          </a:p>
          <a:p>
            <a:pPr>
              <a:spcBef>
                <a:spcPts val="800"/>
              </a:spcBef>
              <a:spcAft>
                <a:spcPts val="800"/>
              </a:spcAft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dirty="0" smtClean="0">
                <a:latin typeface="Arial"/>
                <a:cs typeface="Arial"/>
              </a:rPr>
              <a:t>Measurement of the attenuation length of the IMC fibers using the Beam Tracker</a:t>
            </a:r>
          </a:p>
          <a:p>
            <a:pPr>
              <a:spcBef>
                <a:spcPts val="800"/>
              </a:spcBef>
              <a:spcAft>
                <a:spcPts val="800"/>
              </a:spcAft>
              <a:buClr>
                <a:srgbClr val="FF0000"/>
              </a:buClr>
              <a:buSzPct val="80000"/>
              <a:buFont typeface="Wingdings" charset="2"/>
              <a:buChar char="Ø"/>
            </a:pPr>
            <a:r>
              <a:rPr lang="en-US" sz="1800" dirty="0" smtClean="0">
                <a:latin typeface="Arial"/>
                <a:cs typeface="Arial"/>
              </a:rPr>
              <a:t>Charge ID with Si array</a:t>
            </a:r>
          </a:p>
        </p:txBody>
      </p:sp>
    </p:spTree>
    <p:extLst>
      <p:ext uri="{BB962C8B-B14F-4D97-AF65-F5344CB8AC3E}">
        <p14:creationId xmlns:p14="http://schemas.microsoft.com/office/powerpoint/2010/main" val="2785163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asellaDiTesto 14"/>
          <p:cNvSpPr txBox="1"/>
          <p:nvPr/>
        </p:nvSpPr>
        <p:spPr>
          <a:xfrm>
            <a:off x="599146" y="4938690"/>
            <a:ext cx="780396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it-IT" dirty="0" err="1" smtClean="0">
                <a:latin typeface="Arial"/>
                <a:cs typeface="Arial"/>
              </a:rPr>
              <a:t>Measurement</a:t>
            </a:r>
            <a:r>
              <a:rPr lang="it-IT" dirty="0" smtClean="0">
                <a:latin typeface="Arial"/>
                <a:cs typeface="Arial"/>
              </a:rPr>
              <a:t> of the </a:t>
            </a:r>
            <a:r>
              <a:rPr lang="it-IT" dirty="0" err="1" smtClean="0">
                <a:latin typeface="Arial"/>
                <a:cs typeface="Arial"/>
              </a:rPr>
              <a:t>fiber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signal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as</a:t>
            </a:r>
            <a:r>
              <a:rPr lang="it-IT" dirty="0" smtClean="0">
                <a:latin typeface="Arial"/>
                <a:cs typeface="Arial"/>
              </a:rPr>
              <a:t> a </a:t>
            </a:r>
            <a:r>
              <a:rPr lang="it-IT" dirty="0" err="1" smtClean="0">
                <a:latin typeface="Arial"/>
                <a:cs typeface="Arial"/>
              </a:rPr>
              <a:t>function</a:t>
            </a:r>
            <a:r>
              <a:rPr lang="it-IT" dirty="0" smtClean="0">
                <a:latin typeface="Arial"/>
                <a:cs typeface="Arial"/>
              </a:rPr>
              <a:t> of the x-coordinate of the impact </a:t>
            </a:r>
            <a:r>
              <a:rPr lang="it-IT" dirty="0" err="1" smtClean="0">
                <a:latin typeface="Arial"/>
                <a:cs typeface="Arial"/>
              </a:rPr>
              <a:t>point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reconstructed</a:t>
            </a:r>
            <a:r>
              <a:rPr lang="it-IT" dirty="0" smtClean="0">
                <a:latin typeface="Arial"/>
                <a:cs typeface="Arial"/>
              </a:rPr>
              <a:t> with the </a:t>
            </a:r>
            <a:r>
              <a:rPr lang="it-IT" dirty="0" err="1" smtClean="0">
                <a:latin typeface="Arial"/>
                <a:cs typeface="Arial"/>
              </a:rPr>
              <a:t>beam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tracker</a:t>
            </a:r>
            <a:r>
              <a:rPr lang="it-IT" dirty="0" smtClean="0">
                <a:latin typeface="Arial"/>
                <a:cs typeface="Arial"/>
              </a:rPr>
              <a:t>. </a:t>
            </a:r>
            <a:endParaRPr lang="it-IT" dirty="0">
              <a:latin typeface="Arial"/>
              <a:cs typeface="Arial"/>
            </a:endParaRP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it-IT" dirty="0" err="1" smtClean="0">
                <a:latin typeface="Arial"/>
                <a:cs typeface="Arial"/>
              </a:rPr>
              <a:t>Fit</a:t>
            </a:r>
            <a:r>
              <a:rPr lang="it-IT" dirty="0" smtClean="0">
                <a:latin typeface="Arial"/>
                <a:cs typeface="Arial"/>
              </a:rPr>
              <a:t> the </a:t>
            </a:r>
            <a:r>
              <a:rPr lang="it-IT" dirty="0" err="1" smtClean="0">
                <a:latin typeface="Arial"/>
                <a:cs typeface="Arial"/>
              </a:rPr>
              <a:t>attenuation</a:t>
            </a:r>
            <a:r>
              <a:rPr lang="it-IT" dirty="0" smtClean="0">
                <a:latin typeface="Arial"/>
                <a:cs typeface="Arial"/>
              </a:rPr>
              <a:t> curve with </a:t>
            </a:r>
          </a:p>
          <a:p>
            <a:pPr marL="285750" indent="-285750" algn="just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it-IT" dirty="0" err="1" smtClean="0">
                <a:latin typeface="Arial"/>
                <a:cs typeface="Arial"/>
              </a:rPr>
              <a:t>Attenuation</a:t>
            </a:r>
            <a:r>
              <a:rPr lang="it-IT" dirty="0" smtClean="0">
                <a:latin typeface="Arial"/>
                <a:cs typeface="Arial"/>
              </a:rPr>
              <a:t> </a:t>
            </a:r>
            <a:r>
              <a:rPr lang="it-IT" dirty="0" err="1" smtClean="0">
                <a:latin typeface="Arial"/>
                <a:cs typeface="Arial"/>
              </a:rPr>
              <a:t>lenght</a:t>
            </a:r>
            <a:r>
              <a:rPr lang="it-IT" dirty="0">
                <a:latin typeface="Arial"/>
                <a:cs typeface="Arial"/>
              </a:rPr>
              <a:t> </a:t>
            </a:r>
            <a:r>
              <a:rPr lang="it-IT" dirty="0" smtClean="0">
                <a:latin typeface="Arial"/>
                <a:cs typeface="Arial"/>
              </a:rPr>
              <a:t>from the </a:t>
            </a:r>
            <a:r>
              <a:rPr lang="it-IT" dirty="0" err="1" smtClean="0">
                <a:latin typeface="Arial"/>
                <a:cs typeface="Arial"/>
              </a:rPr>
              <a:t>fit</a:t>
            </a:r>
            <a:r>
              <a:rPr lang="it-IT" dirty="0" smtClean="0">
                <a:latin typeface="Arial"/>
                <a:cs typeface="Arial"/>
              </a:rPr>
              <a:t> ~ 300 cm</a:t>
            </a:r>
          </a:p>
        </p:txBody>
      </p:sp>
      <p:graphicFrame>
        <p:nvGraphicFramePr>
          <p:cNvPr id="2" name="Oggetto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2531335"/>
              </p:ext>
            </p:extLst>
          </p:nvPr>
        </p:nvGraphicFramePr>
        <p:xfrm>
          <a:off x="3927552" y="5642989"/>
          <a:ext cx="1114318" cy="3994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4" name="Equation" r:id="rId3" imgW="673100" imgH="241300" progId="Equation.3">
                  <p:embed/>
                </p:oleObj>
              </mc:Choice>
              <mc:Fallback>
                <p:oleObj name="Equation" r:id="rId3" imgW="6731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27552" y="5642989"/>
                        <a:ext cx="1114318" cy="3994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3" name="Gruppo 12"/>
          <p:cNvGrpSpPr/>
          <p:nvPr/>
        </p:nvGrpSpPr>
        <p:grpSpPr>
          <a:xfrm>
            <a:off x="1465545" y="608827"/>
            <a:ext cx="6299999" cy="4244436"/>
            <a:chOff x="1581008" y="1211732"/>
            <a:chExt cx="6299999" cy="4244436"/>
          </a:xfrm>
        </p:grpSpPr>
        <p:grpSp>
          <p:nvGrpSpPr>
            <p:cNvPr id="4" name="Gruppo 3"/>
            <p:cNvGrpSpPr/>
            <p:nvPr/>
          </p:nvGrpSpPr>
          <p:grpSpPr>
            <a:xfrm>
              <a:off x="1581008" y="1211732"/>
              <a:ext cx="6299999" cy="4244436"/>
              <a:chOff x="1696471" y="1314354"/>
              <a:chExt cx="6299999" cy="4244436"/>
            </a:xfrm>
          </p:grpSpPr>
          <p:pic>
            <p:nvPicPr>
              <p:cNvPr id="6" name="Immagine 5" descr="attenuation_length_IMC.eps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96471" y="1314354"/>
                <a:ext cx="6299999" cy="4244436"/>
              </a:xfrm>
              <a:prstGeom prst="rect">
                <a:avLst/>
              </a:prstGeom>
            </p:spPr>
          </p:pic>
          <p:sp>
            <p:nvSpPr>
              <p:cNvPr id="3" name="Rettangolo 2"/>
              <p:cNvSpPr/>
              <p:nvPr/>
            </p:nvSpPr>
            <p:spPr>
              <a:xfrm>
                <a:off x="4003015" y="4450136"/>
                <a:ext cx="1501658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200" b="1" dirty="0" err="1">
                    <a:latin typeface="Arial"/>
                    <a:cs typeface="Arial"/>
                  </a:rPr>
                  <a:t>muon</a:t>
                </a:r>
                <a:r>
                  <a:rPr lang="it-IT" sz="1200" b="1" dirty="0">
                    <a:latin typeface="Arial"/>
                    <a:cs typeface="Arial"/>
                  </a:rPr>
                  <a:t> </a:t>
                </a:r>
                <a:r>
                  <a:rPr lang="it-IT" sz="1200" b="1" dirty="0" err="1">
                    <a:latin typeface="Arial"/>
                    <a:cs typeface="Arial"/>
                  </a:rPr>
                  <a:t>run</a:t>
                </a:r>
                <a:r>
                  <a:rPr lang="it-IT" sz="1200" b="1" dirty="0">
                    <a:latin typeface="Arial"/>
                    <a:cs typeface="Arial"/>
                  </a:rPr>
                  <a:t> 154-184</a:t>
                </a:r>
              </a:p>
            </p:txBody>
          </p:sp>
          <p:sp>
            <p:nvSpPr>
              <p:cNvPr id="9" name="Rettangolo 8"/>
              <p:cNvSpPr/>
              <p:nvPr/>
            </p:nvSpPr>
            <p:spPr>
              <a:xfrm>
                <a:off x="5784721" y="4653846"/>
                <a:ext cx="119365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200" b="1" dirty="0" err="1">
                    <a:latin typeface="Arial"/>
                    <a:cs typeface="Arial"/>
                  </a:rPr>
                  <a:t>muon</a:t>
                </a:r>
                <a:r>
                  <a:rPr lang="it-IT" sz="1200" b="1" dirty="0">
                    <a:latin typeface="Arial"/>
                    <a:cs typeface="Arial"/>
                  </a:rPr>
                  <a:t> </a:t>
                </a:r>
                <a:r>
                  <a:rPr lang="it-IT" sz="1200" b="1" dirty="0" err="1">
                    <a:latin typeface="Arial"/>
                    <a:cs typeface="Arial"/>
                  </a:rPr>
                  <a:t>run</a:t>
                </a:r>
                <a:r>
                  <a:rPr lang="it-IT" sz="1200" b="1" dirty="0">
                    <a:latin typeface="Arial"/>
                    <a:cs typeface="Arial"/>
                  </a:rPr>
                  <a:t> </a:t>
                </a:r>
                <a:r>
                  <a:rPr lang="it-IT" sz="1200" b="1" dirty="0" smtClean="0">
                    <a:latin typeface="Arial"/>
                    <a:cs typeface="Arial"/>
                  </a:rPr>
                  <a:t>186</a:t>
                </a:r>
                <a:endParaRPr lang="it-IT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0" name="Rettangolo 9"/>
              <p:cNvSpPr/>
              <p:nvPr/>
            </p:nvSpPr>
            <p:spPr>
              <a:xfrm>
                <a:off x="2421925" y="4344450"/>
                <a:ext cx="1193656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it-IT" sz="1200" b="1" dirty="0" err="1">
                    <a:latin typeface="Arial"/>
                    <a:cs typeface="Arial"/>
                  </a:rPr>
                  <a:t>muon</a:t>
                </a:r>
                <a:r>
                  <a:rPr lang="it-IT" sz="1200" b="1" dirty="0">
                    <a:latin typeface="Arial"/>
                    <a:cs typeface="Arial"/>
                  </a:rPr>
                  <a:t> </a:t>
                </a:r>
                <a:r>
                  <a:rPr lang="it-IT" sz="1200" b="1" dirty="0" err="1">
                    <a:latin typeface="Arial"/>
                    <a:cs typeface="Arial"/>
                  </a:rPr>
                  <a:t>run</a:t>
                </a:r>
                <a:r>
                  <a:rPr lang="it-IT" sz="1200" b="1" dirty="0">
                    <a:latin typeface="Arial"/>
                    <a:cs typeface="Arial"/>
                  </a:rPr>
                  <a:t> </a:t>
                </a:r>
                <a:r>
                  <a:rPr lang="it-IT" sz="1200" b="1" dirty="0" smtClean="0">
                    <a:latin typeface="Arial"/>
                    <a:cs typeface="Arial"/>
                  </a:rPr>
                  <a:t>189</a:t>
                </a:r>
                <a:endParaRPr lang="it-IT" sz="12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5" name="CasellaDiTesto 4"/>
            <p:cNvSpPr txBox="1"/>
            <p:nvPr/>
          </p:nvSpPr>
          <p:spPr>
            <a:xfrm>
              <a:off x="4143826" y="2385948"/>
              <a:ext cx="118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latin typeface="Symbol" charset="2"/>
                  <a:cs typeface="Symbol" charset="2"/>
                </a:rPr>
                <a:t>l</a:t>
              </a:r>
              <a:r>
                <a:rPr lang="it-IT" sz="1400" dirty="0" smtClean="0">
                  <a:latin typeface="Symbol" charset="2"/>
                  <a:cs typeface="Symbol" charset="2"/>
                </a:rPr>
                <a:t> </a:t>
              </a:r>
              <a:r>
                <a:rPr lang="it-IT" sz="1400" dirty="0" smtClean="0">
                  <a:latin typeface="Arial"/>
                  <a:cs typeface="Arial"/>
                </a:rPr>
                <a:t>= 299 ± 25 </a:t>
              </a:r>
              <a:endParaRPr lang="it-IT" sz="1400" dirty="0">
                <a:latin typeface="Arial"/>
                <a:cs typeface="Arial"/>
              </a:endParaRPr>
            </a:p>
          </p:txBody>
        </p:sp>
        <p:sp>
          <p:nvSpPr>
            <p:cNvPr id="11" name="CasellaDiTesto 10"/>
            <p:cNvSpPr txBox="1"/>
            <p:nvPr/>
          </p:nvSpPr>
          <p:spPr>
            <a:xfrm>
              <a:off x="2461654" y="2371588"/>
              <a:ext cx="118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FF0000"/>
                  </a:solidFill>
                  <a:latin typeface="Symbol" charset="2"/>
                  <a:cs typeface="Symbol" charset="2"/>
                </a:rPr>
                <a:t>l</a:t>
              </a:r>
              <a:r>
                <a:rPr lang="it-IT" sz="1400" dirty="0" smtClean="0">
                  <a:solidFill>
                    <a:srgbClr val="FF0000"/>
                  </a:solidFill>
                  <a:latin typeface="Symbol" charset="2"/>
                  <a:cs typeface="Symbol" charset="2"/>
                </a:rPr>
                <a:t> </a:t>
              </a:r>
              <a:r>
                <a:rPr lang="it-IT" sz="1400" dirty="0" smtClean="0">
                  <a:solidFill>
                    <a:srgbClr val="FF0000"/>
                  </a:solidFill>
                  <a:latin typeface="Arial"/>
                  <a:cs typeface="Arial"/>
                </a:rPr>
                <a:t>= 324 ± 36 </a:t>
              </a:r>
              <a:endParaRPr lang="it-IT" sz="14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2" name="CasellaDiTesto 11"/>
            <p:cNvSpPr txBox="1"/>
            <p:nvPr/>
          </p:nvSpPr>
          <p:spPr>
            <a:xfrm>
              <a:off x="5847008" y="2357228"/>
              <a:ext cx="11803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0000FF"/>
                  </a:solidFill>
                  <a:latin typeface="Symbol" charset="2"/>
                  <a:cs typeface="Symbol" charset="2"/>
                </a:rPr>
                <a:t>l</a:t>
              </a:r>
              <a:r>
                <a:rPr lang="it-IT" sz="1400" dirty="0" smtClean="0">
                  <a:solidFill>
                    <a:srgbClr val="0000FF"/>
                  </a:solidFill>
                  <a:latin typeface="Symbol" charset="2"/>
                  <a:cs typeface="Symbol" charset="2"/>
                </a:rPr>
                <a:t> </a:t>
              </a:r>
              <a:r>
                <a:rPr lang="it-IT" sz="1400" dirty="0" smtClean="0">
                  <a:solidFill>
                    <a:srgbClr val="0000FF"/>
                  </a:solidFill>
                  <a:latin typeface="Arial"/>
                  <a:cs typeface="Arial"/>
                </a:rPr>
                <a:t>= 273 ± 27 </a:t>
              </a:r>
              <a:endParaRPr lang="it-IT" sz="1400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14" name="Rettangolo 13"/>
          <p:cNvSpPr/>
          <p:nvPr/>
        </p:nvSpPr>
        <p:spPr>
          <a:xfrm>
            <a:off x="679947" y="270916"/>
            <a:ext cx="77231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800"/>
              </a:spcBef>
              <a:spcAft>
                <a:spcPts val="800"/>
              </a:spcAft>
              <a:buClr>
                <a:srgbClr val="FF0000"/>
              </a:buClr>
              <a:buSzPct val="80000"/>
            </a:pP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Measurement of the attenuation 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length of IMC fibers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7210001" y="2578365"/>
            <a:ext cx="813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>
                <a:latin typeface="Arial"/>
                <a:cs typeface="Arial"/>
              </a:rPr>
              <a:t>Layer</a:t>
            </a:r>
            <a:r>
              <a:rPr lang="it-IT" sz="1400" b="1" dirty="0" smtClean="0">
                <a:latin typeface="Arial"/>
                <a:cs typeface="Arial"/>
              </a:rPr>
              <a:t> 3</a:t>
            </a:r>
            <a:endParaRPr lang="it-IT" sz="1400" b="1" dirty="0">
              <a:latin typeface="Arial"/>
              <a:cs typeface="Arial"/>
            </a:endParaRPr>
          </a:p>
        </p:txBody>
      </p:sp>
      <p:sp>
        <p:nvSpPr>
          <p:cNvPr id="16" name="CasellaDiTesto 15"/>
          <p:cNvSpPr txBox="1"/>
          <p:nvPr/>
        </p:nvSpPr>
        <p:spPr>
          <a:xfrm>
            <a:off x="7210001" y="3219748"/>
            <a:ext cx="813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>
                <a:solidFill>
                  <a:srgbClr val="FF0000"/>
                </a:solidFill>
                <a:latin typeface="Arial"/>
                <a:cs typeface="Arial"/>
              </a:rPr>
              <a:t>Layer</a:t>
            </a:r>
            <a:r>
              <a:rPr lang="it-IT" sz="1400" b="1" dirty="0" smtClean="0">
                <a:solidFill>
                  <a:srgbClr val="FF0000"/>
                </a:solidFill>
                <a:latin typeface="Arial"/>
                <a:cs typeface="Arial"/>
              </a:rPr>
              <a:t> 0</a:t>
            </a:r>
            <a:endParaRPr lang="it-IT" sz="1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7221282" y="3564568"/>
            <a:ext cx="8134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b="1" dirty="0" err="1" smtClean="0">
                <a:solidFill>
                  <a:srgbClr val="0000FF"/>
                </a:solidFill>
                <a:latin typeface="Arial"/>
                <a:cs typeface="Arial"/>
              </a:rPr>
              <a:t>Layer</a:t>
            </a:r>
            <a:r>
              <a:rPr lang="it-IT" sz="1400" b="1" dirty="0" smtClean="0">
                <a:solidFill>
                  <a:srgbClr val="0000FF"/>
                </a:solidFill>
                <a:latin typeface="Arial"/>
                <a:cs typeface="Arial"/>
              </a:rPr>
              <a:t> 5</a:t>
            </a:r>
            <a:endParaRPr lang="it-IT" sz="14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2279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TXevent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88260"/>
            <a:ext cx="8153400" cy="5581103"/>
          </a:xfrm>
        </p:spPr>
      </p:pic>
      <p:sp>
        <p:nvSpPr>
          <p:cNvPr id="8" name="Rectangle 7"/>
          <p:cNvSpPr/>
          <p:nvPr/>
        </p:nvSpPr>
        <p:spPr>
          <a:xfrm>
            <a:off x="304800" y="5601301"/>
            <a:ext cx="8674169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 The intersection of the reconstructed trajectory with the Matrix sensors is used to identify the </a:t>
            </a:r>
          </a:p>
          <a:p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 pixel hit by the beam particle.</a:t>
            </a:r>
          </a:p>
          <a:p>
            <a:endParaRPr lang="en-US" sz="1600" dirty="0" smtClean="0">
              <a:latin typeface="Arial"/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Four independent samples of  </a:t>
            </a:r>
            <a:r>
              <a:rPr lang="en-US" sz="1600" dirty="0" err="1" smtClean="0">
                <a:latin typeface="Arial"/>
                <a:cs typeface="Arial"/>
              </a:rPr>
              <a:t>dE</a:t>
            </a:r>
            <a:r>
              <a:rPr lang="en-US" sz="1600" dirty="0" smtClean="0">
                <a:latin typeface="Arial"/>
                <a:cs typeface="Arial"/>
              </a:rPr>
              <a:t>/dx of the primary particle </a:t>
            </a:r>
            <a:r>
              <a:rPr lang="en-US" sz="1600" dirty="0" smtClean="0">
                <a:latin typeface="Wingdings"/>
                <a:ea typeface="Wingdings"/>
                <a:cs typeface="Wingdings"/>
              </a:rPr>
              <a:t>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ea typeface="Wingdings"/>
                <a:cs typeface="Arial"/>
              </a:rPr>
              <a:t>Charge ID</a:t>
            </a:r>
          </a:p>
          <a:p>
            <a:r>
              <a:rPr lang="en-US" sz="1600" b="1" dirty="0" smtClean="0">
                <a:solidFill>
                  <a:srgbClr val="FF0000"/>
                </a:solidFill>
                <a:latin typeface="Arial"/>
                <a:ea typeface="Wingdings"/>
                <a:cs typeface="Arial"/>
              </a:rPr>
              <a:t>  </a:t>
            </a:r>
            <a:endParaRPr lang="en-US" sz="16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45860" y="-167622"/>
            <a:ext cx="8229600" cy="1143000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CHARGE ID with the Si array</a:t>
            </a:r>
            <a:endParaRPr lang="en-US" sz="24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850289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uon_mip_fit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811" y="0"/>
            <a:ext cx="4576667" cy="3091471"/>
          </a:xfrm>
        </p:spPr>
      </p:pic>
      <p:pic>
        <p:nvPicPr>
          <p:cNvPr id="7" name="Content Placeholder 3" descr="MTX1vs2_mu_pimip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0859" y="-64140"/>
            <a:ext cx="3373379" cy="32325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967165" y="1416060"/>
            <a:ext cx="36853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err="1" smtClean="0">
                <a:solidFill>
                  <a:srgbClr val="FF0000"/>
                </a:solidFill>
                <a:latin typeface="Arial"/>
                <a:cs typeface="Arial"/>
              </a:rPr>
              <a:t>Muons</a:t>
            </a:r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 pulse height distribution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 in Si-array</a:t>
            </a:r>
          </a:p>
        </p:txBody>
      </p:sp>
      <p:pic>
        <p:nvPicPr>
          <p:cNvPr id="14" name="Immagine 13" descr="B-Mg2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9" y="3169586"/>
            <a:ext cx="4733968" cy="3681975"/>
          </a:xfrm>
          <a:prstGeom prst="rect">
            <a:avLst/>
          </a:prstGeom>
        </p:spPr>
      </p:pic>
      <p:pic>
        <p:nvPicPr>
          <p:cNvPr id="16" name="Immagine 15" descr="Sc-Ni_prim_logy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5872" y="3258345"/>
            <a:ext cx="4628128" cy="3599655"/>
          </a:xfrm>
          <a:prstGeom prst="rect">
            <a:avLst/>
          </a:prstGeom>
        </p:spPr>
      </p:pic>
      <p:sp>
        <p:nvSpPr>
          <p:cNvPr id="12" name="TextBox 5"/>
          <p:cNvSpPr txBox="1"/>
          <p:nvPr/>
        </p:nvSpPr>
        <p:spPr>
          <a:xfrm>
            <a:off x="3247852" y="3223236"/>
            <a:ext cx="28916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Heavy ion spectra at GSI</a:t>
            </a:r>
          </a:p>
        </p:txBody>
      </p:sp>
    </p:spTree>
    <p:extLst>
      <p:ext uri="{BB962C8B-B14F-4D97-AF65-F5344CB8AC3E}">
        <p14:creationId xmlns:p14="http://schemas.microsoft.com/office/powerpoint/2010/main" val="782751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228600" y="822300"/>
            <a:ext cx="8744043" cy="4280252"/>
          </a:xfrm>
        </p:spPr>
        <p:txBody>
          <a:bodyPr>
            <a:no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Tracking algorithm is fast and efficient and allows to reach a spatial resolution of the impact point ~50 </a:t>
            </a:r>
            <a:r>
              <a:rPr lang="en-US" sz="1600" dirty="0" smtClean="0">
                <a:latin typeface="Symbol" charset="2"/>
                <a:cs typeface="Symbol" charset="2"/>
              </a:rPr>
              <a:t>m</a:t>
            </a:r>
            <a:r>
              <a:rPr lang="en-US" sz="1600" dirty="0" smtClean="0">
                <a:latin typeface="Arial"/>
                <a:cs typeface="Arial"/>
              </a:rPr>
              <a:t>m</a:t>
            </a: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>
                <a:latin typeface="Arial"/>
                <a:cs typeface="Arial"/>
              </a:rPr>
              <a:t>Beam tracker alignment in two steps</a:t>
            </a:r>
            <a:r>
              <a:rPr lang="en-US" sz="1600" dirty="0" smtClean="0">
                <a:latin typeface="Arial"/>
                <a:cs typeface="Arial"/>
              </a:rPr>
              <a:t>: 1. </a:t>
            </a:r>
            <a:r>
              <a:rPr lang="en-US" sz="1600" dirty="0">
                <a:latin typeface="Arial"/>
                <a:cs typeface="Arial"/>
              </a:rPr>
              <a:t>internal alignment among the Si strip </a:t>
            </a:r>
            <a:r>
              <a:rPr lang="en-US" sz="1600" dirty="0" smtClean="0">
                <a:latin typeface="Arial"/>
                <a:cs typeface="Arial"/>
              </a:rPr>
              <a:t>sensors;</a:t>
            </a:r>
          </a:p>
          <a:p>
            <a:pPr marL="0" indent="0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>
                <a:latin typeface="Arial"/>
                <a:cs typeface="Arial"/>
              </a:rPr>
              <a:t>	</a:t>
            </a:r>
            <a:r>
              <a:rPr lang="en-US" sz="1600" dirty="0" smtClean="0">
                <a:latin typeface="Arial"/>
                <a:cs typeface="Arial"/>
              </a:rPr>
              <a:t>			  2. alignment </a:t>
            </a:r>
            <a:r>
              <a:rPr lang="en-US" sz="1600" dirty="0">
                <a:latin typeface="Arial"/>
                <a:cs typeface="Arial"/>
              </a:rPr>
              <a:t>with IMC/TASC. </a:t>
            </a:r>
            <a:endParaRPr lang="en-US" sz="1600" dirty="0" smtClean="0">
              <a:latin typeface="Arial"/>
              <a:cs typeface="Arial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 smtClean="0">
                <a:latin typeface="Arial"/>
                <a:cs typeface="Arial"/>
              </a:rPr>
              <a:t>Procedure based on </a:t>
            </a:r>
            <a:r>
              <a:rPr lang="en-US" sz="1600" dirty="0" smtClean="0">
                <a:latin typeface="Symbol" charset="2"/>
                <a:cs typeface="Symbol" charset="2"/>
              </a:rPr>
              <a:t>c</a:t>
            </a:r>
            <a:r>
              <a:rPr lang="en-US" sz="1600" baseline="30000" dirty="0" smtClean="0">
                <a:latin typeface="Arial"/>
                <a:cs typeface="Arial"/>
              </a:rPr>
              <a:t>2</a:t>
            </a:r>
            <a:r>
              <a:rPr lang="en-US" sz="1600" dirty="0" smtClean="0">
                <a:latin typeface="Arial"/>
                <a:cs typeface="Arial"/>
              </a:rPr>
              <a:t> minimizations work fine. They have been applied to different runs and produce stable results (in terms of correction factors).</a:t>
            </a:r>
          </a:p>
          <a:p>
            <a:pPr>
              <a:lnSpc>
                <a:spcPct val="50000"/>
              </a:lnSpc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Font typeface="Wingdings" charset="2"/>
              <a:buChar char="Ø"/>
            </a:pPr>
            <a:endParaRPr lang="en-US" sz="1600" dirty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Critical issue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:   BT and IMC at the beam test were placed too far ~ 1 m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. </a:t>
            </a:r>
          </a:p>
          <a:p>
            <a:pPr marL="0" indent="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     That amplifies the effect of small rotations &lt;1° between the two systems, degrading the fine </a:t>
            </a: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  </a:t>
            </a:r>
          </a:p>
          <a:p>
            <a:pPr marL="0" indent="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     spatial resolution of the reconstructed impact point achievable with BT.</a:t>
            </a:r>
          </a:p>
          <a:p>
            <a:pPr marL="0" indent="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      Nevertheless we use the BT to measure the x-coordinate (not readable by the IMC </a:t>
            </a:r>
          </a:p>
          <a:p>
            <a:pPr marL="0" indent="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     prototype) and study the response of fiber and crystals as a function of the impinging point </a:t>
            </a:r>
          </a:p>
          <a:p>
            <a:pPr marL="0" indent="0" algn="just"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     of the particles. </a:t>
            </a:r>
            <a:endParaRPr lang="en-US" sz="1600" dirty="0">
              <a:solidFill>
                <a:srgbClr val="0000FF"/>
              </a:solidFill>
              <a:latin typeface="Arial"/>
              <a:cs typeface="Arial"/>
            </a:endParaRPr>
          </a:p>
          <a:p>
            <a:pPr marL="0" indent="0">
              <a:lnSpc>
                <a:spcPct val="50000"/>
              </a:lnSpc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endParaRPr lang="en-US" sz="1600" dirty="0" smtClean="0">
              <a:solidFill>
                <a:srgbClr val="0000FF"/>
              </a:solidFill>
              <a:latin typeface="Arial"/>
              <a:cs typeface="Arial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 smtClean="0">
                <a:solidFill>
                  <a:srgbClr val="0000FF"/>
                </a:solidFill>
                <a:latin typeface="Arial"/>
                <a:cs typeface="Arial"/>
              </a:rPr>
              <a:t>      </a:t>
            </a:r>
            <a:r>
              <a:rPr lang="en-US" sz="1600" dirty="0" smtClean="0">
                <a:latin typeface="Arial"/>
                <a:cs typeface="Arial"/>
              </a:rPr>
              <a:t>Lesson learnt for the next beam test:</a:t>
            </a: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>
                <a:solidFill>
                  <a:srgbClr val="0000FF"/>
                </a:solidFill>
                <a:latin typeface="Arial"/>
                <a:cs typeface="Arial"/>
              </a:rPr>
              <a:t>	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-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BT should be placed as close as possible to IMC to provide a fine tracking.</a:t>
            </a: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>
                <a:solidFill>
                  <a:srgbClr val="FF0000"/>
                </a:solidFill>
                <a:latin typeface="Arial"/>
                <a:cs typeface="Arial"/>
              </a:rPr>
              <a:t>	</a:t>
            </a:r>
            <a:r>
              <a:rPr lang="en-US" sz="1600" dirty="0" smtClean="0">
                <a:solidFill>
                  <a:srgbClr val="FF0000"/>
                </a:solidFill>
                <a:latin typeface="Arial"/>
                <a:cs typeface="Arial"/>
              </a:rPr>
              <a:t>- </a:t>
            </a:r>
            <a:r>
              <a:rPr lang="en-US" sz="1600" b="1" dirty="0" smtClean="0">
                <a:solidFill>
                  <a:srgbClr val="FF0000"/>
                </a:solidFill>
                <a:latin typeface="Arial"/>
                <a:cs typeface="Arial"/>
              </a:rPr>
              <a:t>Si array can be used to determine the particle charge with a fragmented ion beam.</a:t>
            </a:r>
            <a:endParaRPr lang="en-US" sz="1600" dirty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50000"/>
              </a:lnSpc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endParaRPr lang="en-US" sz="1600" dirty="0" smtClean="0">
              <a:latin typeface="Arial"/>
              <a:cs typeface="Arial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Font typeface="Wingdings" charset="2"/>
              <a:buChar char="Ø"/>
            </a:pP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FUTURE PLAN FOR THIS ANALYSIS</a:t>
            </a: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	Write the BT reconstructed particle track parameters in the </a:t>
            </a:r>
            <a:r>
              <a:rPr lang="en-US" sz="1600" dirty="0" err="1" smtClean="0">
                <a:solidFill>
                  <a:srgbClr val="008000"/>
                </a:solidFill>
                <a:latin typeface="Arial"/>
                <a:cs typeface="Arial"/>
              </a:rPr>
              <a:t>ntuples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, in </a:t>
            </a:r>
            <a:r>
              <a:rPr lang="en-US" sz="1600" dirty="0" err="1" smtClean="0">
                <a:solidFill>
                  <a:srgbClr val="008000"/>
                </a:solidFill>
                <a:latin typeface="Arial"/>
                <a:cs typeface="Arial"/>
              </a:rPr>
              <a:t>TParticleIncident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 class</a:t>
            </a:r>
            <a:r>
              <a:rPr lang="en-US" sz="1600" dirty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1600" dirty="0" smtClean="0">
                <a:solidFill>
                  <a:srgbClr val="008000"/>
                </a:solidFill>
                <a:latin typeface="Arial"/>
                <a:cs typeface="Arial"/>
              </a:rPr>
              <a:t>of the CALET MC unified format (equivalent to LEVEL-2 data) </a:t>
            </a: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endParaRPr lang="en-US" sz="1600" dirty="0" smtClean="0">
              <a:latin typeface="Arial"/>
              <a:cs typeface="Arial"/>
            </a:endParaRPr>
          </a:p>
          <a:p>
            <a:pPr>
              <a:spcBef>
                <a:spcPts val="200"/>
              </a:spcBef>
              <a:spcAft>
                <a:spcPts val="200"/>
              </a:spcAft>
              <a:buClr>
                <a:srgbClr val="FF0000"/>
              </a:buClr>
              <a:buSzPct val="90000"/>
              <a:buNone/>
            </a:pPr>
            <a:r>
              <a:rPr lang="en-US" sz="1600" dirty="0" smtClean="0">
                <a:latin typeface="Arial"/>
                <a:cs typeface="Arial"/>
              </a:rPr>
              <a:t>   </a:t>
            </a:r>
          </a:p>
          <a:p>
            <a:pPr>
              <a:spcBef>
                <a:spcPts val="200"/>
              </a:spcBef>
              <a:spcAft>
                <a:spcPts val="200"/>
              </a:spcAft>
              <a:buNone/>
            </a:pPr>
            <a:r>
              <a:rPr lang="en-US" sz="1600" i="1" dirty="0" smtClean="0">
                <a:solidFill>
                  <a:srgbClr val="0000FF"/>
                </a:solidFill>
                <a:latin typeface="Arial"/>
                <a:cs typeface="Arial"/>
              </a:rPr>
              <a:t>	</a:t>
            </a:r>
            <a:endParaRPr lang="en-US" sz="1600" dirty="0" smtClean="0">
              <a:latin typeface="Arial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01088"/>
            <a:ext cx="8229600" cy="1143000"/>
          </a:xfrm>
        </p:spPr>
        <p:txBody>
          <a:bodyPr>
            <a:normAutofit/>
          </a:bodyPr>
          <a:lstStyle/>
          <a:p>
            <a:pPr>
              <a:spcBef>
                <a:spcPts val="200"/>
              </a:spcBef>
              <a:spcAft>
                <a:spcPts val="200"/>
              </a:spcAft>
            </a:pPr>
            <a:r>
              <a:rPr lang="en-US" sz="2500" b="1" dirty="0" smtClean="0">
                <a:solidFill>
                  <a:srgbClr val="FF0000"/>
                </a:solidFill>
                <a:latin typeface="Arial"/>
                <a:cs typeface="Arial"/>
              </a:rPr>
              <a:t>Conclusions</a:t>
            </a:r>
            <a:endParaRPr lang="en-US" sz="25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55936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magin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54238"/>
            <a:ext cx="6331335" cy="5028459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188565" y="696324"/>
            <a:ext cx="3779033" cy="3877985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Top Tracker</a:t>
            </a:r>
          </a:p>
          <a:p>
            <a:pPr marL="285750" indent="-285750">
              <a:buFont typeface="Wingdings" charset="2"/>
              <a:buChar char="Ø"/>
            </a:pPr>
            <a:r>
              <a:rPr lang="en-US" b="1" dirty="0" smtClean="0">
                <a:latin typeface="Arial"/>
                <a:cs typeface="Arial"/>
              </a:rPr>
              <a:t>2 Pairs of  X-Y Strip sensors </a:t>
            </a:r>
          </a:p>
          <a:p>
            <a:r>
              <a:rPr lang="en-US" sz="1400" dirty="0" smtClean="0">
                <a:latin typeface="Arial"/>
                <a:cs typeface="Arial"/>
              </a:rPr>
              <a:t>          9.4cm x 9.4cm </a:t>
            </a:r>
          </a:p>
          <a:p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        </a:t>
            </a:r>
            <a:r>
              <a:rPr lang="en-US" sz="1400" dirty="0">
                <a:latin typeface="Arial"/>
                <a:cs typeface="Arial"/>
              </a:rPr>
              <a:t>strip pitch 183</a:t>
            </a:r>
            <a:r>
              <a:rPr lang="el-GR" sz="1400" dirty="0">
                <a:latin typeface="Arial"/>
                <a:cs typeface="Arial"/>
              </a:rPr>
              <a:t> μ</a:t>
            </a:r>
            <a:r>
              <a:rPr lang="en-US" sz="1400" dirty="0">
                <a:latin typeface="Arial"/>
                <a:cs typeface="Arial"/>
              </a:rPr>
              <a:t>m</a:t>
            </a:r>
            <a:endParaRPr lang="en-US" sz="1400" dirty="0" smtClean="0">
              <a:latin typeface="Arial"/>
              <a:cs typeface="Arial"/>
            </a:endParaRPr>
          </a:p>
          <a:p>
            <a:r>
              <a:rPr lang="en-US" sz="1400" b="1" dirty="0">
                <a:solidFill>
                  <a:srgbClr val="0000FF"/>
                </a:solidFill>
                <a:latin typeface="Arial"/>
                <a:cs typeface="Arial"/>
              </a:rPr>
              <a:t> </a:t>
            </a: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         128 channels. </a:t>
            </a:r>
            <a:r>
              <a:rPr lang="en-US" sz="1400" b="1" dirty="0">
                <a:solidFill>
                  <a:srgbClr val="0000FF"/>
                </a:solidFill>
                <a:latin typeface="Arial"/>
                <a:cs typeface="Arial"/>
              </a:rPr>
              <a:t>R</a:t>
            </a: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eadout pitch 732</a:t>
            </a:r>
            <a:r>
              <a:rPr lang="el-GR" sz="1400" b="1" dirty="0" smtClean="0">
                <a:solidFill>
                  <a:srgbClr val="0000FF"/>
                </a:solidFill>
                <a:latin typeface="Arial"/>
                <a:cs typeface="Arial"/>
              </a:rPr>
              <a:t>μ</a:t>
            </a:r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m </a:t>
            </a:r>
          </a:p>
          <a:p>
            <a:r>
              <a:rPr lang="en-US" sz="1400" b="1" dirty="0" smtClean="0">
                <a:solidFill>
                  <a:srgbClr val="0000FF"/>
                </a:solidFill>
                <a:latin typeface="Arial"/>
                <a:cs typeface="Arial"/>
              </a:rPr>
              <a:t>          (Ganging of 4 strips) </a:t>
            </a:r>
          </a:p>
          <a:p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b="1" dirty="0" smtClean="0">
                <a:solidFill>
                  <a:srgbClr val="008000"/>
                </a:solidFill>
                <a:latin typeface="Arial"/>
                <a:cs typeface="Arial"/>
              </a:rPr>
              <a:t>4 Matrices (8 </a:t>
            </a:r>
            <a:r>
              <a:rPr lang="en-US" b="1" dirty="0">
                <a:solidFill>
                  <a:srgbClr val="008000"/>
                </a:solidFill>
                <a:latin typeface="Arial"/>
                <a:cs typeface="Arial"/>
              </a:rPr>
              <a:t>x</a:t>
            </a:r>
            <a:r>
              <a:rPr lang="en-US" b="1" dirty="0" smtClean="0">
                <a:solidFill>
                  <a:srgbClr val="008000"/>
                </a:solidFill>
                <a:latin typeface="Arial"/>
                <a:cs typeface="Arial"/>
              </a:rPr>
              <a:t> 8  Pixel Array)</a:t>
            </a:r>
            <a:r>
              <a:rPr lang="en-US" dirty="0" smtClean="0">
                <a:latin typeface="Arial"/>
                <a:cs typeface="Arial"/>
              </a:rPr>
              <a:t>  </a:t>
            </a:r>
          </a:p>
          <a:p>
            <a:r>
              <a:rPr lang="en-US" dirty="0" smtClean="0">
                <a:latin typeface="Arial"/>
                <a:cs typeface="Arial"/>
              </a:rPr>
              <a:t>        	 </a:t>
            </a:r>
            <a:r>
              <a:rPr lang="en-US" sz="1400" dirty="0" smtClean="0">
                <a:latin typeface="Arial"/>
                <a:cs typeface="Arial"/>
              </a:rPr>
              <a:t>9.0 cm x 9.0 cm</a:t>
            </a:r>
          </a:p>
          <a:p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        	 1.125 cm x 1.125 cm pixel area  </a:t>
            </a:r>
          </a:p>
          <a:p>
            <a:r>
              <a:rPr lang="en-US" sz="1400" dirty="0">
                <a:latin typeface="Arial"/>
                <a:cs typeface="Arial"/>
              </a:rPr>
              <a:t> </a:t>
            </a:r>
            <a:r>
              <a:rPr lang="en-US" sz="1400" dirty="0" smtClean="0">
                <a:latin typeface="Arial"/>
                <a:cs typeface="Arial"/>
              </a:rPr>
              <a:t>         	 </a:t>
            </a:r>
            <a:r>
              <a:rPr lang="en-US" sz="1400" dirty="0" err="1" smtClean="0">
                <a:latin typeface="Arial"/>
                <a:cs typeface="Arial"/>
              </a:rPr>
              <a:t>Interpixel</a:t>
            </a:r>
            <a:r>
              <a:rPr lang="en-US" sz="1400" dirty="0" smtClean="0">
                <a:latin typeface="Arial"/>
                <a:cs typeface="Arial"/>
              </a:rPr>
              <a:t> distance 80 </a:t>
            </a:r>
            <a:r>
              <a:rPr lang="el-GR" sz="1400" dirty="0" smtClean="0">
                <a:latin typeface="Arial"/>
                <a:cs typeface="Arial"/>
              </a:rPr>
              <a:t>μ</a:t>
            </a:r>
            <a:r>
              <a:rPr lang="en-US" sz="1400" dirty="0" smtClean="0">
                <a:latin typeface="Arial"/>
                <a:cs typeface="Arial"/>
              </a:rPr>
              <a:t>m</a:t>
            </a:r>
            <a:endParaRPr lang="en-US" dirty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endParaRPr lang="en-US" dirty="0" smtClean="0">
              <a:latin typeface="Arial"/>
              <a:cs typeface="Arial"/>
            </a:endParaRPr>
          </a:p>
          <a:p>
            <a:pPr marL="285750" indent="-285750">
              <a:buFont typeface="Wingdings" charset="2"/>
              <a:buChar char="Ø"/>
            </a:pPr>
            <a:endParaRPr lang="en-US" dirty="0">
              <a:latin typeface="Arial"/>
              <a:cs typeface="Arial"/>
            </a:endParaRPr>
          </a:p>
          <a:p>
            <a:pPr algn="ctr"/>
            <a:r>
              <a:rPr lang="en-US" b="1" dirty="0" smtClean="0">
                <a:solidFill>
                  <a:srgbClr val="FF0000"/>
                </a:solidFill>
                <a:latin typeface="Arial"/>
                <a:cs typeface="Arial"/>
              </a:rPr>
              <a:t>Bottom </a:t>
            </a:r>
            <a:r>
              <a:rPr lang="en-US" b="1" dirty="0">
                <a:solidFill>
                  <a:srgbClr val="FF0000"/>
                </a:solidFill>
                <a:latin typeface="Arial"/>
                <a:cs typeface="Arial"/>
              </a:rPr>
              <a:t>Tracker</a:t>
            </a:r>
          </a:p>
          <a:p>
            <a:pPr marL="285750" indent="-285750">
              <a:buFont typeface="Wingdings" charset="2"/>
              <a:buChar char="Ø"/>
            </a:pPr>
            <a:r>
              <a:rPr lang="en-US" b="1" dirty="0">
                <a:solidFill>
                  <a:srgbClr val="3366FF"/>
                </a:solidFill>
                <a:latin typeface="Arial"/>
                <a:cs typeface="Arial"/>
              </a:rPr>
              <a:t>2 Pairs of  X-Y Strip sensors </a:t>
            </a:r>
          </a:p>
        </p:txBody>
      </p:sp>
      <p:pic>
        <p:nvPicPr>
          <p:cNvPr id="16" name="Immagin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402" y="2900051"/>
            <a:ext cx="2804452" cy="372605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-2565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b="1" dirty="0" smtClean="0">
                <a:solidFill>
                  <a:srgbClr val="FF0000"/>
                </a:solidFill>
                <a:latin typeface="Aroaò"/>
                <a:ea typeface="+mj-ea"/>
                <a:cs typeface="Aroaò"/>
              </a:rPr>
              <a:t>Tracker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oaò"/>
                <a:ea typeface="+mj-ea"/>
                <a:cs typeface="Aroaò"/>
              </a:rPr>
              <a:t> configuration</a:t>
            </a:r>
            <a:endParaRPr kumimoji="0" lang="en-US" sz="32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oaò"/>
              <a:ea typeface="+mj-ea"/>
              <a:cs typeface="Aroaò"/>
            </a:endParaRPr>
          </a:p>
        </p:txBody>
      </p:sp>
      <p:sp>
        <p:nvSpPr>
          <p:cNvPr id="2" name="Ovale 1"/>
          <p:cNvSpPr/>
          <p:nvPr/>
        </p:nvSpPr>
        <p:spPr>
          <a:xfrm rot="1160580">
            <a:off x="2232278" y="1116008"/>
            <a:ext cx="2514520" cy="123145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6" name="Connettore 2 5"/>
          <p:cNvCxnSpPr/>
          <p:nvPr/>
        </p:nvCxnSpPr>
        <p:spPr>
          <a:xfrm flipH="1">
            <a:off x="2565837" y="2232017"/>
            <a:ext cx="513167" cy="7183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0137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 rot="16200000" flipH="1">
            <a:off x="1874896" y="5110049"/>
            <a:ext cx="803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Si-strip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11" name="Rectangle 110"/>
          <p:cNvSpPr/>
          <p:nvPr/>
        </p:nvSpPr>
        <p:spPr>
          <a:xfrm rot="5400000">
            <a:off x="6927589" y="3553580"/>
            <a:ext cx="904774" cy="45719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5" name="Rectangle 114"/>
          <p:cNvSpPr/>
          <p:nvPr/>
        </p:nvSpPr>
        <p:spPr>
          <a:xfrm flipH="1">
            <a:off x="6592968" y="2354496"/>
            <a:ext cx="351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x</a:t>
            </a:r>
            <a:r>
              <a:rPr lang="en-US" sz="1400" b="1" baseline="-25000" dirty="0" smtClean="0">
                <a:latin typeface="Arial"/>
                <a:cs typeface="Arial"/>
              </a:rPr>
              <a:t>1</a:t>
            </a:r>
          </a:p>
        </p:txBody>
      </p:sp>
      <p:sp>
        <p:nvSpPr>
          <p:cNvPr id="116" name="Rectangle 115"/>
          <p:cNvSpPr/>
          <p:nvPr/>
        </p:nvSpPr>
        <p:spPr>
          <a:xfrm flipH="1">
            <a:off x="5775088" y="2354496"/>
            <a:ext cx="351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x</a:t>
            </a:r>
            <a:r>
              <a:rPr lang="en-US" sz="1400" b="1" baseline="-25000" dirty="0" smtClean="0">
                <a:latin typeface="Arial"/>
                <a:cs typeface="Arial"/>
              </a:rPr>
              <a:t>2</a:t>
            </a:r>
          </a:p>
        </p:txBody>
      </p:sp>
      <p:sp>
        <p:nvSpPr>
          <p:cNvPr id="158" name="TextBox 157"/>
          <p:cNvSpPr txBox="1"/>
          <p:nvPr/>
        </p:nvSpPr>
        <p:spPr>
          <a:xfrm rot="16200000" flipH="1">
            <a:off x="1073623" y="5110049"/>
            <a:ext cx="803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Si-strip 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59" name="TextBox 158"/>
          <p:cNvSpPr txBox="1"/>
          <p:nvPr/>
        </p:nvSpPr>
        <p:spPr>
          <a:xfrm rot="16200000" flipH="1">
            <a:off x="5933641" y="5110049"/>
            <a:ext cx="95410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90"/>
                </a:solidFill>
                <a:latin typeface="Arial"/>
                <a:cs typeface="Arial"/>
              </a:rPr>
              <a:t>Si-matrix</a:t>
            </a:r>
            <a:endParaRPr lang="en-US" sz="1400" b="1" dirty="0">
              <a:solidFill>
                <a:srgbClr val="000090"/>
              </a:solidFill>
              <a:latin typeface="Arial"/>
              <a:cs typeface="Arial"/>
            </a:endParaRPr>
          </a:p>
        </p:txBody>
      </p:sp>
      <p:sp>
        <p:nvSpPr>
          <p:cNvPr id="160" name="TextBox 159"/>
          <p:cNvSpPr txBox="1"/>
          <p:nvPr/>
        </p:nvSpPr>
        <p:spPr>
          <a:xfrm rot="16200000" flipH="1">
            <a:off x="6339255" y="5085391"/>
            <a:ext cx="803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Si-strip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61" name="TextBox 160"/>
          <p:cNvSpPr txBox="1"/>
          <p:nvPr/>
        </p:nvSpPr>
        <p:spPr>
          <a:xfrm rot="16200000" flipH="1">
            <a:off x="5562367" y="5110049"/>
            <a:ext cx="803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Si-strip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11" name="Gruppo 10"/>
          <p:cNvGrpSpPr/>
          <p:nvPr/>
        </p:nvGrpSpPr>
        <p:grpSpPr>
          <a:xfrm>
            <a:off x="6267954" y="2809274"/>
            <a:ext cx="314897" cy="1534327"/>
            <a:chOff x="4296912" y="2546635"/>
            <a:chExt cx="314897" cy="1534328"/>
          </a:xfrm>
        </p:grpSpPr>
        <p:cxnSp>
          <p:nvCxnSpPr>
            <p:cNvPr id="22" name="Straight Connector 21"/>
            <p:cNvCxnSpPr/>
            <p:nvPr/>
          </p:nvCxnSpPr>
          <p:spPr>
            <a:xfrm rot="5400000">
              <a:off x="4521809" y="2636635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4445735" y="2636635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4282641" y="2636635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4206912" y="2636635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5400000">
              <a:off x="4521809" y="2832067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5400000">
              <a:off x="4445735" y="2832067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4282641" y="2832067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4206912" y="2832067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5400000">
              <a:off x="4521809" y="3222931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4445735" y="3222931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282641" y="3222931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4206912" y="3222931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4521809" y="3412287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5400000">
              <a:off x="4445735" y="3412287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4282641" y="3412287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5400000">
              <a:off x="4206912" y="3412287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>
              <a:off x="4521809" y="3606175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>
              <a:off x="4445735" y="3606175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4282641" y="3606175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4206912" y="3606175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4521809" y="3795531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4445735" y="3795531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4282641" y="3795531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4206912" y="3795531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5400000">
              <a:off x="4521809" y="3990963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5400000">
              <a:off x="4445735" y="3990963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5400000">
              <a:off x="4282641" y="3990963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4206912" y="3990963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 rot="5400000">
              <a:off x="4282641" y="3031781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 rot="5400000">
              <a:off x="4206912" y="3031507"/>
              <a:ext cx="180000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 rot="5400000">
              <a:off x="4523740" y="3027088"/>
              <a:ext cx="176137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Straight Connector 135"/>
            <p:cNvCxnSpPr/>
            <p:nvPr/>
          </p:nvCxnSpPr>
          <p:spPr>
            <a:xfrm rot="5400000">
              <a:off x="4448482" y="3029302"/>
              <a:ext cx="176137" cy="0"/>
            </a:xfrm>
            <a:prstGeom prst="line">
              <a:avLst/>
            </a:prstGeom>
            <a:ln w="25400">
              <a:solidFill>
                <a:srgbClr val="00009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2" name="Rectangle 161"/>
          <p:cNvSpPr/>
          <p:nvPr/>
        </p:nvSpPr>
        <p:spPr>
          <a:xfrm rot="5400000">
            <a:off x="7039549" y="3553580"/>
            <a:ext cx="904774" cy="45719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70" name="Rectangle 114"/>
          <p:cNvSpPr/>
          <p:nvPr/>
        </p:nvSpPr>
        <p:spPr>
          <a:xfrm flipH="1">
            <a:off x="6760608" y="2354496"/>
            <a:ext cx="351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y</a:t>
            </a:r>
            <a:r>
              <a:rPr lang="en-US" sz="1400" b="1" baseline="-25000" dirty="0" smtClean="0">
                <a:latin typeface="Arial"/>
                <a:cs typeface="Arial"/>
              </a:rPr>
              <a:t>1</a:t>
            </a:r>
          </a:p>
        </p:txBody>
      </p:sp>
      <p:sp>
        <p:nvSpPr>
          <p:cNvPr id="71" name="Rectangle 115"/>
          <p:cNvSpPr/>
          <p:nvPr/>
        </p:nvSpPr>
        <p:spPr>
          <a:xfrm flipH="1">
            <a:off x="5963047" y="2354496"/>
            <a:ext cx="351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latin typeface="Arial"/>
                <a:cs typeface="Arial"/>
              </a:rPr>
              <a:t>y</a:t>
            </a:r>
            <a:r>
              <a:rPr lang="en-US" sz="1400" b="1" baseline="-25000" dirty="0" smtClean="0">
                <a:latin typeface="Arial"/>
                <a:cs typeface="Arial"/>
              </a:rPr>
              <a:t>2</a:t>
            </a:r>
          </a:p>
        </p:txBody>
      </p:sp>
      <p:sp>
        <p:nvSpPr>
          <p:cNvPr id="3" name="CasellaDiTesto 2"/>
          <p:cNvSpPr txBox="1"/>
          <p:nvPr/>
        </p:nvSpPr>
        <p:spPr>
          <a:xfrm>
            <a:off x="4013202" y="4495801"/>
            <a:ext cx="7493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35.3 cm</a:t>
            </a:r>
            <a:endParaRPr lang="it-IT" sz="1200" b="1" dirty="0">
              <a:latin typeface="Arial"/>
              <a:cs typeface="Arial"/>
            </a:endParaRPr>
          </a:p>
        </p:txBody>
      </p:sp>
      <p:cxnSp>
        <p:nvCxnSpPr>
          <p:cNvPr id="90" name="Straight Connector 150"/>
          <p:cNvCxnSpPr/>
          <p:nvPr/>
        </p:nvCxnSpPr>
        <p:spPr>
          <a:xfrm flipV="1">
            <a:off x="1357482" y="2661132"/>
            <a:ext cx="0" cy="183600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CasellaDiTesto 92"/>
          <p:cNvSpPr txBox="1"/>
          <p:nvPr/>
        </p:nvSpPr>
        <p:spPr>
          <a:xfrm rot="16200000">
            <a:off x="914613" y="3320341"/>
            <a:ext cx="663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9.4 cm</a:t>
            </a:r>
            <a:endParaRPr lang="it-IT" sz="1200" b="1" dirty="0">
              <a:latin typeface="Arial"/>
              <a:cs typeface="Arial"/>
            </a:endParaRPr>
          </a:p>
        </p:txBody>
      </p:sp>
      <p:cxnSp>
        <p:nvCxnSpPr>
          <p:cNvPr id="102" name="Straight Connector 150"/>
          <p:cNvCxnSpPr/>
          <p:nvPr/>
        </p:nvCxnSpPr>
        <p:spPr>
          <a:xfrm flipV="1">
            <a:off x="5959966" y="4526280"/>
            <a:ext cx="935999" cy="401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CasellaDiTesto 102"/>
          <p:cNvSpPr txBox="1"/>
          <p:nvPr/>
        </p:nvSpPr>
        <p:spPr>
          <a:xfrm>
            <a:off x="6085842" y="4495801"/>
            <a:ext cx="6765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>
                <a:latin typeface="Arial"/>
                <a:cs typeface="Arial"/>
              </a:rPr>
              <a:t>6</a:t>
            </a:r>
            <a:r>
              <a:rPr lang="it-IT" sz="1200" b="1" dirty="0" smtClean="0">
                <a:latin typeface="Arial"/>
                <a:cs typeface="Arial"/>
              </a:rPr>
              <a:t>.1 cm</a:t>
            </a:r>
            <a:endParaRPr lang="it-IT" sz="1200" b="1" dirty="0">
              <a:latin typeface="Arial"/>
              <a:cs typeface="Arial"/>
            </a:endParaRPr>
          </a:p>
        </p:txBody>
      </p:sp>
      <p:cxnSp>
        <p:nvCxnSpPr>
          <p:cNvPr id="104" name="Straight Connector 150"/>
          <p:cNvCxnSpPr/>
          <p:nvPr/>
        </p:nvCxnSpPr>
        <p:spPr>
          <a:xfrm flipV="1">
            <a:off x="2668123" y="4528285"/>
            <a:ext cx="3312000" cy="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50"/>
          <p:cNvCxnSpPr/>
          <p:nvPr/>
        </p:nvCxnSpPr>
        <p:spPr>
          <a:xfrm flipV="1">
            <a:off x="1479403" y="4526280"/>
            <a:ext cx="1188000" cy="4010"/>
          </a:xfrm>
          <a:prstGeom prst="line">
            <a:avLst/>
          </a:prstGeom>
          <a:ln w="3175" cmpd="sng">
            <a:solidFill>
              <a:schemeClr val="tx1"/>
            </a:solidFill>
            <a:prstDash val="solid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3" name="CasellaDiTesto 122"/>
          <p:cNvSpPr txBox="1"/>
          <p:nvPr/>
        </p:nvSpPr>
        <p:spPr>
          <a:xfrm>
            <a:off x="1757682" y="4495801"/>
            <a:ext cx="6637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latin typeface="Arial"/>
                <a:cs typeface="Arial"/>
              </a:rPr>
              <a:t>7.5 cm</a:t>
            </a:r>
            <a:endParaRPr lang="it-IT" sz="1200" b="1" dirty="0">
              <a:latin typeface="Arial"/>
              <a:cs typeface="Arial"/>
            </a:endParaRPr>
          </a:p>
        </p:txBody>
      </p:sp>
      <p:sp>
        <p:nvSpPr>
          <p:cNvPr id="130" name="Rectangle 114"/>
          <p:cNvSpPr/>
          <p:nvPr/>
        </p:nvSpPr>
        <p:spPr>
          <a:xfrm flipH="1">
            <a:off x="2132728" y="2354496"/>
            <a:ext cx="351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x</a:t>
            </a:r>
            <a:r>
              <a:rPr lang="en-US" sz="1400" b="1" baseline="-25000" dirty="0">
                <a:latin typeface="Arial"/>
                <a:cs typeface="Arial"/>
              </a:rPr>
              <a:t>3</a:t>
            </a:r>
            <a:endParaRPr lang="en-US" sz="1400" b="1" baseline="-25000" dirty="0" smtClean="0">
              <a:latin typeface="Arial"/>
              <a:cs typeface="Arial"/>
            </a:endParaRPr>
          </a:p>
        </p:txBody>
      </p:sp>
      <p:sp>
        <p:nvSpPr>
          <p:cNvPr id="131" name="Rectangle 115"/>
          <p:cNvSpPr/>
          <p:nvPr/>
        </p:nvSpPr>
        <p:spPr>
          <a:xfrm flipH="1">
            <a:off x="1335168" y="2354496"/>
            <a:ext cx="351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x</a:t>
            </a:r>
            <a:r>
              <a:rPr lang="en-US" sz="1400" b="1" baseline="-25000" dirty="0">
                <a:latin typeface="Arial"/>
                <a:cs typeface="Arial"/>
              </a:rPr>
              <a:t>4</a:t>
            </a:r>
            <a:endParaRPr lang="en-US" sz="1400" b="1" baseline="-25000" dirty="0" smtClean="0">
              <a:latin typeface="Arial"/>
              <a:cs typeface="Arial"/>
            </a:endParaRPr>
          </a:p>
        </p:txBody>
      </p:sp>
      <p:sp>
        <p:nvSpPr>
          <p:cNvPr id="132" name="Rectangle 114"/>
          <p:cNvSpPr/>
          <p:nvPr/>
        </p:nvSpPr>
        <p:spPr>
          <a:xfrm flipH="1">
            <a:off x="2493408" y="2354496"/>
            <a:ext cx="35108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y</a:t>
            </a:r>
            <a:r>
              <a:rPr lang="en-US" sz="1400" b="1" baseline="-25000" dirty="0" smtClean="0">
                <a:latin typeface="Arial"/>
                <a:cs typeface="Arial"/>
              </a:rPr>
              <a:t>3</a:t>
            </a:r>
          </a:p>
        </p:txBody>
      </p:sp>
      <p:sp>
        <p:nvSpPr>
          <p:cNvPr id="133" name="Rectangle 115"/>
          <p:cNvSpPr/>
          <p:nvPr/>
        </p:nvSpPr>
        <p:spPr>
          <a:xfrm flipH="1">
            <a:off x="1675527" y="2354496"/>
            <a:ext cx="3513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y</a:t>
            </a:r>
            <a:r>
              <a:rPr lang="en-US" sz="1400" b="1" baseline="-25000" dirty="0" smtClean="0">
                <a:latin typeface="Arial"/>
                <a:cs typeface="Arial"/>
              </a:rPr>
              <a:t>4</a:t>
            </a:r>
          </a:p>
        </p:txBody>
      </p:sp>
      <p:sp>
        <p:nvSpPr>
          <p:cNvPr id="137" name="TextBox 157"/>
          <p:cNvSpPr txBox="1"/>
          <p:nvPr/>
        </p:nvSpPr>
        <p:spPr>
          <a:xfrm rot="16200000" flipH="1">
            <a:off x="1470646" y="5110049"/>
            <a:ext cx="803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Si-strip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39" name="TextBox 157"/>
          <p:cNvSpPr txBox="1"/>
          <p:nvPr/>
        </p:nvSpPr>
        <p:spPr>
          <a:xfrm rot="16200000" flipH="1">
            <a:off x="2263907" y="5110049"/>
            <a:ext cx="803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Si-strip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41" name="TextBox 160"/>
          <p:cNvSpPr txBox="1"/>
          <p:nvPr/>
        </p:nvSpPr>
        <p:spPr>
          <a:xfrm rot="16200000" flipH="1">
            <a:off x="5705263" y="5110049"/>
            <a:ext cx="803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Si-strip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43" name="TextBox 159"/>
          <p:cNvSpPr txBox="1"/>
          <p:nvPr/>
        </p:nvSpPr>
        <p:spPr>
          <a:xfrm rot="16200000" flipH="1">
            <a:off x="6491652" y="5085391"/>
            <a:ext cx="80313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Si-strip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144" name="TextBox 159"/>
          <p:cNvSpPr txBox="1"/>
          <p:nvPr/>
        </p:nvSpPr>
        <p:spPr>
          <a:xfrm rot="16200000" flipH="1">
            <a:off x="6821717" y="4994451"/>
            <a:ext cx="1212266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Trigger</a:t>
            </a:r>
          </a:p>
          <a:p>
            <a:pPr algn="ctr"/>
            <a:r>
              <a:rPr lang="en-US" sz="1400" b="1" dirty="0" smtClean="0">
                <a:solidFill>
                  <a:srgbClr val="008000"/>
                </a:solidFill>
                <a:latin typeface="Arial"/>
                <a:cs typeface="Arial"/>
              </a:rPr>
              <a:t>Scintillators</a:t>
            </a:r>
            <a:endParaRPr lang="en-US" sz="1400" b="1" dirty="0">
              <a:solidFill>
                <a:srgbClr val="008000"/>
              </a:solidFill>
              <a:latin typeface="Arial"/>
              <a:cs typeface="Arial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2638550" y="2658438"/>
            <a:ext cx="36000" cy="18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8" name="Rettangolo 87"/>
          <p:cNvSpPr/>
          <p:nvPr/>
        </p:nvSpPr>
        <p:spPr>
          <a:xfrm>
            <a:off x="2248446" y="2658438"/>
            <a:ext cx="36000" cy="18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89" name="Rettangolo 88"/>
          <p:cNvSpPr/>
          <p:nvPr/>
        </p:nvSpPr>
        <p:spPr>
          <a:xfrm>
            <a:off x="1866225" y="2658438"/>
            <a:ext cx="36000" cy="18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1" name="Rettangolo 90"/>
          <p:cNvSpPr/>
          <p:nvPr/>
        </p:nvSpPr>
        <p:spPr>
          <a:xfrm>
            <a:off x="1488449" y="2658438"/>
            <a:ext cx="36000" cy="18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2" name="Rettangolo 91"/>
          <p:cNvSpPr/>
          <p:nvPr/>
        </p:nvSpPr>
        <p:spPr>
          <a:xfrm>
            <a:off x="5959680" y="2658438"/>
            <a:ext cx="36000" cy="18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4" name="Rettangolo 93"/>
          <p:cNvSpPr/>
          <p:nvPr/>
        </p:nvSpPr>
        <p:spPr>
          <a:xfrm>
            <a:off x="6062760" y="2658438"/>
            <a:ext cx="36000" cy="18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5" name="Rettangolo 94"/>
          <p:cNvSpPr/>
          <p:nvPr/>
        </p:nvSpPr>
        <p:spPr>
          <a:xfrm>
            <a:off x="6757680" y="2658438"/>
            <a:ext cx="36000" cy="18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6" name="Rettangolo 95"/>
          <p:cNvSpPr/>
          <p:nvPr/>
        </p:nvSpPr>
        <p:spPr>
          <a:xfrm>
            <a:off x="6856304" y="2658438"/>
            <a:ext cx="36000" cy="1836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tx1"/>
                </a:solidFill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9" name="TextBox 159"/>
          <p:cNvSpPr txBox="1"/>
          <p:nvPr/>
        </p:nvSpPr>
        <p:spPr>
          <a:xfrm flipH="1">
            <a:off x="7951002" y="3622695"/>
            <a:ext cx="6736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Beam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16" name="Gruppo 15"/>
          <p:cNvGrpSpPr>
            <a:grpSpLocks noChangeAspect="1"/>
          </p:cNvGrpSpPr>
          <p:nvPr/>
        </p:nvGrpSpPr>
        <p:grpSpPr>
          <a:xfrm>
            <a:off x="8035968" y="4312901"/>
            <a:ext cx="879484" cy="737017"/>
            <a:chOff x="7817015" y="1947980"/>
            <a:chExt cx="1249268" cy="1046901"/>
          </a:xfrm>
        </p:grpSpPr>
        <p:cxnSp>
          <p:nvCxnSpPr>
            <p:cNvPr id="13" name="Connettore 2 12"/>
            <p:cNvCxnSpPr/>
            <p:nvPr/>
          </p:nvCxnSpPr>
          <p:spPr>
            <a:xfrm flipV="1">
              <a:off x="8390010" y="2120586"/>
              <a:ext cx="0" cy="505489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tailEnd type="arrow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ttore 2 111"/>
            <p:cNvCxnSpPr/>
            <p:nvPr/>
          </p:nvCxnSpPr>
          <p:spPr>
            <a:xfrm flipH="1">
              <a:off x="7883110" y="2630527"/>
              <a:ext cx="504000" cy="0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CasellaDiTesto 13"/>
            <p:cNvSpPr txBox="1"/>
            <p:nvPr/>
          </p:nvSpPr>
          <p:spPr>
            <a:xfrm>
              <a:off x="7817015" y="2601416"/>
              <a:ext cx="371605" cy="393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 smtClean="0">
                  <a:latin typeface="Arial"/>
                  <a:cs typeface="Arial"/>
                </a:rPr>
                <a:t>z</a:t>
              </a:r>
              <a:endParaRPr lang="it-IT" sz="1200" b="1" dirty="0">
                <a:latin typeface="Arial"/>
                <a:cs typeface="Arial"/>
              </a:endParaRPr>
            </a:p>
          </p:txBody>
        </p:sp>
        <p:sp>
          <p:nvSpPr>
            <p:cNvPr id="15" name="CasellaDiTesto 14"/>
            <p:cNvSpPr txBox="1"/>
            <p:nvPr/>
          </p:nvSpPr>
          <p:spPr>
            <a:xfrm>
              <a:off x="8371846" y="1947980"/>
              <a:ext cx="402095" cy="393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latin typeface="Arial"/>
                  <a:cs typeface="Arial"/>
                </a:rPr>
                <a:t>y</a:t>
              </a:r>
              <a:endParaRPr lang="it-IT" sz="1200" b="1" dirty="0">
                <a:latin typeface="Arial"/>
                <a:cs typeface="Arial"/>
              </a:endParaRPr>
            </a:p>
          </p:txBody>
        </p:sp>
        <p:cxnSp>
          <p:nvCxnSpPr>
            <p:cNvPr id="113" name="Connettore 2 112"/>
            <p:cNvCxnSpPr/>
            <p:nvPr/>
          </p:nvCxnSpPr>
          <p:spPr>
            <a:xfrm flipV="1">
              <a:off x="8389302" y="2272307"/>
              <a:ext cx="360000" cy="360000"/>
            </a:xfrm>
            <a:prstGeom prst="straightConnector1">
              <a:avLst/>
            </a:prstGeom>
            <a:ln w="3175" cmpd="sng"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CasellaDiTesto 113"/>
            <p:cNvSpPr txBox="1"/>
            <p:nvPr/>
          </p:nvSpPr>
          <p:spPr>
            <a:xfrm>
              <a:off x="8658246" y="2222705"/>
              <a:ext cx="408037" cy="3934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>
                  <a:latin typeface="Arial"/>
                  <a:cs typeface="Arial"/>
                </a:rPr>
                <a:t>x</a:t>
              </a:r>
              <a:endParaRPr lang="it-IT" sz="1200" b="1" dirty="0" smtClean="0">
                <a:latin typeface="Arial"/>
                <a:cs typeface="Arial"/>
              </a:endParaRPr>
            </a:p>
          </p:txBody>
        </p:sp>
      </p:grpSp>
      <p:sp>
        <p:nvSpPr>
          <p:cNvPr id="79" name="Title 1"/>
          <p:cNvSpPr txBox="1">
            <a:spLocks/>
          </p:cNvSpPr>
          <p:nvPr/>
        </p:nvSpPr>
        <p:spPr>
          <a:xfrm>
            <a:off x="457200" y="271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b="1" dirty="0" smtClean="0">
                <a:solidFill>
                  <a:srgbClr val="FF0000"/>
                </a:solidFill>
                <a:latin typeface="Arial"/>
                <a:cs typeface="Arial"/>
              </a:rPr>
              <a:t>Beam test layout</a:t>
            </a:r>
            <a:endParaRPr lang="en-US" sz="28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cxnSp>
        <p:nvCxnSpPr>
          <p:cNvPr id="5" name="Connettore 2 4"/>
          <p:cNvCxnSpPr/>
          <p:nvPr/>
        </p:nvCxnSpPr>
        <p:spPr>
          <a:xfrm flipH="1">
            <a:off x="7838630" y="3540440"/>
            <a:ext cx="808239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5580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328-334_p350gev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304800"/>
            <a:ext cx="9771248" cy="6324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48137"/>
            <a:ext cx="6378178" cy="400063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Arial"/>
                <a:cs typeface="Arial"/>
              </a:rPr>
              <a:t>Protons @ 350 </a:t>
            </a:r>
            <a:r>
              <a:rPr lang="en-US" sz="2000" b="1" dirty="0" err="1" smtClean="0">
                <a:solidFill>
                  <a:srgbClr val="0000FF"/>
                </a:solidFill>
                <a:latin typeface="Arial"/>
                <a:cs typeface="Arial"/>
              </a:rPr>
              <a:t>GeV</a:t>
            </a:r>
            <a:r>
              <a:rPr lang="en-US" sz="2000" b="1" dirty="0" smtClean="0">
                <a:solidFill>
                  <a:srgbClr val="0000FF"/>
                </a:solidFill>
                <a:latin typeface="Arial"/>
                <a:cs typeface="Arial"/>
              </a:rPr>
              <a:t>  run 328-334 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BEAM PROFILES</a:t>
            </a:r>
            <a:endParaRPr lang="en-US" sz="2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36695" y="6477004"/>
            <a:ext cx="966840" cy="338508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YZ view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94495" y="6553201"/>
            <a:ext cx="954016" cy="338508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XZ view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887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un280-284_30e+.eps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749" y="613804"/>
            <a:ext cx="9293851" cy="6015596"/>
          </a:xfrm>
        </p:spPr>
      </p:pic>
      <p:sp>
        <p:nvSpPr>
          <p:cNvPr id="5" name="TextBox 4"/>
          <p:cNvSpPr txBox="1"/>
          <p:nvPr/>
        </p:nvSpPr>
        <p:spPr>
          <a:xfrm>
            <a:off x="609604" y="143935"/>
            <a:ext cx="5237666" cy="400063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  <a:latin typeface="Arial"/>
                <a:cs typeface="Arial"/>
              </a:rPr>
              <a:t>e+ 30 </a:t>
            </a:r>
            <a:r>
              <a:rPr lang="en-US" sz="2000" b="1" dirty="0" err="1" smtClean="0">
                <a:solidFill>
                  <a:srgbClr val="0000FF"/>
                </a:solidFill>
                <a:latin typeface="Arial"/>
                <a:cs typeface="Arial"/>
              </a:rPr>
              <a:t>GeV</a:t>
            </a:r>
            <a:r>
              <a:rPr lang="en-US" sz="2000" b="1" dirty="0" smtClean="0">
                <a:solidFill>
                  <a:srgbClr val="0000FF"/>
                </a:solidFill>
                <a:latin typeface="Arial"/>
                <a:cs typeface="Arial"/>
              </a:rPr>
              <a:t>  run 280-284  </a:t>
            </a:r>
            <a:r>
              <a:rPr lang="en-US" sz="2000" b="1" dirty="0" smtClean="0">
                <a:solidFill>
                  <a:srgbClr val="FF0000"/>
                </a:solidFill>
                <a:latin typeface="Arial"/>
                <a:cs typeface="Arial"/>
              </a:rPr>
              <a:t>BEAM PROFILES</a:t>
            </a:r>
            <a:endParaRPr lang="en-US" sz="2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5001" y="6477001"/>
            <a:ext cx="966840" cy="338508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YZ view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05601" y="6519444"/>
            <a:ext cx="954016" cy="338508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XZ view</a:t>
            </a:r>
            <a:endParaRPr lang="en-US" sz="16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427519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un328-334_p350gev_fit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7200900" cy="33782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1001" y="1752601"/>
            <a:ext cx="2688466" cy="338508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p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 @ 350 </a:t>
            </a:r>
            <a:r>
              <a:rPr lang="en-US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  run 328-334</a:t>
            </a:r>
            <a:endParaRPr lang="en-US" sz="1600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46489" y="1"/>
            <a:ext cx="4955112" cy="461618"/>
          </a:xfrm>
          <a:prstGeom prst="rect">
            <a:avLst/>
          </a:prstGeom>
          <a:noFill/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Average beam particle trajectory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5" name="Content Placeholder 3" descr="run280-284_30e+_fit.eps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0" y="3429000"/>
            <a:ext cx="7200900" cy="3378200"/>
          </a:xfrm>
        </p:spPr>
      </p:pic>
      <p:sp>
        <p:nvSpPr>
          <p:cNvPr id="8" name="Rectangle 7"/>
          <p:cNvSpPr/>
          <p:nvPr/>
        </p:nvSpPr>
        <p:spPr>
          <a:xfrm>
            <a:off x="469705" y="5029201"/>
            <a:ext cx="2425874" cy="338508"/>
          </a:xfrm>
          <a:prstGeom prst="rect">
            <a:avLst/>
          </a:prstGeom>
        </p:spPr>
        <p:txBody>
          <a:bodyPr wrap="none" lIns="91395" tIns="45697" rIns="91395" bIns="45697">
            <a:spAutoFit/>
          </a:bodyPr>
          <a:lstStyle/>
          <a:p>
            <a:r>
              <a:rPr lang="en-US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e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+ 30 </a:t>
            </a:r>
            <a:r>
              <a:rPr lang="en-US" sz="1600" b="1" dirty="0" err="1" smtClean="0">
                <a:solidFill>
                  <a:srgbClr val="0000FF"/>
                </a:solidFill>
                <a:latin typeface="Arial"/>
                <a:cs typeface="Arial"/>
              </a:rPr>
              <a:t>GeV</a:t>
            </a:r>
            <a:r>
              <a:rPr lang="en-US" sz="1600" b="1" dirty="0" smtClean="0">
                <a:solidFill>
                  <a:srgbClr val="0000FF"/>
                </a:solidFill>
                <a:latin typeface="Arial"/>
                <a:cs typeface="Arial"/>
              </a:rPr>
              <a:t>  run 280-284 </a:t>
            </a:r>
            <a:endParaRPr lang="en-US" sz="1600" dirty="0">
              <a:solidFill>
                <a:srgbClr val="0000FF"/>
              </a:solidFill>
            </a:endParaRPr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1704774"/>
              </p:ext>
            </p:extLst>
          </p:nvPr>
        </p:nvGraphicFramePr>
        <p:xfrm>
          <a:off x="6568541" y="541026"/>
          <a:ext cx="2499259" cy="37261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2667"/>
                <a:gridCol w="928296"/>
                <a:gridCol w="928296"/>
              </a:tblGrid>
              <a:tr h="65786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Strip#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800" dirty="0" smtClean="0"/>
                        <a:t> (mm) </a:t>
                      </a:r>
                      <a:r>
                        <a:rPr lang="en-US" sz="1800" dirty="0" err="1" smtClean="0"/>
                        <a:t>p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Symbol" charset="2"/>
                          <a:cs typeface="Symbol" charset="2"/>
                        </a:rPr>
                        <a:t>D</a:t>
                      </a:r>
                      <a:r>
                        <a:rPr lang="en-US" sz="1800" dirty="0" smtClean="0"/>
                        <a:t> (mm) </a:t>
                      </a:r>
                      <a:r>
                        <a:rPr lang="en-US" sz="1800" dirty="0" err="1" smtClean="0"/>
                        <a:t>e</a:t>
                      </a:r>
                      <a:r>
                        <a:rPr lang="en-US" sz="1800" dirty="0" smtClean="0"/>
                        <a:t>+</a:t>
                      </a:r>
                      <a:endParaRPr lang="en-US" sz="1800" dirty="0"/>
                    </a:p>
                  </a:txBody>
                  <a:tcPr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0Y  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-0.40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-0.44</a:t>
                      </a:r>
                      <a:endParaRPr lang="en-US" sz="1800" dirty="0"/>
                    </a:p>
                  </a:txBody>
                  <a:tcPr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1.35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1.27</a:t>
                      </a:r>
                      <a:endParaRPr lang="en-US" sz="1800" dirty="0"/>
                    </a:p>
                  </a:txBody>
                  <a:tcPr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-0.28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-0.35</a:t>
                      </a:r>
                      <a:endParaRPr lang="en-US" sz="1800" dirty="0"/>
                    </a:p>
                  </a:txBody>
                  <a:tcPr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3Y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-0.69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-0.71</a:t>
                      </a:r>
                      <a:endParaRPr lang="en-US" sz="1800" dirty="0"/>
                    </a:p>
                  </a:txBody>
                  <a:tcPr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4Y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1.62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1.68</a:t>
                      </a:r>
                      <a:endParaRPr lang="en-US" sz="1800" dirty="0"/>
                    </a:p>
                  </a:txBody>
                  <a:tcPr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1.10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1.14</a:t>
                      </a:r>
                      <a:endParaRPr lang="en-US" sz="1800" dirty="0"/>
                    </a:p>
                  </a:txBody>
                  <a:tcPr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6Y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-0.53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-0.54</a:t>
                      </a:r>
                      <a:endParaRPr lang="en-US" sz="1800" dirty="0"/>
                    </a:p>
                  </a:txBody>
                  <a:tcPr/>
                </a:tc>
              </a:tr>
              <a:tr h="38354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7X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-2.18</a:t>
                      </a:r>
                      <a:endParaRPr lang="en-US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-2.06</a:t>
                      </a:r>
                      <a:endParaRPr lang="en-US" sz="1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1179561" y="3352837"/>
            <a:ext cx="954016" cy="338508"/>
          </a:xfrm>
          <a:prstGeom prst="rect">
            <a:avLst/>
          </a:prstGeom>
          <a:solidFill>
            <a:schemeClr val="bg1"/>
          </a:solidFill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X</a:t>
            </a:r>
            <a:r>
              <a:rPr lang="en-US" sz="1600" b="1" dirty="0" smtClean="0">
                <a:latin typeface="Arial"/>
                <a:cs typeface="Arial"/>
              </a:rPr>
              <a:t>Z view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876800" y="3276601"/>
            <a:ext cx="966840" cy="338508"/>
          </a:xfrm>
          <a:prstGeom prst="rect">
            <a:avLst/>
          </a:prstGeom>
          <a:solidFill>
            <a:schemeClr val="bg1"/>
          </a:solidFill>
        </p:spPr>
        <p:txBody>
          <a:bodyPr wrap="none" lIns="91395" tIns="45697" rIns="91395" bIns="45697" rtlCol="0">
            <a:spAutoFit/>
          </a:bodyPr>
          <a:lstStyle/>
          <a:p>
            <a:r>
              <a:rPr lang="en-US" sz="1600" b="1" dirty="0">
                <a:latin typeface="Arial"/>
                <a:cs typeface="Arial"/>
              </a:rPr>
              <a:t>Y</a:t>
            </a:r>
            <a:r>
              <a:rPr lang="en-US" sz="1600" b="1" dirty="0" smtClean="0">
                <a:latin typeface="Arial"/>
                <a:cs typeface="Arial"/>
              </a:rPr>
              <a:t>Z view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2" name="CasellaDiTesto 1"/>
          <p:cNvSpPr txBox="1"/>
          <p:nvPr/>
        </p:nvSpPr>
        <p:spPr>
          <a:xfrm>
            <a:off x="5870224" y="4741334"/>
            <a:ext cx="295465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600"/>
              </a:spcAft>
            </a:pPr>
            <a:r>
              <a:rPr lang="it-IT" b="1" dirty="0" err="1" smtClean="0">
                <a:latin typeface="Arial"/>
                <a:cs typeface="Arial"/>
              </a:rPr>
              <a:t>Need</a:t>
            </a:r>
            <a:r>
              <a:rPr lang="it-IT" b="1" dirty="0" smtClean="0">
                <a:latin typeface="Arial"/>
                <a:cs typeface="Arial"/>
              </a:rPr>
              <a:t> to </a:t>
            </a:r>
            <a:r>
              <a:rPr lang="it-IT" b="1" dirty="0" err="1" smtClean="0">
                <a:latin typeface="Arial"/>
                <a:cs typeface="Arial"/>
              </a:rPr>
              <a:t>correct</a:t>
            </a:r>
            <a:r>
              <a:rPr lang="it-IT" b="1" dirty="0" smtClean="0">
                <a:latin typeface="Arial"/>
                <a:cs typeface="Arial"/>
              </a:rPr>
              <a:t> for:</a:t>
            </a:r>
            <a:endParaRPr lang="it-IT" b="1" dirty="0">
              <a:latin typeface="Arial"/>
              <a:cs typeface="Arial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it-IT" b="1" dirty="0" smtClean="0">
                <a:latin typeface="Arial"/>
                <a:cs typeface="Arial"/>
              </a:rPr>
              <a:t>Si </a:t>
            </a:r>
            <a:r>
              <a:rPr lang="it-IT" b="1" dirty="0" err="1" smtClean="0">
                <a:latin typeface="Arial"/>
                <a:cs typeface="Arial"/>
              </a:rPr>
              <a:t>strips</a:t>
            </a:r>
            <a:r>
              <a:rPr lang="it-IT" b="1" dirty="0" smtClean="0">
                <a:latin typeface="Arial"/>
                <a:cs typeface="Arial"/>
              </a:rPr>
              <a:t> </a:t>
            </a:r>
            <a:r>
              <a:rPr lang="it-IT" b="1" dirty="0" err="1" smtClean="0">
                <a:latin typeface="Arial"/>
                <a:cs typeface="Arial"/>
              </a:rPr>
              <a:t>misalignment</a:t>
            </a:r>
            <a:r>
              <a:rPr lang="it-IT" b="1" dirty="0" smtClean="0">
                <a:latin typeface="Arial"/>
                <a:cs typeface="Arial"/>
              </a:rPr>
              <a:t> </a:t>
            </a:r>
            <a:endParaRPr lang="it-IT" b="1" dirty="0">
              <a:latin typeface="Arial"/>
              <a:cs typeface="Arial"/>
            </a:endParaRP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it-IT" b="1" dirty="0" err="1" smtClean="0">
                <a:latin typeface="Arial"/>
                <a:cs typeface="Arial"/>
              </a:rPr>
              <a:t>Beam</a:t>
            </a:r>
            <a:r>
              <a:rPr lang="it-IT" b="1" dirty="0" smtClean="0">
                <a:latin typeface="Arial"/>
                <a:cs typeface="Arial"/>
              </a:rPr>
              <a:t> </a:t>
            </a:r>
            <a:r>
              <a:rPr lang="it-IT" b="1" dirty="0" err="1" smtClean="0">
                <a:latin typeface="Arial"/>
                <a:cs typeface="Arial"/>
              </a:rPr>
              <a:t>tracker</a:t>
            </a:r>
            <a:r>
              <a:rPr lang="it-IT" b="1" dirty="0" smtClean="0">
                <a:latin typeface="Arial"/>
                <a:cs typeface="Arial"/>
              </a:rPr>
              <a:t> tilt angle</a:t>
            </a:r>
            <a:endParaRPr lang="it-IT" b="1" dirty="0">
              <a:latin typeface="Arial"/>
              <a:cs typeface="Arial"/>
            </a:endParaRPr>
          </a:p>
        </p:txBody>
      </p:sp>
      <p:cxnSp>
        <p:nvCxnSpPr>
          <p:cNvPr id="12" name="Connettore 1 11"/>
          <p:cNvCxnSpPr/>
          <p:nvPr/>
        </p:nvCxnSpPr>
        <p:spPr>
          <a:xfrm flipH="1">
            <a:off x="5734644" y="525935"/>
            <a:ext cx="0" cy="2591192"/>
          </a:xfrm>
          <a:prstGeom prst="line">
            <a:avLst/>
          </a:prstGeom>
          <a:ln w="9525" cmpd="sng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1 12"/>
          <p:cNvCxnSpPr/>
          <p:nvPr/>
        </p:nvCxnSpPr>
        <p:spPr>
          <a:xfrm flipH="1">
            <a:off x="1935655" y="511575"/>
            <a:ext cx="0" cy="2591192"/>
          </a:xfrm>
          <a:prstGeom prst="line">
            <a:avLst/>
          </a:prstGeom>
          <a:ln w="9525" cmpd="sng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5186719" y="1789868"/>
            <a:ext cx="1134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latin typeface="Symbol" charset="2"/>
                <a:cs typeface="Symbol" charset="2"/>
              </a:rPr>
              <a:t>q</a:t>
            </a:r>
            <a:r>
              <a:rPr lang="it-IT" sz="1400" baseline="-25000" dirty="0" err="1" smtClean="0">
                <a:latin typeface="Arial"/>
                <a:cs typeface="Arial"/>
              </a:rPr>
              <a:t>y</a:t>
            </a:r>
            <a:r>
              <a:rPr lang="it-IT" sz="1400" baseline="-25000" dirty="0" smtClean="0">
                <a:latin typeface="Arial"/>
                <a:cs typeface="Arial"/>
              </a:rPr>
              <a:t> </a:t>
            </a:r>
            <a:r>
              <a:rPr lang="it-IT" sz="1400" dirty="0" smtClean="0">
                <a:latin typeface="Arial"/>
                <a:cs typeface="Arial"/>
              </a:rPr>
              <a:t>~12 </a:t>
            </a:r>
            <a:r>
              <a:rPr lang="it-IT" sz="1400" dirty="0" err="1" smtClean="0">
                <a:latin typeface="Arial"/>
                <a:cs typeface="Arial"/>
              </a:rPr>
              <a:t>mrad</a:t>
            </a:r>
            <a:endParaRPr lang="it-IT" sz="1400" dirty="0">
              <a:latin typeface="Arial"/>
              <a:cs typeface="Arial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1746948" y="1518955"/>
            <a:ext cx="1134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err="1" smtClean="0">
                <a:latin typeface="Symbol" charset="2"/>
                <a:cs typeface="Symbol" charset="2"/>
              </a:rPr>
              <a:t>q</a:t>
            </a:r>
            <a:r>
              <a:rPr lang="it-IT" sz="1400" baseline="-25000" dirty="0" err="1">
                <a:latin typeface="Arial"/>
                <a:cs typeface="Arial"/>
              </a:rPr>
              <a:t>x</a:t>
            </a:r>
            <a:r>
              <a:rPr lang="it-IT" sz="1400" baseline="-25000" dirty="0" smtClean="0">
                <a:latin typeface="Arial"/>
                <a:cs typeface="Arial"/>
              </a:rPr>
              <a:t> </a:t>
            </a:r>
            <a:r>
              <a:rPr lang="it-IT" sz="1400" dirty="0" smtClean="0">
                <a:latin typeface="Arial"/>
                <a:cs typeface="Arial"/>
              </a:rPr>
              <a:t>~16 </a:t>
            </a:r>
            <a:r>
              <a:rPr lang="it-IT" sz="1400" dirty="0" err="1" smtClean="0">
                <a:latin typeface="Arial"/>
                <a:cs typeface="Arial"/>
              </a:rPr>
              <a:t>mrad</a:t>
            </a:r>
            <a:endParaRPr lang="it-IT" sz="14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583146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-194731"/>
            <a:ext cx="8229600" cy="1143000"/>
          </a:xfrm>
        </p:spPr>
        <p:txBody>
          <a:bodyPr>
            <a:normAutofit/>
          </a:bodyPr>
          <a:lstStyle/>
          <a:p>
            <a:r>
              <a:rPr lang="en-US" sz="2500" b="1" dirty="0" smtClean="0">
                <a:solidFill>
                  <a:srgbClr val="FF0000"/>
                </a:solidFill>
                <a:latin typeface="Arial"/>
                <a:cs typeface="Arial"/>
              </a:rPr>
              <a:t>Si strips tracking algorithm</a:t>
            </a:r>
            <a:endParaRPr lang="en-US" sz="25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pic>
        <p:nvPicPr>
          <p:cNvPr id="5" name="Immagine 4" descr="SiSTRSignal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949" y="3842953"/>
            <a:ext cx="5343679" cy="30535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2168" y="856350"/>
            <a:ext cx="8762999" cy="32162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spcBef>
                <a:spcPts val="1000"/>
              </a:spcBef>
              <a:spcAft>
                <a:spcPts val="800"/>
              </a:spcAft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 Clusters of adjacent  Si</a:t>
            </a:r>
            <a:r>
              <a:rPr lang="en-US" sz="1600" dirty="0">
                <a:latin typeface="Arial"/>
                <a:cs typeface="Arial"/>
              </a:rPr>
              <a:t>-</a:t>
            </a:r>
            <a:r>
              <a:rPr lang="en-US" sz="1600" dirty="0" smtClean="0">
                <a:latin typeface="Arial"/>
                <a:cs typeface="Arial"/>
              </a:rPr>
              <a:t>strips with energy deposit &gt; 12 ADC (</a:t>
            </a:r>
            <a:r>
              <a:rPr lang="en-US" sz="1600" b="1" dirty="0" smtClean="0">
                <a:latin typeface="Arial"/>
                <a:cs typeface="Arial"/>
              </a:rPr>
              <a:t>hits</a:t>
            </a:r>
            <a:r>
              <a:rPr lang="en-US" sz="1600" dirty="0" smtClean="0">
                <a:latin typeface="Arial"/>
                <a:cs typeface="Arial"/>
              </a:rPr>
              <a:t>) are identified in each layer.  </a:t>
            </a:r>
          </a:p>
          <a:p>
            <a:pPr algn="just">
              <a:spcBef>
                <a:spcPts val="1000"/>
              </a:spcBef>
              <a:spcAft>
                <a:spcPts val="800"/>
              </a:spcAft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Each cluster defines a candidate track point, with X(Y) coordinate equals to the COG (center of gravity)  of the cluster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and  Z coordinate equals to the position of the sensor.</a:t>
            </a:r>
          </a:p>
          <a:p>
            <a:pPr algn="just">
              <a:spcBef>
                <a:spcPts val="1000"/>
              </a:spcBef>
              <a:spcAft>
                <a:spcPts val="800"/>
              </a:spcAft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Candidate tracks are built by scanning all the possible combinations of candidate track points in each view (XZ and YZ).  </a:t>
            </a:r>
          </a:p>
          <a:p>
            <a:pPr algn="just">
              <a:spcBef>
                <a:spcPts val="1000"/>
              </a:spcBef>
              <a:spcAft>
                <a:spcPts val="800"/>
              </a:spcAft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 Ensemble of candidate </a:t>
            </a:r>
            <a:r>
              <a:rPr lang="en-US" sz="1600" dirty="0">
                <a:latin typeface="Arial"/>
                <a:cs typeface="Arial"/>
              </a:rPr>
              <a:t>tracks with at least 3 points (per view</a:t>
            </a:r>
            <a:r>
              <a:rPr lang="en-US" sz="1600" dirty="0" smtClean="0">
                <a:latin typeface="Arial"/>
                <a:cs typeface="Arial"/>
              </a:rPr>
              <a:t>). </a:t>
            </a:r>
            <a:endParaRPr lang="en-US" sz="1600" dirty="0">
              <a:latin typeface="Arial"/>
              <a:cs typeface="Arial"/>
            </a:endParaRPr>
          </a:p>
          <a:p>
            <a:pPr algn="just">
              <a:spcBef>
                <a:spcPts val="1000"/>
              </a:spcBef>
              <a:spcAft>
                <a:spcPts val="800"/>
              </a:spcAft>
              <a:buFont typeface="Arial"/>
              <a:buChar char="•"/>
            </a:pPr>
            <a:r>
              <a:rPr lang="en-US" sz="1600" dirty="0" smtClean="0">
                <a:latin typeface="Arial"/>
                <a:cs typeface="Arial"/>
              </a:rPr>
              <a:t> The parameters of each track in the ensemble are </a:t>
            </a:r>
            <a:r>
              <a:rPr lang="en-US" sz="1600" dirty="0">
                <a:latin typeface="Arial"/>
                <a:cs typeface="Arial"/>
              </a:rPr>
              <a:t>calculated by a </a:t>
            </a:r>
            <a:r>
              <a:rPr lang="en-US" sz="1600" dirty="0">
                <a:latin typeface="Symbol" charset="2"/>
                <a:cs typeface="Symbol" charset="2"/>
              </a:rPr>
              <a:t>c</a:t>
            </a:r>
            <a:r>
              <a:rPr lang="en-US" sz="1600" baseline="30000" dirty="0">
                <a:latin typeface="Arial"/>
                <a:cs typeface="Arial"/>
              </a:rPr>
              <a:t>2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fit.</a:t>
            </a:r>
          </a:p>
          <a:p>
            <a:pPr algn="just">
              <a:spcBef>
                <a:spcPts val="1000"/>
              </a:spcBef>
              <a:spcAft>
                <a:spcPts val="800"/>
              </a:spcAft>
              <a:buFont typeface="Arial"/>
              <a:buChar char="•"/>
            </a:pP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The </a:t>
            </a:r>
            <a:r>
              <a:rPr lang="en-US" sz="1600" dirty="0">
                <a:latin typeface="Arial"/>
                <a:cs typeface="Arial"/>
              </a:rPr>
              <a:t>track with </a:t>
            </a:r>
            <a:r>
              <a:rPr lang="en-US" sz="1600" dirty="0" smtClean="0">
                <a:latin typeface="Arial"/>
                <a:cs typeface="Arial"/>
              </a:rPr>
              <a:t>minimum </a:t>
            </a:r>
            <a:r>
              <a:rPr lang="en-US" sz="1600" dirty="0">
                <a:latin typeface="Symbol" charset="2"/>
                <a:cs typeface="Symbol" charset="2"/>
              </a:rPr>
              <a:t>c</a:t>
            </a:r>
            <a:r>
              <a:rPr lang="en-US" sz="1600" baseline="30000" dirty="0">
                <a:latin typeface="Arial"/>
                <a:cs typeface="Arial"/>
              </a:rPr>
              <a:t>2 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dirty="0" smtClean="0">
                <a:latin typeface="Arial"/>
                <a:cs typeface="Arial"/>
              </a:rPr>
              <a:t>is </a:t>
            </a:r>
            <a:r>
              <a:rPr lang="en-US" sz="1600" dirty="0">
                <a:latin typeface="Arial"/>
                <a:cs typeface="Arial"/>
              </a:rPr>
              <a:t>selected as the </a:t>
            </a:r>
            <a:r>
              <a:rPr lang="en-US" sz="1600" dirty="0" smtClean="0">
                <a:latin typeface="Arial"/>
                <a:cs typeface="Arial"/>
              </a:rPr>
              <a:t>beam particle </a:t>
            </a:r>
            <a:r>
              <a:rPr lang="en-US" sz="1600" dirty="0">
                <a:latin typeface="Arial"/>
                <a:cs typeface="Arial"/>
              </a:rPr>
              <a:t>trajectory.   </a:t>
            </a:r>
          </a:p>
        </p:txBody>
      </p:sp>
      <p:sp>
        <p:nvSpPr>
          <p:cNvPr id="2" name="CasellaDiTesto 1"/>
          <p:cNvSpPr txBox="1"/>
          <p:nvPr/>
        </p:nvSpPr>
        <p:spPr>
          <a:xfrm>
            <a:off x="5426745" y="4900177"/>
            <a:ext cx="268264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600" dirty="0" err="1" smtClean="0">
                <a:solidFill>
                  <a:srgbClr val="FF0000"/>
                </a:solidFill>
                <a:latin typeface="Arial"/>
                <a:cs typeface="Arial"/>
              </a:rPr>
              <a:t>Pulse</a:t>
            </a:r>
            <a:r>
              <a:rPr lang="it-IT" sz="16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latin typeface="Arial"/>
                <a:cs typeface="Arial"/>
              </a:rPr>
              <a:t>height</a:t>
            </a:r>
            <a:r>
              <a:rPr lang="it-IT" sz="16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latin typeface="Arial"/>
                <a:cs typeface="Arial"/>
              </a:rPr>
              <a:t>distribution</a:t>
            </a:r>
            <a:r>
              <a:rPr lang="it-IT" sz="16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</a:p>
          <a:p>
            <a:r>
              <a:rPr lang="it-IT" sz="1600" dirty="0">
                <a:solidFill>
                  <a:srgbClr val="FF0000"/>
                </a:solidFill>
                <a:latin typeface="Arial"/>
                <a:cs typeface="Arial"/>
              </a:rPr>
              <a:t>o</a:t>
            </a:r>
            <a:r>
              <a:rPr lang="it-IT" sz="1600" dirty="0" smtClean="0">
                <a:solidFill>
                  <a:srgbClr val="FF0000"/>
                </a:solidFill>
                <a:latin typeface="Arial"/>
                <a:cs typeface="Arial"/>
              </a:rPr>
              <a:t>f the </a:t>
            </a:r>
            <a:r>
              <a:rPr lang="it-IT" sz="1600" dirty="0" err="1" smtClean="0">
                <a:solidFill>
                  <a:srgbClr val="FF0000"/>
                </a:solidFill>
                <a:latin typeface="Arial"/>
                <a:cs typeface="Arial"/>
              </a:rPr>
              <a:t>hits</a:t>
            </a:r>
            <a:r>
              <a:rPr lang="it-IT" sz="16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latin typeface="Arial"/>
                <a:cs typeface="Arial"/>
              </a:rPr>
              <a:t>associated</a:t>
            </a:r>
            <a:r>
              <a:rPr lang="it-IT" sz="1600" dirty="0" smtClean="0">
                <a:solidFill>
                  <a:srgbClr val="FF0000"/>
                </a:solidFill>
                <a:latin typeface="Arial"/>
                <a:cs typeface="Arial"/>
              </a:rPr>
              <a:t> to the</a:t>
            </a:r>
          </a:p>
          <a:p>
            <a:r>
              <a:rPr lang="it-IT" sz="1600" dirty="0" err="1" smtClean="0">
                <a:solidFill>
                  <a:srgbClr val="FF0000"/>
                </a:solidFill>
                <a:latin typeface="Arial"/>
                <a:cs typeface="Arial"/>
              </a:rPr>
              <a:t>reconstructed</a:t>
            </a:r>
            <a:r>
              <a:rPr lang="it-IT" sz="16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it-IT" sz="1600" dirty="0" err="1" smtClean="0">
                <a:solidFill>
                  <a:srgbClr val="FF0000"/>
                </a:solidFill>
                <a:latin typeface="Arial"/>
                <a:cs typeface="Arial"/>
              </a:rPr>
              <a:t>trajectories</a:t>
            </a:r>
            <a:endParaRPr lang="it-IT" sz="1600" dirty="0" smtClean="0">
              <a:solidFill>
                <a:srgbClr val="FF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90520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209800" y="457200"/>
            <a:ext cx="99418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XZ VIEW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95183" y="457200"/>
            <a:ext cx="9866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Y</a:t>
            </a:r>
            <a:r>
              <a:rPr lang="en-US" b="1" dirty="0" smtClean="0">
                <a:solidFill>
                  <a:schemeClr val="tx2"/>
                </a:solidFill>
              </a:rPr>
              <a:t>Z VIEW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953000" y="4044123"/>
            <a:ext cx="2514600" cy="12344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10" name="Straight Connector 9"/>
          <p:cNvCxnSpPr>
            <a:stCxn id="86" idx="1"/>
            <a:endCxn id="91" idx="1"/>
          </p:cNvCxnSpPr>
          <p:nvPr/>
        </p:nvCxnSpPr>
        <p:spPr>
          <a:xfrm flipH="1">
            <a:off x="6252010" y="1743904"/>
            <a:ext cx="196080" cy="4380971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600200" y="1855694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600200" y="2563906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800600" y="1766047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800600" y="2466639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4800600" y="5446059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600200" y="5777753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800600" y="6109447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600200" y="6436659"/>
            <a:ext cx="28956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82880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182880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82880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182880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13360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>
            <a:off x="213360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213360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13360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274320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274320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74320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74320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04800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04800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304800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304800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334518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>
            <a:off x="334518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334518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334518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>
            <a:off x="364998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364998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364998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364998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>
            <a:off x="687324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687324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687324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687324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717804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717804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717804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717804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504444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04444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504444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504444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534924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34924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534924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>
            <a:off x="534924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564642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564642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564642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564642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595122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Connector 66"/>
          <p:cNvCxnSpPr/>
          <p:nvPr/>
        </p:nvCxnSpPr>
        <p:spPr>
          <a:xfrm>
            <a:off x="595122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595122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595122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656844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>
            <a:off x="656844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656844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656844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3954780" y="195834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954780" y="202692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>
            <a:off x="3954780" y="21945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/>
          <p:cNvCxnSpPr/>
          <p:nvPr/>
        </p:nvCxnSpPr>
        <p:spPr>
          <a:xfrm>
            <a:off x="3954780" y="2270760"/>
            <a:ext cx="289560" cy="0"/>
          </a:xfrm>
          <a:prstGeom prst="line">
            <a:avLst/>
          </a:prstGeom>
          <a:ln w="2540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2457880" y="2143914"/>
            <a:ext cx="264697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79" name="Rectangle 78"/>
          <p:cNvSpPr/>
          <p:nvPr/>
        </p:nvSpPr>
        <p:spPr>
          <a:xfrm>
            <a:off x="2459028" y="1987615"/>
            <a:ext cx="264697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0" name="Rectangle 79"/>
          <p:cNvSpPr/>
          <p:nvPr/>
        </p:nvSpPr>
        <p:spPr>
          <a:xfrm>
            <a:off x="2456718" y="1905000"/>
            <a:ext cx="264697" cy="45719"/>
          </a:xfrm>
          <a:prstGeom prst="rect">
            <a:avLst/>
          </a:prstGeom>
          <a:noFill/>
          <a:ln w="2286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1" name="Rectangle 80"/>
          <p:cNvSpPr/>
          <p:nvPr/>
        </p:nvSpPr>
        <p:spPr>
          <a:xfrm>
            <a:off x="2457875" y="2226529"/>
            <a:ext cx="264697" cy="45719"/>
          </a:xfrm>
          <a:prstGeom prst="rect">
            <a:avLst/>
          </a:prstGeom>
          <a:noFill/>
          <a:ln w="2286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2" name="Rectangle 81"/>
          <p:cNvSpPr/>
          <p:nvPr/>
        </p:nvSpPr>
        <p:spPr>
          <a:xfrm>
            <a:off x="6271010" y="2143914"/>
            <a:ext cx="264697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3" name="Rectangle 82"/>
          <p:cNvSpPr/>
          <p:nvPr/>
        </p:nvSpPr>
        <p:spPr>
          <a:xfrm>
            <a:off x="6272158" y="1987615"/>
            <a:ext cx="264697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4" name="Rectangle 83"/>
          <p:cNvSpPr/>
          <p:nvPr/>
        </p:nvSpPr>
        <p:spPr>
          <a:xfrm>
            <a:off x="6269848" y="1905000"/>
            <a:ext cx="264697" cy="45719"/>
          </a:xfrm>
          <a:prstGeom prst="rect">
            <a:avLst/>
          </a:prstGeom>
          <a:noFill/>
          <a:ln w="2286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5" name="Rectangle 84"/>
          <p:cNvSpPr/>
          <p:nvPr/>
        </p:nvSpPr>
        <p:spPr>
          <a:xfrm>
            <a:off x="6271005" y="2226529"/>
            <a:ext cx="264697" cy="45719"/>
          </a:xfrm>
          <a:prstGeom prst="rect">
            <a:avLst/>
          </a:prstGeom>
          <a:noFill/>
          <a:ln w="2286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6" name="Rectangle 85"/>
          <p:cNvSpPr/>
          <p:nvPr/>
        </p:nvSpPr>
        <p:spPr>
          <a:xfrm rot="16200000">
            <a:off x="6324758" y="1597713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7" name="Rectangle 86"/>
          <p:cNvSpPr/>
          <p:nvPr/>
        </p:nvSpPr>
        <p:spPr>
          <a:xfrm rot="16200000">
            <a:off x="6300328" y="2301834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8" name="Rectangle 87"/>
          <p:cNvSpPr/>
          <p:nvPr/>
        </p:nvSpPr>
        <p:spPr>
          <a:xfrm rot="16200000">
            <a:off x="2543633" y="1711613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89" name="Rectangle 88"/>
          <p:cNvSpPr/>
          <p:nvPr/>
        </p:nvSpPr>
        <p:spPr>
          <a:xfrm rot="16200000">
            <a:off x="2538453" y="2415734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90" name="Rectangle 89"/>
          <p:cNvSpPr/>
          <p:nvPr/>
        </p:nvSpPr>
        <p:spPr>
          <a:xfrm rot="16200000">
            <a:off x="6172358" y="5284188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91" name="Rectangle 90"/>
          <p:cNvSpPr/>
          <p:nvPr/>
        </p:nvSpPr>
        <p:spPr>
          <a:xfrm rot="16200000">
            <a:off x="6128678" y="5978684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92" name="Rectangle 91"/>
          <p:cNvSpPr/>
          <p:nvPr/>
        </p:nvSpPr>
        <p:spPr>
          <a:xfrm rot="16200000">
            <a:off x="2625084" y="5617063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93" name="Rectangle 92"/>
          <p:cNvSpPr/>
          <p:nvPr/>
        </p:nvSpPr>
        <p:spPr>
          <a:xfrm rot="16200000">
            <a:off x="2619904" y="6281198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cxnSp>
        <p:nvCxnSpPr>
          <p:cNvPr id="108" name="Straight Connector 107"/>
          <p:cNvCxnSpPr/>
          <p:nvPr/>
        </p:nvCxnSpPr>
        <p:spPr>
          <a:xfrm flipV="1">
            <a:off x="4800600" y="815074"/>
            <a:ext cx="3042381" cy="107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4695525" y="827403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Connector 109"/>
          <p:cNvCxnSpPr/>
          <p:nvPr/>
        </p:nvCxnSpPr>
        <p:spPr>
          <a:xfrm>
            <a:off x="1457425" y="827403"/>
            <a:ext cx="1524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>
          <a:xfrm>
            <a:off x="2592399" y="1143000"/>
            <a:ext cx="904775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2" name="Rectangle 111"/>
          <p:cNvSpPr/>
          <p:nvPr/>
        </p:nvSpPr>
        <p:spPr>
          <a:xfrm>
            <a:off x="990600" y="965281"/>
            <a:ext cx="12105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Scintillator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3962400" y="1383268"/>
            <a:ext cx="1268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Top Tracker</a:t>
            </a:r>
            <a:endParaRPr lang="en-US" b="1" dirty="0"/>
          </a:p>
        </p:txBody>
      </p:sp>
      <p:sp>
        <p:nvSpPr>
          <p:cNvPr id="114" name="Rectangle 113"/>
          <p:cNvSpPr/>
          <p:nvPr/>
        </p:nvSpPr>
        <p:spPr>
          <a:xfrm>
            <a:off x="990600" y="383226"/>
            <a:ext cx="7467600" cy="6400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15" name="Rectangle 114"/>
          <p:cNvSpPr/>
          <p:nvPr/>
        </p:nvSpPr>
        <p:spPr>
          <a:xfrm>
            <a:off x="1192479" y="1611868"/>
            <a:ext cx="407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x1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1192479" y="2297668"/>
            <a:ext cx="407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x2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1192479" y="5498068"/>
            <a:ext cx="407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x3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1192479" y="6172200"/>
            <a:ext cx="407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x4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7772400" y="1524000"/>
            <a:ext cx="410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y1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7772400" y="22214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y2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7772400" y="5193268"/>
            <a:ext cx="4154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y3</a:t>
            </a:r>
          </a:p>
        </p:txBody>
      </p:sp>
      <p:sp>
        <p:nvSpPr>
          <p:cNvPr id="126" name="Rectangle 125"/>
          <p:cNvSpPr/>
          <p:nvPr/>
        </p:nvSpPr>
        <p:spPr>
          <a:xfrm>
            <a:off x="7772400" y="5867400"/>
            <a:ext cx="4109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y4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62400" y="5101975"/>
            <a:ext cx="1646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Bottom Tracker</a:t>
            </a:r>
          </a:p>
          <a:p>
            <a:endParaRPr lang="en-US" b="1" dirty="0"/>
          </a:p>
        </p:txBody>
      </p:sp>
      <p:cxnSp>
        <p:nvCxnSpPr>
          <p:cNvPr id="128" name="Straight Connector 127"/>
          <p:cNvCxnSpPr/>
          <p:nvPr/>
        </p:nvCxnSpPr>
        <p:spPr>
          <a:xfrm flipV="1">
            <a:off x="1447800" y="815074"/>
            <a:ext cx="3145050" cy="1079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Rectangle 87"/>
          <p:cNvSpPr/>
          <p:nvPr/>
        </p:nvSpPr>
        <p:spPr>
          <a:xfrm rot="16200000">
            <a:off x="2219969" y="2417143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4" name="Rectangle 87"/>
          <p:cNvSpPr/>
          <p:nvPr/>
        </p:nvSpPr>
        <p:spPr>
          <a:xfrm rot="16200000">
            <a:off x="3197225" y="5612542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5" name="Rectangle 87"/>
          <p:cNvSpPr/>
          <p:nvPr/>
        </p:nvSpPr>
        <p:spPr>
          <a:xfrm rot="16200000">
            <a:off x="1547475" y="6283064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37" name="Rectangle 87"/>
          <p:cNvSpPr/>
          <p:nvPr/>
        </p:nvSpPr>
        <p:spPr>
          <a:xfrm rot="16200000">
            <a:off x="2333070" y="5620452"/>
            <a:ext cx="246663" cy="45719"/>
          </a:xfrm>
          <a:prstGeom prst="rect">
            <a:avLst/>
          </a:prstGeom>
          <a:noFill/>
          <a:ln w="2286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2" name="Ovale 1"/>
          <p:cNvSpPr>
            <a:spLocks noChangeAspect="1"/>
          </p:cNvSpPr>
          <p:nvPr/>
        </p:nvSpPr>
        <p:spPr>
          <a:xfrm>
            <a:off x="2477077" y="1505269"/>
            <a:ext cx="379445" cy="396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3" name="Ovale 132"/>
          <p:cNvSpPr>
            <a:spLocks noChangeAspect="1"/>
          </p:cNvSpPr>
          <p:nvPr/>
        </p:nvSpPr>
        <p:spPr>
          <a:xfrm>
            <a:off x="2143045" y="2252109"/>
            <a:ext cx="379445" cy="396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5" name="Ovale 144"/>
          <p:cNvSpPr>
            <a:spLocks noChangeAspect="1"/>
          </p:cNvSpPr>
          <p:nvPr/>
        </p:nvSpPr>
        <p:spPr>
          <a:xfrm>
            <a:off x="2268421" y="5457769"/>
            <a:ext cx="379445" cy="396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6" name="Ovale 145"/>
          <p:cNvSpPr>
            <a:spLocks noChangeAspect="1"/>
          </p:cNvSpPr>
          <p:nvPr/>
        </p:nvSpPr>
        <p:spPr>
          <a:xfrm>
            <a:off x="1488493" y="6123549"/>
            <a:ext cx="379445" cy="396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9" name="Ovale 148"/>
          <p:cNvSpPr>
            <a:spLocks noChangeAspect="1"/>
          </p:cNvSpPr>
          <p:nvPr/>
        </p:nvSpPr>
        <p:spPr>
          <a:xfrm>
            <a:off x="2484613" y="2255899"/>
            <a:ext cx="379445" cy="396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2" name="Ovale 151"/>
          <p:cNvSpPr>
            <a:spLocks noChangeAspect="1"/>
          </p:cNvSpPr>
          <p:nvPr/>
        </p:nvSpPr>
        <p:spPr>
          <a:xfrm>
            <a:off x="2579197" y="5457769"/>
            <a:ext cx="379445" cy="396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3" name="Ovale 152"/>
          <p:cNvSpPr>
            <a:spLocks noChangeAspect="1"/>
          </p:cNvSpPr>
          <p:nvPr/>
        </p:nvSpPr>
        <p:spPr>
          <a:xfrm>
            <a:off x="2565685" y="6106249"/>
            <a:ext cx="379445" cy="396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4" name="Ovale 153"/>
          <p:cNvSpPr>
            <a:spLocks noChangeAspect="1"/>
          </p:cNvSpPr>
          <p:nvPr/>
        </p:nvSpPr>
        <p:spPr>
          <a:xfrm>
            <a:off x="3133189" y="5444259"/>
            <a:ext cx="379445" cy="396000"/>
          </a:xfrm>
          <a:prstGeom prst="ellipse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99" name="Connettore 1 98"/>
          <p:cNvCxnSpPr>
            <a:stCxn id="88" idx="1"/>
          </p:cNvCxnSpPr>
          <p:nvPr/>
        </p:nvCxnSpPr>
        <p:spPr>
          <a:xfrm flipH="1">
            <a:off x="1972699" y="1857804"/>
            <a:ext cx="694266" cy="4572943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Connettore 1 105"/>
          <p:cNvCxnSpPr>
            <a:stCxn id="88" idx="1"/>
            <a:endCxn id="153" idx="3"/>
          </p:cNvCxnSpPr>
          <p:nvPr/>
        </p:nvCxnSpPr>
        <p:spPr>
          <a:xfrm flipH="1">
            <a:off x="2621253" y="1857804"/>
            <a:ext cx="45712" cy="4586452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1" name="Connettore 1 160"/>
          <p:cNvCxnSpPr>
            <a:stCxn id="88" idx="1"/>
          </p:cNvCxnSpPr>
          <p:nvPr/>
        </p:nvCxnSpPr>
        <p:spPr>
          <a:xfrm>
            <a:off x="2666965" y="1857804"/>
            <a:ext cx="319107" cy="4572943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3" name="Connettore 1 162"/>
          <p:cNvCxnSpPr>
            <a:stCxn id="88" idx="1"/>
          </p:cNvCxnSpPr>
          <p:nvPr/>
        </p:nvCxnSpPr>
        <p:spPr>
          <a:xfrm flipH="1">
            <a:off x="2486141" y="1857804"/>
            <a:ext cx="180824" cy="4572943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4" name="Connettore 1 163"/>
          <p:cNvCxnSpPr>
            <a:stCxn id="88" idx="1"/>
          </p:cNvCxnSpPr>
          <p:nvPr/>
        </p:nvCxnSpPr>
        <p:spPr>
          <a:xfrm flipH="1">
            <a:off x="2499653" y="1857804"/>
            <a:ext cx="167312" cy="4572943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8" name="Connettore 1 167"/>
          <p:cNvCxnSpPr>
            <a:stCxn id="88" idx="1"/>
          </p:cNvCxnSpPr>
          <p:nvPr/>
        </p:nvCxnSpPr>
        <p:spPr>
          <a:xfrm flipH="1">
            <a:off x="2242932" y="1857804"/>
            <a:ext cx="424033" cy="4572943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9" name="Connettore 1 168"/>
          <p:cNvCxnSpPr>
            <a:stCxn id="88" idx="1"/>
          </p:cNvCxnSpPr>
          <p:nvPr/>
        </p:nvCxnSpPr>
        <p:spPr>
          <a:xfrm flipH="1">
            <a:off x="2094304" y="1857804"/>
            <a:ext cx="572661" cy="4572943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1" name="Connettore 1 170"/>
          <p:cNvCxnSpPr/>
          <p:nvPr/>
        </p:nvCxnSpPr>
        <p:spPr>
          <a:xfrm flipH="1">
            <a:off x="2337513" y="1866028"/>
            <a:ext cx="339374" cy="4578229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Connettore 1 183"/>
          <p:cNvCxnSpPr>
            <a:stCxn id="88" idx="1"/>
          </p:cNvCxnSpPr>
          <p:nvPr/>
        </p:nvCxnSpPr>
        <p:spPr>
          <a:xfrm flipH="1">
            <a:off x="2364536" y="1857804"/>
            <a:ext cx="302429" cy="4559433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0" name="Straight Connector 9"/>
          <p:cNvCxnSpPr>
            <a:stCxn id="88" idx="1"/>
            <a:endCxn id="93" idx="1"/>
          </p:cNvCxnSpPr>
          <p:nvPr/>
        </p:nvCxnSpPr>
        <p:spPr>
          <a:xfrm>
            <a:off x="2666965" y="1857804"/>
            <a:ext cx="76271" cy="4569585"/>
          </a:xfrm>
          <a:prstGeom prst="line">
            <a:avLst/>
          </a:prstGeom>
          <a:ln w="15875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Connettore 1 193"/>
          <p:cNvCxnSpPr>
            <a:stCxn id="88" idx="1"/>
          </p:cNvCxnSpPr>
          <p:nvPr/>
        </p:nvCxnSpPr>
        <p:spPr>
          <a:xfrm>
            <a:off x="2666965" y="1857804"/>
            <a:ext cx="467735" cy="4572943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Connettore 1 194"/>
          <p:cNvCxnSpPr>
            <a:stCxn id="88" idx="1"/>
          </p:cNvCxnSpPr>
          <p:nvPr/>
        </p:nvCxnSpPr>
        <p:spPr>
          <a:xfrm flipH="1">
            <a:off x="2499653" y="1857804"/>
            <a:ext cx="167312" cy="4572943"/>
          </a:xfrm>
          <a:prstGeom prst="line">
            <a:avLst/>
          </a:prstGeom>
          <a:ln w="1524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4" name="TextBox 112"/>
          <p:cNvSpPr txBox="1"/>
          <p:nvPr/>
        </p:nvSpPr>
        <p:spPr>
          <a:xfrm>
            <a:off x="4230261" y="1894852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  <a:latin typeface="Arial"/>
                <a:cs typeface="Arial"/>
              </a:rPr>
              <a:t>Matrix</a:t>
            </a:r>
            <a:endParaRPr lang="en-US" b="1" dirty="0">
              <a:solidFill>
                <a:srgbClr val="0000FF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xit" presetSubtype="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7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6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7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9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" presetClass="exit" presetSubtype="0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8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xit" presetSubtype="0" fill="hold" grpId="9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1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xit" presetSubtype="0" fill="hold" grpId="1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1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" presetClass="entr" presetSubtype="0" fill="hold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3" grpId="0" animBg="1"/>
      <p:bldP spid="133" grpId="1" animBg="1"/>
      <p:bldP spid="145" grpId="0" animBg="1"/>
      <p:bldP spid="145" grpId="1" animBg="1"/>
      <p:bldP spid="145" grpId="2" animBg="1"/>
      <p:bldP spid="145" grpId="3" animBg="1"/>
      <p:bldP spid="146" grpId="0" animBg="1"/>
      <p:bldP spid="146" grpId="1" animBg="1"/>
      <p:bldP spid="146" grpId="2" animBg="1"/>
      <p:bldP spid="146" grpId="3" animBg="1"/>
      <p:bldP spid="146" grpId="4" animBg="1"/>
      <p:bldP spid="146" grpId="5" animBg="1"/>
      <p:bldP spid="146" grpId="6" animBg="1"/>
      <p:bldP spid="146" grpId="7" animBg="1"/>
      <p:bldP spid="146" grpId="8" animBg="1"/>
      <p:bldP spid="146" grpId="9" animBg="1"/>
      <p:bldP spid="146" grpId="10" animBg="1"/>
      <p:bldP spid="146" grpId="11" animBg="1"/>
      <p:bldP spid="146" grpId="12" animBg="1"/>
      <p:bldP spid="149" grpId="0" animBg="1"/>
      <p:bldP spid="152" grpId="0" animBg="1"/>
      <p:bldP spid="152" grpId="1" animBg="1"/>
      <p:bldP spid="152" grpId="2" animBg="1"/>
      <p:bldP spid="152" grpId="3" animBg="1"/>
      <p:bldP spid="152" grpId="4" animBg="1"/>
      <p:bldP spid="153" grpId="0" animBg="1"/>
      <p:bldP spid="153" grpId="1" animBg="1"/>
      <p:bldP spid="153" grpId="2" animBg="1"/>
      <p:bldP spid="153" grpId="3" animBg="1"/>
      <p:bldP spid="153" grpId="4" animBg="1"/>
      <p:bldP spid="153" grpId="5" animBg="1"/>
      <p:bldP spid="153" grpId="6" animBg="1"/>
      <p:bldP spid="153" grpId="7" animBg="1"/>
      <p:bldP spid="153" grpId="8" animBg="1"/>
      <p:bldP spid="153" grpId="9" animBg="1"/>
      <p:bldP spid="153" grpId="10" animBg="1"/>
      <p:bldP spid="154" grpId="0" animBg="1"/>
      <p:bldP spid="154" grpId="1" animBg="1"/>
      <p:bldP spid="154" grpId="2" animBg="1"/>
      <p:bldP spid="154" grpId="3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1876</TotalTime>
  <Words>961</Words>
  <Application>Microsoft Macintosh PowerPoint</Application>
  <PresentationFormat>Presentazione su schermo (4:3)</PresentationFormat>
  <Paragraphs>254</Paragraphs>
  <Slides>23</Slides>
  <Notes>0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23</vt:i4>
      </vt:variant>
    </vt:vector>
  </HeadingPairs>
  <TitlesOfParts>
    <vt:vector size="25" baseType="lpstr">
      <vt:lpstr>Office Theme</vt:lpstr>
      <vt:lpstr>Equation</vt:lpstr>
      <vt:lpstr>Presentazione di PowerPoint</vt:lpstr>
      <vt:lpstr>Outline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Si strips tracking algorithm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Presentazione di PowerPoint</vt:lpstr>
      <vt:lpstr>CHARGE ID with the Si array</vt:lpstr>
      <vt:lpstr>Presentazione di PowerPoint</vt:lpstr>
      <vt:lpstr>Conclusions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meyoungkim</dc:creator>
  <cp:lastModifiedBy>paolo maestro</cp:lastModifiedBy>
  <cp:revision>116</cp:revision>
  <dcterms:created xsi:type="dcterms:W3CDTF">2011-07-29T16:55:10Z</dcterms:created>
  <dcterms:modified xsi:type="dcterms:W3CDTF">2012-03-16T07:19:56Z</dcterms:modified>
</cp:coreProperties>
</file>