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70" r:id="rId2"/>
    <p:sldId id="371" r:id="rId3"/>
    <p:sldId id="375" r:id="rId4"/>
    <p:sldId id="359" r:id="rId5"/>
    <p:sldId id="372" r:id="rId6"/>
    <p:sldId id="274" r:id="rId7"/>
    <p:sldId id="337" r:id="rId8"/>
    <p:sldId id="338" r:id="rId9"/>
    <p:sldId id="357" r:id="rId10"/>
    <p:sldId id="356" r:id="rId11"/>
    <p:sldId id="341" r:id="rId12"/>
    <p:sldId id="336" r:id="rId13"/>
    <p:sldId id="360" r:id="rId14"/>
    <p:sldId id="361" r:id="rId15"/>
    <p:sldId id="362" r:id="rId16"/>
    <p:sldId id="363" r:id="rId17"/>
    <p:sldId id="364" r:id="rId18"/>
    <p:sldId id="365" r:id="rId19"/>
    <p:sldId id="366" r:id="rId20"/>
    <p:sldId id="367" r:id="rId21"/>
    <p:sldId id="368" r:id="rId22"/>
    <p:sldId id="369" r:id="rId23"/>
    <p:sldId id="374" r:id="rId24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CCFFFF"/>
    <a:srgbClr val="003399"/>
    <a:srgbClr val="FFFF66"/>
    <a:srgbClr val="15539C"/>
    <a:srgbClr val="6600FF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02" autoAdjust="0"/>
    <p:restoredTop sz="93407" autoAdjust="0"/>
  </p:normalViewPr>
  <p:slideViewPr>
    <p:cSldViewPr>
      <p:cViewPr>
        <p:scale>
          <a:sx n="130" d="100"/>
          <a:sy n="130" d="100"/>
        </p:scale>
        <p:origin x="-990" y="-48"/>
      </p:cViewPr>
      <p:guideLst>
        <p:guide orient="horz" pos="3884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9A8D19-4A40-4C44-B782-16B8EBB4ED11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66E8B65-6A32-4D87-A6B1-2D50CBB032DE}">
      <dgm:prSet phldrT="[Text]"/>
      <dgm:spPr>
        <a:gradFill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US" dirty="0" smtClean="0"/>
            <a:t>Database</a:t>
          </a:r>
        </a:p>
        <a:p>
          <a:r>
            <a:rPr lang="en-US" dirty="0" err="1" smtClean="0"/>
            <a:t>Archiver</a:t>
          </a:r>
          <a:endParaRPr lang="en-GB" dirty="0"/>
        </a:p>
      </dgm:t>
    </dgm:pt>
    <dgm:pt modelId="{D46F3568-49F0-41D1-8D4B-503539A66C0F}" type="parTrans" cxnId="{9AD2FD94-4221-4D5F-A237-E3D3DD14DD44}">
      <dgm:prSet/>
      <dgm:spPr/>
      <dgm:t>
        <a:bodyPr/>
        <a:lstStyle/>
        <a:p>
          <a:endParaRPr lang="en-GB"/>
        </a:p>
      </dgm:t>
    </dgm:pt>
    <dgm:pt modelId="{8A02A8DF-0861-4AA2-BD05-4C7743994B35}" type="sibTrans" cxnId="{9AD2FD94-4221-4D5F-A237-E3D3DD14DD44}">
      <dgm:prSet/>
      <dgm:spPr/>
      <dgm:t>
        <a:bodyPr/>
        <a:lstStyle/>
        <a:p>
          <a:endParaRPr lang="en-GB"/>
        </a:p>
      </dgm:t>
    </dgm:pt>
    <dgm:pt modelId="{DF03EE66-96E1-4612-817F-41DC2041BDED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Marcin Bogusz</a:t>
          </a:r>
          <a:endParaRPr lang="en-GB" dirty="0"/>
        </a:p>
      </dgm:t>
    </dgm:pt>
    <dgm:pt modelId="{365BEB40-6291-4E76-BDAE-9FB68F681C21}" type="parTrans" cxnId="{149D33B8-70AF-4313-A73E-CE428442B813}">
      <dgm:prSet/>
      <dgm:spPr/>
      <dgm:t>
        <a:bodyPr/>
        <a:lstStyle/>
        <a:p>
          <a:endParaRPr lang="en-GB"/>
        </a:p>
      </dgm:t>
    </dgm:pt>
    <dgm:pt modelId="{ABDE8D54-6CB1-492B-860A-FFD5E4583AC2}" type="sibTrans" cxnId="{149D33B8-70AF-4313-A73E-CE428442B813}">
      <dgm:prSet/>
      <dgm:spPr/>
      <dgm:t>
        <a:bodyPr/>
        <a:lstStyle/>
        <a:p>
          <a:endParaRPr lang="en-GB"/>
        </a:p>
      </dgm:t>
    </dgm:pt>
    <dgm:pt modelId="{DEF6408F-DCC4-4ABA-A0DD-914EC6D160C4}">
      <dgm:prSet phldrT="[Text]"/>
      <dgm:spPr>
        <a:gradFill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US" dirty="0" smtClean="0"/>
            <a:t>Deployment Tool</a:t>
          </a:r>
          <a:endParaRPr lang="en-GB" dirty="0"/>
        </a:p>
      </dgm:t>
    </dgm:pt>
    <dgm:pt modelId="{BBBB24F7-0BA9-4ACB-807F-640DDE66A071}" type="parTrans" cxnId="{0F8066B9-915D-4CD4-B164-979A0BAB5EEE}">
      <dgm:prSet/>
      <dgm:spPr/>
      <dgm:t>
        <a:bodyPr/>
        <a:lstStyle/>
        <a:p>
          <a:endParaRPr lang="en-GB"/>
        </a:p>
      </dgm:t>
    </dgm:pt>
    <dgm:pt modelId="{2A4A9A8E-DA0D-480C-B48B-89EEA096CCD1}" type="sibTrans" cxnId="{0F8066B9-915D-4CD4-B164-979A0BAB5EEE}">
      <dgm:prSet/>
      <dgm:spPr/>
      <dgm:t>
        <a:bodyPr/>
        <a:lstStyle/>
        <a:p>
          <a:endParaRPr lang="en-GB"/>
        </a:p>
      </dgm:t>
    </dgm:pt>
    <dgm:pt modelId="{5FAFA5DC-0FBB-4CE9-A778-D987719AFD9D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mtClean="0"/>
            <a:t>Pavel Fiala</a:t>
          </a:r>
          <a:endParaRPr lang="en-GB" dirty="0"/>
        </a:p>
      </dgm:t>
    </dgm:pt>
    <dgm:pt modelId="{437E4332-CC90-4287-B059-C88EEAB3607F}" type="parTrans" cxnId="{A5430CAE-7E05-41CA-AA90-13B339C53DDC}">
      <dgm:prSet/>
      <dgm:spPr/>
      <dgm:t>
        <a:bodyPr/>
        <a:lstStyle/>
        <a:p>
          <a:endParaRPr lang="en-GB"/>
        </a:p>
      </dgm:t>
    </dgm:pt>
    <dgm:pt modelId="{E3C67285-33E7-44EA-8AA6-A055359C9025}" type="sibTrans" cxnId="{A5430CAE-7E05-41CA-AA90-13B339C53DDC}">
      <dgm:prSet/>
      <dgm:spPr/>
      <dgm:t>
        <a:bodyPr/>
        <a:lstStyle/>
        <a:p>
          <a:endParaRPr lang="en-GB"/>
        </a:p>
      </dgm:t>
    </dgm:pt>
    <dgm:pt modelId="{BA0C1C2E-8904-4914-B14E-BE81FE86C88A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Rainer </a:t>
          </a:r>
          <a:r>
            <a:rPr lang="en-US" dirty="0" err="1" smtClean="0"/>
            <a:t>Glocknitzer</a:t>
          </a:r>
          <a:r>
            <a:rPr lang="en-US" dirty="0" smtClean="0"/>
            <a:t> </a:t>
          </a:r>
          <a:endParaRPr lang="en-GB" dirty="0"/>
        </a:p>
      </dgm:t>
    </dgm:pt>
    <dgm:pt modelId="{F6F61C9F-1926-4A8B-A578-8C04394817A0}" type="parTrans" cxnId="{A4ACBAD5-F3A5-4E4C-8861-FA19FE6AC37A}">
      <dgm:prSet/>
      <dgm:spPr/>
      <dgm:t>
        <a:bodyPr/>
        <a:lstStyle/>
        <a:p>
          <a:endParaRPr lang="en-GB"/>
        </a:p>
      </dgm:t>
    </dgm:pt>
    <dgm:pt modelId="{DC9F0F4E-5BEF-4228-8425-89D0CBD74E07}" type="sibTrans" cxnId="{A4ACBAD5-F3A5-4E4C-8861-FA19FE6AC37A}">
      <dgm:prSet/>
      <dgm:spPr/>
      <dgm:t>
        <a:bodyPr/>
        <a:lstStyle/>
        <a:p>
          <a:endParaRPr lang="en-GB"/>
        </a:p>
      </dgm:t>
    </dgm:pt>
    <dgm:pt modelId="{A2DCE94B-45EA-4D5C-B796-62B76FF5DAB5}">
      <dgm:prSet phldrT="[Text]"/>
      <dgm:spPr>
        <a:gradFill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US" dirty="0" smtClean="0"/>
            <a:t>Security</a:t>
          </a:r>
          <a:endParaRPr lang="en-GB" dirty="0"/>
        </a:p>
      </dgm:t>
    </dgm:pt>
    <dgm:pt modelId="{3664C37D-D127-4624-9342-0A5298061D85}" type="parTrans" cxnId="{422C77B8-A467-4338-8CD8-6676F48F400C}">
      <dgm:prSet/>
      <dgm:spPr/>
      <dgm:t>
        <a:bodyPr/>
        <a:lstStyle/>
        <a:p>
          <a:endParaRPr lang="en-GB"/>
        </a:p>
      </dgm:t>
    </dgm:pt>
    <dgm:pt modelId="{93B7F5E4-080F-4C71-ABD9-5F5FF69EFB05}" type="sibTrans" cxnId="{422C77B8-A467-4338-8CD8-6676F48F400C}">
      <dgm:prSet/>
      <dgm:spPr/>
      <dgm:t>
        <a:bodyPr/>
        <a:lstStyle/>
        <a:p>
          <a:endParaRPr lang="en-GB"/>
        </a:p>
      </dgm:t>
    </dgm:pt>
    <dgm:pt modelId="{CC9A0125-BEEA-4393-A3A1-E305D9FFFF9C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Filippo Tilaro</a:t>
          </a:r>
          <a:endParaRPr lang="en-GB" dirty="0"/>
        </a:p>
      </dgm:t>
    </dgm:pt>
    <dgm:pt modelId="{BC778829-753D-44C6-89F0-07FFBA0A8A75}" type="parTrans" cxnId="{792ADECA-AF47-4274-A7E1-E8629C2411C9}">
      <dgm:prSet/>
      <dgm:spPr/>
      <dgm:t>
        <a:bodyPr/>
        <a:lstStyle/>
        <a:p>
          <a:endParaRPr lang="en-GB"/>
        </a:p>
      </dgm:t>
    </dgm:pt>
    <dgm:pt modelId="{CA4DCAD3-06FA-4CE2-A434-63C1C42AEBF1}" type="sibTrans" cxnId="{792ADECA-AF47-4274-A7E1-E8629C2411C9}">
      <dgm:prSet/>
      <dgm:spPr/>
      <dgm:t>
        <a:bodyPr/>
        <a:lstStyle/>
        <a:p>
          <a:endParaRPr lang="en-GB"/>
        </a:p>
      </dgm:t>
    </dgm:pt>
    <dgm:pt modelId="{55EE673D-B02C-42A9-BAF7-BB3A8E7485B0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Brice Copy</a:t>
          </a:r>
        </a:p>
      </dgm:t>
    </dgm:pt>
    <dgm:pt modelId="{90B5BF25-2293-4AE8-B6EE-61B13B6B35BD}" type="parTrans" cxnId="{58B33B85-3D71-4F40-821C-BB5AAF4272F9}">
      <dgm:prSet/>
      <dgm:spPr/>
      <dgm:t>
        <a:bodyPr/>
        <a:lstStyle/>
        <a:p>
          <a:endParaRPr lang="en-GB"/>
        </a:p>
      </dgm:t>
    </dgm:pt>
    <dgm:pt modelId="{BA7A3C2A-8F84-4891-8A6A-2499BEFB0C67}" type="sibTrans" cxnId="{58B33B85-3D71-4F40-821C-BB5AAF4272F9}">
      <dgm:prSet/>
      <dgm:spPr/>
      <dgm:t>
        <a:bodyPr/>
        <a:lstStyle/>
        <a:p>
          <a:endParaRPr lang="en-GB"/>
        </a:p>
      </dgm:t>
    </dgm:pt>
    <dgm:pt modelId="{557310C9-1ABF-443F-B198-50F0F5DE8758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Piotr Golonka</a:t>
          </a:r>
          <a:endParaRPr lang="en-GB" dirty="0"/>
        </a:p>
      </dgm:t>
    </dgm:pt>
    <dgm:pt modelId="{55F8CEF7-CB57-4060-97A0-4EC07A8FFAA0}" type="parTrans" cxnId="{8FF28C06-08F3-4418-8D88-B72372A9CA8A}">
      <dgm:prSet/>
      <dgm:spPr/>
      <dgm:t>
        <a:bodyPr/>
        <a:lstStyle/>
        <a:p>
          <a:endParaRPr lang="en-GB"/>
        </a:p>
      </dgm:t>
    </dgm:pt>
    <dgm:pt modelId="{DA2BE191-B378-45FC-ADDE-69FD88AE10B9}" type="sibTrans" cxnId="{8FF28C06-08F3-4418-8D88-B72372A9CA8A}">
      <dgm:prSet/>
      <dgm:spPr/>
      <dgm:t>
        <a:bodyPr/>
        <a:lstStyle/>
        <a:p>
          <a:endParaRPr lang="en-GB"/>
        </a:p>
      </dgm:t>
    </dgm:pt>
    <dgm:pt modelId="{8D869DCF-7169-4E0E-9017-4826EA112EF0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err="1" smtClean="0"/>
            <a:t>Ewald</a:t>
          </a:r>
          <a:r>
            <a:rPr lang="en-US" dirty="0" smtClean="0"/>
            <a:t> </a:t>
          </a:r>
          <a:r>
            <a:rPr lang="en-US" dirty="0" err="1" smtClean="0"/>
            <a:t>Sperrer</a:t>
          </a:r>
          <a:endParaRPr lang="en-GB" dirty="0"/>
        </a:p>
      </dgm:t>
    </dgm:pt>
    <dgm:pt modelId="{B68F0B23-0016-451F-838B-D4A3248850A6}" type="parTrans" cxnId="{185D6813-2CA8-4DE7-929C-0080C25A042F}">
      <dgm:prSet/>
      <dgm:spPr/>
      <dgm:t>
        <a:bodyPr/>
        <a:lstStyle/>
        <a:p>
          <a:endParaRPr lang="en-GB"/>
        </a:p>
      </dgm:t>
    </dgm:pt>
    <dgm:pt modelId="{4CA5CE6D-4FEB-4877-9C31-D243CAED6085}" type="sibTrans" cxnId="{185D6813-2CA8-4DE7-929C-0080C25A042F}">
      <dgm:prSet/>
      <dgm:spPr/>
      <dgm:t>
        <a:bodyPr/>
        <a:lstStyle/>
        <a:p>
          <a:endParaRPr lang="en-GB"/>
        </a:p>
      </dgm:t>
    </dgm:pt>
    <dgm:pt modelId="{8D4AF984-FD01-43CD-8A7F-9B5A3AC56D1B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Fernando Varela</a:t>
          </a:r>
          <a:endParaRPr lang="en-GB" dirty="0"/>
        </a:p>
      </dgm:t>
    </dgm:pt>
    <dgm:pt modelId="{87058AAA-BD90-4F92-B13B-2620EE88ABCA}" type="parTrans" cxnId="{C0E7DE5A-24DF-44BD-8270-6E69FB8B740E}">
      <dgm:prSet/>
      <dgm:spPr/>
      <dgm:t>
        <a:bodyPr/>
        <a:lstStyle/>
        <a:p>
          <a:endParaRPr lang="en-GB"/>
        </a:p>
      </dgm:t>
    </dgm:pt>
    <dgm:pt modelId="{8C77AB3B-42FC-4801-8880-48BE1CC3D9A4}" type="sibTrans" cxnId="{C0E7DE5A-24DF-44BD-8270-6E69FB8B740E}">
      <dgm:prSet/>
      <dgm:spPr/>
      <dgm:t>
        <a:bodyPr/>
        <a:lstStyle/>
        <a:p>
          <a:endParaRPr lang="en-GB"/>
        </a:p>
      </dgm:t>
    </dgm:pt>
    <dgm:pt modelId="{95B3FAA4-EC0A-4AB4-8701-C8C0340ED78E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 dirty="0" smtClean="0"/>
            <a:t>Hans-Walter Hirsch</a:t>
          </a:r>
        </a:p>
        <a:p>
          <a:r>
            <a:rPr lang="en-GB" dirty="0" smtClean="0"/>
            <a:t>Jan </a:t>
          </a:r>
          <a:r>
            <a:rPr lang="en-GB" dirty="0" err="1" smtClean="0"/>
            <a:t>Kaestner</a:t>
          </a:r>
          <a:endParaRPr lang="en-US" dirty="0" smtClean="0"/>
        </a:p>
      </dgm:t>
    </dgm:pt>
    <dgm:pt modelId="{8DD9B9E3-1B6E-4E40-93D4-258B47F3E9EA}" type="parTrans" cxnId="{AF090B95-F27A-49AA-8725-67627743F6F9}">
      <dgm:prSet/>
      <dgm:spPr/>
      <dgm:t>
        <a:bodyPr/>
        <a:lstStyle/>
        <a:p>
          <a:endParaRPr lang="en-GB"/>
        </a:p>
      </dgm:t>
    </dgm:pt>
    <dgm:pt modelId="{7BFFFC75-9F59-406E-B6B7-56F334A1D322}" type="sibTrans" cxnId="{AF090B95-F27A-49AA-8725-67627743F6F9}">
      <dgm:prSet/>
      <dgm:spPr/>
      <dgm:t>
        <a:bodyPr/>
        <a:lstStyle/>
        <a:p>
          <a:endParaRPr lang="en-GB"/>
        </a:p>
      </dgm:t>
    </dgm:pt>
    <dgm:pt modelId="{90572A4C-E5C9-49B2-A4AB-D89A55C938C6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TBD</a:t>
          </a:r>
          <a:endParaRPr lang="en-GB" dirty="0"/>
        </a:p>
      </dgm:t>
    </dgm:pt>
    <dgm:pt modelId="{D957CD67-5D16-4EDC-9918-EB76C068F09F}" type="parTrans" cxnId="{12A221F3-1A07-44C3-B526-FD2B41AFABC9}">
      <dgm:prSet/>
      <dgm:spPr/>
      <dgm:t>
        <a:bodyPr/>
        <a:lstStyle/>
        <a:p>
          <a:endParaRPr lang="en-GB"/>
        </a:p>
      </dgm:t>
    </dgm:pt>
    <dgm:pt modelId="{DB9A54EF-C29C-4D3C-AD74-A9F6846F6541}" type="sibTrans" cxnId="{12A221F3-1A07-44C3-B526-FD2B41AFABC9}">
      <dgm:prSet/>
      <dgm:spPr/>
      <dgm:t>
        <a:bodyPr/>
        <a:lstStyle/>
        <a:p>
          <a:endParaRPr lang="en-GB"/>
        </a:p>
      </dgm:t>
    </dgm:pt>
    <dgm:pt modelId="{B3A2876E-2872-443E-8FAB-2E7F7DF8F9C3}">
      <dgm:prSet phldrT="[Text]"/>
      <dgm:spPr>
        <a:gradFill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US" dirty="0" smtClean="0"/>
            <a:t>Data Analytics</a:t>
          </a:r>
          <a:endParaRPr lang="en-GB" dirty="0"/>
        </a:p>
      </dgm:t>
    </dgm:pt>
    <dgm:pt modelId="{11BF9DA4-64D6-4DD9-8CEA-480DFBE0D681}" type="parTrans" cxnId="{D5983DDB-6DD0-450E-9E8B-24CFA697D41E}">
      <dgm:prSet/>
      <dgm:spPr/>
      <dgm:t>
        <a:bodyPr/>
        <a:lstStyle/>
        <a:p>
          <a:endParaRPr lang="en-GB"/>
        </a:p>
      </dgm:t>
    </dgm:pt>
    <dgm:pt modelId="{C0F198DE-795F-4D14-8AA2-BD613EB109C4}" type="sibTrans" cxnId="{D5983DDB-6DD0-450E-9E8B-24CFA697D41E}">
      <dgm:prSet/>
      <dgm:spPr/>
      <dgm:t>
        <a:bodyPr/>
        <a:lstStyle/>
        <a:p>
          <a:endParaRPr lang="en-GB"/>
        </a:p>
      </dgm:t>
    </dgm:pt>
    <dgm:pt modelId="{805259A7-48BA-4979-8D04-DCCC8098FDEF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TBD</a:t>
          </a:r>
          <a:endParaRPr lang="en-GB" dirty="0"/>
        </a:p>
      </dgm:t>
    </dgm:pt>
    <dgm:pt modelId="{1E01755A-ABD6-43B3-A24E-216FD6B21BEB}" type="parTrans" cxnId="{BD9524DA-5BDE-443D-B06A-13A5F5742FDB}">
      <dgm:prSet/>
      <dgm:spPr/>
      <dgm:t>
        <a:bodyPr/>
        <a:lstStyle/>
        <a:p>
          <a:endParaRPr lang="en-GB"/>
        </a:p>
      </dgm:t>
    </dgm:pt>
    <dgm:pt modelId="{A67FEF3F-D451-42BC-9536-42950A5AD46A}" type="sibTrans" cxnId="{BD9524DA-5BDE-443D-B06A-13A5F5742FDB}">
      <dgm:prSet/>
      <dgm:spPr/>
      <dgm:t>
        <a:bodyPr/>
        <a:lstStyle/>
        <a:p>
          <a:endParaRPr lang="en-GB"/>
        </a:p>
      </dgm:t>
    </dgm:pt>
    <dgm:pt modelId="{3425CCDF-679C-4851-B6B6-455E8727C1B0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TBD</a:t>
          </a:r>
          <a:endParaRPr lang="en-GB" dirty="0"/>
        </a:p>
      </dgm:t>
    </dgm:pt>
    <dgm:pt modelId="{C21E498C-BB07-493A-A64C-8286A51CCCB1}" type="parTrans" cxnId="{96063B5F-F5BA-4D0D-859B-CCE2F430D023}">
      <dgm:prSet/>
      <dgm:spPr/>
      <dgm:t>
        <a:bodyPr/>
        <a:lstStyle/>
        <a:p>
          <a:endParaRPr lang="en-GB"/>
        </a:p>
      </dgm:t>
    </dgm:pt>
    <dgm:pt modelId="{379FC828-ED63-4BCF-A1D9-49688B67997D}" type="sibTrans" cxnId="{96063B5F-F5BA-4D0D-859B-CCE2F430D023}">
      <dgm:prSet/>
      <dgm:spPr/>
      <dgm:t>
        <a:bodyPr/>
        <a:lstStyle/>
        <a:p>
          <a:endParaRPr lang="en-GB"/>
        </a:p>
      </dgm:t>
    </dgm:pt>
    <dgm:pt modelId="{3A51FE51-FAD8-4700-90A3-C3EF9C655039}" type="pres">
      <dgm:prSet presAssocID="{089A8D19-4A40-4C44-B782-16B8EBB4ED1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8B37BD4-0785-4414-AB8E-B7C82B408E5F}" type="pres">
      <dgm:prSet presAssocID="{E66E8B65-6A32-4D87-A6B1-2D50CBB032DE}" presName="compNode" presStyleCnt="0"/>
      <dgm:spPr/>
    </dgm:pt>
    <dgm:pt modelId="{9B19A7FF-D73C-433E-B045-1EB7CA520E63}" type="pres">
      <dgm:prSet presAssocID="{E66E8B65-6A32-4D87-A6B1-2D50CBB032DE}" presName="aNode" presStyleLbl="bgShp" presStyleIdx="0" presStyleCnt="4"/>
      <dgm:spPr/>
      <dgm:t>
        <a:bodyPr/>
        <a:lstStyle/>
        <a:p>
          <a:endParaRPr lang="en-GB"/>
        </a:p>
      </dgm:t>
    </dgm:pt>
    <dgm:pt modelId="{6BC5AC3D-9E5B-404D-B3C0-4B4D133CAA2D}" type="pres">
      <dgm:prSet presAssocID="{E66E8B65-6A32-4D87-A6B1-2D50CBB032DE}" presName="textNode" presStyleLbl="bgShp" presStyleIdx="0" presStyleCnt="4"/>
      <dgm:spPr/>
      <dgm:t>
        <a:bodyPr/>
        <a:lstStyle/>
        <a:p>
          <a:endParaRPr lang="en-GB"/>
        </a:p>
      </dgm:t>
    </dgm:pt>
    <dgm:pt modelId="{D6C4ED14-9C5B-4915-BD57-AEDA39C2A3E0}" type="pres">
      <dgm:prSet presAssocID="{E66E8B65-6A32-4D87-A6B1-2D50CBB032DE}" presName="compChildNode" presStyleCnt="0"/>
      <dgm:spPr/>
    </dgm:pt>
    <dgm:pt modelId="{B76F9763-AF84-4231-A226-62F3EA3609A2}" type="pres">
      <dgm:prSet presAssocID="{E66E8B65-6A32-4D87-A6B1-2D50CBB032DE}" presName="theInnerList" presStyleCnt="0"/>
      <dgm:spPr/>
    </dgm:pt>
    <dgm:pt modelId="{D7C9D827-4B58-42FA-96BE-79B6BAE3621C}" type="pres">
      <dgm:prSet presAssocID="{DF03EE66-96E1-4612-817F-41DC2041BDED}" presName="child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3F0EA3-4B23-4914-9A3A-3AEA7CBA1B44}" type="pres">
      <dgm:prSet presAssocID="{DF03EE66-96E1-4612-817F-41DC2041BDED}" presName="aSpace2" presStyleCnt="0"/>
      <dgm:spPr/>
    </dgm:pt>
    <dgm:pt modelId="{8EF364B1-5277-4FA7-9747-AA169B968665}" type="pres">
      <dgm:prSet presAssocID="{557310C9-1ABF-443F-B198-50F0F5DE8758}" presName="child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898F909-FDC9-4F4C-A54A-FAB3875552DC}" type="pres">
      <dgm:prSet presAssocID="{557310C9-1ABF-443F-B198-50F0F5DE8758}" presName="aSpace2" presStyleCnt="0"/>
      <dgm:spPr/>
    </dgm:pt>
    <dgm:pt modelId="{0639D09D-BF0E-4769-918C-CD375E28013A}" type="pres">
      <dgm:prSet presAssocID="{8D869DCF-7169-4E0E-9017-4826EA112EF0}" presName="child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73A7A0-FC6C-419B-A529-E07C44D9A30E}" type="pres">
      <dgm:prSet presAssocID="{E66E8B65-6A32-4D87-A6B1-2D50CBB032DE}" presName="aSpace" presStyleCnt="0"/>
      <dgm:spPr/>
    </dgm:pt>
    <dgm:pt modelId="{11989755-2A69-43B1-AB09-C73E2C65BAF4}" type="pres">
      <dgm:prSet presAssocID="{DEF6408F-DCC4-4ABA-A0DD-914EC6D160C4}" presName="compNode" presStyleCnt="0"/>
      <dgm:spPr/>
    </dgm:pt>
    <dgm:pt modelId="{06C8970C-EDEB-4E8C-BEE9-E380469E72DB}" type="pres">
      <dgm:prSet presAssocID="{DEF6408F-DCC4-4ABA-A0DD-914EC6D160C4}" presName="aNode" presStyleLbl="bgShp" presStyleIdx="1" presStyleCnt="4"/>
      <dgm:spPr/>
      <dgm:t>
        <a:bodyPr/>
        <a:lstStyle/>
        <a:p>
          <a:endParaRPr lang="en-GB"/>
        </a:p>
      </dgm:t>
    </dgm:pt>
    <dgm:pt modelId="{413CFB66-3B70-45C0-9770-CEA2F3B2E8A6}" type="pres">
      <dgm:prSet presAssocID="{DEF6408F-DCC4-4ABA-A0DD-914EC6D160C4}" presName="textNode" presStyleLbl="bgShp" presStyleIdx="1" presStyleCnt="4"/>
      <dgm:spPr/>
      <dgm:t>
        <a:bodyPr/>
        <a:lstStyle/>
        <a:p>
          <a:endParaRPr lang="en-GB"/>
        </a:p>
      </dgm:t>
    </dgm:pt>
    <dgm:pt modelId="{98177021-7996-4CE8-9061-2182109ADAA2}" type="pres">
      <dgm:prSet presAssocID="{DEF6408F-DCC4-4ABA-A0DD-914EC6D160C4}" presName="compChildNode" presStyleCnt="0"/>
      <dgm:spPr/>
    </dgm:pt>
    <dgm:pt modelId="{67987432-F36C-409E-BAE8-EEE02F1A4C8C}" type="pres">
      <dgm:prSet presAssocID="{DEF6408F-DCC4-4ABA-A0DD-914EC6D160C4}" presName="theInnerList" presStyleCnt="0"/>
      <dgm:spPr/>
    </dgm:pt>
    <dgm:pt modelId="{AD2F6C95-FA3B-46B8-83ED-D6508553D71B}" type="pres">
      <dgm:prSet presAssocID="{5FAFA5DC-0FBB-4CE9-A778-D987719AFD9D}" presName="child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D647F3-20F6-4CE9-8C4C-2281530758A3}" type="pres">
      <dgm:prSet presAssocID="{5FAFA5DC-0FBB-4CE9-A778-D987719AFD9D}" presName="aSpace2" presStyleCnt="0"/>
      <dgm:spPr/>
    </dgm:pt>
    <dgm:pt modelId="{85C1BEEC-DE10-4C75-8AC6-1CD01EBEDA52}" type="pres">
      <dgm:prSet presAssocID="{8D4AF984-FD01-43CD-8A7F-9B5A3AC56D1B}" presName="child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3DC8A82-C01C-4198-919F-94D03C2F19C6}" type="pres">
      <dgm:prSet presAssocID="{8D4AF984-FD01-43CD-8A7F-9B5A3AC56D1B}" presName="aSpace2" presStyleCnt="0"/>
      <dgm:spPr/>
    </dgm:pt>
    <dgm:pt modelId="{41BD3FD0-1B69-425B-9BCC-4B41C2F4305B}" type="pres">
      <dgm:prSet presAssocID="{BA0C1C2E-8904-4914-B14E-BE81FE86C88A}" presName="child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CACD2F-BA73-4A7D-B979-AFA372CEAD06}" type="pres">
      <dgm:prSet presAssocID="{DEF6408F-DCC4-4ABA-A0DD-914EC6D160C4}" presName="aSpace" presStyleCnt="0"/>
      <dgm:spPr/>
    </dgm:pt>
    <dgm:pt modelId="{59E5BDFD-6F9B-479A-84CE-0939E710BB99}" type="pres">
      <dgm:prSet presAssocID="{A2DCE94B-45EA-4D5C-B796-62B76FF5DAB5}" presName="compNode" presStyleCnt="0"/>
      <dgm:spPr/>
    </dgm:pt>
    <dgm:pt modelId="{83A44FFF-644F-414E-A36A-E07D4B7C3B4A}" type="pres">
      <dgm:prSet presAssocID="{A2DCE94B-45EA-4D5C-B796-62B76FF5DAB5}" presName="aNode" presStyleLbl="bgShp" presStyleIdx="2" presStyleCnt="4"/>
      <dgm:spPr/>
      <dgm:t>
        <a:bodyPr/>
        <a:lstStyle/>
        <a:p>
          <a:endParaRPr lang="en-GB"/>
        </a:p>
      </dgm:t>
    </dgm:pt>
    <dgm:pt modelId="{6EE40ECC-3670-429B-BD2A-65EAE8DB1FF1}" type="pres">
      <dgm:prSet presAssocID="{A2DCE94B-45EA-4D5C-B796-62B76FF5DAB5}" presName="textNode" presStyleLbl="bgShp" presStyleIdx="2" presStyleCnt="4"/>
      <dgm:spPr/>
      <dgm:t>
        <a:bodyPr/>
        <a:lstStyle/>
        <a:p>
          <a:endParaRPr lang="en-GB"/>
        </a:p>
      </dgm:t>
    </dgm:pt>
    <dgm:pt modelId="{9F25ADB1-3F25-4608-8B85-93A3E41DBB7A}" type="pres">
      <dgm:prSet presAssocID="{A2DCE94B-45EA-4D5C-B796-62B76FF5DAB5}" presName="compChildNode" presStyleCnt="0"/>
      <dgm:spPr/>
    </dgm:pt>
    <dgm:pt modelId="{3E92DF98-E0E3-456A-94FB-4CDD894E4013}" type="pres">
      <dgm:prSet presAssocID="{A2DCE94B-45EA-4D5C-B796-62B76FF5DAB5}" presName="theInnerList" presStyleCnt="0"/>
      <dgm:spPr/>
    </dgm:pt>
    <dgm:pt modelId="{77A93E0D-2CC1-4C6B-B354-52D7184D756A}" type="pres">
      <dgm:prSet presAssocID="{CC9A0125-BEEA-4393-A3A1-E305D9FFFF9C}" presName="child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0028235-3E7B-4B23-B516-1682357428BF}" type="pres">
      <dgm:prSet presAssocID="{CC9A0125-BEEA-4393-A3A1-E305D9FFFF9C}" presName="aSpace2" presStyleCnt="0"/>
      <dgm:spPr/>
    </dgm:pt>
    <dgm:pt modelId="{BAF2E0FD-07B9-4734-87F1-67A6C52E41AA}" type="pres">
      <dgm:prSet presAssocID="{55EE673D-B02C-42A9-BAF7-BB3A8E7485B0}" presName="child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54360EB-8DD2-4C8F-8FAB-F84CB4F3FB03}" type="pres">
      <dgm:prSet presAssocID="{55EE673D-B02C-42A9-BAF7-BB3A8E7485B0}" presName="aSpace2" presStyleCnt="0"/>
      <dgm:spPr/>
    </dgm:pt>
    <dgm:pt modelId="{72E16266-A7CB-4528-B7E2-A2C2AEDF9853}" type="pres">
      <dgm:prSet presAssocID="{95B3FAA4-EC0A-4AB4-8701-C8C0340ED78E}" presName="child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FBAFBA6-DEF4-4F54-9419-ADDF4DC7E8D7}" type="pres">
      <dgm:prSet presAssocID="{A2DCE94B-45EA-4D5C-B796-62B76FF5DAB5}" presName="aSpace" presStyleCnt="0"/>
      <dgm:spPr/>
    </dgm:pt>
    <dgm:pt modelId="{5D329D1D-FC5E-48CE-9402-1B339BA90CC1}" type="pres">
      <dgm:prSet presAssocID="{B3A2876E-2872-443E-8FAB-2E7F7DF8F9C3}" presName="compNode" presStyleCnt="0"/>
      <dgm:spPr/>
    </dgm:pt>
    <dgm:pt modelId="{5FB666E1-921F-49F6-945D-5917437ABE73}" type="pres">
      <dgm:prSet presAssocID="{B3A2876E-2872-443E-8FAB-2E7F7DF8F9C3}" presName="aNode" presStyleLbl="bgShp" presStyleIdx="3" presStyleCnt="4"/>
      <dgm:spPr/>
      <dgm:t>
        <a:bodyPr/>
        <a:lstStyle/>
        <a:p>
          <a:endParaRPr lang="en-GB"/>
        </a:p>
      </dgm:t>
    </dgm:pt>
    <dgm:pt modelId="{6110B999-0A90-4DC4-96E5-D33158BF2EA5}" type="pres">
      <dgm:prSet presAssocID="{B3A2876E-2872-443E-8FAB-2E7F7DF8F9C3}" presName="textNode" presStyleLbl="bgShp" presStyleIdx="3" presStyleCnt="4"/>
      <dgm:spPr/>
      <dgm:t>
        <a:bodyPr/>
        <a:lstStyle/>
        <a:p>
          <a:endParaRPr lang="en-GB"/>
        </a:p>
      </dgm:t>
    </dgm:pt>
    <dgm:pt modelId="{2B44450F-3EE2-4F84-A522-AFA102DD779E}" type="pres">
      <dgm:prSet presAssocID="{B3A2876E-2872-443E-8FAB-2E7F7DF8F9C3}" presName="compChildNode" presStyleCnt="0"/>
      <dgm:spPr/>
    </dgm:pt>
    <dgm:pt modelId="{6CB52479-977A-4D6C-B139-09260B18D3E1}" type="pres">
      <dgm:prSet presAssocID="{B3A2876E-2872-443E-8FAB-2E7F7DF8F9C3}" presName="theInnerList" presStyleCnt="0"/>
      <dgm:spPr/>
    </dgm:pt>
    <dgm:pt modelId="{58E25DB2-4F4C-4019-A837-78A93E2B5C29}" type="pres">
      <dgm:prSet presAssocID="{90572A4C-E5C9-49B2-A4AB-D89A55C938C6}" presName="child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214E78-736B-4186-A51F-2B964ACE2283}" type="pres">
      <dgm:prSet presAssocID="{90572A4C-E5C9-49B2-A4AB-D89A55C938C6}" presName="aSpace2" presStyleCnt="0"/>
      <dgm:spPr/>
    </dgm:pt>
    <dgm:pt modelId="{91E4BDDE-4FBB-4CAA-97B3-806C90EF65BA}" type="pres">
      <dgm:prSet presAssocID="{805259A7-48BA-4979-8D04-DCCC8098FDEF}" presName="child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F1AFE3-34D4-42AD-8DAE-621E3A133D7C}" type="pres">
      <dgm:prSet presAssocID="{805259A7-48BA-4979-8D04-DCCC8098FDEF}" presName="aSpace2" presStyleCnt="0"/>
      <dgm:spPr/>
    </dgm:pt>
    <dgm:pt modelId="{6B423B81-7E67-4671-B9F0-0F16E4EBF50B}" type="pres">
      <dgm:prSet presAssocID="{3425CCDF-679C-4851-B6B6-455E8727C1B0}" presName="child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4ACBAD5-F3A5-4E4C-8861-FA19FE6AC37A}" srcId="{DEF6408F-DCC4-4ABA-A0DD-914EC6D160C4}" destId="{BA0C1C2E-8904-4914-B14E-BE81FE86C88A}" srcOrd="2" destOrd="0" parTransId="{F6F61C9F-1926-4A8B-A578-8C04394817A0}" sibTransId="{DC9F0F4E-5BEF-4228-8425-89D0CBD74E07}"/>
    <dgm:cxn modelId="{1A39424F-779C-44FB-973C-355FD080F24B}" type="presOf" srcId="{BA0C1C2E-8904-4914-B14E-BE81FE86C88A}" destId="{41BD3FD0-1B69-425B-9BCC-4B41C2F4305B}" srcOrd="0" destOrd="0" presId="urn:microsoft.com/office/officeart/2005/8/layout/lProcess2"/>
    <dgm:cxn modelId="{AF090B95-F27A-49AA-8725-67627743F6F9}" srcId="{A2DCE94B-45EA-4D5C-B796-62B76FF5DAB5}" destId="{95B3FAA4-EC0A-4AB4-8701-C8C0340ED78E}" srcOrd="2" destOrd="0" parTransId="{8DD9B9E3-1B6E-4E40-93D4-258B47F3E9EA}" sibTransId="{7BFFFC75-9F59-406E-B6B7-56F334A1D322}"/>
    <dgm:cxn modelId="{55F29E34-5B00-4417-B73C-D3DB86927872}" type="presOf" srcId="{CC9A0125-BEEA-4393-A3A1-E305D9FFFF9C}" destId="{77A93E0D-2CC1-4C6B-B354-52D7184D756A}" srcOrd="0" destOrd="0" presId="urn:microsoft.com/office/officeart/2005/8/layout/lProcess2"/>
    <dgm:cxn modelId="{185D6813-2CA8-4DE7-929C-0080C25A042F}" srcId="{E66E8B65-6A32-4D87-A6B1-2D50CBB032DE}" destId="{8D869DCF-7169-4E0E-9017-4826EA112EF0}" srcOrd="2" destOrd="0" parTransId="{B68F0B23-0016-451F-838B-D4A3248850A6}" sibTransId="{4CA5CE6D-4FEB-4877-9C31-D243CAED6085}"/>
    <dgm:cxn modelId="{4BC97EDF-E904-4EE1-9131-EE4A90A5BC08}" type="presOf" srcId="{B3A2876E-2872-443E-8FAB-2E7F7DF8F9C3}" destId="{5FB666E1-921F-49F6-945D-5917437ABE73}" srcOrd="0" destOrd="0" presId="urn:microsoft.com/office/officeart/2005/8/layout/lProcess2"/>
    <dgm:cxn modelId="{9AD2FD94-4221-4D5F-A237-E3D3DD14DD44}" srcId="{089A8D19-4A40-4C44-B782-16B8EBB4ED11}" destId="{E66E8B65-6A32-4D87-A6B1-2D50CBB032DE}" srcOrd="0" destOrd="0" parTransId="{D46F3568-49F0-41D1-8D4B-503539A66C0F}" sibTransId="{8A02A8DF-0861-4AA2-BD05-4C7743994B35}"/>
    <dgm:cxn modelId="{0F8066B9-915D-4CD4-B164-979A0BAB5EEE}" srcId="{089A8D19-4A40-4C44-B782-16B8EBB4ED11}" destId="{DEF6408F-DCC4-4ABA-A0DD-914EC6D160C4}" srcOrd="1" destOrd="0" parTransId="{BBBB24F7-0BA9-4ACB-807F-640DDE66A071}" sibTransId="{2A4A9A8E-DA0D-480C-B48B-89EEA096CCD1}"/>
    <dgm:cxn modelId="{2F828A32-07DA-4FE1-B389-CE5FA1277C45}" type="presOf" srcId="{A2DCE94B-45EA-4D5C-B796-62B76FF5DAB5}" destId="{6EE40ECC-3670-429B-BD2A-65EAE8DB1FF1}" srcOrd="1" destOrd="0" presId="urn:microsoft.com/office/officeart/2005/8/layout/lProcess2"/>
    <dgm:cxn modelId="{4DA9B526-C7CA-4D9C-B278-EB61CB1F5C1F}" type="presOf" srcId="{DEF6408F-DCC4-4ABA-A0DD-914EC6D160C4}" destId="{413CFB66-3B70-45C0-9770-CEA2F3B2E8A6}" srcOrd="1" destOrd="0" presId="urn:microsoft.com/office/officeart/2005/8/layout/lProcess2"/>
    <dgm:cxn modelId="{792ADECA-AF47-4274-A7E1-E8629C2411C9}" srcId="{A2DCE94B-45EA-4D5C-B796-62B76FF5DAB5}" destId="{CC9A0125-BEEA-4393-A3A1-E305D9FFFF9C}" srcOrd="0" destOrd="0" parTransId="{BC778829-753D-44C6-89F0-07FFBA0A8A75}" sibTransId="{CA4DCAD3-06FA-4CE2-A434-63C1C42AEBF1}"/>
    <dgm:cxn modelId="{072D473E-0E02-4E9D-8719-1B27B3F4D856}" type="presOf" srcId="{805259A7-48BA-4979-8D04-DCCC8098FDEF}" destId="{91E4BDDE-4FBB-4CAA-97B3-806C90EF65BA}" srcOrd="0" destOrd="0" presId="urn:microsoft.com/office/officeart/2005/8/layout/lProcess2"/>
    <dgm:cxn modelId="{C0E7DE5A-24DF-44BD-8270-6E69FB8B740E}" srcId="{DEF6408F-DCC4-4ABA-A0DD-914EC6D160C4}" destId="{8D4AF984-FD01-43CD-8A7F-9B5A3AC56D1B}" srcOrd="1" destOrd="0" parTransId="{87058AAA-BD90-4F92-B13B-2620EE88ABCA}" sibTransId="{8C77AB3B-42FC-4801-8880-48BE1CC3D9A4}"/>
    <dgm:cxn modelId="{B4DB958E-059C-44EE-B298-E57BCE8185B3}" type="presOf" srcId="{8D4AF984-FD01-43CD-8A7F-9B5A3AC56D1B}" destId="{85C1BEEC-DE10-4C75-8AC6-1CD01EBEDA52}" srcOrd="0" destOrd="0" presId="urn:microsoft.com/office/officeart/2005/8/layout/lProcess2"/>
    <dgm:cxn modelId="{149D33B8-70AF-4313-A73E-CE428442B813}" srcId="{E66E8B65-6A32-4D87-A6B1-2D50CBB032DE}" destId="{DF03EE66-96E1-4612-817F-41DC2041BDED}" srcOrd="0" destOrd="0" parTransId="{365BEB40-6291-4E76-BDAE-9FB68F681C21}" sibTransId="{ABDE8D54-6CB1-492B-860A-FFD5E4583AC2}"/>
    <dgm:cxn modelId="{BD9524DA-5BDE-443D-B06A-13A5F5742FDB}" srcId="{B3A2876E-2872-443E-8FAB-2E7F7DF8F9C3}" destId="{805259A7-48BA-4979-8D04-DCCC8098FDEF}" srcOrd="1" destOrd="0" parTransId="{1E01755A-ABD6-43B3-A24E-216FD6B21BEB}" sibTransId="{A67FEF3F-D451-42BC-9536-42950A5AD46A}"/>
    <dgm:cxn modelId="{0D779B23-A659-4544-8749-AE92EEAD7228}" type="presOf" srcId="{55EE673D-B02C-42A9-BAF7-BB3A8E7485B0}" destId="{BAF2E0FD-07B9-4734-87F1-67A6C52E41AA}" srcOrd="0" destOrd="0" presId="urn:microsoft.com/office/officeart/2005/8/layout/lProcess2"/>
    <dgm:cxn modelId="{12A221F3-1A07-44C3-B526-FD2B41AFABC9}" srcId="{B3A2876E-2872-443E-8FAB-2E7F7DF8F9C3}" destId="{90572A4C-E5C9-49B2-A4AB-D89A55C938C6}" srcOrd="0" destOrd="0" parTransId="{D957CD67-5D16-4EDC-9918-EB76C068F09F}" sibTransId="{DB9A54EF-C29C-4D3C-AD74-A9F6846F6541}"/>
    <dgm:cxn modelId="{8FF28C06-08F3-4418-8D88-B72372A9CA8A}" srcId="{E66E8B65-6A32-4D87-A6B1-2D50CBB032DE}" destId="{557310C9-1ABF-443F-B198-50F0F5DE8758}" srcOrd="1" destOrd="0" parTransId="{55F8CEF7-CB57-4060-97A0-4EC07A8FFAA0}" sibTransId="{DA2BE191-B378-45FC-ADDE-69FD88AE10B9}"/>
    <dgm:cxn modelId="{D5983DDB-6DD0-450E-9E8B-24CFA697D41E}" srcId="{089A8D19-4A40-4C44-B782-16B8EBB4ED11}" destId="{B3A2876E-2872-443E-8FAB-2E7F7DF8F9C3}" srcOrd="3" destOrd="0" parTransId="{11BF9DA4-64D6-4DD9-8CEA-480DFBE0D681}" sibTransId="{C0F198DE-795F-4D14-8AA2-BD613EB109C4}"/>
    <dgm:cxn modelId="{2118CCE6-8CB3-4B52-9517-5D4A638F8772}" type="presOf" srcId="{A2DCE94B-45EA-4D5C-B796-62B76FF5DAB5}" destId="{83A44FFF-644F-414E-A36A-E07D4B7C3B4A}" srcOrd="0" destOrd="0" presId="urn:microsoft.com/office/officeart/2005/8/layout/lProcess2"/>
    <dgm:cxn modelId="{E2FAA589-BBAF-44C4-8F1B-935A08CF29A2}" type="presOf" srcId="{DEF6408F-DCC4-4ABA-A0DD-914EC6D160C4}" destId="{06C8970C-EDEB-4E8C-BEE9-E380469E72DB}" srcOrd="0" destOrd="0" presId="urn:microsoft.com/office/officeart/2005/8/layout/lProcess2"/>
    <dgm:cxn modelId="{C721B680-1734-49F7-A5FC-E8C62768BF1C}" type="presOf" srcId="{90572A4C-E5C9-49B2-A4AB-D89A55C938C6}" destId="{58E25DB2-4F4C-4019-A837-78A93E2B5C29}" srcOrd="0" destOrd="0" presId="urn:microsoft.com/office/officeart/2005/8/layout/lProcess2"/>
    <dgm:cxn modelId="{58B33B85-3D71-4F40-821C-BB5AAF4272F9}" srcId="{A2DCE94B-45EA-4D5C-B796-62B76FF5DAB5}" destId="{55EE673D-B02C-42A9-BAF7-BB3A8E7485B0}" srcOrd="1" destOrd="0" parTransId="{90B5BF25-2293-4AE8-B6EE-61B13B6B35BD}" sibTransId="{BA7A3C2A-8F84-4891-8A6A-2499BEFB0C67}"/>
    <dgm:cxn modelId="{AF4742EE-0413-453E-BB94-AE41ECCDE89D}" type="presOf" srcId="{557310C9-1ABF-443F-B198-50F0F5DE8758}" destId="{8EF364B1-5277-4FA7-9747-AA169B968665}" srcOrd="0" destOrd="0" presId="urn:microsoft.com/office/officeart/2005/8/layout/lProcess2"/>
    <dgm:cxn modelId="{96063B5F-F5BA-4D0D-859B-CCE2F430D023}" srcId="{B3A2876E-2872-443E-8FAB-2E7F7DF8F9C3}" destId="{3425CCDF-679C-4851-B6B6-455E8727C1B0}" srcOrd="2" destOrd="0" parTransId="{C21E498C-BB07-493A-A64C-8286A51CCCB1}" sibTransId="{379FC828-ED63-4BCF-A1D9-49688B67997D}"/>
    <dgm:cxn modelId="{172116A4-65BD-4576-813A-120BDCC0B1CF}" type="presOf" srcId="{089A8D19-4A40-4C44-B782-16B8EBB4ED11}" destId="{3A51FE51-FAD8-4700-90A3-C3EF9C655039}" srcOrd="0" destOrd="0" presId="urn:microsoft.com/office/officeart/2005/8/layout/lProcess2"/>
    <dgm:cxn modelId="{A5430CAE-7E05-41CA-AA90-13B339C53DDC}" srcId="{DEF6408F-DCC4-4ABA-A0DD-914EC6D160C4}" destId="{5FAFA5DC-0FBB-4CE9-A778-D987719AFD9D}" srcOrd="0" destOrd="0" parTransId="{437E4332-CC90-4287-B059-C88EEAB3607F}" sibTransId="{E3C67285-33E7-44EA-8AA6-A055359C9025}"/>
    <dgm:cxn modelId="{3F79AA22-947A-4C26-8D7E-F9673C8ED889}" type="presOf" srcId="{3425CCDF-679C-4851-B6B6-455E8727C1B0}" destId="{6B423B81-7E67-4671-B9F0-0F16E4EBF50B}" srcOrd="0" destOrd="0" presId="urn:microsoft.com/office/officeart/2005/8/layout/lProcess2"/>
    <dgm:cxn modelId="{82D98475-B217-4F6F-82DD-1A91F37D5144}" type="presOf" srcId="{8D869DCF-7169-4E0E-9017-4826EA112EF0}" destId="{0639D09D-BF0E-4769-918C-CD375E28013A}" srcOrd="0" destOrd="0" presId="urn:microsoft.com/office/officeart/2005/8/layout/lProcess2"/>
    <dgm:cxn modelId="{94ECAD2A-7421-4151-BF27-511A02291331}" type="presOf" srcId="{E66E8B65-6A32-4D87-A6B1-2D50CBB032DE}" destId="{9B19A7FF-D73C-433E-B045-1EB7CA520E63}" srcOrd="0" destOrd="0" presId="urn:microsoft.com/office/officeart/2005/8/layout/lProcess2"/>
    <dgm:cxn modelId="{7110F670-42A7-4BD2-9958-AC5EEC8F403C}" type="presOf" srcId="{5FAFA5DC-0FBB-4CE9-A778-D987719AFD9D}" destId="{AD2F6C95-FA3B-46B8-83ED-D6508553D71B}" srcOrd="0" destOrd="0" presId="urn:microsoft.com/office/officeart/2005/8/layout/lProcess2"/>
    <dgm:cxn modelId="{78EC5A37-075D-43E3-A031-F1F31E2EA5C5}" type="presOf" srcId="{B3A2876E-2872-443E-8FAB-2E7F7DF8F9C3}" destId="{6110B999-0A90-4DC4-96E5-D33158BF2EA5}" srcOrd="1" destOrd="0" presId="urn:microsoft.com/office/officeart/2005/8/layout/lProcess2"/>
    <dgm:cxn modelId="{2A180493-66AE-41BA-8F5A-1AE621413F44}" type="presOf" srcId="{95B3FAA4-EC0A-4AB4-8701-C8C0340ED78E}" destId="{72E16266-A7CB-4528-B7E2-A2C2AEDF9853}" srcOrd="0" destOrd="0" presId="urn:microsoft.com/office/officeart/2005/8/layout/lProcess2"/>
    <dgm:cxn modelId="{DF75D4E8-0BFE-452A-94D7-775966DA4D93}" type="presOf" srcId="{DF03EE66-96E1-4612-817F-41DC2041BDED}" destId="{D7C9D827-4B58-42FA-96BE-79B6BAE3621C}" srcOrd="0" destOrd="0" presId="urn:microsoft.com/office/officeart/2005/8/layout/lProcess2"/>
    <dgm:cxn modelId="{88234DBF-8872-4D75-AD10-48F2D25EC906}" type="presOf" srcId="{E66E8B65-6A32-4D87-A6B1-2D50CBB032DE}" destId="{6BC5AC3D-9E5B-404D-B3C0-4B4D133CAA2D}" srcOrd="1" destOrd="0" presId="urn:microsoft.com/office/officeart/2005/8/layout/lProcess2"/>
    <dgm:cxn modelId="{422C77B8-A467-4338-8CD8-6676F48F400C}" srcId="{089A8D19-4A40-4C44-B782-16B8EBB4ED11}" destId="{A2DCE94B-45EA-4D5C-B796-62B76FF5DAB5}" srcOrd="2" destOrd="0" parTransId="{3664C37D-D127-4624-9342-0A5298061D85}" sibTransId="{93B7F5E4-080F-4C71-ABD9-5F5FF69EFB05}"/>
    <dgm:cxn modelId="{9BD0C927-CF54-49C5-AFFB-0B1DC65CC1E9}" type="presParOf" srcId="{3A51FE51-FAD8-4700-90A3-C3EF9C655039}" destId="{18B37BD4-0785-4414-AB8E-B7C82B408E5F}" srcOrd="0" destOrd="0" presId="urn:microsoft.com/office/officeart/2005/8/layout/lProcess2"/>
    <dgm:cxn modelId="{640E1D03-4FF5-45C1-B68E-60EC65833FA1}" type="presParOf" srcId="{18B37BD4-0785-4414-AB8E-B7C82B408E5F}" destId="{9B19A7FF-D73C-433E-B045-1EB7CA520E63}" srcOrd="0" destOrd="0" presId="urn:microsoft.com/office/officeart/2005/8/layout/lProcess2"/>
    <dgm:cxn modelId="{1439BC49-9C78-4357-A4F1-F8EF1A3164CD}" type="presParOf" srcId="{18B37BD4-0785-4414-AB8E-B7C82B408E5F}" destId="{6BC5AC3D-9E5B-404D-B3C0-4B4D133CAA2D}" srcOrd="1" destOrd="0" presId="urn:microsoft.com/office/officeart/2005/8/layout/lProcess2"/>
    <dgm:cxn modelId="{960D9010-B554-4230-9118-AA6BDA3E3486}" type="presParOf" srcId="{18B37BD4-0785-4414-AB8E-B7C82B408E5F}" destId="{D6C4ED14-9C5B-4915-BD57-AEDA39C2A3E0}" srcOrd="2" destOrd="0" presId="urn:microsoft.com/office/officeart/2005/8/layout/lProcess2"/>
    <dgm:cxn modelId="{1B50C5EA-F200-4047-9C31-C594A6D7056B}" type="presParOf" srcId="{D6C4ED14-9C5B-4915-BD57-AEDA39C2A3E0}" destId="{B76F9763-AF84-4231-A226-62F3EA3609A2}" srcOrd="0" destOrd="0" presId="urn:microsoft.com/office/officeart/2005/8/layout/lProcess2"/>
    <dgm:cxn modelId="{0C8A7524-47BB-4D90-82B5-A9624EEE4055}" type="presParOf" srcId="{B76F9763-AF84-4231-A226-62F3EA3609A2}" destId="{D7C9D827-4B58-42FA-96BE-79B6BAE3621C}" srcOrd="0" destOrd="0" presId="urn:microsoft.com/office/officeart/2005/8/layout/lProcess2"/>
    <dgm:cxn modelId="{C1FB48FB-3C7B-4A12-83A1-882C376C04A7}" type="presParOf" srcId="{B76F9763-AF84-4231-A226-62F3EA3609A2}" destId="{B63F0EA3-4B23-4914-9A3A-3AEA7CBA1B44}" srcOrd="1" destOrd="0" presId="urn:microsoft.com/office/officeart/2005/8/layout/lProcess2"/>
    <dgm:cxn modelId="{190A27D7-B2CF-4E54-A2FB-24424C06470B}" type="presParOf" srcId="{B76F9763-AF84-4231-A226-62F3EA3609A2}" destId="{8EF364B1-5277-4FA7-9747-AA169B968665}" srcOrd="2" destOrd="0" presId="urn:microsoft.com/office/officeart/2005/8/layout/lProcess2"/>
    <dgm:cxn modelId="{1E68AE64-BD19-4873-B02B-A82A80492997}" type="presParOf" srcId="{B76F9763-AF84-4231-A226-62F3EA3609A2}" destId="{A898F909-FDC9-4F4C-A54A-FAB3875552DC}" srcOrd="3" destOrd="0" presId="urn:microsoft.com/office/officeart/2005/8/layout/lProcess2"/>
    <dgm:cxn modelId="{BF0EF7B7-AA9F-4F15-B201-749DA433290A}" type="presParOf" srcId="{B76F9763-AF84-4231-A226-62F3EA3609A2}" destId="{0639D09D-BF0E-4769-918C-CD375E28013A}" srcOrd="4" destOrd="0" presId="urn:microsoft.com/office/officeart/2005/8/layout/lProcess2"/>
    <dgm:cxn modelId="{73B49E41-53FC-436A-B48A-34B4887E6D5B}" type="presParOf" srcId="{3A51FE51-FAD8-4700-90A3-C3EF9C655039}" destId="{4273A7A0-FC6C-419B-A529-E07C44D9A30E}" srcOrd="1" destOrd="0" presId="urn:microsoft.com/office/officeart/2005/8/layout/lProcess2"/>
    <dgm:cxn modelId="{5C7FD6C3-02E2-42EA-A6E1-504DA4633EF5}" type="presParOf" srcId="{3A51FE51-FAD8-4700-90A3-C3EF9C655039}" destId="{11989755-2A69-43B1-AB09-C73E2C65BAF4}" srcOrd="2" destOrd="0" presId="urn:microsoft.com/office/officeart/2005/8/layout/lProcess2"/>
    <dgm:cxn modelId="{05D19185-36E3-4603-8574-FB106A277566}" type="presParOf" srcId="{11989755-2A69-43B1-AB09-C73E2C65BAF4}" destId="{06C8970C-EDEB-4E8C-BEE9-E380469E72DB}" srcOrd="0" destOrd="0" presId="urn:microsoft.com/office/officeart/2005/8/layout/lProcess2"/>
    <dgm:cxn modelId="{8D2F49D1-7E59-4715-8630-0E728D17C308}" type="presParOf" srcId="{11989755-2A69-43B1-AB09-C73E2C65BAF4}" destId="{413CFB66-3B70-45C0-9770-CEA2F3B2E8A6}" srcOrd="1" destOrd="0" presId="urn:microsoft.com/office/officeart/2005/8/layout/lProcess2"/>
    <dgm:cxn modelId="{160FAA9A-BEFA-4867-B9D5-FA076DF2C911}" type="presParOf" srcId="{11989755-2A69-43B1-AB09-C73E2C65BAF4}" destId="{98177021-7996-4CE8-9061-2182109ADAA2}" srcOrd="2" destOrd="0" presId="urn:microsoft.com/office/officeart/2005/8/layout/lProcess2"/>
    <dgm:cxn modelId="{463BD733-C748-4099-AE40-F3503C140AF0}" type="presParOf" srcId="{98177021-7996-4CE8-9061-2182109ADAA2}" destId="{67987432-F36C-409E-BAE8-EEE02F1A4C8C}" srcOrd="0" destOrd="0" presId="urn:microsoft.com/office/officeart/2005/8/layout/lProcess2"/>
    <dgm:cxn modelId="{B7457B73-7263-403D-823C-17245B1BEB17}" type="presParOf" srcId="{67987432-F36C-409E-BAE8-EEE02F1A4C8C}" destId="{AD2F6C95-FA3B-46B8-83ED-D6508553D71B}" srcOrd="0" destOrd="0" presId="urn:microsoft.com/office/officeart/2005/8/layout/lProcess2"/>
    <dgm:cxn modelId="{D35DF497-D4D2-47B7-9307-E65411E10561}" type="presParOf" srcId="{67987432-F36C-409E-BAE8-EEE02F1A4C8C}" destId="{16D647F3-20F6-4CE9-8C4C-2281530758A3}" srcOrd="1" destOrd="0" presId="urn:microsoft.com/office/officeart/2005/8/layout/lProcess2"/>
    <dgm:cxn modelId="{84A6A45A-3EEE-4E49-8BA2-CC5AF565F730}" type="presParOf" srcId="{67987432-F36C-409E-BAE8-EEE02F1A4C8C}" destId="{85C1BEEC-DE10-4C75-8AC6-1CD01EBEDA52}" srcOrd="2" destOrd="0" presId="urn:microsoft.com/office/officeart/2005/8/layout/lProcess2"/>
    <dgm:cxn modelId="{AB42B40F-1215-45AF-8BFB-02EE36D917A0}" type="presParOf" srcId="{67987432-F36C-409E-BAE8-EEE02F1A4C8C}" destId="{23DC8A82-C01C-4198-919F-94D03C2F19C6}" srcOrd="3" destOrd="0" presId="urn:microsoft.com/office/officeart/2005/8/layout/lProcess2"/>
    <dgm:cxn modelId="{0E0F286D-0B4D-49B3-A889-6317C312F5B9}" type="presParOf" srcId="{67987432-F36C-409E-BAE8-EEE02F1A4C8C}" destId="{41BD3FD0-1B69-425B-9BCC-4B41C2F4305B}" srcOrd="4" destOrd="0" presId="urn:microsoft.com/office/officeart/2005/8/layout/lProcess2"/>
    <dgm:cxn modelId="{B8AC44E0-8857-41D0-B7E8-2A8A31D05F99}" type="presParOf" srcId="{3A51FE51-FAD8-4700-90A3-C3EF9C655039}" destId="{F3CACD2F-BA73-4A7D-B979-AFA372CEAD06}" srcOrd="3" destOrd="0" presId="urn:microsoft.com/office/officeart/2005/8/layout/lProcess2"/>
    <dgm:cxn modelId="{00217E31-B21B-4A19-A206-880AB9583C06}" type="presParOf" srcId="{3A51FE51-FAD8-4700-90A3-C3EF9C655039}" destId="{59E5BDFD-6F9B-479A-84CE-0939E710BB99}" srcOrd="4" destOrd="0" presId="urn:microsoft.com/office/officeart/2005/8/layout/lProcess2"/>
    <dgm:cxn modelId="{EB7FC4CE-146C-4B23-A6AF-23E2396D026F}" type="presParOf" srcId="{59E5BDFD-6F9B-479A-84CE-0939E710BB99}" destId="{83A44FFF-644F-414E-A36A-E07D4B7C3B4A}" srcOrd="0" destOrd="0" presId="urn:microsoft.com/office/officeart/2005/8/layout/lProcess2"/>
    <dgm:cxn modelId="{B5CE6FC2-828E-4309-9233-63F0786E4B63}" type="presParOf" srcId="{59E5BDFD-6F9B-479A-84CE-0939E710BB99}" destId="{6EE40ECC-3670-429B-BD2A-65EAE8DB1FF1}" srcOrd="1" destOrd="0" presId="urn:microsoft.com/office/officeart/2005/8/layout/lProcess2"/>
    <dgm:cxn modelId="{383DE45D-4062-4DB0-B935-9CE2A35EED1E}" type="presParOf" srcId="{59E5BDFD-6F9B-479A-84CE-0939E710BB99}" destId="{9F25ADB1-3F25-4608-8B85-93A3E41DBB7A}" srcOrd="2" destOrd="0" presId="urn:microsoft.com/office/officeart/2005/8/layout/lProcess2"/>
    <dgm:cxn modelId="{C9D645CA-0BD1-4C42-837D-8A475211B68C}" type="presParOf" srcId="{9F25ADB1-3F25-4608-8B85-93A3E41DBB7A}" destId="{3E92DF98-E0E3-456A-94FB-4CDD894E4013}" srcOrd="0" destOrd="0" presId="urn:microsoft.com/office/officeart/2005/8/layout/lProcess2"/>
    <dgm:cxn modelId="{E6B4ADF4-0805-43A5-8195-DBED4D3FF8C0}" type="presParOf" srcId="{3E92DF98-E0E3-456A-94FB-4CDD894E4013}" destId="{77A93E0D-2CC1-4C6B-B354-52D7184D756A}" srcOrd="0" destOrd="0" presId="urn:microsoft.com/office/officeart/2005/8/layout/lProcess2"/>
    <dgm:cxn modelId="{BBE0157C-1352-41B1-9FD4-ADD2DF606542}" type="presParOf" srcId="{3E92DF98-E0E3-456A-94FB-4CDD894E4013}" destId="{10028235-3E7B-4B23-B516-1682357428BF}" srcOrd="1" destOrd="0" presId="urn:microsoft.com/office/officeart/2005/8/layout/lProcess2"/>
    <dgm:cxn modelId="{C6767CBC-F419-4B77-A258-49A0F597DAC9}" type="presParOf" srcId="{3E92DF98-E0E3-456A-94FB-4CDD894E4013}" destId="{BAF2E0FD-07B9-4734-87F1-67A6C52E41AA}" srcOrd="2" destOrd="0" presId="urn:microsoft.com/office/officeart/2005/8/layout/lProcess2"/>
    <dgm:cxn modelId="{8D9CA263-86B5-47F0-91C7-3F93B448ACFB}" type="presParOf" srcId="{3E92DF98-E0E3-456A-94FB-4CDD894E4013}" destId="{454360EB-8DD2-4C8F-8FAB-F84CB4F3FB03}" srcOrd="3" destOrd="0" presId="urn:microsoft.com/office/officeart/2005/8/layout/lProcess2"/>
    <dgm:cxn modelId="{07DF4F45-CB61-44F8-80C0-2CA726D06B87}" type="presParOf" srcId="{3E92DF98-E0E3-456A-94FB-4CDD894E4013}" destId="{72E16266-A7CB-4528-B7E2-A2C2AEDF9853}" srcOrd="4" destOrd="0" presId="urn:microsoft.com/office/officeart/2005/8/layout/lProcess2"/>
    <dgm:cxn modelId="{3768D4B1-3724-4C59-BC15-B4224A901985}" type="presParOf" srcId="{3A51FE51-FAD8-4700-90A3-C3EF9C655039}" destId="{BFBAFBA6-DEF4-4F54-9419-ADDF4DC7E8D7}" srcOrd="5" destOrd="0" presId="urn:microsoft.com/office/officeart/2005/8/layout/lProcess2"/>
    <dgm:cxn modelId="{12103FEC-CD1D-4DC8-AD89-303AF72B0CAF}" type="presParOf" srcId="{3A51FE51-FAD8-4700-90A3-C3EF9C655039}" destId="{5D329D1D-FC5E-48CE-9402-1B339BA90CC1}" srcOrd="6" destOrd="0" presId="urn:microsoft.com/office/officeart/2005/8/layout/lProcess2"/>
    <dgm:cxn modelId="{C0043985-EA75-47F4-8990-C895B2A49404}" type="presParOf" srcId="{5D329D1D-FC5E-48CE-9402-1B339BA90CC1}" destId="{5FB666E1-921F-49F6-945D-5917437ABE73}" srcOrd="0" destOrd="0" presId="urn:microsoft.com/office/officeart/2005/8/layout/lProcess2"/>
    <dgm:cxn modelId="{0E31187C-9C0C-45DC-ACFE-8A3788837C00}" type="presParOf" srcId="{5D329D1D-FC5E-48CE-9402-1B339BA90CC1}" destId="{6110B999-0A90-4DC4-96E5-D33158BF2EA5}" srcOrd="1" destOrd="0" presId="urn:microsoft.com/office/officeart/2005/8/layout/lProcess2"/>
    <dgm:cxn modelId="{B9A65519-6669-475E-B5CD-69B0B9746A00}" type="presParOf" srcId="{5D329D1D-FC5E-48CE-9402-1B339BA90CC1}" destId="{2B44450F-3EE2-4F84-A522-AFA102DD779E}" srcOrd="2" destOrd="0" presId="urn:microsoft.com/office/officeart/2005/8/layout/lProcess2"/>
    <dgm:cxn modelId="{6D349662-98F4-4AAD-ADE3-B76A07E38458}" type="presParOf" srcId="{2B44450F-3EE2-4F84-A522-AFA102DD779E}" destId="{6CB52479-977A-4D6C-B139-09260B18D3E1}" srcOrd="0" destOrd="0" presId="urn:microsoft.com/office/officeart/2005/8/layout/lProcess2"/>
    <dgm:cxn modelId="{6B52AD7F-310E-4D8E-981F-1A1A52546A8B}" type="presParOf" srcId="{6CB52479-977A-4D6C-B139-09260B18D3E1}" destId="{58E25DB2-4F4C-4019-A837-78A93E2B5C29}" srcOrd="0" destOrd="0" presId="urn:microsoft.com/office/officeart/2005/8/layout/lProcess2"/>
    <dgm:cxn modelId="{DED8D9B2-4523-4042-A6BC-433F524B3DBA}" type="presParOf" srcId="{6CB52479-977A-4D6C-B139-09260B18D3E1}" destId="{0B214E78-736B-4186-A51F-2B964ACE2283}" srcOrd="1" destOrd="0" presId="urn:microsoft.com/office/officeart/2005/8/layout/lProcess2"/>
    <dgm:cxn modelId="{C19C130A-1A21-4B61-AAFD-AFD315AA22D3}" type="presParOf" srcId="{6CB52479-977A-4D6C-B139-09260B18D3E1}" destId="{91E4BDDE-4FBB-4CAA-97B3-806C90EF65BA}" srcOrd="2" destOrd="0" presId="urn:microsoft.com/office/officeart/2005/8/layout/lProcess2"/>
    <dgm:cxn modelId="{FDE1F917-F53B-45E8-B051-13DD440F7766}" type="presParOf" srcId="{6CB52479-977A-4D6C-B139-09260B18D3E1}" destId="{E7F1AFE3-34D4-42AD-8DAE-621E3A133D7C}" srcOrd="3" destOrd="0" presId="urn:microsoft.com/office/officeart/2005/8/layout/lProcess2"/>
    <dgm:cxn modelId="{6557ED79-EFD5-4DE7-A883-CE65CD6CAA81}" type="presParOf" srcId="{6CB52479-977A-4D6C-B139-09260B18D3E1}" destId="{6B423B81-7E67-4671-B9F0-0F16E4EBF50B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4273CB-219C-4539-8E26-54EF6586355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8DFEB-BCF3-4378-9BF9-65E805C87F7A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/>
            <a:t>Phase III</a:t>
          </a:r>
        </a:p>
        <a:p>
          <a:r>
            <a:rPr lang="en-US" dirty="0" smtClean="0"/>
            <a:t>2009 -&gt;2012</a:t>
          </a:r>
          <a:endParaRPr lang="en-US" dirty="0"/>
        </a:p>
      </dgm:t>
    </dgm:pt>
    <dgm:pt modelId="{D7ACF3BA-0F42-4CB6-BCFD-2B67A13EEA34}" type="parTrans" cxnId="{2842A10A-3E59-4A8A-B8EA-E7FFBA765E92}">
      <dgm:prSet/>
      <dgm:spPr/>
      <dgm:t>
        <a:bodyPr/>
        <a:lstStyle/>
        <a:p>
          <a:endParaRPr lang="en-US"/>
        </a:p>
      </dgm:t>
    </dgm:pt>
    <dgm:pt modelId="{50803994-8EAB-4BC7-B53C-B127501C5B71}" type="sibTrans" cxnId="{2842A10A-3E59-4A8A-B8EA-E7FFBA765E92}">
      <dgm:prSet/>
      <dgm:spPr/>
      <dgm:t>
        <a:bodyPr/>
        <a:lstStyle/>
        <a:p>
          <a:endParaRPr lang="en-US"/>
        </a:p>
      </dgm:t>
    </dgm:pt>
    <dgm:pt modelId="{4204D7DB-D6EC-43A7-993D-C32F8A12F683}">
      <dgm:prSet custT="1"/>
      <dgm:spPr/>
      <dgm:t>
        <a:bodyPr/>
        <a:lstStyle/>
        <a:p>
          <a:r>
            <a:rPr lang="en-US" sz="1600" b="1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rPr>
            <a:t>ISA-99 as reference standard</a:t>
          </a:r>
        </a:p>
      </dgm:t>
    </dgm:pt>
    <dgm:pt modelId="{6C6763BE-2569-4CF5-ACD4-052E23979E98}" type="parTrans" cxnId="{96402FD6-FCA1-4C42-94F1-B0EC64B45454}">
      <dgm:prSet/>
      <dgm:spPr/>
      <dgm:t>
        <a:bodyPr/>
        <a:lstStyle/>
        <a:p>
          <a:endParaRPr lang="en-US"/>
        </a:p>
      </dgm:t>
    </dgm:pt>
    <dgm:pt modelId="{70A894BE-DD5D-4B80-80B2-8D219355F081}" type="sibTrans" cxnId="{96402FD6-FCA1-4C42-94F1-B0EC64B45454}">
      <dgm:prSet/>
      <dgm:spPr/>
      <dgm:t>
        <a:bodyPr/>
        <a:lstStyle/>
        <a:p>
          <a:endParaRPr lang="en-US"/>
        </a:p>
      </dgm:t>
    </dgm:pt>
    <dgm:pt modelId="{3068BE01-40AF-472D-8C35-2F60CFF54E9C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rPr>
            <a:t>Security standards analysis:</a:t>
          </a:r>
          <a:endParaRPr lang="en-US" sz="1600" b="1" dirty="0"/>
        </a:p>
      </dgm:t>
    </dgm:pt>
    <dgm:pt modelId="{AB8D1086-4FFC-4D9F-A35C-6420832D2821}" type="parTrans" cxnId="{5A7C0F55-474C-4842-AF5A-84D222A0A573}">
      <dgm:prSet/>
      <dgm:spPr/>
      <dgm:t>
        <a:bodyPr/>
        <a:lstStyle/>
        <a:p>
          <a:endParaRPr lang="en-US"/>
        </a:p>
      </dgm:t>
    </dgm:pt>
    <dgm:pt modelId="{99C71CA2-4008-4F14-A553-4806F112AACB}" type="sibTrans" cxnId="{5A7C0F55-474C-4842-AF5A-84D222A0A573}">
      <dgm:prSet/>
      <dgm:spPr/>
      <dgm:t>
        <a:bodyPr/>
        <a:lstStyle/>
        <a:p>
          <a:endParaRPr lang="en-US"/>
        </a:p>
      </dgm:t>
    </dgm:pt>
    <dgm:pt modelId="{BACBC661-893A-43C7-89D2-BC09DBC96FC9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n-lt"/>
              <a:ea typeface="ＭＳ Ｐゴシック" charset="-128"/>
              <a:cs typeface="ＭＳ Ｐゴシック"/>
            </a:rPr>
            <a:t>Phase IV</a:t>
          </a:r>
        </a:p>
        <a:p>
          <a:r>
            <a:rPr lang="en-US" b="1" dirty="0" smtClean="0">
              <a:solidFill>
                <a:schemeClr val="bg1"/>
              </a:solidFill>
              <a:latin typeface="+mn-lt"/>
              <a:ea typeface="ＭＳ Ｐゴシック" charset="-128"/>
              <a:cs typeface="ＭＳ Ｐゴシック"/>
            </a:rPr>
            <a:t>2012-&gt;</a:t>
          </a:r>
        </a:p>
      </dgm:t>
    </dgm:pt>
    <dgm:pt modelId="{FD6538BE-6309-4634-8D09-0C8725784B96}" type="parTrans" cxnId="{858B60DD-BBD6-4D49-AC11-51989B9071CB}">
      <dgm:prSet/>
      <dgm:spPr/>
      <dgm:t>
        <a:bodyPr/>
        <a:lstStyle/>
        <a:p>
          <a:endParaRPr lang="en-US"/>
        </a:p>
      </dgm:t>
    </dgm:pt>
    <dgm:pt modelId="{9977DD7B-3C5A-4066-B28C-E4B607A8A391}" type="sibTrans" cxnId="{858B60DD-BBD6-4D49-AC11-51989B9071CB}">
      <dgm:prSet/>
      <dgm:spPr/>
      <dgm:t>
        <a:bodyPr/>
        <a:lstStyle/>
        <a:p>
          <a:endParaRPr lang="en-US"/>
        </a:p>
      </dgm:t>
    </dgm:pt>
    <dgm:pt modelId="{FD6E045C-3F61-4924-A22D-AEE72A3D9C86}">
      <dgm:prSet/>
      <dgm:spPr/>
      <dgm:t>
        <a:bodyPr/>
        <a:lstStyle/>
        <a:p>
          <a:r>
            <a:rPr lang="en-US" b="1" dirty="0" smtClean="0">
              <a:solidFill>
                <a:srgbClr val="15539C"/>
              </a:solidFill>
            </a:rPr>
            <a:t>Test-bench modules integration</a:t>
          </a:r>
          <a:endParaRPr lang="en-US" b="1" dirty="0">
            <a:solidFill>
              <a:srgbClr val="15539C"/>
            </a:solidFill>
          </a:endParaRPr>
        </a:p>
      </dgm:t>
    </dgm:pt>
    <dgm:pt modelId="{5270A262-F2C3-493E-B6A1-DB97AB2EC8AF}" type="parTrans" cxnId="{1D2A21E9-6E54-4CC6-A234-90E5DFB460E4}">
      <dgm:prSet/>
      <dgm:spPr/>
      <dgm:t>
        <a:bodyPr/>
        <a:lstStyle/>
        <a:p>
          <a:endParaRPr lang="en-US"/>
        </a:p>
      </dgm:t>
    </dgm:pt>
    <dgm:pt modelId="{C131D122-127A-471E-A603-BDE4D50041BE}" type="sibTrans" cxnId="{1D2A21E9-6E54-4CC6-A234-90E5DFB460E4}">
      <dgm:prSet/>
      <dgm:spPr/>
      <dgm:t>
        <a:bodyPr/>
        <a:lstStyle/>
        <a:p>
          <a:endParaRPr lang="en-US"/>
        </a:p>
      </dgm:t>
    </dgm:pt>
    <dgm:pt modelId="{F72771D3-8F11-45D2-8130-EDE8168E1BCA}">
      <dgm:prSet/>
      <dgm:spPr/>
      <dgm:t>
        <a:bodyPr/>
        <a:lstStyle/>
        <a:p>
          <a:r>
            <a:rPr lang="en-US" b="1" dirty="0" smtClean="0">
              <a:solidFill>
                <a:srgbClr val="15539C"/>
              </a:solidFill>
            </a:rPr>
            <a:t>PLC monitoring improvements</a:t>
          </a:r>
          <a:endParaRPr lang="en-US" b="1" dirty="0">
            <a:solidFill>
              <a:srgbClr val="15539C"/>
            </a:solidFill>
          </a:endParaRPr>
        </a:p>
      </dgm:t>
    </dgm:pt>
    <dgm:pt modelId="{D32A81D6-B481-46BB-B614-957CB239C5EA}" type="parTrans" cxnId="{23177E4B-9089-4498-A091-C37DE3371972}">
      <dgm:prSet/>
      <dgm:spPr/>
      <dgm:t>
        <a:bodyPr/>
        <a:lstStyle/>
        <a:p>
          <a:endParaRPr lang="en-US"/>
        </a:p>
      </dgm:t>
    </dgm:pt>
    <dgm:pt modelId="{D75D045F-26FC-4632-8BD8-134910D6969E}" type="sibTrans" cxnId="{23177E4B-9089-4498-A091-C37DE3371972}">
      <dgm:prSet/>
      <dgm:spPr/>
      <dgm:t>
        <a:bodyPr/>
        <a:lstStyle/>
        <a:p>
          <a:endParaRPr lang="en-US"/>
        </a:p>
      </dgm:t>
    </dgm:pt>
    <dgm:pt modelId="{2B8434AB-EC64-4C1D-B905-94C68679475D}">
      <dgm:prSet/>
      <dgm:spPr/>
      <dgm:t>
        <a:bodyPr/>
        <a:lstStyle/>
        <a:p>
          <a:r>
            <a:rPr lang="en-US" b="1" dirty="0" smtClean="0">
              <a:solidFill>
                <a:srgbClr val="15539C"/>
              </a:solidFill>
            </a:rPr>
            <a:t>ISCI-CRT certification 2</a:t>
          </a:r>
          <a:r>
            <a:rPr lang="en-US" b="1" baseline="30000" dirty="0" smtClean="0">
              <a:solidFill>
                <a:srgbClr val="15539C"/>
              </a:solidFill>
            </a:rPr>
            <a:t>nd</a:t>
          </a:r>
          <a:r>
            <a:rPr lang="en-US" b="1" dirty="0" smtClean="0">
              <a:solidFill>
                <a:srgbClr val="15539C"/>
              </a:solidFill>
            </a:rPr>
            <a:t> part</a:t>
          </a:r>
          <a:endParaRPr lang="en-US" b="1" dirty="0">
            <a:solidFill>
              <a:srgbClr val="15539C"/>
            </a:solidFill>
          </a:endParaRPr>
        </a:p>
      </dgm:t>
    </dgm:pt>
    <dgm:pt modelId="{8412D7C6-86FB-4140-B52A-E11F7DB73CAC}" type="parTrans" cxnId="{E74E434C-4071-4160-94EF-3CBD2E88ADE9}">
      <dgm:prSet/>
      <dgm:spPr/>
      <dgm:t>
        <a:bodyPr/>
        <a:lstStyle/>
        <a:p>
          <a:endParaRPr lang="en-US"/>
        </a:p>
      </dgm:t>
    </dgm:pt>
    <dgm:pt modelId="{9C6A924A-C9BD-4BAA-9CF3-9AA7DAAB39C8}" type="sibTrans" cxnId="{E74E434C-4071-4160-94EF-3CBD2E88ADE9}">
      <dgm:prSet/>
      <dgm:spPr/>
      <dgm:t>
        <a:bodyPr/>
        <a:lstStyle/>
        <a:p>
          <a:endParaRPr lang="en-US"/>
        </a:p>
      </dgm:t>
    </dgm:pt>
    <dgm:pt modelId="{030651F1-2279-4DE7-947D-7528684DBBB3}">
      <dgm:prSet/>
      <dgm:spPr/>
      <dgm:t>
        <a:bodyPr/>
        <a:lstStyle/>
        <a:p>
          <a:r>
            <a:rPr lang="en-US" b="1" dirty="0" smtClean="0">
              <a:solidFill>
                <a:srgbClr val="15539C"/>
              </a:solidFill>
            </a:rPr>
            <a:t>New Testing techniques</a:t>
          </a:r>
          <a:endParaRPr lang="en-US" b="1" dirty="0">
            <a:solidFill>
              <a:srgbClr val="15539C"/>
            </a:solidFill>
          </a:endParaRPr>
        </a:p>
      </dgm:t>
    </dgm:pt>
    <dgm:pt modelId="{AAAA0163-895E-4C55-907E-EC0D2CB1F555}" type="parTrans" cxnId="{E9C9C511-419C-4A24-B532-9521AD925335}">
      <dgm:prSet/>
      <dgm:spPr/>
      <dgm:t>
        <a:bodyPr/>
        <a:lstStyle/>
        <a:p>
          <a:endParaRPr lang="en-US"/>
        </a:p>
      </dgm:t>
    </dgm:pt>
    <dgm:pt modelId="{34FA8D0E-6891-4595-8DE2-708596DE91DB}" type="sibTrans" cxnId="{E9C9C511-419C-4A24-B532-9521AD925335}">
      <dgm:prSet/>
      <dgm:spPr/>
      <dgm:t>
        <a:bodyPr/>
        <a:lstStyle/>
        <a:p>
          <a:endParaRPr lang="en-US"/>
        </a:p>
      </dgm:t>
    </dgm:pt>
    <dgm:pt modelId="{6BCA8D07-D7CD-4F93-9EEB-7E3C788F7D79}">
      <dgm:prSet custT="1"/>
      <dgm:spPr/>
      <dgm:t>
        <a:bodyPr/>
        <a:lstStyle/>
        <a:p>
          <a:r>
            <a:rPr lang="en-US" sz="1600" b="1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rPr>
            <a:t>Fulfilling the ISCI-CRT certification requirements:</a:t>
          </a:r>
        </a:p>
      </dgm:t>
    </dgm:pt>
    <dgm:pt modelId="{F486D83D-9545-403F-BAE6-20B02C533479}" type="parTrans" cxnId="{CA7387A1-2A0B-4F83-90E8-13DCABDC9B12}">
      <dgm:prSet/>
      <dgm:spPr/>
      <dgm:t>
        <a:bodyPr/>
        <a:lstStyle/>
        <a:p>
          <a:endParaRPr lang="en-US"/>
        </a:p>
      </dgm:t>
    </dgm:pt>
    <dgm:pt modelId="{F0CB57DD-4063-4DAA-86C0-36FDDE513EDE}" type="sibTrans" cxnId="{CA7387A1-2A0B-4F83-90E8-13DCABDC9B12}">
      <dgm:prSet/>
      <dgm:spPr/>
      <dgm:t>
        <a:bodyPr/>
        <a:lstStyle/>
        <a:p>
          <a:endParaRPr lang="en-US"/>
        </a:p>
      </dgm:t>
    </dgm:pt>
    <dgm:pt modelId="{2746CA34-EB3D-47F1-9E60-F767BFAD75C7}">
      <dgm:prSet custT="1"/>
      <dgm:spPr/>
      <dgm:t>
        <a:bodyPr/>
        <a:lstStyle/>
        <a:p>
          <a:r>
            <a:rPr lang="en-US" sz="1600" b="1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rPr>
            <a:t>Release to Siemens a complete test definition set and implementation to be reproduced in Siemens Labs</a:t>
          </a:r>
        </a:p>
      </dgm:t>
    </dgm:pt>
    <dgm:pt modelId="{4AD4670B-9150-4E81-870C-3F86DFA245B2}" type="parTrans" cxnId="{50635304-85B8-4E72-8390-3F94BD143B65}">
      <dgm:prSet/>
      <dgm:spPr/>
      <dgm:t>
        <a:bodyPr/>
        <a:lstStyle/>
        <a:p>
          <a:endParaRPr lang="en-US"/>
        </a:p>
      </dgm:t>
    </dgm:pt>
    <dgm:pt modelId="{BFF0A433-72B5-48CC-8C7A-9CBFAECDDD19}" type="sibTrans" cxnId="{50635304-85B8-4E72-8390-3F94BD143B65}">
      <dgm:prSet/>
      <dgm:spPr/>
      <dgm:t>
        <a:bodyPr/>
        <a:lstStyle/>
        <a:p>
          <a:endParaRPr lang="en-US"/>
        </a:p>
      </dgm:t>
    </dgm:pt>
    <dgm:pt modelId="{D74101FE-2EA8-4C1F-9AF3-529D5F2CC171}">
      <dgm:prSet custT="1"/>
      <dgm:spPr/>
      <dgm:t>
        <a:bodyPr/>
        <a:lstStyle/>
        <a:p>
          <a:r>
            <a:rPr lang="en-US" sz="1600" b="1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rPr>
            <a:t>Design and implementation of the Test-bench for robustness of Industrial Equipments(</a:t>
          </a:r>
          <a:r>
            <a:rPr lang="en-US" sz="1600" b="1" dirty="0" err="1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rPr>
            <a:t>TRoIE</a:t>
          </a:r>
          <a:r>
            <a:rPr lang="en-US" sz="1600" b="1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rPr>
            <a:t>)</a:t>
          </a:r>
        </a:p>
      </dgm:t>
    </dgm:pt>
    <dgm:pt modelId="{69FC869D-9408-4282-B10D-95E839BB50F9}" type="parTrans" cxnId="{2B5B88AB-C1E2-453E-A58E-21BEDF156E1F}">
      <dgm:prSet/>
      <dgm:spPr/>
      <dgm:t>
        <a:bodyPr/>
        <a:lstStyle/>
        <a:p>
          <a:endParaRPr lang="en-US"/>
        </a:p>
      </dgm:t>
    </dgm:pt>
    <dgm:pt modelId="{692F397B-4BDF-40C3-8278-EF31C117BF36}" type="sibTrans" cxnId="{2B5B88AB-C1E2-453E-A58E-21BEDF156E1F}">
      <dgm:prSet/>
      <dgm:spPr/>
      <dgm:t>
        <a:bodyPr/>
        <a:lstStyle/>
        <a:p>
          <a:endParaRPr lang="en-US"/>
        </a:p>
      </dgm:t>
    </dgm:pt>
    <dgm:pt modelId="{BED6EABC-8BCA-4ED0-9476-AA0B7B08FB14}">
      <dgm:prSet custT="1"/>
      <dgm:spPr/>
      <dgm:t>
        <a:bodyPr/>
        <a:lstStyle/>
        <a:p>
          <a:r>
            <a:rPr lang="en-US" sz="1600" b="1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rPr>
            <a:t>tools evaluation &amp; development</a:t>
          </a:r>
          <a:endParaRPr lang="en-US" sz="1600" b="1" dirty="0"/>
        </a:p>
      </dgm:t>
    </dgm:pt>
    <dgm:pt modelId="{4CF6546F-2893-4C83-B284-69FB81353717}" type="parTrans" cxnId="{35000D6F-9AF7-4F47-82C3-C9525E184CBC}">
      <dgm:prSet/>
      <dgm:spPr/>
      <dgm:t>
        <a:bodyPr/>
        <a:lstStyle/>
        <a:p>
          <a:endParaRPr lang="en-US"/>
        </a:p>
      </dgm:t>
    </dgm:pt>
    <dgm:pt modelId="{5A32B23F-02CD-42CC-A818-C716F930CC47}" type="sibTrans" cxnId="{35000D6F-9AF7-4F47-82C3-C9525E184CBC}">
      <dgm:prSet/>
      <dgm:spPr/>
      <dgm:t>
        <a:bodyPr/>
        <a:lstStyle/>
        <a:p>
          <a:endParaRPr lang="en-US"/>
        </a:p>
      </dgm:t>
    </dgm:pt>
    <dgm:pt modelId="{975970E6-B6E5-441A-90D4-5BE52A5CB538}" type="pres">
      <dgm:prSet presAssocID="{794273CB-219C-4539-8E26-54EF6586355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201B8D-4C2B-493E-8706-F9890AF4C9BF}" type="pres">
      <dgm:prSet presAssocID="{BA28DFEB-BCF3-4378-9BF9-65E805C87F7A}" presName="composite" presStyleCnt="0"/>
      <dgm:spPr/>
    </dgm:pt>
    <dgm:pt modelId="{08EA995B-7DBC-4168-995A-025CEBC67CFA}" type="pres">
      <dgm:prSet presAssocID="{BA28DFEB-BCF3-4378-9BF9-65E805C87F7A}" presName="parentText" presStyleLbl="alignNode1" presStyleIdx="0" presStyleCnt="2" custScaleY="12784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301718-D6E7-4AE9-92DE-F1BF9D671A6F}" type="pres">
      <dgm:prSet presAssocID="{BA28DFEB-BCF3-4378-9BF9-65E805C87F7A}" presName="descendantText" presStyleLbl="alignAcc1" presStyleIdx="0" presStyleCnt="2" custScaleY="1250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0972D9-2554-4863-88FB-879114E8A4A9}" type="pres">
      <dgm:prSet presAssocID="{50803994-8EAB-4BC7-B53C-B127501C5B71}" presName="sp" presStyleCnt="0"/>
      <dgm:spPr/>
    </dgm:pt>
    <dgm:pt modelId="{8BE55213-AFB8-4A28-994B-8156FF9E15B0}" type="pres">
      <dgm:prSet presAssocID="{BACBC661-893A-43C7-89D2-BC09DBC96FC9}" presName="composite" presStyleCnt="0"/>
      <dgm:spPr/>
    </dgm:pt>
    <dgm:pt modelId="{31C437CF-69ED-4C08-A30F-300E2FC7F0B1}" type="pres">
      <dgm:prSet presAssocID="{BACBC661-893A-43C7-89D2-BC09DBC96FC9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82605B-95A0-44B6-94BC-3E6EA933CEA0}" type="pres">
      <dgm:prSet presAssocID="{BACBC661-893A-43C7-89D2-BC09DBC96FC9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7C0F55-474C-4842-AF5A-84D222A0A573}" srcId="{BA28DFEB-BCF3-4378-9BF9-65E805C87F7A}" destId="{3068BE01-40AF-472D-8C35-2F60CFF54E9C}" srcOrd="0" destOrd="0" parTransId="{AB8D1086-4FFC-4D9F-A35C-6420832D2821}" sibTransId="{99C71CA2-4008-4F14-A553-4806F112AACB}"/>
    <dgm:cxn modelId="{35000D6F-9AF7-4F47-82C3-C9525E184CBC}" srcId="{D74101FE-2EA8-4C1F-9AF3-529D5F2CC171}" destId="{BED6EABC-8BCA-4ED0-9476-AA0B7B08FB14}" srcOrd="0" destOrd="0" parTransId="{4CF6546F-2893-4C83-B284-69FB81353717}" sibTransId="{5A32B23F-02CD-42CC-A818-C716F930CC47}"/>
    <dgm:cxn modelId="{F4774195-AC6A-46E4-AE5F-CE94EA1DEA76}" type="presOf" srcId="{D74101FE-2EA8-4C1F-9AF3-529D5F2CC171}" destId="{0E301718-D6E7-4AE9-92DE-F1BF9D671A6F}" srcOrd="0" destOrd="2" presId="urn:microsoft.com/office/officeart/2005/8/layout/chevron2"/>
    <dgm:cxn modelId="{2B5B88AB-C1E2-453E-A58E-21BEDF156E1F}" srcId="{BA28DFEB-BCF3-4378-9BF9-65E805C87F7A}" destId="{D74101FE-2EA8-4C1F-9AF3-529D5F2CC171}" srcOrd="1" destOrd="0" parTransId="{69FC869D-9408-4282-B10D-95E839BB50F9}" sibTransId="{692F397B-4BDF-40C3-8278-EF31C117BF36}"/>
    <dgm:cxn modelId="{E31C5982-2C78-4AC0-B22D-485092C6ADB0}" type="presOf" srcId="{BA28DFEB-BCF3-4378-9BF9-65E805C87F7A}" destId="{08EA995B-7DBC-4168-995A-025CEBC67CFA}" srcOrd="0" destOrd="0" presId="urn:microsoft.com/office/officeart/2005/8/layout/chevron2"/>
    <dgm:cxn modelId="{A98F9C1C-F71A-49DC-B0B8-F3C6B373CB84}" type="presOf" srcId="{3068BE01-40AF-472D-8C35-2F60CFF54E9C}" destId="{0E301718-D6E7-4AE9-92DE-F1BF9D671A6F}" srcOrd="0" destOrd="0" presId="urn:microsoft.com/office/officeart/2005/8/layout/chevron2"/>
    <dgm:cxn modelId="{82620DAB-FBC6-4A04-9307-139F8524334A}" type="presOf" srcId="{F72771D3-8F11-45D2-8130-EDE8168E1BCA}" destId="{0E82605B-95A0-44B6-94BC-3E6EA933CEA0}" srcOrd="0" destOrd="1" presId="urn:microsoft.com/office/officeart/2005/8/layout/chevron2"/>
    <dgm:cxn modelId="{EEC3A053-4D7B-4E2E-A868-28E76AA077C7}" type="presOf" srcId="{030651F1-2279-4DE7-947D-7528684DBBB3}" destId="{0E82605B-95A0-44B6-94BC-3E6EA933CEA0}" srcOrd="0" destOrd="3" presId="urn:microsoft.com/office/officeart/2005/8/layout/chevron2"/>
    <dgm:cxn modelId="{E0B32530-B43C-4295-BB32-718027F1C5D8}" type="presOf" srcId="{FD6E045C-3F61-4924-A22D-AEE72A3D9C86}" destId="{0E82605B-95A0-44B6-94BC-3E6EA933CEA0}" srcOrd="0" destOrd="0" presId="urn:microsoft.com/office/officeart/2005/8/layout/chevron2"/>
    <dgm:cxn modelId="{1D2A21E9-6E54-4CC6-A234-90E5DFB460E4}" srcId="{BACBC661-893A-43C7-89D2-BC09DBC96FC9}" destId="{FD6E045C-3F61-4924-A22D-AEE72A3D9C86}" srcOrd="0" destOrd="0" parTransId="{5270A262-F2C3-493E-B6A1-DB97AB2EC8AF}" sibTransId="{C131D122-127A-471E-A603-BDE4D50041BE}"/>
    <dgm:cxn modelId="{2842A10A-3E59-4A8A-B8EA-E7FFBA765E92}" srcId="{794273CB-219C-4539-8E26-54EF65863551}" destId="{BA28DFEB-BCF3-4378-9BF9-65E805C87F7A}" srcOrd="0" destOrd="0" parTransId="{D7ACF3BA-0F42-4CB6-BCFD-2B67A13EEA34}" sibTransId="{50803994-8EAB-4BC7-B53C-B127501C5B71}"/>
    <dgm:cxn modelId="{C3134432-64FA-4BC0-B2DF-4A2CE6A9E634}" type="presOf" srcId="{794273CB-219C-4539-8E26-54EF65863551}" destId="{975970E6-B6E5-441A-90D4-5BE52A5CB538}" srcOrd="0" destOrd="0" presId="urn:microsoft.com/office/officeart/2005/8/layout/chevron2"/>
    <dgm:cxn modelId="{23177E4B-9089-4498-A091-C37DE3371972}" srcId="{BACBC661-893A-43C7-89D2-BC09DBC96FC9}" destId="{F72771D3-8F11-45D2-8130-EDE8168E1BCA}" srcOrd="1" destOrd="0" parTransId="{D32A81D6-B481-46BB-B614-957CB239C5EA}" sibTransId="{D75D045F-26FC-4632-8BD8-134910D6969E}"/>
    <dgm:cxn modelId="{50635304-85B8-4E72-8390-3F94BD143B65}" srcId="{6BCA8D07-D7CD-4F93-9EEB-7E3C788F7D79}" destId="{2746CA34-EB3D-47F1-9E60-F767BFAD75C7}" srcOrd="0" destOrd="0" parTransId="{4AD4670B-9150-4E81-870C-3F86DFA245B2}" sibTransId="{BFF0A433-72B5-48CC-8C7A-9CBFAECDDD19}"/>
    <dgm:cxn modelId="{517AE803-2F2A-42DB-ADF3-75EC25129F4F}" type="presOf" srcId="{BED6EABC-8BCA-4ED0-9476-AA0B7B08FB14}" destId="{0E301718-D6E7-4AE9-92DE-F1BF9D671A6F}" srcOrd="0" destOrd="3" presId="urn:microsoft.com/office/officeart/2005/8/layout/chevron2"/>
    <dgm:cxn modelId="{CA7387A1-2A0B-4F83-90E8-13DCABDC9B12}" srcId="{BA28DFEB-BCF3-4378-9BF9-65E805C87F7A}" destId="{6BCA8D07-D7CD-4F93-9EEB-7E3C788F7D79}" srcOrd="2" destOrd="0" parTransId="{F486D83D-9545-403F-BAE6-20B02C533479}" sibTransId="{F0CB57DD-4063-4DAA-86C0-36FDDE513EDE}"/>
    <dgm:cxn modelId="{E9C9C511-419C-4A24-B532-9521AD925335}" srcId="{BACBC661-893A-43C7-89D2-BC09DBC96FC9}" destId="{030651F1-2279-4DE7-947D-7528684DBBB3}" srcOrd="3" destOrd="0" parTransId="{AAAA0163-895E-4C55-907E-EC0D2CB1F555}" sibTransId="{34FA8D0E-6891-4595-8DE2-708596DE91DB}"/>
    <dgm:cxn modelId="{9436D179-78BB-489C-B8A1-22EE8049AAE4}" type="presOf" srcId="{2746CA34-EB3D-47F1-9E60-F767BFAD75C7}" destId="{0E301718-D6E7-4AE9-92DE-F1BF9D671A6F}" srcOrd="0" destOrd="5" presId="urn:microsoft.com/office/officeart/2005/8/layout/chevron2"/>
    <dgm:cxn modelId="{10A6C02E-A9B2-47BA-BF33-F56398B958B6}" type="presOf" srcId="{4204D7DB-D6EC-43A7-993D-C32F8A12F683}" destId="{0E301718-D6E7-4AE9-92DE-F1BF9D671A6F}" srcOrd="0" destOrd="1" presId="urn:microsoft.com/office/officeart/2005/8/layout/chevron2"/>
    <dgm:cxn modelId="{BEE58AE1-3CA5-4796-8F15-7B99B91A40A2}" type="presOf" srcId="{2B8434AB-EC64-4C1D-B905-94C68679475D}" destId="{0E82605B-95A0-44B6-94BC-3E6EA933CEA0}" srcOrd="0" destOrd="2" presId="urn:microsoft.com/office/officeart/2005/8/layout/chevron2"/>
    <dgm:cxn modelId="{96402FD6-FCA1-4C42-94F1-B0EC64B45454}" srcId="{3068BE01-40AF-472D-8C35-2F60CFF54E9C}" destId="{4204D7DB-D6EC-43A7-993D-C32F8A12F683}" srcOrd="0" destOrd="0" parTransId="{6C6763BE-2569-4CF5-ACD4-052E23979E98}" sibTransId="{70A894BE-DD5D-4B80-80B2-8D219355F081}"/>
    <dgm:cxn modelId="{858B60DD-BBD6-4D49-AC11-51989B9071CB}" srcId="{794273CB-219C-4539-8E26-54EF65863551}" destId="{BACBC661-893A-43C7-89D2-BC09DBC96FC9}" srcOrd="1" destOrd="0" parTransId="{FD6538BE-6309-4634-8D09-0C8725784B96}" sibTransId="{9977DD7B-3C5A-4066-B28C-E4B607A8A391}"/>
    <dgm:cxn modelId="{E827E9E4-4B67-4600-9EAB-05076C244364}" type="presOf" srcId="{BACBC661-893A-43C7-89D2-BC09DBC96FC9}" destId="{31C437CF-69ED-4C08-A30F-300E2FC7F0B1}" srcOrd="0" destOrd="0" presId="urn:microsoft.com/office/officeart/2005/8/layout/chevron2"/>
    <dgm:cxn modelId="{E74E434C-4071-4160-94EF-3CBD2E88ADE9}" srcId="{BACBC661-893A-43C7-89D2-BC09DBC96FC9}" destId="{2B8434AB-EC64-4C1D-B905-94C68679475D}" srcOrd="2" destOrd="0" parTransId="{8412D7C6-86FB-4140-B52A-E11F7DB73CAC}" sibTransId="{9C6A924A-C9BD-4BAA-9CF3-9AA7DAAB39C8}"/>
    <dgm:cxn modelId="{FD2567BC-03B8-40FA-A533-07348EAF56C8}" type="presOf" srcId="{6BCA8D07-D7CD-4F93-9EEB-7E3C788F7D79}" destId="{0E301718-D6E7-4AE9-92DE-F1BF9D671A6F}" srcOrd="0" destOrd="4" presId="urn:microsoft.com/office/officeart/2005/8/layout/chevron2"/>
    <dgm:cxn modelId="{43C8C039-6BE6-4EF6-8470-348AF2911FC0}" type="presParOf" srcId="{975970E6-B6E5-441A-90D4-5BE52A5CB538}" destId="{55201B8D-4C2B-493E-8706-F9890AF4C9BF}" srcOrd="0" destOrd="0" presId="urn:microsoft.com/office/officeart/2005/8/layout/chevron2"/>
    <dgm:cxn modelId="{DDA6B002-5082-4F76-8614-5684E54D9CC6}" type="presParOf" srcId="{55201B8D-4C2B-493E-8706-F9890AF4C9BF}" destId="{08EA995B-7DBC-4168-995A-025CEBC67CFA}" srcOrd="0" destOrd="0" presId="urn:microsoft.com/office/officeart/2005/8/layout/chevron2"/>
    <dgm:cxn modelId="{8DFC131A-F5C7-46DC-9BF9-FB3C1B21E97C}" type="presParOf" srcId="{55201B8D-4C2B-493E-8706-F9890AF4C9BF}" destId="{0E301718-D6E7-4AE9-92DE-F1BF9D671A6F}" srcOrd="1" destOrd="0" presId="urn:microsoft.com/office/officeart/2005/8/layout/chevron2"/>
    <dgm:cxn modelId="{F4595A50-67F7-4982-AA19-528F6A7F2A8E}" type="presParOf" srcId="{975970E6-B6E5-441A-90D4-5BE52A5CB538}" destId="{160972D9-2554-4863-88FB-879114E8A4A9}" srcOrd="1" destOrd="0" presId="urn:microsoft.com/office/officeart/2005/8/layout/chevron2"/>
    <dgm:cxn modelId="{7393EC75-BD1F-44B3-B50E-D98262F606E5}" type="presParOf" srcId="{975970E6-B6E5-441A-90D4-5BE52A5CB538}" destId="{8BE55213-AFB8-4A28-994B-8156FF9E15B0}" srcOrd="2" destOrd="0" presId="urn:microsoft.com/office/officeart/2005/8/layout/chevron2"/>
    <dgm:cxn modelId="{E20FC76B-9F49-4C67-942C-49FC74F1064B}" type="presParOf" srcId="{8BE55213-AFB8-4A28-994B-8156FF9E15B0}" destId="{31C437CF-69ED-4C08-A30F-300E2FC7F0B1}" srcOrd="0" destOrd="0" presId="urn:microsoft.com/office/officeart/2005/8/layout/chevron2"/>
    <dgm:cxn modelId="{E89C0879-FB88-4DEF-ADC5-4532037582FA}" type="presParOf" srcId="{8BE55213-AFB8-4A28-994B-8156FF9E15B0}" destId="{0E82605B-95A0-44B6-94BC-3E6EA933CEA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19A7FF-D73C-433E-B045-1EB7CA520E63}">
      <dsp:nvSpPr>
        <dsp:cNvPr id="0" name=""/>
        <dsp:cNvSpPr/>
      </dsp:nvSpPr>
      <dsp:spPr>
        <a:xfrm>
          <a:off x="1469" y="0"/>
          <a:ext cx="1442144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solidFill>
            <a:schemeClr val="accent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Database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Archiver</a:t>
          </a:r>
          <a:endParaRPr lang="en-GB" sz="1900" kern="1200" dirty="0"/>
        </a:p>
      </dsp:txBody>
      <dsp:txXfrm>
        <a:off x="1469" y="0"/>
        <a:ext cx="1442144" cy="1219200"/>
      </dsp:txXfrm>
    </dsp:sp>
    <dsp:sp modelId="{D7C9D827-4B58-42FA-96BE-79B6BAE3621C}">
      <dsp:nvSpPr>
        <dsp:cNvPr id="0" name=""/>
        <dsp:cNvSpPr/>
      </dsp:nvSpPr>
      <dsp:spPr>
        <a:xfrm>
          <a:off x="145684" y="1219547"/>
          <a:ext cx="1153715" cy="798413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Marcin Bogusz</a:t>
          </a:r>
          <a:endParaRPr lang="en-GB" sz="1300" kern="1200" dirty="0"/>
        </a:p>
      </dsp:txBody>
      <dsp:txXfrm>
        <a:off x="169069" y="1242932"/>
        <a:ext cx="1106945" cy="751643"/>
      </dsp:txXfrm>
    </dsp:sp>
    <dsp:sp modelId="{8EF364B1-5277-4FA7-9747-AA169B968665}">
      <dsp:nvSpPr>
        <dsp:cNvPr id="0" name=""/>
        <dsp:cNvSpPr/>
      </dsp:nvSpPr>
      <dsp:spPr>
        <a:xfrm>
          <a:off x="145684" y="2140793"/>
          <a:ext cx="1153715" cy="798413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Piotr Golonka</a:t>
          </a:r>
          <a:endParaRPr lang="en-GB" sz="1300" kern="1200" dirty="0"/>
        </a:p>
      </dsp:txBody>
      <dsp:txXfrm>
        <a:off x="169069" y="2164178"/>
        <a:ext cx="1106945" cy="751643"/>
      </dsp:txXfrm>
    </dsp:sp>
    <dsp:sp modelId="{0639D09D-BF0E-4769-918C-CD375E28013A}">
      <dsp:nvSpPr>
        <dsp:cNvPr id="0" name=""/>
        <dsp:cNvSpPr/>
      </dsp:nvSpPr>
      <dsp:spPr>
        <a:xfrm>
          <a:off x="145684" y="3062039"/>
          <a:ext cx="1153715" cy="798413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Ewald</a:t>
          </a:r>
          <a:r>
            <a:rPr lang="en-US" sz="1300" kern="1200" dirty="0" smtClean="0"/>
            <a:t> </a:t>
          </a:r>
          <a:r>
            <a:rPr lang="en-US" sz="1300" kern="1200" dirty="0" err="1" smtClean="0"/>
            <a:t>Sperrer</a:t>
          </a:r>
          <a:endParaRPr lang="en-GB" sz="1300" kern="1200" dirty="0"/>
        </a:p>
      </dsp:txBody>
      <dsp:txXfrm>
        <a:off x="169069" y="3085424"/>
        <a:ext cx="1106945" cy="751643"/>
      </dsp:txXfrm>
    </dsp:sp>
    <dsp:sp modelId="{06C8970C-EDEB-4E8C-BEE9-E380469E72DB}">
      <dsp:nvSpPr>
        <dsp:cNvPr id="0" name=""/>
        <dsp:cNvSpPr/>
      </dsp:nvSpPr>
      <dsp:spPr>
        <a:xfrm>
          <a:off x="1551775" y="0"/>
          <a:ext cx="1442144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solidFill>
            <a:schemeClr val="accent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Deployment Tool</a:t>
          </a:r>
          <a:endParaRPr lang="en-GB" sz="1900" kern="1200" dirty="0"/>
        </a:p>
      </dsp:txBody>
      <dsp:txXfrm>
        <a:off x="1551775" y="0"/>
        <a:ext cx="1442144" cy="1219200"/>
      </dsp:txXfrm>
    </dsp:sp>
    <dsp:sp modelId="{AD2F6C95-FA3B-46B8-83ED-D6508553D71B}">
      <dsp:nvSpPr>
        <dsp:cNvPr id="0" name=""/>
        <dsp:cNvSpPr/>
      </dsp:nvSpPr>
      <dsp:spPr>
        <a:xfrm>
          <a:off x="1695989" y="1219547"/>
          <a:ext cx="1153715" cy="798413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Pavel Fiala</a:t>
          </a:r>
          <a:endParaRPr lang="en-GB" sz="1300" kern="1200" dirty="0"/>
        </a:p>
      </dsp:txBody>
      <dsp:txXfrm>
        <a:off x="1719374" y="1242932"/>
        <a:ext cx="1106945" cy="751643"/>
      </dsp:txXfrm>
    </dsp:sp>
    <dsp:sp modelId="{85C1BEEC-DE10-4C75-8AC6-1CD01EBEDA52}">
      <dsp:nvSpPr>
        <dsp:cNvPr id="0" name=""/>
        <dsp:cNvSpPr/>
      </dsp:nvSpPr>
      <dsp:spPr>
        <a:xfrm>
          <a:off x="1695989" y="2140793"/>
          <a:ext cx="1153715" cy="798413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Fernando Varela</a:t>
          </a:r>
          <a:endParaRPr lang="en-GB" sz="1300" kern="1200" dirty="0"/>
        </a:p>
      </dsp:txBody>
      <dsp:txXfrm>
        <a:off x="1719374" y="2164178"/>
        <a:ext cx="1106945" cy="751643"/>
      </dsp:txXfrm>
    </dsp:sp>
    <dsp:sp modelId="{41BD3FD0-1B69-425B-9BCC-4B41C2F4305B}">
      <dsp:nvSpPr>
        <dsp:cNvPr id="0" name=""/>
        <dsp:cNvSpPr/>
      </dsp:nvSpPr>
      <dsp:spPr>
        <a:xfrm>
          <a:off x="1695989" y="3062039"/>
          <a:ext cx="1153715" cy="798413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Rainer </a:t>
          </a:r>
          <a:r>
            <a:rPr lang="en-US" sz="1300" kern="1200" dirty="0" err="1" smtClean="0"/>
            <a:t>Glocknitzer</a:t>
          </a:r>
          <a:r>
            <a:rPr lang="en-US" sz="1300" kern="1200" dirty="0" smtClean="0"/>
            <a:t> </a:t>
          </a:r>
          <a:endParaRPr lang="en-GB" sz="1300" kern="1200" dirty="0"/>
        </a:p>
      </dsp:txBody>
      <dsp:txXfrm>
        <a:off x="1719374" y="3085424"/>
        <a:ext cx="1106945" cy="751643"/>
      </dsp:txXfrm>
    </dsp:sp>
    <dsp:sp modelId="{83A44FFF-644F-414E-A36A-E07D4B7C3B4A}">
      <dsp:nvSpPr>
        <dsp:cNvPr id="0" name=""/>
        <dsp:cNvSpPr/>
      </dsp:nvSpPr>
      <dsp:spPr>
        <a:xfrm>
          <a:off x="3102080" y="0"/>
          <a:ext cx="1442144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solidFill>
            <a:schemeClr val="accent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Security</a:t>
          </a:r>
          <a:endParaRPr lang="en-GB" sz="1900" kern="1200" dirty="0"/>
        </a:p>
      </dsp:txBody>
      <dsp:txXfrm>
        <a:off x="3102080" y="0"/>
        <a:ext cx="1442144" cy="1219200"/>
      </dsp:txXfrm>
    </dsp:sp>
    <dsp:sp modelId="{77A93E0D-2CC1-4C6B-B354-52D7184D756A}">
      <dsp:nvSpPr>
        <dsp:cNvPr id="0" name=""/>
        <dsp:cNvSpPr/>
      </dsp:nvSpPr>
      <dsp:spPr>
        <a:xfrm>
          <a:off x="3246294" y="1219547"/>
          <a:ext cx="1153715" cy="798413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Filippo Tilaro</a:t>
          </a:r>
          <a:endParaRPr lang="en-GB" sz="1300" kern="1200" dirty="0"/>
        </a:p>
      </dsp:txBody>
      <dsp:txXfrm>
        <a:off x="3269679" y="1242932"/>
        <a:ext cx="1106945" cy="751643"/>
      </dsp:txXfrm>
    </dsp:sp>
    <dsp:sp modelId="{BAF2E0FD-07B9-4734-87F1-67A6C52E41AA}">
      <dsp:nvSpPr>
        <dsp:cNvPr id="0" name=""/>
        <dsp:cNvSpPr/>
      </dsp:nvSpPr>
      <dsp:spPr>
        <a:xfrm>
          <a:off x="3246294" y="2140793"/>
          <a:ext cx="1153715" cy="798413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Brice Copy</a:t>
          </a:r>
        </a:p>
      </dsp:txBody>
      <dsp:txXfrm>
        <a:off x="3269679" y="2164178"/>
        <a:ext cx="1106945" cy="751643"/>
      </dsp:txXfrm>
    </dsp:sp>
    <dsp:sp modelId="{72E16266-A7CB-4528-B7E2-A2C2AEDF9853}">
      <dsp:nvSpPr>
        <dsp:cNvPr id="0" name=""/>
        <dsp:cNvSpPr/>
      </dsp:nvSpPr>
      <dsp:spPr>
        <a:xfrm>
          <a:off x="3246294" y="3062039"/>
          <a:ext cx="1153715" cy="798413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Hans-Walter Hirsch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Jan </a:t>
          </a:r>
          <a:r>
            <a:rPr lang="en-GB" sz="1300" kern="1200" dirty="0" err="1" smtClean="0"/>
            <a:t>Kaestner</a:t>
          </a:r>
          <a:endParaRPr lang="en-US" sz="1300" kern="1200" dirty="0" smtClean="0"/>
        </a:p>
      </dsp:txBody>
      <dsp:txXfrm>
        <a:off x="3269679" y="3085424"/>
        <a:ext cx="1106945" cy="751643"/>
      </dsp:txXfrm>
    </dsp:sp>
    <dsp:sp modelId="{5FB666E1-921F-49F6-945D-5917437ABE73}">
      <dsp:nvSpPr>
        <dsp:cNvPr id="0" name=""/>
        <dsp:cNvSpPr/>
      </dsp:nvSpPr>
      <dsp:spPr>
        <a:xfrm>
          <a:off x="4652385" y="0"/>
          <a:ext cx="1442144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solidFill>
            <a:schemeClr val="accent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Data Analytics</a:t>
          </a:r>
          <a:endParaRPr lang="en-GB" sz="1900" kern="1200" dirty="0"/>
        </a:p>
      </dsp:txBody>
      <dsp:txXfrm>
        <a:off x="4652385" y="0"/>
        <a:ext cx="1442144" cy="1219200"/>
      </dsp:txXfrm>
    </dsp:sp>
    <dsp:sp modelId="{58E25DB2-4F4C-4019-A837-78A93E2B5C29}">
      <dsp:nvSpPr>
        <dsp:cNvPr id="0" name=""/>
        <dsp:cNvSpPr/>
      </dsp:nvSpPr>
      <dsp:spPr>
        <a:xfrm>
          <a:off x="4796600" y="1219547"/>
          <a:ext cx="1153715" cy="798413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TBD</a:t>
          </a:r>
          <a:endParaRPr lang="en-GB" sz="1300" kern="1200" dirty="0"/>
        </a:p>
      </dsp:txBody>
      <dsp:txXfrm>
        <a:off x="4819985" y="1242932"/>
        <a:ext cx="1106945" cy="751643"/>
      </dsp:txXfrm>
    </dsp:sp>
    <dsp:sp modelId="{91E4BDDE-4FBB-4CAA-97B3-806C90EF65BA}">
      <dsp:nvSpPr>
        <dsp:cNvPr id="0" name=""/>
        <dsp:cNvSpPr/>
      </dsp:nvSpPr>
      <dsp:spPr>
        <a:xfrm>
          <a:off x="4796600" y="2140793"/>
          <a:ext cx="1153715" cy="798413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TBD</a:t>
          </a:r>
          <a:endParaRPr lang="en-GB" sz="1300" kern="1200" dirty="0"/>
        </a:p>
      </dsp:txBody>
      <dsp:txXfrm>
        <a:off x="4819985" y="2164178"/>
        <a:ext cx="1106945" cy="751643"/>
      </dsp:txXfrm>
    </dsp:sp>
    <dsp:sp modelId="{6B423B81-7E67-4671-B9F0-0F16E4EBF50B}">
      <dsp:nvSpPr>
        <dsp:cNvPr id="0" name=""/>
        <dsp:cNvSpPr/>
      </dsp:nvSpPr>
      <dsp:spPr>
        <a:xfrm>
          <a:off x="4796600" y="3062039"/>
          <a:ext cx="1153715" cy="798413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TBD</a:t>
          </a:r>
          <a:endParaRPr lang="en-GB" sz="1300" kern="1200" dirty="0"/>
        </a:p>
      </dsp:txBody>
      <dsp:txXfrm>
        <a:off x="4819985" y="3085424"/>
        <a:ext cx="1106945" cy="7516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EA995B-7DBC-4168-995A-025CEBC67CFA}">
      <dsp:nvSpPr>
        <dsp:cNvPr id="0" name=""/>
        <dsp:cNvSpPr/>
      </dsp:nvSpPr>
      <dsp:spPr>
        <a:xfrm rot="5400000">
          <a:off x="-671940" y="676314"/>
          <a:ext cx="2970293" cy="1626412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Phase III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2009 -&gt;2012</a:t>
          </a:r>
          <a:endParaRPr lang="en-US" sz="2100" kern="1200" dirty="0"/>
        </a:p>
      </dsp:txBody>
      <dsp:txXfrm rot="-5400000">
        <a:off x="1" y="817579"/>
        <a:ext cx="1626412" cy="1343881"/>
      </dsp:txXfrm>
    </dsp:sp>
    <dsp:sp modelId="{0E301718-D6E7-4AE9-92DE-F1BF9D671A6F}">
      <dsp:nvSpPr>
        <dsp:cNvPr id="0" name=""/>
        <dsp:cNvSpPr/>
      </dsp:nvSpPr>
      <dsp:spPr>
        <a:xfrm rot="5400000">
          <a:off x="3613389" y="-1848292"/>
          <a:ext cx="1888464" cy="58624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rPr>
            <a:t>Security standards analysis:</a:t>
          </a:r>
          <a:endParaRPr lang="en-US" sz="1600" b="1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rPr>
            <a:t>ISA-99 as reference standard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rPr>
            <a:t>Design and implementation of the Test-bench for robustness of Industrial Equipments(</a:t>
          </a:r>
          <a:r>
            <a:rPr lang="en-US" sz="1600" b="1" kern="1200" dirty="0" err="1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rPr>
            <a:t>TRoIE</a:t>
          </a:r>
          <a:r>
            <a:rPr lang="en-US" sz="1600" b="1" kern="1200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rPr>
            <a:t>)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rPr>
            <a:t>tools evaluation &amp; development</a:t>
          </a: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rPr>
            <a:t>Fulfilling the ISCI-CRT certification requirements: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rPr>
            <a:t>Release to Siemens a complete test definition set and implementation to be reproduced in Siemens Labs</a:t>
          </a:r>
        </a:p>
      </dsp:txBody>
      <dsp:txXfrm rot="-5400000">
        <a:off x="1626412" y="230872"/>
        <a:ext cx="5770232" cy="1704090"/>
      </dsp:txXfrm>
    </dsp:sp>
    <dsp:sp modelId="{31C437CF-69ED-4C08-A30F-300E2FC7F0B1}">
      <dsp:nvSpPr>
        <dsp:cNvPr id="0" name=""/>
        <dsp:cNvSpPr/>
      </dsp:nvSpPr>
      <dsp:spPr>
        <a:xfrm rot="5400000">
          <a:off x="-348516" y="3077032"/>
          <a:ext cx="2323445" cy="162641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chemeClr val="bg1"/>
              </a:solidFill>
              <a:latin typeface="+mn-lt"/>
              <a:ea typeface="ＭＳ Ｐゴシック" charset="-128"/>
              <a:cs typeface="ＭＳ Ｐゴシック"/>
            </a:rPr>
            <a:t>Phase IV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chemeClr val="bg1"/>
              </a:solidFill>
              <a:latin typeface="+mn-lt"/>
              <a:ea typeface="ＭＳ Ｐゴシック" charset="-128"/>
              <a:cs typeface="ＭＳ Ｐゴシック"/>
            </a:rPr>
            <a:t>2012-&gt;</a:t>
          </a:r>
        </a:p>
      </dsp:txBody>
      <dsp:txXfrm rot="-5400000">
        <a:off x="1" y="3541721"/>
        <a:ext cx="1626412" cy="697033"/>
      </dsp:txXfrm>
    </dsp:sp>
    <dsp:sp modelId="{0E82605B-95A0-44B6-94BC-3E6EA933CEA0}">
      <dsp:nvSpPr>
        <dsp:cNvPr id="0" name=""/>
        <dsp:cNvSpPr/>
      </dsp:nvSpPr>
      <dsp:spPr>
        <a:xfrm rot="5400000">
          <a:off x="3802502" y="552425"/>
          <a:ext cx="1510239" cy="58624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>
              <a:solidFill>
                <a:srgbClr val="15539C"/>
              </a:solidFill>
            </a:rPr>
            <a:t>Test-bench modules integration</a:t>
          </a:r>
          <a:endParaRPr lang="en-US" sz="2200" b="1" kern="1200" dirty="0">
            <a:solidFill>
              <a:srgbClr val="15539C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>
              <a:solidFill>
                <a:srgbClr val="15539C"/>
              </a:solidFill>
            </a:rPr>
            <a:t>PLC monitoring improvements</a:t>
          </a:r>
          <a:endParaRPr lang="en-US" sz="2200" b="1" kern="1200" dirty="0">
            <a:solidFill>
              <a:srgbClr val="15539C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>
              <a:solidFill>
                <a:srgbClr val="15539C"/>
              </a:solidFill>
            </a:rPr>
            <a:t>ISCI-CRT certification 2</a:t>
          </a:r>
          <a:r>
            <a:rPr lang="en-US" sz="2200" b="1" kern="1200" baseline="30000" dirty="0" smtClean="0">
              <a:solidFill>
                <a:srgbClr val="15539C"/>
              </a:solidFill>
            </a:rPr>
            <a:t>nd</a:t>
          </a:r>
          <a:r>
            <a:rPr lang="en-US" sz="2200" b="1" kern="1200" dirty="0" smtClean="0">
              <a:solidFill>
                <a:srgbClr val="15539C"/>
              </a:solidFill>
            </a:rPr>
            <a:t> part</a:t>
          </a:r>
          <a:endParaRPr lang="en-US" sz="2200" b="1" kern="1200" dirty="0">
            <a:solidFill>
              <a:srgbClr val="15539C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>
              <a:solidFill>
                <a:srgbClr val="15539C"/>
              </a:solidFill>
            </a:rPr>
            <a:t>New Testing techniques</a:t>
          </a:r>
          <a:endParaRPr lang="en-US" sz="2200" b="1" kern="1200" dirty="0">
            <a:solidFill>
              <a:srgbClr val="15539C"/>
            </a:solidFill>
          </a:endParaRPr>
        </a:p>
      </dsp:txBody>
      <dsp:txXfrm rot="-5400000">
        <a:off x="1626412" y="2802239"/>
        <a:ext cx="5788695" cy="13627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defTabSz="906463">
              <a:defRPr sz="1200" b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098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defTabSz="906463">
              <a:defRPr sz="1200" b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pPr>
              <a:defRPr/>
            </a:pPr>
            <a:fld id="{AF056FCF-4434-4AE1-B369-554A4623C6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582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defTabSz="90646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098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defTabSz="90646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pPr>
              <a:defRPr/>
            </a:pPr>
            <a:fld id="{8E7FDAFB-B728-42B9-8FC8-70EC0229B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712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9B0B2B-84D6-474C-BBBF-602BE9CCA43E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7FDAFB-B728-42B9-8FC8-70EC0229B55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7FDAFB-B728-42B9-8FC8-70EC0229B55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7FDAFB-B728-42B9-8FC8-70EC0229B55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9B0B2B-84D6-474C-BBBF-602BE9CCA43E}" type="slidenum">
              <a:rPr lang="en-US" smtClean="0"/>
              <a:pPr/>
              <a:t>13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100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6C50DC-F87C-40AB-86DF-394044967BB5}" type="slidenum">
              <a:rPr lang="en-US" smtClean="0"/>
              <a:pPr/>
              <a:t>14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2615F7-AC5C-4A26-9AF7-8B5B8000A637}" type="slidenum">
              <a:rPr lang="en-US" smtClean="0"/>
              <a:pPr/>
              <a:t>15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baseline="0" dirty="0" smtClean="0"/>
          </a:p>
          <a:p>
            <a:endParaRPr lang="pl-PL" baseline="0" dirty="0" smtClean="0"/>
          </a:p>
          <a:p>
            <a:endParaRPr lang="pl-PL" baseline="0" dirty="0" smtClean="0"/>
          </a:p>
          <a:p>
            <a:r>
              <a:rPr lang="pl-PL" baseline="0" dirty="0" smtClean="0"/>
              <a:t>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4FD9FD-EC53-42F7-9EDD-B0555EA6722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4FD9FD-EC53-42F7-9EDD-B0555EA6722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678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7FDAFB-B728-42B9-8FC8-70EC0229B55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393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4FD9FD-EC53-42F7-9EDD-B0555EA6722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100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6C50DC-F87C-40AB-86DF-394044967BB5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7FDAFB-B728-42B9-8FC8-70EC0229B550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07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2615F7-AC5C-4A26-9AF7-8B5B8000A637}" type="slidenum">
              <a:rPr lang="en-US" smtClean="0"/>
              <a:pPr/>
              <a:t>21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7FDAFB-B728-42B9-8FC8-70EC0229B550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259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7FDAFB-B728-42B9-8FC8-70EC0229B550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7FDAFB-B728-42B9-8FC8-70EC0229B55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F95B66-7E44-455F-97D2-C7E016B38E00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100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6C50DC-F87C-40AB-86DF-394044967BB5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9B0B2B-84D6-474C-BBBF-602BE9CCA43E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7FDAFB-B728-42B9-8FC8-70EC0229B55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7FDAFB-B728-42B9-8FC8-70EC0229B55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7FDAFB-B728-42B9-8FC8-70EC0229B55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presentation-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066800"/>
            <a:ext cx="4800600" cy="21336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GB"/>
              <a:t>Titelmasterformat durch Klicken bearbeiten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429000"/>
            <a:ext cx="4800600" cy="1219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400"/>
            </a:lvl1pPr>
          </a:lstStyle>
          <a:p>
            <a:r>
              <a:rPr lang="en-GB"/>
              <a:t>Formatvorlage des Untertitelmasters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15000" y="6381750"/>
            <a:ext cx="2895600" cy="476250"/>
          </a:xfrm>
        </p:spPr>
        <p:txBody>
          <a:bodyPr/>
          <a:lstStyle>
            <a:lvl1pPr algn="r">
              <a:defRPr sz="1400" b="0" i="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Openlab Major Review Report January 2010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Openlab Major Review Report Sept 2009</a:t>
            </a:r>
            <a:endParaRPr lang="en-GB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1038C-2938-4D81-BF98-6445774A6A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28600"/>
            <a:ext cx="1905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8600"/>
            <a:ext cx="5562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Openlab Major Review Report Sept 2009</a:t>
            </a:r>
            <a:endParaRPr lang="en-GB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EA285-9758-4F41-8E98-DD4D383026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Openlab Major Review Report January 2010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6897B-EDF0-4017-B66B-7D8850A90AF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3" indent="0">
              <a:buNone/>
              <a:defRPr sz="1800"/>
            </a:lvl2pPr>
            <a:lvl3pPr marL="914305" indent="0">
              <a:buNone/>
              <a:defRPr sz="1600"/>
            </a:lvl3pPr>
            <a:lvl4pPr marL="1371458" indent="0">
              <a:buNone/>
              <a:defRPr sz="1400"/>
            </a:lvl4pPr>
            <a:lvl5pPr marL="1828610" indent="0">
              <a:buNone/>
              <a:defRPr sz="1400"/>
            </a:lvl5pPr>
            <a:lvl6pPr marL="2285763" indent="0">
              <a:buNone/>
              <a:defRPr sz="1400"/>
            </a:lvl6pPr>
            <a:lvl7pPr marL="2742915" indent="0">
              <a:buNone/>
              <a:defRPr sz="1400"/>
            </a:lvl7pPr>
            <a:lvl8pPr marL="3200068" indent="0">
              <a:buNone/>
              <a:defRPr sz="1400"/>
            </a:lvl8pPr>
            <a:lvl9pPr marL="365722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Openlab Major Review Report January 2010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FA753-4371-48F8-8720-BE6445C84A9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1" y="1219200"/>
            <a:ext cx="3733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219200"/>
            <a:ext cx="3733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Openlab Major Review Report January 2010</a:t>
            </a:r>
            <a:endParaRPr lang="en-GB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82653-CD5C-4CD7-8512-562AD024CC6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Openlab</a:t>
            </a:r>
            <a:r>
              <a:rPr lang="en-US" dirty="0"/>
              <a:t> Major Review Report Sept 2009</a:t>
            </a:r>
            <a:endParaRPr lang="en-GB" dirty="0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33355-3D79-44C0-A922-8720B3C9EE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Openlab Major Review Report Sept 2009</a:t>
            </a:r>
            <a:endParaRPr lang="en-GB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9096E-96BE-4760-8AF9-CCB71122D4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Openlab Major Review Report January 2010</a:t>
            </a:r>
            <a:endParaRPr lang="en-GB" dirty="0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8AE75-B42E-4FD8-824C-5A03A4FE12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Openlab Major Review Report Sept 2009</a:t>
            </a:r>
            <a:endParaRPr lang="en-GB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E896C-8374-4282-A767-010F14640D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Openlab Major Review Report Sept 2009</a:t>
            </a:r>
            <a:endParaRPr lang="en-GB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C76B6-ACD9-4DD0-98BE-EFAD2F0785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 descr="bann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347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228600" y="6553200"/>
            <a:ext cx="8686800" cy="0"/>
          </a:xfrm>
          <a:prstGeom prst="line">
            <a:avLst/>
          </a:prstGeom>
          <a:noFill/>
          <a:ln w="38100">
            <a:solidFill>
              <a:srgbClr val="15539C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pPr>
              <a:defRPr/>
            </a:pPr>
            <a:endParaRPr lang="en-GB" dirty="0">
              <a:cs typeface="+mn-cs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219200"/>
            <a:ext cx="7620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5532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ctr">
              <a:defRPr sz="1200" i="1">
                <a:solidFill>
                  <a:srgbClr val="15539C"/>
                </a:solidFill>
                <a:ea typeface="Arial" charset="0"/>
              </a:defRPr>
            </a:lvl1pPr>
          </a:lstStyle>
          <a:p>
            <a:pPr>
              <a:defRPr/>
            </a:pPr>
            <a:r>
              <a:rPr lang="en-US" dirty="0"/>
              <a:t>Openlab Major Review Report Sept 2009</a:t>
            </a:r>
            <a:endParaRPr lang="en-GB" dirty="0"/>
          </a:p>
        </p:txBody>
      </p:sp>
      <p:sp>
        <p:nvSpPr>
          <p:cNvPr id="103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228600"/>
            <a:ext cx="678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200" i="1">
                <a:solidFill>
                  <a:srgbClr val="15539C"/>
                </a:solidFill>
                <a:ea typeface="Arial" charset="0"/>
              </a:defRPr>
            </a:lvl1pPr>
          </a:lstStyle>
          <a:p>
            <a:pPr>
              <a:defRPr/>
            </a:pPr>
            <a:fld id="{ACBDBEB5-E11E-44FE-8FBA-DDAAEDC95EE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5pPr>
      <a:lvl6pPr marL="457153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6pPr>
      <a:lvl7pPr marL="914305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7pPr>
      <a:lvl8pPr marL="1371458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8pPr>
      <a:lvl9pPr marL="182861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rgbClr val="003399"/>
        </a:buClr>
        <a:buFont typeface="Wingdings" pitchFamily="2" charset="2"/>
        <a:buChar char="§"/>
        <a:defRPr sz="2800">
          <a:solidFill>
            <a:srgbClr val="15539C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80000"/>
        <a:buFont typeface="Wingdings" pitchFamily="2" charset="2"/>
        <a:buChar char="§"/>
        <a:defRPr sz="2400">
          <a:solidFill>
            <a:srgbClr val="15539C"/>
          </a:solidFill>
          <a:latin typeface="+mn-lt"/>
          <a:ea typeface="ＭＳ Ｐゴシック" charset="-128"/>
          <a:cs typeface="ＭＳ Ｐゴシック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15539C"/>
          </a:solidFill>
          <a:latin typeface="+mn-lt"/>
          <a:ea typeface="ＭＳ Ｐゴシック" charset="-128"/>
          <a:cs typeface="ＭＳ Ｐゴシック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15539C"/>
          </a:solidFill>
          <a:latin typeface="+mn-lt"/>
          <a:ea typeface="ＭＳ Ｐゴシック" charset="-128"/>
          <a:cs typeface="ＭＳ Ｐゴシック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15539C"/>
          </a:solidFill>
          <a:latin typeface="+mn-lt"/>
          <a:ea typeface="ＭＳ Ｐゴシック" charset="-128"/>
          <a:cs typeface="ＭＳ Ｐゴシック"/>
        </a:defRPr>
      </a:lvl5pPr>
      <a:lvl6pPr marL="2514340" indent="-228577" algn="l" rtl="0" fontAlgn="base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</a:defRPr>
      </a:lvl6pPr>
      <a:lvl7pPr marL="2971492" indent="-228577" algn="l" rtl="0" fontAlgn="base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</a:defRPr>
      </a:lvl7pPr>
      <a:lvl8pPr marL="3428645" indent="-228577" algn="l" rtl="0" fontAlgn="base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</a:defRPr>
      </a:lvl8pPr>
      <a:lvl9pPr marL="3885797" indent="-228577" algn="l" rtl="0" fontAlgn="base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</a:defRPr>
      </a:lvl9pPr>
    </p:bodyStyle>
    <p:otherStyle>
      <a:defPPr>
        <a:defRPr lang="en-US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795466"/>
            <a:ext cx="4800600" cy="2133600"/>
          </a:xfrm>
        </p:spPr>
        <p:txBody>
          <a:bodyPr/>
          <a:lstStyle/>
          <a:p>
            <a:pPr eaLnBrk="1" hangingPunct="1"/>
            <a:r>
              <a:rPr lang="en-US" dirty="0" smtClean="0"/>
              <a:t>Siemens Openlab</a:t>
            </a:r>
            <a:br>
              <a:rPr lang="en-US" dirty="0" smtClean="0"/>
            </a:br>
            <a:r>
              <a:rPr lang="en-US" dirty="0" smtClean="0"/>
              <a:t>Major Review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dirty="0" smtClean="0"/>
              <a:t>September 2012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4352940"/>
            <a:ext cx="4800600" cy="1219200"/>
          </a:xfrm>
        </p:spPr>
        <p:txBody>
          <a:bodyPr/>
          <a:lstStyle/>
          <a:p>
            <a:pPr eaLnBrk="1" hangingPunct="1"/>
            <a:endParaRPr lang="en-GB" sz="4000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5181600" y="5791200"/>
            <a:ext cx="381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algn="r">
              <a:spcBef>
                <a:spcPct val="20000"/>
              </a:spcBef>
              <a:buClr>
                <a:srgbClr val="003399"/>
              </a:buClr>
              <a:buFont typeface="Arial" pitchFamily="34" charset="0"/>
              <a:buNone/>
              <a:defRPr/>
            </a:pPr>
            <a:endParaRPr lang="en-US" sz="2400" kern="0" dirty="0">
              <a:solidFill>
                <a:srgbClr val="15539C"/>
              </a:solidFill>
              <a:latin typeface="+mn-lt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5038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E8AE75-B42E-4FD8-824C-5A03A4FE1202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1619672" y="228600"/>
            <a:ext cx="737192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15539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Undergoing activities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15539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>
          <a:xfrm>
            <a:off x="1357313" y="1143000"/>
            <a:ext cx="7543800" cy="52863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1313" indent="-341313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en-US" sz="2800" kern="0" dirty="0" smtClean="0">
              <a:solidFill>
                <a:srgbClr val="15539C"/>
              </a:solidFill>
            </a:endParaRPr>
          </a:p>
        </p:txBody>
      </p:sp>
      <p:sp>
        <p:nvSpPr>
          <p:cNvPr id="8" name="Footer Placeholder 3"/>
          <p:cNvSpPr txBox="1">
            <a:spLocks noGrp="1"/>
          </p:cNvSpPr>
          <p:nvPr/>
        </p:nvSpPr>
        <p:spPr bwMode="auto">
          <a:xfrm>
            <a:off x="2590800" y="65532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algn="ctr"/>
            <a:r>
              <a:rPr lang="en-US" sz="1200" i="1" dirty="0">
                <a:solidFill>
                  <a:srgbClr val="15539C"/>
                </a:solidFill>
              </a:rPr>
              <a:t>Openlab Major Review Report </a:t>
            </a:r>
            <a:r>
              <a:rPr lang="en-US" sz="1200" i="1" dirty="0" smtClean="0">
                <a:solidFill>
                  <a:srgbClr val="15539C"/>
                </a:solidFill>
              </a:rPr>
              <a:t>September 2012</a:t>
            </a:r>
            <a:endParaRPr lang="en-GB" sz="1200" i="1" dirty="0">
              <a:solidFill>
                <a:srgbClr val="15539C"/>
              </a:solidFill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1043608" y="1412776"/>
            <a:ext cx="7884368" cy="252028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41313" indent="-341313" eaLnBrk="0" hangingPunct="0">
              <a:spcBef>
                <a:spcPct val="20000"/>
              </a:spcBef>
              <a:buClr>
                <a:srgbClr val="003399"/>
              </a:buClr>
              <a:defRPr/>
            </a:pP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PLC Status monitoring:</a:t>
            </a:r>
          </a:p>
          <a:p>
            <a:pPr marL="341313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Previous existing CERN system: </a:t>
            </a: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PLC DIAMON with ‘</a:t>
            </a:r>
            <a:r>
              <a:rPr lang="en-US" sz="2200" b="0" kern="0" dirty="0" err="1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libnodave</a:t>
            </a: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’ (open-source library) </a:t>
            </a:r>
          </a:p>
          <a:p>
            <a:pPr marL="341313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Siemens </a:t>
            </a:r>
            <a:r>
              <a:rPr lang="en-US" sz="2200" b="0" kern="0" dirty="0" err="1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Softnet</a:t>
            </a: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 library</a:t>
            </a: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Development of a server-side monitoring system able to question the Siemens PLCs</a:t>
            </a: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Integration with the GWT client application within the </a:t>
            </a:r>
            <a:r>
              <a:rPr lang="en-US" sz="2200" b="0" kern="0" dirty="0" err="1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TRoIE</a:t>
            </a: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 test-bench</a:t>
            </a: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en-US" sz="2200" b="0" kern="0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endParaRPr>
          </a:p>
          <a:p>
            <a:pPr marL="341313" indent="-341313" algn="ctr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en-US" sz="2200" b="0" kern="0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endParaRPr>
          </a:p>
          <a:p>
            <a:pPr marL="341313" indent="-341313" algn="ctr" eaLnBrk="0" hangingPunct="0">
              <a:spcBef>
                <a:spcPct val="20000"/>
              </a:spcBef>
              <a:buClr>
                <a:srgbClr val="003399"/>
              </a:buClr>
              <a:defRPr/>
            </a:pPr>
            <a:endParaRPr lang="en-US" sz="2200" b="0" kern="0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endParaRPr>
          </a:p>
          <a:p>
            <a:pPr marL="796926" lvl="1" indent="-341313" algn="ctr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en-US" sz="2200" b="0" kern="0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796136" y="4077072"/>
            <a:ext cx="2592288" cy="1296144"/>
            <a:chOff x="6372200" y="4509120"/>
            <a:chExt cx="2592288" cy="1296144"/>
          </a:xfrm>
        </p:grpSpPr>
        <p:pic>
          <p:nvPicPr>
            <p:cNvPr id="9" name="Picture 9" descr="http://srcaalmendralejo.files.wordpress.com/2009/12/simatic-s71200-web1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72200" y="4941168"/>
              <a:ext cx="1080120" cy="715605"/>
            </a:xfrm>
            <a:prstGeom prst="rect">
              <a:avLst/>
            </a:prstGeom>
            <a:noFill/>
          </p:spPr>
        </p:pic>
        <p:pic>
          <p:nvPicPr>
            <p:cNvPr id="10242" name="Picture 2" descr="http://siemens-plc.net/plc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68344" y="4509120"/>
              <a:ext cx="1296144" cy="1296144"/>
            </a:xfrm>
            <a:prstGeom prst="rect">
              <a:avLst/>
            </a:prstGeom>
            <a:noFill/>
          </p:spPr>
        </p:pic>
      </p:grpSp>
      <p:sp>
        <p:nvSpPr>
          <p:cNvPr id="13" name="Rounded Rectangle 12"/>
          <p:cNvSpPr/>
          <p:nvPr/>
        </p:nvSpPr>
        <p:spPr bwMode="auto">
          <a:xfrm>
            <a:off x="1763688" y="6021288"/>
            <a:ext cx="2664296" cy="36004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err="1" smtClean="0">
                <a:ln>
                  <a:noFill/>
                </a:ln>
                <a:solidFill>
                  <a:srgbClr val="003399"/>
                </a:solidFill>
                <a:effectLst/>
                <a:latin typeface="Arial" charset="0"/>
              </a:rPr>
              <a:t>Softnet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Arial" charset="0"/>
              </a:rPr>
              <a:t> Server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1763688" y="5373216"/>
            <a:ext cx="2664296" cy="57606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Arial" charset="0"/>
              </a:rPr>
              <a:t>DLL based on </a:t>
            </a:r>
            <a:r>
              <a:rPr kumimoji="0" lang="en-US" sz="1800" i="0" u="none" strike="noStrike" cap="none" normalizeH="0" baseline="0" dirty="0" err="1" smtClean="0">
                <a:ln>
                  <a:noFill/>
                </a:ln>
                <a:solidFill>
                  <a:srgbClr val="003399"/>
                </a:solidFill>
                <a:effectLst/>
                <a:latin typeface="Arial" charset="0"/>
              </a:rPr>
              <a:t>Softnet</a:t>
            </a: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763688" y="4932784"/>
            <a:ext cx="2664296" cy="360040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003399"/>
                </a:solidFill>
              </a:rPr>
              <a:t>PLC Agent</a:t>
            </a: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1720255" y="4077072"/>
            <a:ext cx="2736304" cy="79208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Arial" charset="0"/>
              </a:rPr>
              <a:t>Publishers: DIP/DIM, CMW,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rgbClr val="003399"/>
                </a:solidFill>
                <a:effectLst/>
                <a:latin typeface="Arial" charset="0"/>
              </a:rPr>
              <a:t> </a:t>
            </a:r>
            <a:r>
              <a:rPr kumimoji="0" lang="en-US" sz="1600" b="1" i="0" u="none" strike="noStrike" cap="none" normalizeH="0" dirty="0" err="1" smtClean="0">
                <a:ln>
                  <a:noFill/>
                </a:ln>
                <a:solidFill>
                  <a:srgbClr val="003399"/>
                </a:solidFill>
                <a:effectLst/>
                <a:latin typeface="Arial" charset="0"/>
              </a:rPr>
              <a:t>WinCC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rgbClr val="003399"/>
                </a:solidFill>
                <a:effectLst/>
                <a:latin typeface="Arial" charset="0"/>
              </a:rPr>
              <a:t> OA, </a:t>
            </a:r>
            <a:r>
              <a:rPr kumimoji="0" lang="en-US" sz="1600" b="1" i="0" u="none" strike="noStrike" cap="none" normalizeH="0" dirty="0" err="1" smtClean="0">
                <a:ln>
                  <a:noFill/>
                </a:ln>
                <a:solidFill>
                  <a:srgbClr val="003399"/>
                </a:solidFill>
                <a:effectLst/>
                <a:latin typeface="Arial" charset="0"/>
              </a:rPr>
              <a:t>WebService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charset="0"/>
            </a:endParaRPr>
          </a:p>
        </p:txBody>
      </p:sp>
      <p:sp>
        <p:nvSpPr>
          <p:cNvPr id="27" name="Left-Up Arrow 26"/>
          <p:cNvSpPr/>
          <p:nvPr/>
        </p:nvSpPr>
        <p:spPr bwMode="auto">
          <a:xfrm>
            <a:off x="4499992" y="5489114"/>
            <a:ext cx="2952328" cy="1008112"/>
          </a:xfrm>
          <a:prstGeom prst="leftUp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Arial" charset="0"/>
              </a:rPr>
              <a:t>Communication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E8AE75-B42E-4FD8-824C-5A03A4FE1202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2209800" y="228600"/>
            <a:ext cx="678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15539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ISCI CRT 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15539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certification P</a:t>
            </a:r>
            <a:r>
              <a:rPr lang="en-US" sz="3200" b="0" kern="0" dirty="0" err="1" smtClean="0">
                <a:solidFill>
                  <a:srgbClr val="15539C"/>
                </a:solidFill>
                <a:latin typeface="+mj-lt"/>
                <a:ea typeface="+mj-ea"/>
                <a:cs typeface="+mj-cs"/>
              </a:rPr>
              <a:t>hase</a:t>
            </a:r>
            <a:r>
              <a:rPr lang="en-US" sz="3200" b="0" kern="0" dirty="0" smtClean="0">
                <a:solidFill>
                  <a:srgbClr val="15539C"/>
                </a:solidFill>
                <a:latin typeface="+mj-lt"/>
                <a:ea typeface="+mj-ea"/>
                <a:cs typeface="+mj-cs"/>
              </a:rPr>
              <a:t> 2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15539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>
          <a:xfrm>
            <a:off x="1357313" y="1143000"/>
            <a:ext cx="7543800" cy="52863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1313" indent="-341313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en-US" sz="2800" kern="0" dirty="0" smtClean="0">
              <a:solidFill>
                <a:srgbClr val="15539C"/>
              </a:solidFill>
            </a:endParaRPr>
          </a:p>
        </p:txBody>
      </p:sp>
      <p:sp>
        <p:nvSpPr>
          <p:cNvPr id="45" name="Rectangle 3"/>
          <p:cNvSpPr txBox="1">
            <a:spLocks noChangeArrowheads="1"/>
          </p:cNvSpPr>
          <p:nvPr/>
        </p:nvSpPr>
        <p:spPr>
          <a:xfrm>
            <a:off x="1371600" y="1219200"/>
            <a:ext cx="7620000" cy="386598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1313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600" b="0" kern="0" dirty="0" smtClean="0">
                <a:solidFill>
                  <a:srgbClr val="15539C"/>
                </a:solidFill>
                <a:ea typeface="ＭＳ Ｐゴシック" charset="-128"/>
                <a:cs typeface="ＭＳ Ｐゴシック"/>
              </a:rPr>
              <a:t>Extension of the CRT for not covered protocols:</a:t>
            </a: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600" b="0" kern="0" dirty="0" smtClean="0">
                <a:solidFill>
                  <a:srgbClr val="15539C"/>
                </a:solidFill>
                <a:ea typeface="ＭＳ Ｐゴシック" charset="-128"/>
                <a:cs typeface="ＭＳ Ｐゴシック"/>
              </a:rPr>
              <a:t>S7, </a:t>
            </a:r>
            <a:r>
              <a:rPr lang="en-US" sz="2600" b="0" kern="0" dirty="0" err="1" smtClean="0">
                <a:solidFill>
                  <a:srgbClr val="15539C"/>
                </a:solidFill>
                <a:ea typeface="ＭＳ Ｐゴシック" charset="-128"/>
                <a:cs typeface="ＭＳ Ｐゴシック"/>
              </a:rPr>
              <a:t>Profinet</a:t>
            </a:r>
            <a:r>
              <a:rPr lang="en-US" sz="2600" b="0" kern="0" dirty="0" smtClean="0">
                <a:solidFill>
                  <a:srgbClr val="15539C"/>
                </a:solidFill>
                <a:ea typeface="ＭＳ Ｐゴシック" charset="-128"/>
                <a:cs typeface="ＭＳ Ｐゴシック"/>
              </a:rPr>
              <a:t>, OPC, DNS, HTTP, FTP, IPv6,Modbus</a:t>
            </a:r>
            <a:r>
              <a:rPr lang="en-US" sz="2600" b="0" kern="0" dirty="0" smtClean="0">
                <a:solidFill>
                  <a:srgbClr val="FF0000"/>
                </a:solidFill>
                <a:ea typeface="ＭＳ Ｐゴシック" charset="-128"/>
                <a:cs typeface="ＭＳ Ｐゴシック"/>
              </a:rPr>
              <a:t> </a:t>
            </a:r>
            <a:r>
              <a:rPr lang="en-US" sz="2600" b="0" kern="0" dirty="0" smtClean="0">
                <a:solidFill>
                  <a:srgbClr val="15539C"/>
                </a:solidFill>
                <a:ea typeface="ＭＳ Ｐゴシック" charset="-128"/>
                <a:cs typeface="ＭＳ Ｐゴシック"/>
              </a:rPr>
              <a:t>/ TCP, SNMP</a:t>
            </a: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600" b="0" kern="0" dirty="0" smtClean="0">
                <a:solidFill>
                  <a:srgbClr val="15539C"/>
                </a:solidFill>
                <a:ea typeface="ＭＳ Ｐゴシック" charset="-128"/>
                <a:cs typeface="ＭＳ Ｐゴシック"/>
              </a:rPr>
              <a:t>List of tests:</a:t>
            </a:r>
          </a:p>
          <a:p>
            <a:pPr marL="1254126" lvl="2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400" b="0" kern="0" dirty="0" smtClean="0">
                <a:solidFill>
                  <a:srgbClr val="15539C"/>
                </a:solidFill>
                <a:ea typeface="ＭＳ Ｐゴシック" charset="-128"/>
                <a:cs typeface="ＭＳ Ｐゴシック"/>
              </a:rPr>
              <a:t>Storms and Maximum Load Tests</a:t>
            </a:r>
          </a:p>
          <a:p>
            <a:pPr marL="1254126" lvl="2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400" b="0" kern="0" dirty="0" smtClean="0">
                <a:solidFill>
                  <a:srgbClr val="15539C"/>
                </a:solidFill>
                <a:ea typeface="ＭＳ Ｐゴシック" charset="-128"/>
                <a:cs typeface="ＭＳ Ｐゴシック"/>
              </a:rPr>
              <a:t>Single Field Injection</a:t>
            </a:r>
          </a:p>
          <a:p>
            <a:pPr marL="1254126" lvl="2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400" b="0" kern="0" dirty="0" smtClean="0">
                <a:solidFill>
                  <a:srgbClr val="15539C"/>
                </a:solidFill>
                <a:ea typeface="ＭＳ Ｐゴシック" charset="-128"/>
                <a:cs typeface="ＭＳ Ｐゴシック"/>
              </a:rPr>
              <a:t>Combinatorial Fields Injection</a:t>
            </a:r>
          </a:p>
          <a:p>
            <a:pPr marL="1254126" lvl="2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400" b="0" kern="0" dirty="0" smtClean="0">
                <a:solidFill>
                  <a:srgbClr val="15539C"/>
                </a:solidFill>
                <a:ea typeface="ＭＳ Ｐゴシック" charset="-128"/>
                <a:cs typeface="ＭＳ Ｐゴシック"/>
              </a:rPr>
              <a:t>Cross State Fuzzing (for stateful protocols)</a:t>
            </a:r>
          </a:p>
          <a:p>
            <a:pPr marL="1254126" lvl="2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en-US" sz="2600" b="0" kern="0" dirty="0" smtClean="0">
              <a:solidFill>
                <a:srgbClr val="15539C"/>
              </a:solidFill>
              <a:ea typeface="ＭＳ Ｐゴシック" charset="-128"/>
              <a:cs typeface="ＭＳ Ｐゴシック"/>
            </a:endParaRPr>
          </a:p>
          <a:p>
            <a:pPr marL="341313" indent="-341313" eaLnBrk="0" hangingPunct="0">
              <a:spcBef>
                <a:spcPct val="20000"/>
              </a:spcBef>
              <a:buClr>
                <a:srgbClr val="003399"/>
              </a:buClr>
              <a:defRPr/>
            </a:pPr>
            <a:endParaRPr lang="en-US" sz="3200" b="0" kern="0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endParaRP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defRPr/>
            </a:pPr>
            <a:endParaRPr lang="en-US" sz="2600" b="0" kern="0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endParaRPr>
          </a:p>
        </p:txBody>
      </p:sp>
      <p:sp>
        <p:nvSpPr>
          <p:cNvPr id="7" name="Footer Placeholder 3"/>
          <p:cNvSpPr txBox="1">
            <a:spLocks noGrp="1"/>
          </p:cNvSpPr>
          <p:nvPr/>
        </p:nvSpPr>
        <p:spPr bwMode="auto">
          <a:xfrm>
            <a:off x="2590800" y="65532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algn="ctr"/>
            <a:r>
              <a:rPr lang="en-US" sz="1200" i="1" dirty="0">
                <a:solidFill>
                  <a:srgbClr val="15539C"/>
                </a:solidFill>
              </a:rPr>
              <a:t>Openlab Major Review Report </a:t>
            </a:r>
            <a:r>
              <a:rPr lang="en-US" sz="1200" i="1" dirty="0" smtClean="0">
                <a:solidFill>
                  <a:srgbClr val="15539C"/>
                </a:solidFill>
              </a:rPr>
              <a:t>September 2012</a:t>
            </a:r>
            <a:endParaRPr lang="en-GB" sz="1200" i="1" dirty="0">
              <a:solidFill>
                <a:srgbClr val="15539C"/>
              </a:solidFill>
            </a:endParaRPr>
          </a:p>
        </p:txBody>
      </p:sp>
      <p:pic>
        <p:nvPicPr>
          <p:cNvPr id="8194" name="Picture 2" descr="http://t1.gstatic.com/images?q=tbn:ANd9GcSYTFsV1RcCG8Nq6HCbGpEeA3RKQDU2k3GjodhfWjqT6__4PNdniuwdsPKEO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5085184"/>
            <a:ext cx="4371975" cy="1047751"/>
          </a:xfrm>
          <a:prstGeom prst="rect">
            <a:avLst/>
          </a:prstGeom>
          <a:noFill/>
        </p:spPr>
      </p:pic>
      <p:pic>
        <p:nvPicPr>
          <p:cNvPr id="8196" name="Picture 4" descr="http://2ndgreenrevolution.com/wp-content/uploads/2009/08/Siemens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2629" y="5117867"/>
            <a:ext cx="4061173" cy="946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E8AE75-B42E-4FD8-824C-5A03A4FE1202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2209800" y="228600"/>
            <a:ext cx="6781800" cy="3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15539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>
          <a:xfrm>
            <a:off x="1357313" y="1143000"/>
            <a:ext cx="7543800" cy="52863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1313" indent="-341313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en-US" sz="2800" kern="0" dirty="0" smtClean="0">
              <a:solidFill>
                <a:srgbClr val="15539C"/>
              </a:solidFill>
            </a:endParaRPr>
          </a:p>
        </p:txBody>
      </p:sp>
      <p:sp>
        <p:nvSpPr>
          <p:cNvPr id="45" name="Rectangle 3"/>
          <p:cNvSpPr txBox="1">
            <a:spLocks noChangeArrowheads="1"/>
          </p:cNvSpPr>
          <p:nvPr/>
        </p:nvSpPr>
        <p:spPr>
          <a:xfrm>
            <a:off x="1343318" y="1219200"/>
            <a:ext cx="7693177" cy="4832092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1313" indent="-341313" eaLnBrk="0" hangingPunct="0">
              <a:spcBef>
                <a:spcPct val="20000"/>
              </a:spcBef>
              <a:buClr>
                <a:srgbClr val="003399"/>
              </a:buClr>
              <a:defRPr/>
            </a:pPr>
            <a:r>
              <a:rPr lang="en-GB" sz="2200" b="0" dirty="0" smtClean="0">
                <a:solidFill>
                  <a:srgbClr val="15539C"/>
                </a:solidFill>
                <a:latin typeface="+mn-lt"/>
              </a:rPr>
              <a:t>Current and finished activities:</a:t>
            </a:r>
            <a:endParaRPr lang="en-GB" sz="2200" b="0" dirty="0" smtClean="0">
              <a:solidFill>
                <a:srgbClr val="15539C"/>
              </a:solidFill>
            </a:endParaRP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GB" sz="2200" b="0" dirty="0" smtClean="0">
                <a:solidFill>
                  <a:srgbClr val="15539C"/>
                </a:solidFill>
              </a:rPr>
              <a:t>PLC communication monitoring</a:t>
            </a: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GB" sz="2200" b="0" dirty="0" smtClean="0">
                <a:solidFill>
                  <a:srgbClr val="15539C"/>
                </a:solidFill>
              </a:rPr>
              <a:t>Improve the PLC internal status monitoring</a:t>
            </a:r>
            <a:endParaRPr lang="en-GB" sz="2200" b="0" dirty="0" smtClean="0">
              <a:solidFill>
                <a:srgbClr val="15539C"/>
              </a:solidFill>
              <a:latin typeface="+mn-lt"/>
            </a:endParaRPr>
          </a:p>
          <a:p>
            <a:pPr marL="341313" indent="-341313" eaLnBrk="0" hangingPunct="0">
              <a:spcBef>
                <a:spcPct val="20000"/>
              </a:spcBef>
              <a:buClr>
                <a:srgbClr val="003399"/>
              </a:buClr>
              <a:defRPr/>
            </a:pPr>
            <a:endParaRPr lang="en-GB" sz="2200" b="0" dirty="0" smtClean="0">
              <a:solidFill>
                <a:srgbClr val="15539C"/>
              </a:solidFill>
              <a:latin typeface="+mn-lt"/>
            </a:endParaRPr>
          </a:p>
          <a:p>
            <a:pPr marL="341313" indent="-341313" eaLnBrk="0" hangingPunct="0">
              <a:spcBef>
                <a:spcPct val="20000"/>
              </a:spcBef>
              <a:buClr>
                <a:srgbClr val="003399"/>
              </a:buClr>
              <a:defRPr/>
            </a:pPr>
            <a:r>
              <a:rPr lang="en-GB" sz="2200" b="0" dirty="0" smtClean="0">
                <a:solidFill>
                  <a:srgbClr val="15539C"/>
                </a:solidFill>
                <a:latin typeface="+mn-lt"/>
              </a:rPr>
              <a:t>Design of new testing techniques:</a:t>
            </a: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GB" sz="2200" b="0" dirty="0" smtClean="0">
                <a:solidFill>
                  <a:srgbClr val="15539C"/>
                </a:solidFill>
                <a:latin typeface="+mn-lt"/>
              </a:rPr>
              <a:t>Multi-Protocols (Man-in-the-middle) layer testing</a:t>
            </a:r>
          </a:p>
          <a:p>
            <a:pPr marL="1254126" lvl="2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GB" sz="2200" b="0" dirty="0" smtClean="0">
                <a:solidFill>
                  <a:srgbClr val="15539C"/>
                </a:solidFill>
                <a:latin typeface="+mn-lt"/>
              </a:rPr>
              <a:t>Able to test any kind of communication protocols</a:t>
            </a:r>
          </a:p>
          <a:p>
            <a:pPr marL="1254126" lvl="2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GB" sz="2200" b="0" dirty="0" smtClean="0">
                <a:solidFill>
                  <a:srgbClr val="15539C"/>
                </a:solidFill>
                <a:latin typeface="+mn-lt"/>
              </a:rPr>
              <a:t>Scalable and user-friendly to define new grammars</a:t>
            </a:r>
          </a:p>
          <a:p>
            <a:pPr marL="1254126" lvl="2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GB" sz="2200" b="0" dirty="0" smtClean="0">
                <a:solidFill>
                  <a:srgbClr val="15539C"/>
                </a:solidFill>
                <a:latin typeface="+mn-lt"/>
              </a:rPr>
              <a:t>Overcome the current testing framework limitations</a:t>
            </a:r>
          </a:p>
          <a:p>
            <a:pPr marL="1711326" lvl="3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GB" sz="2200" b="0" dirty="0" smtClean="0">
                <a:solidFill>
                  <a:srgbClr val="15539C"/>
                </a:solidFill>
                <a:latin typeface="+mn-lt"/>
              </a:rPr>
              <a:t>Traffic generation, multi-layer fuzzing</a:t>
            </a:r>
          </a:p>
          <a:p>
            <a:pPr marL="1711326" lvl="3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en-GB" sz="2200" b="0" dirty="0" smtClean="0">
              <a:solidFill>
                <a:srgbClr val="15539C"/>
              </a:solidFill>
              <a:latin typeface="+mn-lt"/>
            </a:endParaRPr>
          </a:p>
          <a:p>
            <a:pPr marL="341313" indent="-341313" eaLnBrk="0" hangingPunct="0">
              <a:spcBef>
                <a:spcPct val="20000"/>
              </a:spcBef>
              <a:buClr>
                <a:srgbClr val="003399"/>
              </a:buClr>
              <a:defRPr/>
            </a:pPr>
            <a:r>
              <a:rPr lang="en-GB" sz="2200" b="0" dirty="0" smtClean="0">
                <a:solidFill>
                  <a:srgbClr val="15539C"/>
                </a:solidFill>
                <a:latin typeface="+mn-lt"/>
              </a:rPr>
              <a:t>Extending to the supervision level: SCADA system like </a:t>
            </a:r>
            <a:r>
              <a:rPr lang="en-GB" sz="2200" b="0" dirty="0" err="1" smtClean="0">
                <a:solidFill>
                  <a:srgbClr val="15539C"/>
                </a:solidFill>
                <a:latin typeface="+mn-lt"/>
              </a:rPr>
              <a:t>WinCC</a:t>
            </a:r>
            <a:r>
              <a:rPr lang="en-GB" sz="2200" b="0" dirty="0" smtClean="0">
                <a:solidFill>
                  <a:srgbClr val="15539C"/>
                </a:solidFill>
                <a:latin typeface="+mn-lt"/>
              </a:rPr>
              <a:t> OA, OPC OA ...</a:t>
            </a:r>
            <a:endParaRPr lang="en-US" sz="2200" b="0" dirty="0" smtClean="0">
              <a:solidFill>
                <a:srgbClr val="15539C"/>
              </a:solidFill>
              <a:latin typeface="+mn-lt"/>
            </a:endParaRPr>
          </a:p>
        </p:txBody>
      </p:sp>
      <p:sp>
        <p:nvSpPr>
          <p:cNvPr id="7" name="Footer Placeholder 3"/>
          <p:cNvSpPr txBox="1">
            <a:spLocks noGrp="1"/>
          </p:cNvSpPr>
          <p:nvPr/>
        </p:nvSpPr>
        <p:spPr bwMode="auto">
          <a:xfrm>
            <a:off x="2590800" y="65532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algn="ctr"/>
            <a:r>
              <a:rPr lang="en-US" sz="1200" i="1" dirty="0">
                <a:solidFill>
                  <a:srgbClr val="15539C"/>
                </a:solidFill>
              </a:rPr>
              <a:t>Openlab Major Review Report </a:t>
            </a:r>
            <a:r>
              <a:rPr lang="en-US" sz="1200" i="1" dirty="0" smtClean="0">
                <a:solidFill>
                  <a:srgbClr val="15539C"/>
                </a:solidFill>
              </a:rPr>
              <a:t>September 2012</a:t>
            </a:r>
            <a:endParaRPr lang="en-GB" sz="1200" i="1" dirty="0">
              <a:solidFill>
                <a:srgbClr val="15539C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209800" y="228600"/>
            <a:ext cx="678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lvl="0" algn="r" eaLnBrk="0" hangingPunct="0">
              <a:defRPr/>
            </a:pPr>
            <a:r>
              <a:rPr lang="en-US" sz="3200" b="0" kern="0" dirty="0" smtClean="0">
                <a:solidFill>
                  <a:srgbClr val="15539C"/>
                </a:solidFill>
              </a:rPr>
              <a:t>Conclusions and Next Steps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795466"/>
            <a:ext cx="4800600" cy="2133600"/>
          </a:xfrm>
        </p:spPr>
        <p:txBody>
          <a:bodyPr/>
          <a:lstStyle/>
          <a:p>
            <a:pPr eaLnBrk="1" hangingPunct="1"/>
            <a:r>
              <a:rPr lang="en-US" dirty="0" smtClean="0"/>
              <a:t>Siemens </a:t>
            </a:r>
            <a:r>
              <a:rPr lang="pl-PL" dirty="0" smtClean="0"/>
              <a:t>o</a:t>
            </a:r>
            <a:r>
              <a:rPr lang="en-US" dirty="0" err="1" smtClean="0"/>
              <a:t>penlab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pl-PL" dirty="0" smtClean="0"/>
              <a:t>Projects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pl-PL" sz="2400" dirty="0" smtClean="0"/>
              <a:t>September</a:t>
            </a:r>
            <a:r>
              <a:rPr lang="en-GB" sz="2400" dirty="0" smtClean="0"/>
              <a:t> 2012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4352940"/>
            <a:ext cx="4800600" cy="12192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WinCC OA</a:t>
            </a:r>
            <a:endParaRPr lang="en-GB" sz="4000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5076056" y="5805264"/>
            <a:ext cx="381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algn="r">
              <a:spcBef>
                <a:spcPct val="20000"/>
              </a:spcBef>
              <a:buClr>
                <a:srgbClr val="003399"/>
              </a:buClr>
              <a:buFont typeface="Arial" pitchFamily="34" charset="0"/>
              <a:buNone/>
              <a:defRPr/>
            </a:pPr>
            <a:r>
              <a:rPr lang="pl-PL" sz="2400" kern="0" dirty="0" smtClean="0">
                <a:solidFill>
                  <a:srgbClr val="15539C"/>
                </a:solidFill>
                <a:latin typeface="+mn-lt"/>
                <a:ea typeface="ＭＳ Ｐゴシック"/>
                <a:cs typeface="ＭＳ Ｐゴシック"/>
              </a:rPr>
              <a:t>Marcin Bogusz</a:t>
            </a:r>
          </a:p>
          <a:p>
            <a:pPr algn="r">
              <a:spcBef>
                <a:spcPct val="20000"/>
              </a:spcBef>
              <a:buClr>
                <a:srgbClr val="003399"/>
              </a:buClr>
              <a:buFont typeface="Arial" pitchFamily="34" charset="0"/>
              <a:buNone/>
              <a:defRPr/>
            </a:pPr>
            <a:r>
              <a:rPr lang="pl-PL" sz="2400" kern="0" dirty="0" smtClean="0">
                <a:solidFill>
                  <a:srgbClr val="15539C"/>
                </a:solidFill>
                <a:latin typeface="+mn-lt"/>
                <a:ea typeface="ＭＳ Ｐゴシック"/>
                <a:cs typeface="ＭＳ Ｐゴシック"/>
              </a:rPr>
              <a:t>Pavel Fiala</a:t>
            </a:r>
            <a:endParaRPr lang="en-US" sz="2400" kern="0" dirty="0">
              <a:solidFill>
                <a:srgbClr val="15539C"/>
              </a:solidFill>
              <a:latin typeface="+mn-lt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6905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066800"/>
            <a:ext cx="7543800" cy="5029200"/>
          </a:xfrm>
        </p:spPr>
        <p:txBody>
          <a:bodyPr/>
          <a:lstStyle/>
          <a:p>
            <a:pPr eaLnBrk="1" hangingPunct="1"/>
            <a:r>
              <a:rPr lang="en-US" dirty="0" smtClean="0"/>
              <a:t>RDB archiving</a:t>
            </a:r>
          </a:p>
          <a:p>
            <a:pPr lvl="1" eaLnBrk="1" hangingPunct="1"/>
            <a:r>
              <a:rPr lang="en-US" dirty="0" smtClean="0"/>
              <a:t>WinCC OA version 4 archiving</a:t>
            </a:r>
          </a:p>
          <a:p>
            <a:pPr lvl="2" eaLnBrk="1" hangingPunct="1"/>
            <a:r>
              <a:rPr lang="en-US" dirty="0" smtClean="0"/>
              <a:t>Future </a:t>
            </a:r>
            <a:r>
              <a:rPr lang="en-US" smtClean="0"/>
              <a:t>SCADA system</a:t>
            </a:r>
            <a:endParaRPr lang="en-US" dirty="0" smtClean="0"/>
          </a:p>
          <a:p>
            <a:pPr lvl="2" eaLnBrk="1" hangingPunct="1"/>
            <a:r>
              <a:rPr lang="en-US" dirty="0" smtClean="0"/>
              <a:t>Work on a storage plug-in for Oracle RDBMS</a:t>
            </a:r>
          </a:p>
          <a:p>
            <a:pPr lvl="1" eaLnBrk="1" hangingPunct="1"/>
            <a:r>
              <a:rPr lang="en-US" dirty="0" smtClean="0"/>
              <a:t>WinCC OA 3.</a:t>
            </a:r>
            <a:r>
              <a:rPr lang="pl-PL" dirty="0" smtClean="0"/>
              <a:t>11</a:t>
            </a:r>
            <a:r>
              <a:rPr lang="en-US" dirty="0" smtClean="0"/>
              <a:t> archiving </a:t>
            </a:r>
          </a:p>
          <a:p>
            <a:pPr lvl="2" eaLnBrk="1" hangingPunct="1"/>
            <a:r>
              <a:rPr lang="pl-PL" dirty="0" smtClean="0"/>
              <a:t>New Features Validation</a:t>
            </a:r>
            <a:r>
              <a:rPr lang="en-US" dirty="0" smtClean="0"/>
              <a:t> </a:t>
            </a:r>
          </a:p>
          <a:p>
            <a:pPr lvl="2" eaLnBrk="1" hangingPunct="1"/>
            <a:r>
              <a:rPr lang="pl-PL" dirty="0" smtClean="0"/>
              <a:t>Large Scale </a:t>
            </a:r>
            <a:r>
              <a:rPr lang="en-US" dirty="0" smtClean="0"/>
              <a:t>Performance tests</a:t>
            </a:r>
            <a:endParaRPr lang="pl-PL" dirty="0" smtClean="0"/>
          </a:p>
          <a:p>
            <a:pPr marL="914400" lvl="2" indent="0" eaLnBrk="1" hangingPunct="1">
              <a:buNone/>
            </a:pPr>
            <a:endParaRPr lang="pl-PL" dirty="0" smtClean="0"/>
          </a:p>
          <a:p>
            <a:pPr eaLnBrk="1" hangingPunct="1"/>
            <a:r>
              <a:rPr lang="en-US" dirty="0" smtClean="0"/>
              <a:t>Centralized Deployment Tool</a:t>
            </a:r>
            <a:endParaRPr lang="pl-PL" dirty="0"/>
          </a:p>
          <a:p>
            <a:pPr lvl="2" eaLnBrk="1" hangingPunct="1"/>
            <a:r>
              <a:rPr lang="pl-PL" sz="1800" dirty="0"/>
              <a:t>New Fellow Pavel Fiala </a:t>
            </a:r>
          </a:p>
          <a:p>
            <a:pPr lvl="2" eaLnBrk="1" hangingPunct="1"/>
            <a:r>
              <a:rPr lang="en-US" sz="1800" dirty="0" smtClean="0"/>
              <a:t>Started with the ASCII Manager</a:t>
            </a:r>
            <a:endParaRPr lang="pl-PL" dirty="0"/>
          </a:p>
          <a:p>
            <a:pPr marL="0" indent="0" eaLnBrk="1" hangingPunct="1">
              <a:buNone/>
            </a:pPr>
            <a:endParaRPr lang="en-US" dirty="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dirty="0" smtClean="0"/>
              <a:t>WinCC OA</a:t>
            </a:r>
            <a:endParaRPr lang="en-US" dirty="0" smtClean="0"/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654C8FD-3027-4543-AC95-E3C07ED3D1BF}" type="slidenum">
              <a:rPr lang="en-GB" smtClean="0"/>
              <a:pPr/>
              <a:t>14</a:t>
            </a:fld>
            <a:endParaRPr lang="en-GB" dirty="0" smtClean="0"/>
          </a:p>
        </p:txBody>
      </p:sp>
      <p:sp>
        <p:nvSpPr>
          <p:cNvPr id="6149" name="Footer Placeholder 6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Openlab Siemens Major Review </a:t>
            </a:r>
            <a:r>
              <a:rPr lang="pl-PL" dirty="0" smtClean="0"/>
              <a:t>September</a:t>
            </a:r>
            <a:r>
              <a:rPr lang="en-US" dirty="0" smtClean="0"/>
              <a:t> 201</a:t>
            </a:r>
            <a:r>
              <a:rPr lang="pl-PL" dirty="0" smtClean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982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180975"/>
            <a:ext cx="6629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pl-PL" dirty="0" smtClean="0"/>
              <a:t>RDB Archiving</a:t>
            </a: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86400" y="2743200"/>
            <a:ext cx="3465513" cy="236220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5124" name="Footer Placeholder 6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Openlab Siemens Major Review </a:t>
            </a:r>
            <a:r>
              <a:rPr lang="pl-PL" dirty="0" smtClean="0"/>
              <a:t>September 2012</a:t>
            </a:r>
            <a:endParaRPr lang="en-GB" dirty="0" smtClean="0"/>
          </a:p>
        </p:txBody>
      </p:sp>
      <p:sp>
        <p:nvSpPr>
          <p:cNvPr id="5125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4FF2FEE-C9C9-4BEA-94BE-AE9E89783625}" type="slidenum">
              <a:rPr lang="en-GB" smtClean="0"/>
              <a:pPr/>
              <a:t>15</a:t>
            </a:fld>
            <a:endParaRPr lang="en-GB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00200"/>
            <a:ext cx="4800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905000" y="3857625"/>
            <a:ext cx="1524000" cy="1104900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83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WinCC OA Version 4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059904"/>
            <a:ext cx="76200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l-PL" dirty="0"/>
          </a:p>
          <a:p>
            <a:endParaRPr lang="pl-PL" dirty="0" smtClean="0"/>
          </a:p>
          <a:p>
            <a:r>
              <a:rPr lang="en-US" dirty="0" smtClean="0"/>
              <a:t>Upcoming SCADA system to be released in the next years</a:t>
            </a:r>
          </a:p>
          <a:p>
            <a:r>
              <a:rPr lang="pl-PL" dirty="0" smtClean="0"/>
              <a:t>New </a:t>
            </a:r>
            <a:r>
              <a:rPr lang="en-US" dirty="0" smtClean="0"/>
              <a:t>storage and component architecture </a:t>
            </a:r>
            <a:endParaRPr lang="pl-PL" dirty="0" smtClean="0"/>
          </a:p>
          <a:p>
            <a:pPr lvl="1"/>
            <a:r>
              <a:rPr lang="pl-PL" dirty="0" smtClean="0"/>
              <a:t>Storage architecture designed not only for </a:t>
            </a:r>
            <a:r>
              <a:rPr lang="en-GB" dirty="0" smtClean="0"/>
              <a:t>WinCC OA </a:t>
            </a:r>
            <a:r>
              <a:rPr lang="pl-PL" dirty="0" smtClean="0"/>
              <a:t>but </a:t>
            </a:r>
            <a:r>
              <a:rPr lang="en-GB" dirty="0" smtClean="0"/>
              <a:t>other</a:t>
            </a:r>
            <a:r>
              <a:rPr lang="pl-PL" dirty="0" smtClean="0"/>
              <a:t> Siemens products which require archiving</a:t>
            </a:r>
            <a:endParaRPr lang="en-US" dirty="0" smtClean="0"/>
          </a:p>
          <a:p>
            <a:r>
              <a:rPr lang="en-US" dirty="0" smtClean="0"/>
              <a:t>CERN is developing an Oracle archiving module (Oracle plug-in). </a:t>
            </a:r>
          </a:p>
          <a:p>
            <a:r>
              <a:rPr lang="en-US" dirty="0" smtClean="0"/>
              <a:t>Other relational database plug-ins developed by ETM (SQLite, MS SQL Server)</a:t>
            </a:r>
          </a:p>
          <a:p>
            <a:r>
              <a:rPr lang="en-US" dirty="0" smtClean="0"/>
              <a:t>Modules are based on the framework provided by ETM, developed jointly by ETM and Siemens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Openlab Siemens Major Review </a:t>
            </a:r>
            <a:r>
              <a:rPr lang="pl-PL" dirty="0" smtClean="0"/>
              <a:t>September </a:t>
            </a:r>
            <a:r>
              <a:rPr lang="en-US" dirty="0" smtClean="0"/>
              <a:t>201</a:t>
            </a:r>
            <a:r>
              <a:rPr lang="pl-PL" dirty="0" smtClean="0"/>
              <a:t>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6E8F4A-CFB3-48B9-A434-BABEAD346188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475" y="1333500"/>
            <a:ext cx="7743825" cy="42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217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WinCC OA 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Openlab Siemens Major Review </a:t>
            </a:r>
            <a:r>
              <a:rPr lang="pl-PL" dirty="0" smtClean="0"/>
              <a:t>September</a:t>
            </a:r>
            <a:r>
              <a:rPr lang="en-US" dirty="0" smtClean="0"/>
              <a:t> 201</a:t>
            </a:r>
            <a:r>
              <a:rPr lang="pl-PL" dirty="0" smtClean="0"/>
              <a:t>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6E8F4A-CFB3-48B9-A434-BABEAD346188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091952" y="1196752"/>
            <a:ext cx="8028384" cy="5328592"/>
          </a:xfrm>
          <a:prstGeom prst="rect">
            <a:avLst/>
          </a:prstGeom>
          <a:blipFill dpi="0" rotWithShape="1">
            <a:blip r:embed="rId3" cstate="print">
              <a:alphaModFix amt="25000"/>
            </a:blip>
            <a:srcRect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19200"/>
            <a:ext cx="7620000" cy="5105400"/>
          </a:xfr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pl-PL" sz="2400" dirty="0" smtClean="0"/>
              <a:t>Oracle plug-in development</a:t>
            </a:r>
            <a:r>
              <a:rPr lang="en-US" sz="2400" dirty="0" smtClean="0"/>
              <a:t> has been resumed</a:t>
            </a:r>
            <a:endParaRPr lang="pl-PL" sz="2400" dirty="0" smtClean="0"/>
          </a:p>
          <a:p>
            <a:pPr lvl="1"/>
            <a:r>
              <a:rPr lang="en-US" sz="2000" dirty="0" smtClean="0"/>
              <a:t>Storage framework (part of IOWA) has changed</a:t>
            </a:r>
          </a:p>
          <a:p>
            <a:pPr lvl="1"/>
            <a:r>
              <a:rPr lang="en-US" sz="2000" dirty="0" smtClean="0"/>
              <a:t>Plug-in code has been </a:t>
            </a:r>
            <a:r>
              <a:rPr lang="pl-PL" sz="2000" dirty="0" smtClean="0"/>
              <a:t>re-written to adjust for these changes</a:t>
            </a:r>
          </a:p>
          <a:p>
            <a:pPr lvl="1"/>
            <a:r>
              <a:rPr lang="pl-PL" sz="2000" dirty="0" smtClean="0"/>
              <a:t>Formalized design and test documentation according to ETM standards</a:t>
            </a:r>
          </a:p>
          <a:p>
            <a:pPr lvl="1"/>
            <a:r>
              <a:rPr lang="pl-PL" sz="2000" dirty="0" smtClean="0"/>
              <a:t>OCCI challenges resolved (Threading, 64-bit integer support...)</a:t>
            </a:r>
          </a:p>
          <a:p>
            <a:pPr lvl="1"/>
            <a:r>
              <a:rPr lang="pl-PL" sz="2000" dirty="0" smtClean="0"/>
              <a:t>Adjusted test infrastructure </a:t>
            </a:r>
          </a:p>
          <a:p>
            <a:r>
              <a:rPr lang="en-US" sz="2400" dirty="0" smtClean="0"/>
              <a:t>Work </a:t>
            </a:r>
            <a:r>
              <a:rPr lang="pl-PL" sz="2400" dirty="0" smtClean="0"/>
              <a:t>re-</a:t>
            </a:r>
            <a:r>
              <a:rPr lang="en-US" sz="2400" dirty="0" smtClean="0"/>
              <a:t>organized in “waves” (iterations)</a:t>
            </a:r>
            <a:endParaRPr lang="pl-PL" sz="2400" dirty="0" smtClean="0"/>
          </a:p>
          <a:p>
            <a:pPr lvl="1"/>
            <a:r>
              <a:rPr lang="pl-PL" sz="2000" dirty="0" smtClean="0"/>
              <a:t>Two visits to ETM in Linz </a:t>
            </a:r>
          </a:p>
          <a:p>
            <a:pPr lvl="1"/>
            <a:r>
              <a:rPr lang="pl-PL" sz="2000" dirty="0" smtClean="0"/>
              <a:t>Workshop and work coordination</a:t>
            </a:r>
            <a:endParaRPr lang="en-US" sz="2000" dirty="0" smtClean="0"/>
          </a:p>
          <a:p>
            <a:pPr marL="914400" lvl="2" indent="0">
              <a:buNone/>
            </a:pPr>
            <a:r>
              <a:rPr lang="en-US" sz="1800" dirty="0" smtClean="0"/>
              <a:t>New workspace, tests </a:t>
            </a:r>
            <a:endParaRPr lang="pl-PL" sz="1800" dirty="0" smtClean="0"/>
          </a:p>
          <a:p>
            <a:pPr lvl="1"/>
            <a:r>
              <a:rPr lang="pl-PL" sz="2000" dirty="0" smtClean="0"/>
              <a:t>WinCC OA 4 – IOWA integration 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73526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WinCC OA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l-PL" sz="2400" dirty="0" smtClean="0"/>
              <a:t>Achievements</a:t>
            </a:r>
            <a:endParaRPr lang="pl-PL" sz="1400" dirty="0" smtClean="0"/>
          </a:p>
          <a:p>
            <a:pPr lvl="1">
              <a:lnSpc>
                <a:spcPct val="150000"/>
              </a:lnSpc>
            </a:pPr>
            <a:r>
              <a:rPr lang="pl-PL" sz="2000" dirty="0" smtClean="0"/>
              <a:t>Milestone : </a:t>
            </a:r>
            <a:r>
              <a:rPr lang="pl-PL" sz="2000" u="sng" dirty="0" smtClean="0"/>
              <a:t>Wave 1 completed</a:t>
            </a:r>
          </a:p>
          <a:p>
            <a:pPr lvl="2">
              <a:lnSpc>
                <a:spcPct val="150000"/>
              </a:lnSpc>
            </a:pPr>
            <a:r>
              <a:rPr lang="pl-PL" sz="1600" dirty="0" smtClean="0"/>
              <a:t>Plugin code passes all the </a:t>
            </a:r>
            <a:r>
              <a:rPr lang="en-US" sz="1600" dirty="0" smtClean="0"/>
              <a:t>ETM </a:t>
            </a:r>
            <a:r>
              <a:rPr lang="pl-PL" sz="1600" dirty="0" smtClean="0"/>
              <a:t>unit tests 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Next </a:t>
            </a:r>
            <a:r>
              <a:rPr lang="en-US" sz="2400" dirty="0"/>
              <a:t>Steps</a:t>
            </a:r>
            <a:r>
              <a:rPr lang="pl-PL" sz="2400" dirty="0"/>
              <a:t> </a:t>
            </a:r>
            <a:r>
              <a:rPr lang="pl-PL" sz="2400" dirty="0" smtClean="0"/>
              <a:t>(</a:t>
            </a:r>
            <a:r>
              <a:rPr lang="en-US" sz="2400" dirty="0" smtClean="0"/>
              <a:t>W</a:t>
            </a:r>
            <a:r>
              <a:rPr lang="pl-PL" sz="2400" dirty="0" smtClean="0"/>
              <a:t>ave </a:t>
            </a:r>
            <a:r>
              <a:rPr lang="pl-PL" sz="2400" dirty="0"/>
              <a:t>2</a:t>
            </a:r>
            <a:r>
              <a:rPr lang="pl-PL" sz="2400" dirty="0" smtClean="0"/>
              <a:t>)</a:t>
            </a:r>
          </a:p>
          <a:p>
            <a:pPr lvl="1">
              <a:lnSpc>
                <a:spcPct val="150000"/>
              </a:lnSpc>
            </a:pPr>
            <a:r>
              <a:rPr lang="pl-PL" sz="2000" dirty="0" smtClean="0"/>
              <a:t>Planning phase started</a:t>
            </a:r>
            <a:endParaRPr lang="en-US" sz="2000" dirty="0"/>
          </a:p>
          <a:p>
            <a:pPr lvl="1">
              <a:lnSpc>
                <a:spcPct val="150000"/>
              </a:lnSpc>
            </a:pPr>
            <a:r>
              <a:rPr lang="en-US" sz="2000" dirty="0"/>
              <a:t>Missing Functionality – </a:t>
            </a:r>
            <a:r>
              <a:rPr lang="pl-PL" sz="2000" dirty="0"/>
              <a:t>storage </a:t>
            </a:r>
            <a:r>
              <a:rPr lang="en-US" sz="2000" dirty="0"/>
              <a:t>segmentation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Changed interface adjustments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Database schema (re)design</a:t>
            </a:r>
          </a:p>
          <a:p>
            <a:pPr lvl="2">
              <a:lnSpc>
                <a:spcPct val="150000"/>
              </a:lnSpc>
            </a:pPr>
            <a:r>
              <a:rPr lang="en-US" sz="1600" dirty="0"/>
              <a:t>Survey of other products (at CERN, open source)</a:t>
            </a:r>
            <a:endParaRPr lang="pl-PL" sz="1600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6E8F4A-CFB3-48B9-A434-BABEAD346188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590800" y="6553200"/>
            <a:ext cx="3962400" cy="304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Openlab Siemens Major Review </a:t>
            </a:r>
            <a:r>
              <a:rPr lang="pl-PL" dirty="0" smtClean="0"/>
              <a:t>September</a:t>
            </a:r>
            <a:r>
              <a:rPr lang="en-US" dirty="0" smtClean="0"/>
              <a:t> 201</a:t>
            </a:r>
            <a:r>
              <a:rPr lang="pl-PL" dirty="0" smtClean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553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WinCC OA 3.11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066800"/>
            <a:ext cx="76200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WinCC OA 3.1</a:t>
            </a:r>
            <a:r>
              <a:rPr lang="pl-PL" sz="2400" dirty="0"/>
              <a:t>1 is being validated at CERN</a:t>
            </a:r>
          </a:p>
          <a:p>
            <a:pPr lvl="1"/>
            <a:r>
              <a:rPr lang="pl-PL" sz="2000" dirty="0"/>
              <a:t>Successor to 3.8 SP2 </a:t>
            </a:r>
            <a:r>
              <a:rPr lang="en-GB" sz="2000" dirty="0"/>
              <a:t>for </a:t>
            </a:r>
            <a:r>
              <a:rPr lang="pl-PL" sz="2000" dirty="0"/>
              <a:t>the long shutdown</a:t>
            </a:r>
            <a:r>
              <a:rPr lang="en-GB" sz="2000" dirty="0"/>
              <a:t> </a:t>
            </a:r>
            <a:r>
              <a:rPr lang="en-GB" sz="2000" dirty="0" smtClean="0"/>
              <a:t>1</a:t>
            </a:r>
            <a:endParaRPr lang="en-US" sz="2000" dirty="0" smtClean="0"/>
          </a:p>
          <a:p>
            <a:r>
              <a:rPr lang="en-US" sz="2400" dirty="0" smtClean="0"/>
              <a:t>New Features</a:t>
            </a:r>
            <a:r>
              <a:rPr lang="pl-PL" sz="2400" dirty="0" smtClean="0"/>
              <a:t> Validation</a:t>
            </a:r>
            <a:endParaRPr lang="en-GB" sz="2400" dirty="0" smtClean="0"/>
          </a:p>
          <a:p>
            <a:pPr lvl="1"/>
            <a:r>
              <a:rPr lang="en-US" sz="2000" dirty="0"/>
              <a:t>P</a:t>
            </a:r>
            <a:r>
              <a:rPr lang="pl-PL" sz="2000" dirty="0" smtClean="0"/>
              <a:t>arallel archiving feature tested</a:t>
            </a:r>
            <a:endParaRPr lang="en-GB" sz="2000" dirty="0" smtClean="0"/>
          </a:p>
          <a:p>
            <a:pPr lvl="2"/>
            <a:r>
              <a:rPr lang="en-GB" sz="1800" dirty="0" smtClean="0"/>
              <a:t>Local file archiver</a:t>
            </a:r>
            <a:r>
              <a:rPr lang="pl-PL" sz="1800" dirty="0" smtClean="0"/>
              <a:t> (HDB)</a:t>
            </a:r>
            <a:r>
              <a:rPr lang="en-GB" sz="1800" dirty="0" smtClean="0"/>
              <a:t> </a:t>
            </a:r>
            <a:r>
              <a:rPr lang="pl-PL" sz="1800" dirty="0" smtClean="0"/>
              <a:t> </a:t>
            </a:r>
            <a:r>
              <a:rPr lang="en-GB" sz="1800" dirty="0" smtClean="0"/>
              <a:t>&amp; Oracle DB</a:t>
            </a:r>
            <a:endParaRPr lang="pl-PL" sz="1800" dirty="0" smtClean="0"/>
          </a:p>
          <a:p>
            <a:pPr lvl="2"/>
            <a:endParaRPr lang="pl-PL" sz="1800" dirty="0"/>
          </a:p>
          <a:p>
            <a:pPr lvl="2"/>
            <a:endParaRPr lang="pl-PL" sz="1800" dirty="0" smtClean="0"/>
          </a:p>
          <a:p>
            <a:pPr lvl="2"/>
            <a:endParaRPr lang="pl-PL" sz="1800" dirty="0"/>
          </a:p>
          <a:p>
            <a:pPr lvl="2"/>
            <a:endParaRPr lang="pl-PL" sz="1800" dirty="0" smtClean="0"/>
          </a:p>
          <a:p>
            <a:pPr lvl="2"/>
            <a:endParaRPr lang="pl-PL" sz="1800" dirty="0"/>
          </a:p>
          <a:p>
            <a:pPr lvl="2"/>
            <a:endParaRPr lang="en-GB" sz="1800" dirty="0" smtClean="0"/>
          </a:p>
          <a:p>
            <a:pPr lvl="1"/>
            <a:endParaRPr lang="pl-PL" sz="2000" dirty="0" smtClean="0"/>
          </a:p>
          <a:p>
            <a:pPr lvl="1"/>
            <a:endParaRPr lang="pl-PL" sz="2000" dirty="0" smtClean="0"/>
          </a:p>
          <a:p>
            <a:pPr lvl="1"/>
            <a:endParaRPr lang="pl-PL" sz="2000" dirty="0"/>
          </a:p>
          <a:p>
            <a:pPr lvl="1"/>
            <a:endParaRPr lang="pl-PL" sz="2000" dirty="0" smtClean="0"/>
          </a:p>
          <a:p>
            <a:pPr lvl="1"/>
            <a:r>
              <a:rPr lang="pl-PL" sz="2000" dirty="0" smtClean="0"/>
              <a:t>RDB </a:t>
            </a:r>
            <a:r>
              <a:rPr lang="en-GB" sz="2000" dirty="0" smtClean="0"/>
              <a:t>Compression</a:t>
            </a:r>
            <a:r>
              <a:rPr lang="pl-PL" sz="2000" dirty="0" smtClean="0"/>
              <a:t> mechanism</a:t>
            </a:r>
            <a:endParaRPr lang="en-GB" sz="2000" dirty="0" smtClean="0"/>
          </a:p>
          <a:p>
            <a:pPr lvl="2"/>
            <a:r>
              <a:rPr lang="en-GB" sz="1800" dirty="0" smtClean="0"/>
              <a:t>Follow-up</a:t>
            </a:r>
            <a:r>
              <a:rPr lang="pl-PL" sz="1800" dirty="0" smtClean="0"/>
              <a:t> </a:t>
            </a:r>
            <a:r>
              <a:rPr lang="en-GB" sz="1800" dirty="0" smtClean="0"/>
              <a:t>of 3.10 validation</a:t>
            </a:r>
            <a:endParaRPr lang="en-US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Openlab Siemens Major Review </a:t>
            </a:r>
            <a:r>
              <a:rPr lang="pl-PL" dirty="0" smtClean="0"/>
              <a:t>September</a:t>
            </a:r>
            <a:r>
              <a:rPr lang="en-US" dirty="0" smtClean="0"/>
              <a:t> 201</a:t>
            </a:r>
            <a:r>
              <a:rPr lang="pl-PL" dirty="0" smtClean="0"/>
              <a:t>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6E8F4A-CFB3-48B9-A434-BABEAD346188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  <p:pic>
        <p:nvPicPr>
          <p:cNvPr id="4098" name="Picture 2" descr="C:\DTA\paralle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743200"/>
            <a:ext cx="5410200" cy="294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93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066800"/>
            <a:ext cx="7543800" cy="5029200"/>
          </a:xfrm>
        </p:spPr>
        <p:txBody>
          <a:bodyPr/>
          <a:lstStyle/>
          <a:p>
            <a:pPr eaLnBrk="1" hangingPunct="1"/>
            <a:r>
              <a:rPr lang="en-US" dirty="0" smtClean="0"/>
              <a:t>Organization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Data Analytics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PLCs Security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WinCC</a:t>
            </a:r>
            <a:r>
              <a:rPr lang="en-US" dirty="0" smtClean="0"/>
              <a:t> Open Architecture</a:t>
            </a:r>
          </a:p>
          <a:p>
            <a:pPr lvl="1" eaLnBrk="1" hangingPunct="1"/>
            <a:r>
              <a:rPr lang="en-US" dirty="0" smtClean="0"/>
              <a:t>Database </a:t>
            </a:r>
            <a:r>
              <a:rPr lang="en-US" dirty="0" err="1" smtClean="0"/>
              <a:t>Archiver</a:t>
            </a:r>
            <a:endParaRPr lang="en-US" dirty="0"/>
          </a:p>
          <a:p>
            <a:pPr lvl="1" eaLnBrk="1" hangingPunct="1"/>
            <a:r>
              <a:rPr lang="en-US" dirty="0" smtClean="0"/>
              <a:t>Deployment Tool</a:t>
            </a:r>
          </a:p>
          <a:p>
            <a:pPr marL="0" indent="0" eaLnBrk="1" hangingPunct="1">
              <a:buNone/>
            </a:pPr>
            <a:endParaRPr lang="en-US" dirty="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654C8FD-3027-4543-AC95-E3C07ED3D1BF}" type="slidenum">
              <a:rPr lang="en-GB" smtClean="0"/>
              <a:pPr/>
              <a:t>2</a:t>
            </a:fld>
            <a:endParaRPr lang="en-GB" dirty="0" smtClean="0"/>
          </a:p>
        </p:txBody>
      </p:sp>
      <p:sp>
        <p:nvSpPr>
          <p:cNvPr id="6149" name="Footer Placeholder 6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Openlab Siemens Major Review </a:t>
            </a:r>
            <a:r>
              <a:rPr lang="pl-PL" dirty="0" smtClean="0"/>
              <a:t>September</a:t>
            </a:r>
            <a:r>
              <a:rPr lang="en-US" dirty="0" smtClean="0"/>
              <a:t> 201</a:t>
            </a:r>
            <a:r>
              <a:rPr lang="pl-PL" dirty="0" smtClean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82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WinCC OA 3.11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Scalability performance tests</a:t>
            </a:r>
          </a:p>
          <a:p>
            <a:pPr lvl="1"/>
            <a:r>
              <a:rPr lang="en-US" dirty="0"/>
              <a:t>Update of previous round of tests (~7 years ago)</a:t>
            </a:r>
          </a:p>
          <a:p>
            <a:pPr lvl="2"/>
            <a:r>
              <a:rPr lang="pl-PL" dirty="0" smtClean="0"/>
              <a:t>New</a:t>
            </a:r>
            <a:r>
              <a:rPr lang="en-US" dirty="0" smtClean="0"/>
              <a:t> </a:t>
            </a:r>
            <a:r>
              <a:rPr lang="en-US" dirty="0"/>
              <a:t>hardware and software </a:t>
            </a:r>
            <a:r>
              <a:rPr lang="en-US" dirty="0" smtClean="0"/>
              <a:t>versions</a:t>
            </a:r>
            <a:endParaRPr lang="pl-PL" dirty="0" smtClean="0"/>
          </a:p>
          <a:p>
            <a:pPr lvl="2"/>
            <a:r>
              <a:rPr lang="pl-PL" dirty="0" smtClean="0"/>
              <a:t>Scalability </a:t>
            </a:r>
            <a:r>
              <a:rPr lang="en-US" dirty="0" smtClean="0"/>
              <a:t>reassessment </a:t>
            </a:r>
          </a:p>
          <a:p>
            <a:pPr lvl="3"/>
            <a:r>
              <a:rPr lang="pl-PL" dirty="0" smtClean="0"/>
              <a:t>New up-to-date performance figures </a:t>
            </a:r>
            <a:endParaRPr lang="en-US" dirty="0"/>
          </a:p>
          <a:p>
            <a:pPr lvl="1"/>
            <a:r>
              <a:rPr lang="pl-PL" dirty="0"/>
              <a:t>Test machines have been set up</a:t>
            </a:r>
            <a:endParaRPr lang="en-GB" dirty="0"/>
          </a:p>
          <a:p>
            <a:pPr lvl="2"/>
            <a:r>
              <a:rPr lang="en-GB" dirty="0"/>
              <a:t>50 WinCC OA servers (up to 200 projects)</a:t>
            </a:r>
          </a:p>
          <a:p>
            <a:pPr lvl="2"/>
            <a:r>
              <a:rPr lang="en-GB" dirty="0"/>
              <a:t>Oracle </a:t>
            </a:r>
            <a:r>
              <a:rPr lang="en-GB" dirty="0" smtClean="0"/>
              <a:t>server</a:t>
            </a:r>
            <a:r>
              <a:rPr lang="pl-PL" dirty="0" smtClean="0"/>
              <a:t> – 2 node RAC</a:t>
            </a:r>
            <a:endParaRPr lang="pl-PL" dirty="0"/>
          </a:p>
          <a:p>
            <a:pPr lvl="1"/>
            <a:r>
              <a:rPr lang="pl-PL" dirty="0"/>
              <a:t>Collaborating with IT</a:t>
            </a:r>
            <a:r>
              <a:rPr lang="en-GB" dirty="0"/>
              <a:t>-DB </a:t>
            </a:r>
            <a:r>
              <a:rPr lang="pl-PL" dirty="0"/>
              <a:t>experts</a:t>
            </a:r>
          </a:p>
          <a:p>
            <a:pPr lvl="2"/>
            <a:r>
              <a:rPr lang="pl-PL" dirty="0" smtClean="0"/>
              <a:t>Setup</a:t>
            </a:r>
            <a:endParaRPr lang="pl-PL" dirty="0"/>
          </a:p>
          <a:p>
            <a:pPr lvl="2"/>
            <a:r>
              <a:rPr lang="pl-PL" dirty="0" smtClean="0"/>
              <a:t>Optimization</a:t>
            </a:r>
          </a:p>
          <a:p>
            <a:pPr lvl="3"/>
            <a:r>
              <a:rPr lang="pl-PL" dirty="0" smtClean="0"/>
              <a:t>Use of IOT</a:t>
            </a:r>
          </a:p>
          <a:p>
            <a:pPr lvl="3"/>
            <a:r>
              <a:rPr lang="pl-PL" dirty="0" smtClean="0"/>
              <a:t>Index compression...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6E8F4A-CFB3-48B9-A434-BABEAD346188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590800" y="6553200"/>
            <a:ext cx="3962400" cy="304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Openlab Siemens Major Review </a:t>
            </a:r>
            <a:r>
              <a:rPr lang="pl-PL" dirty="0" smtClean="0"/>
              <a:t>September</a:t>
            </a:r>
            <a:r>
              <a:rPr lang="en-US" dirty="0" smtClean="0"/>
              <a:t> 201</a:t>
            </a:r>
            <a:r>
              <a:rPr lang="pl-PL" dirty="0" smtClean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586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Deployment tool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5124" name="Footer Placeholder 6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Openlab Siemens Major Review </a:t>
            </a:r>
            <a:r>
              <a:rPr lang="pl-PL" dirty="0" smtClean="0"/>
              <a:t>September 2012</a:t>
            </a:r>
            <a:endParaRPr lang="en-GB" dirty="0" smtClean="0"/>
          </a:p>
        </p:txBody>
      </p:sp>
      <p:sp>
        <p:nvSpPr>
          <p:cNvPr id="5125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4FF2FEE-C9C9-4BEA-94BE-AE9E89783625}" type="slidenum">
              <a:rPr lang="en-GB" smtClean="0"/>
              <a:pPr/>
              <a:t>21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12410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ASCII Manager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71600" y="914400"/>
            <a:ext cx="7620000" cy="5105400"/>
          </a:xfrm>
        </p:spPr>
        <p:txBody>
          <a:bodyPr/>
          <a:lstStyle/>
          <a:p>
            <a:r>
              <a:rPr lang="en-US" sz="2400" dirty="0" smtClean="0"/>
              <a:t>Key component of the Centralized Deployment Tool </a:t>
            </a:r>
          </a:p>
          <a:p>
            <a:pPr lvl="1"/>
            <a:r>
              <a:rPr lang="en-US" sz="2000" dirty="0" smtClean="0"/>
              <a:t>Will allow pushing new versions of WinCC OA-based components onto sets of remote projects</a:t>
            </a:r>
          </a:p>
          <a:p>
            <a:r>
              <a:rPr lang="en-US" sz="2400" dirty="0" smtClean="0"/>
              <a:t>Imports/exports </a:t>
            </a:r>
            <a:r>
              <a:rPr lang="en-US" sz="2400" dirty="0"/>
              <a:t>the run-time database of a project from/to files</a:t>
            </a:r>
            <a:endParaRPr lang="pl-PL" sz="2400" dirty="0"/>
          </a:p>
          <a:p>
            <a:r>
              <a:rPr lang="en-US" sz="2400" dirty="0" smtClean="0"/>
              <a:t>Initial tasks</a:t>
            </a:r>
            <a:endParaRPr lang="en-US" sz="2400" dirty="0"/>
          </a:p>
          <a:p>
            <a:pPr lvl="1"/>
            <a:r>
              <a:rPr lang="en-US" sz="2000" dirty="0" smtClean="0"/>
              <a:t>Benchmark the </a:t>
            </a:r>
            <a:r>
              <a:rPr lang="en-US" sz="2000" dirty="0"/>
              <a:t>current </a:t>
            </a:r>
            <a:r>
              <a:rPr lang="en-US" sz="2000" dirty="0" smtClean="0"/>
              <a:t>performance</a:t>
            </a:r>
            <a:endParaRPr lang="pl-PL" sz="2000" dirty="0" smtClean="0"/>
          </a:p>
          <a:p>
            <a:pPr lvl="1"/>
            <a:r>
              <a:rPr lang="en-US" sz="2000" dirty="0" smtClean="0"/>
              <a:t>Introduce </a:t>
            </a:r>
            <a:r>
              <a:rPr lang="en-US" sz="2000" dirty="0"/>
              <a:t>XML format for </a:t>
            </a:r>
            <a:r>
              <a:rPr lang="en-US" sz="2000" dirty="0" smtClean="0"/>
              <a:t>files</a:t>
            </a:r>
            <a:endParaRPr lang="pl-PL" sz="1600" dirty="0" smtClean="0"/>
          </a:p>
          <a:p>
            <a:pPr lvl="1"/>
            <a:r>
              <a:rPr lang="en-US" sz="2000" dirty="0" smtClean="0"/>
              <a:t>Extend </a:t>
            </a:r>
            <a:r>
              <a:rPr lang="en-US" sz="2000" dirty="0"/>
              <a:t>the functionality of the manager </a:t>
            </a:r>
            <a:r>
              <a:rPr lang="en-US" sz="2000" dirty="0" smtClean="0"/>
              <a:t>by:</a:t>
            </a:r>
          </a:p>
          <a:p>
            <a:pPr lvl="2"/>
            <a:r>
              <a:rPr lang="en-US" sz="1600" dirty="0" smtClean="0"/>
              <a:t>Pre-validating </a:t>
            </a:r>
            <a:r>
              <a:rPr lang="en-US" sz="1600" dirty="0"/>
              <a:t>the file contents prior to </a:t>
            </a:r>
            <a:r>
              <a:rPr lang="en-US" sz="1600" dirty="0" smtClean="0"/>
              <a:t>imports</a:t>
            </a:r>
            <a:endParaRPr lang="pl-PL" sz="1600" dirty="0" smtClean="0"/>
          </a:p>
          <a:p>
            <a:pPr lvl="2"/>
            <a:r>
              <a:rPr lang="en-US" sz="1600" dirty="0" smtClean="0"/>
              <a:t>Deletion </a:t>
            </a:r>
            <a:r>
              <a:rPr lang="en-US" sz="1600" dirty="0"/>
              <a:t>of database </a:t>
            </a:r>
            <a:r>
              <a:rPr lang="en-US" sz="1600" dirty="0" smtClean="0"/>
              <a:t>entries</a:t>
            </a:r>
            <a:endParaRPr lang="pl-PL" sz="1600" dirty="0" smtClean="0"/>
          </a:p>
          <a:p>
            <a:pPr lvl="2"/>
            <a:r>
              <a:rPr lang="en-US" sz="1600" dirty="0" smtClean="0"/>
              <a:t>Coherent exports to ensure the completeness of parameterization </a:t>
            </a:r>
            <a:endParaRPr lang="pl-PL" sz="1600" dirty="0" smtClean="0"/>
          </a:p>
          <a:p>
            <a:pPr lvl="1"/>
            <a:r>
              <a:rPr lang="pl-PL" sz="2000" dirty="0" smtClean="0"/>
              <a:t>Performance optimization</a:t>
            </a:r>
          </a:p>
          <a:p>
            <a:pPr lvl="1"/>
            <a:r>
              <a:rPr lang="pl-PL" sz="2000" dirty="0" smtClean="0"/>
              <a:t>GUI usability improvement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Openlab Siemens Major Review </a:t>
            </a:r>
            <a:r>
              <a:rPr lang="pl-PL" dirty="0" smtClean="0"/>
              <a:t>September</a:t>
            </a:r>
            <a:r>
              <a:rPr lang="pl-PL" dirty="0"/>
              <a:t> </a:t>
            </a:r>
            <a:r>
              <a:rPr lang="en-US" dirty="0" smtClean="0"/>
              <a:t>201</a:t>
            </a:r>
            <a:r>
              <a:rPr lang="pl-PL" dirty="0" smtClean="0"/>
              <a:t>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CEBCBA-77BF-4556-9A27-CB5051FABECB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435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E8AE75-B42E-4FD8-824C-5A03A4FE1202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  <p:pic>
        <p:nvPicPr>
          <p:cNvPr id="6" name="Picture 2" descr="C:\Documents and Settings\ftilaro\Local Settings\Temporary Internet Files\Content.IE5\UE0QMS3C\MC9004414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2680" y="1432520"/>
            <a:ext cx="2836683" cy="2836683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-108520" y="1203919"/>
            <a:ext cx="9448800" cy="51054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1313" indent="-341313" algn="ctr">
              <a:spcBef>
                <a:spcPct val="20000"/>
              </a:spcBef>
              <a:buClr>
                <a:srgbClr val="003399"/>
              </a:buClr>
              <a:defRPr/>
            </a:pPr>
            <a:endParaRPr lang="en-US" sz="3200" b="1" dirty="0" smtClean="0">
              <a:solidFill>
                <a:srgbClr val="15539C"/>
              </a:solidFill>
              <a:latin typeface="Arial" pitchFamily="34" charset="0"/>
              <a:cs typeface="Arial" pitchFamily="34" charset="0"/>
            </a:endParaRPr>
          </a:p>
          <a:p>
            <a:pPr marL="341313" indent="-341313">
              <a:spcBef>
                <a:spcPct val="20000"/>
              </a:spcBef>
              <a:buClr>
                <a:srgbClr val="003399"/>
              </a:buClr>
              <a:defRPr/>
            </a:pPr>
            <a:endParaRPr lang="en-US" sz="3200" b="1" dirty="0" smtClean="0">
              <a:solidFill>
                <a:srgbClr val="15539C"/>
              </a:solidFill>
              <a:latin typeface="Arial" pitchFamily="34" charset="0"/>
              <a:cs typeface="Arial" pitchFamily="34" charset="0"/>
            </a:endParaRPr>
          </a:p>
          <a:p>
            <a:pPr marL="341313" indent="-341313">
              <a:spcBef>
                <a:spcPct val="20000"/>
              </a:spcBef>
              <a:buClr>
                <a:srgbClr val="003399"/>
              </a:buClr>
              <a:defRPr/>
            </a:pPr>
            <a:r>
              <a:rPr lang="en-US" sz="3200" b="1" dirty="0" smtClean="0">
                <a:solidFill>
                  <a:srgbClr val="15539C"/>
                </a:solidFill>
                <a:latin typeface="Arial" pitchFamily="34" charset="0"/>
                <a:cs typeface="Arial" pitchFamily="34" charset="0"/>
              </a:rPr>
              <a:t>                        </a:t>
            </a:r>
          </a:p>
          <a:p>
            <a:pPr marL="341313" indent="-341313">
              <a:spcBef>
                <a:spcPct val="20000"/>
              </a:spcBef>
              <a:buClr>
                <a:srgbClr val="003399"/>
              </a:buClr>
              <a:defRPr/>
            </a:pPr>
            <a:r>
              <a:rPr lang="en-US" sz="3200" b="1" dirty="0" smtClean="0">
                <a:solidFill>
                  <a:srgbClr val="15539C"/>
                </a:solidFill>
                <a:latin typeface="Arial" pitchFamily="34" charset="0"/>
                <a:cs typeface="Arial" pitchFamily="34" charset="0"/>
              </a:rPr>
              <a:t>			         Any Questions</a:t>
            </a:r>
          </a:p>
          <a:p>
            <a:pPr marL="341313" indent="-341313" algn="ctr">
              <a:spcBef>
                <a:spcPct val="20000"/>
              </a:spcBef>
              <a:buClr>
                <a:srgbClr val="003399"/>
              </a:buClr>
              <a:defRPr/>
            </a:pPr>
            <a:endParaRPr lang="en-US" sz="3200" b="1" dirty="0" smtClean="0">
              <a:solidFill>
                <a:srgbClr val="15539C"/>
              </a:solidFill>
              <a:latin typeface="Arial" pitchFamily="34" charset="0"/>
              <a:cs typeface="Arial" pitchFamily="34" charset="0"/>
            </a:endParaRPr>
          </a:p>
          <a:p>
            <a:pPr marL="341313" indent="-341313" algn="ctr">
              <a:spcBef>
                <a:spcPct val="20000"/>
              </a:spcBef>
              <a:buClr>
                <a:srgbClr val="003399"/>
              </a:buClr>
              <a:defRPr/>
            </a:pPr>
            <a:endParaRPr lang="en-US" sz="3200" b="1" dirty="0" smtClean="0">
              <a:solidFill>
                <a:srgbClr val="15539C"/>
              </a:solidFill>
              <a:latin typeface="Arial" pitchFamily="34" charset="0"/>
              <a:cs typeface="Arial" pitchFamily="34" charset="0"/>
            </a:endParaRPr>
          </a:p>
          <a:p>
            <a:pPr marL="341313" indent="-341313" algn="ctr">
              <a:spcBef>
                <a:spcPct val="20000"/>
              </a:spcBef>
              <a:buClr>
                <a:srgbClr val="003399"/>
              </a:buClr>
              <a:defRPr/>
            </a:pPr>
            <a:r>
              <a:rPr lang="en-US" sz="3200" b="1" dirty="0" smtClean="0">
                <a:solidFill>
                  <a:srgbClr val="15539C"/>
                </a:solidFill>
                <a:latin typeface="Arial" pitchFamily="34" charset="0"/>
                <a:cs typeface="Arial" pitchFamily="34" charset="0"/>
              </a:rPr>
              <a:t>Thank you for attending!</a:t>
            </a:r>
          </a:p>
        </p:txBody>
      </p:sp>
      <p:sp>
        <p:nvSpPr>
          <p:cNvPr id="9" name="Footer Placeholder 3"/>
          <p:cNvSpPr txBox="1">
            <a:spLocks noGrp="1"/>
          </p:cNvSpPr>
          <p:nvPr/>
        </p:nvSpPr>
        <p:spPr bwMode="auto">
          <a:xfrm>
            <a:off x="2590800" y="65532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algn="ctr"/>
            <a:r>
              <a:rPr lang="en-US" sz="1200" i="1" dirty="0">
                <a:solidFill>
                  <a:srgbClr val="15539C"/>
                </a:solidFill>
              </a:rPr>
              <a:t>Openlab Major Review Report </a:t>
            </a:r>
            <a:r>
              <a:rPr lang="en-US" sz="1200" i="1" dirty="0" smtClean="0">
                <a:solidFill>
                  <a:srgbClr val="15539C"/>
                </a:solidFill>
              </a:rPr>
              <a:t>September 2012</a:t>
            </a:r>
            <a:endParaRPr lang="en-GB" sz="1200" i="1" dirty="0">
              <a:solidFill>
                <a:srgbClr val="1553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39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 bwMode="auto">
          <a:xfrm>
            <a:off x="1763688" y="918774"/>
            <a:ext cx="6048672" cy="107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Management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395536" y="5154141"/>
            <a:ext cx="8352928" cy="86714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Siemens/ETM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upervisor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95536" y="4218037"/>
            <a:ext cx="8352928" cy="86714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CERN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upervisor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95536" y="3284984"/>
            <a:ext cx="8352928" cy="84832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/>
              <a:t>o</a:t>
            </a:r>
            <a:r>
              <a:rPr lang="en-US" dirty="0" err="1" smtClean="0"/>
              <a:t>penlab</a:t>
            </a:r>
            <a:endParaRPr lang="en-US" dirty="0" smtClean="0"/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Researcher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E8AE75-B42E-4FD8-824C-5A03A4FE1202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590800" y="6553200"/>
            <a:ext cx="3962400" cy="304800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Openlab</a:t>
            </a:r>
            <a:r>
              <a:rPr lang="en-US" dirty="0"/>
              <a:t> Siemens Major Review </a:t>
            </a:r>
            <a:r>
              <a:rPr lang="pl-PL" dirty="0"/>
              <a:t>September</a:t>
            </a:r>
            <a:r>
              <a:rPr lang="en-US" dirty="0"/>
              <a:t> 201</a:t>
            </a:r>
            <a:r>
              <a:rPr lang="pl-PL" dirty="0"/>
              <a:t>2</a:t>
            </a:r>
            <a:endParaRPr lang="en-GB" dirty="0"/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1981200" y="0"/>
            <a:ext cx="7010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15539C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Organization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137548349"/>
              </p:ext>
            </p:extLst>
          </p:nvPr>
        </p:nvGraphicFramePr>
        <p:xfrm>
          <a:off x="2244080" y="210130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ounded Rectangle 10"/>
          <p:cNvSpPr/>
          <p:nvPr/>
        </p:nvSpPr>
        <p:spPr bwMode="auto">
          <a:xfrm>
            <a:off x="2049496" y="1340768"/>
            <a:ext cx="2450496" cy="576064"/>
          </a:xfrm>
          <a:prstGeom prst="roundRect">
            <a:avLst/>
          </a:prstGeom>
          <a:solidFill>
            <a:srgbClr val="EAEAE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/>
              <a:t>Siemens - Thomas Hahn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/>
              <a:t>ETM - Guenther </a:t>
            </a:r>
            <a:r>
              <a:rPr lang="en-US" sz="1400" dirty="0" err="1" smtClean="0"/>
              <a:t>Zoffmann</a:t>
            </a:r>
            <a:endParaRPr lang="en-US" sz="1400" dirty="0" smtClean="0"/>
          </a:p>
        </p:txBody>
      </p:sp>
      <p:sp>
        <p:nvSpPr>
          <p:cNvPr id="12" name="Rounded Rectangle 11"/>
          <p:cNvSpPr/>
          <p:nvPr/>
        </p:nvSpPr>
        <p:spPr bwMode="auto">
          <a:xfrm>
            <a:off x="5148064" y="1340768"/>
            <a:ext cx="2520280" cy="576064"/>
          </a:xfrm>
          <a:prstGeom prst="roundRect">
            <a:avLst/>
          </a:prstGeom>
          <a:solidFill>
            <a:srgbClr val="EAEAE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/>
              <a:t>CERN - Manuel Gonzalez</a:t>
            </a:r>
          </a:p>
        </p:txBody>
      </p:sp>
    </p:spTree>
    <p:extLst>
      <p:ext uri="{BB962C8B-B14F-4D97-AF65-F5344CB8AC3E}">
        <p14:creationId xmlns:p14="http://schemas.microsoft.com/office/powerpoint/2010/main" val="87435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867A32-3314-456B-92BF-21E4AB644C3F}" type="slidenum">
              <a:rPr lang="en-GB"/>
              <a:pPr/>
              <a:t>4</a:t>
            </a:fld>
            <a:endParaRPr lang="en-GB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aseline="0" dirty="0" smtClean="0"/>
              <a:t>Typical Control System Architecture</a:t>
            </a:r>
            <a:endParaRPr lang="en-GB" dirty="0"/>
          </a:p>
        </p:txBody>
      </p:sp>
      <p:grpSp>
        <p:nvGrpSpPr>
          <p:cNvPr id="2" name="Group 1558"/>
          <p:cNvGrpSpPr>
            <a:grpSpLocks noGrp="1"/>
          </p:cNvGrpSpPr>
          <p:nvPr/>
        </p:nvGrpSpPr>
        <p:grpSpPr bwMode="auto">
          <a:xfrm>
            <a:off x="1371600" y="1456017"/>
            <a:ext cx="7620000" cy="4868584"/>
            <a:chOff x="65" y="798"/>
            <a:chExt cx="5643" cy="3166"/>
          </a:xfrm>
        </p:grpSpPr>
        <p:sp>
          <p:nvSpPr>
            <p:cNvPr id="7" name="Line 4"/>
            <p:cNvSpPr>
              <a:spLocks noChangeShapeType="1"/>
            </p:cNvSpPr>
            <p:nvPr/>
          </p:nvSpPr>
          <p:spPr bwMode="auto">
            <a:xfrm>
              <a:off x="4993" y="900"/>
              <a:ext cx="0" cy="2859"/>
            </a:xfrm>
            <a:prstGeom prst="line">
              <a:avLst/>
            </a:prstGeom>
            <a:noFill/>
            <a:ln w="28575" cap="rnd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394" y="1058"/>
              <a:ext cx="809" cy="2489"/>
              <a:chOff x="3678" y="1044"/>
              <a:chExt cx="809" cy="2489"/>
            </a:xfrm>
          </p:grpSpPr>
          <p:sp>
            <p:nvSpPr>
              <p:cNvPr id="1550" name="Rectangle 6"/>
              <p:cNvSpPr>
                <a:spLocks noChangeArrowheads="1"/>
              </p:cNvSpPr>
              <p:nvPr/>
            </p:nvSpPr>
            <p:spPr bwMode="auto">
              <a:xfrm>
                <a:off x="3678" y="1044"/>
                <a:ext cx="809" cy="905"/>
              </a:xfrm>
              <a:prstGeom prst="rect">
                <a:avLst/>
              </a:prstGeom>
              <a:solidFill>
                <a:srgbClr val="CCFF66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1" name="Rectangle 7"/>
              <p:cNvSpPr>
                <a:spLocks noChangeArrowheads="1"/>
              </p:cNvSpPr>
              <p:nvPr/>
            </p:nvSpPr>
            <p:spPr bwMode="auto">
              <a:xfrm>
                <a:off x="3790" y="1437"/>
                <a:ext cx="592" cy="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GB" sz="1200" dirty="0">
                    <a:solidFill>
                      <a:srgbClr val="FF0000"/>
                    </a:solidFill>
                    <a:latin typeface="Arial" charset="0"/>
                  </a:rPr>
                  <a:t>Supervision</a:t>
                </a:r>
                <a:endParaRPr lang="en-GB" sz="12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52" name="Rectangle 8"/>
              <p:cNvSpPr>
                <a:spLocks noChangeArrowheads="1"/>
              </p:cNvSpPr>
              <p:nvPr/>
            </p:nvSpPr>
            <p:spPr bwMode="auto">
              <a:xfrm>
                <a:off x="3678" y="2004"/>
                <a:ext cx="809" cy="857"/>
              </a:xfrm>
              <a:prstGeom prst="rect">
                <a:avLst/>
              </a:prstGeom>
              <a:solidFill>
                <a:srgbClr val="CCFF66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3" name="Rectangle 9"/>
              <p:cNvSpPr>
                <a:spLocks noChangeArrowheads="1"/>
              </p:cNvSpPr>
              <p:nvPr/>
            </p:nvSpPr>
            <p:spPr bwMode="auto">
              <a:xfrm>
                <a:off x="3880" y="2306"/>
                <a:ext cx="411" cy="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GB" sz="1200" dirty="0">
                    <a:solidFill>
                      <a:srgbClr val="FF0000"/>
                    </a:solidFill>
                    <a:latin typeface="Arial" charset="0"/>
                  </a:rPr>
                  <a:t>Process</a:t>
                </a:r>
                <a:endParaRPr lang="en-GB" sz="12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54" name="Rectangle 10"/>
              <p:cNvSpPr>
                <a:spLocks noChangeArrowheads="1"/>
              </p:cNvSpPr>
              <p:nvPr/>
            </p:nvSpPr>
            <p:spPr bwMode="auto">
              <a:xfrm>
                <a:off x="3756" y="2440"/>
                <a:ext cx="662" cy="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GB" sz="1200" dirty="0">
                    <a:solidFill>
                      <a:srgbClr val="FF0000"/>
                    </a:solidFill>
                    <a:latin typeface="Arial" charset="0"/>
                  </a:rPr>
                  <a:t>Management</a:t>
                </a:r>
                <a:endParaRPr lang="en-GB" sz="12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55" name="Rectangle 11"/>
              <p:cNvSpPr>
                <a:spLocks noChangeArrowheads="1"/>
              </p:cNvSpPr>
              <p:nvPr/>
            </p:nvSpPr>
            <p:spPr bwMode="auto">
              <a:xfrm>
                <a:off x="3678" y="2916"/>
                <a:ext cx="809" cy="617"/>
              </a:xfrm>
              <a:prstGeom prst="rect">
                <a:avLst/>
              </a:prstGeom>
              <a:solidFill>
                <a:srgbClr val="CCFF66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6" name="Rectangle 12"/>
              <p:cNvSpPr>
                <a:spLocks noChangeArrowheads="1"/>
              </p:cNvSpPr>
              <p:nvPr/>
            </p:nvSpPr>
            <p:spPr bwMode="auto">
              <a:xfrm>
                <a:off x="3961" y="3098"/>
                <a:ext cx="246" cy="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GB" sz="1200" dirty="0">
                    <a:solidFill>
                      <a:srgbClr val="FF0000"/>
                    </a:solidFill>
                    <a:latin typeface="Arial" charset="0"/>
                  </a:rPr>
                  <a:t>Field</a:t>
                </a:r>
                <a:endParaRPr lang="en-GB" sz="12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57" name="Rectangle 13"/>
              <p:cNvSpPr>
                <a:spLocks noChangeArrowheads="1"/>
              </p:cNvSpPr>
              <p:nvPr/>
            </p:nvSpPr>
            <p:spPr bwMode="auto">
              <a:xfrm>
                <a:off x="3756" y="3232"/>
                <a:ext cx="662" cy="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GB" sz="1200" dirty="0">
                    <a:solidFill>
                      <a:srgbClr val="FF0000"/>
                    </a:solidFill>
                    <a:latin typeface="Arial" charset="0"/>
                  </a:rPr>
                  <a:t>Management</a:t>
                </a:r>
                <a:endParaRPr lang="en-GB" sz="12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9" name="Rectangle 14"/>
            <p:cNvSpPr>
              <a:spLocks noChangeArrowheads="1"/>
            </p:cNvSpPr>
            <p:nvPr/>
          </p:nvSpPr>
          <p:spPr bwMode="auto">
            <a:xfrm>
              <a:off x="4283" y="3373"/>
              <a:ext cx="1425" cy="185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15"/>
            <p:cNvSpPr>
              <a:spLocks noChangeArrowheads="1"/>
            </p:cNvSpPr>
            <p:nvPr/>
          </p:nvSpPr>
          <p:spPr bwMode="auto">
            <a:xfrm>
              <a:off x="4523" y="3369"/>
              <a:ext cx="996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0033CC"/>
                  </a:solidFill>
                  <a:latin typeface="Arial" charset="0"/>
                </a:rPr>
                <a:t>Sensors/Devices</a:t>
              </a:r>
              <a:endParaRPr lang="en-GB" sz="2400" dirty="0">
                <a:solidFill>
                  <a:srgbClr val="0033CC"/>
                </a:solidFill>
                <a:latin typeface="Times New Roman" pitchFamily="18" charset="0"/>
              </a:endParaRPr>
            </a:p>
          </p:txBody>
        </p:sp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4283" y="3077"/>
              <a:ext cx="1425" cy="233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4377" y="3134"/>
              <a:ext cx="104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GB" sz="1400" dirty="0">
                  <a:solidFill>
                    <a:srgbClr val="0033CC"/>
                  </a:solidFill>
                  <a:latin typeface="Arial" charset="0"/>
                </a:rPr>
                <a:t>Field Buses &amp; Nodes</a:t>
              </a:r>
              <a:endParaRPr lang="en-GB" sz="2400" dirty="0">
                <a:solidFill>
                  <a:schemeClr val="hlink"/>
                </a:solidFill>
                <a:latin typeface="Times New Roman" pitchFamily="18" charset="0"/>
              </a:endParaRPr>
            </a:p>
          </p:txBody>
        </p:sp>
        <p:sp>
          <p:nvSpPr>
            <p:cNvPr id="13" name="Rectangle 18"/>
            <p:cNvSpPr>
              <a:spLocks noChangeArrowheads="1"/>
            </p:cNvSpPr>
            <p:nvPr/>
          </p:nvSpPr>
          <p:spPr bwMode="auto">
            <a:xfrm>
              <a:off x="4283" y="2784"/>
              <a:ext cx="693" cy="233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4297" y="2775"/>
              <a:ext cx="696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dirty="0">
                  <a:solidFill>
                    <a:srgbClr val="0033CC"/>
                  </a:solidFill>
                  <a:latin typeface="Arial" charset="0"/>
                </a:rPr>
                <a:t>PC</a:t>
              </a:r>
            </a:p>
            <a:p>
              <a:pPr algn="ctr"/>
              <a:r>
                <a:rPr lang="en-GB" sz="1200" dirty="0">
                  <a:solidFill>
                    <a:srgbClr val="0033CC"/>
                  </a:solidFill>
                  <a:latin typeface="Arial" charset="0"/>
                </a:rPr>
                <a:t>PLC/UNICOS</a:t>
              </a:r>
              <a:endParaRPr lang="en-GB" sz="2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4283" y="2165"/>
              <a:ext cx="693" cy="233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21"/>
            <p:cNvSpPr>
              <a:spLocks noChangeArrowheads="1"/>
            </p:cNvSpPr>
            <p:nvPr/>
          </p:nvSpPr>
          <p:spPr bwMode="auto">
            <a:xfrm>
              <a:off x="4512" y="2222"/>
              <a:ext cx="24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OPC</a:t>
              </a:r>
              <a:endParaRPr lang="en-GB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7" name="Rectangle 22"/>
            <p:cNvSpPr>
              <a:spLocks noChangeArrowheads="1"/>
            </p:cNvSpPr>
            <p:nvPr/>
          </p:nvSpPr>
          <p:spPr bwMode="auto">
            <a:xfrm>
              <a:off x="4283" y="2454"/>
              <a:ext cx="1425" cy="281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Rectangle 23"/>
            <p:cNvSpPr>
              <a:spLocks noChangeArrowheads="1"/>
            </p:cNvSpPr>
            <p:nvPr/>
          </p:nvSpPr>
          <p:spPr bwMode="auto">
            <a:xfrm>
              <a:off x="4301" y="2527"/>
              <a:ext cx="1294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GB" sz="1200" dirty="0">
                  <a:solidFill>
                    <a:srgbClr val="0033CC"/>
                  </a:solidFill>
                  <a:latin typeface="Arial" charset="0"/>
                </a:rPr>
                <a:t>Communication Protocols</a:t>
              </a:r>
            </a:p>
          </p:txBody>
        </p:sp>
        <p:sp>
          <p:nvSpPr>
            <p:cNvPr id="19" name="Rectangle 24"/>
            <p:cNvSpPr>
              <a:spLocks noChangeArrowheads="1"/>
            </p:cNvSpPr>
            <p:nvPr/>
          </p:nvSpPr>
          <p:spPr bwMode="auto">
            <a:xfrm>
              <a:off x="4283" y="1308"/>
              <a:ext cx="1415" cy="799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Rectangle 25"/>
            <p:cNvSpPr>
              <a:spLocks noChangeArrowheads="1"/>
            </p:cNvSpPr>
            <p:nvPr/>
          </p:nvSpPr>
          <p:spPr bwMode="auto">
            <a:xfrm>
              <a:off x="4642" y="1603"/>
              <a:ext cx="671" cy="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0033CC"/>
                  </a:solidFill>
                  <a:latin typeface="Arial" charset="0"/>
                </a:rPr>
                <a:t>SCADA</a:t>
              </a:r>
            </a:p>
            <a:p>
              <a:pPr algn="ctr"/>
              <a:r>
                <a:rPr lang="en-GB" sz="1400" b="1" dirty="0" err="1" smtClean="0">
                  <a:solidFill>
                    <a:srgbClr val="0033CC"/>
                  </a:solidFill>
                </a:rPr>
                <a:t>WinCC</a:t>
              </a:r>
              <a:r>
                <a:rPr lang="en-GB" sz="1400" b="1" dirty="0" smtClean="0">
                  <a:solidFill>
                    <a:srgbClr val="0033CC"/>
                  </a:solidFill>
                </a:rPr>
                <a:t> OA</a:t>
              </a:r>
              <a:endParaRPr lang="en-GB" sz="2400" b="1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1" name="Rectangle 26"/>
            <p:cNvSpPr>
              <a:spLocks noChangeArrowheads="1"/>
            </p:cNvSpPr>
            <p:nvPr/>
          </p:nvSpPr>
          <p:spPr bwMode="auto">
            <a:xfrm>
              <a:off x="4323" y="798"/>
              <a:ext cx="88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28"/>
            <p:cNvGrpSpPr>
              <a:grpSpLocks/>
            </p:cNvGrpSpPr>
            <p:nvPr/>
          </p:nvGrpSpPr>
          <p:grpSpPr bwMode="auto">
            <a:xfrm>
              <a:off x="65" y="1961"/>
              <a:ext cx="3263" cy="78"/>
              <a:chOff x="171" y="1961"/>
              <a:chExt cx="3263" cy="78"/>
            </a:xfrm>
          </p:grpSpPr>
          <p:sp>
            <p:nvSpPr>
              <p:cNvPr id="1547" name="Rectangle 29"/>
              <p:cNvSpPr>
                <a:spLocks noChangeArrowheads="1"/>
              </p:cNvSpPr>
              <p:nvPr/>
            </p:nvSpPr>
            <p:spPr bwMode="auto">
              <a:xfrm>
                <a:off x="246" y="1994"/>
                <a:ext cx="3113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8" name="Freeform 30"/>
              <p:cNvSpPr>
                <a:spLocks/>
              </p:cNvSpPr>
              <p:nvPr/>
            </p:nvSpPr>
            <p:spPr bwMode="auto">
              <a:xfrm>
                <a:off x="3357" y="1962"/>
                <a:ext cx="77" cy="77"/>
              </a:xfrm>
              <a:custGeom>
                <a:avLst/>
                <a:gdLst/>
                <a:ahLst/>
                <a:cxnLst>
                  <a:cxn ang="0">
                    <a:pos x="0" y="77"/>
                  </a:cxn>
                  <a:cxn ang="0">
                    <a:pos x="77" y="38"/>
                  </a:cxn>
                  <a:cxn ang="0">
                    <a:pos x="0" y="0"/>
                  </a:cxn>
                  <a:cxn ang="0">
                    <a:pos x="0" y="77"/>
                  </a:cxn>
                </a:cxnLst>
                <a:rect l="0" t="0" r="r" b="b"/>
                <a:pathLst>
                  <a:path w="77" h="77">
                    <a:moveTo>
                      <a:pt x="0" y="77"/>
                    </a:moveTo>
                    <a:lnTo>
                      <a:pt x="77" y="38"/>
                    </a:lnTo>
                    <a:lnTo>
                      <a:pt x="0" y="0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9" name="Freeform 31"/>
              <p:cNvSpPr>
                <a:spLocks/>
              </p:cNvSpPr>
              <p:nvPr/>
            </p:nvSpPr>
            <p:spPr bwMode="auto">
              <a:xfrm>
                <a:off x="171" y="1961"/>
                <a:ext cx="77" cy="77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0" y="39"/>
                  </a:cxn>
                  <a:cxn ang="0">
                    <a:pos x="77" y="77"/>
                  </a:cxn>
                  <a:cxn ang="0">
                    <a:pos x="77" y="0"/>
                  </a:cxn>
                </a:cxnLst>
                <a:rect l="0" t="0" r="r" b="b"/>
                <a:pathLst>
                  <a:path w="77" h="77">
                    <a:moveTo>
                      <a:pt x="77" y="0"/>
                    </a:moveTo>
                    <a:lnTo>
                      <a:pt x="0" y="39"/>
                    </a:lnTo>
                    <a:lnTo>
                      <a:pt x="77" y="77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4" name="Rectangle 32"/>
            <p:cNvSpPr>
              <a:spLocks noChangeArrowheads="1"/>
            </p:cNvSpPr>
            <p:nvPr/>
          </p:nvSpPr>
          <p:spPr bwMode="auto">
            <a:xfrm>
              <a:off x="904" y="1999"/>
              <a:ext cx="12" cy="1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33"/>
            <p:cNvSpPr>
              <a:spLocks noChangeArrowheads="1"/>
            </p:cNvSpPr>
            <p:nvPr/>
          </p:nvSpPr>
          <p:spPr bwMode="auto">
            <a:xfrm>
              <a:off x="1637" y="2000"/>
              <a:ext cx="12" cy="14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34"/>
            <p:cNvSpPr>
              <a:spLocks/>
            </p:cNvSpPr>
            <p:nvPr/>
          </p:nvSpPr>
          <p:spPr bwMode="auto">
            <a:xfrm>
              <a:off x="666" y="3334"/>
              <a:ext cx="2543" cy="272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36" y="1"/>
                </a:cxn>
                <a:cxn ang="0">
                  <a:pos x="27" y="4"/>
                </a:cxn>
                <a:cxn ang="0">
                  <a:pos x="20" y="8"/>
                </a:cxn>
                <a:cxn ang="0">
                  <a:pos x="13" y="13"/>
                </a:cxn>
                <a:cxn ang="0">
                  <a:pos x="8" y="20"/>
                </a:cxn>
                <a:cxn ang="0">
                  <a:pos x="4" y="27"/>
                </a:cxn>
                <a:cxn ang="0">
                  <a:pos x="1" y="36"/>
                </a:cxn>
                <a:cxn ang="0">
                  <a:pos x="0" y="45"/>
                </a:cxn>
                <a:cxn ang="0">
                  <a:pos x="0" y="227"/>
                </a:cxn>
                <a:cxn ang="0">
                  <a:pos x="1" y="236"/>
                </a:cxn>
                <a:cxn ang="0">
                  <a:pos x="4" y="245"/>
                </a:cxn>
                <a:cxn ang="0">
                  <a:pos x="8" y="252"/>
                </a:cxn>
                <a:cxn ang="0">
                  <a:pos x="13" y="259"/>
                </a:cxn>
                <a:cxn ang="0">
                  <a:pos x="20" y="264"/>
                </a:cxn>
                <a:cxn ang="0">
                  <a:pos x="27" y="269"/>
                </a:cxn>
                <a:cxn ang="0">
                  <a:pos x="36" y="271"/>
                </a:cxn>
                <a:cxn ang="0">
                  <a:pos x="45" y="272"/>
                </a:cxn>
                <a:cxn ang="0">
                  <a:pos x="2498" y="272"/>
                </a:cxn>
                <a:cxn ang="0">
                  <a:pos x="2507" y="271"/>
                </a:cxn>
                <a:cxn ang="0">
                  <a:pos x="2516" y="269"/>
                </a:cxn>
                <a:cxn ang="0">
                  <a:pos x="2523" y="264"/>
                </a:cxn>
                <a:cxn ang="0">
                  <a:pos x="2530" y="259"/>
                </a:cxn>
                <a:cxn ang="0">
                  <a:pos x="2535" y="252"/>
                </a:cxn>
                <a:cxn ang="0">
                  <a:pos x="2540" y="245"/>
                </a:cxn>
                <a:cxn ang="0">
                  <a:pos x="2542" y="236"/>
                </a:cxn>
                <a:cxn ang="0">
                  <a:pos x="2543" y="227"/>
                </a:cxn>
                <a:cxn ang="0">
                  <a:pos x="2543" y="45"/>
                </a:cxn>
                <a:cxn ang="0">
                  <a:pos x="2542" y="36"/>
                </a:cxn>
                <a:cxn ang="0">
                  <a:pos x="2540" y="27"/>
                </a:cxn>
                <a:cxn ang="0">
                  <a:pos x="2535" y="20"/>
                </a:cxn>
                <a:cxn ang="0">
                  <a:pos x="2530" y="13"/>
                </a:cxn>
                <a:cxn ang="0">
                  <a:pos x="2523" y="8"/>
                </a:cxn>
                <a:cxn ang="0">
                  <a:pos x="2516" y="4"/>
                </a:cxn>
                <a:cxn ang="0">
                  <a:pos x="2507" y="1"/>
                </a:cxn>
                <a:cxn ang="0">
                  <a:pos x="2498" y="0"/>
                </a:cxn>
                <a:cxn ang="0">
                  <a:pos x="45" y="0"/>
                </a:cxn>
              </a:cxnLst>
              <a:rect l="0" t="0" r="r" b="b"/>
              <a:pathLst>
                <a:path w="2543" h="272">
                  <a:moveTo>
                    <a:pt x="45" y="0"/>
                  </a:moveTo>
                  <a:lnTo>
                    <a:pt x="36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3" y="13"/>
                  </a:lnTo>
                  <a:lnTo>
                    <a:pt x="8" y="20"/>
                  </a:lnTo>
                  <a:lnTo>
                    <a:pt x="4" y="27"/>
                  </a:lnTo>
                  <a:lnTo>
                    <a:pt x="1" y="36"/>
                  </a:lnTo>
                  <a:lnTo>
                    <a:pt x="0" y="45"/>
                  </a:lnTo>
                  <a:lnTo>
                    <a:pt x="0" y="227"/>
                  </a:lnTo>
                  <a:lnTo>
                    <a:pt x="1" y="236"/>
                  </a:lnTo>
                  <a:lnTo>
                    <a:pt x="4" y="245"/>
                  </a:lnTo>
                  <a:lnTo>
                    <a:pt x="8" y="252"/>
                  </a:lnTo>
                  <a:lnTo>
                    <a:pt x="13" y="259"/>
                  </a:lnTo>
                  <a:lnTo>
                    <a:pt x="20" y="264"/>
                  </a:lnTo>
                  <a:lnTo>
                    <a:pt x="27" y="269"/>
                  </a:lnTo>
                  <a:lnTo>
                    <a:pt x="36" y="271"/>
                  </a:lnTo>
                  <a:lnTo>
                    <a:pt x="45" y="272"/>
                  </a:lnTo>
                  <a:lnTo>
                    <a:pt x="2498" y="272"/>
                  </a:lnTo>
                  <a:lnTo>
                    <a:pt x="2507" y="271"/>
                  </a:lnTo>
                  <a:lnTo>
                    <a:pt x="2516" y="269"/>
                  </a:lnTo>
                  <a:lnTo>
                    <a:pt x="2523" y="264"/>
                  </a:lnTo>
                  <a:lnTo>
                    <a:pt x="2530" y="259"/>
                  </a:lnTo>
                  <a:lnTo>
                    <a:pt x="2535" y="252"/>
                  </a:lnTo>
                  <a:lnTo>
                    <a:pt x="2540" y="245"/>
                  </a:lnTo>
                  <a:lnTo>
                    <a:pt x="2542" y="236"/>
                  </a:lnTo>
                  <a:lnTo>
                    <a:pt x="2543" y="227"/>
                  </a:lnTo>
                  <a:lnTo>
                    <a:pt x="2543" y="45"/>
                  </a:lnTo>
                  <a:lnTo>
                    <a:pt x="2542" y="36"/>
                  </a:lnTo>
                  <a:lnTo>
                    <a:pt x="2540" y="27"/>
                  </a:lnTo>
                  <a:lnTo>
                    <a:pt x="2535" y="20"/>
                  </a:lnTo>
                  <a:lnTo>
                    <a:pt x="2530" y="13"/>
                  </a:lnTo>
                  <a:lnTo>
                    <a:pt x="2523" y="8"/>
                  </a:lnTo>
                  <a:lnTo>
                    <a:pt x="2516" y="4"/>
                  </a:lnTo>
                  <a:lnTo>
                    <a:pt x="2507" y="1"/>
                  </a:lnTo>
                  <a:lnTo>
                    <a:pt x="249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Rectangle 35"/>
            <p:cNvSpPr>
              <a:spLocks noChangeArrowheads="1"/>
            </p:cNvSpPr>
            <p:nvPr/>
          </p:nvSpPr>
          <p:spPr bwMode="auto">
            <a:xfrm>
              <a:off x="1424" y="3400"/>
              <a:ext cx="104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GB" sz="1200">
                  <a:solidFill>
                    <a:srgbClr val="000000"/>
                  </a:solidFill>
                  <a:latin typeface="Arial" charset="0"/>
                </a:rPr>
                <a:t>Experimental Equipment</a:t>
              </a:r>
              <a:endParaRPr lang="en-GB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8" name="Rectangle 36"/>
            <p:cNvSpPr>
              <a:spLocks noChangeArrowheads="1"/>
            </p:cNvSpPr>
            <p:nvPr/>
          </p:nvSpPr>
          <p:spPr bwMode="auto">
            <a:xfrm>
              <a:off x="2201" y="2133"/>
              <a:ext cx="25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Rectangle 37"/>
            <p:cNvSpPr>
              <a:spLocks noChangeArrowheads="1"/>
            </p:cNvSpPr>
            <p:nvPr/>
          </p:nvSpPr>
          <p:spPr bwMode="auto">
            <a:xfrm>
              <a:off x="3053" y="1808"/>
              <a:ext cx="30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Rectangle 38"/>
            <p:cNvSpPr>
              <a:spLocks noChangeArrowheads="1"/>
            </p:cNvSpPr>
            <p:nvPr/>
          </p:nvSpPr>
          <p:spPr bwMode="auto">
            <a:xfrm>
              <a:off x="3111" y="1845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GB" sz="1200">
                  <a:solidFill>
                    <a:srgbClr val="000000"/>
                  </a:solidFill>
                  <a:latin typeface="Arial" charset="0"/>
                </a:rPr>
                <a:t>LAN</a:t>
              </a:r>
              <a:endParaRPr lang="en-GB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1" name="Rectangle 39"/>
            <p:cNvSpPr>
              <a:spLocks noChangeArrowheads="1"/>
            </p:cNvSpPr>
            <p:nvPr/>
          </p:nvSpPr>
          <p:spPr bwMode="auto">
            <a:xfrm>
              <a:off x="2804" y="1767"/>
              <a:ext cx="12" cy="23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40"/>
            <p:cNvGrpSpPr>
              <a:grpSpLocks/>
            </p:cNvGrpSpPr>
            <p:nvPr/>
          </p:nvGrpSpPr>
          <p:grpSpPr bwMode="auto">
            <a:xfrm>
              <a:off x="2007" y="1419"/>
              <a:ext cx="513" cy="402"/>
              <a:chOff x="2113" y="1419"/>
              <a:chExt cx="513" cy="402"/>
            </a:xfrm>
          </p:grpSpPr>
          <p:sp>
            <p:nvSpPr>
              <p:cNvPr id="1401" name="Freeform 41"/>
              <p:cNvSpPr>
                <a:spLocks/>
              </p:cNvSpPr>
              <p:nvPr/>
            </p:nvSpPr>
            <p:spPr bwMode="auto">
              <a:xfrm>
                <a:off x="2113" y="1725"/>
                <a:ext cx="50" cy="30"/>
              </a:xfrm>
              <a:custGeom>
                <a:avLst/>
                <a:gdLst/>
                <a:ahLst/>
                <a:cxnLst>
                  <a:cxn ang="0">
                    <a:pos x="295" y="0"/>
                  </a:cxn>
                  <a:cxn ang="0">
                    <a:pos x="227" y="0"/>
                  </a:cxn>
                  <a:cxn ang="0">
                    <a:pos x="187" y="5"/>
                  </a:cxn>
                  <a:cxn ang="0">
                    <a:pos x="151" y="11"/>
                  </a:cxn>
                  <a:cxn ang="0">
                    <a:pos x="105" y="19"/>
                  </a:cxn>
                  <a:cxn ang="0">
                    <a:pos x="70" y="29"/>
                  </a:cxn>
                  <a:cxn ang="0">
                    <a:pos x="46" y="37"/>
                  </a:cxn>
                  <a:cxn ang="0">
                    <a:pos x="29" y="47"/>
                  </a:cxn>
                  <a:cxn ang="0">
                    <a:pos x="16" y="56"/>
                  </a:cxn>
                  <a:cxn ang="0">
                    <a:pos x="6" y="68"/>
                  </a:cxn>
                  <a:cxn ang="0">
                    <a:pos x="0" y="81"/>
                  </a:cxn>
                  <a:cxn ang="0">
                    <a:pos x="2" y="96"/>
                  </a:cxn>
                  <a:cxn ang="0">
                    <a:pos x="10" y="108"/>
                  </a:cxn>
                  <a:cxn ang="0">
                    <a:pos x="21" y="115"/>
                  </a:cxn>
                  <a:cxn ang="0">
                    <a:pos x="42" y="118"/>
                  </a:cxn>
                  <a:cxn ang="0">
                    <a:pos x="67" y="118"/>
                  </a:cxn>
                  <a:cxn ang="0">
                    <a:pos x="93" y="116"/>
                  </a:cxn>
                  <a:cxn ang="0">
                    <a:pos x="127" y="112"/>
                  </a:cxn>
                  <a:cxn ang="0">
                    <a:pos x="159" y="115"/>
                  </a:cxn>
                  <a:cxn ang="0">
                    <a:pos x="181" y="118"/>
                  </a:cxn>
                  <a:cxn ang="0">
                    <a:pos x="205" y="124"/>
                  </a:cxn>
                  <a:cxn ang="0">
                    <a:pos x="230" y="135"/>
                  </a:cxn>
                  <a:cxn ang="0">
                    <a:pos x="301" y="179"/>
                  </a:cxn>
                  <a:cxn ang="0">
                    <a:pos x="297" y="179"/>
                  </a:cxn>
                  <a:cxn ang="0">
                    <a:pos x="298" y="175"/>
                  </a:cxn>
                </a:cxnLst>
                <a:rect l="0" t="0" r="r" b="b"/>
                <a:pathLst>
                  <a:path w="301" h="179">
                    <a:moveTo>
                      <a:pt x="295" y="0"/>
                    </a:moveTo>
                    <a:lnTo>
                      <a:pt x="227" y="0"/>
                    </a:lnTo>
                    <a:lnTo>
                      <a:pt x="187" y="5"/>
                    </a:lnTo>
                    <a:lnTo>
                      <a:pt x="151" y="11"/>
                    </a:lnTo>
                    <a:lnTo>
                      <a:pt x="105" y="19"/>
                    </a:lnTo>
                    <a:lnTo>
                      <a:pt x="70" y="29"/>
                    </a:lnTo>
                    <a:lnTo>
                      <a:pt x="46" y="37"/>
                    </a:lnTo>
                    <a:lnTo>
                      <a:pt x="29" y="47"/>
                    </a:lnTo>
                    <a:lnTo>
                      <a:pt x="16" y="56"/>
                    </a:lnTo>
                    <a:lnTo>
                      <a:pt x="6" y="68"/>
                    </a:lnTo>
                    <a:lnTo>
                      <a:pt x="0" y="81"/>
                    </a:lnTo>
                    <a:lnTo>
                      <a:pt x="2" y="96"/>
                    </a:lnTo>
                    <a:lnTo>
                      <a:pt x="10" y="108"/>
                    </a:lnTo>
                    <a:lnTo>
                      <a:pt x="21" y="115"/>
                    </a:lnTo>
                    <a:lnTo>
                      <a:pt x="42" y="118"/>
                    </a:lnTo>
                    <a:lnTo>
                      <a:pt x="67" y="118"/>
                    </a:lnTo>
                    <a:lnTo>
                      <a:pt x="93" y="116"/>
                    </a:lnTo>
                    <a:lnTo>
                      <a:pt x="127" y="112"/>
                    </a:lnTo>
                    <a:lnTo>
                      <a:pt x="159" y="115"/>
                    </a:lnTo>
                    <a:lnTo>
                      <a:pt x="181" y="118"/>
                    </a:lnTo>
                    <a:lnTo>
                      <a:pt x="205" y="124"/>
                    </a:lnTo>
                    <a:lnTo>
                      <a:pt x="230" y="135"/>
                    </a:lnTo>
                    <a:lnTo>
                      <a:pt x="301" y="179"/>
                    </a:lnTo>
                    <a:lnTo>
                      <a:pt x="297" y="179"/>
                    </a:lnTo>
                    <a:lnTo>
                      <a:pt x="298" y="175"/>
                    </a:lnTo>
                  </a:path>
                </a:pathLst>
              </a:custGeom>
              <a:noFill/>
              <a:ln w="9525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8" name="Group 42"/>
              <p:cNvGrpSpPr>
                <a:grpSpLocks/>
              </p:cNvGrpSpPr>
              <p:nvPr/>
            </p:nvGrpSpPr>
            <p:grpSpPr bwMode="auto">
              <a:xfrm>
                <a:off x="2156" y="1641"/>
                <a:ext cx="403" cy="138"/>
                <a:chOff x="2156" y="1641"/>
                <a:chExt cx="403" cy="138"/>
              </a:xfrm>
            </p:grpSpPr>
            <p:sp>
              <p:nvSpPr>
                <p:cNvPr id="1540" name="Freeform 43"/>
                <p:cNvSpPr>
                  <a:spLocks/>
                </p:cNvSpPr>
                <p:nvPr/>
              </p:nvSpPr>
              <p:spPr bwMode="auto">
                <a:xfrm>
                  <a:off x="2159" y="1710"/>
                  <a:ext cx="400" cy="69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0" y="207"/>
                    </a:cxn>
                    <a:cxn ang="0">
                      <a:pos x="1949" y="413"/>
                    </a:cxn>
                    <a:cxn ang="0">
                      <a:pos x="2400" y="161"/>
                    </a:cxn>
                    <a:cxn ang="0">
                      <a:pos x="2400" y="0"/>
                    </a:cxn>
                    <a:cxn ang="0">
                      <a:pos x="1932" y="218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400" h="413">
                      <a:moveTo>
                        <a:pt x="0" y="25"/>
                      </a:moveTo>
                      <a:lnTo>
                        <a:pt x="0" y="207"/>
                      </a:lnTo>
                      <a:lnTo>
                        <a:pt x="1949" y="413"/>
                      </a:lnTo>
                      <a:lnTo>
                        <a:pt x="2400" y="161"/>
                      </a:lnTo>
                      <a:lnTo>
                        <a:pt x="2400" y="0"/>
                      </a:lnTo>
                      <a:lnTo>
                        <a:pt x="1932" y="218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1" name="Freeform 44"/>
                <p:cNvSpPr>
                  <a:spLocks/>
                </p:cNvSpPr>
                <p:nvPr/>
              </p:nvSpPr>
              <p:spPr bwMode="auto">
                <a:xfrm>
                  <a:off x="2156" y="1641"/>
                  <a:ext cx="326" cy="10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56" y="140"/>
                    </a:cxn>
                    <a:cxn ang="0">
                      <a:pos x="1956" y="638"/>
                    </a:cxn>
                    <a:cxn ang="0">
                      <a:pos x="0" y="44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956" h="638">
                      <a:moveTo>
                        <a:pt x="0" y="0"/>
                      </a:moveTo>
                      <a:lnTo>
                        <a:pt x="1956" y="140"/>
                      </a:lnTo>
                      <a:lnTo>
                        <a:pt x="1956" y="638"/>
                      </a:lnTo>
                      <a:lnTo>
                        <a:pt x="0" y="44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2" name="Group 45"/>
                <p:cNvGrpSpPr>
                  <a:grpSpLocks/>
                </p:cNvGrpSpPr>
                <p:nvPr/>
              </p:nvGrpSpPr>
              <p:grpSpPr bwMode="auto">
                <a:xfrm>
                  <a:off x="2157" y="1660"/>
                  <a:ext cx="325" cy="43"/>
                  <a:chOff x="2157" y="1660"/>
                  <a:chExt cx="325" cy="43"/>
                </a:xfrm>
              </p:grpSpPr>
              <p:sp>
                <p:nvSpPr>
                  <p:cNvPr id="1543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2157" y="1660"/>
                    <a:ext cx="325" cy="2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44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2395" y="1680"/>
                    <a:ext cx="68" cy="6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45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2316" y="1674"/>
                    <a:ext cx="68" cy="6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46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2157" y="1674"/>
                    <a:ext cx="325" cy="29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3" name="Group 50"/>
              <p:cNvGrpSpPr>
                <a:grpSpLocks/>
              </p:cNvGrpSpPr>
              <p:nvPr/>
            </p:nvGrpSpPr>
            <p:grpSpPr bwMode="auto">
              <a:xfrm>
                <a:off x="2156" y="1627"/>
                <a:ext cx="404" cy="38"/>
                <a:chOff x="2156" y="1627"/>
                <a:chExt cx="404" cy="38"/>
              </a:xfrm>
            </p:grpSpPr>
            <p:sp>
              <p:nvSpPr>
                <p:cNvPr id="1538" name="Freeform 51"/>
                <p:cNvSpPr>
                  <a:spLocks/>
                </p:cNvSpPr>
                <p:nvPr/>
              </p:nvSpPr>
              <p:spPr bwMode="auto">
                <a:xfrm>
                  <a:off x="2156" y="1627"/>
                  <a:ext cx="404" cy="38"/>
                </a:xfrm>
                <a:custGeom>
                  <a:avLst/>
                  <a:gdLst/>
                  <a:ahLst/>
                  <a:cxnLst>
                    <a:cxn ang="0">
                      <a:pos x="0" y="87"/>
                    </a:cxn>
                    <a:cxn ang="0">
                      <a:pos x="1955" y="227"/>
                    </a:cxn>
                    <a:cxn ang="0">
                      <a:pos x="2422" y="94"/>
                    </a:cxn>
                    <a:cxn ang="0">
                      <a:pos x="2258" y="76"/>
                    </a:cxn>
                    <a:cxn ang="0">
                      <a:pos x="745" y="0"/>
                    </a:cxn>
                    <a:cxn ang="0">
                      <a:pos x="0" y="87"/>
                    </a:cxn>
                  </a:cxnLst>
                  <a:rect l="0" t="0" r="r" b="b"/>
                  <a:pathLst>
                    <a:path w="2422" h="227">
                      <a:moveTo>
                        <a:pt x="0" y="87"/>
                      </a:moveTo>
                      <a:lnTo>
                        <a:pt x="1955" y="227"/>
                      </a:lnTo>
                      <a:lnTo>
                        <a:pt x="2422" y="94"/>
                      </a:lnTo>
                      <a:lnTo>
                        <a:pt x="2258" y="76"/>
                      </a:lnTo>
                      <a:lnTo>
                        <a:pt x="745" y="0"/>
                      </a:lnTo>
                      <a:lnTo>
                        <a:pt x="0" y="87"/>
                      </a:lnTo>
                      <a:close/>
                    </a:path>
                  </a:pathLst>
                </a:custGeom>
                <a:solidFill>
                  <a:srgbClr val="DFDFD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" name="Freeform 52"/>
                <p:cNvSpPr>
                  <a:spLocks/>
                </p:cNvSpPr>
                <p:nvPr/>
              </p:nvSpPr>
              <p:spPr bwMode="auto">
                <a:xfrm>
                  <a:off x="2248" y="1635"/>
                  <a:ext cx="297" cy="24"/>
                </a:xfrm>
                <a:custGeom>
                  <a:avLst/>
                  <a:gdLst/>
                  <a:ahLst/>
                  <a:cxnLst>
                    <a:cxn ang="0">
                      <a:pos x="144" y="0"/>
                    </a:cxn>
                    <a:cxn ang="0">
                      <a:pos x="0" y="53"/>
                    </a:cxn>
                    <a:cxn ang="0">
                      <a:pos x="1436" y="145"/>
                    </a:cxn>
                    <a:cxn ang="0">
                      <a:pos x="1671" y="80"/>
                    </a:cxn>
                    <a:cxn ang="0">
                      <a:pos x="1652" y="71"/>
                    </a:cxn>
                    <a:cxn ang="0">
                      <a:pos x="1780" y="35"/>
                    </a:cxn>
                    <a:cxn ang="0">
                      <a:pos x="1701" y="2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780" h="145">
                      <a:moveTo>
                        <a:pt x="144" y="0"/>
                      </a:moveTo>
                      <a:lnTo>
                        <a:pt x="0" y="53"/>
                      </a:lnTo>
                      <a:lnTo>
                        <a:pt x="1436" y="145"/>
                      </a:lnTo>
                      <a:lnTo>
                        <a:pt x="1671" y="80"/>
                      </a:lnTo>
                      <a:lnTo>
                        <a:pt x="1652" y="71"/>
                      </a:lnTo>
                      <a:lnTo>
                        <a:pt x="1780" y="35"/>
                      </a:lnTo>
                      <a:lnTo>
                        <a:pt x="1701" y="28"/>
                      </a:lnTo>
                      <a:lnTo>
                        <a:pt x="144" y="0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25" name="Group 53"/>
              <p:cNvGrpSpPr>
                <a:grpSpLocks/>
              </p:cNvGrpSpPr>
              <p:nvPr/>
            </p:nvGrpSpPr>
            <p:grpSpPr bwMode="auto">
              <a:xfrm>
                <a:off x="2485" y="1423"/>
                <a:ext cx="74" cy="231"/>
                <a:chOff x="2485" y="1423"/>
                <a:chExt cx="74" cy="231"/>
              </a:xfrm>
            </p:grpSpPr>
            <p:grpSp>
              <p:nvGrpSpPr>
                <p:cNvPr id="1327" name="Group 54"/>
                <p:cNvGrpSpPr>
                  <a:grpSpLocks/>
                </p:cNvGrpSpPr>
                <p:nvPr/>
              </p:nvGrpSpPr>
              <p:grpSpPr bwMode="auto">
                <a:xfrm>
                  <a:off x="2514" y="1453"/>
                  <a:ext cx="45" cy="193"/>
                  <a:chOff x="2514" y="1453"/>
                  <a:chExt cx="45" cy="193"/>
                </a:xfrm>
              </p:grpSpPr>
              <p:sp>
                <p:nvSpPr>
                  <p:cNvPr id="1512" name="Freeform 55"/>
                  <p:cNvSpPr>
                    <a:spLocks/>
                  </p:cNvSpPr>
                  <p:nvPr/>
                </p:nvSpPr>
                <p:spPr bwMode="auto">
                  <a:xfrm>
                    <a:off x="2514" y="1453"/>
                    <a:ext cx="45" cy="193"/>
                  </a:xfrm>
                  <a:custGeom>
                    <a:avLst/>
                    <a:gdLst/>
                    <a:ahLst/>
                    <a:cxnLst>
                      <a:cxn ang="0">
                        <a:pos x="25" y="0"/>
                      </a:cxn>
                      <a:cxn ang="0">
                        <a:pos x="269" y="95"/>
                      </a:cxn>
                      <a:cxn ang="0">
                        <a:pos x="247" y="547"/>
                      </a:cxn>
                      <a:cxn ang="0">
                        <a:pos x="220" y="1092"/>
                      </a:cxn>
                      <a:cxn ang="0">
                        <a:pos x="0" y="1158"/>
                      </a:cxn>
                      <a:cxn ang="0">
                        <a:pos x="25" y="0"/>
                      </a:cxn>
                    </a:cxnLst>
                    <a:rect l="0" t="0" r="r" b="b"/>
                    <a:pathLst>
                      <a:path w="269" h="1158">
                        <a:moveTo>
                          <a:pt x="25" y="0"/>
                        </a:moveTo>
                        <a:lnTo>
                          <a:pt x="269" y="95"/>
                        </a:lnTo>
                        <a:lnTo>
                          <a:pt x="247" y="547"/>
                        </a:lnTo>
                        <a:lnTo>
                          <a:pt x="220" y="1092"/>
                        </a:lnTo>
                        <a:lnTo>
                          <a:pt x="0" y="1158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328" name="Group 56"/>
                  <p:cNvGrpSpPr>
                    <a:grpSpLocks/>
                  </p:cNvGrpSpPr>
                  <p:nvPr/>
                </p:nvGrpSpPr>
                <p:grpSpPr bwMode="auto">
                  <a:xfrm>
                    <a:off x="2514" y="1461"/>
                    <a:ext cx="44" cy="162"/>
                    <a:chOff x="2514" y="1461"/>
                    <a:chExt cx="44" cy="162"/>
                  </a:xfrm>
                </p:grpSpPr>
                <p:grpSp>
                  <p:nvGrpSpPr>
                    <p:cNvPr id="1329" name="Group 5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14" y="1461"/>
                      <a:ext cx="44" cy="162"/>
                      <a:chOff x="2514" y="1461"/>
                      <a:chExt cx="44" cy="162"/>
                    </a:xfrm>
                  </p:grpSpPr>
                  <p:grpSp>
                    <p:nvGrpSpPr>
                      <p:cNvPr id="1330" name="Group 5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14" y="1461"/>
                        <a:ext cx="44" cy="97"/>
                        <a:chOff x="2514" y="1461"/>
                        <a:chExt cx="44" cy="97"/>
                      </a:xfrm>
                    </p:grpSpPr>
                    <p:grpSp>
                      <p:nvGrpSpPr>
                        <p:cNvPr id="32" name="Group 5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517" y="1461"/>
                          <a:ext cx="41" cy="52"/>
                          <a:chOff x="2517" y="1461"/>
                          <a:chExt cx="41" cy="52"/>
                        </a:xfrm>
                      </p:grpSpPr>
                      <p:sp>
                        <p:nvSpPr>
                          <p:cNvPr id="1532" name="Line 6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518" y="1461"/>
                            <a:ext cx="40" cy="15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533" name="Line 6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518" y="1469"/>
                            <a:ext cx="39" cy="14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534" name="Line 6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518" y="1478"/>
                            <a:ext cx="39" cy="13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535" name="Line 6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518" y="1486"/>
                            <a:ext cx="39" cy="12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536" name="Line 6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517" y="1495"/>
                            <a:ext cx="40" cy="11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537" name="Line 6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517" y="1503"/>
                            <a:ext cx="39" cy="10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1527" name="Line 6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4" y="1520"/>
                          <a:ext cx="41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8" name="Line 6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4" y="1528"/>
                          <a:ext cx="41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9" name="Line 6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4" y="1537"/>
                          <a:ext cx="40" cy="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30" name="Line 6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4" y="1546"/>
                          <a:ext cx="40" cy="4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31" name="Line 7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5" y="1554"/>
                          <a:ext cx="39" cy="4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14" y="1563"/>
                        <a:ext cx="39" cy="60"/>
                        <a:chOff x="2514" y="1563"/>
                        <a:chExt cx="39" cy="60"/>
                      </a:xfrm>
                    </p:grpSpPr>
                    <p:sp>
                      <p:nvSpPr>
                        <p:cNvPr id="1518" name="Line 7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5" y="1563"/>
                          <a:ext cx="38" cy="3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19" name="Line 7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5" y="1572"/>
                          <a:ext cx="38" cy="1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0" name="Line 7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5" y="1581"/>
                          <a:ext cx="37" cy="1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1" name="Line 7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15" y="1588"/>
                          <a:ext cx="37" cy="1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2" name="Line 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15" y="1596"/>
                          <a:ext cx="37" cy="1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3" name="Line 7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15" y="1603"/>
                          <a:ext cx="37" cy="3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4" name="Line 7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14" y="1610"/>
                          <a:ext cx="37" cy="5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5" name="Line 7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15" y="1618"/>
                          <a:ext cx="36" cy="5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515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6" y="1512"/>
                      <a:ext cx="40" cy="8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5" name="Group 81"/>
                <p:cNvGrpSpPr>
                  <a:grpSpLocks/>
                </p:cNvGrpSpPr>
                <p:nvPr/>
              </p:nvGrpSpPr>
              <p:grpSpPr bwMode="auto">
                <a:xfrm>
                  <a:off x="2485" y="1423"/>
                  <a:ext cx="40" cy="231"/>
                  <a:chOff x="2485" y="1423"/>
                  <a:chExt cx="40" cy="231"/>
                </a:xfrm>
              </p:grpSpPr>
              <p:sp>
                <p:nvSpPr>
                  <p:cNvPr id="1510" name="Freeform 82"/>
                  <p:cNvSpPr>
                    <a:spLocks/>
                  </p:cNvSpPr>
                  <p:nvPr/>
                </p:nvSpPr>
                <p:spPr bwMode="auto">
                  <a:xfrm>
                    <a:off x="2485" y="1423"/>
                    <a:ext cx="39" cy="231"/>
                  </a:xfrm>
                  <a:custGeom>
                    <a:avLst/>
                    <a:gdLst/>
                    <a:ahLst/>
                    <a:cxnLst>
                      <a:cxn ang="0">
                        <a:pos x="56" y="0"/>
                      </a:cxn>
                      <a:cxn ang="0">
                        <a:pos x="223" y="71"/>
                      </a:cxn>
                      <a:cxn ang="0">
                        <a:pos x="236" y="87"/>
                      </a:cxn>
                      <a:cxn ang="0">
                        <a:pos x="186" y="1327"/>
                      </a:cxn>
                      <a:cxn ang="0">
                        <a:pos x="165" y="1343"/>
                      </a:cxn>
                      <a:cxn ang="0">
                        <a:pos x="0" y="1383"/>
                      </a:cxn>
                      <a:cxn ang="0">
                        <a:pos x="22" y="1360"/>
                      </a:cxn>
                      <a:cxn ang="0">
                        <a:pos x="23" y="1344"/>
                      </a:cxn>
                      <a:cxn ang="0">
                        <a:pos x="56" y="0"/>
                      </a:cxn>
                    </a:cxnLst>
                    <a:rect l="0" t="0" r="r" b="b"/>
                    <a:pathLst>
                      <a:path w="236" h="1383">
                        <a:moveTo>
                          <a:pt x="56" y="0"/>
                        </a:moveTo>
                        <a:lnTo>
                          <a:pt x="223" y="71"/>
                        </a:lnTo>
                        <a:lnTo>
                          <a:pt x="236" y="87"/>
                        </a:lnTo>
                        <a:lnTo>
                          <a:pt x="186" y="1327"/>
                        </a:lnTo>
                        <a:lnTo>
                          <a:pt x="165" y="1343"/>
                        </a:lnTo>
                        <a:lnTo>
                          <a:pt x="0" y="1383"/>
                        </a:lnTo>
                        <a:lnTo>
                          <a:pt x="22" y="1360"/>
                        </a:lnTo>
                        <a:lnTo>
                          <a:pt x="23" y="1344"/>
                        </a:lnTo>
                        <a:lnTo>
                          <a:pt x="56" y="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11" name="Arc 83"/>
                  <p:cNvSpPr>
                    <a:spLocks/>
                  </p:cNvSpPr>
                  <p:nvPr/>
                </p:nvSpPr>
                <p:spPr bwMode="auto">
                  <a:xfrm>
                    <a:off x="2521" y="1435"/>
                    <a:ext cx="4" cy="5"/>
                  </a:xfrm>
                  <a:custGeom>
                    <a:avLst/>
                    <a:gdLst>
                      <a:gd name="G0" fmla="+- 5379 0 0"/>
                      <a:gd name="G1" fmla="+- 21600 0 0"/>
                      <a:gd name="G2" fmla="+- 21600 0 0"/>
                      <a:gd name="T0" fmla="*/ 0 w 26288"/>
                      <a:gd name="T1" fmla="*/ 681 h 21600"/>
                      <a:gd name="T2" fmla="*/ 26288 w 26288"/>
                      <a:gd name="T3" fmla="*/ 16179 h 21600"/>
                      <a:gd name="T4" fmla="*/ 5379 w 26288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6288" h="21600" fill="none" extrusionOk="0">
                        <a:moveTo>
                          <a:pt x="-1" y="680"/>
                        </a:moveTo>
                        <a:cubicBezTo>
                          <a:pt x="1757" y="228"/>
                          <a:pt x="3564" y="-1"/>
                          <a:pt x="5379" y="0"/>
                        </a:cubicBezTo>
                        <a:cubicBezTo>
                          <a:pt x="15220" y="0"/>
                          <a:pt x="23817" y="6652"/>
                          <a:pt x="26287" y="16179"/>
                        </a:cubicBezTo>
                      </a:path>
                      <a:path w="26288" h="21600" stroke="0" extrusionOk="0">
                        <a:moveTo>
                          <a:pt x="-1" y="680"/>
                        </a:moveTo>
                        <a:cubicBezTo>
                          <a:pt x="1757" y="228"/>
                          <a:pt x="3564" y="-1"/>
                          <a:pt x="5379" y="0"/>
                        </a:cubicBezTo>
                        <a:cubicBezTo>
                          <a:pt x="15220" y="0"/>
                          <a:pt x="23817" y="6652"/>
                          <a:pt x="26287" y="16179"/>
                        </a:cubicBezTo>
                        <a:lnTo>
                          <a:pt x="5379" y="2160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8" name="Group 84"/>
              <p:cNvGrpSpPr>
                <a:grpSpLocks/>
              </p:cNvGrpSpPr>
              <p:nvPr/>
            </p:nvGrpSpPr>
            <p:grpSpPr bwMode="auto">
              <a:xfrm>
                <a:off x="2501" y="1771"/>
                <a:ext cx="125" cy="50"/>
                <a:chOff x="2501" y="1771"/>
                <a:chExt cx="125" cy="50"/>
              </a:xfrm>
            </p:grpSpPr>
            <p:sp>
              <p:nvSpPr>
                <p:cNvPr id="1497" name="Freeform 85"/>
                <p:cNvSpPr>
                  <a:spLocks/>
                </p:cNvSpPr>
                <p:nvPr/>
              </p:nvSpPr>
              <p:spPr bwMode="auto">
                <a:xfrm>
                  <a:off x="2501" y="1771"/>
                  <a:ext cx="125" cy="3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9" y="10"/>
                    </a:cxn>
                    <a:cxn ang="0">
                      <a:pos x="243" y="14"/>
                    </a:cxn>
                    <a:cxn ang="0">
                      <a:pos x="336" y="24"/>
                    </a:cxn>
                    <a:cxn ang="0">
                      <a:pos x="429" y="36"/>
                    </a:cxn>
                    <a:cxn ang="0">
                      <a:pos x="494" y="45"/>
                    </a:cxn>
                    <a:cxn ang="0">
                      <a:pos x="573" y="58"/>
                    </a:cxn>
                    <a:cxn ang="0">
                      <a:pos x="618" y="67"/>
                    </a:cxn>
                    <a:cxn ang="0">
                      <a:pos x="652" y="74"/>
                    </a:cxn>
                    <a:cxn ang="0">
                      <a:pos x="671" y="79"/>
                    </a:cxn>
                    <a:cxn ang="0">
                      <a:pos x="686" y="82"/>
                    </a:cxn>
                    <a:cxn ang="0">
                      <a:pos x="704" y="88"/>
                    </a:cxn>
                    <a:cxn ang="0">
                      <a:pos x="723" y="95"/>
                    </a:cxn>
                    <a:cxn ang="0">
                      <a:pos x="741" y="105"/>
                    </a:cxn>
                    <a:cxn ang="0">
                      <a:pos x="749" y="116"/>
                    </a:cxn>
                    <a:cxn ang="0">
                      <a:pos x="750" y="124"/>
                    </a:cxn>
                    <a:cxn ang="0">
                      <a:pos x="747" y="137"/>
                    </a:cxn>
                    <a:cxn ang="0">
                      <a:pos x="741" y="150"/>
                    </a:cxn>
                    <a:cxn ang="0">
                      <a:pos x="731" y="162"/>
                    </a:cxn>
                    <a:cxn ang="0">
                      <a:pos x="719" y="170"/>
                    </a:cxn>
                    <a:cxn ang="0">
                      <a:pos x="703" y="181"/>
                    </a:cxn>
                    <a:cxn ang="0">
                      <a:pos x="685" y="188"/>
                    </a:cxn>
                    <a:cxn ang="0">
                      <a:pos x="665" y="191"/>
                    </a:cxn>
                    <a:cxn ang="0">
                      <a:pos x="642" y="194"/>
                    </a:cxn>
                    <a:cxn ang="0">
                      <a:pos x="615" y="195"/>
                    </a:cxn>
                    <a:cxn ang="0">
                      <a:pos x="588" y="193"/>
                    </a:cxn>
                    <a:cxn ang="0">
                      <a:pos x="547" y="187"/>
                    </a:cxn>
                  </a:cxnLst>
                  <a:rect l="0" t="0" r="r" b="b"/>
                  <a:pathLst>
                    <a:path w="750" h="195">
                      <a:moveTo>
                        <a:pt x="0" y="0"/>
                      </a:moveTo>
                      <a:lnTo>
                        <a:pt x="139" y="10"/>
                      </a:lnTo>
                      <a:lnTo>
                        <a:pt x="243" y="14"/>
                      </a:lnTo>
                      <a:lnTo>
                        <a:pt x="336" y="24"/>
                      </a:lnTo>
                      <a:lnTo>
                        <a:pt x="429" y="36"/>
                      </a:lnTo>
                      <a:lnTo>
                        <a:pt x="494" y="45"/>
                      </a:lnTo>
                      <a:lnTo>
                        <a:pt x="573" y="58"/>
                      </a:lnTo>
                      <a:lnTo>
                        <a:pt x="618" y="67"/>
                      </a:lnTo>
                      <a:lnTo>
                        <a:pt x="652" y="74"/>
                      </a:lnTo>
                      <a:lnTo>
                        <a:pt x="671" y="79"/>
                      </a:lnTo>
                      <a:lnTo>
                        <a:pt x="686" y="82"/>
                      </a:lnTo>
                      <a:lnTo>
                        <a:pt x="704" y="88"/>
                      </a:lnTo>
                      <a:lnTo>
                        <a:pt x="723" y="95"/>
                      </a:lnTo>
                      <a:lnTo>
                        <a:pt x="741" y="105"/>
                      </a:lnTo>
                      <a:lnTo>
                        <a:pt x="749" y="116"/>
                      </a:lnTo>
                      <a:lnTo>
                        <a:pt x="750" y="124"/>
                      </a:lnTo>
                      <a:lnTo>
                        <a:pt x="747" y="137"/>
                      </a:lnTo>
                      <a:lnTo>
                        <a:pt x="741" y="150"/>
                      </a:lnTo>
                      <a:lnTo>
                        <a:pt x="731" y="162"/>
                      </a:lnTo>
                      <a:lnTo>
                        <a:pt x="719" y="170"/>
                      </a:lnTo>
                      <a:lnTo>
                        <a:pt x="703" y="181"/>
                      </a:lnTo>
                      <a:lnTo>
                        <a:pt x="685" y="188"/>
                      </a:lnTo>
                      <a:lnTo>
                        <a:pt x="665" y="191"/>
                      </a:lnTo>
                      <a:lnTo>
                        <a:pt x="642" y="194"/>
                      </a:lnTo>
                      <a:lnTo>
                        <a:pt x="615" y="195"/>
                      </a:lnTo>
                      <a:lnTo>
                        <a:pt x="588" y="193"/>
                      </a:lnTo>
                      <a:lnTo>
                        <a:pt x="547" y="187"/>
                      </a:lnTo>
                    </a:path>
                  </a:pathLst>
                </a:custGeom>
                <a:noFill/>
                <a:ln w="4763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9" name="Group 86"/>
                <p:cNvGrpSpPr>
                  <a:grpSpLocks/>
                </p:cNvGrpSpPr>
                <p:nvPr/>
              </p:nvGrpSpPr>
              <p:grpSpPr bwMode="auto">
                <a:xfrm>
                  <a:off x="2505" y="1787"/>
                  <a:ext cx="89" cy="34"/>
                  <a:chOff x="2505" y="1787"/>
                  <a:chExt cx="89" cy="34"/>
                </a:xfrm>
              </p:grpSpPr>
              <p:grpSp>
                <p:nvGrpSpPr>
                  <p:cNvPr id="42" name="Group 87"/>
                  <p:cNvGrpSpPr>
                    <a:grpSpLocks/>
                  </p:cNvGrpSpPr>
                  <p:nvPr/>
                </p:nvGrpSpPr>
                <p:grpSpPr bwMode="auto">
                  <a:xfrm>
                    <a:off x="2505" y="1787"/>
                    <a:ext cx="89" cy="34"/>
                    <a:chOff x="2505" y="1787"/>
                    <a:chExt cx="89" cy="34"/>
                  </a:xfrm>
                </p:grpSpPr>
                <p:sp>
                  <p:nvSpPr>
                    <p:cNvPr id="1504" name="Freeform 88"/>
                    <p:cNvSpPr>
                      <a:spLocks/>
                    </p:cNvSpPr>
                    <p:nvPr/>
                  </p:nvSpPr>
                  <p:spPr bwMode="auto">
                    <a:xfrm>
                      <a:off x="2505" y="1787"/>
                      <a:ext cx="55" cy="2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8"/>
                        </a:cxn>
                        <a:cxn ang="0">
                          <a:pos x="86" y="0"/>
                        </a:cxn>
                        <a:cxn ang="0">
                          <a:pos x="327" y="44"/>
                        </a:cxn>
                        <a:cxn ang="0">
                          <a:pos x="232" y="131"/>
                        </a:cxn>
                        <a:cxn ang="0">
                          <a:pos x="0" y="78"/>
                        </a:cxn>
                      </a:cxnLst>
                      <a:rect l="0" t="0" r="r" b="b"/>
                      <a:pathLst>
                        <a:path w="327" h="131">
                          <a:moveTo>
                            <a:pt x="0" y="78"/>
                          </a:moveTo>
                          <a:lnTo>
                            <a:pt x="86" y="0"/>
                          </a:lnTo>
                          <a:lnTo>
                            <a:pt x="327" y="44"/>
                          </a:lnTo>
                          <a:lnTo>
                            <a:pt x="232" y="131"/>
                          </a:lnTo>
                          <a:lnTo>
                            <a:pt x="0" y="78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05" name="Freeform 89"/>
                    <p:cNvSpPr>
                      <a:spLocks/>
                    </p:cNvSpPr>
                    <p:nvPr/>
                  </p:nvSpPr>
                  <p:spPr bwMode="auto">
                    <a:xfrm>
                      <a:off x="2506" y="1800"/>
                      <a:ext cx="38" cy="2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69"/>
                        </a:cxn>
                        <a:cxn ang="0">
                          <a:pos x="2" y="69"/>
                        </a:cxn>
                        <a:cxn ang="0">
                          <a:pos x="232" y="124"/>
                        </a:cxn>
                        <a:cxn ang="0">
                          <a:pos x="232" y="53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232" h="124">
                          <a:moveTo>
                            <a:pt x="0" y="0"/>
                          </a:moveTo>
                          <a:lnTo>
                            <a:pt x="0" y="69"/>
                          </a:lnTo>
                          <a:lnTo>
                            <a:pt x="2" y="69"/>
                          </a:lnTo>
                          <a:lnTo>
                            <a:pt x="232" y="124"/>
                          </a:lnTo>
                          <a:lnTo>
                            <a:pt x="232" y="53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06" name="Freeform 90"/>
                    <p:cNvSpPr>
                      <a:spLocks/>
                    </p:cNvSpPr>
                    <p:nvPr/>
                  </p:nvSpPr>
                  <p:spPr bwMode="auto">
                    <a:xfrm>
                      <a:off x="2544" y="1794"/>
                      <a:ext cx="50" cy="2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85"/>
                        </a:cxn>
                        <a:cxn ang="0">
                          <a:pos x="94" y="0"/>
                        </a:cxn>
                        <a:cxn ang="0">
                          <a:pos x="296" y="22"/>
                        </a:cxn>
                        <a:cxn ang="0">
                          <a:pos x="296" y="88"/>
                        </a:cxn>
                        <a:cxn ang="0">
                          <a:pos x="0" y="158"/>
                        </a:cxn>
                        <a:cxn ang="0">
                          <a:pos x="0" y="85"/>
                        </a:cxn>
                      </a:cxnLst>
                      <a:rect l="0" t="0" r="r" b="b"/>
                      <a:pathLst>
                        <a:path w="296" h="158">
                          <a:moveTo>
                            <a:pt x="0" y="85"/>
                          </a:moveTo>
                          <a:lnTo>
                            <a:pt x="94" y="0"/>
                          </a:lnTo>
                          <a:lnTo>
                            <a:pt x="296" y="22"/>
                          </a:lnTo>
                          <a:lnTo>
                            <a:pt x="296" y="88"/>
                          </a:lnTo>
                          <a:lnTo>
                            <a:pt x="0" y="158"/>
                          </a:lnTo>
                          <a:lnTo>
                            <a:pt x="0" y="85"/>
                          </a:lnTo>
                          <a:close/>
                        </a:path>
                      </a:pathLst>
                    </a:custGeom>
                    <a:solidFill>
                      <a:srgbClr val="9F9F9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07" name="Freeform 91"/>
                    <p:cNvSpPr>
                      <a:spLocks/>
                    </p:cNvSpPr>
                    <p:nvPr/>
                  </p:nvSpPr>
                  <p:spPr bwMode="auto">
                    <a:xfrm>
                      <a:off x="2520" y="1787"/>
                      <a:ext cx="74" cy="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21" y="15"/>
                        </a:cxn>
                        <a:cxn ang="0">
                          <a:pos x="443" y="65"/>
                        </a:cxn>
                        <a:cxn ang="0">
                          <a:pos x="241" y="44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443" h="65">
                          <a:moveTo>
                            <a:pt x="0" y="0"/>
                          </a:moveTo>
                          <a:lnTo>
                            <a:pt x="221" y="15"/>
                          </a:lnTo>
                          <a:lnTo>
                            <a:pt x="443" y="65"/>
                          </a:lnTo>
                          <a:lnTo>
                            <a:pt x="241" y="44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5" name="Group 92"/>
                  <p:cNvGrpSpPr>
                    <a:grpSpLocks/>
                  </p:cNvGrpSpPr>
                  <p:nvPr/>
                </p:nvGrpSpPr>
                <p:grpSpPr bwMode="auto">
                  <a:xfrm>
                    <a:off x="2506" y="1797"/>
                    <a:ext cx="87" cy="14"/>
                    <a:chOff x="2506" y="1797"/>
                    <a:chExt cx="87" cy="14"/>
                  </a:xfrm>
                </p:grpSpPr>
                <p:sp>
                  <p:nvSpPr>
                    <p:cNvPr id="1501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06" y="1802"/>
                      <a:ext cx="39" cy="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02" name="Line 9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545" y="1797"/>
                      <a:ext cx="16" cy="14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03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61" y="1797"/>
                      <a:ext cx="32" cy="2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406" name="Freeform 96"/>
              <p:cNvSpPr>
                <a:spLocks/>
              </p:cNvSpPr>
              <p:nvPr/>
            </p:nvSpPr>
            <p:spPr bwMode="auto">
              <a:xfrm>
                <a:off x="2483" y="1709"/>
                <a:ext cx="75" cy="71"/>
              </a:xfrm>
              <a:custGeom>
                <a:avLst/>
                <a:gdLst/>
                <a:ahLst/>
                <a:cxnLst>
                  <a:cxn ang="0">
                    <a:pos x="0" y="213"/>
                  </a:cxn>
                  <a:cxn ang="0">
                    <a:pos x="455" y="0"/>
                  </a:cxn>
                  <a:cxn ang="0">
                    <a:pos x="455" y="171"/>
                  </a:cxn>
                  <a:cxn ang="0">
                    <a:pos x="0" y="425"/>
                  </a:cxn>
                  <a:cxn ang="0">
                    <a:pos x="0" y="213"/>
                  </a:cxn>
                </a:cxnLst>
                <a:rect l="0" t="0" r="r" b="b"/>
                <a:pathLst>
                  <a:path w="455" h="425">
                    <a:moveTo>
                      <a:pt x="0" y="213"/>
                    </a:moveTo>
                    <a:lnTo>
                      <a:pt x="455" y="0"/>
                    </a:lnTo>
                    <a:lnTo>
                      <a:pt x="455" y="171"/>
                    </a:lnTo>
                    <a:lnTo>
                      <a:pt x="0" y="425"/>
                    </a:lnTo>
                    <a:lnTo>
                      <a:pt x="0" y="213"/>
                    </a:lnTo>
                    <a:close/>
                  </a:path>
                </a:pathLst>
              </a:custGeom>
              <a:solidFill>
                <a:srgbClr val="5F5F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7" name="Freeform 97"/>
              <p:cNvSpPr>
                <a:spLocks/>
              </p:cNvSpPr>
              <p:nvPr/>
            </p:nvSpPr>
            <p:spPr bwMode="auto">
              <a:xfrm>
                <a:off x="2482" y="1642"/>
                <a:ext cx="78" cy="105"/>
              </a:xfrm>
              <a:custGeom>
                <a:avLst/>
                <a:gdLst/>
                <a:ahLst/>
                <a:cxnLst>
                  <a:cxn ang="0">
                    <a:pos x="0" y="133"/>
                  </a:cxn>
                  <a:cxn ang="0">
                    <a:pos x="469" y="0"/>
                  </a:cxn>
                  <a:cxn ang="0">
                    <a:pos x="469" y="415"/>
                  </a:cxn>
                  <a:cxn ang="0">
                    <a:pos x="1" y="629"/>
                  </a:cxn>
                  <a:cxn ang="0">
                    <a:pos x="0" y="133"/>
                  </a:cxn>
                </a:cxnLst>
                <a:rect l="0" t="0" r="r" b="b"/>
                <a:pathLst>
                  <a:path w="469" h="629">
                    <a:moveTo>
                      <a:pt x="0" y="133"/>
                    </a:moveTo>
                    <a:lnTo>
                      <a:pt x="469" y="0"/>
                    </a:lnTo>
                    <a:lnTo>
                      <a:pt x="469" y="415"/>
                    </a:lnTo>
                    <a:lnTo>
                      <a:pt x="1" y="629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8" name="Freeform 98"/>
              <p:cNvSpPr>
                <a:spLocks/>
              </p:cNvSpPr>
              <p:nvPr/>
            </p:nvSpPr>
            <p:spPr bwMode="auto">
              <a:xfrm>
                <a:off x="2270" y="1455"/>
                <a:ext cx="193" cy="160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1158" y="0"/>
                  </a:cxn>
                  <a:cxn ang="0">
                    <a:pos x="1113" y="961"/>
                  </a:cxn>
                  <a:cxn ang="0">
                    <a:pos x="0" y="906"/>
                  </a:cxn>
                  <a:cxn ang="0">
                    <a:pos x="46" y="0"/>
                  </a:cxn>
                </a:cxnLst>
                <a:rect l="0" t="0" r="r" b="b"/>
                <a:pathLst>
                  <a:path w="1158" h="961">
                    <a:moveTo>
                      <a:pt x="46" y="0"/>
                    </a:moveTo>
                    <a:lnTo>
                      <a:pt x="1158" y="0"/>
                    </a:lnTo>
                    <a:lnTo>
                      <a:pt x="1113" y="961"/>
                    </a:lnTo>
                    <a:lnTo>
                      <a:pt x="0" y="906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9" name="Freeform 99"/>
              <p:cNvSpPr>
                <a:spLocks/>
              </p:cNvSpPr>
              <p:nvPr/>
            </p:nvSpPr>
            <p:spPr bwMode="auto">
              <a:xfrm>
                <a:off x="2144" y="1724"/>
                <a:ext cx="360" cy="73"/>
              </a:xfrm>
              <a:custGeom>
                <a:avLst/>
                <a:gdLst/>
                <a:ahLst/>
                <a:cxnLst>
                  <a:cxn ang="0">
                    <a:pos x="352" y="0"/>
                  </a:cxn>
                  <a:cxn ang="0">
                    <a:pos x="2160" y="179"/>
                  </a:cxn>
                  <a:cxn ang="0">
                    <a:pos x="2032" y="340"/>
                  </a:cxn>
                  <a:cxn ang="0">
                    <a:pos x="1908" y="439"/>
                  </a:cxn>
                  <a:cxn ang="0">
                    <a:pos x="0" y="220"/>
                  </a:cxn>
                  <a:cxn ang="0">
                    <a:pos x="143" y="158"/>
                  </a:cxn>
                  <a:cxn ang="0">
                    <a:pos x="352" y="0"/>
                  </a:cxn>
                </a:cxnLst>
                <a:rect l="0" t="0" r="r" b="b"/>
                <a:pathLst>
                  <a:path w="2160" h="439">
                    <a:moveTo>
                      <a:pt x="352" y="0"/>
                    </a:moveTo>
                    <a:lnTo>
                      <a:pt x="2160" y="179"/>
                    </a:lnTo>
                    <a:lnTo>
                      <a:pt x="2032" y="340"/>
                    </a:lnTo>
                    <a:lnTo>
                      <a:pt x="1908" y="439"/>
                    </a:lnTo>
                    <a:lnTo>
                      <a:pt x="0" y="220"/>
                    </a:lnTo>
                    <a:lnTo>
                      <a:pt x="143" y="158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DFDFD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7" name="Group 100"/>
              <p:cNvGrpSpPr>
                <a:grpSpLocks/>
              </p:cNvGrpSpPr>
              <p:nvPr/>
            </p:nvGrpSpPr>
            <p:grpSpPr bwMode="auto">
              <a:xfrm>
                <a:off x="2482" y="1649"/>
                <a:ext cx="77" cy="92"/>
                <a:chOff x="2482" y="1649"/>
                <a:chExt cx="77" cy="92"/>
              </a:xfrm>
            </p:grpSpPr>
            <p:sp>
              <p:nvSpPr>
                <p:cNvPr id="1488" name="Line 101"/>
                <p:cNvSpPr>
                  <a:spLocks noChangeShapeType="1"/>
                </p:cNvSpPr>
                <p:nvPr/>
              </p:nvSpPr>
              <p:spPr bwMode="auto">
                <a:xfrm flipV="1">
                  <a:off x="2482" y="1675"/>
                  <a:ext cx="77" cy="28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9" name="Line 102"/>
                <p:cNvSpPr>
                  <a:spLocks noChangeShapeType="1"/>
                </p:cNvSpPr>
                <p:nvPr/>
              </p:nvSpPr>
              <p:spPr bwMode="auto">
                <a:xfrm flipV="1">
                  <a:off x="2495" y="1683"/>
                  <a:ext cx="64" cy="24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0" name="Line 103"/>
                <p:cNvSpPr>
                  <a:spLocks noChangeShapeType="1"/>
                </p:cNvSpPr>
                <p:nvPr/>
              </p:nvSpPr>
              <p:spPr bwMode="auto">
                <a:xfrm flipV="1">
                  <a:off x="2495" y="1690"/>
                  <a:ext cx="64" cy="27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1" name="Line 104"/>
                <p:cNvSpPr>
                  <a:spLocks noChangeShapeType="1"/>
                </p:cNvSpPr>
                <p:nvPr/>
              </p:nvSpPr>
              <p:spPr bwMode="auto">
                <a:xfrm flipV="1">
                  <a:off x="2495" y="1698"/>
                  <a:ext cx="64" cy="27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2" name="Line 105"/>
                <p:cNvSpPr>
                  <a:spLocks noChangeShapeType="1"/>
                </p:cNvSpPr>
                <p:nvPr/>
              </p:nvSpPr>
              <p:spPr bwMode="auto">
                <a:xfrm flipV="1">
                  <a:off x="2495" y="1705"/>
                  <a:ext cx="64" cy="29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3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2495" y="1667"/>
                  <a:ext cx="64" cy="22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4" name="Line 107"/>
                <p:cNvSpPr>
                  <a:spLocks noChangeShapeType="1"/>
                </p:cNvSpPr>
                <p:nvPr/>
              </p:nvSpPr>
              <p:spPr bwMode="auto">
                <a:xfrm flipV="1">
                  <a:off x="2496" y="1658"/>
                  <a:ext cx="63" cy="20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5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2495" y="1649"/>
                  <a:ext cx="64" cy="19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6" name="Line 109"/>
                <p:cNvSpPr>
                  <a:spLocks noChangeShapeType="1"/>
                </p:cNvSpPr>
                <p:nvPr/>
              </p:nvSpPr>
              <p:spPr bwMode="auto">
                <a:xfrm flipH="1">
                  <a:off x="2495" y="1662"/>
                  <a:ext cx="1" cy="79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9" name="Group 110"/>
              <p:cNvGrpSpPr>
                <a:grpSpLocks/>
              </p:cNvGrpSpPr>
              <p:nvPr/>
            </p:nvGrpSpPr>
            <p:grpSpPr bwMode="auto">
              <a:xfrm>
                <a:off x="2244" y="1419"/>
                <a:ext cx="255" cy="235"/>
                <a:chOff x="2244" y="1419"/>
                <a:chExt cx="255" cy="235"/>
              </a:xfrm>
            </p:grpSpPr>
            <p:grpSp>
              <p:nvGrpSpPr>
                <p:cNvPr id="51" name="Group 111"/>
                <p:cNvGrpSpPr>
                  <a:grpSpLocks/>
                </p:cNvGrpSpPr>
                <p:nvPr/>
              </p:nvGrpSpPr>
              <p:grpSpPr bwMode="auto">
                <a:xfrm>
                  <a:off x="2244" y="1419"/>
                  <a:ext cx="255" cy="235"/>
                  <a:chOff x="2244" y="1419"/>
                  <a:chExt cx="255" cy="235"/>
                </a:xfrm>
              </p:grpSpPr>
              <p:grpSp>
                <p:nvGrpSpPr>
                  <p:cNvPr id="52" name="Group 112"/>
                  <p:cNvGrpSpPr>
                    <a:grpSpLocks/>
                  </p:cNvGrpSpPr>
                  <p:nvPr/>
                </p:nvGrpSpPr>
                <p:grpSpPr bwMode="auto">
                  <a:xfrm>
                    <a:off x="2244" y="1419"/>
                    <a:ext cx="255" cy="235"/>
                    <a:chOff x="2244" y="1419"/>
                    <a:chExt cx="255" cy="235"/>
                  </a:xfrm>
                </p:grpSpPr>
                <p:sp>
                  <p:nvSpPr>
                    <p:cNvPr id="1484" name="Freeform 113"/>
                    <p:cNvSpPr>
                      <a:spLocks/>
                    </p:cNvSpPr>
                    <p:nvPr/>
                  </p:nvSpPr>
                  <p:spPr bwMode="auto">
                    <a:xfrm>
                      <a:off x="2244" y="1419"/>
                      <a:ext cx="254" cy="235"/>
                    </a:xfrm>
                    <a:custGeom>
                      <a:avLst/>
                      <a:gdLst/>
                      <a:ahLst/>
                      <a:cxnLst>
                        <a:cxn ang="0">
                          <a:pos x="122" y="24"/>
                        </a:cxn>
                        <a:cxn ang="0">
                          <a:pos x="253" y="17"/>
                        </a:cxn>
                        <a:cxn ang="0">
                          <a:pos x="430" y="5"/>
                        </a:cxn>
                        <a:cxn ang="0">
                          <a:pos x="615" y="0"/>
                        </a:cxn>
                        <a:cxn ang="0">
                          <a:pos x="832" y="0"/>
                        </a:cxn>
                        <a:cxn ang="0">
                          <a:pos x="984" y="3"/>
                        </a:cxn>
                        <a:cxn ang="0">
                          <a:pos x="1217" y="11"/>
                        </a:cxn>
                        <a:cxn ang="0">
                          <a:pos x="1444" y="23"/>
                        </a:cxn>
                        <a:cxn ang="0">
                          <a:pos x="1497" y="25"/>
                        </a:cxn>
                        <a:cxn ang="0">
                          <a:pos x="1509" y="30"/>
                        </a:cxn>
                        <a:cxn ang="0">
                          <a:pos x="1517" y="36"/>
                        </a:cxn>
                        <a:cxn ang="0">
                          <a:pos x="1525" y="47"/>
                        </a:cxn>
                        <a:cxn ang="0">
                          <a:pos x="1526" y="59"/>
                        </a:cxn>
                        <a:cxn ang="0">
                          <a:pos x="1469" y="1386"/>
                        </a:cxn>
                        <a:cxn ang="0">
                          <a:pos x="1461" y="1406"/>
                        </a:cxn>
                        <a:cxn ang="0">
                          <a:pos x="1444" y="1412"/>
                        </a:cxn>
                        <a:cxn ang="0">
                          <a:pos x="951" y="1379"/>
                        </a:cxn>
                        <a:cxn ang="0">
                          <a:pos x="467" y="1344"/>
                        </a:cxn>
                        <a:cxn ang="0">
                          <a:pos x="23" y="1312"/>
                        </a:cxn>
                        <a:cxn ang="0">
                          <a:pos x="0" y="1278"/>
                        </a:cxn>
                        <a:cxn ang="0">
                          <a:pos x="68" y="67"/>
                        </a:cxn>
                        <a:cxn ang="0">
                          <a:pos x="122" y="24"/>
                        </a:cxn>
                      </a:cxnLst>
                      <a:rect l="0" t="0" r="r" b="b"/>
                      <a:pathLst>
                        <a:path w="1526" h="1412">
                          <a:moveTo>
                            <a:pt x="122" y="24"/>
                          </a:moveTo>
                          <a:lnTo>
                            <a:pt x="253" y="17"/>
                          </a:lnTo>
                          <a:lnTo>
                            <a:pt x="430" y="5"/>
                          </a:lnTo>
                          <a:lnTo>
                            <a:pt x="615" y="0"/>
                          </a:lnTo>
                          <a:lnTo>
                            <a:pt x="832" y="0"/>
                          </a:lnTo>
                          <a:lnTo>
                            <a:pt x="984" y="3"/>
                          </a:lnTo>
                          <a:lnTo>
                            <a:pt x="1217" y="11"/>
                          </a:lnTo>
                          <a:lnTo>
                            <a:pt x="1444" y="23"/>
                          </a:lnTo>
                          <a:lnTo>
                            <a:pt x="1497" y="25"/>
                          </a:lnTo>
                          <a:lnTo>
                            <a:pt x="1509" y="30"/>
                          </a:lnTo>
                          <a:lnTo>
                            <a:pt x="1517" y="36"/>
                          </a:lnTo>
                          <a:lnTo>
                            <a:pt x="1525" y="47"/>
                          </a:lnTo>
                          <a:lnTo>
                            <a:pt x="1526" y="59"/>
                          </a:lnTo>
                          <a:lnTo>
                            <a:pt x="1469" y="1386"/>
                          </a:lnTo>
                          <a:lnTo>
                            <a:pt x="1461" y="1406"/>
                          </a:lnTo>
                          <a:lnTo>
                            <a:pt x="1444" y="1412"/>
                          </a:lnTo>
                          <a:lnTo>
                            <a:pt x="951" y="1379"/>
                          </a:lnTo>
                          <a:lnTo>
                            <a:pt x="467" y="1344"/>
                          </a:lnTo>
                          <a:lnTo>
                            <a:pt x="23" y="1312"/>
                          </a:lnTo>
                          <a:lnTo>
                            <a:pt x="0" y="1278"/>
                          </a:lnTo>
                          <a:lnTo>
                            <a:pt x="68" y="67"/>
                          </a:lnTo>
                          <a:lnTo>
                            <a:pt x="122" y="24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85" name="Arc 114"/>
                    <p:cNvSpPr>
                      <a:spLocks/>
                    </p:cNvSpPr>
                    <p:nvPr/>
                  </p:nvSpPr>
                  <p:spPr bwMode="auto">
                    <a:xfrm>
                      <a:off x="2492" y="1423"/>
                      <a:ext cx="7" cy="5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86" name="Arc 115"/>
                    <p:cNvSpPr>
                      <a:spLocks/>
                    </p:cNvSpPr>
                    <p:nvPr/>
                  </p:nvSpPr>
                  <p:spPr bwMode="auto">
                    <a:xfrm>
                      <a:off x="2256" y="1424"/>
                      <a:ext cx="12" cy="9"/>
                    </a:xfrm>
                    <a:custGeom>
                      <a:avLst/>
                      <a:gdLst>
                        <a:gd name="G0" fmla="+- 21490 0 0"/>
                        <a:gd name="G1" fmla="+- 21538 0 0"/>
                        <a:gd name="G2" fmla="+- 21600 0 0"/>
                        <a:gd name="T0" fmla="*/ 0 w 21490"/>
                        <a:gd name="T1" fmla="*/ 19363 h 21538"/>
                        <a:gd name="T2" fmla="*/ 19853 w 21490"/>
                        <a:gd name="T3" fmla="*/ 0 h 21538"/>
                        <a:gd name="T4" fmla="*/ 21490 w 21490"/>
                        <a:gd name="T5" fmla="*/ 21538 h 2153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490" h="21538" fill="none" extrusionOk="0">
                          <a:moveTo>
                            <a:pt x="-1" y="19362"/>
                          </a:moveTo>
                          <a:cubicBezTo>
                            <a:pt x="1053" y="8951"/>
                            <a:pt x="9418" y="793"/>
                            <a:pt x="19853" y="0"/>
                          </a:cubicBezTo>
                        </a:path>
                        <a:path w="21490" h="21538" stroke="0" extrusionOk="0">
                          <a:moveTo>
                            <a:pt x="-1" y="19362"/>
                          </a:moveTo>
                          <a:cubicBezTo>
                            <a:pt x="1053" y="8951"/>
                            <a:pt x="9418" y="793"/>
                            <a:pt x="19853" y="0"/>
                          </a:cubicBezTo>
                          <a:lnTo>
                            <a:pt x="21490" y="21538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87" name="Arc 116"/>
                    <p:cNvSpPr>
                      <a:spLocks/>
                    </p:cNvSpPr>
                    <p:nvPr/>
                  </p:nvSpPr>
                  <p:spPr bwMode="auto">
                    <a:xfrm>
                      <a:off x="2244" y="1631"/>
                      <a:ext cx="5" cy="7"/>
                    </a:xfrm>
                    <a:custGeom>
                      <a:avLst/>
                      <a:gdLst>
                        <a:gd name="G0" fmla="+- 21600 0 0"/>
                        <a:gd name="G1" fmla="+- 0 0 0"/>
                        <a:gd name="G2" fmla="+- 21600 0 0"/>
                        <a:gd name="T0" fmla="*/ 21600 w 21600"/>
                        <a:gd name="T1" fmla="*/ 21600 h 21600"/>
                        <a:gd name="T2" fmla="*/ 0 w 21600"/>
                        <a:gd name="T3" fmla="*/ 0 h 21600"/>
                        <a:gd name="T4" fmla="*/ 21600 w 21600"/>
                        <a:gd name="T5" fmla="*/ 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21600" y="21600"/>
                          </a:moveTo>
                          <a:cubicBezTo>
                            <a:pt x="9670" y="21600"/>
                            <a:pt x="0" y="11929"/>
                            <a:pt x="0" y="0"/>
                          </a:cubicBezTo>
                        </a:path>
                        <a:path w="21600" h="21600" stroke="0" extrusionOk="0">
                          <a:moveTo>
                            <a:pt x="21600" y="21600"/>
                          </a:moveTo>
                          <a:cubicBezTo>
                            <a:pt x="9670" y="21600"/>
                            <a:pt x="0" y="11929"/>
                            <a:pt x="0" y="0"/>
                          </a:cubicBez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57" name="Group 117"/>
                  <p:cNvGrpSpPr>
                    <a:grpSpLocks/>
                  </p:cNvGrpSpPr>
                  <p:nvPr/>
                </p:nvGrpSpPr>
                <p:grpSpPr bwMode="auto">
                  <a:xfrm>
                    <a:off x="2270" y="1455"/>
                    <a:ext cx="194" cy="160"/>
                    <a:chOff x="2270" y="1455"/>
                    <a:chExt cx="194" cy="160"/>
                  </a:xfrm>
                </p:grpSpPr>
                <p:grpSp>
                  <p:nvGrpSpPr>
                    <p:cNvPr id="60" name="Group 1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70" y="1455"/>
                      <a:ext cx="194" cy="160"/>
                      <a:chOff x="2270" y="1455"/>
                      <a:chExt cx="194" cy="160"/>
                    </a:xfrm>
                  </p:grpSpPr>
                  <p:sp>
                    <p:nvSpPr>
                      <p:cNvPr id="1480" name="Freeform 1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78" y="1455"/>
                        <a:ext cx="185" cy="3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1111" y="1"/>
                          </a:cxn>
                          <a:cxn ang="0">
                            <a:pos x="1086" y="20"/>
                          </a:cxn>
                          <a:cxn ang="0">
                            <a:pos x="24" y="2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1111" h="20">
                            <a:moveTo>
                              <a:pt x="0" y="0"/>
                            </a:moveTo>
                            <a:lnTo>
                              <a:pt x="1111" y="1"/>
                            </a:lnTo>
                            <a:lnTo>
                              <a:pt x="1086" y="20"/>
                            </a:lnTo>
                            <a:lnTo>
                              <a:pt x="24" y="2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81" name="Freeform 1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52" y="1455"/>
                        <a:ext cx="12" cy="16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6" y="19"/>
                          </a:cxn>
                          <a:cxn ang="0">
                            <a:pos x="72" y="0"/>
                          </a:cxn>
                          <a:cxn ang="0">
                            <a:pos x="47" y="522"/>
                          </a:cxn>
                          <a:cxn ang="0">
                            <a:pos x="24" y="961"/>
                          </a:cxn>
                          <a:cxn ang="0">
                            <a:pos x="0" y="933"/>
                          </a:cxn>
                          <a:cxn ang="0">
                            <a:pos x="46" y="19"/>
                          </a:cxn>
                        </a:cxnLst>
                        <a:rect l="0" t="0" r="r" b="b"/>
                        <a:pathLst>
                          <a:path w="72" h="961">
                            <a:moveTo>
                              <a:pt x="46" y="19"/>
                            </a:moveTo>
                            <a:lnTo>
                              <a:pt x="72" y="0"/>
                            </a:lnTo>
                            <a:lnTo>
                              <a:pt x="47" y="522"/>
                            </a:lnTo>
                            <a:lnTo>
                              <a:pt x="24" y="961"/>
                            </a:lnTo>
                            <a:lnTo>
                              <a:pt x="0" y="933"/>
                            </a:lnTo>
                            <a:lnTo>
                              <a:pt x="46" y="19"/>
                            </a:ln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82" name="Freeform 1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70" y="1602"/>
                        <a:ext cx="186" cy="13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26" y="0"/>
                          </a:cxn>
                          <a:cxn ang="0">
                            <a:pos x="0" y="25"/>
                          </a:cxn>
                          <a:cxn ang="0">
                            <a:pos x="1112" y="79"/>
                          </a:cxn>
                          <a:cxn ang="0">
                            <a:pos x="1088" y="53"/>
                          </a:cxn>
                          <a:cxn ang="0">
                            <a:pos x="26" y="0"/>
                          </a:cxn>
                        </a:cxnLst>
                        <a:rect l="0" t="0" r="r" b="b"/>
                        <a:pathLst>
                          <a:path w="1112" h="79">
                            <a:moveTo>
                              <a:pt x="26" y="0"/>
                            </a:moveTo>
                            <a:lnTo>
                              <a:pt x="0" y="25"/>
                            </a:lnTo>
                            <a:lnTo>
                              <a:pt x="1112" y="79"/>
                            </a:lnTo>
                            <a:lnTo>
                              <a:pt x="1088" y="53"/>
                            </a:lnTo>
                            <a:lnTo>
                              <a:pt x="26" y="0"/>
                            </a:lnTo>
                            <a:close/>
                          </a:path>
                        </a:pathLst>
                      </a:custGeom>
                      <a:solidFill>
                        <a:srgbClr val="DFDFD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83" name="Freeform 12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70" y="1455"/>
                        <a:ext cx="12" cy="15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6" y="0"/>
                          </a:cxn>
                          <a:cxn ang="0">
                            <a:pos x="70" y="19"/>
                          </a:cxn>
                          <a:cxn ang="0">
                            <a:pos x="26" y="881"/>
                          </a:cxn>
                          <a:cxn ang="0">
                            <a:pos x="0" y="906"/>
                          </a:cxn>
                          <a:cxn ang="0">
                            <a:pos x="46" y="0"/>
                          </a:cxn>
                        </a:cxnLst>
                        <a:rect l="0" t="0" r="r" b="b"/>
                        <a:pathLst>
                          <a:path w="70" h="906">
                            <a:moveTo>
                              <a:pt x="46" y="0"/>
                            </a:moveTo>
                            <a:lnTo>
                              <a:pt x="70" y="19"/>
                            </a:lnTo>
                            <a:lnTo>
                              <a:pt x="26" y="881"/>
                            </a:lnTo>
                            <a:lnTo>
                              <a:pt x="0" y="906"/>
                            </a:lnTo>
                            <a:lnTo>
                              <a:pt x="46" y="0"/>
                            </a:lnTo>
                            <a:close/>
                          </a:path>
                        </a:pathLst>
                      </a:custGeom>
                      <a:solidFill>
                        <a:srgbClr val="BFBFB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352" name="Group 12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75" y="1458"/>
                      <a:ext cx="184" cy="153"/>
                      <a:chOff x="2275" y="1458"/>
                      <a:chExt cx="184" cy="153"/>
                    </a:xfrm>
                  </p:grpSpPr>
                  <p:sp>
                    <p:nvSpPr>
                      <p:cNvPr id="1477" name="Freeform 1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75" y="1458"/>
                        <a:ext cx="184" cy="153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5" y="0"/>
                          </a:cxn>
                          <a:cxn ang="0">
                            <a:pos x="1107" y="0"/>
                          </a:cxn>
                          <a:cxn ang="0">
                            <a:pos x="1063" y="915"/>
                          </a:cxn>
                          <a:cxn ang="0">
                            <a:pos x="0" y="862"/>
                          </a:cxn>
                          <a:cxn ang="0">
                            <a:pos x="45" y="0"/>
                          </a:cxn>
                        </a:cxnLst>
                        <a:rect l="0" t="0" r="r" b="b"/>
                        <a:pathLst>
                          <a:path w="1107" h="915">
                            <a:moveTo>
                              <a:pt x="45" y="0"/>
                            </a:moveTo>
                            <a:lnTo>
                              <a:pt x="1107" y="0"/>
                            </a:lnTo>
                            <a:lnTo>
                              <a:pt x="1063" y="915"/>
                            </a:lnTo>
                            <a:lnTo>
                              <a:pt x="0" y="862"/>
                            </a:lnTo>
                            <a:lnTo>
                              <a:pt x="45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78" name="Freeform 1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81" y="1464"/>
                        <a:ext cx="172" cy="14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8" y="1"/>
                          </a:cxn>
                          <a:cxn ang="0">
                            <a:pos x="1032" y="0"/>
                          </a:cxn>
                          <a:cxn ang="0">
                            <a:pos x="990" y="845"/>
                          </a:cxn>
                          <a:cxn ang="0">
                            <a:pos x="0" y="802"/>
                          </a:cxn>
                          <a:cxn ang="0">
                            <a:pos x="38" y="1"/>
                          </a:cxn>
                        </a:cxnLst>
                        <a:rect l="0" t="0" r="r" b="b"/>
                        <a:pathLst>
                          <a:path w="1032" h="845">
                            <a:moveTo>
                              <a:pt x="38" y="1"/>
                            </a:moveTo>
                            <a:lnTo>
                              <a:pt x="1032" y="0"/>
                            </a:lnTo>
                            <a:lnTo>
                              <a:pt x="990" y="845"/>
                            </a:lnTo>
                            <a:lnTo>
                              <a:pt x="0" y="802"/>
                            </a:lnTo>
                            <a:lnTo>
                              <a:pt x="38" y="1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79" name="Freeform 1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84" y="1473"/>
                        <a:ext cx="162" cy="12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5" y="0"/>
                          </a:cxn>
                          <a:cxn ang="0">
                            <a:pos x="974" y="0"/>
                          </a:cxn>
                          <a:cxn ang="0">
                            <a:pos x="934" y="762"/>
                          </a:cxn>
                          <a:cxn ang="0">
                            <a:pos x="0" y="724"/>
                          </a:cxn>
                          <a:cxn ang="0">
                            <a:pos x="35" y="0"/>
                          </a:cxn>
                        </a:cxnLst>
                        <a:rect l="0" t="0" r="r" b="b"/>
                        <a:pathLst>
                          <a:path w="974" h="762">
                            <a:moveTo>
                              <a:pt x="35" y="0"/>
                            </a:moveTo>
                            <a:lnTo>
                              <a:pt x="974" y="0"/>
                            </a:lnTo>
                            <a:lnTo>
                              <a:pt x="934" y="762"/>
                            </a:lnTo>
                            <a:lnTo>
                              <a:pt x="0" y="724"/>
                            </a:lnTo>
                            <a:lnTo>
                              <a:pt x="35" y="0"/>
                            </a:lnTo>
                            <a:close/>
                          </a:path>
                        </a:pathLst>
                      </a:cu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sp>
              <p:nvSpPr>
                <p:cNvPr id="1472" name="Freeform 127"/>
                <p:cNvSpPr>
                  <a:spLocks/>
                </p:cNvSpPr>
                <p:nvPr/>
              </p:nvSpPr>
              <p:spPr bwMode="auto">
                <a:xfrm>
                  <a:off x="2448" y="1635"/>
                  <a:ext cx="11" cy="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4" y="1"/>
                    </a:cxn>
                    <a:cxn ang="0">
                      <a:pos x="64" y="22"/>
                    </a:cxn>
                    <a:cxn ang="0">
                      <a:pos x="0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4" h="22">
                      <a:moveTo>
                        <a:pt x="0" y="0"/>
                      </a:moveTo>
                      <a:lnTo>
                        <a:pt x="64" y="1"/>
                      </a:lnTo>
                      <a:lnTo>
                        <a:pt x="64" y="22"/>
                      </a:lnTo>
                      <a:lnTo>
                        <a:pt x="0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53" name="Group 128"/>
              <p:cNvGrpSpPr>
                <a:grpSpLocks/>
              </p:cNvGrpSpPr>
              <p:nvPr/>
            </p:nvGrpSpPr>
            <p:grpSpPr bwMode="auto">
              <a:xfrm>
                <a:off x="2144" y="1728"/>
                <a:ext cx="360" cy="82"/>
                <a:chOff x="2144" y="1728"/>
                <a:chExt cx="360" cy="82"/>
              </a:xfrm>
            </p:grpSpPr>
            <p:sp>
              <p:nvSpPr>
                <p:cNvPr id="1413" name="Freeform 129"/>
                <p:cNvSpPr>
                  <a:spLocks/>
                </p:cNvSpPr>
                <p:nvPr/>
              </p:nvSpPr>
              <p:spPr bwMode="auto">
                <a:xfrm>
                  <a:off x="2392" y="1753"/>
                  <a:ext cx="87" cy="36"/>
                </a:xfrm>
                <a:custGeom>
                  <a:avLst/>
                  <a:gdLst/>
                  <a:ahLst/>
                  <a:cxnLst>
                    <a:cxn ang="0">
                      <a:pos x="200" y="0"/>
                    </a:cxn>
                    <a:cxn ang="0">
                      <a:pos x="79" y="125"/>
                    </a:cxn>
                    <a:cxn ang="0">
                      <a:pos x="0" y="179"/>
                    </a:cxn>
                    <a:cxn ang="0">
                      <a:pos x="339" y="214"/>
                    </a:cxn>
                    <a:cxn ang="0">
                      <a:pos x="418" y="147"/>
                    </a:cxn>
                    <a:cxn ang="0">
                      <a:pos x="518" y="29"/>
                    </a:cxn>
                    <a:cxn ang="0">
                      <a:pos x="200" y="0"/>
                    </a:cxn>
                  </a:cxnLst>
                  <a:rect l="0" t="0" r="r" b="b"/>
                  <a:pathLst>
                    <a:path w="518" h="214">
                      <a:moveTo>
                        <a:pt x="200" y="0"/>
                      </a:moveTo>
                      <a:lnTo>
                        <a:pt x="79" y="125"/>
                      </a:lnTo>
                      <a:lnTo>
                        <a:pt x="0" y="179"/>
                      </a:lnTo>
                      <a:lnTo>
                        <a:pt x="339" y="214"/>
                      </a:lnTo>
                      <a:lnTo>
                        <a:pt x="418" y="147"/>
                      </a:lnTo>
                      <a:lnTo>
                        <a:pt x="518" y="29"/>
                      </a:lnTo>
                      <a:lnTo>
                        <a:pt x="20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354" name="Group 130"/>
                <p:cNvGrpSpPr>
                  <a:grpSpLocks/>
                </p:cNvGrpSpPr>
                <p:nvPr/>
              </p:nvGrpSpPr>
              <p:grpSpPr bwMode="auto">
                <a:xfrm>
                  <a:off x="2144" y="1728"/>
                  <a:ext cx="360" cy="82"/>
                  <a:chOff x="2144" y="1728"/>
                  <a:chExt cx="360" cy="82"/>
                </a:xfrm>
              </p:grpSpPr>
              <p:sp>
                <p:nvSpPr>
                  <p:cNvPr id="1415" name="Freeform 131"/>
                  <p:cNvSpPr>
                    <a:spLocks/>
                  </p:cNvSpPr>
                  <p:nvPr/>
                </p:nvSpPr>
                <p:spPr bwMode="auto">
                  <a:xfrm>
                    <a:off x="2144" y="1761"/>
                    <a:ext cx="318" cy="4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76"/>
                      </a:cxn>
                      <a:cxn ang="0">
                        <a:pos x="1907" y="295"/>
                      </a:cxn>
                      <a:cxn ang="0">
                        <a:pos x="1906" y="21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907" h="295">
                        <a:moveTo>
                          <a:pt x="0" y="0"/>
                        </a:moveTo>
                        <a:lnTo>
                          <a:pt x="0" y="76"/>
                        </a:lnTo>
                        <a:lnTo>
                          <a:pt x="1907" y="295"/>
                        </a:lnTo>
                        <a:lnTo>
                          <a:pt x="1906" y="21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16" name="Freeform 132"/>
                  <p:cNvSpPr>
                    <a:spLocks/>
                  </p:cNvSpPr>
                  <p:nvPr/>
                </p:nvSpPr>
                <p:spPr bwMode="auto">
                  <a:xfrm>
                    <a:off x="2462" y="1754"/>
                    <a:ext cx="42" cy="56"/>
                  </a:xfrm>
                  <a:custGeom>
                    <a:avLst/>
                    <a:gdLst/>
                    <a:ahLst/>
                    <a:cxnLst>
                      <a:cxn ang="0">
                        <a:pos x="0" y="260"/>
                      </a:cxn>
                      <a:cxn ang="0">
                        <a:pos x="0" y="336"/>
                      </a:cxn>
                      <a:cxn ang="0">
                        <a:pos x="110" y="258"/>
                      </a:cxn>
                      <a:cxn ang="0">
                        <a:pos x="154" y="213"/>
                      </a:cxn>
                      <a:cxn ang="0">
                        <a:pos x="252" y="95"/>
                      </a:cxn>
                      <a:cxn ang="0">
                        <a:pos x="252" y="0"/>
                      </a:cxn>
                      <a:cxn ang="0">
                        <a:pos x="124" y="160"/>
                      </a:cxn>
                      <a:cxn ang="0">
                        <a:pos x="0" y="260"/>
                      </a:cxn>
                    </a:cxnLst>
                    <a:rect l="0" t="0" r="r" b="b"/>
                    <a:pathLst>
                      <a:path w="252" h="336">
                        <a:moveTo>
                          <a:pt x="0" y="260"/>
                        </a:moveTo>
                        <a:lnTo>
                          <a:pt x="0" y="336"/>
                        </a:lnTo>
                        <a:lnTo>
                          <a:pt x="110" y="258"/>
                        </a:lnTo>
                        <a:lnTo>
                          <a:pt x="154" y="213"/>
                        </a:lnTo>
                        <a:lnTo>
                          <a:pt x="252" y="95"/>
                        </a:lnTo>
                        <a:lnTo>
                          <a:pt x="252" y="0"/>
                        </a:lnTo>
                        <a:lnTo>
                          <a:pt x="124" y="160"/>
                        </a:lnTo>
                        <a:lnTo>
                          <a:pt x="0" y="260"/>
                        </a:lnTo>
                        <a:close/>
                      </a:path>
                    </a:pathLst>
                  </a:custGeom>
                  <a:solidFill>
                    <a:srgbClr val="5F5F5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17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2145" y="1765"/>
                    <a:ext cx="318" cy="35"/>
                  </a:xfrm>
                  <a:prstGeom prst="line">
                    <a:avLst/>
                  </a:prstGeom>
                  <a:noFill/>
                  <a:ln w="3175">
                    <a:solidFill>
                      <a:srgbClr val="7F7F7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362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2165" y="1728"/>
                    <a:ext cx="307" cy="61"/>
                    <a:chOff x="2165" y="1728"/>
                    <a:chExt cx="307" cy="61"/>
                  </a:xfrm>
                </p:grpSpPr>
                <p:sp>
                  <p:nvSpPr>
                    <p:cNvPr id="1422" name="Freeform 135"/>
                    <p:cNvSpPr>
                      <a:spLocks/>
                    </p:cNvSpPr>
                    <p:nvPr/>
                  </p:nvSpPr>
                  <p:spPr bwMode="auto">
                    <a:xfrm>
                      <a:off x="2165" y="1731"/>
                      <a:ext cx="236" cy="49"/>
                    </a:xfrm>
                    <a:custGeom>
                      <a:avLst/>
                      <a:gdLst/>
                      <a:ahLst/>
                      <a:cxnLst>
                        <a:cxn ang="0">
                          <a:pos x="243" y="0"/>
                        </a:cxn>
                        <a:cxn ang="0">
                          <a:pos x="75" y="129"/>
                        </a:cxn>
                        <a:cxn ang="0">
                          <a:pos x="0" y="168"/>
                        </a:cxn>
                        <a:cxn ang="0">
                          <a:pos x="1198" y="293"/>
                        </a:cxn>
                        <a:cxn ang="0">
                          <a:pos x="1283" y="236"/>
                        </a:cxn>
                        <a:cxn ang="0">
                          <a:pos x="1412" y="118"/>
                        </a:cxn>
                        <a:cxn ang="0">
                          <a:pos x="243" y="0"/>
                        </a:cxn>
                      </a:cxnLst>
                      <a:rect l="0" t="0" r="r" b="b"/>
                      <a:pathLst>
                        <a:path w="1412" h="293">
                          <a:moveTo>
                            <a:pt x="243" y="0"/>
                          </a:moveTo>
                          <a:lnTo>
                            <a:pt x="75" y="129"/>
                          </a:lnTo>
                          <a:lnTo>
                            <a:pt x="0" y="168"/>
                          </a:lnTo>
                          <a:lnTo>
                            <a:pt x="1198" y="293"/>
                          </a:lnTo>
                          <a:lnTo>
                            <a:pt x="1283" y="236"/>
                          </a:lnTo>
                          <a:lnTo>
                            <a:pt x="1412" y="118"/>
                          </a:lnTo>
                          <a:lnTo>
                            <a:pt x="243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363" name="Group 1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71" y="1728"/>
                      <a:ext cx="301" cy="61"/>
                      <a:chOff x="2171" y="1728"/>
                      <a:chExt cx="301" cy="61"/>
                    </a:xfrm>
                  </p:grpSpPr>
                  <p:grpSp>
                    <p:nvGrpSpPr>
                      <p:cNvPr id="1367" name="Group 13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176" y="1728"/>
                        <a:ext cx="219" cy="50"/>
                        <a:chOff x="2176" y="1728"/>
                        <a:chExt cx="219" cy="50"/>
                      </a:xfrm>
                    </p:grpSpPr>
                    <p:grpSp>
                      <p:nvGrpSpPr>
                        <p:cNvPr id="1368" name="Group 13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176" y="1728"/>
                          <a:ext cx="46" cy="34"/>
                          <a:chOff x="2176" y="1728"/>
                          <a:chExt cx="46" cy="34"/>
                        </a:xfrm>
                      </p:grpSpPr>
                      <p:sp>
                        <p:nvSpPr>
                          <p:cNvPr id="1469" name="Line 13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176" y="1754"/>
                            <a:ext cx="15" cy="8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70" name="Line 14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191" y="1728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370" name="Group 14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194" y="1730"/>
                          <a:ext cx="46" cy="34"/>
                          <a:chOff x="2194" y="1730"/>
                          <a:chExt cx="46" cy="34"/>
                        </a:xfrm>
                      </p:grpSpPr>
                      <p:sp>
                        <p:nvSpPr>
                          <p:cNvPr id="1467" name="Line 14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194" y="1756"/>
                            <a:ext cx="15" cy="8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68" name="Line 14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209" y="1730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371" name="Group 14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212" y="1731"/>
                          <a:ext cx="46" cy="34"/>
                          <a:chOff x="2212" y="1731"/>
                          <a:chExt cx="46" cy="34"/>
                        </a:xfrm>
                      </p:grpSpPr>
                      <p:sp>
                        <p:nvSpPr>
                          <p:cNvPr id="1465" name="Line 14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212" y="1757"/>
                            <a:ext cx="15" cy="8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66" name="Line 14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227" y="1731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65" name="Group 14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229" y="1734"/>
                          <a:ext cx="46" cy="33"/>
                          <a:chOff x="2229" y="1734"/>
                          <a:chExt cx="46" cy="33"/>
                        </a:xfrm>
                      </p:grpSpPr>
                      <p:sp>
                        <p:nvSpPr>
                          <p:cNvPr id="1463" name="Line 14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229" y="1759"/>
                            <a:ext cx="15" cy="8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64" name="Line 14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244" y="1734"/>
                            <a:ext cx="31" cy="25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70" name="Group 15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248" y="1735"/>
                          <a:ext cx="45" cy="33"/>
                          <a:chOff x="2248" y="1735"/>
                          <a:chExt cx="45" cy="33"/>
                        </a:xfrm>
                      </p:grpSpPr>
                      <p:sp>
                        <p:nvSpPr>
                          <p:cNvPr id="1461" name="Line 15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248" y="1761"/>
                            <a:ext cx="15" cy="7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62" name="Line 15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263" y="1735"/>
                            <a:ext cx="30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73" name="Group 15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265" y="1736"/>
                          <a:ext cx="46" cy="34"/>
                          <a:chOff x="2265" y="1736"/>
                          <a:chExt cx="46" cy="34"/>
                        </a:xfrm>
                      </p:grpSpPr>
                      <p:sp>
                        <p:nvSpPr>
                          <p:cNvPr id="1459" name="Line 15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265" y="1762"/>
                            <a:ext cx="15" cy="8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60" name="Line 15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280" y="1736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380" name="Group 15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282" y="1738"/>
                          <a:ext cx="46" cy="33"/>
                          <a:chOff x="2282" y="1738"/>
                          <a:chExt cx="46" cy="33"/>
                        </a:xfrm>
                      </p:grpSpPr>
                      <p:sp>
                        <p:nvSpPr>
                          <p:cNvPr id="1457" name="Line 15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282" y="1764"/>
                            <a:ext cx="15" cy="7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58" name="Line 15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297" y="1738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396" name="Group 15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298" y="1740"/>
                          <a:ext cx="46" cy="34"/>
                          <a:chOff x="2298" y="1740"/>
                          <a:chExt cx="46" cy="34"/>
                        </a:xfrm>
                      </p:grpSpPr>
                      <p:sp>
                        <p:nvSpPr>
                          <p:cNvPr id="1455" name="Line 16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298" y="1766"/>
                            <a:ext cx="15" cy="8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56" name="Line 16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313" y="1740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402" name="Group 16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316" y="1743"/>
                          <a:ext cx="45" cy="33"/>
                          <a:chOff x="2316" y="1743"/>
                          <a:chExt cx="45" cy="33"/>
                        </a:xfrm>
                      </p:grpSpPr>
                      <p:sp>
                        <p:nvSpPr>
                          <p:cNvPr id="1453" name="Line 16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316" y="1768"/>
                            <a:ext cx="14" cy="8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54" name="Line 16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330" y="1743"/>
                            <a:ext cx="31" cy="25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403" name="Group 16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333" y="1744"/>
                          <a:ext cx="46" cy="33"/>
                          <a:chOff x="2333" y="1744"/>
                          <a:chExt cx="46" cy="33"/>
                        </a:xfrm>
                      </p:grpSpPr>
                      <p:sp>
                        <p:nvSpPr>
                          <p:cNvPr id="1451" name="Line 16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333" y="1770"/>
                            <a:ext cx="15" cy="7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52" name="Line 16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348" y="1744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404" name="Group 16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349" y="1745"/>
                          <a:ext cx="46" cy="33"/>
                          <a:chOff x="2349" y="1745"/>
                          <a:chExt cx="46" cy="33"/>
                        </a:xfrm>
                      </p:grpSpPr>
                      <p:sp>
                        <p:nvSpPr>
                          <p:cNvPr id="1449" name="Line 16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349" y="1771"/>
                            <a:ext cx="15" cy="7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50" name="Line 17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364" y="1745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grpSp>
                    <p:nvGrpSpPr>
                      <p:cNvPr id="1405" name="Group 1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03" y="1750"/>
                        <a:ext cx="66" cy="39"/>
                        <a:chOff x="2403" y="1750"/>
                        <a:chExt cx="66" cy="39"/>
                      </a:xfrm>
                    </p:grpSpPr>
                    <p:grpSp>
                      <p:nvGrpSpPr>
                        <p:cNvPr id="102" name="Group 17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30" y="1753"/>
                          <a:ext cx="39" cy="36"/>
                          <a:chOff x="2430" y="1753"/>
                          <a:chExt cx="39" cy="36"/>
                        </a:xfrm>
                      </p:grpSpPr>
                      <p:sp>
                        <p:nvSpPr>
                          <p:cNvPr id="1436" name="Line 17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30" y="1780"/>
                            <a:ext cx="14" cy="9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37" name="Line 17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44" y="1753"/>
                            <a:ext cx="25" cy="27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04" name="Group 17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17" y="1751"/>
                          <a:ext cx="39" cy="37"/>
                          <a:chOff x="2417" y="1751"/>
                          <a:chExt cx="39" cy="37"/>
                        </a:xfrm>
                      </p:grpSpPr>
                      <p:sp>
                        <p:nvSpPr>
                          <p:cNvPr id="1434" name="Line 17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17" y="1778"/>
                            <a:ext cx="13" cy="10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35" name="Line 17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30" y="1751"/>
                            <a:ext cx="26" cy="27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09" name="Group 17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03" y="1750"/>
                          <a:ext cx="38" cy="36"/>
                          <a:chOff x="2403" y="1750"/>
                          <a:chExt cx="38" cy="36"/>
                        </a:xfrm>
                      </p:grpSpPr>
                      <p:sp>
                        <p:nvSpPr>
                          <p:cNvPr id="1432" name="Line 17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03" y="1777"/>
                            <a:ext cx="13" cy="9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33" name="Line 18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16" y="1750"/>
                            <a:ext cx="25" cy="27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sp>
                    <p:nvSpPr>
                      <p:cNvPr id="1426" name="Line 18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92" y="1739"/>
                        <a:ext cx="280" cy="26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27" name="Line 18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82" y="1746"/>
                        <a:ext cx="285" cy="27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28" name="Line 18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71" y="1753"/>
                        <a:ext cx="288" cy="30"/>
                      </a:xfrm>
                      <a:prstGeom prst="line">
                        <a:avLst/>
                      </a:prstGeom>
                      <a:noFill/>
                      <a:ln w="4763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12" name="Group 184"/>
                  <p:cNvGrpSpPr>
                    <a:grpSpLocks/>
                  </p:cNvGrpSpPr>
                  <p:nvPr/>
                </p:nvGrpSpPr>
                <p:grpSpPr bwMode="auto">
                  <a:xfrm>
                    <a:off x="2463" y="1758"/>
                    <a:ext cx="41" cy="43"/>
                    <a:chOff x="2463" y="1758"/>
                    <a:chExt cx="41" cy="43"/>
                  </a:xfrm>
                </p:grpSpPr>
                <p:sp>
                  <p:nvSpPr>
                    <p:cNvPr id="1420" name="Line 18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63" y="1783"/>
                      <a:ext cx="21" cy="18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21" name="Line 18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84" y="1758"/>
                      <a:ext cx="20" cy="25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113" name="Group 187"/>
            <p:cNvGrpSpPr>
              <a:grpSpLocks/>
            </p:cNvGrpSpPr>
            <p:nvPr/>
          </p:nvGrpSpPr>
          <p:grpSpPr bwMode="auto">
            <a:xfrm>
              <a:off x="2295" y="897"/>
              <a:ext cx="398" cy="312"/>
              <a:chOff x="2401" y="897"/>
              <a:chExt cx="398" cy="312"/>
            </a:xfrm>
          </p:grpSpPr>
          <p:sp>
            <p:nvSpPr>
              <p:cNvPr id="1255" name="Freeform 188"/>
              <p:cNvSpPr>
                <a:spLocks/>
              </p:cNvSpPr>
              <p:nvPr/>
            </p:nvSpPr>
            <p:spPr bwMode="auto">
              <a:xfrm>
                <a:off x="2401" y="1134"/>
                <a:ext cx="39" cy="24"/>
              </a:xfrm>
              <a:custGeom>
                <a:avLst/>
                <a:gdLst/>
                <a:ahLst/>
                <a:cxnLst>
                  <a:cxn ang="0">
                    <a:pos x="267" y="0"/>
                  </a:cxn>
                  <a:cxn ang="0">
                    <a:pos x="205" y="0"/>
                  </a:cxn>
                  <a:cxn ang="0">
                    <a:pos x="170" y="4"/>
                  </a:cxn>
                  <a:cxn ang="0">
                    <a:pos x="136" y="10"/>
                  </a:cxn>
                  <a:cxn ang="0">
                    <a:pos x="95" y="17"/>
                  </a:cxn>
                  <a:cxn ang="0">
                    <a:pos x="63" y="26"/>
                  </a:cxn>
                  <a:cxn ang="0">
                    <a:pos x="41" y="33"/>
                  </a:cxn>
                  <a:cxn ang="0">
                    <a:pos x="26" y="42"/>
                  </a:cxn>
                  <a:cxn ang="0">
                    <a:pos x="14" y="51"/>
                  </a:cxn>
                  <a:cxn ang="0">
                    <a:pos x="6" y="61"/>
                  </a:cxn>
                  <a:cxn ang="0">
                    <a:pos x="0" y="73"/>
                  </a:cxn>
                  <a:cxn ang="0">
                    <a:pos x="2" y="86"/>
                  </a:cxn>
                  <a:cxn ang="0">
                    <a:pos x="9" y="97"/>
                  </a:cxn>
                  <a:cxn ang="0">
                    <a:pos x="19" y="103"/>
                  </a:cxn>
                  <a:cxn ang="0">
                    <a:pos x="38" y="107"/>
                  </a:cxn>
                  <a:cxn ang="0">
                    <a:pos x="61" y="107"/>
                  </a:cxn>
                  <a:cxn ang="0">
                    <a:pos x="85" y="105"/>
                  </a:cxn>
                  <a:cxn ang="0">
                    <a:pos x="115" y="101"/>
                  </a:cxn>
                  <a:cxn ang="0">
                    <a:pos x="144" y="103"/>
                  </a:cxn>
                  <a:cxn ang="0">
                    <a:pos x="164" y="107"/>
                  </a:cxn>
                  <a:cxn ang="0">
                    <a:pos x="186" y="112"/>
                  </a:cxn>
                  <a:cxn ang="0">
                    <a:pos x="209" y="122"/>
                  </a:cxn>
                  <a:cxn ang="0">
                    <a:pos x="272" y="162"/>
                  </a:cxn>
                  <a:cxn ang="0">
                    <a:pos x="269" y="162"/>
                  </a:cxn>
                  <a:cxn ang="0">
                    <a:pos x="270" y="158"/>
                  </a:cxn>
                </a:cxnLst>
                <a:rect l="0" t="0" r="r" b="b"/>
                <a:pathLst>
                  <a:path w="272" h="162">
                    <a:moveTo>
                      <a:pt x="267" y="0"/>
                    </a:moveTo>
                    <a:lnTo>
                      <a:pt x="205" y="0"/>
                    </a:lnTo>
                    <a:lnTo>
                      <a:pt x="170" y="4"/>
                    </a:lnTo>
                    <a:lnTo>
                      <a:pt x="136" y="10"/>
                    </a:lnTo>
                    <a:lnTo>
                      <a:pt x="95" y="17"/>
                    </a:lnTo>
                    <a:lnTo>
                      <a:pt x="63" y="26"/>
                    </a:lnTo>
                    <a:lnTo>
                      <a:pt x="41" y="33"/>
                    </a:lnTo>
                    <a:lnTo>
                      <a:pt x="26" y="42"/>
                    </a:lnTo>
                    <a:lnTo>
                      <a:pt x="14" y="51"/>
                    </a:lnTo>
                    <a:lnTo>
                      <a:pt x="6" y="61"/>
                    </a:lnTo>
                    <a:lnTo>
                      <a:pt x="0" y="73"/>
                    </a:lnTo>
                    <a:lnTo>
                      <a:pt x="2" y="86"/>
                    </a:lnTo>
                    <a:lnTo>
                      <a:pt x="9" y="97"/>
                    </a:lnTo>
                    <a:lnTo>
                      <a:pt x="19" y="103"/>
                    </a:lnTo>
                    <a:lnTo>
                      <a:pt x="38" y="107"/>
                    </a:lnTo>
                    <a:lnTo>
                      <a:pt x="61" y="107"/>
                    </a:lnTo>
                    <a:lnTo>
                      <a:pt x="85" y="105"/>
                    </a:lnTo>
                    <a:lnTo>
                      <a:pt x="115" y="101"/>
                    </a:lnTo>
                    <a:lnTo>
                      <a:pt x="144" y="103"/>
                    </a:lnTo>
                    <a:lnTo>
                      <a:pt x="164" y="107"/>
                    </a:lnTo>
                    <a:lnTo>
                      <a:pt x="186" y="112"/>
                    </a:lnTo>
                    <a:lnTo>
                      <a:pt x="209" y="122"/>
                    </a:lnTo>
                    <a:lnTo>
                      <a:pt x="272" y="162"/>
                    </a:lnTo>
                    <a:lnTo>
                      <a:pt x="269" y="162"/>
                    </a:lnTo>
                    <a:lnTo>
                      <a:pt x="270" y="158"/>
                    </a:lnTo>
                  </a:path>
                </a:pathLst>
              </a:custGeom>
              <a:noFill/>
              <a:ln w="7938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4" name="Group 189"/>
              <p:cNvGrpSpPr>
                <a:grpSpLocks/>
              </p:cNvGrpSpPr>
              <p:nvPr/>
            </p:nvGrpSpPr>
            <p:grpSpPr bwMode="auto">
              <a:xfrm>
                <a:off x="2434" y="1069"/>
                <a:ext cx="313" cy="107"/>
                <a:chOff x="2434" y="1069"/>
                <a:chExt cx="313" cy="107"/>
              </a:xfrm>
            </p:grpSpPr>
            <p:sp>
              <p:nvSpPr>
                <p:cNvPr id="1394" name="Freeform 190"/>
                <p:cNvSpPr>
                  <a:spLocks/>
                </p:cNvSpPr>
                <p:nvPr/>
              </p:nvSpPr>
              <p:spPr bwMode="auto">
                <a:xfrm>
                  <a:off x="2436" y="1123"/>
                  <a:ext cx="311" cy="53"/>
                </a:xfrm>
                <a:custGeom>
                  <a:avLst/>
                  <a:gdLst/>
                  <a:ahLst/>
                  <a:cxnLst>
                    <a:cxn ang="0">
                      <a:pos x="0" y="23"/>
                    </a:cxn>
                    <a:cxn ang="0">
                      <a:pos x="0" y="188"/>
                    </a:cxn>
                    <a:cxn ang="0">
                      <a:pos x="1764" y="374"/>
                    </a:cxn>
                    <a:cxn ang="0">
                      <a:pos x="2173" y="146"/>
                    </a:cxn>
                    <a:cxn ang="0">
                      <a:pos x="2173" y="0"/>
                    </a:cxn>
                    <a:cxn ang="0">
                      <a:pos x="1749" y="197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2173" h="374">
                      <a:moveTo>
                        <a:pt x="0" y="23"/>
                      </a:moveTo>
                      <a:lnTo>
                        <a:pt x="0" y="188"/>
                      </a:lnTo>
                      <a:lnTo>
                        <a:pt x="1764" y="374"/>
                      </a:lnTo>
                      <a:lnTo>
                        <a:pt x="2173" y="146"/>
                      </a:lnTo>
                      <a:lnTo>
                        <a:pt x="2173" y="0"/>
                      </a:lnTo>
                      <a:lnTo>
                        <a:pt x="1749" y="197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5" name="Freeform 191"/>
                <p:cNvSpPr>
                  <a:spLocks/>
                </p:cNvSpPr>
                <p:nvPr/>
              </p:nvSpPr>
              <p:spPr bwMode="auto">
                <a:xfrm>
                  <a:off x="2434" y="1069"/>
                  <a:ext cx="253" cy="8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772" y="127"/>
                    </a:cxn>
                    <a:cxn ang="0">
                      <a:pos x="1772" y="578"/>
                    </a:cxn>
                    <a:cxn ang="0">
                      <a:pos x="0" y="40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772" h="578">
                      <a:moveTo>
                        <a:pt x="0" y="0"/>
                      </a:moveTo>
                      <a:lnTo>
                        <a:pt x="1772" y="127"/>
                      </a:lnTo>
                      <a:lnTo>
                        <a:pt x="1772" y="578"/>
                      </a:lnTo>
                      <a:lnTo>
                        <a:pt x="0" y="4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15" name="Group 192"/>
                <p:cNvGrpSpPr>
                  <a:grpSpLocks/>
                </p:cNvGrpSpPr>
                <p:nvPr/>
              </p:nvGrpSpPr>
              <p:grpSpPr bwMode="auto">
                <a:xfrm>
                  <a:off x="2435" y="1084"/>
                  <a:ext cx="252" cy="33"/>
                  <a:chOff x="2435" y="1084"/>
                  <a:chExt cx="252" cy="33"/>
                </a:xfrm>
              </p:grpSpPr>
              <p:sp>
                <p:nvSpPr>
                  <p:cNvPr id="1397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2435" y="1084"/>
                    <a:ext cx="252" cy="1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8" name="Line 194"/>
                  <p:cNvSpPr>
                    <a:spLocks noChangeShapeType="1"/>
                  </p:cNvSpPr>
                  <p:nvPr/>
                </p:nvSpPr>
                <p:spPr bwMode="auto">
                  <a:xfrm>
                    <a:off x="2620" y="1100"/>
                    <a:ext cx="53" cy="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9" name="Line 195"/>
                  <p:cNvSpPr>
                    <a:spLocks noChangeShapeType="1"/>
                  </p:cNvSpPr>
                  <p:nvPr/>
                </p:nvSpPr>
                <p:spPr bwMode="auto">
                  <a:xfrm>
                    <a:off x="2558" y="1095"/>
                    <a:ext cx="53" cy="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00" name="Line 196"/>
                  <p:cNvSpPr>
                    <a:spLocks noChangeShapeType="1"/>
                  </p:cNvSpPr>
                  <p:nvPr/>
                </p:nvSpPr>
                <p:spPr bwMode="auto">
                  <a:xfrm>
                    <a:off x="2435" y="1095"/>
                    <a:ext cx="252" cy="22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0" name="Group 197"/>
              <p:cNvGrpSpPr>
                <a:grpSpLocks/>
              </p:cNvGrpSpPr>
              <p:nvPr/>
            </p:nvGrpSpPr>
            <p:grpSpPr bwMode="auto">
              <a:xfrm>
                <a:off x="2434" y="1058"/>
                <a:ext cx="313" cy="29"/>
                <a:chOff x="2434" y="1058"/>
                <a:chExt cx="313" cy="29"/>
              </a:xfrm>
            </p:grpSpPr>
            <p:sp>
              <p:nvSpPr>
                <p:cNvPr id="1392" name="Freeform 198"/>
                <p:cNvSpPr>
                  <a:spLocks/>
                </p:cNvSpPr>
                <p:nvPr/>
              </p:nvSpPr>
              <p:spPr bwMode="auto">
                <a:xfrm>
                  <a:off x="2434" y="1058"/>
                  <a:ext cx="313" cy="29"/>
                </a:xfrm>
                <a:custGeom>
                  <a:avLst/>
                  <a:gdLst/>
                  <a:ahLst/>
                  <a:cxnLst>
                    <a:cxn ang="0">
                      <a:pos x="0" y="79"/>
                    </a:cxn>
                    <a:cxn ang="0">
                      <a:pos x="1771" y="206"/>
                    </a:cxn>
                    <a:cxn ang="0">
                      <a:pos x="2194" y="85"/>
                    </a:cxn>
                    <a:cxn ang="0">
                      <a:pos x="2045" y="69"/>
                    </a:cxn>
                    <a:cxn ang="0">
                      <a:pos x="676" y="0"/>
                    </a:cxn>
                    <a:cxn ang="0">
                      <a:pos x="0" y="79"/>
                    </a:cxn>
                  </a:cxnLst>
                  <a:rect l="0" t="0" r="r" b="b"/>
                  <a:pathLst>
                    <a:path w="2194" h="206">
                      <a:moveTo>
                        <a:pt x="0" y="79"/>
                      </a:moveTo>
                      <a:lnTo>
                        <a:pt x="1771" y="206"/>
                      </a:lnTo>
                      <a:lnTo>
                        <a:pt x="2194" y="85"/>
                      </a:lnTo>
                      <a:lnTo>
                        <a:pt x="2045" y="69"/>
                      </a:lnTo>
                      <a:lnTo>
                        <a:pt x="676" y="0"/>
                      </a:lnTo>
                      <a:lnTo>
                        <a:pt x="0" y="79"/>
                      </a:lnTo>
                      <a:close/>
                    </a:path>
                  </a:pathLst>
                </a:custGeom>
                <a:solidFill>
                  <a:srgbClr val="DFDFD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3" name="Freeform 199"/>
                <p:cNvSpPr>
                  <a:spLocks/>
                </p:cNvSpPr>
                <p:nvPr/>
              </p:nvSpPr>
              <p:spPr bwMode="auto">
                <a:xfrm>
                  <a:off x="2505" y="1064"/>
                  <a:ext cx="231" cy="19"/>
                </a:xfrm>
                <a:custGeom>
                  <a:avLst/>
                  <a:gdLst/>
                  <a:ahLst/>
                  <a:cxnLst>
                    <a:cxn ang="0">
                      <a:pos x="130" y="0"/>
                    </a:cxn>
                    <a:cxn ang="0">
                      <a:pos x="0" y="49"/>
                    </a:cxn>
                    <a:cxn ang="0">
                      <a:pos x="1301" y="132"/>
                    </a:cxn>
                    <a:cxn ang="0">
                      <a:pos x="1513" y="74"/>
                    </a:cxn>
                    <a:cxn ang="0">
                      <a:pos x="1496" y="65"/>
                    </a:cxn>
                    <a:cxn ang="0">
                      <a:pos x="1612" y="33"/>
                    </a:cxn>
                    <a:cxn ang="0">
                      <a:pos x="1540" y="26"/>
                    </a:cxn>
                    <a:cxn ang="0">
                      <a:pos x="130" y="0"/>
                    </a:cxn>
                  </a:cxnLst>
                  <a:rect l="0" t="0" r="r" b="b"/>
                  <a:pathLst>
                    <a:path w="1612" h="132">
                      <a:moveTo>
                        <a:pt x="130" y="0"/>
                      </a:moveTo>
                      <a:lnTo>
                        <a:pt x="0" y="49"/>
                      </a:lnTo>
                      <a:lnTo>
                        <a:pt x="1301" y="132"/>
                      </a:lnTo>
                      <a:lnTo>
                        <a:pt x="1513" y="74"/>
                      </a:lnTo>
                      <a:lnTo>
                        <a:pt x="1496" y="65"/>
                      </a:lnTo>
                      <a:lnTo>
                        <a:pt x="1612" y="33"/>
                      </a:lnTo>
                      <a:lnTo>
                        <a:pt x="1540" y="26"/>
                      </a:lnTo>
                      <a:lnTo>
                        <a:pt x="130" y="0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1" name="Group 200"/>
              <p:cNvGrpSpPr>
                <a:grpSpLocks/>
              </p:cNvGrpSpPr>
              <p:nvPr/>
            </p:nvGrpSpPr>
            <p:grpSpPr bwMode="auto">
              <a:xfrm>
                <a:off x="2690" y="900"/>
                <a:ext cx="57" cy="179"/>
                <a:chOff x="2690" y="900"/>
                <a:chExt cx="57" cy="179"/>
              </a:xfrm>
            </p:grpSpPr>
            <p:grpSp>
              <p:nvGrpSpPr>
                <p:cNvPr id="122" name="Group 201"/>
                <p:cNvGrpSpPr>
                  <a:grpSpLocks/>
                </p:cNvGrpSpPr>
                <p:nvPr/>
              </p:nvGrpSpPr>
              <p:grpSpPr bwMode="auto">
                <a:xfrm>
                  <a:off x="2712" y="923"/>
                  <a:ext cx="35" cy="150"/>
                  <a:chOff x="2712" y="923"/>
                  <a:chExt cx="35" cy="150"/>
                </a:xfrm>
              </p:grpSpPr>
              <p:sp>
                <p:nvSpPr>
                  <p:cNvPr id="1366" name="Freeform 202"/>
                  <p:cNvSpPr>
                    <a:spLocks/>
                  </p:cNvSpPr>
                  <p:nvPr/>
                </p:nvSpPr>
                <p:spPr bwMode="auto">
                  <a:xfrm>
                    <a:off x="2712" y="923"/>
                    <a:ext cx="35" cy="150"/>
                  </a:xfrm>
                  <a:custGeom>
                    <a:avLst/>
                    <a:gdLst/>
                    <a:ahLst/>
                    <a:cxnLst>
                      <a:cxn ang="0">
                        <a:pos x="23" y="0"/>
                      </a:cxn>
                      <a:cxn ang="0">
                        <a:pos x="244" y="86"/>
                      </a:cxn>
                      <a:cxn ang="0">
                        <a:pos x="223" y="496"/>
                      </a:cxn>
                      <a:cxn ang="0">
                        <a:pos x="200" y="988"/>
                      </a:cxn>
                      <a:cxn ang="0">
                        <a:pos x="0" y="1049"/>
                      </a:cxn>
                      <a:cxn ang="0">
                        <a:pos x="23" y="0"/>
                      </a:cxn>
                    </a:cxnLst>
                    <a:rect l="0" t="0" r="r" b="b"/>
                    <a:pathLst>
                      <a:path w="244" h="1049">
                        <a:moveTo>
                          <a:pt x="23" y="0"/>
                        </a:moveTo>
                        <a:lnTo>
                          <a:pt x="244" y="86"/>
                        </a:lnTo>
                        <a:lnTo>
                          <a:pt x="223" y="496"/>
                        </a:lnTo>
                        <a:lnTo>
                          <a:pt x="200" y="988"/>
                        </a:lnTo>
                        <a:lnTo>
                          <a:pt x="0" y="1049"/>
                        </a:lnTo>
                        <a:lnTo>
                          <a:pt x="23" y="0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24" name="Group 203"/>
                  <p:cNvGrpSpPr>
                    <a:grpSpLocks/>
                  </p:cNvGrpSpPr>
                  <p:nvPr/>
                </p:nvGrpSpPr>
                <p:grpSpPr bwMode="auto">
                  <a:xfrm>
                    <a:off x="2712" y="929"/>
                    <a:ext cx="34" cy="126"/>
                    <a:chOff x="2712" y="929"/>
                    <a:chExt cx="34" cy="126"/>
                  </a:xfrm>
                </p:grpSpPr>
                <p:grpSp>
                  <p:nvGrpSpPr>
                    <p:cNvPr id="1410" name="Group 20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12" y="929"/>
                      <a:ext cx="34" cy="126"/>
                      <a:chOff x="2712" y="929"/>
                      <a:chExt cx="34" cy="126"/>
                    </a:xfrm>
                  </p:grpSpPr>
                  <p:grpSp>
                    <p:nvGrpSpPr>
                      <p:cNvPr id="1411" name="Group 20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12" y="929"/>
                        <a:ext cx="34" cy="76"/>
                        <a:chOff x="2712" y="929"/>
                        <a:chExt cx="34" cy="76"/>
                      </a:xfrm>
                    </p:grpSpPr>
                    <p:grpSp>
                      <p:nvGrpSpPr>
                        <p:cNvPr id="1412" name="Group 20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714" y="929"/>
                          <a:ext cx="32" cy="41"/>
                          <a:chOff x="2714" y="929"/>
                          <a:chExt cx="32" cy="41"/>
                        </a:xfrm>
                      </p:grpSpPr>
                      <p:sp>
                        <p:nvSpPr>
                          <p:cNvPr id="1386" name="Line 20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715" y="929"/>
                            <a:ext cx="31" cy="12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387" name="Line 20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715" y="936"/>
                            <a:ext cx="31" cy="11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388" name="Line 20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715" y="943"/>
                            <a:ext cx="31" cy="1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389" name="Line 21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715" y="949"/>
                            <a:ext cx="31" cy="9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390" name="Line 21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714" y="955"/>
                            <a:ext cx="31" cy="9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391" name="Line 21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714" y="962"/>
                            <a:ext cx="31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1381" name="Line 21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2" y="975"/>
                          <a:ext cx="32" cy="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82" name="Line 21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2" y="982"/>
                          <a:ext cx="32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83" name="Line 21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2" y="988"/>
                          <a:ext cx="31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84" name="Line 21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2" y="995"/>
                          <a:ext cx="31" cy="4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85" name="Line 21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2" y="1002"/>
                          <a:ext cx="31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414" name="Group 21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12" y="1009"/>
                        <a:ext cx="31" cy="46"/>
                        <a:chOff x="2712" y="1009"/>
                        <a:chExt cx="31" cy="46"/>
                      </a:xfrm>
                    </p:grpSpPr>
                    <p:sp>
                      <p:nvSpPr>
                        <p:cNvPr id="1372" name="Line 21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2" y="1009"/>
                          <a:ext cx="31" cy="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73" name="Line 22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3" y="1015"/>
                          <a:ext cx="29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74" name="Line 22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2" y="1022"/>
                          <a:ext cx="30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75" name="Line 22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12" y="1028"/>
                          <a:ext cx="30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76" name="Line 22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12" y="1034"/>
                          <a:ext cx="29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77" name="Line 22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12" y="1040"/>
                          <a:ext cx="29" cy="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78" name="Line 22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12" y="1045"/>
                          <a:ext cx="29" cy="4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79" name="Line 22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12" y="1051"/>
                          <a:ext cx="28" cy="4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369" name="Line 2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4" y="969"/>
                      <a:ext cx="30" cy="7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418" name="Group 228"/>
                <p:cNvGrpSpPr>
                  <a:grpSpLocks/>
                </p:cNvGrpSpPr>
                <p:nvPr/>
              </p:nvGrpSpPr>
              <p:grpSpPr bwMode="auto">
                <a:xfrm>
                  <a:off x="2690" y="900"/>
                  <a:ext cx="31" cy="179"/>
                  <a:chOff x="2690" y="900"/>
                  <a:chExt cx="31" cy="179"/>
                </a:xfrm>
              </p:grpSpPr>
              <p:sp>
                <p:nvSpPr>
                  <p:cNvPr id="1364" name="Freeform 229"/>
                  <p:cNvSpPr>
                    <a:spLocks/>
                  </p:cNvSpPr>
                  <p:nvPr/>
                </p:nvSpPr>
                <p:spPr bwMode="auto">
                  <a:xfrm>
                    <a:off x="2690" y="900"/>
                    <a:ext cx="30" cy="179"/>
                  </a:xfrm>
                  <a:custGeom>
                    <a:avLst/>
                    <a:gdLst/>
                    <a:ahLst/>
                    <a:cxnLst>
                      <a:cxn ang="0">
                        <a:pos x="50" y="0"/>
                      </a:cxn>
                      <a:cxn ang="0">
                        <a:pos x="201" y="65"/>
                      </a:cxn>
                      <a:cxn ang="0">
                        <a:pos x="213" y="79"/>
                      </a:cxn>
                      <a:cxn ang="0">
                        <a:pos x="168" y="1202"/>
                      </a:cxn>
                      <a:cxn ang="0">
                        <a:pos x="149" y="1216"/>
                      </a:cxn>
                      <a:cxn ang="0">
                        <a:pos x="0" y="1253"/>
                      </a:cxn>
                      <a:cxn ang="0">
                        <a:pos x="19" y="1233"/>
                      </a:cxn>
                      <a:cxn ang="0">
                        <a:pos x="20" y="1217"/>
                      </a:cxn>
                      <a:cxn ang="0">
                        <a:pos x="50" y="0"/>
                      </a:cxn>
                    </a:cxnLst>
                    <a:rect l="0" t="0" r="r" b="b"/>
                    <a:pathLst>
                      <a:path w="213" h="1253">
                        <a:moveTo>
                          <a:pt x="50" y="0"/>
                        </a:moveTo>
                        <a:lnTo>
                          <a:pt x="201" y="65"/>
                        </a:lnTo>
                        <a:lnTo>
                          <a:pt x="213" y="79"/>
                        </a:lnTo>
                        <a:lnTo>
                          <a:pt x="168" y="1202"/>
                        </a:lnTo>
                        <a:lnTo>
                          <a:pt x="149" y="1216"/>
                        </a:lnTo>
                        <a:lnTo>
                          <a:pt x="0" y="1253"/>
                        </a:lnTo>
                        <a:lnTo>
                          <a:pt x="19" y="1233"/>
                        </a:lnTo>
                        <a:lnTo>
                          <a:pt x="20" y="1217"/>
                        </a:lnTo>
                        <a:lnTo>
                          <a:pt x="50" y="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65" name="Arc 230"/>
                  <p:cNvSpPr>
                    <a:spLocks/>
                  </p:cNvSpPr>
                  <p:nvPr/>
                </p:nvSpPr>
                <p:spPr bwMode="auto">
                  <a:xfrm>
                    <a:off x="2718" y="909"/>
                    <a:ext cx="3" cy="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419" name="Group 231"/>
              <p:cNvGrpSpPr>
                <a:grpSpLocks/>
              </p:cNvGrpSpPr>
              <p:nvPr/>
            </p:nvGrpSpPr>
            <p:grpSpPr bwMode="auto">
              <a:xfrm>
                <a:off x="2702" y="1170"/>
                <a:ext cx="97" cy="39"/>
                <a:chOff x="2702" y="1170"/>
                <a:chExt cx="97" cy="39"/>
              </a:xfrm>
            </p:grpSpPr>
            <p:sp>
              <p:nvSpPr>
                <p:cNvPr id="1351" name="Freeform 232"/>
                <p:cNvSpPr>
                  <a:spLocks/>
                </p:cNvSpPr>
                <p:nvPr/>
              </p:nvSpPr>
              <p:spPr bwMode="auto">
                <a:xfrm>
                  <a:off x="2702" y="1170"/>
                  <a:ext cx="97" cy="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6" y="8"/>
                    </a:cxn>
                    <a:cxn ang="0">
                      <a:pos x="220" y="13"/>
                    </a:cxn>
                    <a:cxn ang="0">
                      <a:pos x="304" y="21"/>
                    </a:cxn>
                    <a:cxn ang="0">
                      <a:pos x="388" y="32"/>
                    </a:cxn>
                    <a:cxn ang="0">
                      <a:pos x="447" y="41"/>
                    </a:cxn>
                    <a:cxn ang="0">
                      <a:pos x="519" y="53"/>
                    </a:cxn>
                    <a:cxn ang="0">
                      <a:pos x="560" y="60"/>
                    </a:cxn>
                    <a:cxn ang="0">
                      <a:pos x="590" y="67"/>
                    </a:cxn>
                    <a:cxn ang="0">
                      <a:pos x="607" y="71"/>
                    </a:cxn>
                    <a:cxn ang="0">
                      <a:pos x="621" y="74"/>
                    </a:cxn>
                    <a:cxn ang="0">
                      <a:pos x="637" y="80"/>
                    </a:cxn>
                    <a:cxn ang="0">
                      <a:pos x="654" y="86"/>
                    </a:cxn>
                    <a:cxn ang="0">
                      <a:pos x="671" y="95"/>
                    </a:cxn>
                    <a:cxn ang="0">
                      <a:pos x="678" y="104"/>
                    </a:cxn>
                    <a:cxn ang="0">
                      <a:pos x="679" y="112"/>
                    </a:cxn>
                    <a:cxn ang="0">
                      <a:pos x="676" y="124"/>
                    </a:cxn>
                    <a:cxn ang="0">
                      <a:pos x="671" y="136"/>
                    </a:cxn>
                    <a:cxn ang="0">
                      <a:pos x="662" y="146"/>
                    </a:cxn>
                    <a:cxn ang="0">
                      <a:pos x="651" y="154"/>
                    </a:cxn>
                    <a:cxn ang="0">
                      <a:pos x="636" y="164"/>
                    </a:cxn>
                    <a:cxn ang="0">
                      <a:pos x="620" y="170"/>
                    </a:cxn>
                    <a:cxn ang="0">
                      <a:pos x="602" y="172"/>
                    </a:cxn>
                    <a:cxn ang="0">
                      <a:pos x="581" y="176"/>
                    </a:cxn>
                    <a:cxn ang="0">
                      <a:pos x="556" y="177"/>
                    </a:cxn>
                    <a:cxn ang="0">
                      <a:pos x="533" y="174"/>
                    </a:cxn>
                    <a:cxn ang="0">
                      <a:pos x="495" y="169"/>
                    </a:cxn>
                  </a:cxnLst>
                  <a:rect l="0" t="0" r="r" b="b"/>
                  <a:pathLst>
                    <a:path w="679" h="177">
                      <a:moveTo>
                        <a:pt x="0" y="0"/>
                      </a:moveTo>
                      <a:lnTo>
                        <a:pt x="126" y="8"/>
                      </a:lnTo>
                      <a:lnTo>
                        <a:pt x="220" y="13"/>
                      </a:lnTo>
                      <a:lnTo>
                        <a:pt x="304" y="21"/>
                      </a:lnTo>
                      <a:lnTo>
                        <a:pt x="388" y="32"/>
                      </a:lnTo>
                      <a:lnTo>
                        <a:pt x="447" y="41"/>
                      </a:lnTo>
                      <a:lnTo>
                        <a:pt x="519" y="53"/>
                      </a:lnTo>
                      <a:lnTo>
                        <a:pt x="560" y="60"/>
                      </a:lnTo>
                      <a:lnTo>
                        <a:pt x="590" y="67"/>
                      </a:lnTo>
                      <a:lnTo>
                        <a:pt x="607" y="71"/>
                      </a:lnTo>
                      <a:lnTo>
                        <a:pt x="621" y="74"/>
                      </a:lnTo>
                      <a:lnTo>
                        <a:pt x="637" y="80"/>
                      </a:lnTo>
                      <a:lnTo>
                        <a:pt x="654" y="86"/>
                      </a:lnTo>
                      <a:lnTo>
                        <a:pt x="671" y="95"/>
                      </a:lnTo>
                      <a:lnTo>
                        <a:pt x="678" y="104"/>
                      </a:lnTo>
                      <a:lnTo>
                        <a:pt x="679" y="112"/>
                      </a:lnTo>
                      <a:lnTo>
                        <a:pt x="676" y="124"/>
                      </a:lnTo>
                      <a:lnTo>
                        <a:pt x="671" y="136"/>
                      </a:lnTo>
                      <a:lnTo>
                        <a:pt x="662" y="146"/>
                      </a:lnTo>
                      <a:lnTo>
                        <a:pt x="651" y="154"/>
                      </a:lnTo>
                      <a:lnTo>
                        <a:pt x="636" y="164"/>
                      </a:lnTo>
                      <a:lnTo>
                        <a:pt x="620" y="170"/>
                      </a:lnTo>
                      <a:lnTo>
                        <a:pt x="602" y="172"/>
                      </a:lnTo>
                      <a:lnTo>
                        <a:pt x="581" y="176"/>
                      </a:lnTo>
                      <a:lnTo>
                        <a:pt x="556" y="177"/>
                      </a:lnTo>
                      <a:lnTo>
                        <a:pt x="533" y="174"/>
                      </a:lnTo>
                      <a:lnTo>
                        <a:pt x="495" y="169"/>
                      </a:lnTo>
                    </a:path>
                  </a:pathLst>
                </a:custGeom>
                <a:noFill/>
                <a:ln w="3175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423" name="Group 233"/>
                <p:cNvGrpSpPr>
                  <a:grpSpLocks/>
                </p:cNvGrpSpPr>
                <p:nvPr/>
              </p:nvGrpSpPr>
              <p:grpSpPr bwMode="auto">
                <a:xfrm>
                  <a:off x="2705" y="1182"/>
                  <a:ext cx="69" cy="27"/>
                  <a:chOff x="2705" y="1182"/>
                  <a:chExt cx="69" cy="27"/>
                </a:xfrm>
              </p:grpSpPr>
              <p:grpSp>
                <p:nvGrpSpPr>
                  <p:cNvPr id="1424" name="Group 234"/>
                  <p:cNvGrpSpPr>
                    <a:grpSpLocks/>
                  </p:cNvGrpSpPr>
                  <p:nvPr/>
                </p:nvGrpSpPr>
                <p:grpSpPr bwMode="auto">
                  <a:xfrm>
                    <a:off x="2705" y="1182"/>
                    <a:ext cx="69" cy="27"/>
                    <a:chOff x="2705" y="1182"/>
                    <a:chExt cx="69" cy="27"/>
                  </a:xfrm>
                </p:grpSpPr>
                <p:sp>
                  <p:nvSpPr>
                    <p:cNvPr id="1358" name="Freeform 235"/>
                    <p:cNvSpPr>
                      <a:spLocks/>
                    </p:cNvSpPr>
                    <p:nvPr/>
                  </p:nvSpPr>
                  <p:spPr bwMode="auto">
                    <a:xfrm>
                      <a:off x="2705" y="1182"/>
                      <a:ext cx="43" cy="1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1"/>
                        </a:cxn>
                        <a:cxn ang="0">
                          <a:pos x="77" y="0"/>
                        </a:cxn>
                        <a:cxn ang="0">
                          <a:pos x="296" y="40"/>
                        </a:cxn>
                        <a:cxn ang="0">
                          <a:pos x="210" y="119"/>
                        </a:cxn>
                        <a:cxn ang="0">
                          <a:pos x="0" y="71"/>
                        </a:cxn>
                      </a:cxnLst>
                      <a:rect l="0" t="0" r="r" b="b"/>
                      <a:pathLst>
                        <a:path w="296" h="119">
                          <a:moveTo>
                            <a:pt x="0" y="71"/>
                          </a:moveTo>
                          <a:lnTo>
                            <a:pt x="77" y="0"/>
                          </a:lnTo>
                          <a:lnTo>
                            <a:pt x="296" y="40"/>
                          </a:lnTo>
                          <a:lnTo>
                            <a:pt x="210" y="119"/>
                          </a:lnTo>
                          <a:lnTo>
                            <a:pt x="0" y="71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9" name="Freeform 236"/>
                    <p:cNvSpPr>
                      <a:spLocks/>
                    </p:cNvSpPr>
                    <p:nvPr/>
                  </p:nvSpPr>
                  <p:spPr bwMode="auto">
                    <a:xfrm>
                      <a:off x="2706" y="1192"/>
                      <a:ext cx="30" cy="1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63"/>
                        </a:cxn>
                        <a:cxn ang="0">
                          <a:pos x="2" y="63"/>
                        </a:cxn>
                        <a:cxn ang="0">
                          <a:pos x="210" y="113"/>
                        </a:cxn>
                        <a:cxn ang="0">
                          <a:pos x="210" y="48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210" h="113">
                          <a:moveTo>
                            <a:pt x="0" y="0"/>
                          </a:moveTo>
                          <a:lnTo>
                            <a:pt x="0" y="63"/>
                          </a:lnTo>
                          <a:lnTo>
                            <a:pt x="2" y="63"/>
                          </a:lnTo>
                          <a:lnTo>
                            <a:pt x="210" y="113"/>
                          </a:lnTo>
                          <a:lnTo>
                            <a:pt x="210" y="4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60" name="Freeform 237"/>
                    <p:cNvSpPr>
                      <a:spLocks/>
                    </p:cNvSpPr>
                    <p:nvPr/>
                  </p:nvSpPr>
                  <p:spPr bwMode="auto">
                    <a:xfrm>
                      <a:off x="2736" y="1188"/>
                      <a:ext cx="38" cy="2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8"/>
                        </a:cxn>
                        <a:cxn ang="0">
                          <a:pos x="85" y="0"/>
                        </a:cxn>
                        <a:cxn ang="0">
                          <a:pos x="268" y="21"/>
                        </a:cxn>
                        <a:cxn ang="0">
                          <a:pos x="268" y="80"/>
                        </a:cxn>
                        <a:cxn ang="0">
                          <a:pos x="0" y="144"/>
                        </a:cxn>
                        <a:cxn ang="0">
                          <a:pos x="0" y="78"/>
                        </a:cxn>
                      </a:cxnLst>
                      <a:rect l="0" t="0" r="r" b="b"/>
                      <a:pathLst>
                        <a:path w="268" h="144">
                          <a:moveTo>
                            <a:pt x="0" y="78"/>
                          </a:moveTo>
                          <a:lnTo>
                            <a:pt x="85" y="0"/>
                          </a:lnTo>
                          <a:lnTo>
                            <a:pt x="268" y="21"/>
                          </a:lnTo>
                          <a:lnTo>
                            <a:pt x="268" y="80"/>
                          </a:lnTo>
                          <a:lnTo>
                            <a:pt x="0" y="144"/>
                          </a:lnTo>
                          <a:lnTo>
                            <a:pt x="0" y="78"/>
                          </a:lnTo>
                          <a:close/>
                        </a:path>
                      </a:pathLst>
                    </a:custGeom>
                    <a:solidFill>
                      <a:srgbClr val="9F9F9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61" name="Freeform 238"/>
                    <p:cNvSpPr>
                      <a:spLocks/>
                    </p:cNvSpPr>
                    <p:nvPr/>
                  </p:nvSpPr>
                  <p:spPr bwMode="auto">
                    <a:xfrm>
                      <a:off x="2716" y="1182"/>
                      <a:ext cx="58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01" y="14"/>
                        </a:cxn>
                        <a:cxn ang="0">
                          <a:pos x="402" y="60"/>
                        </a:cxn>
                        <a:cxn ang="0">
                          <a:pos x="219" y="4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402" h="60">
                          <a:moveTo>
                            <a:pt x="0" y="0"/>
                          </a:moveTo>
                          <a:lnTo>
                            <a:pt x="201" y="14"/>
                          </a:lnTo>
                          <a:lnTo>
                            <a:pt x="402" y="60"/>
                          </a:lnTo>
                          <a:lnTo>
                            <a:pt x="219" y="4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425" name="Group 239"/>
                  <p:cNvGrpSpPr>
                    <a:grpSpLocks/>
                  </p:cNvGrpSpPr>
                  <p:nvPr/>
                </p:nvGrpSpPr>
                <p:grpSpPr bwMode="auto">
                  <a:xfrm>
                    <a:off x="2706" y="1190"/>
                    <a:ext cx="67" cy="11"/>
                    <a:chOff x="2706" y="1190"/>
                    <a:chExt cx="67" cy="11"/>
                  </a:xfrm>
                </p:grpSpPr>
                <p:sp>
                  <p:nvSpPr>
                    <p:cNvPr id="1355" name="Line 2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06" y="1194"/>
                      <a:ext cx="30" cy="7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6" name="Line 24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736" y="1190"/>
                      <a:ext cx="12" cy="11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7" name="Line 2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49" y="1190"/>
                      <a:ext cx="24" cy="2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260" name="Freeform 243"/>
              <p:cNvSpPr>
                <a:spLocks/>
              </p:cNvSpPr>
              <p:nvPr/>
            </p:nvSpPr>
            <p:spPr bwMode="auto">
              <a:xfrm>
                <a:off x="2688" y="1122"/>
                <a:ext cx="59" cy="55"/>
              </a:xfrm>
              <a:custGeom>
                <a:avLst/>
                <a:gdLst/>
                <a:ahLst/>
                <a:cxnLst>
                  <a:cxn ang="0">
                    <a:pos x="0" y="193"/>
                  </a:cxn>
                  <a:cxn ang="0">
                    <a:pos x="412" y="0"/>
                  </a:cxn>
                  <a:cxn ang="0">
                    <a:pos x="412" y="155"/>
                  </a:cxn>
                  <a:cxn ang="0">
                    <a:pos x="0" y="384"/>
                  </a:cxn>
                  <a:cxn ang="0">
                    <a:pos x="0" y="193"/>
                  </a:cxn>
                </a:cxnLst>
                <a:rect l="0" t="0" r="r" b="b"/>
                <a:pathLst>
                  <a:path w="412" h="384">
                    <a:moveTo>
                      <a:pt x="0" y="193"/>
                    </a:moveTo>
                    <a:lnTo>
                      <a:pt x="412" y="0"/>
                    </a:lnTo>
                    <a:lnTo>
                      <a:pt x="412" y="155"/>
                    </a:lnTo>
                    <a:lnTo>
                      <a:pt x="0" y="384"/>
                    </a:lnTo>
                    <a:lnTo>
                      <a:pt x="0" y="193"/>
                    </a:lnTo>
                    <a:close/>
                  </a:path>
                </a:pathLst>
              </a:custGeom>
              <a:solidFill>
                <a:srgbClr val="5F5F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1" name="Freeform 244"/>
              <p:cNvSpPr>
                <a:spLocks/>
              </p:cNvSpPr>
              <p:nvPr/>
            </p:nvSpPr>
            <p:spPr bwMode="auto">
              <a:xfrm>
                <a:off x="2687" y="1070"/>
                <a:ext cx="61" cy="82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425" y="0"/>
                  </a:cxn>
                  <a:cxn ang="0">
                    <a:pos x="425" y="377"/>
                  </a:cxn>
                  <a:cxn ang="0">
                    <a:pos x="1" y="570"/>
                  </a:cxn>
                  <a:cxn ang="0">
                    <a:pos x="0" y="121"/>
                  </a:cxn>
                </a:cxnLst>
                <a:rect l="0" t="0" r="r" b="b"/>
                <a:pathLst>
                  <a:path w="425" h="570">
                    <a:moveTo>
                      <a:pt x="0" y="121"/>
                    </a:moveTo>
                    <a:lnTo>
                      <a:pt x="425" y="0"/>
                    </a:lnTo>
                    <a:lnTo>
                      <a:pt x="425" y="377"/>
                    </a:lnTo>
                    <a:lnTo>
                      <a:pt x="1" y="570"/>
                    </a:lnTo>
                    <a:lnTo>
                      <a:pt x="0" y="121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2" name="Freeform 245"/>
              <p:cNvSpPr>
                <a:spLocks/>
              </p:cNvSpPr>
              <p:nvPr/>
            </p:nvSpPr>
            <p:spPr bwMode="auto">
              <a:xfrm>
                <a:off x="2523" y="925"/>
                <a:ext cx="150" cy="124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1049" y="0"/>
                  </a:cxn>
                  <a:cxn ang="0">
                    <a:pos x="1008" y="870"/>
                  </a:cxn>
                  <a:cxn ang="0">
                    <a:pos x="0" y="820"/>
                  </a:cxn>
                  <a:cxn ang="0">
                    <a:pos x="42" y="0"/>
                  </a:cxn>
                </a:cxnLst>
                <a:rect l="0" t="0" r="r" b="b"/>
                <a:pathLst>
                  <a:path w="1049" h="870">
                    <a:moveTo>
                      <a:pt x="42" y="0"/>
                    </a:moveTo>
                    <a:lnTo>
                      <a:pt x="1049" y="0"/>
                    </a:lnTo>
                    <a:lnTo>
                      <a:pt x="1008" y="870"/>
                    </a:lnTo>
                    <a:lnTo>
                      <a:pt x="0" y="82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3" name="Freeform 246"/>
              <p:cNvSpPr>
                <a:spLocks/>
              </p:cNvSpPr>
              <p:nvPr/>
            </p:nvSpPr>
            <p:spPr bwMode="auto">
              <a:xfrm>
                <a:off x="2425" y="1134"/>
                <a:ext cx="279" cy="56"/>
              </a:xfrm>
              <a:custGeom>
                <a:avLst/>
                <a:gdLst/>
                <a:ahLst/>
                <a:cxnLst>
                  <a:cxn ang="0">
                    <a:pos x="318" y="0"/>
                  </a:cxn>
                  <a:cxn ang="0">
                    <a:pos x="1955" y="161"/>
                  </a:cxn>
                  <a:cxn ang="0">
                    <a:pos x="1840" y="307"/>
                  </a:cxn>
                  <a:cxn ang="0">
                    <a:pos x="1728" y="396"/>
                  </a:cxn>
                  <a:cxn ang="0">
                    <a:pos x="0" y="198"/>
                  </a:cxn>
                  <a:cxn ang="0">
                    <a:pos x="129" y="142"/>
                  </a:cxn>
                  <a:cxn ang="0">
                    <a:pos x="318" y="0"/>
                  </a:cxn>
                </a:cxnLst>
                <a:rect l="0" t="0" r="r" b="b"/>
                <a:pathLst>
                  <a:path w="1955" h="396">
                    <a:moveTo>
                      <a:pt x="318" y="0"/>
                    </a:moveTo>
                    <a:lnTo>
                      <a:pt x="1955" y="161"/>
                    </a:lnTo>
                    <a:lnTo>
                      <a:pt x="1840" y="307"/>
                    </a:lnTo>
                    <a:lnTo>
                      <a:pt x="1728" y="396"/>
                    </a:lnTo>
                    <a:lnTo>
                      <a:pt x="0" y="198"/>
                    </a:lnTo>
                    <a:lnTo>
                      <a:pt x="129" y="142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DFDFD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29" name="Group 247"/>
              <p:cNvGrpSpPr>
                <a:grpSpLocks/>
              </p:cNvGrpSpPr>
              <p:nvPr/>
            </p:nvGrpSpPr>
            <p:grpSpPr bwMode="auto">
              <a:xfrm>
                <a:off x="2687" y="1075"/>
                <a:ext cx="60" cy="72"/>
                <a:chOff x="2687" y="1075"/>
                <a:chExt cx="60" cy="72"/>
              </a:xfrm>
            </p:grpSpPr>
            <p:sp>
              <p:nvSpPr>
                <p:cNvPr id="1342" name="Line 248"/>
                <p:cNvSpPr>
                  <a:spLocks noChangeShapeType="1"/>
                </p:cNvSpPr>
                <p:nvPr/>
              </p:nvSpPr>
              <p:spPr bwMode="auto">
                <a:xfrm flipV="1">
                  <a:off x="2687" y="1095"/>
                  <a:ext cx="60" cy="22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3" name="Line 249"/>
                <p:cNvSpPr>
                  <a:spLocks noChangeShapeType="1"/>
                </p:cNvSpPr>
                <p:nvPr/>
              </p:nvSpPr>
              <p:spPr bwMode="auto">
                <a:xfrm flipV="1">
                  <a:off x="2698" y="1101"/>
                  <a:ext cx="49" cy="20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4" name="Line 250"/>
                <p:cNvSpPr>
                  <a:spLocks noChangeShapeType="1"/>
                </p:cNvSpPr>
                <p:nvPr/>
              </p:nvSpPr>
              <p:spPr bwMode="auto">
                <a:xfrm flipV="1">
                  <a:off x="2697" y="1107"/>
                  <a:ext cx="50" cy="21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5" name="Line 251"/>
                <p:cNvSpPr>
                  <a:spLocks noChangeShapeType="1"/>
                </p:cNvSpPr>
                <p:nvPr/>
              </p:nvSpPr>
              <p:spPr bwMode="auto">
                <a:xfrm flipV="1">
                  <a:off x="2698" y="1113"/>
                  <a:ext cx="49" cy="21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6" name="Line 252"/>
                <p:cNvSpPr>
                  <a:spLocks noChangeShapeType="1"/>
                </p:cNvSpPr>
                <p:nvPr/>
              </p:nvSpPr>
              <p:spPr bwMode="auto">
                <a:xfrm flipV="1">
                  <a:off x="2698" y="1119"/>
                  <a:ext cx="49" cy="22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7" name="Line 253"/>
                <p:cNvSpPr>
                  <a:spLocks noChangeShapeType="1"/>
                </p:cNvSpPr>
                <p:nvPr/>
              </p:nvSpPr>
              <p:spPr bwMode="auto">
                <a:xfrm flipV="1">
                  <a:off x="2697" y="1089"/>
                  <a:ext cx="50" cy="17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8" name="Line 254"/>
                <p:cNvSpPr>
                  <a:spLocks noChangeShapeType="1"/>
                </p:cNvSpPr>
                <p:nvPr/>
              </p:nvSpPr>
              <p:spPr bwMode="auto">
                <a:xfrm flipV="1">
                  <a:off x="2698" y="1083"/>
                  <a:ext cx="49" cy="15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9" name="Line 255"/>
                <p:cNvSpPr>
                  <a:spLocks noChangeShapeType="1"/>
                </p:cNvSpPr>
                <p:nvPr/>
              </p:nvSpPr>
              <p:spPr bwMode="auto">
                <a:xfrm flipV="1">
                  <a:off x="2697" y="1075"/>
                  <a:ext cx="50" cy="15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0" name="Line 256"/>
                <p:cNvSpPr>
                  <a:spLocks noChangeShapeType="1"/>
                </p:cNvSpPr>
                <p:nvPr/>
              </p:nvSpPr>
              <p:spPr bwMode="auto">
                <a:xfrm flipH="1">
                  <a:off x="2697" y="1085"/>
                  <a:ext cx="1" cy="62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30" name="Group 257"/>
              <p:cNvGrpSpPr>
                <a:grpSpLocks/>
              </p:cNvGrpSpPr>
              <p:nvPr/>
            </p:nvGrpSpPr>
            <p:grpSpPr bwMode="auto">
              <a:xfrm>
                <a:off x="2502" y="897"/>
                <a:ext cx="198" cy="182"/>
                <a:chOff x="2502" y="897"/>
                <a:chExt cx="198" cy="182"/>
              </a:xfrm>
            </p:grpSpPr>
            <p:grpSp>
              <p:nvGrpSpPr>
                <p:cNvPr id="1431" name="Group 258"/>
                <p:cNvGrpSpPr>
                  <a:grpSpLocks/>
                </p:cNvGrpSpPr>
                <p:nvPr/>
              </p:nvGrpSpPr>
              <p:grpSpPr bwMode="auto">
                <a:xfrm>
                  <a:off x="2502" y="897"/>
                  <a:ext cx="198" cy="182"/>
                  <a:chOff x="2502" y="897"/>
                  <a:chExt cx="198" cy="182"/>
                </a:xfrm>
              </p:grpSpPr>
              <p:grpSp>
                <p:nvGrpSpPr>
                  <p:cNvPr id="1438" name="Group 259"/>
                  <p:cNvGrpSpPr>
                    <a:grpSpLocks/>
                  </p:cNvGrpSpPr>
                  <p:nvPr/>
                </p:nvGrpSpPr>
                <p:grpSpPr bwMode="auto">
                  <a:xfrm>
                    <a:off x="2502" y="897"/>
                    <a:ext cx="198" cy="182"/>
                    <a:chOff x="2502" y="897"/>
                    <a:chExt cx="198" cy="182"/>
                  </a:xfrm>
                </p:grpSpPr>
                <p:sp>
                  <p:nvSpPr>
                    <p:cNvPr id="1338" name="Freeform 260"/>
                    <p:cNvSpPr>
                      <a:spLocks/>
                    </p:cNvSpPr>
                    <p:nvPr/>
                  </p:nvSpPr>
                  <p:spPr bwMode="auto">
                    <a:xfrm>
                      <a:off x="2502" y="897"/>
                      <a:ext cx="198" cy="182"/>
                    </a:xfrm>
                    <a:custGeom>
                      <a:avLst/>
                      <a:gdLst/>
                      <a:ahLst/>
                      <a:cxnLst>
                        <a:cxn ang="0">
                          <a:pos x="110" y="21"/>
                        </a:cxn>
                        <a:cxn ang="0">
                          <a:pos x="229" y="15"/>
                        </a:cxn>
                        <a:cxn ang="0">
                          <a:pos x="390" y="4"/>
                        </a:cxn>
                        <a:cxn ang="0">
                          <a:pos x="557" y="0"/>
                        </a:cxn>
                        <a:cxn ang="0">
                          <a:pos x="753" y="0"/>
                        </a:cxn>
                        <a:cxn ang="0">
                          <a:pos x="891" y="2"/>
                        </a:cxn>
                        <a:cxn ang="0">
                          <a:pos x="1103" y="9"/>
                        </a:cxn>
                        <a:cxn ang="0">
                          <a:pos x="1307" y="20"/>
                        </a:cxn>
                        <a:cxn ang="0">
                          <a:pos x="1356" y="22"/>
                        </a:cxn>
                        <a:cxn ang="0">
                          <a:pos x="1367" y="27"/>
                        </a:cxn>
                        <a:cxn ang="0">
                          <a:pos x="1374" y="32"/>
                        </a:cxn>
                        <a:cxn ang="0">
                          <a:pos x="1381" y="42"/>
                        </a:cxn>
                        <a:cxn ang="0">
                          <a:pos x="1382" y="52"/>
                        </a:cxn>
                        <a:cxn ang="0">
                          <a:pos x="1330" y="1254"/>
                        </a:cxn>
                        <a:cxn ang="0">
                          <a:pos x="1324" y="1273"/>
                        </a:cxn>
                        <a:cxn ang="0">
                          <a:pos x="1307" y="1278"/>
                        </a:cxn>
                        <a:cxn ang="0">
                          <a:pos x="861" y="1248"/>
                        </a:cxn>
                        <a:cxn ang="0">
                          <a:pos x="423" y="1217"/>
                        </a:cxn>
                        <a:cxn ang="0">
                          <a:pos x="21" y="1188"/>
                        </a:cxn>
                        <a:cxn ang="0">
                          <a:pos x="0" y="1156"/>
                        </a:cxn>
                        <a:cxn ang="0">
                          <a:pos x="62" y="60"/>
                        </a:cxn>
                        <a:cxn ang="0">
                          <a:pos x="110" y="21"/>
                        </a:cxn>
                      </a:cxnLst>
                      <a:rect l="0" t="0" r="r" b="b"/>
                      <a:pathLst>
                        <a:path w="1382" h="1278">
                          <a:moveTo>
                            <a:pt x="110" y="21"/>
                          </a:moveTo>
                          <a:lnTo>
                            <a:pt x="229" y="15"/>
                          </a:lnTo>
                          <a:lnTo>
                            <a:pt x="390" y="4"/>
                          </a:lnTo>
                          <a:lnTo>
                            <a:pt x="557" y="0"/>
                          </a:lnTo>
                          <a:lnTo>
                            <a:pt x="753" y="0"/>
                          </a:lnTo>
                          <a:lnTo>
                            <a:pt x="891" y="2"/>
                          </a:lnTo>
                          <a:lnTo>
                            <a:pt x="1103" y="9"/>
                          </a:lnTo>
                          <a:lnTo>
                            <a:pt x="1307" y="20"/>
                          </a:lnTo>
                          <a:lnTo>
                            <a:pt x="1356" y="22"/>
                          </a:lnTo>
                          <a:lnTo>
                            <a:pt x="1367" y="27"/>
                          </a:lnTo>
                          <a:lnTo>
                            <a:pt x="1374" y="32"/>
                          </a:lnTo>
                          <a:lnTo>
                            <a:pt x="1381" y="42"/>
                          </a:lnTo>
                          <a:lnTo>
                            <a:pt x="1382" y="52"/>
                          </a:lnTo>
                          <a:lnTo>
                            <a:pt x="1330" y="1254"/>
                          </a:lnTo>
                          <a:lnTo>
                            <a:pt x="1324" y="1273"/>
                          </a:lnTo>
                          <a:lnTo>
                            <a:pt x="1307" y="1278"/>
                          </a:lnTo>
                          <a:lnTo>
                            <a:pt x="861" y="1248"/>
                          </a:lnTo>
                          <a:lnTo>
                            <a:pt x="423" y="1217"/>
                          </a:lnTo>
                          <a:lnTo>
                            <a:pt x="21" y="1188"/>
                          </a:lnTo>
                          <a:lnTo>
                            <a:pt x="0" y="1156"/>
                          </a:lnTo>
                          <a:lnTo>
                            <a:pt x="62" y="60"/>
                          </a:lnTo>
                          <a:lnTo>
                            <a:pt x="110" y="2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9" name="Arc 261"/>
                    <p:cNvSpPr>
                      <a:spLocks/>
                    </p:cNvSpPr>
                    <p:nvPr/>
                  </p:nvSpPr>
                  <p:spPr bwMode="auto">
                    <a:xfrm>
                      <a:off x="2695" y="900"/>
                      <a:ext cx="5" cy="4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40" name="Arc 262"/>
                    <p:cNvSpPr>
                      <a:spLocks/>
                    </p:cNvSpPr>
                    <p:nvPr/>
                  </p:nvSpPr>
                  <p:spPr bwMode="auto">
                    <a:xfrm>
                      <a:off x="2511" y="900"/>
                      <a:ext cx="10" cy="8"/>
                    </a:xfrm>
                    <a:custGeom>
                      <a:avLst/>
                      <a:gdLst>
                        <a:gd name="G0" fmla="+- 21411 0 0"/>
                        <a:gd name="G1" fmla="+- 21600 0 0"/>
                        <a:gd name="G2" fmla="+- 21600 0 0"/>
                        <a:gd name="T0" fmla="*/ 0 w 21411"/>
                        <a:gd name="T1" fmla="*/ 18745 h 21600"/>
                        <a:gd name="T2" fmla="*/ 21411 w 21411"/>
                        <a:gd name="T3" fmla="*/ 0 h 21600"/>
                        <a:gd name="T4" fmla="*/ 21411 w 21411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411" h="21600" fill="none" extrusionOk="0">
                          <a:moveTo>
                            <a:pt x="0" y="18745"/>
                          </a:moveTo>
                          <a:cubicBezTo>
                            <a:pt x="1431" y="8014"/>
                            <a:pt x="10585" y="0"/>
                            <a:pt x="21410" y="0"/>
                          </a:cubicBezTo>
                        </a:path>
                        <a:path w="21411" h="21600" stroke="0" extrusionOk="0">
                          <a:moveTo>
                            <a:pt x="0" y="18745"/>
                          </a:moveTo>
                          <a:cubicBezTo>
                            <a:pt x="1431" y="8014"/>
                            <a:pt x="10585" y="0"/>
                            <a:pt x="21410" y="0"/>
                          </a:cubicBezTo>
                          <a:lnTo>
                            <a:pt x="21411" y="2160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41" name="Arc 263"/>
                    <p:cNvSpPr>
                      <a:spLocks/>
                    </p:cNvSpPr>
                    <p:nvPr/>
                  </p:nvSpPr>
                  <p:spPr bwMode="auto">
                    <a:xfrm>
                      <a:off x="2502" y="1061"/>
                      <a:ext cx="4" cy="6"/>
                    </a:xfrm>
                    <a:custGeom>
                      <a:avLst/>
                      <a:gdLst>
                        <a:gd name="G0" fmla="+- 21600 0 0"/>
                        <a:gd name="G1" fmla="+- 3864 0 0"/>
                        <a:gd name="G2" fmla="+- 21600 0 0"/>
                        <a:gd name="T0" fmla="*/ 21600 w 21600"/>
                        <a:gd name="T1" fmla="*/ 25464 h 25464"/>
                        <a:gd name="T2" fmla="*/ 348 w 21600"/>
                        <a:gd name="T3" fmla="*/ 0 h 25464"/>
                        <a:gd name="T4" fmla="*/ 21600 w 21600"/>
                        <a:gd name="T5" fmla="*/ 3864 h 254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5464" fill="none" extrusionOk="0">
                          <a:moveTo>
                            <a:pt x="21600" y="25464"/>
                          </a:moveTo>
                          <a:cubicBezTo>
                            <a:pt x="9670" y="25464"/>
                            <a:pt x="0" y="15793"/>
                            <a:pt x="0" y="3864"/>
                          </a:cubicBezTo>
                          <a:cubicBezTo>
                            <a:pt x="-1" y="2568"/>
                            <a:pt x="116" y="1274"/>
                            <a:pt x="348" y="0"/>
                          </a:cubicBezTo>
                        </a:path>
                        <a:path w="21600" h="25464" stroke="0" extrusionOk="0">
                          <a:moveTo>
                            <a:pt x="21600" y="25464"/>
                          </a:moveTo>
                          <a:cubicBezTo>
                            <a:pt x="9670" y="25464"/>
                            <a:pt x="0" y="15793"/>
                            <a:pt x="0" y="3864"/>
                          </a:cubicBezTo>
                          <a:cubicBezTo>
                            <a:pt x="-1" y="2568"/>
                            <a:pt x="116" y="1274"/>
                            <a:pt x="348" y="0"/>
                          </a:cubicBezTo>
                          <a:lnTo>
                            <a:pt x="21600" y="3864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439" name="Group 264"/>
                  <p:cNvGrpSpPr>
                    <a:grpSpLocks/>
                  </p:cNvGrpSpPr>
                  <p:nvPr/>
                </p:nvGrpSpPr>
                <p:grpSpPr bwMode="auto">
                  <a:xfrm>
                    <a:off x="2523" y="925"/>
                    <a:ext cx="150" cy="124"/>
                    <a:chOff x="2523" y="925"/>
                    <a:chExt cx="150" cy="124"/>
                  </a:xfrm>
                </p:grpSpPr>
                <p:grpSp>
                  <p:nvGrpSpPr>
                    <p:cNvPr id="128" name="Group 26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23" y="925"/>
                      <a:ext cx="150" cy="124"/>
                      <a:chOff x="2523" y="925"/>
                      <a:chExt cx="150" cy="124"/>
                    </a:xfrm>
                  </p:grpSpPr>
                  <p:sp>
                    <p:nvSpPr>
                      <p:cNvPr id="1334" name="Freeform 2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29" y="925"/>
                        <a:ext cx="144" cy="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1006" y="1"/>
                          </a:cxn>
                          <a:cxn ang="0">
                            <a:pos x="983" y="18"/>
                          </a:cxn>
                          <a:cxn ang="0">
                            <a:pos x="21" y="18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1006" h="18">
                            <a:moveTo>
                              <a:pt x="0" y="0"/>
                            </a:moveTo>
                            <a:lnTo>
                              <a:pt x="1006" y="1"/>
                            </a:lnTo>
                            <a:lnTo>
                              <a:pt x="983" y="18"/>
                            </a:lnTo>
                            <a:lnTo>
                              <a:pt x="21" y="18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35" name="Freeform 2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664" y="925"/>
                        <a:ext cx="9" cy="12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1" y="17"/>
                          </a:cxn>
                          <a:cxn ang="0">
                            <a:pos x="64" y="0"/>
                          </a:cxn>
                          <a:cxn ang="0">
                            <a:pos x="42" y="472"/>
                          </a:cxn>
                          <a:cxn ang="0">
                            <a:pos x="21" y="870"/>
                          </a:cxn>
                          <a:cxn ang="0">
                            <a:pos x="0" y="845"/>
                          </a:cxn>
                          <a:cxn ang="0">
                            <a:pos x="41" y="17"/>
                          </a:cxn>
                        </a:cxnLst>
                        <a:rect l="0" t="0" r="r" b="b"/>
                        <a:pathLst>
                          <a:path w="64" h="870">
                            <a:moveTo>
                              <a:pt x="41" y="17"/>
                            </a:moveTo>
                            <a:lnTo>
                              <a:pt x="64" y="0"/>
                            </a:lnTo>
                            <a:lnTo>
                              <a:pt x="42" y="472"/>
                            </a:lnTo>
                            <a:lnTo>
                              <a:pt x="21" y="870"/>
                            </a:lnTo>
                            <a:lnTo>
                              <a:pt x="0" y="845"/>
                            </a:lnTo>
                            <a:lnTo>
                              <a:pt x="41" y="17"/>
                            </a:ln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36" name="Freeform 2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23" y="1039"/>
                        <a:ext cx="144" cy="1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23" y="0"/>
                          </a:cxn>
                          <a:cxn ang="0">
                            <a:pos x="0" y="22"/>
                          </a:cxn>
                          <a:cxn ang="0">
                            <a:pos x="1007" y="71"/>
                          </a:cxn>
                          <a:cxn ang="0">
                            <a:pos x="986" y="47"/>
                          </a:cxn>
                          <a:cxn ang="0">
                            <a:pos x="23" y="0"/>
                          </a:cxn>
                        </a:cxnLst>
                        <a:rect l="0" t="0" r="r" b="b"/>
                        <a:pathLst>
                          <a:path w="1007" h="71">
                            <a:moveTo>
                              <a:pt x="23" y="0"/>
                            </a:moveTo>
                            <a:lnTo>
                              <a:pt x="0" y="22"/>
                            </a:lnTo>
                            <a:lnTo>
                              <a:pt x="1007" y="71"/>
                            </a:lnTo>
                            <a:lnTo>
                              <a:pt x="986" y="47"/>
                            </a:lnTo>
                            <a:lnTo>
                              <a:pt x="23" y="0"/>
                            </a:lnTo>
                            <a:close/>
                          </a:path>
                        </a:pathLst>
                      </a:custGeom>
                      <a:solidFill>
                        <a:srgbClr val="DFDFD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37" name="Freeform 2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23" y="925"/>
                        <a:ext cx="9" cy="11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2" y="0"/>
                          </a:cxn>
                          <a:cxn ang="0">
                            <a:pos x="63" y="17"/>
                          </a:cxn>
                          <a:cxn ang="0">
                            <a:pos x="23" y="798"/>
                          </a:cxn>
                          <a:cxn ang="0">
                            <a:pos x="0" y="820"/>
                          </a:cxn>
                          <a:cxn ang="0">
                            <a:pos x="42" y="0"/>
                          </a:cxn>
                        </a:cxnLst>
                        <a:rect l="0" t="0" r="r" b="b"/>
                        <a:pathLst>
                          <a:path w="63" h="820">
                            <a:moveTo>
                              <a:pt x="42" y="0"/>
                            </a:moveTo>
                            <a:lnTo>
                              <a:pt x="63" y="17"/>
                            </a:lnTo>
                            <a:lnTo>
                              <a:pt x="23" y="798"/>
                            </a:lnTo>
                            <a:lnTo>
                              <a:pt x="0" y="820"/>
                            </a:lnTo>
                            <a:lnTo>
                              <a:pt x="42" y="0"/>
                            </a:lnTo>
                            <a:close/>
                          </a:path>
                        </a:pathLst>
                      </a:custGeom>
                      <a:solidFill>
                        <a:srgbClr val="BFBFB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29" name="Group 2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26" y="927"/>
                      <a:ext cx="143" cy="119"/>
                      <a:chOff x="2526" y="927"/>
                      <a:chExt cx="143" cy="119"/>
                    </a:xfrm>
                  </p:grpSpPr>
                  <p:sp>
                    <p:nvSpPr>
                      <p:cNvPr id="1331" name="Freeform 2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26" y="927"/>
                        <a:ext cx="143" cy="11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1" y="0"/>
                          </a:cxn>
                          <a:cxn ang="0">
                            <a:pos x="1003" y="0"/>
                          </a:cxn>
                          <a:cxn ang="0">
                            <a:pos x="964" y="828"/>
                          </a:cxn>
                          <a:cxn ang="0">
                            <a:pos x="0" y="781"/>
                          </a:cxn>
                          <a:cxn ang="0">
                            <a:pos x="41" y="0"/>
                          </a:cxn>
                        </a:cxnLst>
                        <a:rect l="0" t="0" r="r" b="b"/>
                        <a:pathLst>
                          <a:path w="1003" h="828">
                            <a:moveTo>
                              <a:pt x="41" y="0"/>
                            </a:moveTo>
                            <a:lnTo>
                              <a:pt x="1003" y="0"/>
                            </a:lnTo>
                            <a:lnTo>
                              <a:pt x="964" y="828"/>
                            </a:lnTo>
                            <a:lnTo>
                              <a:pt x="0" y="781"/>
                            </a:lnTo>
                            <a:lnTo>
                              <a:pt x="41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32" name="Freeform 2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1" y="932"/>
                        <a:ext cx="134" cy="10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4" y="1"/>
                          </a:cxn>
                          <a:cxn ang="0">
                            <a:pos x="935" y="0"/>
                          </a:cxn>
                          <a:cxn ang="0">
                            <a:pos x="896" y="765"/>
                          </a:cxn>
                          <a:cxn ang="0">
                            <a:pos x="0" y="726"/>
                          </a:cxn>
                          <a:cxn ang="0">
                            <a:pos x="34" y="1"/>
                          </a:cxn>
                        </a:cxnLst>
                        <a:rect l="0" t="0" r="r" b="b"/>
                        <a:pathLst>
                          <a:path w="935" h="765">
                            <a:moveTo>
                              <a:pt x="34" y="1"/>
                            </a:moveTo>
                            <a:lnTo>
                              <a:pt x="935" y="0"/>
                            </a:lnTo>
                            <a:lnTo>
                              <a:pt x="896" y="765"/>
                            </a:lnTo>
                            <a:lnTo>
                              <a:pt x="0" y="726"/>
                            </a:lnTo>
                            <a:lnTo>
                              <a:pt x="34" y="1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33" name="Freeform 2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3" y="939"/>
                        <a:ext cx="126" cy="9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2" y="0"/>
                          </a:cxn>
                          <a:cxn ang="0">
                            <a:pos x="882" y="0"/>
                          </a:cxn>
                          <a:cxn ang="0">
                            <a:pos x="847" y="690"/>
                          </a:cxn>
                          <a:cxn ang="0">
                            <a:pos x="0" y="655"/>
                          </a:cxn>
                          <a:cxn ang="0">
                            <a:pos x="32" y="0"/>
                          </a:cxn>
                        </a:cxnLst>
                        <a:rect l="0" t="0" r="r" b="b"/>
                        <a:pathLst>
                          <a:path w="882" h="690">
                            <a:moveTo>
                              <a:pt x="32" y="0"/>
                            </a:moveTo>
                            <a:lnTo>
                              <a:pt x="882" y="0"/>
                            </a:lnTo>
                            <a:lnTo>
                              <a:pt x="847" y="690"/>
                            </a:lnTo>
                            <a:lnTo>
                              <a:pt x="0" y="655"/>
                            </a:lnTo>
                            <a:lnTo>
                              <a:pt x="32" y="0"/>
                            </a:lnTo>
                            <a:close/>
                          </a:path>
                        </a:pathLst>
                      </a:cu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sp>
              <p:nvSpPr>
                <p:cNvPr id="1326" name="Freeform 274"/>
                <p:cNvSpPr>
                  <a:spLocks/>
                </p:cNvSpPr>
                <p:nvPr/>
              </p:nvSpPr>
              <p:spPr bwMode="auto">
                <a:xfrm>
                  <a:off x="2661" y="1064"/>
                  <a:ext cx="8" cy="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8" y="1"/>
                    </a:cxn>
                    <a:cxn ang="0">
                      <a:pos x="58" y="20"/>
                    </a:cxn>
                    <a:cxn ang="0">
                      <a:pos x="0" y="1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8" h="20">
                      <a:moveTo>
                        <a:pt x="0" y="0"/>
                      </a:moveTo>
                      <a:lnTo>
                        <a:pt x="58" y="1"/>
                      </a:lnTo>
                      <a:lnTo>
                        <a:pt x="58" y="20"/>
                      </a:lnTo>
                      <a:lnTo>
                        <a:pt x="0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3" name="Group 275"/>
              <p:cNvGrpSpPr>
                <a:grpSpLocks/>
              </p:cNvGrpSpPr>
              <p:nvPr/>
            </p:nvGrpSpPr>
            <p:grpSpPr bwMode="auto">
              <a:xfrm>
                <a:off x="2425" y="1137"/>
                <a:ext cx="279" cy="63"/>
                <a:chOff x="2425" y="1137"/>
                <a:chExt cx="279" cy="63"/>
              </a:xfrm>
            </p:grpSpPr>
            <p:sp>
              <p:nvSpPr>
                <p:cNvPr id="1267" name="Freeform 276"/>
                <p:cNvSpPr>
                  <a:spLocks/>
                </p:cNvSpPr>
                <p:nvPr/>
              </p:nvSpPr>
              <p:spPr bwMode="auto">
                <a:xfrm>
                  <a:off x="2618" y="1156"/>
                  <a:ext cx="67" cy="28"/>
                </a:xfrm>
                <a:custGeom>
                  <a:avLst/>
                  <a:gdLst/>
                  <a:ahLst/>
                  <a:cxnLst>
                    <a:cxn ang="0">
                      <a:pos x="181" y="0"/>
                    </a:cxn>
                    <a:cxn ang="0">
                      <a:pos x="71" y="113"/>
                    </a:cxn>
                    <a:cxn ang="0">
                      <a:pos x="0" y="162"/>
                    </a:cxn>
                    <a:cxn ang="0">
                      <a:pos x="307" y="194"/>
                    </a:cxn>
                    <a:cxn ang="0">
                      <a:pos x="379" y="133"/>
                    </a:cxn>
                    <a:cxn ang="0">
                      <a:pos x="469" y="26"/>
                    </a:cxn>
                    <a:cxn ang="0">
                      <a:pos x="181" y="0"/>
                    </a:cxn>
                  </a:cxnLst>
                  <a:rect l="0" t="0" r="r" b="b"/>
                  <a:pathLst>
                    <a:path w="469" h="194">
                      <a:moveTo>
                        <a:pt x="181" y="0"/>
                      </a:moveTo>
                      <a:lnTo>
                        <a:pt x="71" y="113"/>
                      </a:lnTo>
                      <a:lnTo>
                        <a:pt x="0" y="162"/>
                      </a:lnTo>
                      <a:lnTo>
                        <a:pt x="307" y="194"/>
                      </a:lnTo>
                      <a:lnTo>
                        <a:pt x="379" y="133"/>
                      </a:lnTo>
                      <a:lnTo>
                        <a:pt x="469" y="26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34" name="Group 277"/>
                <p:cNvGrpSpPr>
                  <a:grpSpLocks/>
                </p:cNvGrpSpPr>
                <p:nvPr/>
              </p:nvGrpSpPr>
              <p:grpSpPr bwMode="auto">
                <a:xfrm>
                  <a:off x="2425" y="1137"/>
                  <a:ext cx="279" cy="63"/>
                  <a:chOff x="2425" y="1137"/>
                  <a:chExt cx="279" cy="63"/>
                </a:xfrm>
              </p:grpSpPr>
              <p:sp>
                <p:nvSpPr>
                  <p:cNvPr id="1269" name="Freeform 278"/>
                  <p:cNvSpPr>
                    <a:spLocks/>
                  </p:cNvSpPr>
                  <p:nvPr/>
                </p:nvSpPr>
                <p:spPr bwMode="auto">
                  <a:xfrm>
                    <a:off x="2425" y="1162"/>
                    <a:ext cx="247" cy="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69"/>
                      </a:cxn>
                      <a:cxn ang="0">
                        <a:pos x="1728" y="267"/>
                      </a:cxn>
                      <a:cxn ang="0">
                        <a:pos x="1727" y="19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28" h="267">
                        <a:moveTo>
                          <a:pt x="0" y="0"/>
                        </a:moveTo>
                        <a:lnTo>
                          <a:pt x="0" y="69"/>
                        </a:lnTo>
                        <a:lnTo>
                          <a:pt x="1728" y="267"/>
                        </a:lnTo>
                        <a:lnTo>
                          <a:pt x="1727" y="1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70" name="Freeform 279"/>
                  <p:cNvSpPr>
                    <a:spLocks/>
                  </p:cNvSpPr>
                  <p:nvPr/>
                </p:nvSpPr>
                <p:spPr bwMode="auto">
                  <a:xfrm>
                    <a:off x="2672" y="1157"/>
                    <a:ext cx="32" cy="43"/>
                  </a:xfrm>
                  <a:custGeom>
                    <a:avLst/>
                    <a:gdLst/>
                    <a:ahLst/>
                    <a:cxnLst>
                      <a:cxn ang="0">
                        <a:pos x="0" y="235"/>
                      </a:cxn>
                      <a:cxn ang="0">
                        <a:pos x="0" y="304"/>
                      </a:cxn>
                      <a:cxn ang="0">
                        <a:pos x="99" y="234"/>
                      </a:cxn>
                      <a:cxn ang="0">
                        <a:pos x="139" y="193"/>
                      </a:cxn>
                      <a:cxn ang="0">
                        <a:pos x="227" y="87"/>
                      </a:cxn>
                      <a:cxn ang="0">
                        <a:pos x="227" y="0"/>
                      </a:cxn>
                      <a:cxn ang="0">
                        <a:pos x="112" y="145"/>
                      </a:cxn>
                      <a:cxn ang="0">
                        <a:pos x="0" y="235"/>
                      </a:cxn>
                    </a:cxnLst>
                    <a:rect l="0" t="0" r="r" b="b"/>
                    <a:pathLst>
                      <a:path w="227" h="304">
                        <a:moveTo>
                          <a:pt x="0" y="235"/>
                        </a:moveTo>
                        <a:lnTo>
                          <a:pt x="0" y="304"/>
                        </a:lnTo>
                        <a:lnTo>
                          <a:pt x="99" y="234"/>
                        </a:lnTo>
                        <a:lnTo>
                          <a:pt x="139" y="193"/>
                        </a:lnTo>
                        <a:lnTo>
                          <a:pt x="227" y="87"/>
                        </a:lnTo>
                        <a:lnTo>
                          <a:pt x="227" y="0"/>
                        </a:lnTo>
                        <a:lnTo>
                          <a:pt x="112" y="145"/>
                        </a:lnTo>
                        <a:lnTo>
                          <a:pt x="0" y="235"/>
                        </a:lnTo>
                        <a:close/>
                      </a:path>
                    </a:pathLst>
                  </a:custGeom>
                  <a:solidFill>
                    <a:srgbClr val="5F5F5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71" name="Line 280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1165"/>
                    <a:ext cx="246" cy="28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35" name="Group 281"/>
                  <p:cNvGrpSpPr>
                    <a:grpSpLocks/>
                  </p:cNvGrpSpPr>
                  <p:nvPr/>
                </p:nvGrpSpPr>
                <p:grpSpPr bwMode="auto">
                  <a:xfrm>
                    <a:off x="2441" y="1137"/>
                    <a:ext cx="238" cy="47"/>
                    <a:chOff x="2441" y="1137"/>
                    <a:chExt cx="238" cy="47"/>
                  </a:xfrm>
                </p:grpSpPr>
                <p:sp>
                  <p:nvSpPr>
                    <p:cNvPr id="1276" name="Freeform 282"/>
                    <p:cNvSpPr>
                      <a:spLocks/>
                    </p:cNvSpPr>
                    <p:nvPr/>
                  </p:nvSpPr>
                  <p:spPr bwMode="auto">
                    <a:xfrm>
                      <a:off x="2441" y="1139"/>
                      <a:ext cx="183" cy="38"/>
                    </a:xfrm>
                    <a:custGeom>
                      <a:avLst/>
                      <a:gdLst/>
                      <a:ahLst/>
                      <a:cxnLst>
                        <a:cxn ang="0">
                          <a:pos x="220" y="0"/>
                        </a:cxn>
                        <a:cxn ang="0">
                          <a:pos x="68" y="117"/>
                        </a:cxn>
                        <a:cxn ang="0">
                          <a:pos x="0" y="152"/>
                        </a:cxn>
                        <a:cxn ang="0">
                          <a:pos x="1085" y="265"/>
                        </a:cxn>
                        <a:cxn ang="0">
                          <a:pos x="1163" y="214"/>
                        </a:cxn>
                        <a:cxn ang="0">
                          <a:pos x="1279" y="107"/>
                        </a:cxn>
                        <a:cxn ang="0">
                          <a:pos x="220" y="0"/>
                        </a:cxn>
                      </a:cxnLst>
                      <a:rect l="0" t="0" r="r" b="b"/>
                      <a:pathLst>
                        <a:path w="1279" h="265">
                          <a:moveTo>
                            <a:pt x="220" y="0"/>
                          </a:moveTo>
                          <a:lnTo>
                            <a:pt x="68" y="117"/>
                          </a:lnTo>
                          <a:lnTo>
                            <a:pt x="0" y="152"/>
                          </a:lnTo>
                          <a:lnTo>
                            <a:pt x="1085" y="265"/>
                          </a:lnTo>
                          <a:lnTo>
                            <a:pt x="1163" y="214"/>
                          </a:lnTo>
                          <a:lnTo>
                            <a:pt x="1279" y="107"/>
                          </a:lnTo>
                          <a:lnTo>
                            <a:pt x="22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39" name="Group 28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46" y="1137"/>
                      <a:ext cx="233" cy="47"/>
                      <a:chOff x="2446" y="1137"/>
                      <a:chExt cx="233" cy="47"/>
                    </a:xfrm>
                  </p:grpSpPr>
                  <p:grpSp>
                    <p:nvGrpSpPr>
                      <p:cNvPr id="140" name="Group 2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50" y="1137"/>
                        <a:ext cx="170" cy="39"/>
                        <a:chOff x="2450" y="1137"/>
                        <a:chExt cx="170" cy="39"/>
                      </a:xfrm>
                    </p:grpSpPr>
                    <p:grpSp>
                      <p:nvGrpSpPr>
                        <p:cNvPr id="141" name="Group 28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50" y="1137"/>
                          <a:ext cx="35" cy="26"/>
                          <a:chOff x="2450" y="1137"/>
                          <a:chExt cx="35" cy="26"/>
                        </a:xfrm>
                      </p:grpSpPr>
                      <p:sp>
                        <p:nvSpPr>
                          <p:cNvPr id="1323" name="Line 28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50" y="1157"/>
                            <a:ext cx="11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324" name="Line 28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61" y="1137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48" name="Group 28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63" y="1138"/>
                          <a:ext cx="36" cy="26"/>
                          <a:chOff x="2463" y="1138"/>
                          <a:chExt cx="36" cy="26"/>
                        </a:xfrm>
                      </p:grpSpPr>
                      <p:sp>
                        <p:nvSpPr>
                          <p:cNvPr id="1321" name="Line 28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63" y="1158"/>
                            <a:ext cx="12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322" name="Line 29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75" y="1138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49" name="Group 29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78" y="1139"/>
                          <a:ext cx="36" cy="26"/>
                          <a:chOff x="2478" y="1139"/>
                          <a:chExt cx="36" cy="26"/>
                        </a:xfrm>
                      </p:grpSpPr>
                      <p:sp>
                        <p:nvSpPr>
                          <p:cNvPr id="1319" name="Line 29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78" y="1159"/>
                            <a:ext cx="11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320" name="Line 29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89" y="1139"/>
                            <a:ext cx="25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50" name="Group 29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91" y="1141"/>
                          <a:ext cx="36" cy="26"/>
                          <a:chOff x="2491" y="1141"/>
                          <a:chExt cx="36" cy="26"/>
                        </a:xfrm>
                      </p:grpSpPr>
                      <p:sp>
                        <p:nvSpPr>
                          <p:cNvPr id="1317" name="Line 29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91" y="1161"/>
                            <a:ext cx="11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318" name="Line 29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502" y="1141"/>
                            <a:ext cx="25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51" name="Group 29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505" y="1142"/>
                          <a:ext cx="36" cy="26"/>
                          <a:chOff x="2505" y="1142"/>
                          <a:chExt cx="36" cy="26"/>
                        </a:xfrm>
                      </p:grpSpPr>
                      <p:sp>
                        <p:nvSpPr>
                          <p:cNvPr id="1315" name="Line 29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505" y="1162"/>
                            <a:ext cx="12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316" name="Line 29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517" y="1142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52" name="Group 30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519" y="1143"/>
                          <a:ext cx="35" cy="26"/>
                          <a:chOff x="2519" y="1143"/>
                          <a:chExt cx="35" cy="26"/>
                        </a:xfrm>
                      </p:grpSpPr>
                      <p:sp>
                        <p:nvSpPr>
                          <p:cNvPr id="1313" name="Line 30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519" y="1163"/>
                            <a:ext cx="11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314" name="Line 30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530" y="1143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53" name="Group 30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532" y="1144"/>
                          <a:ext cx="36" cy="26"/>
                          <a:chOff x="2532" y="1144"/>
                          <a:chExt cx="36" cy="26"/>
                        </a:xfrm>
                      </p:grpSpPr>
                      <p:sp>
                        <p:nvSpPr>
                          <p:cNvPr id="1311" name="Line 30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532" y="1164"/>
                            <a:ext cx="12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312" name="Line 30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544" y="1144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54" name="Group 30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545" y="1146"/>
                          <a:ext cx="35" cy="26"/>
                          <a:chOff x="2545" y="1146"/>
                          <a:chExt cx="35" cy="26"/>
                        </a:xfrm>
                      </p:grpSpPr>
                      <p:sp>
                        <p:nvSpPr>
                          <p:cNvPr id="1309" name="Line 30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545" y="1166"/>
                            <a:ext cx="11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310" name="Line 30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556" y="1146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55" name="Group 30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558" y="1148"/>
                          <a:ext cx="36" cy="26"/>
                          <a:chOff x="2558" y="1148"/>
                          <a:chExt cx="36" cy="26"/>
                        </a:xfrm>
                      </p:grpSpPr>
                      <p:sp>
                        <p:nvSpPr>
                          <p:cNvPr id="1307" name="Line 31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558" y="1168"/>
                            <a:ext cx="11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308" name="Line 31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569" y="1148"/>
                            <a:ext cx="25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56" name="Group 31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571" y="1149"/>
                          <a:ext cx="36" cy="26"/>
                          <a:chOff x="2571" y="1149"/>
                          <a:chExt cx="36" cy="26"/>
                        </a:xfrm>
                      </p:grpSpPr>
                      <p:sp>
                        <p:nvSpPr>
                          <p:cNvPr id="1305" name="Line 31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571" y="1169"/>
                            <a:ext cx="12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306" name="Line 31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583" y="1149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57" name="Group 31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584" y="1150"/>
                          <a:ext cx="36" cy="26"/>
                          <a:chOff x="2584" y="1150"/>
                          <a:chExt cx="36" cy="26"/>
                        </a:xfrm>
                      </p:grpSpPr>
                      <p:sp>
                        <p:nvSpPr>
                          <p:cNvPr id="1303" name="Line 31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584" y="1170"/>
                            <a:ext cx="12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304" name="Line 31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596" y="1150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grpSp>
                    <p:nvGrpSpPr>
                      <p:cNvPr id="158" name="Group 31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626" y="1154"/>
                        <a:ext cx="51" cy="30"/>
                        <a:chOff x="2626" y="1154"/>
                        <a:chExt cx="51" cy="30"/>
                      </a:xfrm>
                    </p:grpSpPr>
                    <p:grpSp>
                      <p:nvGrpSpPr>
                        <p:cNvPr id="1440" name="Group 31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647" y="1156"/>
                          <a:ext cx="30" cy="28"/>
                          <a:chOff x="2647" y="1156"/>
                          <a:chExt cx="30" cy="28"/>
                        </a:xfrm>
                      </p:grpSpPr>
                      <p:sp>
                        <p:nvSpPr>
                          <p:cNvPr id="1290" name="Line 32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647" y="1177"/>
                            <a:ext cx="10" cy="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291" name="Line 32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657" y="1156"/>
                            <a:ext cx="20" cy="21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441" name="Group 32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637" y="1155"/>
                          <a:ext cx="30" cy="28"/>
                          <a:chOff x="2637" y="1155"/>
                          <a:chExt cx="30" cy="28"/>
                        </a:xfrm>
                      </p:grpSpPr>
                      <p:sp>
                        <p:nvSpPr>
                          <p:cNvPr id="1288" name="Line 32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637" y="1176"/>
                            <a:ext cx="10" cy="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289" name="Line 32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647" y="1155"/>
                            <a:ext cx="20" cy="21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442" name="Group 32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626" y="1154"/>
                          <a:ext cx="29" cy="28"/>
                          <a:chOff x="2626" y="1154"/>
                          <a:chExt cx="29" cy="28"/>
                        </a:xfrm>
                      </p:grpSpPr>
                      <p:sp>
                        <p:nvSpPr>
                          <p:cNvPr id="1286" name="Line 32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626" y="1174"/>
                            <a:ext cx="10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287" name="Line 32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636" y="1154"/>
                            <a:ext cx="19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sp>
                    <p:nvSpPr>
                      <p:cNvPr id="1280" name="Line 3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62" y="1145"/>
                        <a:ext cx="217" cy="2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81" name="Line 3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54" y="1150"/>
                        <a:ext cx="221" cy="2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82" name="Line 3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46" y="1156"/>
                        <a:ext cx="223" cy="23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443" name="Group 331"/>
                  <p:cNvGrpSpPr>
                    <a:grpSpLocks/>
                  </p:cNvGrpSpPr>
                  <p:nvPr/>
                </p:nvGrpSpPr>
                <p:grpSpPr bwMode="auto">
                  <a:xfrm>
                    <a:off x="2672" y="1160"/>
                    <a:ext cx="32" cy="33"/>
                    <a:chOff x="2672" y="1160"/>
                    <a:chExt cx="32" cy="33"/>
                  </a:xfrm>
                </p:grpSpPr>
                <p:sp>
                  <p:nvSpPr>
                    <p:cNvPr id="1274" name="Line 33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72" y="1179"/>
                      <a:ext cx="17" cy="14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5" name="Line 33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89" y="1160"/>
                      <a:ext cx="15" cy="1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34" name="Rectangle 334"/>
            <p:cNvSpPr>
              <a:spLocks noChangeArrowheads="1"/>
            </p:cNvSpPr>
            <p:nvPr/>
          </p:nvSpPr>
          <p:spPr bwMode="auto">
            <a:xfrm>
              <a:off x="1767" y="1767"/>
              <a:ext cx="12" cy="23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44" name="Group 335"/>
            <p:cNvGrpSpPr>
              <a:grpSpLocks/>
            </p:cNvGrpSpPr>
            <p:nvPr/>
          </p:nvGrpSpPr>
          <p:grpSpPr bwMode="auto">
            <a:xfrm>
              <a:off x="1491" y="1419"/>
              <a:ext cx="508" cy="402"/>
              <a:chOff x="1597" y="1419"/>
              <a:chExt cx="508" cy="402"/>
            </a:xfrm>
          </p:grpSpPr>
          <p:sp>
            <p:nvSpPr>
              <p:cNvPr id="1109" name="Freeform 336"/>
              <p:cNvSpPr>
                <a:spLocks/>
              </p:cNvSpPr>
              <p:nvPr/>
            </p:nvSpPr>
            <p:spPr bwMode="auto">
              <a:xfrm>
                <a:off x="1597" y="1725"/>
                <a:ext cx="50" cy="30"/>
              </a:xfrm>
              <a:custGeom>
                <a:avLst/>
                <a:gdLst/>
                <a:ahLst/>
                <a:cxnLst>
                  <a:cxn ang="0">
                    <a:pos x="292" y="0"/>
                  </a:cxn>
                  <a:cxn ang="0">
                    <a:pos x="225" y="0"/>
                  </a:cxn>
                  <a:cxn ang="0">
                    <a:pos x="186" y="5"/>
                  </a:cxn>
                  <a:cxn ang="0">
                    <a:pos x="149" y="11"/>
                  </a:cxn>
                  <a:cxn ang="0">
                    <a:pos x="104" y="19"/>
                  </a:cxn>
                  <a:cxn ang="0">
                    <a:pos x="69" y="29"/>
                  </a:cxn>
                  <a:cxn ang="0">
                    <a:pos x="45" y="37"/>
                  </a:cxn>
                  <a:cxn ang="0">
                    <a:pos x="29" y="47"/>
                  </a:cxn>
                  <a:cxn ang="0">
                    <a:pos x="16" y="56"/>
                  </a:cxn>
                  <a:cxn ang="0">
                    <a:pos x="6" y="68"/>
                  </a:cxn>
                  <a:cxn ang="0">
                    <a:pos x="0" y="81"/>
                  </a:cxn>
                  <a:cxn ang="0">
                    <a:pos x="2" y="96"/>
                  </a:cxn>
                  <a:cxn ang="0">
                    <a:pos x="10" y="108"/>
                  </a:cxn>
                  <a:cxn ang="0">
                    <a:pos x="20" y="115"/>
                  </a:cxn>
                  <a:cxn ang="0">
                    <a:pos x="42" y="118"/>
                  </a:cxn>
                  <a:cxn ang="0">
                    <a:pos x="66" y="118"/>
                  </a:cxn>
                  <a:cxn ang="0">
                    <a:pos x="92" y="116"/>
                  </a:cxn>
                  <a:cxn ang="0">
                    <a:pos x="125" y="112"/>
                  </a:cxn>
                  <a:cxn ang="0">
                    <a:pos x="157" y="115"/>
                  </a:cxn>
                  <a:cxn ang="0">
                    <a:pos x="180" y="118"/>
                  </a:cxn>
                  <a:cxn ang="0">
                    <a:pos x="203" y="124"/>
                  </a:cxn>
                  <a:cxn ang="0">
                    <a:pos x="228" y="135"/>
                  </a:cxn>
                  <a:cxn ang="0">
                    <a:pos x="298" y="179"/>
                  </a:cxn>
                  <a:cxn ang="0">
                    <a:pos x="294" y="179"/>
                  </a:cxn>
                  <a:cxn ang="0">
                    <a:pos x="295" y="175"/>
                  </a:cxn>
                </a:cxnLst>
                <a:rect l="0" t="0" r="r" b="b"/>
                <a:pathLst>
                  <a:path w="298" h="179">
                    <a:moveTo>
                      <a:pt x="292" y="0"/>
                    </a:moveTo>
                    <a:lnTo>
                      <a:pt x="225" y="0"/>
                    </a:lnTo>
                    <a:lnTo>
                      <a:pt x="186" y="5"/>
                    </a:lnTo>
                    <a:lnTo>
                      <a:pt x="149" y="11"/>
                    </a:lnTo>
                    <a:lnTo>
                      <a:pt x="104" y="19"/>
                    </a:lnTo>
                    <a:lnTo>
                      <a:pt x="69" y="29"/>
                    </a:lnTo>
                    <a:lnTo>
                      <a:pt x="45" y="37"/>
                    </a:lnTo>
                    <a:lnTo>
                      <a:pt x="29" y="47"/>
                    </a:lnTo>
                    <a:lnTo>
                      <a:pt x="16" y="56"/>
                    </a:lnTo>
                    <a:lnTo>
                      <a:pt x="6" y="68"/>
                    </a:lnTo>
                    <a:lnTo>
                      <a:pt x="0" y="81"/>
                    </a:lnTo>
                    <a:lnTo>
                      <a:pt x="2" y="96"/>
                    </a:lnTo>
                    <a:lnTo>
                      <a:pt x="10" y="108"/>
                    </a:lnTo>
                    <a:lnTo>
                      <a:pt x="20" y="115"/>
                    </a:lnTo>
                    <a:lnTo>
                      <a:pt x="42" y="118"/>
                    </a:lnTo>
                    <a:lnTo>
                      <a:pt x="66" y="118"/>
                    </a:lnTo>
                    <a:lnTo>
                      <a:pt x="92" y="116"/>
                    </a:lnTo>
                    <a:lnTo>
                      <a:pt x="125" y="112"/>
                    </a:lnTo>
                    <a:lnTo>
                      <a:pt x="157" y="115"/>
                    </a:lnTo>
                    <a:lnTo>
                      <a:pt x="180" y="118"/>
                    </a:lnTo>
                    <a:lnTo>
                      <a:pt x="203" y="124"/>
                    </a:lnTo>
                    <a:lnTo>
                      <a:pt x="228" y="135"/>
                    </a:lnTo>
                    <a:lnTo>
                      <a:pt x="298" y="179"/>
                    </a:lnTo>
                    <a:lnTo>
                      <a:pt x="294" y="179"/>
                    </a:lnTo>
                    <a:lnTo>
                      <a:pt x="295" y="175"/>
                    </a:lnTo>
                  </a:path>
                </a:pathLst>
              </a:custGeom>
              <a:noFill/>
              <a:ln w="9525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45" name="Group 337"/>
              <p:cNvGrpSpPr>
                <a:grpSpLocks/>
              </p:cNvGrpSpPr>
              <p:nvPr/>
            </p:nvGrpSpPr>
            <p:grpSpPr bwMode="auto">
              <a:xfrm>
                <a:off x="1640" y="1641"/>
                <a:ext cx="398" cy="138"/>
                <a:chOff x="1640" y="1641"/>
                <a:chExt cx="398" cy="138"/>
              </a:xfrm>
            </p:grpSpPr>
            <p:sp>
              <p:nvSpPr>
                <p:cNvPr id="1248" name="Freeform 338"/>
                <p:cNvSpPr>
                  <a:spLocks/>
                </p:cNvSpPr>
                <p:nvPr/>
              </p:nvSpPr>
              <p:spPr bwMode="auto">
                <a:xfrm>
                  <a:off x="1642" y="1710"/>
                  <a:ext cx="396" cy="69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0" y="207"/>
                    </a:cxn>
                    <a:cxn ang="0">
                      <a:pos x="1929" y="413"/>
                    </a:cxn>
                    <a:cxn ang="0">
                      <a:pos x="2376" y="161"/>
                    </a:cxn>
                    <a:cxn ang="0">
                      <a:pos x="2376" y="0"/>
                    </a:cxn>
                    <a:cxn ang="0">
                      <a:pos x="1913" y="218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376" h="413">
                      <a:moveTo>
                        <a:pt x="0" y="25"/>
                      </a:moveTo>
                      <a:lnTo>
                        <a:pt x="0" y="207"/>
                      </a:lnTo>
                      <a:lnTo>
                        <a:pt x="1929" y="413"/>
                      </a:lnTo>
                      <a:lnTo>
                        <a:pt x="2376" y="161"/>
                      </a:lnTo>
                      <a:lnTo>
                        <a:pt x="2376" y="0"/>
                      </a:lnTo>
                      <a:lnTo>
                        <a:pt x="1913" y="218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" name="Freeform 339"/>
                <p:cNvSpPr>
                  <a:spLocks/>
                </p:cNvSpPr>
                <p:nvPr/>
              </p:nvSpPr>
              <p:spPr bwMode="auto">
                <a:xfrm>
                  <a:off x="1640" y="1641"/>
                  <a:ext cx="323" cy="10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38" y="140"/>
                    </a:cxn>
                    <a:cxn ang="0">
                      <a:pos x="1938" y="638"/>
                    </a:cxn>
                    <a:cxn ang="0">
                      <a:pos x="0" y="44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938" h="638">
                      <a:moveTo>
                        <a:pt x="0" y="0"/>
                      </a:moveTo>
                      <a:lnTo>
                        <a:pt x="1938" y="140"/>
                      </a:lnTo>
                      <a:lnTo>
                        <a:pt x="1938" y="638"/>
                      </a:lnTo>
                      <a:lnTo>
                        <a:pt x="0" y="44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446" name="Group 340"/>
                <p:cNvGrpSpPr>
                  <a:grpSpLocks/>
                </p:cNvGrpSpPr>
                <p:nvPr/>
              </p:nvGrpSpPr>
              <p:grpSpPr bwMode="auto">
                <a:xfrm>
                  <a:off x="1641" y="1660"/>
                  <a:ext cx="322" cy="43"/>
                  <a:chOff x="1641" y="1660"/>
                  <a:chExt cx="322" cy="43"/>
                </a:xfrm>
              </p:grpSpPr>
              <p:sp>
                <p:nvSpPr>
                  <p:cNvPr id="1251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1641" y="1660"/>
                    <a:ext cx="321" cy="2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" name="Line 342"/>
                  <p:cNvSpPr>
                    <a:spLocks noChangeShapeType="1"/>
                  </p:cNvSpPr>
                  <p:nvPr/>
                </p:nvSpPr>
                <p:spPr bwMode="auto">
                  <a:xfrm>
                    <a:off x="1877" y="1680"/>
                    <a:ext cx="67" cy="6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1798" y="1674"/>
                    <a:ext cx="67" cy="6"/>
                  </a:xfrm>
                  <a:prstGeom prst="line">
                    <a:avLst/>
                  </a:prstGeom>
                  <a:noFill/>
                  <a:ln w="4763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4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1641" y="1674"/>
                    <a:ext cx="322" cy="29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447" name="Group 345"/>
              <p:cNvGrpSpPr>
                <a:grpSpLocks/>
              </p:cNvGrpSpPr>
              <p:nvPr/>
            </p:nvGrpSpPr>
            <p:grpSpPr bwMode="auto">
              <a:xfrm>
                <a:off x="1640" y="1627"/>
                <a:ext cx="399" cy="38"/>
                <a:chOff x="1640" y="1627"/>
                <a:chExt cx="399" cy="38"/>
              </a:xfrm>
            </p:grpSpPr>
            <p:sp>
              <p:nvSpPr>
                <p:cNvPr id="1246" name="Freeform 346"/>
                <p:cNvSpPr>
                  <a:spLocks/>
                </p:cNvSpPr>
                <p:nvPr/>
              </p:nvSpPr>
              <p:spPr bwMode="auto">
                <a:xfrm>
                  <a:off x="1640" y="1627"/>
                  <a:ext cx="399" cy="38"/>
                </a:xfrm>
                <a:custGeom>
                  <a:avLst/>
                  <a:gdLst/>
                  <a:ahLst/>
                  <a:cxnLst>
                    <a:cxn ang="0">
                      <a:pos x="0" y="87"/>
                    </a:cxn>
                    <a:cxn ang="0">
                      <a:pos x="1937" y="227"/>
                    </a:cxn>
                    <a:cxn ang="0">
                      <a:pos x="2399" y="94"/>
                    </a:cxn>
                    <a:cxn ang="0">
                      <a:pos x="2237" y="76"/>
                    </a:cxn>
                    <a:cxn ang="0">
                      <a:pos x="739" y="0"/>
                    </a:cxn>
                    <a:cxn ang="0">
                      <a:pos x="0" y="87"/>
                    </a:cxn>
                  </a:cxnLst>
                  <a:rect l="0" t="0" r="r" b="b"/>
                  <a:pathLst>
                    <a:path w="2399" h="227">
                      <a:moveTo>
                        <a:pt x="0" y="87"/>
                      </a:moveTo>
                      <a:lnTo>
                        <a:pt x="1937" y="227"/>
                      </a:lnTo>
                      <a:lnTo>
                        <a:pt x="2399" y="94"/>
                      </a:lnTo>
                      <a:lnTo>
                        <a:pt x="2237" y="76"/>
                      </a:lnTo>
                      <a:lnTo>
                        <a:pt x="739" y="0"/>
                      </a:lnTo>
                      <a:lnTo>
                        <a:pt x="0" y="87"/>
                      </a:lnTo>
                      <a:close/>
                    </a:path>
                  </a:pathLst>
                </a:custGeom>
                <a:solidFill>
                  <a:srgbClr val="DFDFD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7" name="Freeform 347"/>
                <p:cNvSpPr>
                  <a:spLocks/>
                </p:cNvSpPr>
                <p:nvPr/>
              </p:nvSpPr>
              <p:spPr bwMode="auto">
                <a:xfrm>
                  <a:off x="1731" y="1635"/>
                  <a:ext cx="293" cy="24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53"/>
                    </a:cxn>
                    <a:cxn ang="0">
                      <a:pos x="1423" y="145"/>
                    </a:cxn>
                    <a:cxn ang="0">
                      <a:pos x="1655" y="80"/>
                    </a:cxn>
                    <a:cxn ang="0">
                      <a:pos x="1636" y="71"/>
                    </a:cxn>
                    <a:cxn ang="0">
                      <a:pos x="1764" y="35"/>
                    </a:cxn>
                    <a:cxn ang="0">
                      <a:pos x="1685" y="28"/>
                    </a:cxn>
                    <a:cxn ang="0">
                      <a:pos x="143" y="0"/>
                    </a:cxn>
                  </a:cxnLst>
                  <a:rect l="0" t="0" r="r" b="b"/>
                  <a:pathLst>
                    <a:path w="1764" h="145">
                      <a:moveTo>
                        <a:pt x="143" y="0"/>
                      </a:moveTo>
                      <a:lnTo>
                        <a:pt x="0" y="53"/>
                      </a:lnTo>
                      <a:lnTo>
                        <a:pt x="1423" y="145"/>
                      </a:lnTo>
                      <a:lnTo>
                        <a:pt x="1655" y="80"/>
                      </a:lnTo>
                      <a:lnTo>
                        <a:pt x="1636" y="71"/>
                      </a:lnTo>
                      <a:lnTo>
                        <a:pt x="1764" y="35"/>
                      </a:lnTo>
                      <a:lnTo>
                        <a:pt x="1685" y="28"/>
                      </a:lnTo>
                      <a:lnTo>
                        <a:pt x="143" y="0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48" name="Group 348"/>
              <p:cNvGrpSpPr>
                <a:grpSpLocks/>
              </p:cNvGrpSpPr>
              <p:nvPr/>
            </p:nvGrpSpPr>
            <p:grpSpPr bwMode="auto">
              <a:xfrm>
                <a:off x="1965" y="1423"/>
                <a:ext cx="74" cy="231"/>
                <a:chOff x="1965" y="1423"/>
                <a:chExt cx="74" cy="231"/>
              </a:xfrm>
            </p:grpSpPr>
            <p:grpSp>
              <p:nvGrpSpPr>
                <p:cNvPr id="1471" name="Group 349"/>
                <p:cNvGrpSpPr>
                  <a:grpSpLocks/>
                </p:cNvGrpSpPr>
                <p:nvPr/>
              </p:nvGrpSpPr>
              <p:grpSpPr bwMode="auto">
                <a:xfrm>
                  <a:off x="1994" y="1453"/>
                  <a:ext cx="45" cy="193"/>
                  <a:chOff x="1994" y="1453"/>
                  <a:chExt cx="45" cy="193"/>
                </a:xfrm>
              </p:grpSpPr>
              <p:sp>
                <p:nvSpPr>
                  <p:cNvPr id="1220" name="Freeform 350"/>
                  <p:cNvSpPr>
                    <a:spLocks/>
                  </p:cNvSpPr>
                  <p:nvPr/>
                </p:nvSpPr>
                <p:spPr bwMode="auto">
                  <a:xfrm>
                    <a:off x="1994" y="1453"/>
                    <a:ext cx="45" cy="193"/>
                  </a:xfrm>
                  <a:custGeom>
                    <a:avLst/>
                    <a:gdLst/>
                    <a:ahLst/>
                    <a:cxnLst>
                      <a:cxn ang="0">
                        <a:pos x="25" y="0"/>
                      </a:cxn>
                      <a:cxn ang="0">
                        <a:pos x="267" y="95"/>
                      </a:cxn>
                      <a:cxn ang="0">
                        <a:pos x="244" y="547"/>
                      </a:cxn>
                      <a:cxn ang="0">
                        <a:pos x="218" y="1092"/>
                      </a:cxn>
                      <a:cxn ang="0">
                        <a:pos x="0" y="1158"/>
                      </a:cxn>
                      <a:cxn ang="0">
                        <a:pos x="25" y="0"/>
                      </a:cxn>
                    </a:cxnLst>
                    <a:rect l="0" t="0" r="r" b="b"/>
                    <a:pathLst>
                      <a:path w="267" h="1158">
                        <a:moveTo>
                          <a:pt x="25" y="0"/>
                        </a:moveTo>
                        <a:lnTo>
                          <a:pt x="267" y="95"/>
                        </a:lnTo>
                        <a:lnTo>
                          <a:pt x="244" y="547"/>
                        </a:lnTo>
                        <a:lnTo>
                          <a:pt x="218" y="1092"/>
                        </a:lnTo>
                        <a:lnTo>
                          <a:pt x="0" y="1158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81" name="Group 351"/>
                  <p:cNvGrpSpPr>
                    <a:grpSpLocks/>
                  </p:cNvGrpSpPr>
                  <p:nvPr/>
                </p:nvGrpSpPr>
                <p:grpSpPr bwMode="auto">
                  <a:xfrm>
                    <a:off x="1994" y="1461"/>
                    <a:ext cx="44" cy="162"/>
                    <a:chOff x="1994" y="1461"/>
                    <a:chExt cx="44" cy="162"/>
                  </a:xfrm>
                </p:grpSpPr>
                <p:grpSp>
                  <p:nvGrpSpPr>
                    <p:cNvPr id="183" name="Group 35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94" y="1461"/>
                      <a:ext cx="44" cy="162"/>
                      <a:chOff x="1994" y="1461"/>
                      <a:chExt cx="44" cy="162"/>
                    </a:xfrm>
                  </p:grpSpPr>
                  <p:grpSp>
                    <p:nvGrpSpPr>
                      <p:cNvPr id="184" name="Group 35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94" y="1461"/>
                        <a:ext cx="44" cy="97"/>
                        <a:chOff x="1994" y="1461"/>
                        <a:chExt cx="44" cy="97"/>
                      </a:xfrm>
                    </p:grpSpPr>
                    <p:grpSp>
                      <p:nvGrpSpPr>
                        <p:cNvPr id="185" name="Group 35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997" y="1461"/>
                          <a:ext cx="41" cy="52"/>
                          <a:chOff x="1997" y="1461"/>
                          <a:chExt cx="41" cy="52"/>
                        </a:xfrm>
                      </p:grpSpPr>
                      <p:sp>
                        <p:nvSpPr>
                          <p:cNvPr id="1240" name="Line 35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1998" y="1461"/>
                            <a:ext cx="40" cy="15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241" name="Line 35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1998" y="1469"/>
                            <a:ext cx="39" cy="14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242" name="Line 35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1998" y="1478"/>
                            <a:ext cx="39" cy="13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243" name="Line 35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1998" y="1486"/>
                            <a:ext cx="39" cy="12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244" name="Line 35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1997" y="1495"/>
                            <a:ext cx="39" cy="11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245" name="Line 36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1997" y="1503"/>
                            <a:ext cx="39" cy="10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1235" name="Line 3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4" y="1520"/>
                          <a:ext cx="41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36" name="Line 36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4" y="1528"/>
                          <a:ext cx="40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37" name="Line 36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4" y="1537"/>
                          <a:ext cx="40" cy="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38" name="Line 36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4" y="1546"/>
                          <a:ext cx="40" cy="4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39" name="Line 36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5" y="1554"/>
                          <a:ext cx="39" cy="4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86" name="Group 36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94" y="1563"/>
                        <a:ext cx="39" cy="60"/>
                        <a:chOff x="1994" y="1563"/>
                        <a:chExt cx="39" cy="60"/>
                      </a:xfrm>
                    </p:grpSpPr>
                    <p:sp>
                      <p:nvSpPr>
                        <p:cNvPr id="1226" name="Line 36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5" y="1563"/>
                          <a:ext cx="38" cy="3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27" name="Line 36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5" y="1572"/>
                          <a:ext cx="38" cy="1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28" name="Line 36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5" y="1581"/>
                          <a:ext cx="37" cy="1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29" name="Line 37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95" y="1588"/>
                          <a:ext cx="37" cy="1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30" name="Line 37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95" y="1596"/>
                          <a:ext cx="36" cy="1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31" name="Line 37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95" y="1603"/>
                          <a:ext cx="36" cy="3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32" name="Line 37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94" y="1610"/>
                          <a:ext cx="37" cy="5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33" name="Line 37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95" y="1618"/>
                          <a:ext cx="35" cy="5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223" name="Line 3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96" y="1512"/>
                      <a:ext cx="39" cy="8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473" name="Group 376"/>
                <p:cNvGrpSpPr>
                  <a:grpSpLocks/>
                </p:cNvGrpSpPr>
                <p:nvPr/>
              </p:nvGrpSpPr>
              <p:grpSpPr bwMode="auto">
                <a:xfrm>
                  <a:off x="1965" y="1423"/>
                  <a:ext cx="40" cy="231"/>
                  <a:chOff x="1965" y="1423"/>
                  <a:chExt cx="40" cy="231"/>
                </a:xfrm>
              </p:grpSpPr>
              <p:sp>
                <p:nvSpPr>
                  <p:cNvPr id="1218" name="Freeform 377"/>
                  <p:cNvSpPr>
                    <a:spLocks/>
                  </p:cNvSpPr>
                  <p:nvPr/>
                </p:nvSpPr>
                <p:spPr bwMode="auto">
                  <a:xfrm>
                    <a:off x="1965" y="1423"/>
                    <a:ext cx="39" cy="231"/>
                  </a:xfrm>
                  <a:custGeom>
                    <a:avLst/>
                    <a:gdLst/>
                    <a:ahLst/>
                    <a:cxnLst>
                      <a:cxn ang="0">
                        <a:pos x="55" y="0"/>
                      </a:cxn>
                      <a:cxn ang="0">
                        <a:pos x="220" y="71"/>
                      </a:cxn>
                      <a:cxn ang="0">
                        <a:pos x="233" y="87"/>
                      </a:cxn>
                      <a:cxn ang="0">
                        <a:pos x="184" y="1327"/>
                      </a:cxn>
                      <a:cxn ang="0">
                        <a:pos x="163" y="1343"/>
                      </a:cxn>
                      <a:cxn ang="0">
                        <a:pos x="0" y="1383"/>
                      </a:cxn>
                      <a:cxn ang="0">
                        <a:pos x="21" y="1360"/>
                      </a:cxn>
                      <a:cxn ang="0">
                        <a:pos x="22" y="1344"/>
                      </a:cxn>
                      <a:cxn ang="0">
                        <a:pos x="55" y="0"/>
                      </a:cxn>
                    </a:cxnLst>
                    <a:rect l="0" t="0" r="r" b="b"/>
                    <a:pathLst>
                      <a:path w="233" h="1383">
                        <a:moveTo>
                          <a:pt x="55" y="0"/>
                        </a:moveTo>
                        <a:lnTo>
                          <a:pt x="220" y="71"/>
                        </a:lnTo>
                        <a:lnTo>
                          <a:pt x="233" y="87"/>
                        </a:lnTo>
                        <a:lnTo>
                          <a:pt x="184" y="1327"/>
                        </a:lnTo>
                        <a:lnTo>
                          <a:pt x="163" y="1343"/>
                        </a:lnTo>
                        <a:lnTo>
                          <a:pt x="0" y="1383"/>
                        </a:lnTo>
                        <a:lnTo>
                          <a:pt x="21" y="1360"/>
                        </a:lnTo>
                        <a:lnTo>
                          <a:pt x="22" y="1344"/>
                        </a:lnTo>
                        <a:lnTo>
                          <a:pt x="55" y="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19" name="Arc 378"/>
                  <p:cNvSpPr>
                    <a:spLocks/>
                  </p:cNvSpPr>
                  <p:nvPr/>
                </p:nvSpPr>
                <p:spPr bwMode="auto">
                  <a:xfrm>
                    <a:off x="2001" y="1435"/>
                    <a:ext cx="4" cy="5"/>
                  </a:xfrm>
                  <a:custGeom>
                    <a:avLst/>
                    <a:gdLst>
                      <a:gd name="G0" fmla="+- 5379 0 0"/>
                      <a:gd name="G1" fmla="+- 21600 0 0"/>
                      <a:gd name="G2" fmla="+- 21600 0 0"/>
                      <a:gd name="T0" fmla="*/ 0 w 26288"/>
                      <a:gd name="T1" fmla="*/ 681 h 21600"/>
                      <a:gd name="T2" fmla="*/ 26288 w 26288"/>
                      <a:gd name="T3" fmla="*/ 16179 h 21600"/>
                      <a:gd name="T4" fmla="*/ 5379 w 26288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6288" h="21600" fill="none" extrusionOk="0">
                        <a:moveTo>
                          <a:pt x="-1" y="680"/>
                        </a:moveTo>
                        <a:cubicBezTo>
                          <a:pt x="1757" y="228"/>
                          <a:pt x="3564" y="-1"/>
                          <a:pt x="5379" y="0"/>
                        </a:cubicBezTo>
                        <a:cubicBezTo>
                          <a:pt x="15220" y="0"/>
                          <a:pt x="23817" y="6652"/>
                          <a:pt x="26287" y="16179"/>
                        </a:cubicBezTo>
                      </a:path>
                      <a:path w="26288" h="21600" stroke="0" extrusionOk="0">
                        <a:moveTo>
                          <a:pt x="-1" y="680"/>
                        </a:moveTo>
                        <a:cubicBezTo>
                          <a:pt x="1757" y="228"/>
                          <a:pt x="3564" y="-1"/>
                          <a:pt x="5379" y="0"/>
                        </a:cubicBezTo>
                        <a:cubicBezTo>
                          <a:pt x="15220" y="0"/>
                          <a:pt x="23817" y="6652"/>
                          <a:pt x="26287" y="16179"/>
                        </a:cubicBezTo>
                        <a:lnTo>
                          <a:pt x="5379" y="2160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474" name="Group 379"/>
              <p:cNvGrpSpPr>
                <a:grpSpLocks/>
              </p:cNvGrpSpPr>
              <p:nvPr/>
            </p:nvGrpSpPr>
            <p:grpSpPr bwMode="auto">
              <a:xfrm>
                <a:off x="1981" y="1771"/>
                <a:ext cx="124" cy="50"/>
                <a:chOff x="1981" y="1771"/>
                <a:chExt cx="124" cy="50"/>
              </a:xfrm>
            </p:grpSpPr>
            <p:sp>
              <p:nvSpPr>
                <p:cNvPr id="1205" name="Freeform 380"/>
                <p:cNvSpPr>
                  <a:spLocks/>
                </p:cNvSpPr>
                <p:nvPr/>
              </p:nvSpPr>
              <p:spPr bwMode="auto">
                <a:xfrm>
                  <a:off x="1981" y="1771"/>
                  <a:ext cx="124" cy="3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8" y="10"/>
                    </a:cxn>
                    <a:cxn ang="0">
                      <a:pos x="240" y="14"/>
                    </a:cxn>
                    <a:cxn ang="0">
                      <a:pos x="332" y="24"/>
                    </a:cxn>
                    <a:cxn ang="0">
                      <a:pos x="424" y="36"/>
                    </a:cxn>
                    <a:cxn ang="0">
                      <a:pos x="489" y="45"/>
                    </a:cxn>
                    <a:cxn ang="0">
                      <a:pos x="567" y="58"/>
                    </a:cxn>
                    <a:cxn ang="0">
                      <a:pos x="612" y="67"/>
                    </a:cxn>
                    <a:cxn ang="0">
                      <a:pos x="645" y="74"/>
                    </a:cxn>
                    <a:cxn ang="0">
                      <a:pos x="664" y="79"/>
                    </a:cxn>
                    <a:cxn ang="0">
                      <a:pos x="679" y="82"/>
                    </a:cxn>
                    <a:cxn ang="0">
                      <a:pos x="697" y="88"/>
                    </a:cxn>
                    <a:cxn ang="0">
                      <a:pos x="716" y="95"/>
                    </a:cxn>
                    <a:cxn ang="0">
                      <a:pos x="733" y="105"/>
                    </a:cxn>
                    <a:cxn ang="0">
                      <a:pos x="742" y="116"/>
                    </a:cxn>
                    <a:cxn ang="0">
                      <a:pos x="743" y="124"/>
                    </a:cxn>
                    <a:cxn ang="0">
                      <a:pos x="739" y="137"/>
                    </a:cxn>
                    <a:cxn ang="0">
                      <a:pos x="733" y="150"/>
                    </a:cxn>
                    <a:cxn ang="0">
                      <a:pos x="724" y="162"/>
                    </a:cxn>
                    <a:cxn ang="0">
                      <a:pos x="712" y="170"/>
                    </a:cxn>
                    <a:cxn ang="0">
                      <a:pos x="696" y="181"/>
                    </a:cxn>
                    <a:cxn ang="0">
                      <a:pos x="678" y="188"/>
                    </a:cxn>
                    <a:cxn ang="0">
                      <a:pos x="658" y="191"/>
                    </a:cxn>
                    <a:cxn ang="0">
                      <a:pos x="636" y="194"/>
                    </a:cxn>
                    <a:cxn ang="0">
                      <a:pos x="608" y="195"/>
                    </a:cxn>
                    <a:cxn ang="0">
                      <a:pos x="582" y="193"/>
                    </a:cxn>
                    <a:cxn ang="0">
                      <a:pos x="541" y="187"/>
                    </a:cxn>
                  </a:cxnLst>
                  <a:rect l="0" t="0" r="r" b="b"/>
                  <a:pathLst>
                    <a:path w="743" h="195">
                      <a:moveTo>
                        <a:pt x="0" y="0"/>
                      </a:moveTo>
                      <a:lnTo>
                        <a:pt x="138" y="10"/>
                      </a:lnTo>
                      <a:lnTo>
                        <a:pt x="240" y="14"/>
                      </a:lnTo>
                      <a:lnTo>
                        <a:pt x="332" y="24"/>
                      </a:lnTo>
                      <a:lnTo>
                        <a:pt x="424" y="36"/>
                      </a:lnTo>
                      <a:lnTo>
                        <a:pt x="489" y="45"/>
                      </a:lnTo>
                      <a:lnTo>
                        <a:pt x="567" y="58"/>
                      </a:lnTo>
                      <a:lnTo>
                        <a:pt x="612" y="67"/>
                      </a:lnTo>
                      <a:lnTo>
                        <a:pt x="645" y="74"/>
                      </a:lnTo>
                      <a:lnTo>
                        <a:pt x="664" y="79"/>
                      </a:lnTo>
                      <a:lnTo>
                        <a:pt x="679" y="82"/>
                      </a:lnTo>
                      <a:lnTo>
                        <a:pt x="697" y="88"/>
                      </a:lnTo>
                      <a:lnTo>
                        <a:pt x="716" y="95"/>
                      </a:lnTo>
                      <a:lnTo>
                        <a:pt x="733" y="105"/>
                      </a:lnTo>
                      <a:lnTo>
                        <a:pt x="742" y="116"/>
                      </a:lnTo>
                      <a:lnTo>
                        <a:pt x="743" y="124"/>
                      </a:lnTo>
                      <a:lnTo>
                        <a:pt x="739" y="137"/>
                      </a:lnTo>
                      <a:lnTo>
                        <a:pt x="733" y="150"/>
                      </a:lnTo>
                      <a:lnTo>
                        <a:pt x="724" y="162"/>
                      </a:lnTo>
                      <a:lnTo>
                        <a:pt x="712" y="170"/>
                      </a:lnTo>
                      <a:lnTo>
                        <a:pt x="696" y="181"/>
                      </a:lnTo>
                      <a:lnTo>
                        <a:pt x="678" y="188"/>
                      </a:lnTo>
                      <a:lnTo>
                        <a:pt x="658" y="191"/>
                      </a:lnTo>
                      <a:lnTo>
                        <a:pt x="636" y="194"/>
                      </a:lnTo>
                      <a:lnTo>
                        <a:pt x="608" y="195"/>
                      </a:lnTo>
                      <a:lnTo>
                        <a:pt x="582" y="193"/>
                      </a:lnTo>
                      <a:lnTo>
                        <a:pt x="541" y="187"/>
                      </a:lnTo>
                    </a:path>
                  </a:pathLst>
                </a:custGeom>
                <a:noFill/>
                <a:ln w="4763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475" name="Group 381"/>
                <p:cNvGrpSpPr>
                  <a:grpSpLocks/>
                </p:cNvGrpSpPr>
                <p:nvPr/>
              </p:nvGrpSpPr>
              <p:grpSpPr bwMode="auto">
                <a:xfrm>
                  <a:off x="1986" y="1787"/>
                  <a:ext cx="87" cy="34"/>
                  <a:chOff x="1986" y="1787"/>
                  <a:chExt cx="87" cy="34"/>
                </a:xfrm>
              </p:grpSpPr>
              <p:grpSp>
                <p:nvGrpSpPr>
                  <p:cNvPr id="1476" name="Group 382"/>
                  <p:cNvGrpSpPr>
                    <a:grpSpLocks/>
                  </p:cNvGrpSpPr>
                  <p:nvPr/>
                </p:nvGrpSpPr>
                <p:grpSpPr bwMode="auto">
                  <a:xfrm>
                    <a:off x="1986" y="1787"/>
                    <a:ext cx="87" cy="34"/>
                    <a:chOff x="1986" y="1787"/>
                    <a:chExt cx="87" cy="34"/>
                  </a:xfrm>
                </p:grpSpPr>
                <p:sp>
                  <p:nvSpPr>
                    <p:cNvPr id="1212" name="Freeform 383"/>
                    <p:cNvSpPr>
                      <a:spLocks/>
                    </p:cNvSpPr>
                    <p:nvPr/>
                  </p:nvSpPr>
                  <p:spPr bwMode="auto">
                    <a:xfrm>
                      <a:off x="1986" y="1787"/>
                      <a:ext cx="54" cy="2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8"/>
                        </a:cxn>
                        <a:cxn ang="0">
                          <a:pos x="85" y="0"/>
                        </a:cxn>
                        <a:cxn ang="0">
                          <a:pos x="325" y="44"/>
                        </a:cxn>
                        <a:cxn ang="0">
                          <a:pos x="230" y="131"/>
                        </a:cxn>
                        <a:cxn ang="0">
                          <a:pos x="0" y="78"/>
                        </a:cxn>
                      </a:cxnLst>
                      <a:rect l="0" t="0" r="r" b="b"/>
                      <a:pathLst>
                        <a:path w="325" h="131">
                          <a:moveTo>
                            <a:pt x="0" y="78"/>
                          </a:moveTo>
                          <a:lnTo>
                            <a:pt x="85" y="0"/>
                          </a:lnTo>
                          <a:lnTo>
                            <a:pt x="325" y="44"/>
                          </a:lnTo>
                          <a:lnTo>
                            <a:pt x="230" y="131"/>
                          </a:lnTo>
                          <a:lnTo>
                            <a:pt x="0" y="78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3" name="Freeform 384"/>
                    <p:cNvSpPr>
                      <a:spLocks/>
                    </p:cNvSpPr>
                    <p:nvPr/>
                  </p:nvSpPr>
                  <p:spPr bwMode="auto">
                    <a:xfrm>
                      <a:off x="1986" y="1800"/>
                      <a:ext cx="38" cy="2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69"/>
                        </a:cxn>
                        <a:cxn ang="0">
                          <a:pos x="3" y="69"/>
                        </a:cxn>
                        <a:cxn ang="0">
                          <a:pos x="230" y="124"/>
                        </a:cxn>
                        <a:cxn ang="0">
                          <a:pos x="230" y="53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230" h="124">
                          <a:moveTo>
                            <a:pt x="0" y="0"/>
                          </a:moveTo>
                          <a:lnTo>
                            <a:pt x="0" y="69"/>
                          </a:lnTo>
                          <a:lnTo>
                            <a:pt x="3" y="69"/>
                          </a:lnTo>
                          <a:lnTo>
                            <a:pt x="230" y="124"/>
                          </a:lnTo>
                          <a:lnTo>
                            <a:pt x="230" y="53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4" name="Freeform 385"/>
                    <p:cNvSpPr>
                      <a:spLocks/>
                    </p:cNvSpPr>
                    <p:nvPr/>
                  </p:nvSpPr>
                  <p:spPr bwMode="auto">
                    <a:xfrm>
                      <a:off x="2024" y="1794"/>
                      <a:ext cx="49" cy="2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85"/>
                        </a:cxn>
                        <a:cxn ang="0">
                          <a:pos x="94" y="0"/>
                        </a:cxn>
                        <a:cxn ang="0">
                          <a:pos x="293" y="22"/>
                        </a:cxn>
                        <a:cxn ang="0">
                          <a:pos x="293" y="88"/>
                        </a:cxn>
                        <a:cxn ang="0">
                          <a:pos x="0" y="158"/>
                        </a:cxn>
                        <a:cxn ang="0">
                          <a:pos x="0" y="85"/>
                        </a:cxn>
                      </a:cxnLst>
                      <a:rect l="0" t="0" r="r" b="b"/>
                      <a:pathLst>
                        <a:path w="293" h="158">
                          <a:moveTo>
                            <a:pt x="0" y="85"/>
                          </a:moveTo>
                          <a:lnTo>
                            <a:pt x="94" y="0"/>
                          </a:lnTo>
                          <a:lnTo>
                            <a:pt x="293" y="22"/>
                          </a:lnTo>
                          <a:lnTo>
                            <a:pt x="293" y="88"/>
                          </a:lnTo>
                          <a:lnTo>
                            <a:pt x="0" y="158"/>
                          </a:lnTo>
                          <a:lnTo>
                            <a:pt x="0" y="85"/>
                          </a:lnTo>
                          <a:close/>
                        </a:path>
                      </a:pathLst>
                    </a:custGeom>
                    <a:solidFill>
                      <a:srgbClr val="9F9F9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5" name="Freeform 386"/>
                    <p:cNvSpPr>
                      <a:spLocks/>
                    </p:cNvSpPr>
                    <p:nvPr/>
                  </p:nvSpPr>
                  <p:spPr bwMode="auto">
                    <a:xfrm>
                      <a:off x="2000" y="1787"/>
                      <a:ext cx="73" cy="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20" y="15"/>
                        </a:cxn>
                        <a:cxn ang="0">
                          <a:pos x="439" y="65"/>
                        </a:cxn>
                        <a:cxn ang="0">
                          <a:pos x="240" y="44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439" h="65">
                          <a:moveTo>
                            <a:pt x="0" y="0"/>
                          </a:moveTo>
                          <a:lnTo>
                            <a:pt x="220" y="15"/>
                          </a:lnTo>
                          <a:lnTo>
                            <a:pt x="439" y="65"/>
                          </a:lnTo>
                          <a:lnTo>
                            <a:pt x="240" y="44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498" name="Group 387"/>
                  <p:cNvGrpSpPr>
                    <a:grpSpLocks/>
                  </p:cNvGrpSpPr>
                  <p:nvPr/>
                </p:nvGrpSpPr>
                <p:grpSpPr bwMode="auto">
                  <a:xfrm>
                    <a:off x="1986" y="1797"/>
                    <a:ext cx="86" cy="14"/>
                    <a:chOff x="1986" y="1797"/>
                    <a:chExt cx="86" cy="14"/>
                  </a:xfrm>
                </p:grpSpPr>
                <p:sp>
                  <p:nvSpPr>
                    <p:cNvPr id="1209" name="Line 3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6" y="1802"/>
                      <a:ext cx="38" cy="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0" name="Line 38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025" y="1797"/>
                      <a:ext cx="16" cy="14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1" name="Line 3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1" y="1797"/>
                      <a:ext cx="31" cy="2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114" name="Freeform 391"/>
              <p:cNvSpPr>
                <a:spLocks/>
              </p:cNvSpPr>
              <p:nvPr/>
            </p:nvSpPr>
            <p:spPr bwMode="auto">
              <a:xfrm>
                <a:off x="1963" y="1709"/>
                <a:ext cx="75" cy="71"/>
              </a:xfrm>
              <a:custGeom>
                <a:avLst/>
                <a:gdLst/>
                <a:ahLst/>
                <a:cxnLst>
                  <a:cxn ang="0">
                    <a:pos x="0" y="213"/>
                  </a:cxn>
                  <a:cxn ang="0">
                    <a:pos x="450" y="0"/>
                  </a:cxn>
                  <a:cxn ang="0">
                    <a:pos x="450" y="171"/>
                  </a:cxn>
                  <a:cxn ang="0">
                    <a:pos x="0" y="425"/>
                  </a:cxn>
                  <a:cxn ang="0">
                    <a:pos x="0" y="213"/>
                  </a:cxn>
                </a:cxnLst>
                <a:rect l="0" t="0" r="r" b="b"/>
                <a:pathLst>
                  <a:path w="450" h="425">
                    <a:moveTo>
                      <a:pt x="0" y="213"/>
                    </a:moveTo>
                    <a:lnTo>
                      <a:pt x="450" y="0"/>
                    </a:lnTo>
                    <a:lnTo>
                      <a:pt x="450" y="171"/>
                    </a:lnTo>
                    <a:lnTo>
                      <a:pt x="0" y="425"/>
                    </a:lnTo>
                    <a:lnTo>
                      <a:pt x="0" y="213"/>
                    </a:lnTo>
                    <a:close/>
                  </a:path>
                </a:pathLst>
              </a:custGeom>
              <a:solidFill>
                <a:srgbClr val="5F5F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5" name="Freeform 392"/>
              <p:cNvSpPr>
                <a:spLocks/>
              </p:cNvSpPr>
              <p:nvPr/>
            </p:nvSpPr>
            <p:spPr bwMode="auto">
              <a:xfrm>
                <a:off x="1962" y="1642"/>
                <a:ext cx="78" cy="105"/>
              </a:xfrm>
              <a:custGeom>
                <a:avLst/>
                <a:gdLst/>
                <a:ahLst/>
                <a:cxnLst>
                  <a:cxn ang="0">
                    <a:pos x="0" y="133"/>
                  </a:cxn>
                  <a:cxn ang="0">
                    <a:pos x="465" y="0"/>
                  </a:cxn>
                  <a:cxn ang="0">
                    <a:pos x="465" y="415"/>
                  </a:cxn>
                  <a:cxn ang="0">
                    <a:pos x="1" y="629"/>
                  </a:cxn>
                  <a:cxn ang="0">
                    <a:pos x="0" y="133"/>
                  </a:cxn>
                </a:cxnLst>
                <a:rect l="0" t="0" r="r" b="b"/>
                <a:pathLst>
                  <a:path w="465" h="629">
                    <a:moveTo>
                      <a:pt x="0" y="133"/>
                    </a:moveTo>
                    <a:lnTo>
                      <a:pt x="465" y="0"/>
                    </a:lnTo>
                    <a:lnTo>
                      <a:pt x="465" y="415"/>
                    </a:lnTo>
                    <a:lnTo>
                      <a:pt x="1" y="629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" name="Freeform 393"/>
              <p:cNvSpPr>
                <a:spLocks/>
              </p:cNvSpPr>
              <p:nvPr/>
            </p:nvSpPr>
            <p:spPr bwMode="auto">
              <a:xfrm>
                <a:off x="1753" y="1455"/>
                <a:ext cx="191" cy="160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1147" y="0"/>
                  </a:cxn>
                  <a:cxn ang="0">
                    <a:pos x="1102" y="961"/>
                  </a:cxn>
                  <a:cxn ang="0">
                    <a:pos x="0" y="906"/>
                  </a:cxn>
                  <a:cxn ang="0">
                    <a:pos x="46" y="0"/>
                  </a:cxn>
                </a:cxnLst>
                <a:rect l="0" t="0" r="r" b="b"/>
                <a:pathLst>
                  <a:path w="1147" h="961">
                    <a:moveTo>
                      <a:pt x="46" y="0"/>
                    </a:moveTo>
                    <a:lnTo>
                      <a:pt x="1147" y="0"/>
                    </a:lnTo>
                    <a:lnTo>
                      <a:pt x="1102" y="961"/>
                    </a:lnTo>
                    <a:lnTo>
                      <a:pt x="0" y="906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7" name="Freeform 394"/>
              <p:cNvSpPr>
                <a:spLocks/>
              </p:cNvSpPr>
              <p:nvPr/>
            </p:nvSpPr>
            <p:spPr bwMode="auto">
              <a:xfrm>
                <a:off x="1628" y="1724"/>
                <a:ext cx="356" cy="73"/>
              </a:xfrm>
              <a:custGeom>
                <a:avLst/>
                <a:gdLst/>
                <a:ahLst/>
                <a:cxnLst>
                  <a:cxn ang="0">
                    <a:pos x="348" y="0"/>
                  </a:cxn>
                  <a:cxn ang="0">
                    <a:pos x="2138" y="179"/>
                  </a:cxn>
                  <a:cxn ang="0">
                    <a:pos x="2012" y="340"/>
                  </a:cxn>
                  <a:cxn ang="0">
                    <a:pos x="1889" y="439"/>
                  </a:cxn>
                  <a:cxn ang="0">
                    <a:pos x="0" y="220"/>
                  </a:cxn>
                  <a:cxn ang="0">
                    <a:pos x="141" y="158"/>
                  </a:cxn>
                  <a:cxn ang="0">
                    <a:pos x="348" y="0"/>
                  </a:cxn>
                </a:cxnLst>
                <a:rect l="0" t="0" r="r" b="b"/>
                <a:pathLst>
                  <a:path w="2138" h="439">
                    <a:moveTo>
                      <a:pt x="348" y="0"/>
                    </a:moveTo>
                    <a:lnTo>
                      <a:pt x="2138" y="179"/>
                    </a:lnTo>
                    <a:lnTo>
                      <a:pt x="2012" y="340"/>
                    </a:lnTo>
                    <a:lnTo>
                      <a:pt x="1889" y="439"/>
                    </a:lnTo>
                    <a:lnTo>
                      <a:pt x="0" y="220"/>
                    </a:lnTo>
                    <a:lnTo>
                      <a:pt x="141" y="158"/>
                    </a:lnTo>
                    <a:lnTo>
                      <a:pt x="348" y="0"/>
                    </a:lnTo>
                    <a:close/>
                  </a:path>
                </a:pathLst>
              </a:custGeom>
              <a:solidFill>
                <a:srgbClr val="DFDFD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99" name="Group 395"/>
              <p:cNvGrpSpPr>
                <a:grpSpLocks/>
              </p:cNvGrpSpPr>
              <p:nvPr/>
            </p:nvGrpSpPr>
            <p:grpSpPr bwMode="auto">
              <a:xfrm>
                <a:off x="1962" y="1649"/>
                <a:ext cx="77" cy="92"/>
                <a:chOff x="1962" y="1649"/>
                <a:chExt cx="77" cy="92"/>
              </a:xfrm>
            </p:grpSpPr>
            <p:sp>
              <p:nvSpPr>
                <p:cNvPr id="1196" name="Line 396"/>
                <p:cNvSpPr>
                  <a:spLocks noChangeShapeType="1"/>
                </p:cNvSpPr>
                <p:nvPr/>
              </p:nvSpPr>
              <p:spPr bwMode="auto">
                <a:xfrm flipV="1">
                  <a:off x="1962" y="1675"/>
                  <a:ext cx="77" cy="28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97" name="Line 397"/>
                <p:cNvSpPr>
                  <a:spLocks noChangeShapeType="1"/>
                </p:cNvSpPr>
                <p:nvPr/>
              </p:nvSpPr>
              <p:spPr bwMode="auto">
                <a:xfrm flipV="1">
                  <a:off x="1976" y="1683"/>
                  <a:ext cx="63" cy="24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98" name="Line 398"/>
                <p:cNvSpPr>
                  <a:spLocks noChangeShapeType="1"/>
                </p:cNvSpPr>
                <p:nvPr/>
              </p:nvSpPr>
              <p:spPr bwMode="auto">
                <a:xfrm flipV="1">
                  <a:off x="1975" y="1690"/>
                  <a:ext cx="64" cy="27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99" name="Line 399"/>
                <p:cNvSpPr>
                  <a:spLocks noChangeShapeType="1"/>
                </p:cNvSpPr>
                <p:nvPr/>
              </p:nvSpPr>
              <p:spPr bwMode="auto">
                <a:xfrm flipV="1">
                  <a:off x="1976" y="1698"/>
                  <a:ext cx="63" cy="27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0" name="Line 400"/>
                <p:cNvSpPr>
                  <a:spLocks noChangeShapeType="1"/>
                </p:cNvSpPr>
                <p:nvPr/>
              </p:nvSpPr>
              <p:spPr bwMode="auto">
                <a:xfrm flipV="1">
                  <a:off x="1976" y="1705"/>
                  <a:ext cx="63" cy="29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1" name="Line 401"/>
                <p:cNvSpPr>
                  <a:spLocks noChangeShapeType="1"/>
                </p:cNvSpPr>
                <p:nvPr/>
              </p:nvSpPr>
              <p:spPr bwMode="auto">
                <a:xfrm flipV="1">
                  <a:off x="1975" y="1667"/>
                  <a:ext cx="64" cy="22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2" name="Line 402"/>
                <p:cNvSpPr>
                  <a:spLocks noChangeShapeType="1"/>
                </p:cNvSpPr>
                <p:nvPr/>
              </p:nvSpPr>
              <p:spPr bwMode="auto">
                <a:xfrm flipV="1">
                  <a:off x="1976" y="1658"/>
                  <a:ext cx="63" cy="20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3" name="Line 403"/>
                <p:cNvSpPr>
                  <a:spLocks noChangeShapeType="1"/>
                </p:cNvSpPr>
                <p:nvPr/>
              </p:nvSpPr>
              <p:spPr bwMode="auto">
                <a:xfrm flipV="1">
                  <a:off x="1975" y="1649"/>
                  <a:ext cx="64" cy="19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4" name="Line 404"/>
                <p:cNvSpPr>
                  <a:spLocks noChangeShapeType="1"/>
                </p:cNvSpPr>
                <p:nvPr/>
              </p:nvSpPr>
              <p:spPr bwMode="auto">
                <a:xfrm flipH="1">
                  <a:off x="1975" y="1662"/>
                  <a:ext cx="1" cy="79"/>
                </a:xfrm>
                <a:prstGeom prst="line">
                  <a:avLst/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00" name="Group 405"/>
              <p:cNvGrpSpPr>
                <a:grpSpLocks/>
              </p:cNvGrpSpPr>
              <p:nvPr/>
            </p:nvGrpSpPr>
            <p:grpSpPr bwMode="auto">
              <a:xfrm>
                <a:off x="1727" y="1419"/>
                <a:ext cx="252" cy="235"/>
                <a:chOff x="1727" y="1419"/>
                <a:chExt cx="252" cy="235"/>
              </a:xfrm>
            </p:grpSpPr>
            <p:grpSp>
              <p:nvGrpSpPr>
                <p:cNvPr id="208" name="Group 406"/>
                <p:cNvGrpSpPr>
                  <a:grpSpLocks/>
                </p:cNvGrpSpPr>
                <p:nvPr/>
              </p:nvGrpSpPr>
              <p:grpSpPr bwMode="auto">
                <a:xfrm>
                  <a:off x="1727" y="1419"/>
                  <a:ext cx="252" cy="235"/>
                  <a:chOff x="1727" y="1419"/>
                  <a:chExt cx="252" cy="235"/>
                </a:xfrm>
              </p:grpSpPr>
              <p:grpSp>
                <p:nvGrpSpPr>
                  <p:cNvPr id="209" name="Group 407"/>
                  <p:cNvGrpSpPr>
                    <a:grpSpLocks/>
                  </p:cNvGrpSpPr>
                  <p:nvPr/>
                </p:nvGrpSpPr>
                <p:grpSpPr bwMode="auto">
                  <a:xfrm>
                    <a:off x="1727" y="1419"/>
                    <a:ext cx="252" cy="235"/>
                    <a:chOff x="1727" y="1419"/>
                    <a:chExt cx="252" cy="235"/>
                  </a:xfrm>
                </p:grpSpPr>
                <p:sp>
                  <p:nvSpPr>
                    <p:cNvPr id="1192" name="Freeform 408"/>
                    <p:cNvSpPr>
                      <a:spLocks/>
                    </p:cNvSpPr>
                    <p:nvPr/>
                  </p:nvSpPr>
                  <p:spPr bwMode="auto">
                    <a:xfrm>
                      <a:off x="1727" y="1419"/>
                      <a:ext cx="251" cy="235"/>
                    </a:xfrm>
                    <a:custGeom>
                      <a:avLst/>
                      <a:gdLst/>
                      <a:ahLst/>
                      <a:cxnLst>
                        <a:cxn ang="0">
                          <a:pos x="120" y="24"/>
                        </a:cxn>
                        <a:cxn ang="0">
                          <a:pos x="250" y="17"/>
                        </a:cxn>
                        <a:cxn ang="0">
                          <a:pos x="425" y="5"/>
                        </a:cxn>
                        <a:cxn ang="0">
                          <a:pos x="608" y="0"/>
                        </a:cxn>
                        <a:cxn ang="0">
                          <a:pos x="823" y="0"/>
                        </a:cxn>
                        <a:cxn ang="0">
                          <a:pos x="974" y="3"/>
                        </a:cxn>
                        <a:cxn ang="0">
                          <a:pos x="1205" y="11"/>
                        </a:cxn>
                        <a:cxn ang="0">
                          <a:pos x="1429" y="23"/>
                        </a:cxn>
                        <a:cxn ang="0">
                          <a:pos x="1482" y="25"/>
                        </a:cxn>
                        <a:cxn ang="0">
                          <a:pos x="1494" y="30"/>
                        </a:cxn>
                        <a:cxn ang="0">
                          <a:pos x="1502" y="36"/>
                        </a:cxn>
                        <a:cxn ang="0">
                          <a:pos x="1509" y="47"/>
                        </a:cxn>
                        <a:cxn ang="0">
                          <a:pos x="1511" y="59"/>
                        </a:cxn>
                        <a:cxn ang="0">
                          <a:pos x="1454" y="1386"/>
                        </a:cxn>
                        <a:cxn ang="0">
                          <a:pos x="1447" y="1406"/>
                        </a:cxn>
                        <a:cxn ang="0">
                          <a:pos x="1429" y="1412"/>
                        </a:cxn>
                        <a:cxn ang="0">
                          <a:pos x="941" y="1379"/>
                        </a:cxn>
                        <a:cxn ang="0">
                          <a:pos x="462" y="1344"/>
                        </a:cxn>
                        <a:cxn ang="0">
                          <a:pos x="22" y="1312"/>
                        </a:cxn>
                        <a:cxn ang="0">
                          <a:pos x="0" y="1278"/>
                        </a:cxn>
                        <a:cxn ang="0">
                          <a:pos x="67" y="67"/>
                        </a:cxn>
                        <a:cxn ang="0">
                          <a:pos x="120" y="24"/>
                        </a:cxn>
                      </a:cxnLst>
                      <a:rect l="0" t="0" r="r" b="b"/>
                      <a:pathLst>
                        <a:path w="1511" h="1412">
                          <a:moveTo>
                            <a:pt x="120" y="24"/>
                          </a:moveTo>
                          <a:lnTo>
                            <a:pt x="250" y="17"/>
                          </a:lnTo>
                          <a:lnTo>
                            <a:pt x="425" y="5"/>
                          </a:lnTo>
                          <a:lnTo>
                            <a:pt x="608" y="0"/>
                          </a:lnTo>
                          <a:lnTo>
                            <a:pt x="823" y="0"/>
                          </a:lnTo>
                          <a:lnTo>
                            <a:pt x="974" y="3"/>
                          </a:lnTo>
                          <a:lnTo>
                            <a:pt x="1205" y="11"/>
                          </a:lnTo>
                          <a:lnTo>
                            <a:pt x="1429" y="23"/>
                          </a:lnTo>
                          <a:lnTo>
                            <a:pt x="1482" y="25"/>
                          </a:lnTo>
                          <a:lnTo>
                            <a:pt x="1494" y="30"/>
                          </a:lnTo>
                          <a:lnTo>
                            <a:pt x="1502" y="36"/>
                          </a:lnTo>
                          <a:lnTo>
                            <a:pt x="1509" y="47"/>
                          </a:lnTo>
                          <a:lnTo>
                            <a:pt x="1511" y="59"/>
                          </a:lnTo>
                          <a:lnTo>
                            <a:pt x="1454" y="1386"/>
                          </a:lnTo>
                          <a:lnTo>
                            <a:pt x="1447" y="1406"/>
                          </a:lnTo>
                          <a:lnTo>
                            <a:pt x="1429" y="1412"/>
                          </a:lnTo>
                          <a:lnTo>
                            <a:pt x="941" y="1379"/>
                          </a:lnTo>
                          <a:lnTo>
                            <a:pt x="462" y="1344"/>
                          </a:lnTo>
                          <a:lnTo>
                            <a:pt x="22" y="1312"/>
                          </a:lnTo>
                          <a:lnTo>
                            <a:pt x="0" y="1278"/>
                          </a:lnTo>
                          <a:lnTo>
                            <a:pt x="67" y="67"/>
                          </a:lnTo>
                          <a:lnTo>
                            <a:pt x="120" y="24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3" name="Arc 409"/>
                    <p:cNvSpPr>
                      <a:spLocks/>
                    </p:cNvSpPr>
                    <p:nvPr/>
                  </p:nvSpPr>
                  <p:spPr bwMode="auto">
                    <a:xfrm>
                      <a:off x="1972" y="1423"/>
                      <a:ext cx="7" cy="5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4" name="Arc 410"/>
                    <p:cNvSpPr>
                      <a:spLocks/>
                    </p:cNvSpPr>
                    <p:nvPr/>
                  </p:nvSpPr>
                  <p:spPr bwMode="auto">
                    <a:xfrm>
                      <a:off x="1739" y="1424"/>
                      <a:ext cx="12" cy="9"/>
                    </a:xfrm>
                    <a:custGeom>
                      <a:avLst/>
                      <a:gdLst>
                        <a:gd name="G0" fmla="+- 21490 0 0"/>
                        <a:gd name="G1" fmla="+- 21538 0 0"/>
                        <a:gd name="G2" fmla="+- 21600 0 0"/>
                        <a:gd name="T0" fmla="*/ 0 w 21490"/>
                        <a:gd name="T1" fmla="*/ 19363 h 21538"/>
                        <a:gd name="T2" fmla="*/ 19853 w 21490"/>
                        <a:gd name="T3" fmla="*/ 0 h 21538"/>
                        <a:gd name="T4" fmla="*/ 21490 w 21490"/>
                        <a:gd name="T5" fmla="*/ 21538 h 2153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490" h="21538" fill="none" extrusionOk="0">
                          <a:moveTo>
                            <a:pt x="-1" y="19362"/>
                          </a:moveTo>
                          <a:cubicBezTo>
                            <a:pt x="1053" y="8951"/>
                            <a:pt x="9418" y="793"/>
                            <a:pt x="19853" y="0"/>
                          </a:cubicBezTo>
                        </a:path>
                        <a:path w="21490" h="21538" stroke="0" extrusionOk="0">
                          <a:moveTo>
                            <a:pt x="-1" y="19362"/>
                          </a:moveTo>
                          <a:cubicBezTo>
                            <a:pt x="1053" y="8951"/>
                            <a:pt x="9418" y="793"/>
                            <a:pt x="19853" y="0"/>
                          </a:cubicBezTo>
                          <a:lnTo>
                            <a:pt x="21490" y="21538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5" name="Arc 411"/>
                    <p:cNvSpPr>
                      <a:spLocks/>
                    </p:cNvSpPr>
                    <p:nvPr/>
                  </p:nvSpPr>
                  <p:spPr bwMode="auto">
                    <a:xfrm>
                      <a:off x="1727" y="1631"/>
                      <a:ext cx="5" cy="7"/>
                    </a:xfrm>
                    <a:custGeom>
                      <a:avLst/>
                      <a:gdLst>
                        <a:gd name="G0" fmla="+- 21600 0 0"/>
                        <a:gd name="G1" fmla="+- 0 0 0"/>
                        <a:gd name="G2" fmla="+- 21600 0 0"/>
                        <a:gd name="T0" fmla="*/ 21600 w 21600"/>
                        <a:gd name="T1" fmla="*/ 21600 h 21600"/>
                        <a:gd name="T2" fmla="*/ 0 w 21600"/>
                        <a:gd name="T3" fmla="*/ 0 h 21600"/>
                        <a:gd name="T4" fmla="*/ 21600 w 21600"/>
                        <a:gd name="T5" fmla="*/ 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21600" y="21600"/>
                          </a:moveTo>
                          <a:cubicBezTo>
                            <a:pt x="9670" y="21600"/>
                            <a:pt x="0" y="11929"/>
                            <a:pt x="0" y="0"/>
                          </a:cubicBezTo>
                        </a:path>
                        <a:path w="21600" h="21600" stroke="0" extrusionOk="0">
                          <a:moveTo>
                            <a:pt x="21600" y="21600"/>
                          </a:moveTo>
                          <a:cubicBezTo>
                            <a:pt x="9670" y="21600"/>
                            <a:pt x="0" y="11929"/>
                            <a:pt x="0" y="0"/>
                          </a:cubicBez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0" name="Group 412"/>
                  <p:cNvGrpSpPr>
                    <a:grpSpLocks/>
                  </p:cNvGrpSpPr>
                  <p:nvPr/>
                </p:nvGrpSpPr>
                <p:grpSpPr bwMode="auto">
                  <a:xfrm>
                    <a:off x="1753" y="1455"/>
                    <a:ext cx="191" cy="160"/>
                    <a:chOff x="1753" y="1455"/>
                    <a:chExt cx="191" cy="160"/>
                  </a:xfrm>
                </p:grpSpPr>
                <p:grpSp>
                  <p:nvGrpSpPr>
                    <p:cNvPr id="218" name="Group 4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53" y="1455"/>
                      <a:ext cx="191" cy="160"/>
                      <a:chOff x="1753" y="1455"/>
                      <a:chExt cx="191" cy="160"/>
                    </a:xfrm>
                  </p:grpSpPr>
                  <p:sp>
                    <p:nvSpPr>
                      <p:cNvPr id="1188" name="Freeform 4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61" y="1455"/>
                        <a:ext cx="183" cy="3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1100" y="1"/>
                          </a:cxn>
                          <a:cxn ang="0">
                            <a:pos x="1075" y="20"/>
                          </a:cxn>
                          <a:cxn ang="0">
                            <a:pos x="23" y="2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1100" h="20">
                            <a:moveTo>
                              <a:pt x="0" y="0"/>
                            </a:moveTo>
                            <a:lnTo>
                              <a:pt x="1100" y="1"/>
                            </a:lnTo>
                            <a:lnTo>
                              <a:pt x="1075" y="20"/>
                            </a:lnTo>
                            <a:lnTo>
                              <a:pt x="23" y="2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89" name="Freeform 4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33" y="1455"/>
                        <a:ext cx="11" cy="16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5" y="19"/>
                          </a:cxn>
                          <a:cxn ang="0">
                            <a:pos x="71" y="0"/>
                          </a:cxn>
                          <a:cxn ang="0">
                            <a:pos x="46" y="522"/>
                          </a:cxn>
                          <a:cxn ang="0">
                            <a:pos x="23" y="961"/>
                          </a:cxn>
                          <a:cxn ang="0">
                            <a:pos x="0" y="933"/>
                          </a:cxn>
                          <a:cxn ang="0">
                            <a:pos x="45" y="19"/>
                          </a:cxn>
                        </a:cxnLst>
                        <a:rect l="0" t="0" r="r" b="b"/>
                        <a:pathLst>
                          <a:path w="71" h="961">
                            <a:moveTo>
                              <a:pt x="45" y="19"/>
                            </a:moveTo>
                            <a:lnTo>
                              <a:pt x="71" y="0"/>
                            </a:lnTo>
                            <a:lnTo>
                              <a:pt x="46" y="522"/>
                            </a:lnTo>
                            <a:lnTo>
                              <a:pt x="23" y="961"/>
                            </a:lnTo>
                            <a:lnTo>
                              <a:pt x="0" y="933"/>
                            </a:lnTo>
                            <a:lnTo>
                              <a:pt x="45" y="19"/>
                            </a:ln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90" name="Freeform 4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53" y="1602"/>
                        <a:ext cx="184" cy="13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26" y="0"/>
                          </a:cxn>
                          <a:cxn ang="0">
                            <a:pos x="0" y="25"/>
                          </a:cxn>
                          <a:cxn ang="0">
                            <a:pos x="1101" y="79"/>
                          </a:cxn>
                          <a:cxn ang="0">
                            <a:pos x="1078" y="53"/>
                          </a:cxn>
                          <a:cxn ang="0">
                            <a:pos x="26" y="0"/>
                          </a:cxn>
                        </a:cxnLst>
                        <a:rect l="0" t="0" r="r" b="b"/>
                        <a:pathLst>
                          <a:path w="1101" h="79">
                            <a:moveTo>
                              <a:pt x="26" y="0"/>
                            </a:moveTo>
                            <a:lnTo>
                              <a:pt x="0" y="25"/>
                            </a:lnTo>
                            <a:lnTo>
                              <a:pt x="1101" y="79"/>
                            </a:lnTo>
                            <a:lnTo>
                              <a:pt x="1078" y="53"/>
                            </a:lnTo>
                            <a:lnTo>
                              <a:pt x="26" y="0"/>
                            </a:lnTo>
                            <a:close/>
                          </a:path>
                        </a:pathLst>
                      </a:custGeom>
                      <a:solidFill>
                        <a:srgbClr val="DFDFD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91" name="Freeform 4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53" y="1455"/>
                        <a:ext cx="12" cy="15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6" y="0"/>
                          </a:cxn>
                          <a:cxn ang="0">
                            <a:pos x="69" y="19"/>
                          </a:cxn>
                          <a:cxn ang="0">
                            <a:pos x="26" y="881"/>
                          </a:cxn>
                          <a:cxn ang="0">
                            <a:pos x="0" y="906"/>
                          </a:cxn>
                          <a:cxn ang="0">
                            <a:pos x="46" y="0"/>
                          </a:cxn>
                        </a:cxnLst>
                        <a:rect l="0" t="0" r="r" b="b"/>
                        <a:pathLst>
                          <a:path w="69" h="906">
                            <a:moveTo>
                              <a:pt x="46" y="0"/>
                            </a:moveTo>
                            <a:lnTo>
                              <a:pt x="69" y="19"/>
                            </a:lnTo>
                            <a:lnTo>
                              <a:pt x="26" y="881"/>
                            </a:lnTo>
                            <a:lnTo>
                              <a:pt x="0" y="906"/>
                            </a:lnTo>
                            <a:lnTo>
                              <a:pt x="46" y="0"/>
                            </a:lnTo>
                            <a:close/>
                          </a:path>
                        </a:pathLst>
                      </a:custGeom>
                      <a:solidFill>
                        <a:srgbClr val="BFBFB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19" name="Group 4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57" y="1458"/>
                      <a:ext cx="183" cy="153"/>
                      <a:chOff x="1757" y="1458"/>
                      <a:chExt cx="183" cy="153"/>
                    </a:xfrm>
                  </p:grpSpPr>
                  <p:sp>
                    <p:nvSpPr>
                      <p:cNvPr id="1185" name="Freeform 4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57" y="1458"/>
                        <a:ext cx="183" cy="153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4" y="0"/>
                          </a:cxn>
                          <a:cxn ang="0">
                            <a:pos x="1096" y="0"/>
                          </a:cxn>
                          <a:cxn ang="0">
                            <a:pos x="1053" y="915"/>
                          </a:cxn>
                          <a:cxn ang="0">
                            <a:pos x="0" y="862"/>
                          </a:cxn>
                          <a:cxn ang="0">
                            <a:pos x="44" y="0"/>
                          </a:cxn>
                        </a:cxnLst>
                        <a:rect l="0" t="0" r="r" b="b"/>
                        <a:pathLst>
                          <a:path w="1096" h="915">
                            <a:moveTo>
                              <a:pt x="44" y="0"/>
                            </a:moveTo>
                            <a:lnTo>
                              <a:pt x="1096" y="0"/>
                            </a:lnTo>
                            <a:lnTo>
                              <a:pt x="1053" y="915"/>
                            </a:lnTo>
                            <a:lnTo>
                              <a:pt x="0" y="862"/>
                            </a:lnTo>
                            <a:lnTo>
                              <a:pt x="44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86" name="Freeform 4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63" y="1464"/>
                        <a:ext cx="171" cy="14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8" y="1"/>
                          </a:cxn>
                          <a:cxn ang="0">
                            <a:pos x="1023" y="0"/>
                          </a:cxn>
                          <a:cxn ang="0">
                            <a:pos x="980" y="845"/>
                          </a:cxn>
                          <a:cxn ang="0">
                            <a:pos x="0" y="802"/>
                          </a:cxn>
                          <a:cxn ang="0">
                            <a:pos x="38" y="1"/>
                          </a:cxn>
                        </a:cxnLst>
                        <a:rect l="0" t="0" r="r" b="b"/>
                        <a:pathLst>
                          <a:path w="1023" h="845">
                            <a:moveTo>
                              <a:pt x="38" y="1"/>
                            </a:moveTo>
                            <a:lnTo>
                              <a:pt x="1023" y="0"/>
                            </a:lnTo>
                            <a:lnTo>
                              <a:pt x="980" y="845"/>
                            </a:lnTo>
                            <a:lnTo>
                              <a:pt x="0" y="802"/>
                            </a:lnTo>
                            <a:lnTo>
                              <a:pt x="38" y="1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87" name="Freeform 4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66" y="1473"/>
                        <a:ext cx="161" cy="12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5" y="0"/>
                          </a:cxn>
                          <a:cxn ang="0">
                            <a:pos x="965" y="0"/>
                          </a:cxn>
                          <a:cxn ang="0">
                            <a:pos x="926" y="762"/>
                          </a:cxn>
                          <a:cxn ang="0">
                            <a:pos x="0" y="724"/>
                          </a:cxn>
                          <a:cxn ang="0">
                            <a:pos x="35" y="0"/>
                          </a:cxn>
                        </a:cxnLst>
                        <a:rect l="0" t="0" r="r" b="b"/>
                        <a:pathLst>
                          <a:path w="965" h="762">
                            <a:moveTo>
                              <a:pt x="35" y="0"/>
                            </a:moveTo>
                            <a:lnTo>
                              <a:pt x="965" y="0"/>
                            </a:lnTo>
                            <a:lnTo>
                              <a:pt x="926" y="762"/>
                            </a:lnTo>
                            <a:lnTo>
                              <a:pt x="0" y="724"/>
                            </a:lnTo>
                            <a:lnTo>
                              <a:pt x="35" y="0"/>
                            </a:lnTo>
                            <a:close/>
                          </a:path>
                        </a:pathLst>
                      </a:cu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sp>
              <p:nvSpPr>
                <p:cNvPr id="1180" name="Freeform 422"/>
                <p:cNvSpPr>
                  <a:spLocks/>
                </p:cNvSpPr>
                <p:nvPr/>
              </p:nvSpPr>
              <p:spPr bwMode="auto">
                <a:xfrm>
                  <a:off x="1929" y="1635"/>
                  <a:ext cx="10" cy="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4" y="1"/>
                    </a:cxn>
                    <a:cxn ang="0">
                      <a:pos x="64" y="22"/>
                    </a:cxn>
                    <a:cxn ang="0">
                      <a:pos x="0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4" h="22">
                      <a:moveTo>
                        <a:pt x="0" y="0"/>
                      </a:moveTo>
                      <a:lnTo>
                        <a:pt x="64" y="1"/>
                      </a:lnTo>
                      <a:lnTo>
                        <a:pt x="64" y="22"/>
                      </a:lnTo>
                      <a:lnTo>
                        <a:pt x="0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3" name="Group 423"/>
              <p:cNvGrpSpPr>
                <a:grpSpLocks/>
              </p:cNvGrpSpPr>
              <p:nvPr/>
            </p:nvGrpSpPr>
            <p:grpSpPr bwMode="auto">
              <a:xfrm>
                <a:off x="1628" y="1728"/>
                <a:ext cx="356" cy="82"/>
                <a:chOff x="1628" y="1728"/>
                <a:chExt cx="356" cy="82"/>
              </a:xfrm>
            </p:grpSpPr>
            <p:sp>
              <p:nvSpPr>
                <p:cNvPr id="1121" name="Freeform 424"/>
                <p:cNvSpPr>
                  <a:spLocks/>
                </p:cNvSpPr>
                <p:nvPr/>
              </p:nvSpPr>
              <p:spPr bwMode="auto">
                <a:xfrm>
                  <a:off x="1874" y="1753"/>
                  <a:ext cx="85" cy="36"/>
                </a:xfrm>
                <a:custGeom>
                  <a:avLst/>
                  <a:gdLst/>
                  <a:ahLst/>
                  <a:cxnLst>
                    <a:cxn ang="0">
                      <a:pos x="198" y="0"/>
                    </a:cxn>
                    <a:cxn ang="0">
                      <a:pos x="78" y="125"/>
                    </a:cxn>
                    <a:cxn ang="0">
                      <a:pos x="0" y="179"/>
                    </a:cxn>
                    <a:cxn ang="0">
                      <a:pos x="336" y="214"/>
                    </a:cxn>
                    <a:cxn ang="0">
                      <a:pos x="414" y="147"/>
                    </a:cxn>
                    <a:cxn ang="0">
                      <a:pos x="513" y="29"/>
                    </a:cxn>
                    <a:cxn ang="0">
                      <a:pos x="198" y="0"/>
                    </a:cxn>
                  </a:cxnLst>
                  <a:rect l="0" t="0" r="r" b="b"/>
                  <a:pathLst>
                    <a:path w="513" h="214">
                      <a:moveTo>
                        <a:pt x="198" y="0"/>
                      </a:moveTo>
                      <a:lnTo>
                        <a:pt x="78" y="125"/>
                      </a:lnTo>
                      <a:lnTo>
                        <a:pt x="0" y="179"/>
                      </a:lnTo>
                      <a:lnTo>
                        <a:pt x="336" y="214"/>
                      </a:lnTo>
                      <a:lnTo>
                        <a:pt x="414" y="147"/>
                      </a:lnTo>
                      <a:lnTo>
                        <a:pt x="513" y="29"/>
                      </a:lnTo>
                      <a:lnTo>
                        <a:pt x="198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508" name="Group 425"/>
                <p:cNvGrpSpPr>
                  <a:grpSpLocks/>
                </p:cNvGrpSpPr>
                <p:nvPr/>
              </p:nvGrpSpPr>
              <p:grpSpPr bwMode="auto">
                <a:xfrm>
                  <a:off x="1628" y="1728"/>
                  <a:ext cx="356" cy="82"/>
                  <a:chOff x="1628" y="1728"/>
                  <a:chExt cx="356" cy="82"/>
                </a:xfrm>
              </p:grpSpPr>
              <p:sp>
                <p:nvSpPr>
                  <p:cNvPr id="1123" name="Freeform 426"/>
                  <p:cNvSpPr>
                    <a:spLocks/>
                  </p:cNvSpPr>
                  <p:nvPr/>
                </p:nvSpPr>
                <p:spPr bwMode="auto">
                  <a:xfrm>
                    <a:off x="1628" y="1761"/>
                    <a:ext cx="315" cy="4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76"/>
                      </a:cxn>
                      <a:cxn ang="0">
                        <a:pos x="1889" y="295"/>
                      </a:cxn>
                      <a:cxn ang="0">
                        <a:pos x="1888" y="21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89" h="295">
                        <a:moveTo>
                          <a:pt x="0" y="0"/>
                        </a:moveTo>
                        <a:lnTo>
                          <a:pt x="0" y="76"/>
                        </a:lnTo>
                        <a:lnTo>
                          <a:pt x="1889" y="295"/>
                        </a:lnTo>
                        <a:lnTo>
                          <a:pt x="1888" y="21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4" name="Freeform 427"/>
                  <p:cNvSpPr>
                    <a:spLocks/>
                  </p:cNvSpPr>
                  <p:nvPr/>
                </p:nvSpPr>
                <p:spPr bwMode="auto">
                  <a:xfrm>
                    <a:off x="1943" y="1754"/>
                    <a:ext cx="41" cy="56"/>
                  </a:xfrm>
                  <a:custGeom>
                    <a:avLst/>
                    <a:gdLst/>
                    <a:ahLst/>
                    <a:cxnLst>
                      <a:cxn ang="0">
                        <a:pos x="0" y="260"/>
                      </a:cxn>
                      <a:cxn ang="0">
                        <a:pos x="0" y="336"/>
                      </a:cxn>
                      <a:cxn ang="0">
                        <a:pos x="109" y="258"/>
                      </a:cxn>
                      <a:cxn ang="0">
                        <a:pos x="152" y="213"/>
                      </a:cxn>
                      <a:cxn ang="0">
                        <a:pos x="249" y="95"/>
                      </a:cxn>
                      <a:cxn ang="0">
                        <a:pos x="249" y="0"/>
                      </a:cxn>
                      <a:cxn ang="0">
                        <a:pos x="123" y="160"/>
                      </a:cxn>
                      <a:cxn ang="0">
                        <a:pos x="0" y="260"/>
                      </a:cxn>
                    </a:cxnLst>
                    <a:rect l="0" t="0" r="r" b="b"/>
                    <a:pathLst>
                      <a:path w="249" h="336">
                        <a:moveTo>
                          <a:pt x="0" y="260"/>
                        </a:moveTo>
                        <a:lnTo>
                          <a:pt x="0" y="336"/>
                        </a:lnTo>
                        <a:lnTo>
                          <a:pt x="109" y="258"/>
                        </a:lnTo>
                        <a:lnTo>
                          <a:pt x="152" y="213"/>
                        </a:lnTo>
                        <a:lnTo>
                          <a:pt x="249" y="95"/>
                        </a:lnTo>
                        <a:lnTo>
                          <a:pt x="249" y="0"/>
                        </a:lnTo>
                        <a:lnTo>
                          <a:pt x="123" y="160"/>
                        </a:lnTo>
                        <a:lnTo>
                          <a:pt x="0" y="260"/>
                        </a:lnTo>
                        <a:close/>
                      </a:path>
                    </a:pathLst>
                  </a:custGeom>
                  <a:solidFill>
                    <a:srgbClr val="5F5F5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25" name="Line 428"/>
                  <p:cNvSpPr>
                    <a:spLocks noChangeShapeType="1"/>
                  </p:cNvSpPr>
                  <p:nvPr/>
                </p:nvSpPr>
                <p:spPr bwMode="auto">
                  <a:xfrm>
                    <a:off x="1629" y="1765"/>
                    <a:ext cx="314" cy="35"/>
                  </a:xfrm>
                  <a:prstGeom prst="line">
                    <a:avLst/>
                  </a:prstGeom>
                  <a:noFill/>
                  <a:ln w="3175">
                    <a:solidFill>
                      <a:srgbClr val="7F7F7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509" name="Group 429"/>
                  <p:cNvGrpSpPr>
                    <a:grpSpLocks/>
                  </p:cNvGrpSpPr>
                  <p:nvPr/>
                </p:nvGrpSpPr>
                <p:grpSpPr bwMode="auto">
                  <a:xfrm>
                    <a:off x="1649" y="1728"/>
                    <a:ext cx="303" cy="61"/>
                    <a:chOff x="1649" y="1728"/>
                    <a:chExt cx="303" cy="61"/>
                  </a:xfrm>
                </p:grpSpPr>
                <p:sp>
                  <p:nvSpPr>
                    <p:cNvPr id="1130" name="Freeform 430"/>
                    <p:cNvSpPr>
                      <a:spLocks/>
                    </p:cNvSpPr>
                    <p:nvPr/>
                  </p:nvSpPr>
                  <p:spPr bwMode="auto">
                    <a:xfrm>
                      <a:off x="1649" y="1731"/>
                      <a:ext cx="233" cy="49"/>
                    </a:xfrm>
                    <a:custGeom>
                      <a:avLst/>
                      <a:gdLst/>
                      <a:ahLst/>
                      <a:cxnLst>
                        <a:cxn ang="0">
                          <a:pos x="240" y="0"/>
                        </a:cxn>
                        <a:cxn ang="0">
                          <a:pos x="74" y="129"/>
                        </a:cxn>
                        <a:cxn ang="0">
                          <a:pos x="0" y="168"/>
                        </a:cxn>
                        <a:cxn ang="0">
                          <a:pos x="1186" y="293"/>
                        </a:cxn>
                        <a:cxn ang="0">
                          <a:pos x="1271" y="236"/>
                        </a:cxn>
                        <a:cxn ang="0">
                          <a:pos x="1399" y="118"/>
                        </a:cxn>
                        <a:cxn ang="0">
                          <a:pos x="240" y="0"/>
                        </a:cxn>
                      </a:cxnLst>
                      <a:rect l="0" t="0" r="r" b="b"/>
                      <a:pathLst>
                        <a:path w="1399" h="293">
                          <a:moveTo>
                            <a:pt x="240" y="0"/>
                          </a:moveTo>
                          <a:lnTo>
                            <a:pt x="74" y="129"/>
                          </a:lnTo>
                          <a:lnTo>
                            <a:pt x="0" y="168"/>
                          </a:lnTo>
                          <a:lnTo>
                            <a:pt x="1186" y="293"/>
                          </a:lnTo>
                          <a:lnTo>
                            <a:pt x="1271" y="236"/>
                          </a:lnTo>
                          <a:lnTo>
                            <a:pt x="1399" y="118"/>
                          </a:lnTo>
                          <a:lnTo>
                            <a:pt x="24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513" name="Group 43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55" y="1728"/>
                      <a:ext cx="297" cy="61"/>
                      <a:chOff x="1655" y="1728"/>
                      <a:chExt cx="297" cy="61"/>
                    </a:xfrm>
                  </p:grpSpPr>
                  <p:grpSp>
                    <p:nvGrpSpPr>
                      <p:cNvPr id="1514" name="Group 43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59" y="1728"/>
                        <a:ext cx="218" cy="50"/>
                        <a:chOff x="1659" y="1728"/>
                        <a:chExt cx="218" cy="50"/>
                      </a:xfrm>
                    </p:grpSpPr>
                    <p:grpSp>
                      <p:nvGrpSpPr>
                        <p:cNvPr id="1516" name="Group 43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659" y="1728"/>
                          <a:ext cx="46" cy="34"/>
                          <a:chOff x="1659" y="1728"/>
                          <a:chExt cx="46" cy="34"/>
                        </a:xfrm>
                      </p:grpSpPr>
                      <p:sp>
                        <p:nvSpPr>
                          <p:cNvPr id="1177" name="Line 43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659" y="1754"/>
                            <a:ext cx="15" cy="8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178" name="Line 43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674" y="1728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517" name="Group 43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677" y="1730"/>
                          <a:ext cx="46" cy="34"/>
                          <a:chOff x="1677" y="1730"/>
                          <a:chExt cx="46" cy="34"/>
                        </a:xfrm>
                      </p:grpSpPr>
                      <p:sp>
                        <p:nvSpPr>
                          <p:cNvPr id="1175" name="Line 43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677" y="1756"/>
                            <a:ext cx="15" cy="8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176" name="Line 43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692" y="1730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526" name="Group 43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695" y="1731"/>
                          <a:ext cx="46" cy="34"/>
                          <a:chOff x="1695" y="1731"/>
                          <a:chExt cx="46" cy="34"/>
                        </a:xfrm>
                      </p:grpSpPr>
                      <p:sp>
                        <p:nvSpPr>
                          <p:cNvPr id="1173" name="Line 44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695" y="1757"/>
                            <a:ext cx="15" cy="8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174" name="Line 44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710" y="1731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24" name="Group 44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12" y="1734"/>
                          <a:ext cx="45" cy="33"/>
                          <a:chOff x="1712" y="1734"/>
                          <a:chExt cx="45" cy="33"/>
                        </a:xfrm>
                      </p:grpSpPr>
                      <p:sp>
                        <p:nvSpPr>
                          <p:cNvPr id="1171" name="Line 44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712" y="1759"/>
                            <a:ext cx="15" cy="8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172" name="Line 44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727" y="1734"/>
                            <a:ext cx="30" cy="25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26" name="Group 44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30" y="1735"/>
                          <a:ext cx="46" cy="33"/>
                          <a:chOff x="1730" y="1735"/>
                          <a:chExt cx="46" cy="33"/>
                        </a:xfrm>
                      </p:grpSpPr>
                      <p:sp>
                        <p:nvSpPr>
                          <p:cNvPr id="1169" name="Line 44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730" y="1761"/>
                            <a:ext cx="15" cy="7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170" name="Line 44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745" y="1735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27" name="Group 44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47" y="1736"/>
                          <a:ext cx="46" cy="34"/>
                          <a:chOff x="1747" y="1736"/>
                          <a:chExt cx="46" cy="34"/>
                        </a:xfrm>
                      </p:grpSpPr>
                      <p:sp>
                        <p:nvSpPr>
                          <p:cNvPr id="1167" name="Line 44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747" y="1762"/>
                            <a:ext cx="15" cy="8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168" name="Line 45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762" y="1736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36" name="Group 45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65" y="1738"/>
                          <a:ext cx="45" cy="33"/>
                          <a:chOff x="1765" y="1738"/>
                          <a:chExt cx="45" cy="33"/>
                        </a:xfrm>
                      </p:grpSpPr>
                      <p:sp>
                        <p:nvSpPr>
                          <p:cNvPr id="1165" name="Line 45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765" y="1764"/>
                            <a:ext cx="14" cy="7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166" name="Line 45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779" y="1738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52" name="Group 45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80" y="1740"/>
                          <a:ext cx="46" cy="34"/>
                          <a:chOff x="1780" y="1740"/>
                          <a:chExt cx="46" cy="34"/>
                        </a:xfrm>
                      </p:grpSpPr>
                      <p:sp>
                        <p:nvSpPr>
                          <p:cNvPr id="1163" name="Line 45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780" y="1766"/>
                            <a:ext cx="15" cy="8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164" name="Line 45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795" y="1740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542" name="Group 45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98" y="1743"/>
                          <a:ext cx="45" cy="33"/>
                          <a:chOff x="1798" y="1743"/>
                          <a:chExt cx="45" cy="33"/>
                        </a:xfrm>
                      </p:grpSpPr>
                      <p:sp>
                        <p:nvSpPr>
                          <p:cNvPr id="1161" name="Line 45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798" y="1768"/>
                            <a:ext cx="14" cy="8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162" name="Line 45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12" y="1743"/>
                            <a:ext cx="31" cy="25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558" name="Group 46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815" y="1744"/>
                          <a:ext cx="45" cy="33"/>
                          <a:chOff x="1815" y="1744"/>
                          <a:chExt cx="45" cy="33"/>
                        </a:xfrm>
                      </p:grpSpPr>
                      <p:sp>
                        <p:nvSpPr>
                          <p:cNvPr id="1159" name="Line 46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15" y="1770"/>
                            <a:ext cx="14" cy="7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160" name="Line 46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29" y="1744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559" name="Group 46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831" y="1745"/>
                          <a:ext cx="46" cy="33"/>
                          <a:chOff x="1831" y="1745"/>
                          <a:chExt cx="46" cy="33"/>
                        </a:xfrm>
                      </p:grpSpPr>
                      <p:sp>
                        <p:nvSpPr>
                          <p:cNvPr id="1157" name="Line 46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31" y="1771"/>
                            <a:ext cx="15" cy="7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158" name="Line 46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46" y="1745"/>
                            <a:ext cx="31" cy="26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grpSp>
                    <p:nvGrpSpPr>
                      <p:cNvPr id="1560" name="Group 46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84" y="1750"/>
                        <a:ext cx="66" cy="39"/>
                        <a:chOff x="1884" y="1750"/>
                        <a:chExt cx="66" cy="39"/>
                      </a:xfrm>
                    </p:grpSpPr>
                    <p:grpSp>
                      <p:nvGrpSpPr>
                        <p:cNvPr id="1561" name="Group 46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911" y="1753"/>
                          <a:ext cx="39" cy="36"/>
                          <a:chOff x="1911" y="1753"/>
                          <a:chExt cx="39" cy="36"/>
                        </a:xfrm>
                      </p:grpSpPr>
                      <p:sp>
                        <p:nvSpPr>
                          <p:cNvPr id="1144" name="Line 46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911" y="1780"/>
                            <a:ext cx="13" cy="9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145" name="Line 46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924" y="1753"/>
                            <a:ext cx="26" cy="27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562" name="Group 47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898" y="1751"/>
                          <a:ext cx="39" cy="37"/>
                          <a:chOff x="1898" y="1751"/>
                          <a:chExt cx="39" cy="37"/>
                        </a:xfrm>
                      </p:grpSpPr>
                      <p:sp>
                        <p:nvSpPr>
                          <p:cNvPr id="1142" name="Line 47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98" y="1778"/>
                            <a:ext cx="13" cy="10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143" name="Line 47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911" y="1751"/>
                            <a:ext cx="26" cy="27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563" name="Group 47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884" y="1750"/>
                          <a:ext cx="38" cy="36"/>
                          <a:chOff x="1884" y="1750"/>
                          <a:chExt cx="38" cy="36"/>
                        </a:xfrm>
                      </p:grpSpPr>
                      <p:sp>
                        <p:nvSpPr>
                          <p:cNvPr id="1140" name="Line 47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84" y="1777"/>
                            <a:ext cx="13" cy="9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141" name="Line 47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97" y="1750"/>
                            <a:ext cx="25" cy="27"/>
                          </a:xfrm>
                          <a:prstGeom prst="line">
                            <a:avLst/>
                          </a:prstGeom>
                          <a:noFill/>
                          <a:ln w="3175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sp>
                    <p:nvSpPr>
                      <p:cNvPr id="1134" name="Line 47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75" y="1739"/>
                        <a:ext cx="277" cy="26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35" name="Line 47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65" y="1746"/>
                        <a:ext cx="282" cy="27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36" name="Line 47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55" y="1753"/>
                        <a:ext cx="285" cy="30"/>
                      </a:xfrm>
                      <a:prstGeom prst="line">
                        <a:avLst/>
                      </a:prstGeom>
                      <a:noFill/>
                      <a:ln w="4763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564" name="Group 479"/>
                  <p:cNvGrpSpPr>
                    <a:grpSpLocks/>
                  </p:cNvGrpSpPr>
                  <p:nvPr/>
                </p:nvGrpSpPr>
                <p:grpSpPr bwMode="auto">
                  <a:xfrm>
                    <a:off x="1943" y="1758"/>
                    <a:ext cx="41" cy="43"/>
                    <a:chOff x="1943" y="1758"/>
                    <a:chExt cx="41" cy="43"/>
                  </a:xfrm>
                </p:grpSpPr>
                <p:sp>
                  <p:nvSpPr>
                    <p:cNvPr id="1128" name="Line 48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43" y="1783"/>
                      <a:ext cx="21" cy="18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29" name="Line 48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65" y="1758"/>
                      <a:ext cx="19" cy="25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36" name="Rectangle 482"/>
            <p:cNvSpPr>
              <a:spLocks noChangeArrowheads="1"/>
            </p:cNvSpPr>
            <p:nvPr/>
          </p:nvSpPr>
          <p:spPr bwMode="auto">
            <a:xfrm>
              <a:off x="1249" y="1767"/>
              <a:ext cx="12" cy="23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Rectangle 483"/>
            <p:cNvSpPr>
              <a:spLocks noChangeArrowheads="1"/>
            </p:cNvSpPr>
            <p:nvPr/>
          </p:nvSpPr>
          <p:spPr bwMode="auto">
            <a:xfrm>
              <a:off x="635" y="1760"/>
              <a:ext cx="12" cy="23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65" name="Group 484"/>
            <p:cNvGrpSpPr>
              <a:grpSpLocks/>
            </p:cNvGrpSpPr>
            <p:nvPr/>
          </p:nvGrpSpPr>
          <p:grpSpPr bwMode="auto">
            <a:xfrm>
              <a:off x="544" y="1472"/>
              <a:ext cx="339" cy="345"/>
              <a:chOff x="650" y="1472"/>
              <a:chExt cx="339" cy="345"/>
            </a:xfrm>
          </p:grpSpPr>
          <p:sp>
            <p:nvSpPr>
              <p:cNvPr id="1059" name="Freeform 485"/>
              <p:cNvSpPr>
                <a:spLocks/>
              </p:cNvSpPr>
              <p:nvPr/>
            </p:nvSpPr>
            <p:spPr bwMode="auto">
              <a:xfrm>
                <a:off x="650" y="1472"/>
                <a:ext cx="339" cy="345"/>
              </a:xfrm>
              <a:custGeom>
                <a:avLst/>
                <a:gdLst/>
                <a:ahLst/>
                <a:cxnLst>
                  <a:cxn ang="0">
                    <a:pos x="149" y="0"/>
                  </a:cxn>
                  <a:cxn ang="0">
                    <a:pos x="678" y="0"/>
                  </a:cxn>
                  <a:cxn ang="0">
                    <a:pos x="678" y="598"/>
                  </a:cxn>
                  <a:cxn ang="0">
                    <a:pos x="570" y="690"/>
                  </a:cxn>
                  <a:cxn ang="0">
                    <a:pos x="0" y="690"/>
                  </a:cxn>
                  <a:cxn ang="0">
                    <a:pos x="0" y="64"/>
                  </a:cxn>
                  <a:cxn ang="0">
                    <a:pos x="149" y="0"/>
                  </a:cxn>
                </a:cxnLst>
                <a:rect l="0" t="0" r="r" b="b"/>
                <a:pathLst>
                  <a:path w="678" h="690">
                    <a:moveTo>
                      <a:pt x="149" y="0"/>
                    </a:moveTo>
                    <a:lnTo>
                      <a:pt x="678" y="0"/>
                    </a:lnTo>
                    <a:lnTo>
                      <a:pt x="678" y="598"/>
                    </a:lnTo>
                    <a:lnTo>
                      <a:pt x="570" y="690"/>
                    </a:lnTo>
                    <a:lnTo>
                      <a:pt x="0" y="690"/>
                    </a:lnTo>
                    <a:lnTo>
                      <a:pt x="0" y="64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0" name="Freeform 486"/>
              <p:cNvSpPr>
                <a:spLocks/>
              </p:cNvSpPr>
              <p:nvPr/>
            </p:nvSpPr>
            <p:spPr bwMode="auto">
              <a:xfrm>
                <a:off x="650" y="1472"/>
                <a:ext cx="339" cy="345"/>
              </a:xfrm>
              <a:custGeom>
                <a:avLst/>
                <a:gdLst/>
                <a:ahLst/>
                <a:cxnLst>
                  <a:cxn ang="0">
                    <a:pos x="149" y="0"/>
                  </a:cxn>
                  <a:cxn ang="0">
                    <a:pos x="678" y="0"/>
                  </a:cxn>
                  <a:cxn ang="0">
                    <a:pos x="678" y="598"/>
                  </a:cxn>
                  <a:cxn ang="0">
                    <a:pos x="570" y="690"/>
                  </a:cxn>
                  <a:cxn ang="0">
                    <a:pos x="0" y="690"/>
                  </a:cxn>
                  <a:cxn ang="0">
                    <a:pos x="0" y="64"/>
                  </a:cxn>
                  <a:cxn ang="0">
                    <a:pos x="149" y="0"/>
                  </a:cxn>
                </a:cxnLst>
                <a:rect l="0" t="0" r="r" b="b"/>
                <a:pathLst>
                  <a:path w="678" h="690">
                    <a:moveTo>
                      <a:pt x="149" y="0"/>
                    </a:moveTo>
                    <a:lnTo>
                      <a:pt x="678" y="0"/>
                    </a:lnTo>
                    <a:lnTo>
                      <a:pt x="678" y="598"/>
                    </a:lnTo>
                    <a:lnTo>
                      <a:pt x="570" y="690"/>
                    </a:lnTo>
                    <a:lnTo>
                      <a:pt x="0" y="690"/>
                    </a:lnTo>
                    <a:lnTo>
                      <a:pt x="0" y="64"/>
                    </a:lnTo>
                    <a:lnTo>
                      <a:pt x="149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1" name="Rectangle 487"/>
              <p:cNvSpPr>
                <a:spLocks noChangeArrowheads="1"/>
              </p:cNvSpPr>
              <p:nvPr/>
            </p:nvSpPr>
            <p:spPr bwMode="auto">
              <a:xfrm>
                <a:off x="673" y="1630"/>
                <a:ext cx="88" cy="156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2" name="Rectangle 488"/>
              <p:cNvSpPr>
                <a:spLocks noChangeArrowheads="1"/>
              </p:cNvSpPr>
              <p:nvPr/>
            </p:nvSpPr>
            <p:spPr bwMode="auto">
              <a:xfrm>
                <a:off x="780" y="1629"/>
                <a:ext cx="67" cy="120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3" name="Rectangle 489"/>
              <p:cNvSpPr>
                <a:spLocks noChangeArrowheads="1"/>
              </p:cNvSpPr>
              <p:nvPr/>
            </p:nvSpPr>
            <p:spPr bwMode="auto">
              <a:xfrm>
                <a:off x="654" y="1508"/>
                <a:ext cx="279" cy="305"/>
              </a:xfrm>
              <a:prstGeom prst="rect">
                <a:avLst/>
              </a:prstGeom>
              <a:solidFill>
                <a:srgbClr val="7F7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4" name="Rectangle 490"/>
              <p:cNvSpPr>
                <a:spLocks noChangeArrowheads="1"/>
              </p:cNvSpPr>
              <p:nvPr/>
            </p:nvSpPr>
            <p:spPr bwMode="auto">
              <a:xfrm>
                <a:off x="654" y="1508"/>
                <a:ext cx="279" cy="30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" name="Rectangle 491"/>
              <p:cNvSpPr>
                <a:spLocks noChangeArrowheads="1"/>
              </p:cNvSpPr>
              <p:nvPr/>
            </p:nvSpPr>
            <p:spPr bwMode="auto">
              <a:xfrm>
                <a:off x="675" y="1632"/>
                <a:ext cx="84" cy="153"/>
              </a:xfrm>
              <a:prstGeom prst="rect">
                <a:avLst/>
              </a:prstGeom>
              <a:solidFill>
                <a:srgbClr val="CC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6" name="Rectangle 492"/>
              <p:cNvSpPr>
                <a:spLocks noChangeArrowheads="1"/>
              </p:cNvSpPr>
              <p:nvPr/>
            </p:nvSpPr>
            <p:spPr bwMode="auto">
              <a:xfrm>
                <a:off x="675" y="1632"/>
                <a:ext cx="84" cy="153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7" name="Rectangle 493"/>
              <p:cNvSpPr>
                <a:spLocks noChangeArrowheads="1"/>
              </p:cNvSpPr>
              <p:nvPr/>
            </p:nvSpPr>
            <p:spPr bwMode="auto">
              <a:xfrm>
                <a:off x="781" y="1631"/>
                <a:ext cx="64" cy="116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8" name="Rectangle 494"/>
              <p:cNvSpPr>
                <a:spLocks noChangeArrowheads="1"/>
              </p:cNvSpPr>
              <p:nvPr/>
            </p:nvSpPr>
            <p:spPr bwMode="auto">
              <a:xfrm>
                <a:off x="781" y="1631"/>
                <a:ext cx="64" cy="116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9" name="Rectangle 495"/>
              <p:cNvSpPr>
                <a:spLocks noChangeArrowheads="1"/>
              </p:cNvSpPr>
              <p:nvPr/>
            </p:nvSpPr>
            <p:spPr bwMode="auto">
              <a:xfrm>
                <a:off x="665" y="1570"/>
                <a:ext cx="110" cy="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0" name="Rectangle 496"/>
              <p:cNvSpPr>
                <a:spLocks noChangeArrowheads="1"/>
              </p:cNvSpPr>
              <p:nvPr/>
            </p:nvSpPr>
            <p:spPr bwMode="auto">
              <a:xfrm>
                <a:off x="664" y="1586"/>
                <a:ext cx="247" cy="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1" name="Rectangle 497"/>
              <p:cNvSpPr>
                <a:spLocks noChangeArrowheads="1"/>
              </p:cNvSpPr>
              <p:nvPr/>
            </p:nvSpPr>
            <p:spPr bwMode="auto">
              <a:xfrm>
                <a:off x="665" y="1599"/>
                <a:ext cx="247" cy="6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2" name="Rectangle 498"/>
              <p:cNvSpPr>
                <a:spLocks noChangeArrowheads="1"/>
              </p:cNvSpPr>
              <p:nvPr/>
            </p:nvSpPr>
            <p:spPr bwMode="auto">
              <a:xfrm>
                <a:off x="665" y="1557"/>
                <a:ext cx="110" cy="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3" name="Rectangle 499"/>
              <p:cNvSpPr>
                <a:spLocks noChangeArrowheads="1"/>
              </p:cNvSpPr>
              <p:nvPr/>
            </p:nvSpPr>
            <p:spPr bwMode="auto">
              <a:xfrm>
                <a:off x="665" y="1544"/>
                <a:ext cx="110" cy="6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4" name="Rectangle 500"/>
              <p:cNvSpPr>
                <a:spLocks noChangeArrowheads="1"/>
              </p:cNvSpPr>
              <p:nvPr/>
            </p:nvSpPr>
            <p:spPr bwMode="auto">
              <a:xfrm>
                <a:off x="665" y="1531"/>
                <a:ext cx="110" cy="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5" name="Rectangle 501"/>
              <p:cNvSpPr>
                <a:spLocks noChangeArrowheads="1"/>
              </p:cNvSpPr>
              <p:nvPr/>
            </p:nvSpPr>
            <p:spPr bwMode="auto">
              <a:xfrm>
                <a:off x="665" y="1518"/>
                <a:ext cx="110" cy="6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6" name="Rectangle 502"/>
              <p:cNvSpPr>
                <a:spLocks noChangeArrowheads="1"/>
              </p:cNvSpPr>
              <p:nvPr/>
            </p:nvSpPr>
            <p:spPr bwMode="auto">
              <a:xfrm>
                <a:off x="800" y="1570"/>
                <a:ext cx="111" cy="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7" name="Rectangle 503"/>
              <p:cNvSpPr>
                <a:spLocks noChangeArrowheads="1"/>
              </p:cNvSpPr>
              <p:nvPr/>
            </p:nvSpPr>
            <p:spPr bwMode="auto">
              <a:xfrm>
                <a:off x="800" y="1557"/>
                <a:ext cx="111" cy="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8" name="Rectangle 504"/>
              <p:cNvSpPr>
                <a:spLocks noChangeArrowheads="1"/>
              </p:cNvSpPr>
              <p:nvPr/>
            </p:nvSpPr>
            <p:spPr bwMode="auto">
              <a:xfrm>
                <a:off x="800" y="1544"/>
                <a:ext cx="111" cy="6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9" name="Rectangle 505"/>
              <p:cNvSpPr>
                <a:spLocks noChangeArrowheads="1"/>
              </p:cNvSpPr>
              <p:nvPr/>
            </p:nvSpPr>
            <p:spPr bwMode="auto">
              <a:xfrm>
                <a:off x="800" y="1531"/>
                <a:ext cx="111" cy="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0" name="Rectangle 506"/>
              <p:cNvSpPr>
                <a:spLocks noChangeArrowheads="1"/>
              </p:cNvSpPr>
              <p:nvPr/>
            </p:nvSpPr>
            <p:spPr bwMode="auto">
              <a:xfrm>
                <a:off x="800" y="1518"/>
                <a:ext cx="111" cy="6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1" name="Freeform 507"/>
              <p:cNvSpPr>
                <a:spLocks/>
              </p:cNvSpPr>
              <p:nvPr/>
            </p:nvSpPr>
            <p:spPr bwMode="auto">
              <a:xfrm>
                <a:off x="939" y="1484"/>
                <a:ext cx="44" cy="323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0" y="647"/>
                  </a:cxn>
                  <a:cxn ang="0">
                    <a:pos x="89" y="571"/>
                  </a:cxn>
                  <a:cxn ang="0">
                    <a:pos x="89" y="0"/>
                  </a:cxn>
                  <a:cxn ang="0">
                    <a:pos x="0" y="49"/>
                  </a:cxn>
                </a:cxnLst>
                <a:rect l="0" t="0" r="r" b="b"/>
                <a:pathLst>
                  <a:path w="89" h="647">
                    <a:moveTo>
                      <a:pt x="0" y="49"/>
                    </a:moveTo>
                    <a:lnTo>
                      <a:pt x="0" y="647"/>
                    </a:lnTo>
                    <a:lnTo>
                      <a:pt x="89" y="571"/>
                    </a:lnTo>
                    <a:lnTo>
                      <a:pt x="89" y="0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2" name="Freeform 508"/>
              <p:cNvSpPr>
                <a:spLocks/>
              </p:cNvSpPr>
              <p:nvPr/>
            </p:nvSpPr>
            <p:spPr bwMode="auto">
              <a:xfrm>
                <a:off x="939" y="1484"/>
                <a:ext cx="44" cy="323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0" y="647"/>
                  </a:cxn>
                  <a:cxn ang="0">
                    <a:pos x="89" y="571"/>
                  </a:cxn>
                  <a:cxn ang="0">
                    <a:pos x="89" y="0"/>
                  </a:cxn>
                  <a:cxn ang="0">
                    <a:pos x="0" y="49"/>
                  </a:cxn>
                </a:cxnLst>
                <a:rect l="0" t="0" r="r" b="b"/>
                <a:pathLst>
                  <a:path w="89" h="647">
                    <a:moveTo>
                      <a:pt x="0" y="49"/>
                    </a:moveTo>
                    <a:lnTo>
                      <a:pt x="0" y="647"/>
                    </a:lnTo>
                    <a:lnTo>
                      <a:pt x="89" y="571"/>
                    </a:lnTo>
                    <a:lnTo>
                      <a:pt x="89" y="0"/>
                    </a:lnTo>
                    <a:lnTo>
                      <a:pt x="0" y="49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3" name="Freeform 509"/>
              <p:cNvSpPr>
                <a:spLocks/>
              </p:cNvSpPr>
              <p:nvPr/>
            </p:nvSpPr>
            <p:spPr bwMode="auto">
              <a:xfrm>
                <a:off x="663" y="1477"/>
                <a:ext cx="320" cy="25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546" y="50"/>
                  </a:cxn>
                  <a:cxn ang="0">
                    <a:pos x="640" y="0"/>
                  </a:cxn>
                  <a:cxn ang="0">
                    <a:pos x="125" y="0"/>
                  </a:cxn>
                  <a:cxn ang="0">
                    <a:pos x="0" y="50"/>
                  </a:cxn>
                </a:cxnLst>
                <a:rect l="0" t="0" r="r" b="b"/>
                <a:pathLst>
                  <a:path w="640" h="50">
                    <a:moveTo>
                      <a:pt x="0" y="50"/>
                    </a:moveTo>
                    <a:lnTo>
                      <a:pt x="546" y="50"/>
                    </a:lnTo>
                    <a:lnTo>
                      <a:pt x="640" y="0"/>
                    </a:lnTo>
                    <a:lnTo>
                      <a:pt x="125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4" name="Freeform 510"/>
              <p:cNvSpPr>
                <a:spLocks/>
              </p:cNvSpPr>
              <p:nvPr/>
            </p:nvSpPr>
            <p:spPr bwMode="auto">
              <a:xfrm>
                <a:off x="663" y="1477"/>
                <a:ext cx="320" cy="25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546" y="50"/>
                  </a:cxn>
                  <a:cxn ang="0">
                    <a:pos x="640" y="0"/>
                  </a:cxn>
                  <a:cxn ang="0">
                    <a:pos x="125" y="0"/>
                  </a:cxn>
                  <a:cxn ang="0">
                    <a:pos x="0" y="50"/>
                  </a:cxn>
                </a:cxnLst>
                <a:rect l="0" t="0" r="r" b="b"/>
                <a:pathLst>
                  <a:path w="640" h="50">
                    <a:moveTo>
                      <a:pt x="0" y="50"/>
                    </a:moveTo>
                    <a:lnTo>
                      <a:pt x="546" y="50"/>
                    </a:lnTo>
                    <a:lnTo>
                      <a:pt x="640" y="0"/>
                    </a:lnTo>
                    <a:lnTo>
                      <a:pt x="125" y="0"/>
                    </a:lnTo>
                    <a:lnTo>
                      <a:pt x="0" y="5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5" name="Rectangle 511"/>
              <p:cNvSpPr>
                <a:spLocks noChangeArrowheads="1"/>
              </p:cNvSpPr>
              <p:nvPr/>
            </p:nvSpPr>
            <p:spPr bwMode="auto">
              <a:xfrm>
                <a:off x="723" y="1646"/>
                <a:ext cx="25" cy="3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" name="Rectangle 512"/>
              <p:cNvSpPr>
                <a:spLocks noChangeArrowheads="1"/>
              </p:cNvSpPr>
              <p:nvPr/>
            </p:nvSpPr>
            <p:spPr bwMode="auto">
              <a:xfrm>
                <a:off x="723" y="1646"/>
                <a:ext cx="25" cy="31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7" name="Rectangle 513"/>
              <p:cNvSpPr>
                <a:spLocks noChangeArrowheads="1"/>
              </p:cNvSpPr>
              <p:nvPr/>
            </p:nvSpPr>
            <p:spPr bwMode="auto">
              <a:xfrm>
                <a:off x="789" y="1641"/>
                <a:ext cx="20" cy="3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8" name="Rectangle 514"/>
              <p:cNvSpPr>
                <a:spLocks noChangeArrowheads="1"/>
              </p:cNvSpPr>
              <p:nvPr/>
            </p:nvSpPr>
            <p:spPr bwMode="auto">
              <a:xfrm>
                <a:off x="789" y="1641"/>
                <a:ext cx="20" cy="3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9" name="Rectangle 515"/>
              <p:cNvSpPr>
                <a:spLocks noChangeArrowheads="1"/>
              </p:cNvSpPr>
              <p:nvPr/>
            </p:nvSpPr>
            <p:spPr bwMode="auto">
              <a:xfrm>
                <a:off x="817" y="1639"/>
                <a:ext cx="20" cy="3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0" name="Rectangle 516"/>
              <p:cNvSpPr>
                <a:spLocks noChangeArrowheads="1"/>
              </p:cNvSpPr>
              <p:nvPr/>
            </p:nvSpPr>
            <p:spPr bwMode="auto">
              <a:xfrm>
                <a:off x="817" y="1639"/>
                <a:ext cx="20" cy="3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1" name="Rectangle 517"/>
              <p:cNvSpPr>
                <a:spLocks noChangeArrowheads="1"/>
              </p:cNvSpPr>
              <p:nvPr/>
            </p:nvSpPr>
            <p:spPr bwMode="auto">
              <a:xfrm>
                <a:off x="814" y="1682"/>
                <a:ext cx="20" cy="2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2" name="Rectangle 518"/>
              <p:cNvSpPr>
                <a:spLocks noChangeArrowheads="1"/>
              </p:cNvSpPr>
              <p:nvPr/>
            </p:nvSpPr>
            <p:spPr bwMode="auto">
              <a:xfrm>
                <a:off x="814" y="1682"/>
                <a:ext cx="20" cy="29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3" name="Rectangle 519"/>
              <p:cNvSpPr>
                <a:spLocks noChangeArrowheads="1"/>
              </p:cNvSpPr>
              <p:nvPr/>
            </p:nvSpPr>
            <p:spPr bwMode="auto">
              <a:xfrm>
                <a:off x="686" y="1645"/>
                <a:ext cx="22" cy="3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4" name="Rectangle 520"/>
              <p:cNvSpPr>
                <a:spLocks noChangeArrowheads="1"/>
              </p:cNvSpPr>
              <p:nvPr/>
            </p:nvSpPr>
            <p:spPr bwMode="auto">
              <a:xfrm>
                <a:off x="686" y="1645"/>
                <a:ext cx="22" cy="32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" name="Rectangle 521"/>
              <p:cNvSpPr>
                <a:spLocks noChangeArrowheads="1"/>
              </p:cNvSpPr>
              <p:nvPr/>
            </p:nvSpPr>
            <p:spPr bwMode="auto">
              <a:xfrm>
                <a:off x="789" y="1680"/>
                <a:ext cx="16" cy="3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6" name="Rectangle 522"/>
              <p:cNvSpPr>
                <a:spLocks noChangeArrowheads="1"/>
              </p:cNvSpPr>
              <p:nvPr/>
            </p:nvSpPr>
            <p:spPr bwMode="auto">
              <a:xfrm>
                <a:off x="789" y="1680"/>
                <a:ext cx="16" cy="31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7" name="Rectangle 523"/>
              <p:cNvSpPr>
                <a:spLocks noChangeArrowheads="1"/>
              </p:cNvSpPr>
              <p:nvPr/>
            </p:nvSpPr>
            <p:spPr bwMode="auto">
              <a:xfrm>
                <a:off x="895" y="1632"/>
                <a:ext cx="14" cy="1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8" name="Rectangle 524"/>
              <p:cNvSpPr>
                <a:spLocks noChangeArrowheads="1"/>
              </p:cNvSpPr>
              <p:nvPr/>
            </p:nvSpPr>
            <p:spPr bwMode="auto">
              <a:xfrm>
                <a:off x="895" y="1632"/>
                <a:ext cx="14" cy="12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9" name="Rectangle 525"/>
              <p:cNvSpPr>
                <a:spLocks noChangeArrowheads="1"/>
              </p:cNvSpPr>
              <p:nvPr/>
            </p:nvSpPr>
            <p:spPr bwMode="auto">
              <a:xfrm>
                <a:off x="895" y="1655"/>
                <a:ext cx="14" cy="13"/>
              </a:xfrm>
              <a:prstGeom prst="rect">
                <a:avLst/>
              </a:prstGeom>
              <a:solidFill>
                <a:srgbClr val="33CC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0" name="Rectangle 526"/>
              <p:cNvSpPr>
                <a:spLocks noChangeArrowheads="1"/>
              </p:cNvSpPr>
              <p:nvPr/>
            </p:nvSpPr>
            <p:spPr bwMode="auto">
              <a:xfrm>
                <a:off x="895" y="1655"/>
                <a:ext cx="14" cy="13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1" name="Freeform 527"/>
              <p:cNvSpPr>
                <a:spLocks/>
              </p:cNvSpPr>
              <p:nvPr/>
            </p:nvSpPr>
            <p:spPr bwMode="auto">
              <a:xfrm>
                <a:off x="786" y="1761"/>
                <a:ext cx="10" cy="1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2" y="2"/>
                  </a:cxn>
                  <a:cxn ang="0">
                    <a:pos x="16" y="4"/>
                  </a:cxn>
                  <a:cxn ang="0">
                    <a:pos x="18" y="7"/>
                  </a:cxn>
                  <a:cxn ang="0">
                    <a:pos x="19" y="13"/>
                  </a:cxn>
                  <a:cxn ang="0">
                    <a:pos x="18" y="18"/>
                  </a:cxn>
                  <a:cxn ang="0">
                    <a:pos x="16" y="21"/>
                  </a:cxn>
                  <a:cxn ang="0">
                    <a:pos x="12" y="24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2" y="21"/>
                  </a:cxn>
                  <a:cxn ang="0">
                    <a:pos x="1" y="18"/>
                  </a:cxn>
                  <a:cxn ang="0">
                    <a:pos x="0" y="13"/>
                  </a:cxn>
                  <a:cxn ang="0">
                    <a:pos x="1" y="7"/>
                  </a:cxn>
                  <a:cxn ang="0">
                    <a:pos x="2" y="4"/>
                  </a:cxn>
                  <a:cxn ang="0">
                    <a:pos x="7" y="2"/>
                  </a:cxn>
                  <a:cxn ang="0">
                    <a:pos x="9" y="0"/>
                  </a:cxn>
                </a:cxnLst>
                <a:rect l="0" t="0" r="r" b="b"/>
                <a:pathLst>
                  <a:path w="19" h="25">
                    <a:moveTo>
                      <a:pt x="9" y="0"/>
                    </a:moveTo>
                    <a:lnTo>
                      <a:pt x="12" y="2"/>
                    </a:lnTo>
                    <a:lnTo>
                      <a:pt x="16" y="4"/>
                    </a:lnTo>
                    <a:lnTo>
                      <a:pt x="18" y="7"/>
                    </a:lnTo>
                    <a:lnTo>
                      <a:pt x="19" y="13"/>
                    </a:lnTo>
                    <a:lnTo>
                      <a:pt x="18" y="18"/>
                    </a:lnTo>
                    <a:lnTo>
                      <a:pt x="16" y="21"/>
                    </a:lnTo>
                    <a:lnTo>
                      <a:pt x="12" y="24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2" y="21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2" y="4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2" name="Freeform 528"/>
              <p:cNvSpPr>
                <a:spLocks/>
              </p:cNvSpPr>
              <p:nvPr/>
            </p:nvSpPr>
            <p:spPr bwMode="auto">
              <a:xfrm>
                <a:off x="786" y="1761"/>
                <a:ext cx="10" cy="1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12" y="2"/>
                  </a:cxn>
                  <a:cxn ang="0">
                    <a:pos x="16" y="4"/>
                  </a:cxn>
                  <a:cxn ang="0">
                    <a:pos x="18" y="7"/>
                  </a:cxn>
                  <a:cxn ang="0">
                    <a:pos x="19" y="13"/>
                  </a:cxn>
                  <a:cxn ang="0">
                    <a:pos x="19" y="13"/>
                  </a:cxn>
                  <a:cxn ang="0">
                    <a:pos x="18" y="18"/>
                  </a:cxn>
                  <a:cxn ang="0">
                    <a:pos x="16" y="21"/>
                  </a:cxn>
                  <a:cxn ang="0">
                    <a:pos x="12" y="24"/>
                  </a:cxn>
                  <a:cxn ang="0">
                    <a:pos x="9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2" y="21"/>
                  </a:cxn>
                  <a:cxn ang="0">
                    <a:pos x="1" y="18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" y="7"/>
                  </a:cxn>
                  <a:cxn ang="0">
                    <a:pos x="2" y="4"/>
                  </a:cxn>
                  <a:cxn ang="0">
                    <a:pos x="7" y="2"/>
                  </a:cxn>
                  <a:cxn ang="0">
                    <a:pos x="9" y="0"/>
                  </a:cxn>
                </a:cxnLst>
                <a:rect l="0" t="0" r="r" b="b"/>
                <a:pathLst>
                  <a:path w="19" h="25">
                    <a:moveTo>
                      <a:pt x="9" y="0"/>
                    </a:moveTo>
                    <a:lnTo>
                      <a:pt x="9" y="0"/>
                    </a:lnTo>
                    <a:lnTo>
                      <a:pt x="12" y="2"/>
                    </a:lnTo>
                    <a:lnTo>
                      <a:pt x="16" y="4"/>
                    </a:lnTo>
                    <a:lnTo>
                      <a:pt x="18" y="7"/>
                    </a:lnTo>
                    <a:lnTo>
                      <a:pt x="19" y="13"/>
                    </a:lnTo>
                    <a:lnTo>
                      <a:pt x="19" y="13"/>
                    </a:lnTo>
                    <a:lnTo>
                      <a:pt x="18" y="18"/>
                    </a:lnTo>
                    <a:lnTo>
                      <a:pt x="16" y="21"/>
                    </a:lnTo>
                    <a:lnTo>
                      <a:pt x="12" y="24"/>
                    </a:lnTo>
                    <a:lnTo>
                      <a:pt x="9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2" y="21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2" y="4"/>
                    </a:lnTo>
                    <a:lnTo>
                      <a:pt x="7" y="2"/>
                    </a:lnTo>
                    <a:lnTo>
                      <a:pt x="9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3" name="Freeform 529"/>
              <p:cNvSpPr>
                <a:spLocks/>
              </p:cNvSpPr>
              <p:nvPr/>
            </p:nvSpPr>
            <p:spPr bwMode="auto">
              <a:xfrm>
                <a:off x="830" y="1761"/>
                <a:ext cx="9" cy="1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3" y="2"/>
                  </a:cxn>
                  <a:cxn ang="0">
                    <a:pos x="17" y="4"/>
                  </a:cxn>
                  <a:cxn ang="0">
                    <a:pos x="18" y="7"/>
                  </a:cxn>
                  <a:cxn ang="0">
                    <a:pos x="20" y="13"/>
                  </a:cxn>
                  <a:cxn ang="0">
                    <a:pos x="18" y="18"/>
                  </a:cxn>
                  <a:cxn ang="0">
                    <a:pos x="17" y="21"/>
                  </a:cxn>
                  <a:cxn ang="0">
                    <a:pos x="13" y="24"/>
                  </a:cxn>
                  <a:cxn ang="0">
                    <a:pos x="10" y="25"/>
                  </a:cxn>
                  <a:cxn ang="0">
                    <a:pos x="7" y="24"/>
                  </a:cxn>
                  <a:cxn ang="0">
                    <a:pos x="3" y="21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2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10" y="0"/>
                  </a:cxn>
                </a:cxnLst>
                <a:rect l="0" t="0" r="r" b="b"/>
                <a:pathLst>
                  <a:path w="20" h="25">
                    <a:moveTo>
                      <a:pt x="10" y="0"/>
                    </a:moveTo>
                    <a:lnTo>
                      <a:pt x="13" y="2"/>
                    </a:lnTo>
                    <a:lnTo>
                      <a:pt x="17" y="4"/>
                    </a:lnTo>
                    <a:lnTo>
                      <a:pt x="18" y="7"/>
                    </a:lnTo>
                    <a:lnTo>
                      <a:pt x="20" y="13"/>
                    </a:lnTo>
                    <a:lnTo>
                      <a:pt x="18" y="18"/>
                    </a:lnTo>
                    <a:lnTo>
                      <a:pt x="17" y="21"/>
                    </a:lnTo>
                    <a:lnTo>
                      <a:pt x="13" y="24"/>
                    </a:lnTo>
                    <a:lnTo>
                      <a:pt x="10" y="25"/>
                    </a:lnTo>
                    <a:lnTo>
                      <a:pt x="7" y="24"/>
                    </a:lnTo>
                    <a:lnTo>
                      <a:pt x="3" y="21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4" name="Freeform 530"/>
              <p:cNvSpPr>
                <a:spLocks/>
              </p:cNvSpPr>
              <p:nvPr/>
            </p:nvSpPr>
            <p:spPr bwMode="auto">
              <a:xfrm>
                <a:off x="830" y="1761"/>
                <a:ext cx="9" cy="1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13" y="2"/>
                  </a:cxn>
                  <a:cxn ang="0">
                    <a:pos x="17" y="4"/>
                  </a:cxn>
                  <a:cxn ang="0">
                    <a:pos x="18" y="7"/>
                  </a:cxn>
                  <a:cxn ang="0">
                    <a:pos x="20" y="13"/>
                  </a:cxn>
                  <a:cxn ang="0">
                    <a:pos x="20" y="13"/>
                  </a:cxn>
                  <a:cxn ang="0">
                    <a:pos x="18" y="18"/>
                  </a:cxn>
                  <a:cxn ang="0">
                    <a:pos x="17" y="21"/>
                  </a:cxn>
                  <a:cxn ang="0">
                    <a:pos x="13" y="24"/>
                  </a:cxn>
                  <a:cxn ang="0">
                    <a:pos x="10" y="25"/>
                  </a:cxn>
                  <a:cxn ang="0">
                    <a:pos x="10" y="25"/>
                  </a:cxn>
                  <a:cxn ang="0">
                    <a:pos x="7" y="24"/>
                  </a:cxn>
                  <a:cxn ang="0">
                    <a:pos x="3" y="21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2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10" y="0"/>
                  </a:cxn>
                </a:cxnLst>
                <a:rect l="0" t="0" r="r" b="b"/>
                <a:pathLst>
                  <a:path w="20" h="25">
                    <a:moveTo>
                      <a:pt x="10" y="0"/>
                    </a:moveTo>
                    <a:lnTo>
                      <a:pt x="10" y="0"/>
                    </a:lnTo>
                    <a:lnTo>
                      <a:pt x="13" y="2"/>
                    </a:lnTo>
                    <a:lnTo>
                      <a:pt x="17" y="4"/>
                    </a:lnTo>
                    <a:lnTo>
                      <a:pt x="18" y="7"/>
                    </a:lnTo>
                    <a:lnTo>
                      <a:pt x="20" y="13"/>
                    </a:lnTo>
                    <a:lnTo>
                      <a:pt x="20" y="13"/>
                    </a:lnTo>
                    <a:lnTo>
                      <a:pt x="18" y="18"/>
                    </a:lnTo>
                    <a:lnTo>
                      <a:pt x="17" y="21"/>
                    </a:lnTo>
                    <a:lnTo>
                      <a:pt x="13" y="24"/>
                    </a:lnTo>
                    <a:lnTo>
                      <a:pt x="10" y="25"/>
                    </a:lnTo>
                    <a:lnTo>
                      <a:pt x="10" y="25"/>
                    </a:lnTo>
                    <a:lnTo>
                      <a:pt x="7" y="24"/>
                    </a:lnTo>
                    <a:lnTo>
                      <a:pt x="3" y="21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1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5" name="Freeform 531"/>
              <p:cNvSpPr>
                <a:spLocks/>
              </p:cNvSpPr>
              <p:nvPr/>
            </p:nvSpPr>
            <p:spPr bwMode="auto">
              <a:xfrm>
                <a:off x="808" y="1761"/>
                <a:ext cx="10" cy="1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3" y="2"/>
                  </a:cxn>
                  <a:cxn ang="0">
                    <a:pos x="17" y="4"/>
                  </a:cxn>
                  <a:cxn ang="0">
                    <a:pos x="18" y="7"/>
                  </a:cxn>
                  <a:cxn ang="0">
                    <a:pos x="20" y="13"/>
                  </a:cxn>
                  <a:cxn ang="0">
                    <a:pos x="18" y="18"/>
                  </a:cxn>
                  <a:cxn ang="0">
                    <a:pos x="17" y="21"/>
                  </a:cxn>
                  <a:cxn ang="0">
                    <a:pos x="13" y="24"/>
                  </a:cxn>
                  <a:cxn ang="0">
                    <a:pos x="10" y="25"/>
                  </a:cxn>
                  <a:cxn ang="0">
                    <a:pos x="7" y="24"/>
                  </a:cxn>
                  <a:cxn ang="0">
                    <a:pos x="3" y="21"/>
                  </a:cxn>
                  <a:cxn ang="0">
                    <a:pos x="1" y="18"/>
                  </a:cxn>
                  <a:cxn ang="0">
                    <a:pos x="0" y="13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10" y="0"/>
                  </a:cxn>
                </a:cxnLst>
                <a:rect l="0" t="0" r="r" b="b"/>
                <a:pathLst>
                  <a:path w="20" h="25">
                    <a:moveTo>
                      <a:pt x="10" y="0"/>
                    </a:moveTo>
                    <a:lnTo>
                      <a:pt x="13" y="2"/>
                    </a:lnTo>
                    <a:lnTo>
                      <a:pt x="17" y="4"/>
                    </a:lnTo>
                    <a:lnTo>
                      <a:pt x="18" y="7"/>
                    </a:lnTo>
                    <a:lnTo>
                      <a:pt x="20" y="13"/>
                    </a:lnTo>
                    <a:lnTo>
                      <a:pt x="18" y="18"/>
                    </a:lnTo>
                    <a:lnTo>
                      <a:pt x="17" y="21"/>
                    </a:lnTo>
                    <a:lnTo>
                      <a:pt x="13" y="24"/>
                    </a:lnTo>
                    <a:lnTo>
                      <a:pt x="10" y="25"/>
                    </a:lnTo>
                    <a:lnTo>
                      <a:pt x="7" y="24"/>
                    </a:lnTo>
                    <a:lnTo>
                      <a:pt x="3" y="21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" name="Freeform 532"/>
              <p:cNvSpPr>
                <a:spLocks/>
              </p:cNvSpPr>
              <p:nvPr/>
            </p:nvSpPr>
            <p:spPr bwMode="auto">
              <a:xfrm>
                <a:off x="808" y="1761"/>
                <a:ext cx="10" cy="1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13" y="2"/>
                  </a:cxn>
                  <a:cxn ang="0">
                    <a:pos x="17" y="4"/>
                  </a:cxn>
                  <a:cxn ang="0">
                    <a:pos x="18" y="7"/>
                  </a:cxn>
                  <a:cxn ang="0">
                    <a:pos x="20" y="13"/>
                  </a:cxn>
                  <a:cxn ang="0">
                    <a:pos x="20" y="13"/>
                  </a:cxn>
                  <a:cxn ang="0">
                    <a:pos x="18" y="18"/>
                  </a:cxn>
                  <a:cxn ang="0">
                    <a:pos x="17" y="21"/>
                  </a:cxn>
                  <a:cxn ang="0">
                    <a:pos x="13" y="24"/>
                  </a:cxn>
                  <a:cxn ang="0">
                    <a:pos x="10" y="25"/>
                  </a:cxn>
                  <a:cxn ang="0">
                    <a:pos x="10" y="25"/>
                  </a:cxn>
                  <a:cxn ang="0">
                    <a:pos x="7" y="24"/>
                  </a:cxn>
                  <a:cxn ang="0">
                    <a:pos x="3" y="21"/>
                  </a:cxn>
                  <a:cxn ang="0">
                    <a:pos x="1" y="18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10" y="0"/>
                  </a:cxn>
                </a:cxnLst>
                <a:rect l="0" t="0" r="r" b="b"/>
                <a:pathLst>
                  <a:path w="20" h="25">
                    <a:moveTo>
                      <a:pt x="10" y="0"/>
                    </a:moveTo>
                    <a:lnTo>
                      <a:pt x="10" y="0"/>
                    </a:lnTo>
                    <a:lnTo>
                      <a:pt x="13" y="2"/>
                    </a:lnTo>
                    <a:lnTo>
                      <a:pt x="17" y="4"/>
                    </a:lnTo>
                    <a:lnTo>
                      <a:pt x="18" y="7"/>
                    </a:lnTo>
                    <a:lnTo>
                      <a:pt x="20" y="13"/>
                    </a:lnTo>
                    <a:lnTo>
                      <a:pt x="20" y="13"/>
                    </a:lnTo>
                    <a:lnTo>
                      <a:pt x="18" y="18"/>
                    </a:lnTo>
                    <a:lnTo>
                      <a:pt x="17" y="21"/>
                    </a:lnTo>
                    <a:lnTo>
                      <a:pt x="13" y="24"/>
                    </a:lnTo>
                    <a:lnTo>
                      <a:pt x="10" y="25"/>
                    </a:lnTo>
                    <a:lnTo>
                      <a:pt x="10" y="25"/>
                    </a:lnTo>
                    <a:lnTo>
                      <a:pt x="7" y="24"/>
                    </a:lnTo>
                    <a:lnTo>
                      <a:pt x="3" y="21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1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" name="Freeform 533"/>
              <p:cNvSpPr>
                <a:spLocks/>
              </p:cNvSpPr>
              <p:nvPr/>
            </p:nvSpPr>
            <p:spPr bwMode="auto">
              <a:xfrm>
                <a:off x="903" y="1784"/>
                <a:ext cx="13" cy="17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7" y="2"/>
                  </a:cxn>
                  <a:cxn ang="0">
                    <a:pos x="21" y="4"/>
                  </a:cxn>
                  <a:cxn ang="0">
                    <a:pos x="24" y="10"/>
                  </a:cxn>
                  <a:cxn ang="0">
                    <a:pos x="25" y="17"/>
                  </a:cxn>
                  <a:cxn ang="0">
                    <a:pos x="24" y="24"/>
                  </a:cxn>
                  <a:cxn ang="0">
                    <a:pos x="21" y="29"/>
                  </a:cxn>
                  <a:cxn ang="0">
                    <a:pos x="17" y="32"/>
                  </a:cxn>
                  <a:cxn ang="0">
                    <a:pos x="13" y="34"/>
                  </a:cxn>
                  <a:cxn ang="0">
                    <a:pos x="9" y="32"/>
                  </a:cxn>
                  <a:cxn ang="0">
                    <a:pos x="5" y="29"/>
                  </a:cxn>
                  <a:cxn ang="0">
                    <a:pos x="2" y="24"/>
                  </a:cxn>
                  <a:cxn ang="0">
                    <a:pos x="0" y="17"/>
                  </a:cxn>
                  <a:cxn ang="0">
                    <a:pos x="2" y="10"/>
                  </a:cxn>
                  <a:cxn ang="0">
                    <a:pos x="5" y="4"/>
                  </a:cxn>
                  <a:cxn ang="0">
                    <a:pos x="9" y="2"/>
                  </a:cxn>
                  <a:cxn ang="0">
                    <a:pos x="13" y="0"/>
                  </a:cxn>
                </a:cxnLst>
                <a:rect l="0" t="0" r="r" b="b"/>
                <a:pathLst>
                  <a:path w="25" h="34">
                    <a:moveTo>
                      <a:pt x="13" y="0"/>
                    </a:moveTo>
                    <a:lnTo>
                      <a:pt x="17" y="2"/>
                    </a:lnTo>
                    <a:lnTo>
                      <a:pt x="21" y="4"/>
                    </a:lnTo>
                    <a:lnTo>
                      <a:pt x="24" y="10"/>
                    </a:lnTo>
                    <a:lnTo>
                      <a:pt x="25" y="17"/>
                    </a:lnTo>
                    <a:lnTo>
                      <a:pt x="24" y="24"/>
                    </a:lnTo>
                    <a:lnTo>
                      <a:pt x="21" y="29"/>
                    </a:lnTo>
                    <a:lnTo>
                      <a:pt x="17" y="32"/>
                    </a:lnTo>
                    <a:lnTo>
                      <a:pt x="13" y="34"/>
                    </a:lnTo>
                    <a:lnTo>
                      <a:pt x="9" y="32"/>
                    </a:lnTo>
                    <a:lnTo>
                      <a:pt x="5" y="29"/>
                    </a:lnTo>
                    <a:lnTo>
                      <a:pt x="2" y="24"/>
                    </a:lnTo>
                    <a:lnTo>
                      <a:pt x="0" y="17"/>
                    </a:lnTo>
                    <a:lnTo>
                      <a:pt x="2" y="10"/>
                    </a:lnTo>
                    <a:lnTo>
                      <a:pt x="5" y="4"/>
                    </a:lnTo>
                    <a:lnTo>
                      <a:pt x="9" y="2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" name="Freeform 534"/>
              <p:cNvSpPr>
                <a:spLocks/>
              </p:cNvSpPr>
              <p:nvPr/>
            </p:nvSpPr>
            <p:spPr bwMode="auto">
              <a:xfrm>
                <a:off x="903" y="1784"/>
                <a:ext cx="13" cy="17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21" y="4"/>
                  </a:cxn>
                  <a:cxn ang="0">
                    <a:pos x="24" y="10"/>
                  </a:cxn>
                  <a:cxn ang="0">
                    <a:pos x="25" y="17"/>
                  </a:cxn>
                  <a:cxn ang="0">
                    <a:pos x="25" y="17"/>
                  </a:cxn>
                  <a:cxn ang="0">
                    <a:pos x="24" y="24"/>
                  </a:cxn>
                  <a:cxn ang="0">
                    <a:pos x="21" y="29"/>
                  </a:cxn>
                  <a:cxn ang="0">
                    <a:pos x="17" y="32"/>
                  </a:cxn>
                  <a:cxn ang="0">
                    <a:pos x="13" y="34"/>
                  </a:cxn>
                  <a:cxn ang="0">
                    <a:pos x="13" y="34"/>
                  </a:cxn>
                  <a:cxn ang="0">
                    <a:pos x="9" y="32"/>
                  </a:cxn>
                  <a:cxn ang="0">
                    <a:pos x="5" y="29"/>
                  </a:cxn>
                  <a:cxn ang="0">
                    <a:pos x="2" y="24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2" y="10"/>
                  </a:cxn>
                  <a:cxn ang="0">
                    <a:pos x="5" y="4"/>
                  </a:cxn>
                  <a:cxn ang="0">
                    <a:pos x="9" y="2"/>
                  </a:cxn>
                  <a:cxn ang="0">
                    <a:pos x="13" y="0"/>
                  </a:cxn>
                </a:cxnLst>
                <a:rect l="0" t="0" r="r" b="b"/>
                <a:pathLst>
                  <a:path w="25" h="34">
                    <a:moveTo>
                      <a:pt x="13" y="0"/>
                    </a:moveTo>
                    <a:lnTo>
                      <a:pt x="13" y="0"/>
                    </a:lnTo>
                    <a:lnTo>
                      <a:pt x="17" y="2"/>
                    </a:lnTo>
                    <a:lnTo>
                      <a:pt x="21" y="4"/>
                    </a:lnTo>
                    <a:lnTo>
                      <a:pt x="24" y="10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4" y="24"/>
                    </a:lnTo>
                    <a:lnTo>
                      <a:pt x="21" y="29"/>
                    </a:lnTo>
                    <a:lnTo>
                      <a:pt x="17" y="32"/>
                    </a:lnTo>
                    <a:lnTo>
                      <a:pt x="13" y="34"/>
                    </a:lnTo>
                    <a:lnTo>
                      <a:pt x="13" y="34"/>
                    </a:lnTo>
                    <a:lnTo>
                      <a:pt x="9" y="32"/>
                    </a:lnTo>
                    <a:lnTo>
                      <a:pt x="5" y="29"/>
                    </a:lnTo>
                    <a:lnTo>
                      <a:pt x="2" y="24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2" y="10"/>
                    </a:lnTo>
                    <a:lnTo>
                      <a:pt x="5" y="4"/>
                    </a:lnTo>
                    <a:lnTo>
                      <a:pt x="9" y="2"/>
                    </a:lnTo>
                    <a:lnTo>
                      <a:pt x="1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66" name="Group 535"/>
            <p:cNvGrpSpPr>
              <a:grpSpLocks/>
            </p:cNvGrpSpPr>
            <p:nvPr/>
          </p:nvGrpSpPr>
          <p:grpSpPr bwMode="auto">
            <a:xfrm>
              <a:off x="1072" y="1472"/>
              <a:ext cx="339" cy="345"/>
              <a:chOff x="1178" y="1472"/>
              <a:chExt cx="339" cy="345"/>
            </a:xfrm>
          </p:grpSpPr>
          <p:sp>
            <p:nvSpPr>
              <p:cNvPr id="1009" name="Freeform 536"/>
              <p:cNvSpPr>
                <a:spLocks/>
              </p:cNvSpPr>
              <p:nvPr/>
            </p:nvSpPr>
            <p:spPr bwMode="auto">
              <a:xfrm>
                <a:off x="1178" y="1472"/>
                <a:ext cx="339" cy="345"/>
              </a:xfrm>
              <a:custGeom>
                <a:avLst/>
                <a:gdLst/>
                <a:ahLst/>
                <a:cxnLst>
                  <a:cxn ang="0">
                    <a:pos x="148" y="0"/>
                  </a:cxn>
                  <a:cxn ang="0">
                    <a:pos x="678" y="0"/>
                  </a:cxn>
                  <a:cxn ang="0">
                    <a:pos x="678" y="598"/>
                  </a:cxn>
                  <a:cxn ang="0">
                    <a:pos x="569" y="690"/>
                  </a:cxn>
                  <a:cxn ang="0">
                    <a:pos x="0" y="690"/>
                  </a:cxn>
                  <a:cxn ang="0">
                    <a:pos x="0" y="64"/>
                  </a:cxn>
                  <a:cxn ang="0">
                    <a:pos x="148" y="0"/>
                  </a:cxn>
                </a:cxnLst>
                <a:rect l="0" t="0" r="r" b="b"/>
                <a:pathLst>
                  <a:path w="678" h="690">
                    <a:moveTo>
                      <a:pt x="148" y="0"/>
                    </a:moveTo>
                    <a:lnTo>
                      <a:pt x="678" y="0"/>
                    </a:lnTo>
                    <a:lnTo>
                      <a:pt x="678" y="598"/>
                    </a:lnTo>
                    <a:lnTo>
                      <a:pt x="569" y="690"/>
                    </a:lnTo>
                    <a:lnTo>
                      <a:pt x="0" y="690"/>
                    </a:lnTo>
                    <a:lnTo>
                      <a:pt x="0" y="64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0" name="Freeform 537"/>
              <p:cNvSpPr>
                <a:spLocks/>
              </p:cNvSpPr>
              <p:nvPr/>
            </p:nvSpPr>
            <p:spPr bwMode="auto">
              <a:xfrm>
                <a:off x="1178" y="1472"/>
                <a:ext cx="339" cy="345"/>
              </a:xfrm>
              <a:custGeom>
                <a:avLst/>
                <a:gdLst/>
                <a:ahLst/>
                <a:cxnLst>
                  <a:cxn ang="0">
                    <a:pos x="148" y="0"/>
                  </a:cxn>
                  <a:cxn ang="0">
                    <a:pos x="678" y="0"/>
                  </a:cxn>
                  <a:cxn ang="0">
                    <a:pos x="678" y="598"/>
                  </a:cxn>
                  <a:cxn ang="0">
                    <a:pos x="569" y="690"/>
                  </a:cxn>
                  <a:cxn ang="0">
                    <a:pos x="0" y="690"/>
                  </a:cxn>
                  <a:cxn ang="0">
                    <a:pos x="0" y="64"/>
                  </a:cxn>
                  <a:cxn ang="0">
                    <a:pos x="148" y="0"/>
                  </a:cxn>
                </a:cxnLst>
                <a:rect l="0" t="0" r="r" b="b"/>
                <a:pathLst>
                  <a:path w="678" h="690">
                    <a:moveTo>
                      <a:pt x="148" y="0"/>
                    </a:moveTo>
                    <a:lnTo>
                      <a:pt x="678" y="0"/>
                    </a:lnTo>
                    <a:lnTo>
                      <a:pt x="678" y="598"/>
                    </a:lnTo>
                    <a:lnTo>
                      <a:pt x="569" y="690"/>
                    </a:lnTo>
                    <a:lnTo>
                      <a:pt x="0" y="690"/>
                    </a:lnTo>
                    <a:lnTo>
                      <a:pt x="0" y="64"/>
                    </a:lnTo>
                    <a:lnTo>
                      <a:pt x="14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1" name="Rectangle 538"/>
              <p:cNvSpPr>
                <a:spLocks noChangeArrowheads="1"/>
              </p:cNvSpPr>
              <p:nvPr/>
            </p:nvSpPr>
            <p:spPr bwMode="auto">
              <a:xfrm>
                <a:off x="1202" y="1630"/>
                <a:ext cx="87" cy="156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2" name="Rectangle 539"/>
              <p:cNvSpPr>
                <a:spLocks noChangeArrowheads="1"/>
              </p:cNvSpPr>
              <p:nvPr/>
            </p:nvSpPr>
            <p:spPr bwMode="auto">
              <a:xfrm>
                <a:off x="1309" y="1629"/>
                <a:ext cx="67" cy="120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" name="Rectangle 540"/>
              <p:cNvSpPr>
                <a:spLocks noChangeArrowheads="1"/>
              </p:cNvSpPr>
              <p:nvPr/>
            </p:nvSpPr>
            <p:spPr bwMode="auto">
              <a:xfrm>
                <a:off x="1182" y="1508"/>
                <a:ext cx="280" cy="305"/>
              </a:xfrm>
              <a:prstGeom prst="rect">
                <a:avLst/>
              </a:prstGeom>
              <a:solidFill>
                <a:srgbClr val="7F7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" name="Rectangle 541"/>
              <p:cNvSpPr>
                <a:spLocks noChangeArrowheads="1"/>
              </p:cNvSpPr>
              <p:nvPr/>
            </p:nvSpPr>
            <p:spPr bwMode="auto">
              <a:xfrm>
                <a:off x="1182" y="1508"/>
                <a:ext cx="280" cy="30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" name="Rectangle 542"/>
              <p:cNvSpPr>
                <a:spLocks noChangeArrowheads="1"/>
              </p:cNvSpPr>
              <p:nvPr/>
            </p:nvSpPr>
            <p:spPr bwMode="auto">
              <a:xfrm>
                <a:off x="1204" y="1632"/>
                <a:ext cx="84" cy="153"/>
              </a:xfrm>
              <a:prstGeom prst="rect">
                <a:avLst/>
              </a:prstGeom>
              <a:solidFill>
                <a:srgbClr val="CC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" name="Rectangle 543"/>
              <p:cNvSpPr>
                <a:spLocks noChangeArrowheads="1"/>
              </p:cNvSpPr>
              <p:nvPr/>
            </p:nvSpPr>
            <p:spPr bwMode="auto">
              <a:xfrm>
                <a:off x="1204" y="1632"/>
                <a:ext cx="84" cy="153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" name="Rectangle 544"/>
              <p:cNvSpPr>
                <a:spLocks noChangeArrowheads="1"/>
              </p:cNvSpPr>
              <p:nvPr/>
            </p:nvSpPr>
            <p:spPr bwMode="auto">
              <a:xfrm>
                <a:off x="1310" y="1631"/>
                <a:ext cx="64" cy="116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" name="Rectangle 545"/>
              <p:cNvSpPr>
                <a:spLocks noChangeArrowheads="1"/>
              </p:cNvSpPr>
              <p:nvPr/>
            </p:nvSpPr>
            <p:spPr bwMode="auto">
              <a:xfrm>
                <a:off x="1310" y="1631"/>
                <a:ext cx="64" cy="116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" name="Rectangle 546"/>
              <p:cNvSpPr>
                <a:spLocks noChangeArrowheads="1"/>
              </p:cNvSpPr>
              <p:nvPr/>
            </p:nvSpPr>
            <p:spPr bwMode="auto">
              <a:xfrm>
                <a:off x="1194" y="1570"/>
                <a:ext cx="109" cy="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" name="Rectangle 547"/>
              <p:cNvSpPr>
                <a:spLocks noChangeArrowheads="1"/>
              </p:cNvSpPr>
              <p:nvPr/>
            </p:nvSpPr>
            <p:spPr bwMode="auto">
              <a:xfrm>
                <a:off x="1192" y="1586"/>
                <a:ext cx="248" cy="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1" name="Rectangle 548"/>
              <p:cNvSpPr>
                <a:spLocks noChangeArrowheads="1"/>
              </p:cNvSpPr>
              <p:nvPr/>
            </p:nvSpPr>
            <p:spPr bwMode="auto">
              <a:xfrm>
                <a:off x="1194" y="1599"/>
                <a:ext cx="247" cy="6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2" name="Rectangle 549"/>
              <p:cNvSpPr>
                <a:spLocks noChangeArrowheads="1"/>
              </p:cNvSpPr>
              <p:nvPr/>
            </p:nvSpPr>
            <p:spPr bwMode="auto">
              <a:xfrm>
                <a:off x="1194" y="1557"/>
                <a:ext cx="109" cy="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3" name="Rectangle 550"/>
              <p:cNvSpPr>
                <a:spLocks noChangeArrowheads="1"/>
              </p:cNvSpPr>
              <p:nvPr/>
            </p:nvSpPr>
            <p:spPr bwMode="auto">
              <a:xfrm>
                <a:off x="1194" y="1544"/>
                <a:ext cx="109" cy="6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4" name="Rectangle 551"/>
              <p:cNvSpPr>
                <a:spLocks noChangeArrowheads="1"/>
              </p:cNvSpPr>
              <p:nvPr/>
            </p:nvSpPr>
            <p:spPr bwMode="auto">
              <a:xfrm>
                <a:off x="1194" y="1531"/>
                <a:ext cx="109" cy="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" name="Rectangle 552"/>
              <p:cNvSpPr>
                <a:spLocks noChangeArrowheads="1"/>
              </p:cNvSpPr>
              <p:nvPr/>
            </p:nvSpPr>
            <p:spPr bwMode="auto">
              <a:xfrm>
                <a:off x="1194" y="1518"/>
                <a:ext cx="109" cy="6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" name="Rectangle 553"/>
              <p:cNvSpPr>
                <a:spLocks noChangeArrowheads="1"/>
              </p:cNvSpPr>
              <p:nvPr/>
            </p:nvSpPr>
            <p:spPr bwMode="auto">
              <a:xfrm>
                <a:off x="1329" y="1570"/>
                <a:ext cx="111" cy="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" name="Rectangle 554"/>
              <p:cNvSpPr>
                <a:spLocks noChangeArrowheads="1"/>
              </p:cNvSpPr>
              <p:nvPr/>
            </p:nvSpPr>
            <p:spPr bwMode="auto">
              <a:xfrm>
                <a:off x="1329" y="1557"/>
                <a:ext cx="111" cy="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8" name="Rectangle 555"/>
              <p:cNvSpPr>
                <a:spLocks noChangeArrowheads="1"/>
              </p:cNvSpPr>
              <p:nvPr/>
            </p:nvSpPr>
            <p:spPr bwMode="auto">
              <a:xfrm>
                <a:off x="1329" y="1544"/>
                <a:ext cx="111" cy="6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9" name="Rectangle 556"/>
              <p:cNvSpPr>
                <a:spLocks noChangeArrowheads="1"/>
              </p:cNvSpPr>
              <p:nvPr/>
            </p:nvSpPr>
            <p:spPr bwMode="auto">
              <a:xfrm>
                <a:off x="1329" y="1531"/>
                <a:ext cx="111" cy="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0" name="Rectangle 557"/>
              <p:cNvSpPr>
                <a:spLocks noChangeArrowheads="1"/>
              </p:cNvSpPr>
              <p:nvPr/>
            </p:nvSpPr>
            <p:spPr bwMode="auto">
              <a:xfrm>
                <a:off x="1329" y="1518"/>
                <a:ext cx="111" cy="6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1" name="Freeform 558"/>
              <p:cNvSpPr>
                <a:spLocks/>
              </p:cNvSpPr>
              <p:nvPr/>
            </p:nvSpPr>
            <p:spPr bwMode="auto">
              <a:xfrm>
                <a:off x="1467" y="1484"/>
                <a:ext cx="45" cy="323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0" y="647"/>
                  </a:cxn>
                  <a:cxn ang="0">
                    <a:pos x="88" y="571"/>
                  </a:cxn>
                  <a:cxn ang="0">
                    <a:pos x="88" y="0"/>
                  </a:cxn>
                  <a:cxn ang="0">
                    <a:pos x="0" y="49"/>
                  </a:cxn>
                </a:cxnLst>
                <a:rect l="0" t="0" r="r" b="b"/>
                <a:pathLst>
                  <a:path w="88" h="647">
                    <a:moveTo>
                      <a:pt x="0" y="49"/>
                    </a:moveTo>
                    <a:lnTo>
                      <a:pt x="0" y="647"/>
                    </a:lnTo>
                    <a:lnTo>
                      <a:pt x="88" y="571"/>
                    </a:lnTo>
                    <a:lnTo>
                      <a:pt x="88" y="0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" name="Freeform 559"/>
              <p:cNvSpPr>
                <a:spLocks/>
              </p:cNvSpPr>
              <p:nvPr/>
            </p:nvSpPr>
            <p:spPr bwMode="auto">
              <a:xfrm>
                <a:off x="1467" y="1484"/>
                <a:ext cx="45" cy="323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0" y="647"/>
                  </a:cxn>
                  <a:cxn ang="0">
                    <a:pos x="88" y="571"/>
                  </a:cxn>
                  <a:cxn ang="0">
                    <a:pos x="88" y="0"/>
                  </a:cxn>
                  <a:cxn ang="0">
                    <a:pos x="0" y="49"/>
                  </a:cxn>
                </a:cxnLst>
                <a:rect l="0" t="0" r="r" b="b"/>
                <a:pathLst>
                  <a:path w="88" h="647">
                    <a:moveTo>
                      <a:pt x="0" y="49"/>
                    </a:moveTo>
                    <a:lnTo>
                      <a:pt x="0" y="647"/>
                    </a:lnTo>
                    <a:lnTo>
                      <a:pt x="88" y="571"/>
                    </a:lnTo>
                    <a:lnTo>
                      <a:pt x="88" y="0"/>
                    </a:lnTo>
                    <a:lnTo>
                      <a:pt x="0" y="49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3" name="Freeform 560"/>
              <p:cNvSpPr>
                <a:spLocks/>
              </p:cNvSpPr>
              <p:nvPr/>
            </p:nvSpPr>
            <p:spPr bwMode="auto">
              <a:xfrm>
                <a:off x="1192" y="1477"/>
                <a:ext cx="320" cy="25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546" y="50"/>
                  </a:cxn>
                  <a:cxn ang="0">
                    <a:pos x="640" y="0"/>
                  </a:cxn>
                  <a:cxn ang="0">
                    <a:pos x="125" y="0"/>
                  </a:cxn>
                  <a:cxn ang="0">
                    <a:pos x="0" y="50"/>
                  </a:cxn>
                </a:cxnLst>
                <a:rect l="0" t="0" r="r" b="b"/>
                <a:pathLst>
                  <a:path w="640" h="50">
                    <a:moveTo>
                      <a:pt x="0" y="50"/>
                    </a:moveTo>
                    <a:lnTo>
                      <a:pt x="546" y="50"/>
                    </a:lnTo>
                    <a:lnTo>
                      <a:pt x="640" y="0"/>
                    </a:lnTo>
                    <a:lnTo>
                      <a:pt x="125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" name="Freeform 561"/>
              <p:cNvSpPr>
                <a:spLocks/>
              </p:cNvSpPr>
              <p:nvPr/>
            </p:nvSpPr>
            <p:spPr bwMode="auto">
              <a:xfrm>
                <a:off x="1192" y="1477"/>
                <a:ext cx="320" cy="25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546" y="50"/>
                  </a:cxn>
                  <a:cxn ang="0">
                    <a:pos x="640" y="0"/>
                  </a:cxn>
                  <a:cxn ang="0">
                    <a:pos x="125" y="0"/>
                  </a:cxn>
                  <a:cxn ang="0">
                    <a:pos x="0" y="50"/>
                  </a:cxn>
                </a:cxnLst>
                <a:rect l="0" t="0" r="r" b="b"/>
                <a:pathLst>
                  <a:path w="640" h="50">
                    <a:moveTo>
                      <a:pt x="0" y="50"/>
                    </a:moveTo>
                    <a:lnTo>
                      <a:pt x="546" y="50"/>
                    </a:lnTo>
                    <a:lnTo>
                      <a:pt x="640" y="0"/>
                    </a:lnTo>
                    <a:lnTo>
                      <a:pt x="125" y="0"/>
                    </a:lnTo>
                    <a:lnTo>
                      <a:pt x="0" y="5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" name="Rectangle 562"/>
              <p:cNvSpPr>
                <a:spLocks noChangeArrowheads="1"/>
              </p:cNvSpPr>
              <p:nvPr/>
            </p:nvSpPr>
            <p:spPr bwMode="auto">
              <a:xfrm>
                <a:off x="1252" y="1646"/>
                <a:ext cx="24" cy="3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6" name="Rectangle 563"/>
              <p:cNvSpPr>
                <a:spLocks noChangeArrowheads="1"/>
              </p:cNvSpPr>
              <p:nvPr/>
            </p:nvSpPr>
            <p:spPr bwMode="auto">
              <a:xfrm>
                <a:off x="1252" y="1646"/>
                <a:ext cx="24" cy="31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7" name="Rectangle 564"/>
              <p:cNvSpPr>
                <a:spLocks noChangeArrowheads="1"/>
              </p:cNvSpPr>
              <p:nvPr/>
            </p:nvSpPr>
            <p:spPr bwMode="auto">
              <a:xfrm>
                <a:off x="1318" y="1641"/>
                <a:ext cx="19" cy="3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" name="Rectangle 565"/>
              <p:cNvSpPr>
                <a:spLocks noChangeArrowheads="1"/>
              </p:cNvSpPr>
              <p:nvPr/>
            </p:nvSpPr>
            <p:spPr bwMode="auto">
              <a:xfrm>
                <a:off x="1318" y="1641"/>
                <a:ext cx="19" cy="3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Rectangle 566"/>
              <p:cNvSpPr>
                <a:spLocks noChangeArrowheads="1"/>
              </p:cNvSpPr>
              <p:nvPr/>
            </p:nvSpPr>
            <p:spPr bwMode="auto">
              <a:xfrm>
                <a:off x="1346" y="1639"/>
                <a:ext cx="19" cy="3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Rectangle 567"/>
              <p:cNvSpPr>
                <a:spLocks noChangeArrowheads="1"/>
              </p:cNvSpPr>
              <p:nvPr/>
            </p:nvSpPr>
            <p:spPr bwMode="auto">
              <a:xfrm>
                <a:off x="1346" y="1639"/>
                <a:ext cx="19" cy="35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Rectangle 568"/>
              <p:cNvSpPr>
                <a:spLocks noChangeArrowheads="1"/>
              </p:cNvSpPr>
              <p:nvPr/>
            </p:nvSpPr>
            <p:spPr bwMode="auto">
              <a:xfrm>
                <a:off x="1343" y="1682"/>
                <a:ext cx="19" cy="2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Rectangle 569"/>
              <p:cNvSpPr>
                <a:spLocks noChangeArrowheads="1"/>
              </p:cNvSpPr>
              <p:nvPr/>
            </p:nvSpPr>
            <p:spPr bwMode="auto">
              <a:xfrm>
                <a:off x="1343" y="1682"/>
                <a:ext cx="19" cy="29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Rectangle 570"/>
              <p:cNvSpPr>
                <a:spLocks noChangeArrowheads="1"/>
              </p:cNvSpPr>
              <p:nvPr/>
            </p:nvSpPr>
            <p:spPr bwMode="auto">
              <a:xfrm>
                <a:off x="1215" y="1645"/>
                <a:ext cx="22" cy="3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Rectangle 571"/>
              <p:cNvSpPr>
                <a:spLocks noChangeArrowheads="1"/>
              </p:cNvSpPr>
              <p:nvPr/>
            </p:nvSpPr>
            <p:spPr bwMode="auto">
              <a:xfrm>
                <a:off x="1215" y="1645"/>
                <a:ext cx="22" cy="32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5" name="Rectangle 572"/>
              <p:cNvSpPr>
                <a:spLocks noChangeArrowheads="1"/>
              </p:cNvSpPr>
              <p:nvPr/>
            </p:nvSpPr>
            <p:spPr bwMode="auto">
              <a:xfrm>
                <a:off x="1318" y="1680"/>
                <a:ext cx="16" cy="3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6" name="Rectangle 573"/>
              <p:cNvSpPr>
                <a:spLocks noChangeArrowheads="1"/>
              </p:cNvSpPr>
              <p:nvPr/>
            </p:nvSpPr>
            <p:spPr bwMode="auto">
              <a:xfrm>
                <a:off x="1318" y="1680"/>
                <a:ext cx="16" cy="31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Rectangle 574"/>
              <p:cNvSpPr>
                <a:spLocks noChangeArrowheads="1"/>
              </p:cNvSpPr>
              <p:nvPr/>
            </p:nvSpPr>
            <p:spPr bwMode="auto">
              <a:xfrm>
                <a:off x="1424" y="1632"/>
                <a:ext cx="14" cy="1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Rectangle 575"/>
              <p:cNvSpPr>
                <a:spLocks noChangeArrowheads="1"/>
              </p:cNvSpPr>
              <p:nvPr/>
            </p:nvSpPr>
            <p:spPr bwMode="auto">
              <a:xfrm>
                <a:off x="1424" y="1632"/>
                <a:ext cx="14" cy="12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Rectangle 576"/>
              <p:cNvSpPr>
                <a:spLocks noChangeArrowheads="1"/>
              </p:cNvSpPr>
              <p:nvPr/>
            </p:nvSpPr>
            <p:spPr bwMode="auto">
              <a:xfrm>
                <a:off x="1424" y="1655"/>
                <a:ext cx="14" cy="13"/>
              </a:xfrm>
              <a:prstGeom prst="rect">
                <a:avLst/>
              </a:prstGeom>
              <a:solidFill>
                <a:srgbClr val="33CC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Rectangle 577"/>
              <p:cNvSpPr>
                <a:spLocks noChangeArrowheads="1"/>
              </p:cNvSpPr>
              <p:nvPr/>
            </p:nvSpPr>
            <p:spPr bwMode="auto">
              <a:xfrm>
                <a:off x="1424" y="1655"/>
                <a:ext cx="14" cy="13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Freeform 578"/>
              <p:cNvSpPr>
                <a:spLocks/>
              </p:cNvSpPr>
              <p:nvPr/>
            </p:nvSpPr>
            <p:spPr bwMode="auto">
              <a:xfrm>
                <a:off x="1314" y="1761"/>
                <a:ext cx="10" cy="1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7" y="4"/>
                  </a:cxn>
                  <a:cxn ang="0">
                    <a:pos x="18" y="7"/>
                  </a:cxn>
                  <a:cxn ang="0">
                    <a:pos x="19" y="13"/>
                  </a:cxn>
                  <a:cxn ang="0">
                    <a:pos x="18" y="18"/>
                  </a:cxn>
                  <a:cxn ang="0">
                    <a:pos x="17" y="21"/>
                  </a:cxn>
                  <a:cxn ang="0">
                    <a:pos x="12" y="24"/>
                  </a:cxn>
                  <a:cxn ang="0">
                    <a:pos x="10" y="25"/>
                  </a:cxn>
                  <a:cxn ang="0">
                    <a:pos x="7" y="24"/>
                  </a:cxn>
                  <a:cxn ang="0">
                    <a:pos x="3" y="21"/>
                  </a:cxn>
                  <a:cxn ang="0">
                    <a:pos x="1" y="18"/>
                  </a:cxn>
                  <a:cxn ang="0">
                    <a:pos x="0" y="13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10" y="0"/>
                  </a:cxn>
                </a:cxnLst>
                <a:rect l="0" t="0" r="r" b="b"/>
                <a:pathLst>
                  <a:path w="19" h="25">
                    <a:moveTo>
                      <a:pt x="10" y="0"/>
                    </a:moveTo>
                    <a:lnTo>
                      <a:pt x="12" y="2"/>
                    </a:lnTo>
                    <a:lnTo>
                      <a:pt x="17" y="4"/>
                    </a:lnTo>
                    <a:lnTo>
                      <a:pt x="18" y="7"/>
                    </a:lnTo>
                    <a:lnTo>
                      <a:pt x="19" y="13"/>
                    </a:lnTo>
                    <a:lnTo>
                      <a:pt x="18" y="18"/>
                    </a:lnTo>
                    <a:lnTo>
                      <a:pt x="17" y="21"/>
                    </a:lnTo>
                    <a:lnTo>
                      <a:pt x="12" y="24"/>
                    </a:lnTo>
                    <a:lnTo>
                      <a:pt x="10" y="25"/>
                    </a:lnTo>
                    <a:lnTo>
                      <a:pt x="7" y="24"/>
                    </a:lnTo>
                    <a:lnTo>
                      <a:pt x="3" y="21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2" name="Freeform 579"/>
              <p:cNvSpPr>
                <a:spLocks/>
              </p:cNvSpPr>
              <p:nvPr/>
            </p:nvSpPr>
            <p:spPr bwMode="auto">
              <a:xfrm>
                <a:off x="1314" y="1761"/>
                <a:ext cx="10" cy="1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7" y="4"/>
                  </a:cxn>
                  <a:cxn ang="0">
                    <a:pos x="18" y="7"/>
                  </a:cxn>
                  <a:cxn ang="0">
                    <a:pos x="19" y="13"/>
                  </a:cxn>
                  <a:cxn ang="0">
                    <a:pos x="19" y="13"/>
                  </a:cxn>
                  <a:cxn ang="0">
                    <a:pos x="18" y="18"/>
                  </a:cxn>
                  <a:cxn ang="0">
                    <a:pos x="17" y="21"/>
                  </a:cxn>
                  <a:cxn ang="0">
                    <a:pos x="12" y="24"/>
                  </a:cxn>
                  <a:cxn ang="0">
                    <a:pos x="10" y="25"/>
                  </a:cxn>
                  <a:cxn ang="0">
                    <a:pos x="10" y="25"/>
                  </a:cxn>
                  <a:cxn ang="0">
                    <a:pos x="7" y="24"/>
                  </a:cxn>
                  <a:cxn ang="0">
                    <a:pos x="3" y="21"/>
                  </a:cxn>
                  <a:cxn ang="0">
                    <a:pos x="1" y="18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10" y="0"/>
                  </a:cxn>
                </a:cxnLst>
                <a:rect l="0" t="0" r="r" b="b"/>
                <a:pathLst>
                  <a:path w="19" h="25">
                    <a:moveTo>
                      <a:pt x="10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8" y="7"/>
                    </a:lnTo>
                    <a:lnTo>
                      <a:pt x="19" y="13"/>
                    </a:lnTo>
                    <a:lnTo>
                      <a:pt x="19" y="13"/>
                    </a:lnTo>
                    <a:lnTo>
                      <a:pt x="18" y="18"/>
                    </a:lnTo>
                    <a:lnTo>
                      <a:pt x="17" y="21"/>
                    </a:lnTo>
                    <a:lnTo>
                      <a:pt x="12" y="24"/>
                    </a:lnTo>
                    <a:lnTo>
                      <a:pt x="10" y="25"/>
                    </a:lnTo>
                    <a:lnTo>
                      <a:pt x="10" y="25"/>
                    </a:lnTo>
                    <a:lnTo>
                      <a:pt x="7" y="24"/>
                    </a:lnTo>
                    <a:lnTo>
                      <a:pt x="3" y="21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1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3" name="Freeform 580"/>
              <p:cNvSpPr>
                <a:spLocks/>
              </p:cNvSpPr>
              <p:nvPr/>
            </p:nvSpPr>
            <p:spPr bwMode="auto">
              <a:xfrm>
                <a:off x="1358" y="1761"/>
                <a:ext cx="10" cy="1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3" y="2"/>
                  </a:cxn>
                  <a:cxn ang="0">
                    <a:pos x="17" y="4"/>
                  </a:cxn>
                  <a:cxn ang="0">
                    <a:pos x="19" y="7"/>
                  </a:cxn>
                  <a:cxn ang="0">
                    <a:pos x="20" y="13"/>
                  </a:cxn>
                  <a:cxn ang="0">
                    <a:pos x="19" y="18"/>
                  </a:cxn>
                  <a:cxn ang="0">
                    <a:pos x="17" y="21"/>
                  </a:cxn>
                  <a:cxn ang="0">
                    <a:pos x="13" y="24"/>
                  </a:cxn>
                  <a:cxn ang="0">
                    <a:pos x="10" y="25"/>
                  </a:cxn>
                  <a:cxn ang="0">
                    <a:pos x="7" y="24"/>
                  </a:cxn>
                  <a:cxn ang="0">
                    <a:pos x="3" y="21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2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10" y="0"/>
                  </a:cxn>
                </a:cxnLst>
                <a:rect l="0" t="0" r="r" b="b"/>
                <a:pathLst>
                  <a:path w="20" h="25">
                    <a:moveTo>
                      <a:pt x="10" y="0"/>
                    </a:moveTo>
                    <a:lnTo>
                      <a:pt x="13" y="2"/>
                    </a:lnTo>
                    <a:lnTo>
                      <a:pt x="17" y="4"/>
                    </a:lnTo>
                    <a:lnTo>
                      <a:pt x="19" y="7"/>
                    </a:lnTo>
                    <a:lnTo>
                      <a:pt x="20" y="13"/>
                    </a:lnTo>
                    <a:lnTo>
                      <a:pt x="19" y="18"/>
                    </a:lnTo>
                    <a:lnTo>
                      <a:pt x="17" y="21"/>
                    </a:lnTo>
                    <a:lnTo>
                      <a:pt x="13" y="24"/>
                    </a:lnTo>
                    <a:lnTo>
                      <a:pt x="10" y="25"/>
                    </a:lnTo>
                    <a:lnTo>
                      <a:pt x="7" y="24"/>
                    </a:lnTo>
                    <a:lnTo>
                      <a:pt x="3" y="21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Freeform 581"/>
              <p:cNvSpPr>
                <a:spLocks/>
              </p:cNvSpPr>
              <p:nvPr/>
            </p:nvSpPr>
            <p:spPr bwMode="auto">
              <a:xfrm>
                <a:off x="1358" y="1761"/>
                <a:ext cx="10" cy="1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13" y="2"/>
                  </a:cxn>
                  <a:cxn ang="0">
                    <a:pos x="17" y="4"/>
                  </a:cxn>
                  <a:cxn ang="0">
                    <a:pos x="19" y="7"/>
                  </a:cxn>
                  <a:cxn ang="0">
                    <a:pos x="20" y="13"/>
                  </a:cxn>
                  <a:cxn ang="0">
                    <a:pos x="20" y="13"/>
                  </a:cxn>
                  <a:cxn ang="0">
                    <a:pos x="19" y="18"/>
                  </a:cxn>
                  <a:cxn ang="0">
                    <a:pos x="17" y="21"/>
                  </a:cxn>
                  <a:cxn ang="0">
                    <a:pos x="13" y="24"/>
                  </a:cxn>
                  <a:cxn ang="0">
                    <a:pos x="10" y="25"/>
                  </a:cxn>
                  <a:cxn ang="0">
                    <a:pos x="10" y="25"/>
                  </a:cxn>
                  <a:cxn ang="0">
                    <a:pos x="7" y="24"/>
                  </a:cxn>
                  <a:cxn ang="0">
                    <a:pos x="3" y="21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2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10" y="0"/>
                  </a:cxn>
                </a:cxnLst>
                <a:rect l="0" t="0" r="r" b="b"/>
                <a:pathLst>
                  <a:path w="20" h="25">
                    <a:moveTo>
                      <a:pt x="10" y="0"/>
                    </a:moveTo>
                    <a:lnTo>
                      <a:pt x="10" y="0"/>
                    </a:lnTo>
                    <a:lnTo>
                      <a:pt x="13" y="2"/>
                    </a:lnTo>
                    <a:lnTo>
                      <a:pt x="17" y="4"/>
                    </a:lnTo>
                    <a:lnTo>
                      <a:pt x="19" y="7"/>
                    </a:lnTo>
                    <a:lnTo>
                      <a:pt x="20" y="13"/>
                    </a:lnTo>
                    <a:lnTo>
                      <a:pt x="20" y="13"/>
                    </a:lnTo>
                    <a:lnTo>
                      <a:pt x="19" y="18"/>
                    </a:lnTo>
                    <a:lnTo>
                      <a:pt x="17" y="21"/>
                    </a:lnTo>
                    <a:lnTo>
                      <a:pt x="13" y="24"/>
                    </a:lnTo>
                    <a:lnTo>
                      <a:pt x="10" y="25"/>
                    </a:lnTo>
                    <a:lnTo>
                      <a:pt x="10" y="25"/>
                    </a:lnTo>
                    <a:lnTo>
                      <a:pt x="7" y="24"/>
                    </a:lnTo>
                    <a:lnTo>
                      <a:pt x="3" y="21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1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" name="Freeform 582"/>
              <p:cNvSpPr>
                <a:spLocks/>
              </p:cNvSpPr>
              <p:nvPr/>
            </p:nvSpPr>
            <p:spPr bwMode="auto">
              <a:xfrm>
                <a:off x="1337" y="1761"/>
                <a:ext cx="9" cy="1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3" y="2"/>
                  </a:cxn>
                  <a:cxn ang="0">
                    <a:pos x="17" y="4"/>
                  </a:cxn>
                  <a:cxn ang="0">
                    <a:pos x="18" y="7"/>
                  </a:cxn>
                  <a:cxn ang="0">
                    <a:pos x="20" y="13"/>
                  </a:cxn>
                  <a:cxn ang="0">
                    <a:pos x="18" y="18"/>
                  </a:cxn>
                  <a:cxn ang="0">
                    <a:pos x="17" y="21"/>
                  </a:cxn>
                  <a:cxn ang="0">
                    <a:pos x="13" y="24"/>
                  </a:cxn>
                  <a:cxn ang="0">
                    <a:pos x="10" y="25"/>
                  </a:cxn>
                  <a:cxn ang="0">
                    <a:pos x="7" y="24"/>
                  </a:cxn>
                  <a:cxn ang="0">
                    <a:pos x="3" y="21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2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10" y="0"/>
                  </a:cxn>
                </a:cxnLst>
                <a:rect l="0" t="0" r="r" b="b"/>
                <a:pathLst>
                  <a:path w="20" h="25">
                    <a:moveTo>
                      <a:pt x="10" y="0"/>
                    </a:moveTo>
                    <a:lnTo>
                      <a:pt x="13" y="2"/>
                    </a:lnTo>
                    <a:lnTo>
                      <a:pt x="17" y="4"/>
                    </a:lnTo>
                    <a:lnTo>
                      <a:pt x="18" y="7"/>
                    </a:lnTo>
                    <a:lnTo>
                      <a:pt x="20" y="13"/>
                    </a:lnTo>
                    <a:lnTo>
                      <a:pt x="18" y="18"/>
                    </a:lnTo>
                    <a:lnTo>
                      <a:pt x="17" y="21"/>
                    </a:lnTo>
                    <a:lnTo>
                      <a:pt x="13" y="24"/>
                    </a:lnTo>
                    <a:lnTo>
                      <a:pt x="10" y="25"/>
                    </a:lnTo>
                    <a:lnTo>
                      <a:pt x="7" y="24"/>
                    </a:lnTo>
                    <a:lnTo>
                      <a:pt x="3" y="21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" name="Freeform 583"/>
              <p:cNvSpPr>
                <a:spLocks/>
              </p:cNvSpPr>
              <p:nvPr/>
            </p:nvSpPr>
            <p:spPr bwMode="auto">
              <a:xfrm>
                <a:off x="1337" y="1761"/>
                <a:ext cx="9" cy="1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13" y="2"/>
                  </a:cxn>
                  <a:cxn ang="0">
                    <a:pos x="17" y="4"/>
                  </a:cxn>
                  <a:cxn ang="0">
                    <a:pos x="18" y="7"/>
                  </a:cxn>
                  <a:cxn ang="0">
                    <a:pos x="20" y="13"/>
                  </a:cxn>
                  <a:cxn ang="0">
                    <a:pos x="20" y="13"/>
                  </a:cxn>
                  <a:cxn ang="0">
                    <a:pos x="18" y="18"/>
                  </a:cxn>
                  <a:cxn ang="0">
                    <a:pos x="17" y="21"/>
                  </a:cxn>
                  <a:cxn ang="0">
                    <a:pos x="13" y="24"/>
                  </a:cxn>
                  <a:cxn ang="0">
                    <a:pos x="10" y="25"/>
                  </a:cxn>
                  <a:cxn ang="0">
                    <a:pos x="10" y="25"/>
                  </a:cxn>
                  <a:cxn ang="0">
                    <a:pos x="7" y="24"/>
                  </a:cxn>
                  <a:cxn ang="0">
                    <a:pos x="3" y="21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2" y="7"/>
                  </a:cxn>
                  <a:cxn ang="0">
                    <a:pos x="3" y="4"/>
                  </a:cxn>
                  <a:cxn ang="0">
                    <a:pos x="7" y="2"/>
                  </a:cxn>
                  <a:cxn ang="0">
                    <a:pos x="10" y="0"/>
                  </a:cxn>
                </a:cxnLst>
                <a:rect l="0" t="0" r="r" b="b"/>
                <a:pathLst>
                  <a:path w="20" h="25">
                    <a:moveTo>
                      <a:pt x="10" y="0"/>
                    </a:moveTo>
                    <a:lnTo>
                      <a:pt x="10" y="0"/>
                    </a:lnTo>
                    <a:lnTo>
                      <a:pt x="13" y="2"/>
                    </a:lnTo>
                    <a:lnTo>
                      <a:pt x="17" y="4"/>
                    </a:lnTo>
                    <a:lnTo>
                      <a:pt x="18" y="7"/>
                    </a:lnTo>
                    <a:lnTo>
                      <a:pt x="20" y="13"/>
                    </a:lnTo>
                    <a:lnTo>
                      <a:pt x="20" y="13"/>
                    </a:lnTo>
                    <a:lnTo>
                      <a:pt x="18" y="18"/>
                    </a:lnTo>
                    <a:lnTo>
                      <a:pt x="17" y="21"/>
                    </a:lnTo>
                    <a:lnTo>
                      <a:pt x="13" y="24"/>
                    </a:lnTo>
                    <a:lnTo>
                      <a:pt x="10" y="25"/>
                    </a:lnTo>
                    <a:lnTo>
                      <a:pt x="10" y="25"/>
                    </a:lnTo>
                    <a:lnTo>
                      <a:pt x="7" y="24"/>
                    </a:lnTo>
                    <a:lnTo>
                      <a:pt x="3" y="21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7" y="2"/>
                    </a:lnTo>
                    <a:lnTo>
                      <a:pt x="1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Freeform 584"/>
              <p:cNvSpPr>
                <a:spLocks/>
              </p:cNvSpPr>
              <p:nvPr/>
            </p:nvSpPr>
            <p:spPr bwMode="auto">
              <a:xfrm>
                <a:off x="1432" y="1784"/>
                <a:ext cx="12" cy="1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6" y="2"/>
                  </a:cxn>
                  <a:cxn ang="0">
                    <a:pos x="21" y="4"/>
                  </a:cxn>
                  <a:cxn ang="0">
                    <a:pos x="23" y="10"/>
                  </a:cxn>
                  <a:cxn ang="0">
                    <a:pos x="25" y="17"/>
                  </a:cxn>
                  <a:cxn ang="0">
                    <a:pos x="23" y="24"/>
                  </a:cxn>
                  <a:cxn ang="0">
                    <a:pos x="21" y="29"/>
                  </a:cxn>
                  <a:cxn ang="0">
                    <a:pos x="16" y="32"/>
                  </a:cxn>
                  <a:cxn ang="0">
                    <a:pos x="12" y="34"/>
                  </a:cxn>
                  <a:cxn ang="0">
                    <a:pos x="8" y="32"/>
                  </a:cxn>
                  <a:cxn ang="0">
                    <a:pos x="4" y="29"/>
                  </a:cxn>
                  <a:cxn ang="0">
                    <a:pos x="1" y="24"/>
                  </a:cxn>
                  <a:cxn ang="0">
                    <a:pos x="0" y="17"/>
                  </a:cxn>
                  <a:cxn ang="0">
                    <a:pos x="1" y="10"/>
                  </a:cxn>
                  <a:cxn ang="0">
                    <a:pos x="4" y="4"/>
                  </a:cxn>
                  <a:cxn ang="0">
                    <a:pos x="8" y="2"/>
                  </a:cxn>
                  <a:cxn ang="0">
                    <a:pos x="12" y="0"/>
                  </a:cxn>
                </a:cxnLst>
                <a:rect l="0" t="0" r="r" b="b"/>
                <a:pathLst>
                  <a:path w="25" h="34">
                    <a:moveTo>
                      <a:pt x="12" y="0"/>
                    </a:moveTo>
                    <a:lnTo>
                      <a:pt x="16" y="2"/>
                    </a:lnTo>
                    <a:lnTo>
                      <a:pt x="21" y="4"/>
                    </a:lnTo>
                    <a:lnTo>
                      <a:pt x="23" y="10"/>
                    </a:lnTo>
                    <a:lnTo>
                      <a:pt x="25" y="17"/>
                    </a:lnTo>
                    <a:lnTo>
                      <a:pt x="23" y="24"/>
                    </a:lnTo>
                    <a:lnTo>
                      <a:pt x="21" y="29"/>
                    </a:lnTo>
                    <a:lnTo>
                      <a:pt x="16" y="32"/>
                    </a:lnTo>
                    <a:lnTo>
                      <a:pt x="12" y="34"/>
                    </a:lnTo>
                    <a:lnTo>
                      <a:pt x="8" y="32"/>
                    </a:lnTo>
                    <a:lnTo>
                      <a:pt x="4" y="29"/>
                    </a:lnTo>
                    <a:lnTo>
                      <a:pt x="1" y="24"/>
                    </a:lnTo>
                    <a:lnTo>
                      <a:pt x="0" y="17"/>
                    </a:lnTo>
                    <a:lnTo>
                      <a:pt x="1" y="10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Freeform 585"/>
              <p:cNvSpPr>
                <a:spLocks/>
              </p:cNvSpPr>
              <p:nvPr/>
            </p:nvSpPr>
            <p:spPr bwMode="auto">
              <a:xfrm>
                <a:off x="1432" y="1784"/>
                <a:ext cx="12" cy="1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16" y="2"/>
                  </a:cxn>
                  <a:cxn ang="0">
                    <a:pos x="21" y="4"/>
                  </a:cxn>
                  <a:cxn ang="0">
                    <a:pos x="23" y="10"/>
                  </a:cxn>
                  <a:cxn ang="0">
                    <a:pos x="25" y="17"/>
                  </a:cxn>
                  <a:cxn ang="0">
                    <a:pos x="25" y="17"/>
                  </a:cxn>
                  <a:cxn ang="0">
                    <a:pos x="23" y="24"/>
                  </a:cxn>
                  <a:cxn ang="0">
                    <a:pos x="21" y="29"/>
                  </a:cxn>
                  <a:cxn ang="0">
                    <a:pos x="16" y="32"/>
                  </a:cxn>
                  <a:cxn ang="0">
                    <a:pos x="12" y="34"/>
                  </a:cxn>
                  <a:cxn ang="0">
                    <a:pos x="12" y="34"/>
                  </a:cxn>
                  <a:cxn ang="0">
                    <a:pos x="8" y="32"/>
                  </a:cxn>
                  <a:cxn ang="0">
                    <a:pos x="4" y="29"/>
                  </a:cxn>
                  <a:cxn ang="0">
                    <a:pos x="1" y="24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" y="10"/>
                  </a:cxn>
                  <a:cxn ang="0">
                    <a:pos x="4" y="4"/>
                  </a:cxn>
                  <a:cxn ang="0">
                    <a:pos x="8" y="2"/>
                  </a:cxn>
                  <a:cxn ang="0">
                    <a:pos x="12" y="0"/>
                  </a:cxn>
                </a:cxnLst>
                <a:rect l="0" t="0" r="r" b="b"/>
                <a:pathLst>
                  <a:path w="25" h="34">
                    <a:moveTo>
                      <a:pt x="12" y="0"/>
                    </a:moveTo>
                    <a:lnTo>
                      <a:pt x="12" y="0"/>
                    </a:lnTo>
                    <a:lnTo>
                      <a:pt x="16" y="2"/>
                    </a:lnTo>
                    <a:lnTo>
                      <a:pt x="21" y="4"/>
                    </a:lnTo>
                    <a:lnTo>
                      <a:pt x="23" y="10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3" y="24"/>
                    </a:lnTo>
                    <a:lnTo>
                      <a:pt x="21" y="29"/>
                    </a:lnTo>
                    <a:lnTo>
                      <a:pt x="16" y="32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8" y="32"/>
                    </a:lnTo>
                    <a:lnTo>
                      <a:pt x="4" y="29"/>
                    </a:lnTo>
                    <a:lnTo>
                      <a:pt x="1" y="24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" y="10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1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0" name="Freeform 586"/>
            <p:cNvSpPr>
              <a:spLocks/>
            </p:cNvSpPr>
            <p:nvPr/>
          </p:nvSpPr>
          <p:spPr bwMode="auto">
            <a:xfrm>
              <a:off x="780" y="1230"/>
              <a:ext cx="106" cy="244"/>
            </a:xfrm>
            <a:custGeom>
              <a:avLst/>
              <a:gdLst/>
              <a:ahLst/>
              <a:cxnLst>
                <a:cxn ang="0">
                  <a:pos x="106" y="4"/>
                </a:cxn>
                <a:cxn ang="0">
                  <a:pos x="96" y="0"/>
                </a:cxn>
                <a:cxn ang="0">
                  <a:pos x="0" y="240"/>
                </a:cxn>
                <a:cxn ang="0">
                  <a:pos x="10" y="244"/>
                </a:cxn>
                <a:cxn ang="0">
                  <a:pos x="106" y="4"/>
                </a:cxn>
              </a:cxnLst>
              <a:rect l="0" t="0" r="r" b="b"/>
              <a:pathLst>
                <a:path w="106" h="244">
                  <a:moveTo>
                    <a:pt x="106" y="4"/>
                  </a:moveTo>
                  <a:lnTo>
                    <a:pt x="96" y="0"/>
                  </a:lnTo>
                  <a:lnTo>
                    <a:pt x="0" y="240"/>
                  </a:lnTo>
                  <a:lnTo>
                    <a:pt x="10" y="244"/>
                  </a:lnTo>
                  <a:lnTo>
                    <a:pt x="106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587"/>
            <p:cNvSpPr>
              <a:spLocks/>
            </p:cNvSpPr>
            <p:nvPr/>
          </p:nvSpPr>
          <p:spPr bwMode="auto">
            <a:xfrm>
              <a:off x="1068" y="1230"/>
              <a:ext cx="106" cy="244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4"/>
                </a:cxn>
                <a:cxn ang="0">
                  <a:pos x="96" y="244"/>
                </a:cxn>
                <a:cxn ang="0">
                  <a:pos x="106" y="240"/>
                </a:cxn>
                <a:cxn ang="0">
                  <a:pos x="10" y="0"/>
                </a:cxn>
              </a:cxnLst>
              <a:rect l="0" t="0" r="r" b="b"/>
              <a:pathLst>
                <a:path w="106" h="244">
                  <a:moveTo>
                    <a:pt x="10" y="0"/>
                  </a:moveTo>
                  <a:lnTo>
                    <a:pt x="0" y="4"/>
                  </a:lnTo>
                  <a:lnTo>
                    <a:pt x="96" y="244"/>
                  </a:lnTo>
                  <a:lnTo>
                    <a:pt x="106" y="24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67" name="Group 588"/>
            <p:cNvGrpSpPr>
              <a:grpSpLocks/>
            </p:cNvGrpSpPr>
            <p:nvPr/>
          </p:nvGrpSpPr>
          <p:grpSpPr bwMode="auto">
            <a:xfrm>
              <a:off x="2814" y="897"/>
              <a:ext cx="398" cy="312"/>
              <a:chOff x="2920" y="897"/>
              <a:chExt cx="398" cy="312"/>
            </a:xfrm>
          </p:grpSpPr>
          <p:sp>
            <p:nvSpPr>
              <p:cNvPr id="863" name="Freeform 589"/>
              <p:cNvSpPr>
                <a:spLocks/>
              </p:cNvSpPr>
              <p:nvPr/>
            </p:nvSpPr>
            <p:spPr bwMode="auto">
              <a:xfrm>
                <a:off x="2920" y="1134"/>
                <a:ext cx="39" cy="24"/>
              </a:xfrm>
              <a:custGeom>
                <a:avLst/>
                <a:gdLst/>
                <a:ahLst/>
                <a:cxnLst>
                  <a:cxn ang="0">
                    <a:pos x="266" y="0"/>
                  </a:cxn>
                  <a:cxn ang="0">
                    <a:pos x="205" y="0"/>
                  </a:cxn>
                  <a:cxn ang="0">
                    <a:pos x="169" y="4"/>
                  </a:cxn>
                  <a:cxn ang="0">
                    <a:pos x="136" y="10"/>
                  </a:cxn>
                  <a:cxn ang="0">
                    <a:pos x="95" y="17"/>
                  </a:cxn>
                  <a:cxn ang="0">
                    <a:pos x="63" y="26"/>
                  </a:cxn>
                  <a:cxn ang="0">
                    <a:pos x="41" y="33"/>
                  </a:cxn>
                  <a:cxn ang="0">
                    <a:pos x="26" y="42"/>
                  </a:cxn>
                  <a:cxn ang="0">
                    <a:pos x="14" y="51"/>
                  </a:cxn>
                  <a:cxn ang="0">
                    <a:pos x="5" y="61"/>
                  </a:cxn>
                  <a:cxn ang="0">
                    <a:pos x="0" y="73"/>
                  </a:cxn>
                  <a:cxn ang="0">
                    <a:pos x="1" y="86"/>
                  </a:cxn>
                  <a:cxn ang="0">
                    <a:pos x="9" y="97"/>
                  </a:cxn>
                  <a:cxn ang="0">
                    <a:pos x="18" y="103"/>
                  </a:cxn>
                  <a:cxn ang="0">
                    <a:pos x="38" y="107"/>
                  </a:cxn>
                  <a:cxn ang="0">
                    <a:pos x="60" y="107"/>
                  </a:cxn>
                  <a:cxn ang="0">
                    <a:pos x="84" y="105"/>
                  </a:cxn>
                  <a:cxn ang="0">
                    <a:pos x="114" y="101"/>
                  </a:cxn>
                  <a:cxn ang="0">
                    <a:pos x="143" y="103"/>
                  </a:cxn>
                  <a:cxn ang="0">
                    <a:pos x="164" y="107"/>
                  </a:cxn>
                  <a:cxn ang="0">
                    <a:pos x="186" y="112"/>
                  </a:cxn>
                  <a:cxn ang="0">
                    <a:pos x="208" y="122"/>
                  </a:cxn>
                  <a:cxn ang="0">
                    <a:pos x="272" y="162"/>
                  </a:cxn>
                  <a:cxn ang="0">
                    <a:pos x="269" y="162"/>
                  </a:cxn>
                  <a:cxn ang="0">
                    <a:pos x="270" y="158"/>
                  </a:cxn>
                </a:cxnLst>
                <a:rect l="0" t="0" r="r" b="b"/>
                <a:pathLst>
                  <a:path w="272" h="162">
                    <a:moveTo>
                      <a:pt x="266" y="0"/>
                    </a:moveTo>
                    <a:lnTo>
                      <a:pt x="205" y="0"/>
                    </a:lnTo>
                    <a:lnTo>
                      <a:pt x="169" y="4"/>
                    </a:lnTo>
                    <a:lnTo>
                      <a:pt x="136" y="10"/>
                    </a:lnTo>
                    <a:lnTo>
                      <a:pt x="95" y="17"/>
                    </a:lnTo>
                    <a:lnTo>
                      <a:pt x="63" y="26"/>
                    </a:lnTo>
                    <a:lnTo>
                      <a:pt x="41" y="33"/>
                    </a:lnTo>
                    <a:lnTo>
                      <a:pt x="26" y="42"/>
                    </a:lnTo>
                    <a:lnTo>
                      <a:pt x="14" y="51"/>
                    </a:lnTo>
                    <a:lnTo>
                      <a:pt x="5" y="61"/>
                    </a:lnTo>
                    <a:lnTo>
                      <a:pt x="0" y="73"/>
                    </a:lnTo>
                    <a:lnTo>
                      <a:pt x="1" y="86"/>
                    </a:lnTo>
                    <a:lnTo>
                      <a:pt x="9" y="97"/>
                    </a:lnTo>
                    <a:lnTo>
                      <a:pt x="18" y="103"/>
                    </a:lnTo>
                    <a:lnTo>
                      <a:pt x="38" y="107"/>
                    </a:lnTo>
                    <a:lnTo>
                      <a:pt x="60" y="107"/>
                    </a:lnTo>
                    <a:lnTo>
                      <a:pt x="84" y="105"/>
                    </a:lnTo>
                    <a:lnTo>
                      <a:pt x="114" y="101"/>
                    </a:lnTo>
                    <a:lnTo>
                      <a:pt x="143" y="103"/>
                    </a:lnTo>
                    <a:lnTo>
                      <a:pt x="164" y="107"/>
                    </a:lnTo>
                    <a:lnTo>
                      <a:pt x="186" y="112"/>
                    </a:lnTo>
                    <a:lnTo>
                      <a:pt x="208" y="122"/>
                    </a:lnTo>
                    <a:lnTo>
                      <a:pt x="272" y="162"/>
                    </a:lnTo>
                    <a:lnTo>
                      <a:pt x="269" y="162"/>
                    </a:lnTo>
                    <a:lnTo>
                      <a:pt x="270" y="158"/>
                    </a:lnTo>
                  </a:path>
                </a:pathLst>
              </a:custGeom>
              <a:noFill/>
              <a:ln w="7938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58" name="Group 590"/>
              <p:cNvGrpSpPr>
                <a:grpSpLocks/>
              </p:cNvGrpSpPr>
              <p:nvPr/>
            </p:nvGrpSpPr>
            <p:grpSpPr bwMode="auto">
              <a:xfrm>
                <a:off x="2953" y="1069"/>
                <a:ext cx="313" cy="107"/>
                <a:chOff x="2953" y="1069"/>
                <a:chExt cx="313" cy="107"/>
              </a:xfrm>
            </p:grpSpPr>
            <p:sp>
              <p:nvSpPr>
                <p:cNvPr id="1002" name="Freeform 591"/>
                <p:cNvSpPr>
                  <a:spLocks/>
                </p:cNvSpPr>
                <p:nvPr/>
              </p:nvSpPr>
              <p:spPr bwMode="auto">
                <a:xfrm>
                  <a:off x="2955" y="1123"/>
                  <a:ext cx="311" cy="53"/>
                </a:xfrm>
                <a:custGeom>
                  <a:avLst/>
                  <a:gdLst/>
                  <a:ahLst/>
                  <a:cxnLst>
                    <a:cxn ang="0">
                      <a:pos x="0" y="23"/>
                    </a:cxn>
                    <a:cxn ang="0">
                      <a:pos x="0" y="188"/>
                    </a:cxn>
                    <a:cxn ang="0">
                      <a:pos x="1765" y="374"/>
                    </a:cxn>
                    <a:cxn ang="0">
                      <a:pos x="2173" y="146"/>
                    </a:cxn>
                    <a:cxn ang="0">
                      <a:pos x="2173" y="0"/>
                    </a:cxn>
                    <a:cxn ang="0">
                      <a:pos x="1750" y="197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2173" h="374">
                      <a:moveTo>
                        <a:pt x="0" y="23"/>
                      </a:moveTo>
                      <a:lnTo>
                        <a:pt x="0" y="188"/>
                      </a:lnTo>
                      <a:lnTo>
                        <a:pt x="1765" y="374"/>
                      </a:lnTo>
                      <a:lnTo>
                        <a:pt x="2173" y="146"/>
                      </a:lnTo>
                      <a:lnTo>
                        <a:pt x="2173" y="0"/>
                      </a:lnTo>
                      <a:lnTo>
                        <a:pt x="1750" y="197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03" name="Freeform 592"/>
                <p:cNvSpPr>
                  <a:spLocks/>
                </p:cNvSpPr>
                <p:nvPr/>
              </p:nvSpPr>
              <p:spPr bwMode="auto">
                <a:xfrm>
                  <a:off x="2953" y="1069"/>
                  <a:ext cx="253" cy="8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772" y="127"/>
                    </a:cxn>
                    <a:cxn ang="0">
                      <a:pos x="1772" y="578"/>
                    </a:cxn>
                    <a:cxn ang="0">
                      <a:pos x="0" y="40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772" h="578">
                      <a:moveTo>
                        <a:pt x="0" y="0"/>
                      </a:moveTo>
                      <a:lnTo>
                        <a:pt x="1772" y="127"/>
                      </a:lnTo>
                      <a:lnTo>
                        <a:pt x="1772" y="578"/>
                      </a:lnTo>
                      <a:lnTo>
                        <a:pt x="0" y="4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59" name="Group 593"/>
                <p:cNvGrpSpPr>
                  <a:grpSpLocks/>
                </p:cNvGrpSpPr>
                <p:nvPr/>
              </p:nvGrpSpPr>
              <p:grpSpPr bwMode="auto">
                <a:xfrm>
                  <a:off x="2954" y="1084"/>
                  <a:ext cx="252" cy="33"/>
                  <a:chOff x="2954" y="1084"/>
                  <a:chExt cx="252" cy="33"/>
                </a:xfrm>
              </p:grpSpPr>
              <p:sp>
                <p:nvSpPr>
                  <p:cNvPr id="1005" name="Line 594"/>
                  <p:cNvSpPr>
                    <a:spLocks noChangeShapeType="1"/>
                  </p:cNvSpPr>
                  <p:nvPr/>
                </p:nvSpPr>
                <p:spPr bwMode="auto">
                  <a:xfrm>
                    <a:off x="2954" y="1084"/>
                    <a:ext cx="252" cy="1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06" name="Line 595"/>
                  <p:cNvSpPr>
                    <a:spLocks noChangeShapeType="1"/>
                  </p:cNvSpPr>
                  <p:nvPr/>
                </p:nvSpPr>
                <p:spPr bwMode="auto">
                  <a:xfrm>
                    <a:off x="3139" y="1100"/>
                    <a:ext cx="53" cy="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07" name="Line 596"/>
                  <p:cNvSpPr>
                    <a:spLocks noChangeShapeType="1"/>
                  </p:cNvSpPr>
                  <p:nvPr/>
                </p:nvSpPr>
                <p:spPr bwMode="auto">
                  <a:xfrm>
                    <a:off x="3077" y="1095"/>
                    <a:ext cx="53" cy="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08" name="Line 597"/>
                  <p:cNvSpPr>
                    <a:spLocks noChangeShapeType="1"/>
                  </p:cNvSpPr>
                  <p:nvPr/>
                </p:nvSpPr>
                <p:spPr bwMode="auto">
                  <a:xfrm>
                    <a:off x="2954" y="1095"/>
                    <a:ext cx="252" cy="22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60" name="Group 598"/>
              <p:cNvGrpSpPr>
                <a:grpSpLocks/>
              </p:cNvGrpSpPr>
              <p:nvPr/>
            </p:nvGrpSpPr>
            <p:grpSpPr bwMode="auto">
              <a:xfrm>
                <a:off x="2953" y="1058"/>
                <a:ext cx="313" cy="29"/>
                <a:chOff x="2953" y="1058"/>
                <a:chExt cx="313" cy="29"/>
              </a:xfrm>
            </p:grpSpPr>
            <p:sp>
              <p:nvSpPr>
                <p:cNvPr id="1000" name="Freeform 599"/>
                <p:cNvSpPr>
                  <a:spLocks/>
                </p:cNvSpPr>
                <p:nvPr/>
              </p:nvSpPr>
              <p:spPr bwMode="auto">
                <a:xfrm>
                  <a:off x="2953" y="1058"/>
                  <a:ext cx="313" cy="29"/>
                </a:xfrm>
                <a:custGeom>
                  <a:avLst/>
                  <a:gdLst/>
                  <a:ahLst/>
                  <a:cxnLst>
                    <a:cxn ang="0">
                      <a:pos x="0" y="79"/>
                    </a:cxn>
                    <a:cxn ang="0">
                      <a:pos x="1771" y="206"/>
                    </a:cxn>
                    <a:cxn ang="0">
                      <a:pos x="2194" y="85"/>
                    </a:cxn>
                    <a:cxn ang="0">
                      <a:pos x="2045" y="69"/>
                    </a:cxn>
                    <a:cxn ang="0">
                      <a:pos x="675" y="0"/>
                    </a:cxn>
                    <a:cxn ang="0">
                      <a:pos x="0" y="79"/>
                    </a:cxn>
                  </a:cxnLst>
                  <a:rect l="0" t="0" r="r" b="b"/>
                  <a:pathLst>
                    <a:path w="2194" h="206">
                      <a:moveTo>
                        <a:pt x="0" y="79"/>
                      </a:moveTo>
                      <a:lnTo>
                        <a:pt x="1771" y="206"/>
                      </a:lnTo>
                      <a:lnTo>
                        <a:pt x="2194" y="85"/>
                      </a:lnTo>
                      <a:lnTo>
                        <a:pt x="2045" y="69"/>
                      </a:lnTo>
                      <a:lnTo>
                        <a:pt x="675" y="0"/>
                      </a:lnTo>
                      <a:lnTo>
                        <a:pt x="0" y="79"/>
                      </a:lnTo>
                      <a:close/>
                    </a:path>
                  </a:pathLst>
                </a:custGeom>
                <a:solidFill>
                  <a:srgbClr val="DFDFD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01" name="Freeform 600"/>
                <p:cNvSpPr>
                  <a:spLocks/>
                </p:cNvSpPr>
                <p:nvPr/>
              </p:nvSpPr>
              <p:spPr bwMode="auto">
                <a:xfrm>
                  <a:off x="3024" y="1064"/>
                  <a:ext cx="231" cy="19"/>
                </a:xfrm>
                <a:custGeom>
                  <a:avLst/>
                  <a:gdLst/>
                  <a:ahLst/>
                  <a:cxnLst>
                    <a:cxn ang="0">
                      <a:pos x="131" y="0"/>
                    </a:cxn>
                    <a:cxn ang="0">
                      <a:pos x="0" y="49"/>
                    </a:cxn>
                    <a:cxn ang="0">
                      <a:pos x="1301" y="132"/>
                    </a:cxn>
                    <a:cxn ang="0">
                      <a:pos x="1514" y="74"/>
                    </a:cxn>
                    <a:cxn ang="0">
                      <a:pos x="1496" y="65"/>
                    </a:cxn>
                    <a:cxn ang="0">
                      <a:pos x="1613" y="33"/>
                    </a:cxn>
                    <a:cxn ang="0">
                      <a:pos x="1541" y="26"/>
                    </a:cxn>
                    <a:cxn ang="0">
                      <a:pos x="131" y="0"/>
                    </a:cxn>
                  </a:cxnLst>
                  <a:rect l="0" t="0" r="r" b="b"/>
                  <a:pathLst>
                    <a:path w="1613" h="132">
                      <a:moveTo>
                        <a:pt x="131" y="0"/>
                      </a:moveTo>
                      <a:lnTo>
                        <a:pt x="0" y="49"/>
                      </a:lnTo>
                      <a:lnTo>
                        <a:pt x="1301" y="132"/>
                      </a:lnTo>
                      <a:lnTo>
                        <a:pt x="1514" y="74"/>
                      </a:lnTo>
                      <a:lnTo>
                        <a:pt x="1496" y="65"/>
                      </a:lnTo>
                      <a:lnTo>
                        <a:pt x="1613" y="33"/>
                      </a:lnTo>
                      <a:lnTo>
                        <a:pt x="1541" y="26"/>
                      </a:ln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61" name="Group 601"/>
              <p:cNvGrpSpPr>
                <a:grpSpLocks/>
              </p:cNvGrpSpPr>
              <p:nvPr/>
            </p:nvGrpSpPr>
            <p:grpSpPr bwMode="auto">
              <a:xfrm>
                <a:off x="3208" y="900"/>
                <a:ext cx="58" cy="179"/>
                <a:chOff x="3208" y="900"/>
                <a:chExt cx="58" cy="179"/>
              </a:xfrm>
            </p:grpSpPr>
            <p:grpSp>
              <p:nvGrpSpPr>
                <p:cNvPr id="266" name="Group 602"/>
                <p:cNvGrpSpPr>
                  <a:grpSpLocks/>
                </p:cNvGrpSpPr>
                <p:nvPr/>
              </p:nvGrpSpPr>
              <p:grpSpPr bwMode="auto">
                <a:xfrm>
                  <a:off x="3231" y="923"/>
                  <a:ext cx="35" cy="150"/>
                  <a:chOff x="3231" y="923"/>
                  <a:chExt cx="35" cy="150"/>
                </a:xfrm>
              </p:grpSpPr>
              <p:sp>
                <p:nvSpPr>
                  <p:cNvPr id="974" name="Freeform 603"/>
                  <p:cNvSpPr>
                    <a:spLocks/>
                  </p:cNvSpPr>
                  <p:nvPr/>
                </p:nvSpPr>
                <p:spPr bwMode="auto">
                  <a:xfrm>
                    <a:off x="3231" y="923"/>
                    <a:ext cx="35" cy="150"/>
                  </a:xfrm>
                  <a:custGeom>
                    <a:avLst/>
                    <a:gdLst/>
                    <a:ahLst/>
                    <a:cxnLst>
                      <a:cxn ang="0">
                        <a:pos x="22" y="0"/>
                      </a:cxn>
                      <a:cxn ang="0">
                        <a:pos x="243" y="86"/>
                      </a:cxn>
                      <a:cxn ang="0">
                        <a:pos x="223" y="496"/>
                      </a:cxn>
                      <a:cxn ang="0">
                        <a:pos x="199" y="988"/>
                      </a:cxn>
                      <a:cxn ang="0">
                        <a:pos x="0" y="1049"/>
                      </a:cxn>
                      <a:cxn ang="0">
                        <a:pos x="22" y="0"/>
                      </a:cxn>
                    </a:cxnLst>
                    <a:rect l="0" t="0" r="r" b="b"/>
                    <a:pathLst>
                      <a:path w="243" h="1049">
                        <a:moveTo>
                          <a:pt x="22" y="0"/>
                        </a:moveTo>
                        <a:lnTo>
                          <a:pt x="243" y="86"/>
                        </a:lnTo>
                        <a:lnTo>
                          <a:pt x="223" y="496"/>
                        </a:lnTo>
                        <a:lnTo>
                          <a:pt x="199" y="988"/>
                        </a:lnTo>
                        <a:lnTo>
                          <a:pt x="0" y="1049"/>
                        </a:lnTo>
                        <a:lnTo>
                          <a:pt x="22" y="0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67" name="Group 604"/>
                  <p:cNvGrpSpPr>
                    <a:grpSpLocks/>
                  </p:cNvGrpSpPr>
                  <p:nvPr/>
                </p:nvGrpSpPr>
                <p:grpSpPr bwMode="auto">
                  <a:xfrm>
                    <a:off x="3231" y="929"/>
                    <a:ext cx="34" cy="126"/>
                    <a:chOff x="3231" y="929"/>
                    <a:chExt cx="34" cy="126"/>
                  </a:xfrm>
                </p:grpSpPr>
                <p:grpSp>
                  <p:nvGrpSpPr>
                    <p:cNvPr id="268" name="Group 60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31" y="929"/>
                      <a:ext cx="34" cy="126"/>
                      <a:chOff x="3231" y="929"/>
                      <a:chExt cx="34" cy="126"/>
                    </a:xfrm>
                  </p:grpSpPr>
                  <p:grpSp>
                    <p:nvGrpSpPr>
                      <p:cNvPr id="270" name="Group 60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31" y="929"/>
                        <a:ext cx="34" cy="76"/>
                        <a:chOff x="3231" y="929"/>
                        <a:chExt cx="34" cy="76"/>
                      </a:xfrm>
                    </p:grpSpPr>
                    <p:grpSp>
                      <p:nvGrpSpPr>
                        <p:cNvPr id="274" name="Group 60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233" y="929"/>
                          <a:ext cx="32" cy="41"/>
                          <a:chOff x="3233" y="929"/>
                          <a:chExt cx="32" cy="41"/>
                        </a:xfrm>
                      </p:grpSpPr>
                      <p:sp>
                        <p:nvSpPr>
                          <p:cNvPr id="994" name="Line 60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234" y="929"/>
                            <a:ext cx="31" cy="12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995" name="Line 60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234" y="936"/>
                            <a:ext cx="31" cy="11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996" name="Line 61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234" y="943"/>
                            <a:ext cx="31" cy="1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997" name="Line 61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234" y="949"/>
                            <a:ext cx="31" cy="9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998" name="Line 61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233" y="955"/>
                            <a:ext cx="31" cy="9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999" name="Line 61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233" y="962"/>
                            <a:ext cx="31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989" name="Line 61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1" y="975"/>
                          <a:ext cx="32" cy="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90" name="Line 61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1" y="982"/>
                          <a:ext cx="32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91" name="Line 61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1" y="988"/>
                          <a:ext cx="31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92" name="Line 61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1" y="995"/>
                          <a:ext cx="31" cy="4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93" name="Line 61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1" y="1002"/>
                          <a:ext cx="31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75" name="Group 61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31" y="1009"/>
                        <a:ext cx="30" cy="46"/>
                        <a:chOff x="3231" y="1009"/>
                        <a:chExt cx="30" cy="46"/>
                      </a:xfrm>
                    </p:grpSpPr>
                    <p:sp>
                      <p:nvSpPr>
                        <p:cNvPr id="980" name="Line 62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1" y="1009"/>
                          <a:ext cx="30" cy="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81" name="Line 62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2" y="1015"/>
                          <a:ext cx="29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82" name="Line 62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1" y="1022"/>
                          <a:ext cx="30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83" name="Line 62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231" y="1028"/>
                          <a:ext cx="30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84" name="Line 62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231" y="1034"/>
                          <a:ext cx="29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85" name="Line 62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231" y="1040"/>
                          <a:ext cx="29" cy="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86" name="Line 62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231" y="1045"/>
                          <a:ext cx="29" cy="4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87" name="Line 62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231" y="1051"/>
                          <a:ext cx="28" cy="4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977" name="Line 6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33" y="969"/>
                      <a:ext cx="30" cy="7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79" name="Group 629"/>
                <p:cNvGrpSpPr>
                  <a:grpSpLocks/>
                </p:cNvGrpSpPr>
                <p:nvPr/>
              </p:nvGrpSpPr>
              <p:grpSpPr bwMode="auto">
                <a:xfrm>
                  <a:off x="3208" y="900"/>
                  <a:ext cx="32" cy="179"/>
                  <a:chOff x="3208" y="900"/>
                  <a:chExt cx="32" cy="179"/>
                </a:xfrm>
              </p:grpSpPr>
              <p:sp>
                <p:nvSpPr>
                  <p:cNvPr id="972" name="Freeform 630"/>
                  <p:cNvSpPr>
                    <a:spLocks/>
                  </p:cNvSpPr>
                  <p:nvPr/>
                </p:nvSpPr>
                <p:spPr bwMode="auto">
                  <a:xfrm>
                    <a:off x="3208" y="900"/>
                    <a:ext cx="31" cy="179"/>
                  </a:xfrm>
                  <a:custGeom>
                    <a:avLst/>
                    <a:gdLst/>
                    <a:ahLst/>
                    <a:cxnLst>
                      <a:cxn ang="0">
                        <a:pos x="51" y="0"/>
                      </a:cxn>
                      <a:cxn ang="0">
                        <a:pos x="202" y="65"/>
                      </a:cxn>
                      <a:cxn ang="0">
                        <a:pos x="214" y="79"/>
                      </a:cxn>
                      <a:cxn ang="0">
                        <a:pos x="169" y="1202"/>
                      </a:cxn>
                      <a:cxn ang="0">
                        <a:pos x="149" y="1216"/>
                      </a:cxn>
                      <a:cxn ang="0">
                        <a:pos x="0" y="1253"/>
                      </a:cxn>
                      <a:cxn ang="0">
                        <a:pos x="20" y="1233"/>
                      </a:cxn>
                      <a:cxn ang="0">
                        <a:pos x="21" y="1217"/>
                      </a:cxn>
                      <a:cxn ang="0">
                        <a:pos x="51" y="0"/>
                      </a:cxn>
                    </a:cxnLst>
                    <a:rect l="0" t="0" r="r" b="b"/>
                    <a:pathLst>
                      <a:path w="214" h="1253">
                        <a:moveTo>
                          <a:pt x="51" y="0"/>
                        </a:moveTo>
                        <a:lnTo>
                          <a:pt x="202" y="65"/>
                        </a:lnTo>
                        <a:lnTo>
                          <a:pt x="214" y="79"/>
                        </a:lnTo>
                        <a:lnTo>
                          <a:pt x="169" y="1202"/>
                        </a:lnTo>
                        <a:lnTo>
                          <a:pt x="149" y="1216"/>
                        </a:lnTo>
                        <a:lnTo>
                          <a:pt x="0" y="1253"/>
                        </a:lnTo>
                        <a:lnTo>
                          <a:pt x="20" y="1233"/>
                        </a:lnTo>
                        <a:lnTo>
                          <a:pt x="21" y="1217"/>
                        </a:lnTo>
                        <a:lnTo>
                          <a:pt x="51" y="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73" name="Arc 631"/>
                  <p:cNvSpPr>
                    <a:spLocks/>
                  </p:cNvSpPr>
                  <p:nvPr/>
                </p:nvSpPr>
                <p:spPr bwMode="auto">
                  <a:xfrm>
                    <a:off x="3237" y="909"/>
                    <a:ext cx="3" cy="4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80" name="Group 632"/>
              <p:cNvGrpSpPr>
                <a:grpSpLocks/>
              </p:cNvGrpSpPr>
              <p:nvPr/>
            </p:nvGrpSpPr>
            <p:grpSpPr bwMode="auto">
              <a:xfrm>
                <a:off x="3220" y="1170"/>
                <a:ext cx="98" cy="39"/>
                <a:chOff x="3220" y="1170"/>
                <a:chExt cx="98" cy="39"/>
              </a:xfrm>
            </p:grpSpPr>
            <p:sp>
              <p:nvSpPr>
                <p:cNvPr id="959" name="Freeform 633"/>
                <p:cNvSpPr>
                  <a:spLocks/>
                </p:cNvSpPr>
                <p:nvPr/>
              </p:nvSpPr>
              <p:spPr bwMode="auto">
                <a:xfrm>
                  <a:off x="3220" y="1170"/>
                  <a:ext cx="98" cy="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7" y="8"/>
                    </a:cxn>
                    <a:cxn ang="0">
                      <a:pos x="220" y="13"/>
                    </a:cxn>
                    <a:cxn ang="0">
                      <a:pos x="305" y="21"/>
                    </a:cxn>
                    <a:cxn ang="0">
                      <a:pos x="389" y="32"/>
                    </a:cxn>
                    <a:cxn ang="0">
                      <a:pos x="448" y="41"/>
                    </a:cxn>
                    <a:cxn ang="0">
                      <a:pos x="519" y="53"/>
                    </a:cxn>
                    <a:cxn ang="0">
                      <a:pos x="560" y="60"/>
                    </a:cxn>
                    <a:cxn ang="0">
                      <a:pos x="590" y="67"/>
                    </a:cxn>
                    <a:cxn ang="0">
                      <a:pos x="608" y="71"/>
                    </a:cxn>
                    <a:cxn ang="0">
                      <a:pos x="622" y="74"/>
                    </a:cxn>
                    <a:cxn ang="0">
                      <a:pos x="638" y="80"/>
                    </a:cxn>
                    <a:cxn ang="0">
                      <a:pos x="655" y="86"/>
                    </a:cxn>
                    <a:cxn ang="0">
                      <a:pos x="671" y="95"/>
                    </a:cxn>
                    <a:cxn ang="0">
                      <a:pos x="679" y="104"/>
                    </a:cxn>
                    <a:cxn ang="0">
                      <a:pos x="680" y="112"/>
                    </a:cxn>
                    <a:cxn ang="0">
                      <a:pos x="677" y="124"/>
                    </a:cxn>
                    <a:cxn ang="0">
                      <a:pos x="671" y="136"/>
                    </a:cxn>
                    <a:cxn ang="0">
                      <a:pos x="663" y="146"/>
                    </a:cxn>
                    <a:cxn ang="0">
                      <a:pos x="652" y="154"/>
                    </a:cxn>
                    <a:cxn ang="0">
                      <a:pos x="637" y="164"/>
                    </a:cxn>
                    <a:cxn ang="0">
                      <a:pos x="621" y="170"/>
                    </a:cxn>
                    <a:cxn ang="0">
                      <a:pos x="602" y="172"/>
                    </a:cxn>
                    <a:cxn ang="0">
                      <a:pos x="582" y="176"/>
                    </a:cxn>
                    <a:cxn ang="0">
                      <a:pos x="557" y="177"/>
                    </a:cxn>
                    <a:cxn ang="0">
                      <a:pos x="533" y="174"/>
                    </a:cxn>
                    <a:cxn ang="0">
                      <a:pos x="495" y="169"/>
                    </a:cxn>
                  </a:cxnLst>
                  <a:rect l="0" t="0" r="r" b="b"/>
                  <a:pathLst>
                    <a:path w="680" h="177">
                      <a:moveTo>
                        <a:pt x="0" y="0"/>
                      </a:moveTo>
                      <a:lnTo>
                        <a:pt x="127" y="8"/>
                      </a:lnTo>
                      <a:lnTo>
                        <a:pt x="220" y="13"/>
                      </a:lnTo>
                      <a:lnTo>
                        <a:pt x="305" y="21"/>
                      </a:lnTo>
                      <a:lnTo>
                        <a:pt x="389" y="32"/>
                      </a:lnTo>
                      <a:lnTo>
                        <a:pt x="448" y="41"/>
                      </a:lnTo>
                      <a:lnTo>
                        <a:pt x="519" y="53"/>
                      </a:lnTo>
                      <a:lnTo>
                        <a:pt x="560" y="60"/>
                      </a:lnTo>
                      <a:lnTo>
                        <a:pt x="590" y="67"/>
                      </a:lnTo>
                      <a:lnTo>
                        <a:pt x="608" y="71"/>
                      </a:lnTo>
                      <a:lnTo>
                        <a:pt x="622" y="74"/>
                      </a:lnTo>
                      <a:lnTo>
                        <a:pt x="638" y="80"/>
                      </a:lnTo>
                      <a:lnTo>
                        <a:pt x="655" y="86"/>
                      </a:lnTo>
                      <a:lnTo>
                        <a:pt x="671" y="95"/>
                      </a:lnTo>
                      <a:lnTo>
                        <a:pt x="679" y="104"/>
                      </a:lnTo>
                      <a:lnTo>
                        <a:pt x="680" y="112"/>
                      </a:lnTo>
                      <a:lnTo>
                        <a:pt x="677" y="124"/>
                      </a:lnTo>
                      <a:lnTo>
                        <a:pt x="671" y="136"/>
                      </a:lnTo>
                      <a:lnTo>
                        <a:pt x="663" y="146"/>
                      </a:lnTo>
                      <a:lnTo>
                        <a:pt x="652" y="154"/>
                      </a:lnTo>
                      <a:lnTo>
                        <a:pt x="637" y="164"/>
                      </a:lnTo>
                      <a:lnTo>
                        <a:pt x="621" y="170"/>
                      </a:lnTo>
                      <a:lnTo>
                        <a:pt x="602" y="172"/>
                      </a:lnTo>
                      <a:lnTo>
                        <a:pt x="582" y="176"/>
                      </a:lnTo>
                      <a:lnTo>
                        <a:pt x="557" y="177"/>
                      </a:lnTo>
                      <a:lnTo>
                        <a:pt x="533" y="174"/>
                      </a:lnTo>
                      <a:lnTo>
                        <a:pt x="495" y="169"/>
                      </a:lnTo>
                    </a:path>
                  </a:pathLst>
                </a:custGeom>
                <a:noFill/>
                <a:ln w="3175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81" name="Group 634"/>
                <p:cNvGrpSpPr>
                  <a:grpSpLocks/>
                </p:cNvGrpSpPr>
                <p:nvPr/>
              </p:nvGrpSpPr>
              <p:grpSpPr bwMode="auto">
                <a:xfrm>
                  <a:off x="3224" y="1182"/>
                  <a:ext cx="69" cy="27"/>
                  <a:chOff x="3224" y="1182"/>
                  <a:chExt cx="69" cy="27"/>
                </a:xfrm>
              </p:grpSpPr>
              <p:grpSp>
                <p:nvGrpSpPr>
                  <p:cNvPr id="285" name="Group 635"/>
                  <p:cNvGrpSpPr>
                    <a:grpSpLocks/>
                  </p:cNvGrpSpPr>
                  <p:nvPr/>
                </p:nvGrpSpPr>
                <p:grpSpPr bwMode="auto">
                  <a:xfrm>
                    <a:off x="3224" y="1182"/>
                    <a:ext cx="69" cy="27"/>
                    <a:chOff x="3224" y="1182"/>
                    <a:chExt cx="69" cy="27"/>
                  </a:xfrm>
                </p:grpSpPr>
                <p:sp>
                  <p:nvSpPr>
                    <p:cNvPr id="966" name="Freeform 636"/>
                    <p:cNvSpPr>
                      <a:spLocks/>
                    </p:cNvSpPr>
                    <p:nvPr/>
                  </p:nvSpPr>
                  <p:spPr bwMode="auto">
                    <a:xfrm>
                      <a:off x="3224" y="1182"/>
                      <a:ext cx="43" cy="1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1"/>
                        </a:cxn>
                        <a:cxn ang="0">
                          <a:pos x="78" y="0"/>
                        </a:cxn>
                        <a:cxn ang="0">
                          <a:pos x="297" y="40"/>
                        </a:cxn>
                        <a:cxn ang="0">
                          <a:pos x="211" y="119"/>
                        </a:cxn>
                        <a:cxn ang="0">
                          <a:pos x="0" y="71"/>
                        </a:cxn>
                      </a:cxnLst>
                      <a:rect l="0" t="0" r="r" b="b"/>
                      <a:pathLst>
                        <a:path w="297" h="119">
                          <a:moveTo>
                            <a:pt x="0" y="71"/>
                          </a:moveTo>
                          <a:lnTo>
                            <a:pt x="78" y="0"/>
                          </a:lnTo>
                          <a:lnTo>
                            <a:pt x="297" y="40"/>
                          </a:lnTo>
                          <a:lnTo>
                            <a:pt x="211" y="119"/>
                          </a:lnTo>
                          <a:lnTo>
                            <a:pt x="0" y="71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67" name="Freeform 637"/>
                    <p:cNvSpPr>
                      <a:spLocks/>
                    </p:cNvSpPr>
                    <p:nvPr/>
                  </p:nvSpPr>
                  <p:spPr bwMode="auto">
                    <a:xfrm>
                      <a:off x="3224" y="1192"/>
                      <a:ext cx="31" cy="1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63"/>
                        </a:cxn>
                        <a:cxn ang="0">
                          <a:pos x="3" y="63"/>
                        </a:cxn>
                        <a:cxn ang="0">
                          <a:pos x="211" y="113"/>
                        </a:cxn>
                        <a:cxn ang="0">
                          <a:pos x="211" y="48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211" h="113">
                          <a:moveTo>
                            <a:pt x="0" y="0"/>
                          </a:moveTo>
                          <a:lnTo>
                            <a:pt x="0" y="63"/>
                          </a:lnTo>
                          <a:lnTo>
                            <a:pt x="3" y="63"/>
                          </a:lnTo>
                          <a:lnTo>
                            <a:pt x="211" y="113"/>
                          </a:lnTo>
                          <a:lnTo>
                            <a:pt x="211" y="4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68" name="Freeform 638"/>
                    <p:cNvSpPr>
                      <a:spLocks/>
                    </p:cNvSpPr>
                    <p:nvPr/>
                  </p:nvSpPr>
                  <p:spPr bwMode="auto">
                    <a:xfrm>
                      <a:off x="3255" y="1188"/>
                      <a:ext cx="38" cy="2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8"/>
                        </a:cxn>
                        <a:cxn ang="0">
                          <a:pos x="85" y="0"/>
                        </a:cxn>
                        <a:cxn ang="0">
                          <a:pos x="267" y="21"/>
                        </a:cxn>
                        <a:cxn ang="0">
                          <a:pos x="267" y="80"/>
                        </a:cxn>
                        <a:cxn ang="0">
                          <a:pos x="0" y="144"/>
                        </a:cxn>
                        <a:cxn ang="0">
                          <a:pos x="0" y="78"/>
                        </a:cxn>
                      </a:cxnLst>
                      <a:rect l="0" t="0" r="r" b="b"/>
                      <a:pathLst>
                        <a:path w="267" h="144">
                          <a:moveTo>
                            <a:pt x="0" y="78"/>
                          </a:moveTo>
                          <a:lnTo>
                            <a:pt x="85" y="0"/>
                          </a:lnTo>
                          <a:lnTo>
                            <a:pt x="267" y="21"/>
                          </a:lnTo>
                          <a:lnTo>
                            <a:pt x="267" y="80"/>
                          </a:lnTo>
                          <a:lnTo>
                            <a:pt x="0" y="144"/>
                          </a:lnTo>
                          <a:lnTo>
                            <a:pt x="0" y="78"/>
                          </a:lnTo>
                          <a:close/>
                        </a:path>
                      </a:pathLst>
                    </a:custGeom>
                    <a:solidFill>
                      <a:srgbClr val="9F9F9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69" name="Freeform 639"/>
                    <p:cNvSpPr>
                      <a:spLocks/>
                    </p:cNvSpPr>
                    <p:nvPr/>
                  </p:nvSpPr>
                  <p:spPr bwMode="auto">
                    <a:xfrm>
                      <a:off x="3235" y="1182"/>
                      <a:ext cx="58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01" y="14"/>
                        </a:cxn>
                        <a:cxn ang="0">
                          <a:pos x="401" y="60"/>
                        </a:cxn>
                        <a:cxn ang="0">
                          <a:pos x="219" y="4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401" h="60">
                          <a:moveTo>
                            <a:pt x="0" y="0"/>
                          </a:moveTo>
                          <a:lnTo>
                            <a:pt x="201" y="14"/>
                          </a:lnTo>
                          <a:lnTo>
                            <a:pt x="401" y="60"/>
                          </a:lnTo>
                          <a:lnTo>
                            <a:pt x="219" y="4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86" name="Group 640"/>
                  <p:cNvGrpSpPr>
                    <a:grpSpLocks/>
                  </p:cNvGrpSpPr>
                  <p:nvPr/>
                </p:nvGrpSpPr>
                <p:grpSpPr bwMode="auto">
                  <a:xfrm>
                    <a:off x="3225" y="1190"/>
                    <a:ext cx="67" cy="11"/>
                    <a:chOff x="3225" y="1190"/>
                    <a:chExt cx="67" cy="11"/>
                  </a:xfrm>
                </p:grpSpPr>
                <p:sp>
                  <p:nvSpPr>
                    <p:cNvPr id="963" name="Line 6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25" y="1194"/>
                      <a:ext cx="30" cy="7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64" name="Line 64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255" y="1190"/>
                      <a:ext cx="12" cy="11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65" name="Line 6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68" y="1190"/>
                      <a:ext cx="24" cy="2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868" name="Freeform 644"/>
              <p:cNvSpPr>
                <a:spLocks/>
              </p:cNvSpPr>
              <p:nvPr/>
            </p:nvSpPr>
            <p:spPr bwMode="auto">
              <a:xfrm>
                <a:off x="3207" y="1122"/>
                <a:ext cx="58" cy="55"/>
              </a:xfrm>
              <a:custGeom>
                <a:avLst/>
                <a:gdLst/>
                <a:ahLst/>
                <a:cxnLst>
                  <a:cxn ang="0">
                    <a:pos x="0" y="193"/>
                  </a:cxn>
                  <a:cxn ang="0">
                    <a:pos x="412" y="0"/>
                  </a:cxn>
                  <a:cxn ang="0">
                    <a:pos x="412" y="155"/>
                  </a:cxn>
                  <a:cxn ang="0">
                    <a:pos x="0" y="384"/>
                  </a:cxn>
                  <a:cxn ang="0">
                    <a:pos x="0" y="193"/>
                  </a:cxn>
                </a:cxnLst>
                <a:rect l="0" t="0" r="r" b="b"/>
                <a:pathLst>
                  <a:path w="412" h="384">
                    <a:moveTo>
                      <a:pt x="0" y="193"/>
                    </a:moveTo>
                    <a:lnTo>
                      <a:pt x="412" y="0"/>
                    </a:lnTo>
                    <a:lnTo>
                      <a:pt x="412" y="155"/>
                    </a:lnTo>
                    <a:lnTo>
                      <a:pt x="0" y="384"/>
                    </a:lnTo>
                    <a:lnTo>
                      <a:pt x="0" y="193"/>
                    </a:lnTo>
                    <a:close/>
                  </a:path>
                </a:pathLst>
              </a:custGeom>
              <a:solidFill>
                <a:srgbClr val="5F5F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9" name="Freeform 645"/>
              <p:cNvSpPr>
                <a:spLocks/>
              </p:cNvSpPr>
              <p:nvPr/>
            </p:nvSpPr>
            <p:spPr bwMode="auto">
              <a:xfrm>
                <a:off x="3206" y="1070"/>
                <a:ext cx="61" cy="82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425" y="0"/>
                  </a:cxn>
                  <a:cxn ang="0">
                    <a:pos x="425" y="377"/>
                  </a:cxn>
                  <a:cxn ang="0">
                    <a:pos x="1" y="570"/>
                  </a:cxn>
                  <a:cxn ang="0">
                    <a:pos x="0" y="121"/>
                  </a:cxn>
                </a:cxnLst>
                <a:rect l="0" t="0" r="r" b="b"/>
                <a:pathLst>
                  <a:path w="425" h="570">
                    <a:moveTo>
                      <a:pt x="0" y="121"/>
                    </a:moveTo>
                    <a:lnTo>
                      <a:pt x="425" y="0"/>
                    </a:lnTo>
                    <a:lnTo>
                      <a:pt x="425" y="377"/>
                    </a:lnTo>
                    <a:lnTo>
                      <a:pt x="1" y="570"/>
                    </a:lnTo>
                    <a:lnTo>
                      <a:pt x="0" y="121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" name="Freeform 646"/>
              <p:cNvSpPr>
                <a:spLocks/>
              </p:cNvSpPr>
              <p:nvPr/>
            </p:nvSpPr>
            <p:spPr bwMode="auto">
              <a:xfrm>
                <a:off x="3042" y="925"/>
                <a:ext cx="150" cy="124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1050" y="0"/>
                  </a:cxn>
                  <a:cxn ang="0">
                    <a:pos x="1009" y="870"/>
                  </a:cxn>
                  <a:cxn ang="0">
                    <a:pos x="0" y="820"/>
                  </a:cxn>
                  <a:cxn ang="0">
                    <a:pos x="42" y="0"/>
                  </a:cxn>
                </a:cxnLst>
                <a:rect l="0" t="0" r="r" b="b"/>
                <a:pathLst>
                  <a:path w="1050" h="870">
                    <a:moveTo>
                      <a:pt x="42" y="0"/>
                    </a:moveTo>
                    <a:lnTo>
                      <a:pt x="1050" y="0"/>
                    </a:lnTo>
                    <a:lnTo>
                      <a:pt x="1009" y="870"/>
                    </a:lnTo>
                    <a:lnTo>
                      <a:pt x="0" y="82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" name="Freeform 647"/>
              <p:cNvSpPr>
                <a:spLocks/>
              </p:cNvSpPr>
              <p:nvPr/>
            </p:nvSpPr>
            <p:spPr bwMode="auto">
              <a:xfrm>
                <a:off x="2944" y="1134"/>
                <a:ext cx="279" cy="56"/>
              </a:xfrm>
              <a:custGeom>
                <a:avLst/>
                <a:gdLst/>
                <a:ahLst/>
                <a:cxnLst>
                  <a:cxn ang="0">
                    <a:pos x="319" y="0"/>
                  </a:cxn>
                  <a:cxn ang="0">
                    <a:pos x="1956" y="161"/>
                  </a:cxn>
                  <a:cxn ang="0">
                    <a:pos x="1840" y="307"/>
                  </a:cxn>
                  <a:cxn ang="0">
                    <a:pos x="1728" y="396"/>
                  </a:cxn>
                  <a:cxn ang="0">
                    <a:pos x="0" y="198"/>
                  </a:cxn>
                  <a:cxn ang="0">
                    <a:pos x="130" y="142"/>
                  </a:cxn>
                  <a:cxn ang="0">
                    <a:pos x="319" y="0"/>
                  </a:cxn>
                </a:cxnLst>
                <a:rect l="0" t="0" r="r" b="b"/>
                <a:pathLst>
                  <a:path w="1956" h="396">
                    <a:moveTo>
                      <a:pt x="319" y="0"/>
                    </a:moveTo>
                    <a:lnTo>
                      <a:pt x="1956" y="161"/>
                    </a:lnTo>
                    <a:lnTo>
                      <a:pt x="1840" y="307"/>
                    </a:lnTo>
                    <a:lnTo>
                      <a:pt x="1728" y="396"/>
                    </a:lnTo>
                    <a:lnTo>
                      <a:pt x="0" y="198"/>
                    </a:lnTo>
                    <a:lnTo>
                      <a:pt x="130" y="142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DFDFD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87" name="Group 648"/>
              <p:cNvGrpSpPr>
                <a:grpSpLocks/>
              </p:cNvGrpSpPr>
              <p:nvPr/>
            </p:nvGrpSpPr>
            <p:grpSpPr bwMode="auto">
              <a:xfrm>
                <a:off x="3206" y="1075"/>
                <a:ext cx="60" cy="72"/>
                <a:chOff x="3206" y="1075"/>
                <a:chExt cx="60" cy="72"/>
              </a:xfrm>
            </p:grpSpPr>
            <p:sp>
              <p:nvSpPr>
                <p:cNvPr id="950" name="Line 649"/>
                <p:cNvSpPr>
                  <a:spLocks noChangeShapeType="1"/>
                </p:cNvSpPr>
                <p:nvPr/>
              </p:nvSpPr>
              <p:spPr bwMode="auto">
                <a:xfrm flipV="1">
                  <a:off x="3206" y="1095"/>
                  <a:ext cx="60" cy="22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1" name="Line 650"/>
                <p:cNvSpPr>
                  <a:spLocks noChangeShapeType="1"/>
                </p:cNvSpPr>
                <p:nvPr/>
              </p:nvSpPr>
              <p:spPr bwMode="auto">
                <a:xfrm flipV="1">
                  <a:off x="3216" y="1101"/>
                  <a:ext cx="50" cy="20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2" name="Line 651"/>
                <p:cNvSpPr>
                  <a:spLocks noChangeShapeType="1"/>
                </p:cNvSpPr>
                <p:nvPr/>
              </p:nvSpPr>
              <p:spPr bwMode="auto">
                <a:xfrm flipV="1">
                  <a:off x="3216" y="1107"/>
                  <a:ext cx="50" cy="21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3" name="Line 652"/>
                <p:cNvSpPr>
                  <a:spLocks noChangeShapeType="1"/>
                </p:cNvSpPr>
                <p:nvPr/>
              </p:nvSpPr>
              <p:spPr bwMode="auto">
                <a:xfrm flipV="1">
                  <a:off x="3216" y="1113"/>
                  <a:ext cx="50" cy="21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4" name="Line 653"/>
                <p:cNvSpPr>
                  <a:spLocks noChangeShapeType="1"/>
                </p:cNvSpPr>
                <p:nvPr/>
              </p:nvSpPr>
              <p:spPr bwMode="auto">
                <a:xfrm flipV="1">
                  <a:off x="3216" y="1119"/>
                  <a:ext cx="50" cy="22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5" name="Line 654"/>
                <p:cNvSpPr>
                  <a:spLocks noChangeShapeType="1"/>
                </p:cNvSpPr>
                <p:nvPr/>
              </p:nvSpPr>
              <p:spPr bwMode="auto">
                <a:xfrm flipV="1">
                  <a:off x="3216" y="1089"/>
                  <a:ext cx="50" cy="17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6" name="Line 655"/>
                <p:cNvSpPr>
                  <a:spLocks noChangeShapeType="1"/>
                </p:cNvSpPr>
                <p:nvPr/>
              </p:nvSpPr>
              <p:spPr bwMode="auto">
                <a:xfrm flipV="1">
                  <a:off x="3217" y="1083"/>
                  <a:ext cx="49" cy="15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7" name="Line 656"/>
                <p:cNvSpPr>
                  <a:spLocks noChangeShapeType="1"/>
                </p:cNvSpPr>
                <p:nvPr/>
              </p:nvSpPr>
              <p:spPr bwMode="auto">
                <a:xfrm flipV="1">
                  <a:off x="3216" y="1075"/>
                  <a:ext cx="50" cy="15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8" name="Line 657"/>
                <p:cNvSpPr>
                  <a:spLocks noChangeShapeType="1"/>
                </p:cNvSpPr>
                <p:nvPr/>
              </p:nvSpPr>
              <p:spPr bwMode="auto">
                <a:xfrm flipH="1">
                  <a:off x="3216" y="1085"/>
                  <a:ext cx="1" cy="62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01" name="Group 658"/>
              <p:cNvGrpSpPr>
                <a:grpSpLocks/>
              </p:cNvGrpSpPr>
              <p:nvPr/>
            </p:nvGrpSpPr>
            <p:grpSpPr bwMode="auto">
              <a:xfrm>
                <a:off x="3021" y="897"/>
                <a:ext cx="199" cy="182"/>
                <a:chOff x="3021" y="897"/>
                <a:chExt cx="199" cy="182"/>
              </a:xfrm>
            </p:grpSpPr>
            <p:grpSp>
              <p:nvGrpSpPr>
                <p:cNvPr id="1602" name="Group 659"/>
                <p:cNvGrpSpPr>
                  <a:grpSpLocks/>
                </p:cNvGrpSpPr>
                <p:nvPr/>
              </p:nvGrpSpPr>
              <p:grpSpPr bwMode="auto">
                <a:xfrm>
                  <a:off x="3021" y="897"/>
                  <a:ext cx="199" cy="182"/>
                  <a:chOff x="3021" y="897"/>
                  <a:chExt cx="199" cy="182"/>
                </a:xfrm>
              </p:grpSpPr>
              <p:grpSp>
                <p:nvGrpSpPr>
                  <p:cNvPr id="1603" name="Group 660"/>
                  <p:cNvGrpSpPr>
                    <a:grpSpLocks/>
                  </p:cNvGrpSpPr>
                  <p:nvPr/>
                </p:nvGrpSpPr>
                <p:grpSpPr bwMode="auto">
                  <a:xfrm>
                    <a:off x="3021" y="897"/>
                    <a:ext cx="199" cy="182"/>
                    <a:chOff x="3021" y="897"/>
                    <a:chExt cx="199" cy="182"/>
                  </a:xfrm>
                </p:grpSpPr>
                <p:sp>
                  <p:nvSpPr>
                    <p:cNvPr id="946" name="Freeform 661"/>
                    <p:cNvSpPr>
                      <a:spLocks/>
                    </p:cNvSpPr>
                    <p:nvPr/>
                  </p:nvSpPr>
                  <p:spPr bwMode="auto">
                    <a:xfrm>
                      <a:off x="3021" y="897"/>
                      <a:ext cx="198" cy="182"/>
                    </a:xfrm>
                    <a:custGeom>
                      <a:avLst/>
                      <a:gdLst/>
                      <a:ahLst/>
                      <a:cxnLst>
                        <a:cxn ang="0">
                          <a:pos x="110" y="21"/>
                        </a:cxn>
                        <a:cxn ang="0">
                          <a:pos x="228" y="15"/>
                        </a:cxn>
                        <a:cxn ang="0">
                          <a:pos x="389" y="4"/>
                        </a:cxn>
                        <a:cxn ang="0">
                          <a:pos x="556" y="0"/>
                        </a:cxn>
                        <a:cxn ang="0">
                          <a:pos x="753" y="0"/>
                        </a:cxn>
                        <a:cxn ang="0">
                          <a:pos x="891" y="2"/>
                        </a:cxn>
                        <a:cxn ang="0">
                          <a:pos x="1102" y="9"/>
                        </a:cxn>
                        <a:cxn ang="0">
                          <a:pos x="1307" y="20"/>
                        </a:cxn>
                        <a:cxn ang="0">
                          <a:pos x="1356" y="22"/>
                        </a:cxn>
                        <a:cxn ang="0">
                          <a:pos x="1366" y="27"/>
                        </a:cxn>
                        <a:cxn ang="0">
                          <a:pos x="1374" y="32"/>
                        </a:cxn>
                        <a:cxn ang="0">
                          <a:pos x="1380" y="42"/>
                        </a:cxn>
                        <a:cxn ang="0">
                          <a:pos x="1381" y="52"/>
                        </a:cxn>
                        <a:cxn ang="0">
                          <a:pos x="1330" y="1254"/>
                        </a:cxn>
                        <a:cxn ang="0">
                          <a:pos x="1323" y="1273"/>
                        </a:cxn>
                        <a:cxn ang="0">
                          <a:pos x="1307" y="1278"/>
                        </a:cxn>
                        <a:cxn ang="0">
                          <a:pos x="860" y="1248"/>
                        </a:cxn>
                        <a:cxn ang="0">
                          <a:pos x="423" y="1217"/>
                        </a:cxn>
                        <a:cxn ang="0">
                          <a:pos x="20" y="1188"/>
                        </a:cxn>
                        <a:cxn ang="0">
                          <a:pos x="0" y="1156"/>
                        </a:cxn>
                        <a:cxn ang="0">
                          <a:pos x="61" y="60"/>
                        </a:cxn>
                        <a:cxn ang="0">
                          <a:pos x="110" y="21"/>
                        </a:cxn>
                      </a:cxnLst>
                      <a:rect l="0" t="0" r="r" b="b"/>
                      <a:pathLst>
                        <a:path w="1381" h="1278">
                          <a:moveTo>
                            <a:pt x="110" y="21"/>
                          </a:moveTo>
                          <a:lnTo>
                            <a:pt x="228" y="15"/>
                          </a:lnTo>
                          <a:lnTo>
                            <a:pt x="389" y="4"/>
                          </a:lnTo>
                          <a:lnTo>
                            <a:pt x="556" y="0"/>
                          </a:lnTo>
                          <a:lnTo>
                            <a:pt x="753" y="0"/>
                          </a:lnTo>
                          <a:lnTo>
                            <a:pt x="891" y="2"/>
                          </a:lnTo>
                          <a:lnTo>
                            <a:pt x="1102" y="9"/>
                          </a:lnTo>
                          <a:lnTo>
                            <a:pt x="1307" y="20"/>
                          </a:lnTo>
                          <a:lnTo>
                            <a:pt x="1356" y="22"/>
                          </a:lnTo>
                          <a:lnTo>
                            <a:pt x="1366" y="27"/>
                          </a:lnTo>
                          <a:lnTo>
                            <a:pt x="1374" y="32"/>
                          </a:lnTo>
                          <a:lnTo>
                            <a:pt x="1380" y="42"/>
                          </a:lnTo>
                          <a:lnTo>
                            <a:pt x="1381" y="52"/>
                          </a:lnTo>
                          <a:lnTo>
                            <a:pt x="1330" y="1254"/>
                          </a:lnTo>
                          <a:lnTo>
                            <a:pt x="1323" y="1273"/>
                          </a:lnTo>
                          <a:lnTo>
                            <a:pt x="1307" y="1278"/>
                          </a:lnTo>
                          <a:lnTo>
                            <a:pt x="860" y="1248"/>
                          </a:lnTo>
                          <a:lnTo>
                            <a:pt x="423" y="1217"/>
                          </a:lnTo>
                          <a:lnTo>
                            <a:pt x="20" y="1188"/>
                          </a:lnTo>
                          <a:lnTo>
                            <a:pt x="0" y="1156"/>
                          </a:lnTo>
                          <a:lnTo>
                            <a:pt x="61" y="60"/>
                          </a:lnTo>
                          <a:lnTo>
                            <a:pt x="110" y="2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47" name="Arc 662"/>
                    <p:cNvSpPr>
                      <a:spLocks/>
                    </p:cNvSpPr>
                    <p:nvPr/>
                  </p:nvSpPr>
                  <p:spPr bwMode="auto">
                    <a:xfrm>
                      <a:off x="3214" y="900"/>
                      <a:ext cx="6" cy="4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48" name="Arc 663"/>
                    <p:cNvSpPr>
                      <a:spLocks/>
                    </p:cNvSpPr>
                    <p:nvPr/>
                  </p:nvSpPr>
                  <p:spPr bwMode="auto">
                    <a:xfrm>
                      <a:off x="3031" y="900"/>
                      <a:ext cx="9" cy="8"/>
                    </a:xfrm>
                    <a:custGeom>
                      <a:avLst/>
                      <a:gdLst>
                        <a:gd name="G0" fmla="+- 21429 0 0"/>
                        <a:gd name="G1" fmla="+- 21600 0 0"/>
                        <a:gd name="G2" fmla="+- 21600 0 0"/>
                        <a:gd name="T0" fmla="*/ 0 w 21429"/>
                        <a:gd name="T1" fmla="*/ 18886 h 21600"/>
                        <a:gd name="T2" fmla="*/ 21429 w 21429"/>
                        <a:gd name="T3" fmla="*/ 0 h 21600"/>
                        <a:gd name="T4" fmla="*/ 21429 w 21429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429" h="21600" fill="none" extrusionOk="0">
                          <a:moveTo>
                            <a:pt x="0" y="18886"/>
                          </a:moveTo>
                          <a:cubicBezTo>
                            <a:pt x="1367" y="8092"/>
                            <a:pt x="10548" y="0"/>
                            <a:pt x="21428" y="0"/>
                          </a:cubicBezTo>
                        </a:path>
                        <a:path w="21429" h="21600" stroke="0" extrusionOk="0">
                          <a:moveTo>
                            <a:pt x="0" y="18886"/>
                          </a:moveTo>
                          <a:cubicBezTo>
                            <a:pt x="1367" y="8092"/>
                            <a:pt x="10548" y="0"/>
                            <a:pt x="21428" y="0"/>
                          </a:cubicBezTo>
                          <a:lnTo>
                            <a:pt x="21429" y="2160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49" name="Arc 664"/>
                    <p:cNvSpPr>
                      <a:spLocks/>
                    </p:cNvSpPr>
                    <p:nvPr/>
                  </p:nvSpPr>
                  <p:spPr bwMode="auto">
                    <a:xfrm>
                      <a:off x="3021" y="1061"/>
                      <a:ext cx="4" cy="6"/>
                    </a:xfrm>
                    <a:custGeom>
                      <a:avLst/>
                      <a:gdLst>
                        <a:gd name="G0" fmla="+- 21600 0 0"/>
                        <a:gd name="G1" fmla="+- 3864 0 0"/>
                        <a:gd name="G2" fmla="+- 21600 0 0"/>
                        <a:gd name="T0" fmla="*/ 21600 w 21600"/>
                        <a:gd name="T1" fmla="*/ 25464 h 25464"/>
                        <a:gd name="T2" fmla="*/ 348 w 21600"/>
                        <a:gd name="T3" fmla="*/ 0 h 25464"/>
                        <a:gd name="T4" fmla="*/ 21600 w 21600"/>
                        <a:gd name="T5" fmla="*/ 3864 h 254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5464" fill="none" extrusionOk="0">
                          <a:moveTo>
                            <a:pt x="21600" y="25464"/>
                          </a:moveTo>
                          <a:cubicBezTo>
                            <a:pt x="9670" y="25464"/>
                            <a:pt x="0" y="15793"/>
                            <a:pt x="0" y="3864"/>
                          </a:cubicBezTo>
                          <a:cubicBezTo>
                            <a:pt x="-1" y="2568"/>
                            <a:pt x="116" y="1274"/>
                            <a:pt x="348" y="0"/>
                          </a:cubicBezTo>
                        </a:path>
                        <a:path w="21600" h="25464" stroke="0" extrusionOk="0">
                          <a:moveTo>
                            <a:pt x="21600" y="25464"/>
                          </a:moveTo>
                          <a:cubicBezTo>
                            <a:pt x="9670" y="25464"/>
                            <a:pt x="0" y="15793"/>
                            <a:pt x="0" y="3864"/>
                          </a:cubicBezTo>
                          <a:cubicBezTo>
                            <a:pt x="-1" y="2568"/>
                            <a:pt x="116" y="1274"/>
                            <a:pt x="348" y="0"/>
                          </a:cubicBezTo>
                          <a:lnTo>
                            <a:pt x="21600" y="3864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604" name="Group 665"/>
                  <p:cNvGrpSpPr>
                    <a:grpSpLocks/>
                  </p:cNvGrpSpPr>
                  <p:nvPr/>
                </p:nvGrpSpPr>
                <p:grpSpPr bwMode="auto">
                  <a:xfrm>
                    <a:off x="3042" y="925"/>
                    <a:ext cx="150" cy="124"/>
                    <a:chOff x="3042" y="925"/>
                    <a:chExt cx="150" cy="124"/>
                  </a:xfrm>
                </p:grpSpPr>
                <p:grpSp>
                  <p:nvGrpSpPr>
                    <p:cNvPr id="1605" name="Group 66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42" y="925"/>
                      <a:ext cx="150" cy="124"/>
                      <a:chOff x="3042" y="925"/>
                      <a:chExt cx="150" cy="124"/>
                    </a:xfrm>
                  </p:grpSpPr>
                  <p:sp>
                    <p:nvSpPr>
                      <p:cNvPr id="942" name="Freeform 6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048" y="925"/>
                        <a:ext cx="144" cy="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1007" y="1"/>
                          </a:cxn>
                          <a:cxn ang="0">
                            <a:pos x="984" y="18"/>
                          </a:cxn>
                          <a:cxn ang="0">
                            <a:pos x="22" y="18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1007" h="18">
                            <a:moveTo>
                              <a:pt x="0" y="0"/>
                            </a:moveTo>
                            <a:lnTo>
                              <a:pt x="1007" y="1"/>
                            </a:lnTo>
                            <a:lnTo>
                              <a:pt x="984" y="18"/>
                            </a:lnTo>
                            <a:lnTo>
                              <a:pt x="22" y="18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43" name="Freeform 6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83" y="925"/>
                        <a:ext cx="9" cy="12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1" y="17"/>
                          </a:cxn>
                          <a:cxn ang="0">
                            <a:pos x="65" y="0"/>
                          </a:cxn>
                          <a:cxn ang="0">
                            <a:pos x="42" y="472"/>
                          </a:cxn>
                          <a:cxn ang="0">
                            <a:pos x="22" y="870"/>
                          </a:cxn>
                          <a:cxn ang="0">
                            <a:pos x="0" y="845"/>
                          </a:cxn>
                          <a:cxn ang="0">
                            <a:pos x="41" y="17"/>
                          </a:cxn>
                        </a:cxnLst>
                        <a:rect l="0" t="0" r="r" b="b"/>
                        <a:pathLst>
                          <a:path w="65" h="870">
                            <a:moveTo>
                              <a:pt x="41" y="17"/>
                            </a:moveTo>
                            <a:lnTo>
                              <a:pt x="65" y="0"/>
                            </a:lnTo>
                            <a:lnTo>
                              <a:pt x="42" y="472"/>
                            </a:lnTo>
                            <a:lnTo>
                              <a:pt x="22" y="870"/>
                            </a:lnTo>
                            <a:lnTo>
                              <a:pt x="0" y="845"/>
                            </a:lnTo>
                            <a:lnTo>
                              <a:pt x="41" y="17"/>
                            </a:ln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44" name="Freeform 6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042" y="1039"/>
                        <a:ext cx="144" cy="1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24" y="0"/>
                          </a:cxn>
                          <a:cxn ang="0">
                            <a:pos x="0" y="22"/>
                          </a:cxn>
                          <a:cxn ang="0">
                            <a:pos x="1008" y="71"/>
                          </a:cxn>
                          <a:cxn ang="0">
                            <a:pos x="986" y="47"/>
                          </a:cxn>
                          <a:cxn ang="0">
                            <a:pos x="24" y="0"/>
                          </a:cxn>
                        </a:cxnLst>
                        <a:rect l="0" t="0" r="r" b="b"/>
                        <a:pathLst>
                          <a:path w="1008" h="71">
                            <a:moveTo>
                              <a:pt x="24" y="0"/>
                            </a:moveTo>
                            <a:lnTo>
                              <a:pt x="0" y="22"/>
                            </a:lnTo>
                            <a:lnTo>
                              <a:pt x="1008" y="71"/>
                            </a:lnTo>
                            <a:lnTo>
                              <a:pt x="986" y="47"/>
                            </a:lnTo>
                            <a:lnTo>
                              <a:pt x="24" y="0"/>
                            </a:lnTo>
                            <a:close/>
                          </a:path>
                        </a:pathLst>
                      </a:custGeom>
                      <a:solidFill>
                        <a:srgbClr val="DFDFD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45" name="Freeform 6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042" y="925"/>
                        <a:ext cx="9" cy="11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2" y="0"/>
                          </a:cxn>
                          <a:cxn ang="0">
                            <a:pos x="64" y="17"/>
                          </a:cxn>
                          <a:cxn ang="0">
                            <a:pos x="24" y="798"/>
                          </a:cxn>
                          <a:cxn ang="0">
                            <a:pos x="0" y="820"/>
                          </a:cxn>
                          <a:cxn ang="0">
                            <a:pos x="42" y="0"/>
                          </a:cxn>
                        </a:cxnLst>
                        <a:rect l="0" t="0" r="r" b="b"/>
                        <a:pathLst>
                          <a:path w="64" h="820">
                            <a:moveTo>
                              <a:pt x="42" y="0"/>
                            </a:moveTo>
                            <a:lnTo>
                              <a:pt x="64" y="17"/>
                            </a:lnTo>
                            <a:lnTo>
                              <a:pt x="24" y="798"/>
                            </a:lnTo>
                            <a:lnTo>
                              <a:pt x="0" y="820"/>
                            </a:lnTo>
                            <a:lnTo>
                              <a:pt x="42" y="0"/>
                            </a:lnTo>
                            <a:close/>
                          </a:path>
                        </a:pathLst>
                      </a:custGeom>
                      <a:solidFill>
                        <a:srgbClr val="BFBFB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606" name="Group 67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45" y="927"/>
                      <a:ext cx="143" cy="119"/>
                      <a:chOff x="3045" y="927"/>
                      <a:chExt cx="143" cy="119"/>
                    </a:xfrm>
                  </p:grpSpPr>
                  <p:sp>
                    <p:nvSpPr>
                      <p:cNvPr id="939" name="Freeform 6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045" y="927"/>
                        <a:ext cx="143" cy="11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1" y="0"/>
                          </a:cxn>
                          <a:cxn ang="0">
                            <a:pos x="1003" y="0"/>
                          </a:cxn>
                          <a:cxn ang="0">
                            <a:pos x="963" y="828"/>
                          </a:cxn>
                          <a:cxn ang="0">
                            <a:pos x="0" y="781"/>
                          </a:cxn>
                          <a:cxn ang="0">
                            <a:pos x="41" y="0"/>
                          </a:cxn>
                        </a:cxnLst>
                        <a:rect l="0" t="0" r="r" b="b"/>
                        <a:pathLst>
                          <a:path w="1003" h="828">
                            <a:moveTo>
                              <a:pt x="41" y="0"/>
                            </a:moveTo>
                            <a:lnTo>
                              <a:pt x="1003" y="0"/>
                            </a:lnTo>
                            <a:lnTo>
                              <a:pt x="963" y="828"/>
                            </a:lnTo>
                            <a:lnTo>
                              <a:pt x="0" y="781"/>
                            </a:lnTo>
                            <a:lnTo>
                              <a:pt x="41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40" name="Freeform 6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050" y="932"/>
                        <a:ext cx="134" cy="10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5" y="1"/>
                          </a:cxn>
                          <a:cxn ang="0">
                            <a:pos x="936" y="0"/>
                          </a:cxn>
                          <a:cxn ang="0">
                            <a:pos x="897" y="765"/>
                          </a:cxn>
                          <a:cxn ang="0">
                            <a:pos x="0" y="726"/>
                          </a:cxn>
                          <a:cxn ang="0">
                            <a:pos x="35" y="1"/>
                          </a:cxn>
                        </a:cxnLst>
                        <a:rect l="0" t="0" r="r" b="b"/>
                        <a:pathLst>
                          <a:path w="936" h="765">
                            <a:moveTo>
                              <a:pt x="35" y="1"/>
                            </a:moveTo>
                            <a:lnTo>
                              <a:pt x="936" y="0"/>
                            </a:lnTo>
                            <a:lnTo>
                              <a:pt x="897" y="765"/>
                            </a:lnTo>
                            <a:lnTo>
                              <a:pt x="0" y="726"/>
                            </a:lnTo>
                            <a:lnTo>
                              <a:pt x="35" y="1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41" name="Freeform 6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052" y="939"/>
                        <a:ext cx="126" cy="9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2" y="0"/>
                          </a:cxn>
                          <a:cxn ang="0">
                            <a:pos x="882" y="0"/>
                          </a:cxn>
                          <a:cxn ang="0">
                            <a:pos x="846" y="690"/>
                          </a:cxn>
                          <a:cxn ang="0">
                            <a:pos x="0" y="655"/>
                          </a:cxn>
                          <a:cxn ang="0">
                            <a:pos x="32" y="0"/>
                          </a:cxn>
                        </a:cxnLst>
                        <a:rect l="0" t="0" r="r" b="b"/>
                        <a:pathLst>
                          <a:path w="882" h="690">
                            <a:moveTo>
                              <a:pt x="32" y="0"/>
                            </a:moveTo>
                            <a:lnTo>
                              <a:pt x="882" y="0"/>
                            </a:lnTo>
                            <a:lnTo>
                              <a:pt x="846" y="690"/>
                            </a:lnTo>
                            <a:lnTo>
                              <a:pt x="0" y="655"/>
                            </a:lnTo>
                            <a:lnTo>
                              <a:pt x="32" y="0"/>
                            </a:lnTo>
                            <a:close/>
                          </a:path>
                        </a:pathLst>
                      </a:cu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sp>
              <p:nvSpPr>
                <p:cNvPr id="934" name="Freeform 675"/>
                <p:cNvSpPr>
                  <a:spLocks/>
                </p:cNvSpPr>
                <p:nvPr/>
              </p:nvSpPr>
              <p:spPr bwMode="auto">
                <a:xfrm>
                  <a:off x="3180" y="1064"/>
                  <a:ext cx="8" cy="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8" y="1"/>
                    </a:cxn>
                    <a:cxn ang="0">
                      <a:pos x="58" y="20"/>
                    </a:cxn>
                    <a:cxn ang="0">
                      <a:pos x="0" y="1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8" h="20">
                      <a:moveTo>
                        <a:pt x="0" y="0"/>
                      </a:moveTo>
                      <a:lnTo>
                        <a:pt x="58" y="1"/>
                      </a:lnTo>
                      <a:lnTo>
                        <a:pt x="58" y="20"/>
                      </a:lnTo>
                      <a:lnTo>
                        <a:pt x="0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07" name="Group 676"/>
              <p:cNvGrpSpPr>
                <a:grpSpLocks/>
              </p:cNvGrpSpPr>
              <p:nvPr/>
            </p:nvGrpSpPr>
            <p:grpSpPr bwMode="auto">
              <a:xfrm>
                <a:off x="2944" y="1137"/>
                <a:ext cx="279" cy="63"/>
                <a:chOff x="2944" y="1137"/>
                <a:chExt cx="279" cy="63"/>
              </a:xfrm>
            </p:grpSpPr>
            <p:sp>
              <p:nvSpPr>
                <p:cNvPr id="875" name="Freeform 677"/>
                <p:cNvSpPr>
                  <a:spLocks/>
                </p:cNvSpPr>
                <p:nvPr/>
              </p:nvSpPr>
              <p:spPr bwMode="auto">
                <a:xfrm>
                  <a:off x="3137" y="1156"/>
                  <a:ext cx="67" cy="28"/>
                </a:xfrm>
                <a:custGeom>
                  <a:avLst/>
                  <a:gdLst/>
                  <a:ahLst/>
                  <a:cxnLst>
                    <a:cxn ang="0">
                      <a:pos x="181" y="0"/>
                    </a:cxn>
                    <a:cxn ang="0">
                      <a:pos x="71" y="113"/>
                    </a:cxn>
                    <a:cxn ang="0">
                      <a:pos x="0" y="162"/>
                    </a:cxn>
                    <a:cxn ang="0">
                      <a:pos x="307" y="194"/>
                    </a:cxn>
                    <a:cxn ang="0">
                      <a:pos x="378" y="133"/>
                    </a:cxn>
                    <a:cxn ang="0">
                      <a:pos x="469" y="26"/>
                    </a:cxn>
                    <a:cxn ang="0">
                      <a:pos x="181" y="0"/>
                    </a:cxn>
                  </a:cxnLst>
                  <a:rect l="0" t="0" r="r" b="b"/>
                  <a:pathLst>
                    <a:path w="469" h="194">
                      <a:moveTo>
                        <a:pt x="181" y="0"/>
                      </a:moveTo>
                      <a:lnTo>
                        <a:pt x="71" y="113"/>
                      </a:lnTo>
                      <a:lnTo>
                        <a:pt x="0" y="162"/>
                      </a:lnTo>
                      <a:lnTo>
                        <a:pt x="307" y="194"/>
                      </a:lnTo>
                      <a:lnTo>
                        <a:pt x="378" y="133"/>
                      </a:lnTo>
                      <a:lnTo>
                        <a:pt x="469" y="26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608" name="Group 678"/>
                <p:cNvGrpSpPr>
                  <a:grpSpLocks/>
                </p:cNvGrpSpPr>
                <p:nvPr/>
              </p:nvGrpSpPr>
              <p:grpSpPr bwMode="auto">
                <a:xfrm>
                  <a:off x="2944" y="1137"/>
                  <a:ext cx="279" cy="63"/>
                  <a:chOff x="2944" y="1137"/>
                  <a:chExt cx="279" cy="63"/>
                </a:xfrm>
              </p:grpSpPr>
              <p:sp>
                <p:nvSpPr>
                  <p:cNvPr id="877" name="Freeform 679"/>
                  <p:cNvSpPr>
                    <a:spLocks/>
                  </p:cNvSpPr>
                  <p:nvPr/>
                </p:nvSpPr>
                <p:spPr bwMode="auto">
                  <a:xfrm>
                    <a:off x="2944" y="1162"/>
                    <a:ext cx="247" cy="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69"/>
                      </a:cxn>
                      <a:cxn ang="0">
                        <a:pos x="1728" y="267"/>
                      </a:cxn>
                      <a:cxn ang="0">
                        <a:pos x="1727" y="19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28" h="267">
                        <a:moveTo>
                          <a:pt x="0" y="0"/>
                        </a:moveTo>
                        <a:lnTo>
                          <a:pt x="0" y="69"/>
                        </a:lnTo>
                        <a:lnTo>
                          <a:pt x="1728" y="267"/>
                        </a:lnTo>
                        <a:lnTo>
                          <a:pt x="1727" y="19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78" name="Freeform 680"/>
                  <p:cNvSpPr>
                    <a:spLocks/>
                  </p:cNvSpPr>
                  <p:nvPr/>
                </p:nvSpPr>
                <p:spPr bwMode="auto">
                  <a:xfrm>
                    <a:off x="3191" y="1157"/>
                    <a:ext cx="32" cy="43"/>
                  </a:xfrm>
                  <a:custGeom>
                    <a:avLst/>
                    <a:gdLst/>
                    <a:ahLst/>
                    <a:cxnLst>
                      <a:cxn ang="0">
                        <a:pos x="0" y="235"/>
                      </a:cxn>
                      <a:cxn ang="0">
                        <a:pos x="0" y="304"/>
                      </a:cxn>
                      <a:cxn ang="0">
                        <a:pos x="99" y="234"/>
                      </a:cxn>
                      <a:cxn ang="0">
                        <a:pos x="139" y="193"/>
                      </a:cxn>
                      <a:cxn ang="0">
                        <a:pos x="228" y="87"/>
                      </a:cxn>
                      <a:cxn ang="0">
                        <a:pos x="228" y="0"/>
                      </a:cxn>
                      <a:cxn ang="0">
                        <a:pos x="112" y="145"/>
                      </a:cxn>
                      <a:cxn ang="0">
                        <a:pos x="0" y="235"/>
                      </a:cxn>
                    </a:cxnLst>
                    <a:rect l="0" t="0" r="r" b="b"/>
                    <a:pathLst>
                      <a:path w="228" h="304">
                        <a:moveTo>
                          <a:pt x="0" y="235"/>
                        </a:moveTo>
                        <a:lnTo>
                          <a:pt x="0" y="304"/>
                        </a:lnTo>
                        <a:lnTo>
                          <a:pt x="99" y="234"/>
                        </a:lnTo>
                        <a:lnTo>
                          <a:pt x="139" y="193"/>
                        </a:lnTo>
                        <a:lnTo>
                          <a:pt x="228" y="87"/>
                        </a:lnTo>
                        <a:lnTo>
                          <a:pt x="228" y="0"/>
                        </a:lnTo>
                        <a:lnTo>
                          <a:pt x="112" y="145"/>
                        </a:lnTo>
                        <a:lnTo>
                          <a:pt x="0" y="235"/>
                        </a:lnTo>
                        <a:close/>
                      </a:path>
                    </a:pathLst>
                  </a:custGeom>
                  <a:solidFill>
                    <a:srgbClr val="5F5F5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79" name="Line 681"/>
                  <p:cNvSpPr>
                    <a:spLocks noChangeShapeType="1"/>
                  </p:cNvSpPr>
                  <p:nvPr/>
                </p:nvSpPr>
                <p:spPr bwMode="auto">
                  <a:xfrm>
                    <a:off x="2945" y="1165"/>
                    <a:ext cx="246" cy="28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609" name="Group 682"/>
                  <p:cNvGrpSpPr>
                    <a:grpSpLocks/>
                  </p:cNvGrpSpPr>
                  <p:nvPr/>
                </p:nvGrpSpPr>
                <p:grpSpPr bwMode="auto">
                  <a:xfrm>
                    <a:off x="2960" y="1137"/>
                    <a:ext cx="238" cy="47"/>
                    <a:chOff x="2960" y="1137"/>
                    <a:chExt cx="238" cy="47"/>
                  </a:xfrm>
                </p:grpSpPr>
                <p:sp>
                  <p:nvSpPr>
                    <p:cNvPr id="884" name="Freeform 683"/>
                    <p:cNvSpPr>
                      <a:spLocks/>
                    </p:cNvSpPr>
                    <p:nvPr/>
                  </p:nvSpPr>
                  <p:spPr bwMode="auto">
                    <a:xfrm>
                      <a:off x="2960" y="1139"/>
                      <a:ext cx="183" cy="38"/>
                    </a:xfrm>
                    <a:custGeom>
                      <a:avLst/>
                      <a:gdLst/>
                      <a:ahLst/>
                      <a:cxnLst>
                        <a:cxn ang="0">
                          <a:pos x="220" y="0"/>
                        </a:cxn>
                        <a:cxn ang="0">
                          <a:pos x="68" y="117"/>
                        </a:cxn>
                        <a:cxn ang="0">
                          <a:pos x="0" y="152"/>
                        </a:cxn>
                        <a:cxn ang="0">
                          <a:pos x="1085" y="265"/>
                        </a:cxn>
                        <a:cxn ang="0">
                          <a:pos x="1162" y="214"/>
                        </a:cxn>
                        <a:cxn ang="0">
                          <a:pos x="1279" y="107"/>
                        </a:cxn>
                        <a:cxn ang="0">
                          <a:pos x="220" y="0"/>
                        </a:cxn>
                      </a:cxnLst>
                      <a:rect l="0" t="0" r="r" b="b"/>
                      <a:pathLst>
                        <a:path w="1279" h="265">
                          <a:moveTo>
                            <a:pt x="220" y="0"/>
                          </a:moveTo>
                          <a:lnTo>
                            <a:pt x="68" y="117"/>
                          </a:lnTo>
                          <a:lnTo>
                            <a:pt x="0" y="152"/>
                          </a:lnTo>
                          <a:lnTo>
                            <a:pt x="1085" y="265"/>
                          </a:lnTo>
                          <a:lnTo>
                            <a:pt x="1162" y="214"/>
                          </a:lnTo>
                          <a:lnTo>
                            <a:pt x="1279" y="107"/>
                          </a:lnTo>
                          <a:lnTo>
                            <a:pt x="22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610" name="Group 68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65" y="1137"/>
                      <a:ext cx="233" cy="47"/>
                      <a:chOff x="2965" y="1137"/>
                      <a:chExt cx="233" cy="47"/>
                    </a:xfrm>
                  </p:grpSpPr>
                  <p:grpSp>
                    <p:nvGrpSpPr>
                      <p:cNvPr id="1611" name="Group 68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69" y="1137"/>
                        <a:ext cx="170" cy="39"/>
                        <a:chOff x="2969" y="1137"/>
                        <a:chExt cx="170" cy="39"/>
                      </a:xfrm>
                    </p:grpSpPr>
                    <p:grpSp>
                      <p:nvGrpSpPr>
                        <p:cNvPr id="1612" name="Group 68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69" y="1137"/>
                          <a:ext cx="35" cy="26"/>
                          <a:chOff x="2969" y="1137"/>
                          <a:chExt cx="35" cy="26"/>
                        </a:xfrm>
                      </p:grpSpPr>
                      <p:sp>
                        <p:nvSpPr>
                          <p:cNvPr id="931" name="Line 68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69" y="1157"/>
                            <a:ext cx="11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932" name="Line 68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80" y="1137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613" name="Group 68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82" y="1138"/>
                          <a:ext cx="36" cy="26"/>
                          <a:chOff x="2982" y="1138"/>
                          <a:chExt cx="36" cy="26"/>
                        </a:xfrm>
                      </p:grpSpPr>
                      <p:sp>
                        <p:nvSpPr>
                          <p:cNvPr id="929" name="Line 69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82" y="1158"/>
                            <a:ext cx="12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930" name="Line 69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94" y="1138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614" name="Group 69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97" y="1139"/>
                          <a:ext cx="36" cy="26"/>
                          <a:chOff x="2997" y="1139"/>
                          <a:chExt cx="36" cy="26"/>
                        </a:xfrm>
                      </p:grpSpPr>
                      <p:sp>
                        <p:nvSpPr>
                          <p:cNvPr id="927" name="Line 69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97" y="1159"/>
                            <a:ext cx="11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928" name="Line 69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008" y="1139"/>
                            <a:ext cx="25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615" name="Group 69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010" y="1141"/>
                          <a:ext cx="35" cy="26"/>
                          <a:chOff x="3010" y="1141"/>
                          <a:chExt cx="35" cy="26"/>
                        </a:xfrm>
                      </p:grpSpPr>
                      <p:sp>
                        <p:nvSpPr>
                          <p:cNvPr id="925" name="Line 69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010" y="1161"/>
                            <a:ext cx="11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926" name="Line 69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021" y="1141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616" name="Group 69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024" y="1142"/>
                          <a:ext cx="36" cy="26"/>
                          <a:chOff x="3024" y="1142"/>
                          <a:chExt cx="36" cy="26"/>
                        </a:xfrm>
                      </p:grpSpPr>
                      <p:sp>
                        <p:nvSpPr>
                          <p:cNvPr id="923" name="Line 69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024" y="1162"/>
                            <a:ext cx="12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924" name="Line 70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036" y="1142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617" name="Group 70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038" y="1143"/>
                          <a:ext cx="35" cy="26"/>
                          <a:chOff x="3038" y="1143"/>
                          <a:chExt cx="35" cy="26"/>
                        </a:xfrm>
                      </p:grpSpPr>
                      <p:sp>
                        <p:nvSpPr>
                          <p:cNvPr id="921" name="Line 70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038" y="1163"/>
                            <a:ext cx="11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922" name="Line 70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049" y="1143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618" name="Group 70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051" y="1144"/>
                          <a:ext cx="36" cy="26"/>
                          <a:chOff x="3051" y="1144"/>
                          <a:chExt cx="36" cy="26"/>
                        </a:xfrm>
                      </p:grpSpPr>
                      <p:sp>
                        <p:nvSpPr>
                          <p:cNvPr id="919" name="Line 70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051" y="1164"/>
                            <a:ext cx="12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920" name="Line 70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063" y="1144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619" name="Group 70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063" y="1146"/>
                          <a:ext cx="36" cy="26"/>
                          <a:chOff x="3063" y="1146"/>
                          <a:chExt cx="36" cy="26"/>
                        </a:xfrm>
                      </p:grpSpPr>
                      <p:sp>
                        <p:nvSpPr>
                          <p:cNvPr id="917" name="Line 70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063" y="1166"/>
                            <a:ext cx="12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918" name="Line 70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075" y="1146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620" name="Group 71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077" y="1148"/>
                          <a:ext cx="35" cy="26"/>
                          <a:chOff x="3077" y="1148"/>
                          <a:chExt cx="35" cy="26"/>
                        </a:xfrm>
                      </p:grpSpPr>
                      <p:sp>
                        <p:nvSpPr>
                          <p:cNvPr id="915" name="Line 71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077" y="1168"/>
                            <a:ext cx="11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916" name="Line 71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088" y="1148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621" name="Group 71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090" y="1149"/>
                          <a:ext cx="36" cy="26"/>
                          <a:chOff x="3090" y="1149"/>
                          <a:chExt cx="36" cy="26"/>
                        </a:xfrm>
                      </p:grpSpPr>
                      <p:sp>
                        <p:nvSpPr>
                          <p:cNvPr id="913" name="Line 71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090" y="1169"/>
                            <a:ext cx="12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914" name="Line 71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102" y="1149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622" name="Group 71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103" y="1150"/>
                          <a:ext cx="36" cy="26"/>
                          <a:chOff x="3103" y="1150"/>
                          <a:chExt cx="36" cy="26"/>
                        </a:xfrm>
                      </p:grpSpPr>
                      <p:sp>
                        <p:nvSpPr>
                          <p:cNvPr id="911" name="Line 71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103" y="1170"/>
                            <a:ext cx="12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912" name="Line 71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115" y="1150"/>
                            <a:ext cx="24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grpSp>
                    <p:nvGrpSpPr>
                      <p:cNvPr id="1623" name="Group 71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45" y="1154"/>
                        <a:ext cx="51" cy="30"/>
                        <a:chOff x="3145" y="1154"/>
                        <a:chExt cx="51" cy="30"/>
                      </a:xfrm>
                    </p:grpSpPr>
                    <p:grpSp>
                      <p:nvGrpSpPr>
                        <p:cNvPr id="1624" name="Group 72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166" y="1156"/>
                          <a:ext cx="30" cy="28"/>
                          <a:chOff x="3166" y="1156"/>
                          <a:chExt cx="30" cy="28"/>
                        </a:xfrm>
                      </p:grpSpPr>
                      <p:sp>
                        <p:nvSpPr>
                          <p:cNvPr id="898" name="Line 72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166" y="1177"/>
                            <a:ext cx="10" cy="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99" name="Line 72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176" y="1156"/>
                            <a:ext cx="20" cy="21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625" name="Group 72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155" y="1155"/>
                          <a:ext cx="31" cy="28"/>
                          <a:chOff x="3155" y="1155"/>
                          <a:chExt cx="31" cy="28"/>
                        </a:xfrm>
                      </p:grpSpPr>
                      <p:sp>
                        <p:nvSpPr>
                          <p:cNvPr id="896" name="Line 72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155" y="1176"/>
                            <a:ext cx="11" cy="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97" name="Line 72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166" y="1155"/>
                            <a:ext cx="20" cy="21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1626" name="Group 72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145" y="1154"/>
                          <a:ext cx="29" cy="28"/>
                          <a:chOff x="3145" y="1154"/>
                          <a:chExt cx="29" cy="28"/>
                        </a:xfrm>
                      </p:grpSpPr>
                      <p:sp>
                        <p:nvSpPr>
                          <p:cNvPr id="894" name="Line 72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145" y="1174"/>
                            <a:ext cx="10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95" name="Line 72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155" y="1154"/>
                            <a:ext cx="19" cy="20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sp>
                    <p:nvSpPr>
                      <p:cNvPr id="888" name="Line 7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81" y="1145"/>
                        <a:ext cx="217" cy="2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89" name="Line 7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3" y="1150"/>
                        <a:ext cx="221" cy="2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90" name="Line 7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65" y="1156"/>
                        <a:ext cx="223" cy="23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627" name="Group 732"/>
                  <p:cNvGrpSpPr>
                    <a:grpSpLocks/>
                  </p:cNvGrpSpPr>
                  <p:nvPr/>
                </p:nvGrpSpPr>
                <p:grpSpPr bwMode="auto">
                  <a:xfrm>
                    <a:off x="3191" y="1160"/>
                    <a:ext cx="32" cy="33"/>
                    <a:chOff x="3191" y="1160"/>
                    <a:chExt cx="32" cy="33"/>
                  </a:xfrm>
                </p:grpSpPr>
                <p:sp>
                  <p:nvSpPr>
                    <p:cNvPr id="882" name="Line 73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191" y="1179"/>
                      <a:ext cx="17" cy="14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83" name="Line 73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208" y="1160"/>
                      <a:ext cx="15" cy="1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43" name="Freeform 735"/>
            <p:cNvSpPr>
              <a:spLocks/>
            </p:cNvSpPr>
            <p:nvPr/>
          </p:nvSpPr>
          <p:spPr bwMode="auto">
            <a:xfrm>
              <a:off x="2518" y="1182"/>
              <a:ext cx="181" cy="24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9"/>
                </a:cxn>
                <a:cxn ang="0">
                  <a:pos x="173" y="241"/>
                </a:cxn>
                <a:cxn ang="0">
                  <a:pos x="181" y="232"/>
                </a:cxn>
                <a:cxn ang="0">
                  <a:pos x="8" y="0"/>
                </a:cxn>
              </a:cxnLst>
              <a:rect l="0" t="0" r="r" b="b"/>
              <a:pathLst>
                <a:path w="181" h="241">
                  <a:moveTo>
                    <a:pt x="8" y="0"/>
                  </a:moveTo>
                  <a:lnTo>
                    <a:pt x="0" y="9"/>
                  </a:lnTo>
                  <a:lnTo>
                    <a:pt x="173" y="241"/>
                  </a:lnTo>
                  <a:lnTo>
                    <a:pt x="181" y="23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736"/>
            <p:cNvSpPr>
              <a:spLocks/>
            </p:cNvSpPr>
            <p:nvPr/>
          </p:nvSpPr>
          <p:spPr bwMode="auto">
            <a:xfrm>
              <a:off x="2920" y="1184"/>
              <a:ext cx="69" cy="178"/>
            </a:xfrm>
            <a:custGeom>
              <a:avLst/>
              <a:gdLst/>
              <a:ahLst/>
              <a:cxnLst>
                <a:cxn ang="0">
                  <a:pos x="69" y="4"/>
                </a:cxn>
                <a:cxn ang="0">
                  <a:pos x="58" y="0"/>
                </a:cxn>
                <a:cxn ang="0">
                  <a:pos x="0" y="174"/>
                </a:cxn>
                <a:cxn ang="0">
                  <a:pos x="11" y="178"/>
                </a:cxn>
                <a:cxn ang="0">
                  <a:pos x="69" y="4"/>
                </a:cxn>
              </a:cxnLst>
              <a:rect l="0" t="0" r="r" b="b"/>
              <a:pathLst>
                <a:path w="69" h="178">
                  <a:moveTo>
                    <a:pt x="69" y="4"/>
                  </a:moveTo>
                  <a:lnTo>
                    <a:pt x="58" y="0"/>
                  </a:lnTo>
                  <a:lnTo>
                    <a:pt x="0" y="174"/>
                  </a:lnTo>
                  <a:lnTo>
                    <a:pt x="11" y="178"/>
                  </a:lnTo>
                  <a:lnTo>
                    <a:pt x="6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628" name="Group 737"/>
            <p:cNvGrpSpPr>
              <a:grpSpLocks/>
            </p:cNvGrpSpPr>
            <p:nvPr/>
          </p:nvGrpSpPr>
          <p:grpSpPr bwMode="auto">
            <a:xfrm>
              <a:off x="2512" y="1280"/>
              <a:ext cx="681" cy="465"/>
              <a:chOff x="2618" y="1280"/>
              <a:chExt cx="681" cy="465"/>
            </a:xfrm>
          </p:grpSpPr>
          <p:sp>
            <p:nvSpPr>
              <p:cNvPr id="847" name="Freeform 738"/>
              <p:cNvSpPr>
                <a:spLocks/>
              </p:cNvSpPr>
              <p:nvPr/>
            </p:nvSpPr>
            <p:spPr bwMode="auto">
              <a:xfrm>
                <a:off x="2618" y="1280"/>
                <a:ext cx="633" cy="465"/>
              </a:xfrm>
              <a:custGeom>
                <a:avLst/>
                <a:gdLst/>
                <a:ahLst/>
                <a:cxnLst>
                  <a:cxn ang="0">
                    <a:pos x="35" y="162"/>
                  </a:cxn>
                  <a:cxn ang="0">
                    <a:pos x="10" y="184"/>
                  </a:cxn>
                  <a:cxn ang="0">
                    <a:pos x="0" y="218"/>
                  </a:cxn>
                  <a:cxn ang="0">
                    <a:pos x="5" y="243"/>
                  </a:cxn>
                  <a:cxn ang="0">
                    <a:pos x="31" y="273"/>
                  </a:cxn>
                  <a:cxn ang="0">
                    <a:pos x="18" y="293"/>
                  </a:cxn>
                  <a:cxn ang="0">
                    <a:pos x="15" y="329"/>
                  </a:cxn>
                  <a:cxn ang="0">
                    <a:pos x="33" y="361"/>
                  </a:cxn>
                  <a:cxn ang="0">
                    <a:pos x="65" y="379"/>
                  </a:cxn>
                  <a:cxn ang="0">
                    <a:pos x="85" y="380"/>
                  </a:cxn>
                  <a:cxn ang="0">
                    <a:pos x="103" y="404"/>
                  </a:cxn>
                  <a:cxn ang="0">
                    <a:pos x="140" y="428"/>
                  </a:cxn>
                  <a:cxn ang="0">
                    <a:pos x="183" y="437"/>
                  </a:cxn>
                  <a:cxn ang="0">
                    <a:pos x="228" y="428"/>
                  </a:cxn>
                  <a:cxn ang="0">
                    <a:pos x="249" y="431"/>
                  </a:cxn>
                  <a:cxn ang="0">
                    <a:pos x="277" y="453"/>
                  </a:cxn>
                  <a:cxn ang="0">
                    <a:pos x="311" y="464"/>
                  </a:cxn>
                  <a:cxn ang="0">
                    <a:pos x="355" y="460"/>
                  </a:cxn>
                  <a:cxn ang="0">
                    <a:pos x="394" y="435"/>
                  </a:cxn>
                  <a:cxn ang="0">
                    <a:pos x="418" y="394"/>
                  </a:cxn>
                  <a:cxn ang="0">
                    <a:pos x="440" y="405"/>
                  </a:cxn>
                  <a:cxn ang="0">
                    <a:pos x="480" y="406"/>
                  </a:cxn>
                  <a:cxn ang="0">
                    <a:pos x="523" y="383"/>
                  </a:cxn>
                  <a:cxn ang="0">
                    <a:pos x="546" y="341"/>
                  </a:cxn>
                  <a:cxn ang="0">
                    <a:pos x="566" y="320"/>
                  </a:cxn>
                  <a:cxn ang="0">
                    <a:pos x="609" y="291"/>
                  </a:cxn>
                  <a:cxn ang="0">
                    <a:pos x="631" y="243"/>
                  </a:cxn>
                  <a:cxn ang="0">
                    <a:pos x="628" y="194"/>
                  </a:cxn>
                  <a:cxn ang="0">
                    <a:pos x="612" y="165"/>
                  </a:cxn>
                  <a:cxn ang="0">
                    <a:pos x="617" y="121"/>
                  </a:cxn>
                  <a:cxn ang="0">
                    <a:pos x="602" y="87"/>
                  </a:cxn>
                  <a:cxn ang="0">
                    <a:pos x="573" y="63"/>
                  </a:cxn>
                  <a:cxn ang="0">
                    <a:pos x="558" y="46"/>
                  </a:cxn>
                  <a:cxn ang="0">
                    <a:pos x="537" y="17"/>
                  </a:cxn>
                  <a:cxn ang="0">
                    <a:pos x="504" y="1"/>
                  </a:cxn>
                  <a:cxn ang="0">
                    <a:pos x="461" y="7"/>
                  </a:cxn>
                  <a:cxn ang="0">
                    <a:pos x="437" y="25"/>
                  </a:cxn>
                  <a:cxn ang="0">
                    <a:pos x="401" y="2"/>
                  </a:cxn>
                  <a:cxn ang="0">
                    <a:pos x="369" y="3"/>
                  </a:cxn>
                  <a:cxn ang="0">
                    <a:pos x="339" y="21"/>
                  </a:cxn>
                  <a:cxn ang="0">
                    <a:pos x="329" y="36"/>
                  </a:cxn>
                  <a:cxn ang="0">
                    <a:pos x="289" y="16"/>
                  </a:cxn>
                  <a:cxn ang="0">
                    <a:pos x="253" y="17"/>
                  </a:cxn>
                  <a:cxn ang="0">
                    <a:pos x="225" y="31"/>
                  </a:cxn>
                  <a:cxn ang="0">
                    <a:pos x="205" y="55"/>
                  </a:cxn>
                  <a:cxn ang="0">
                    <a:pos x="181" y="46"/>
                  </a:cxn>
                  <a:cxn ang="0">
                    <a:pos x="145" y="43"/>
                  </a:cxn>
                  <a:cxn ang="0">
                    <a:pos x="100" y="59"/>
                  </a:cxn>
                  <a:cxn ang="0">
                    <a:pos x="64" y="103"/>
                  </a:cxn>
                  <a:cxn ang="0">
                    <a:pos x="56" y="141"/>
                  </a:cxn>
                </a:cxnLst>
                <a:rect l="0" t="0" r="r" b="b"/>
                <a:pathLst>
                  <a:path w="633" h="465">
                    <a:moveTo>
                      <a:pt x="57" y="155"/>
                    </a:moveTo>
                    <a:lnTo>
                      <a:pt x="45" y="157"/>
                    </a:lnTo>
                    <a:lnTo>
                      <a:pt x="35" y="162"/>
                    </a:lnTo>
                    <a:lnTo>
                      <a:pt x="25" y="168"/>
                    </a:lnTo>
                    <a:lnTo>
                      <a:pt x="17" y="175"/>
                    </a:lnTo>
                    <a:lnTo>
                      <a:pt x="10" y="184"/>
                    </a:lnTo>
                    <a:lnTo>
                      <a:pt x="4" y="195"/>
                    </a:lnTo>
                    <a:lnTo>
                      <a:pt x="1" y="206"/>
                    </a:lnTo>
                    <a:lnTo>
                      <a:pt x="0" y="218"/>
                    </a:lnTo>
                    <a:lnTo>
                      <a:pt x="1" y="227"/>
                    </a:lnTo>
                    <a:lnTo>
                      <a:pt x="2" y="235"/>
                    </a:lnTo>
                    <a:lnTo>
                      <a:pt x="5" y="243"/>
                    </a:lnTo>
                    <a:lnTo>
                      <a:pt x="8" y="250"/>
                    </a:lnTo>
                    <a:lnTo>
                      <a:pt x="18" y="263"/>
                    </a:lnTo>
                    <a:lnTo>
                      <a:pt x="31" y="273"/>
                    </a:lnTo>
                    <a:lnTo>
                      <a:pt x="31" y="273"/>
                    </a:lnTo>
                    <a:lnTo>
                      <a:pt x="24" y="283"/>
                    </a:lnTo>
                    <a:lnTo>
                      <a:pt x="18" y="293"/>
                    </a:lnTo>
                    <a:lnTo>
                      <a:pt x="15" y="304"/>
                    </a:lnTo>
                    <a:lnTo>
                      <a:pt x="14" y="316"/>
                    </a:lnTo>
                    <a:lnTo>
                      <a:pt x="15" y="329"/>
                    </a:lnTo>
                    <a:lnTo>
                      <a:pt x="19" y="341"/>
                    </a:lnTo>
                    <a:lnTo>
                      <a:pt x="25" y="352"/>
                    </a:lnTo>
                    <a:lnTo>
                      <a:pt x="33" y="361"/>
                    </a:lnTo>
                    <a:lnTo>
                      <a:pt x="42" y="369"/>
                    </a:lnTo>
                    <a:lnTo>
                      <a:pt x="53" y="375"/>
                    </a:lnTo>
                    <a:lnTo>
                      <a:pt x="65" y="379"/>
                    </a:lnTo>
                    <a:lnTo>
                      <a:pt x="78" y="380"/>
                    </a:lnTo>
                    <a:lnTo>
                      <a:pt x="82" y="380"/>
                    </a:lnTo>
                    <a:lnTo>
                      <a:pt x="85" y="380"/>
                    </a:lnTo>
                    <a:lnTo>
                      <a:pt x="85" y="380"/>
                    </a:lnTo>
                    <a:lnTo>
                      <a:pt x="93" y="393"/>
                    </a:lnTo>
                    <a:lnTo>
                      <a:pt x="103" y="404"/>
                    </a:lnTo>
                    <a:lnTo>
                      <a:pt x="114" y="413"/>
                    </a:lnTo>
                    <a:lnTo>
                      <a:pt x="127" y="422"/>
                    </a:lnTo>
                    <a:lnTo>
                      <a:pt x="140" y="428"/>
                    </a:lnTo>
                    <a:lnTo>
                      <a:pt x="154" y="433"/>
                    </a:lnTo>
                    <a:lnTo>
                      <a:pt x="168" y="436"/>
                    </a:lnTo>
                    <a:lnTo>
                      <a:pt x="183" y="437"/>
                    </a:lnTo>
                    <a:lnTo>
                      <a:pt x="199" y="436"/>
                    </a:lnTo>
                    <a:lnTo>
                      <a:pt x="214" y="433"/>
                    </a:lnTo>
                    <a:lnTo>
                      <a:pt x="228" y="428"/>
                    </a:lnTo>
                    <a:lnTo>
                      <a:pt x="241" y="421"/>
                    </a:lnTo>
                    <a:lnTo>
                      <a:pt x="241" y="421"/>
                    </a:lnTo>
                    <a:lnTo>
                      <a:pt x="249" y="431"/>
                    </a:lnTo>
                    <a:lnTo>
                      <a:pt x="257" y="439"/>
                    </a:lnTo>
                    <a:lnTo>
                      <a:pt x="267" y="447"/>
                    </a:lnTo>
                    <a:lnTo>
                      <a:pt x="277" y="453"/>
                    </a:lnTo>
                    <a:lnTo>
                      <a:pt x="288" y="458"/>
                    </a:lnTo>
                    <a:lnTo>
                      <a:pt x="299" y="462"/>
                    </a:lnTo>
                    <a:lnTo>
                      <a:pt x="311" y="464"/>
                    </a:lnTo>
                    <a:lnTo>
                      <a:pt x="323" y="465"/>
                    </a:lnTo>
                    <a:lnTo>
                      <a:pt x="339" y="464"/>
                    </a:lnTo>
                    <a:lnTo>
                      <a:pt x="355" y="460"/>
                    </a:lnTo>
                    <a:lnTo>
                      <a:pt x="369" y="454"/>
                    </a:lnTo>
                    <a:lnTo>
                      <a:pt x="382" y="445"/>
                    </a:lnTo>
                    <a:lnTo>
                      <a:pt x="394" y="435"/>
                    </a:lnTo>
                    <a:lnTo>
                      <a:pt x="404" y="423"/>
                    </a:lnTo>
                    <a:lnTo>
                      <a:pt x="412" y="409"/>
                    </a:lnTo>
                    <a:lnTo>
                      <a:pt x="418" y="394"/>
                    </a:lnTo>
                    <a:lnTo>
                      <a:pt x="418" y="395"/>
                    </a:lnTo>
                    <a:lnTo>
                      <a:pt x="429" y="400"/>
                    </a:lnTo>
                    <a:lnTo>
                      <a:pt x="440" y="405"/>
                    </a:lnTo>
                    <a:lnTo>
                      <a:pt x="451" y="407"/>
                    </a:lnTo>
                    <a:lnTo>
                      <a:pt x="463" y="408"/>
                    </a:lnTo>
                    <a:lnTo>
                      <a:pt x="480" y="406"/>
                    </a:lnTo>
                    <a:lnTo>
                      <a:pt x="496" y="401"/>
                    </a:lnTo>
                    <a:lnTo>
                      <a:pt x="510" y="394"/>
                    </a:lnTo>
                    <a:lnTo>
                      <a:pt x="523" y="383"/>
                    </a:lnTo>
                    <a:lnTo>
                      <a:pt x="533" y="371"/>
                    </a:lnTo>
                    <a:lnTo>
                      <a:pt x="541" y="357"/>
                    </a:lnTo>
                    <a:lnTo>
                      <a:pt x="546" y="341"/>
                    </a:lnTo>
                    <a:lnTo>
                      <a:pt x="548" y="324"/>
                    </a:lnTo>
                    <a:lnTo>
                      <a:pt x="548" y="324"/>
                    </a:lnTo>
                    <a:lnTo>
                      <a:pt x="566" y="320"/>
                    </a:lnTo>
                    <a:lnTo>
                      <a:pt x="582" y="313"/>
                    </a:lnTo>
                    <a:lnTo>
                      <a:pt x="596" y="303"/>
                    </a:lnTo>
                    <a:lnTo>
                      <a:pt x="609" y="291"/>
                    </a:lnTo>
                    <a:lnTo>
                      <a:pt x="619" y="276"/>
                    </a:lnTo>
                    <a:lnTo>
                      <a:pt x="627" y="261"/>
                    </a:lnTo>
                    <a:lnTo>
                      <a:pt x="631" y="243"/>
                    </a:lnTo>
                    <a:lnTo>
                      <a:pt x="633" y="225"/>
                    </a:lnTo>
                    <a:lnTo>
                      <a:pt x="632" y="209"/>
                    </a:lnTo>
                    <a:lnTo>
                      <a:pt x="628" y="194"/>
                    </a:lnTo>
                    <a:lnTo>
                      <a:pt x="621" y="179"/>
                    </a:lnTo>
                    <a:lnTo>
                      <a:pt x="612" y="165"/>
                    </a:lnTo>
                    <a:lnTo>
                      <a:pt x="612" y="165"/>
                    </a:lnTo>
                    <a:lnTo>
                      <a:pt x="617" y="150"/>
                    </a:lnTo>
                    <a:lnTo>
                      <a:pt x="618" y="134"/>
                    </a:lnTo>
                    <a:lnTo>
                      <a:pt x="617" y="121"/>
                    </a:lnTo>
                    <a:lnTo>
                      <a:pt x="614" y="109"/>
                    </a:lnTo>
                    <a:lnTo>
                      <a:pt x="609" y="97"/>
                    </a:lnTo>
                    <a:lnTo>
                      <a:pt x="602" y="87"/>
                    </a:lnTo>
                    <a:lnTo>
                      <a:pt x="594" y="77"/>
                    </a:lnTo>
                    <a:lnTo>
                      <a:pt x="584" y="70"/>
                    </a:lnTo>
                    <a:lnTo>
                      <a:pt x="573" y="63"/>
                    </a:lnTo>
                    <a:lnTo>
                      <a:pt x="561" y="59"/>
                    </a:lnTo>
                    <a:lnTo>
                      <a:pt x="561" y="58"/>
                    </a:lnTo>
                    <a:lnTo>
                      <a:pt x="558" y="46"/>
                    </a:lnTo>
                    <a:lnTo>
                      <a:pt x="552" y="35"/>
                    </a:lnTo>
                    <a:lnTo>
                      <a:pt x="545" y="25"/>
                    </a:lnTo>
                    <a:lnTo>
                      <a:pt x="537" y="17"/>
                    </a:lnTo>
                    <a:lnTo>
                      <a:pt x="527" y="10"/>
                    </a:lnTo>
                    <a:lnTo>
                      <a:pt x="516" y="4"/>
                    </a:lnTo>
                    <a:lnTo>
                      <a:pt x="504" y="1"/>
                    </a:lnTo>
                    <a:lnTo>
                      <a:pt x="491" y="0"/>
                    </a:lnTo>
                    <a:lnTo>
                      <a:pt x="476" y="2"/>
                    </a:lnTo>
                    <a:lnTo>
                      <a:pt x="461" y="7"/>
                    </a:lnTo>
                    <a:lnTo>
                      <a:pt x="448" y="14"/>
                    </a:lnTo>
                    <a:lnTo>
                      <a:pt x="437" y="25"/>
                    </a:lnTo>
                    <a:lnTo>
                      <a:pt x="437" y="25"/>
                    </a:lnTo>
                    <a:lnTo>
                      <a:pt x="427" y="14"/>
                    </a:lnTo>
                    <a:lnTo>
                      <a:pt x="415" y="7"/>
                    </a:lnTo>
                    <a:lnTo>
                      <a:pt x="401" y="2"/>
                    </a:lnTo>
                    <a:lnTo>
                      <a:pt x="386" y="0"/>
                    </a:lnTo>
                    <a:lnTo>
                      <a:pt x="377" y="1"/>
                    </a:lnTo>
                    <a:lnTo>
                      <a:pt x="369" y="3"/>
                    </a:lnTo>
                    <a:lnTo>
                      <a:pt x="360" y="6"/>
                    </a:lnTo>
                    <a:lnTo>
                      <a:pt x="353" y="10"/>
                    </a:lnTo>
                    <a:lnTo>
                      <a:pt x="339" y="21"/>
                    </a:lnTo>
                    <a:lnTo>
                      <a:pt x="334" y="27"/>
                    </a:lnTo>
                    <a:lnTo>
                      <a:pt x="329" y="35"/>
                    </a:lnTo>
                    <a:lnTo>
                      <a:pt x="329" y="36"/>
                    </a:lnTo>
                    <a:lnTo>
                      <a:pt x="317" y="27"/>
                    </a:lnTo>
                    <a:lnTo>
                      <a:pt x="304" y="20"/>
                    </a:lnTo>
                    <a:lnTo>
                      <a:pt x="289" y="16"/>
                    </a:lnTo>
                    <a:lnTo>
                      <a:pt x="274" y="14"/>
                    </a:lnTo>
                    <a:lnTo>
                      <a:pt x="263" y="15"/>
                    </a:lnTo>
                    <a:lnTo>
                      <a:pt x="253" y="17"/>
                    </a:lnTo>
                    <a:lnTo>
                      <a:pt x="243" y="20"/>
                    </a:lnTo>
                    <a:lnTo>
                      <a:pt x="234" y="25"/>
                    </a:lnTo>
                    <a:lnTo>
                      <a:pt x="225" y="31"/>
                    </a:lnTo>
                    <a:lnTo>
                      <a:pt x="218" y="38"/>
                    </a:lnTo>
                    <a:lnTo>
                      <a:pt x="211" y="46"/>
                    </a:lnTo>
                    <a:lnTo>
                      <a:pt x="205" y="55"/>
                    </a:lnTo>
                    <a:lnTo>
                      <a:pt x="205" y="56"/>
                    </a:lnTo>
                    <a:lnTo>
                      <a:pt x="193" y="50"/>
                    </a:lnTo>
                    <a:lnTo>
                      <a:pt x="181" y="46"/>
                    </a:lnTo>
                    <a:lnTo>
                      <a:pt x="168" y="43"/>
                    </a:lnTo>
                    <a:lnTo>
                      <a:pt x="155" y="42"/>
                    </a:lnTo>
                    <a:lnTo>
                      <a:pt x="145" y="43"/>
                    </a:lnTo>
                    <a:lnTo>
                      <a:pt x="135" y="44"/>
                    </a:lnTo>
                    <a:lnTo>
                      <a:pt x="116" y="50"/>
                    </a:lnTo>
                    <a:lnTo>
                      <a:pt x="100" y="59"/>
                    </a:lnTo>
                    <a:lnTo>
                      <a:pt x="85" y="71"/>
                    </a:lnTo>
                    <a:lnTo>
                      <a:pt x="73" y="86"/>
                    </a:lnTo>
                    <a:lnTo>
                      <a:pt x="64" y="103"/>
                    </a:lnTo>
                    <a:lnTo>
                      <a:pt x="58" y="121"/>
                    </a:lnTo>
                    <a:lnTo>
                      <a:pt x="57" y="131"/>
                    </a:lnTo>
                    <a:lnTo>
                      <a:pt x="56" y="141"/>
                    </a:lnTo>
                    <a:lnTo>
                      <a:pt x="56" y="148"/>
                    </a:lnTo>
                    <a:lnTo>
                      <a:pt x="57" y="15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8" name="Freeform 739"/>
              <p:cNvSpPr>
                <a:spLocks/>
              </p:cNvSpPr>
              <p:nvPr/>
            </p:nvSpPr>
            <p:spPr bwMode="auto">
              <a:xfrm>
                <a:off x="2618" y="1280"/>
                <a:ext cx="633" cy="465"/>
              </a:xfrm>
              <a:custGeom>
                <a:avLst/>
                <a:gdLst/>
                <a:ahLst/>
                <a:cxnLst>
                  <a:cxn ang="0">
                    <a:pos x="35" y="162"/>
                  </a:cxn>
                  <a:cxn ang="0">
                    <a:pos x="10" y="184"/>
                  </a:cxn>
                  <a:cxn ang="0">
                    <a:pos x="0" y="218"/>
                  </a:cxn>
                  <a:cxn ang="0">
                    <a:pos x="5" y="243"/>
                  </a:cxn>
                  <a:cxn ang="0">
                    <a:pos x="31" y="273"/>
                  </a:cxn>
                  <a:cxn ang="0">
                    <a:pos x="18" y="293"/>
                  </a:cxn>
                  <a:cxn ang="0">
                    <a:pos x="15" y="329"/>
                  </a:cxn>
                  <a:cxn ang="0">
                    <a:pos x="33" y="361"/>
                  </a:cxn>
                  <a:cxn ang="0">
                    <a:pos x="65" y="379"/>
                  </a:cxn>
                  <a:cxn ang="0">
                    <a:pos x="85" y="380"/>
                  </a:cxn>
                  <a:cxn ang="0">
                    <a:pos x="103" y="404"/>
                  </a:cxn>
                  <a:cxn ang="0">
                    <a:pos x="140" y="428"/>
                  </a:cxn>
                  <a:cxn ang="0">
                    <a:pos x="183" y="437"/>
                  </a:cxn>
                  <a:cxn ang="0">
                    <a:pos x="228" y="428"/>
                  </a:cxn>
                  <a:cxn ang="0">
                    <a:pos x="249" y="431"/>
                  </a:cxn>
                  <a:cxn ang="0">
                    <a:pos x="277" y="453"/>
                  </a:cxn>
                  <a:cxn ang="0">
                    <a:pos x="311" y="464"/>
                  </a:cxn>
                  <a:cxn ang="0">
                    <a:pos x="355" y="460"/>
                  </a:cxn>
                  <a:cxn ang="0">
                    <a:pos x="394" y="435"/>
                  </a:cxn>
                  <a:cxn ang="0">
                    <a:pos x="418" y="394"/>
                  </a:cxn>
                  <a:cxn ang="0">
                    <a:pos x="440" y="405"/>
                  </a:cxn>
                  <a:cxn ang="0">
                    <a:pos x="480" y="406"/>
                  </a:cxn>
                  <a:cxn ang="0">
                    <a:pos x="523" y="383"/>
                  </a:cxn>
                  <a:cxn ang="0">
                    <a:pos x="546" y="341"/>
                  </a:cxn>
                  <a:cxn ang="0">
                    <a:pos x="566" y="320"/>
                  </a:cxn>
                  <a:cxn ang="0">
                    <a:pos x="609" y="291"/>
                  </a:cxn>
                  <a:cxn ang="0">
                    <a:pos x="631" y="243"/>
                  </a:cxn>
                  <a:cxn ang="0">
                    <a:pos x="628" y="194"/>
                  </a:cxn>
                  <a:cxn ang="0">
                    <a:pos x="612" y="165"/>
                  </a:cxn>
                  <a:cxn ang="0">
                    <a:pos x="617" y="121"/>
                  </a:cxn>
                  <a:cxn ang="0">
                    <a:pos x="602" y="87"/>
                  </a:cxn>
                  <a:cxn ang="0">
                    <a:pos x="573" y="63"/>
                  </a:cxn>
                  <a:cxn ang="0">
                    <a:pos x="558" y="46"/>
                  </a:cxn>
                  <a:cxn ang="0">
                    <a:pos x="537" y="17"/>
                  </a:cxn>
                  <a:cxn ang="0">
                    <a:pos x="504" y="1"/>
                  </a:cxn>
                  <a:cxn ang="0">
                    <a:pos x="461" y="7"/>
                  </a:cxn>
                  <a:cxn ang="0">
                    <a:pos x="437" y="25"/>
                  </a:cxn>
                  <a:cxn ang="0">
                    <a:pos x="401" y="2"/>
                  </a:cxn>
                  <a:cxn ang="0">
                    <a:pos x="369" y="3"/>
                  </a:cxn>
                  <a:cxn ang="0">
                    <a:pos x="339" y="21"/>
                  </a:cxn>
                  <a:cxn ang="0">
                    <a:pos x="329" y="36"/>
                  </a:cxn>
                  <a:cxn ang="0">
                    <a:pos x="289" y="16"/>
                  </a:cxn>
                  <a:cxn ang="0">
                    <a:pos x="253" y="17"/>
                  </a:cxn>
                  <a:cxn ang="0">
                    <a:pos x="225" y="31"/>
                  </a:cxn>
                  <a:cxn ang="0">
                    <a:pos x="205" y="55"/>
                  </a:cxn>
                  <a:cxn ang="0">
                    <a:pos x="181" y="46"/>
                  </a:cxn>
                  <a:cxn ang="0">
                    <a:pos x="145" y="43"/>
                  </a:cxn>
                  <a:cxn ang="0">
                    <a:pos x="100" y="59"/>
                  </a:cxn>
                  <a:cxn ang="0">
                    <a:pos x="64" y="103"/>
                  </a:cxn>
                  <a:cxn ang="0">
                    <a:pos x="56" y="141"/>
                  </a:cxn>
                </a:cxnLst>
                <a:rect l="0" t="0" r="r" b="b"/>
                <a:pathLst>
                  <a:path w="633" h="465">
                    <a:moveTo>
                      <a:pt x="57" y="155"/>
                    </a:moveTo>
                    <a:lnTo>
                      <a:pt x="45" y="157"/>
                    </a:lnTo>
                    <a:lnTo>
                      <a:pt x="35" y="162"/>
                    </a:lnTo>
                    <a:lnTo>
                      <a:pt x="25" y="168"/>
                    </a:lnTo>
                    <a:lnTo>
                      <a:pt x="17" y="175"/>
                    </a:lnTo>
                    <a:lnTo>
                      <a:pt x="10" y="184"/>
                    </a:lnTo>
                    <a:lnTo>
                      <a:pt x="4" y="195"/>
                    </a:lnTo>
                    <a:lnTo>
                      <a:pt x="1" y="206"/>
                    </a:lnTo>
                    <a:lnTo>
                      <a:pt x="0" y="218"/>
                    </a:lnTo>
                    <a:lnTo>
                      <a:pt x="1" y="227"/>
                    </a:lnTo>
                    <a:lnTo>
                      <a:pt x="2" y="235"/>
                    </a:lnTo>
                    <a:lnTo>
                      <a:pt x="5" y="243"/>
                    </a:lnTo>
                    <a:lnTo>
                      <a:pt x="8" y="250"/>
                    </a:lnTo>
                    <a:lnTo>
                      <a:pt x="18" y="263"/>
                    </a:lnTo>
                    <a:lnTo>
                      <a:pt x="31" y="273"/>
                    </a:lnTo>
                    <a:lnTo>
                      <a:pt x="31" y="273"/>
                    </a:lnTo>
                    <a:lnTo>
                      <a:pt x="24" y="283"/>
                    </a:lnTo>
                    <a:lnTo>
                      <a:pt x="18" y="293"/>
                    </a:lnTo>
                    <a:lnTo>
                      <a:pt x="15" y="304"/>
                    </a:lnTo>
                    <a:lnTo>
                      <a:pt x="14" y="316"/>
                    </a:lnTo>
                    <a:lnTo>
                      <a:pt x="15" y="329"/>
                    </a:lnTo>
                    <a:lnTo>
                      <a:pt x="19" y="341"/>
                    </a:lnTo>
                    <a:lnTo>
                      <a:pt x="25" y="352"/>
                    </a:lnTo>
                    <a:lnTo>
                      <a:pt x="33" y="361"/>
                    </a:lnTo>
                    <a:lnTo>
                      <a:pt x="42" y="369"/>
                    </a:lnTo>
                    <a:lnTo>
                      <a:pt x="53" y="375"/>
                    </a:lnTo>
                    <a:lnTo>
                      <a:pt x="65" y="379"/>
                    </a:lnTo>
                    <a:lnTo>
                      <a:pt x="78" y="380"/>
                    </a:lnTo>
                    <a:lnTo>
                      <a:pt x="82" y="380"/>
                    </a:lnTo>
                    <a:lnTo>
                      <a:pt x="85" y="380"/>
                    </a:lnTo>
                    <a:lnTo>
                      <a:pt x="85" y="380"/>
                    </a:lnTo>
                    <a:lnTo>
                      <a:pt x="93" y="393"/>
                    </a:lnTo>
                    <a:lnTo>
                      <a:pt x="103" y="404"/>
                    </a:lnTo>
                    <a:lnTo>
                      <a:pt x="114" y="413"/>
                    </a:lnTo>
                    <a:lnTo>
                      <a:pt x="127" y="422"/>
                    </a:lnTo>
                    <a:lnTo>
                      <a:pt x="140" y="428"/>
                    </a:lnTo>
                    <a:lnTo>
                      <a:pt x="154" y="433"/>
                    </a:lnTo>
                    <a:lnTo>
                      <a:pt x="168" y="436"/>
                    </a:lnTo>
                    <a:lnTo>
                      <a:pt x="183" y="437"/>
                    </a:lnTo>
                    <a:lnTo>
                      <a:pt x="199" y="436"/>
                    </a:lnTo>
                    <a:lnTo>
                      <a:pt x="214" y="433"/>
                    </a:lnTo>
                    <a:lnTo>
                      <a:pt x="228" y="428"/>
                    </a:lnTo>
                    <a:lnTo>
                      <a:pt x="241" y="421"/>
                    </a:lnTo>
                    <a:lnTo>
                      <a:pt x="241" y="421"/>
                    </a:lnTo>
                    <a:lnTo>
                      <a:pt x="249" y="431"/>
                    </a:lnTo>
                    <a:lnTo>
                      <a:pt x="257" y="439"/>
                    </a:lnTo>
                    <a:lnTo>
                      <a:pt x="267" y="447"/>
                    </a:lnTo>
                    <a:lnTo>
                      <a:pt x="277" y="453"/>
                    </a:lnTo>
                    <a:lnTo>
                      <a:pt x="288" y="458"/>
                    </a:lnTo>
                    <a:lnTo>
                      <a:pt x="299" y="462"/>
                    </a:lnTo>
                    <a:lnTo>
                      <a:pt x="311" y="464"/>
                    </a:lnTo>
                    <a:lnTo>
                      <a:pt x="323" y="465"/>
                    </a:lnTo>
                    <a:lnTo>
                      <a:pt x="339" y="464"/>
                    </a:lnTo>
                    <a:lnTo>
                      <a:pt x="355" y="460"/>
                    </a:lnTo>
                    <a:lnTo>
                      <a:pt x="369" y="454"/>
                    </a:lnTo>
                    <a:lnTo>
                      <a:pt x="382" y="445"/>
                    </a:lnTo>
                    <a:lnTo>
                      <a:pt x="394" y="435"/>
                    </a:lnTo>
                    <a:lnTo>
                      <a:pt x="404" y="423"/>
                    </a:lnTo>
                    <a:lnTo>
                      <a:pt x="412" y="409"/>
                    </a:lnTo>
                    <a:lnTo>
                      <a:pt x="418" y="394"/>
                    </a:lnTo>
                    <a:lnTo>
                      <a:pt x="418" y="395"/>
                    </a:lnTo>
                    <a:lnTo>
                      <a:pt x="429" y="400"/>
                    </a:lnTo>
                    <a:lnTo>
                      <a:pt x="440" y="405"/>
                    </a:lnTo>
                    <a:lnTo>
                      <a:pt x="451" y="407"/>
                    </a:lnTo>
                    <a:lnTo>
                      <a:pt x="463" y="408"/>
                    </a:lnTo>
                    <a:lnTo>
                      <a:pt x="480" y="406"/>
                    </a:lnTo>
                    <a:lnTo>
                      <a:pt x="496" y="401"/>
                    </a:lnTo>
                    <a:lnTo>
                      <a:pt x="510" y="394"/>
                    </a:lnTo>
                    <a:lnTo>
                      <a:pt x="523" y="383"/>
                    </a:lnTo>
                    <a:lnTo>
                      <a:pt x="533" y="371"/>
                    </a:lnTo>
                    <a:lnTo>
                      <a:pt x="541" y="357"/>
                    </a:lnTo>
                    <a:lnTo>
                      <a:pt x="546" y="341"/>
                    </a:lnTo>
                    <a:lnTo>
                      <a:pt x="548" y="324"/>
                    </a:lnTo>
                    <a:lnTo>
                      <a:pt x="548" y="324"/>
                    </a:lnTo>
                    <a:lnTo>
                      <a:pt x="566" y="320"/>
                    </a:lnTo>
                    <a:lnTo>
                      <a:pt x="582" y="313"/>
                    </a:lnTo>
                    <a:lnTo>
                      <a:pt x="596" y="303"/>
                    </a:lnTo>
                    <a:lnTo>
                      <a:pt x="609" y="291"/>
                    </a:lnTo>
                    <a:lnTo>
                      <a:pt x="619" y="276"/>
                    </a:lnTo>
                    <a:lnTo>
                      <a:pt x="627" y="261"/>
                    </a:lnTo>
                    <a:lnTo>
                      <a:pt x="631" y="243"/>
                    </a:lnTo>
                    <a:lnTo>
                      <a:pt x="633" y="225"/>
                    </a:lnTo>
                    <a:lnTo>
                      <a:pt x="632" y="209"/>
                    </a:lnTo>
                    <a:lnTo>
                      <a:pt x="628" y="194"/>
                    </a:lnTo>
                    <a:lnTo>
                      <a:pt x="621" y="179"/>
                    </a:lnTo>
                    <a:lnTo>
                      <a:pt x="612" y="165"/>
                    </a:lnTo>
                    <a:lnTo>
                      <a:pt x="612" y="165"/>
                    </a:lnTo>
                    <a:lnTo>
                      <a:pt x="617" y="150"/>
                    </a:lnTo>
                    <a:lnTo>
                      <a:pt x="618" y="134"/>
                    </a:lnTo>
                    <a:lnTo>
                      <a:pt x="617" y="121"/>
                    </a:lnTo>
                    <a:lnTo>
                      <a:pt x="614" y="109"/>
                    </a:lnTo>
                    <a:lnTo>
                      <a:pt x="609" y="97"/>
                    </a:lnTo>
                    <a:lnTo>
                      <a:pt x="602" y="87"/>
                    </a:lnTo>
                    <a:lnTo>
                      <a:pt x="594" y="77"/>
                    </a:lnTo>
                    <a:lnTo>
                      <a:pt x="584" y="70"/>
                    </a:lnTo>
                    <a:lnTo>
                      <a:pt x="573" y="63"/>
                    </a:lnTo>
                    <a:lnTo>
                      <a:pt x="561" y="59"/>
                    </a:lnTo>
                    <a:lnTo>
                      <a:pt x="561" y="58"/>
                    </a:lnTo>
                    <a:lnTo>
                      <a:pt x="558" y="46"/>
                    </a:lnTo>
                    <a:lnTo>
                      <a:pt x="552" y="35"/>
                    </a:lnTo>
                    <a:lnTo>
                      <a:pt x="545" y="25"/>
                    </a:lnTo>
                    <a:lnTo>
                      <a:pt x="537" y="17"/>
                    </a:lnTo>
                    <a:lnTo>
                      <a:pt x="527" y="10"/>
                    </a:lnTo>
                    <a:lnTo>
                      <a:pt x="516" y="4"/>
                    </a:lnTo>
                    <a:lnTo>
                      <a:pt x="504" y="1"/>
                    </a:lnTo>
                    <a:lnTo>
                      <a:pt x="491" y="0"/>
                    </a:lnTo>
                    <a:lnTo>
                      <a:pt x="476" y="2"/>
                    </a:lnTo>
                    <a:lnTo>
                      <a:pt x="461" y="7"/>
                    </a:lnTo>
                    <a:lnTo>
                      <a:pt x="448" y="14"/>
                    </a:lnTo>
                    <a:lnTo>
                      <a:pt x="437" y="25"/>
                    </a:lnTo>
                    <a:lnTo>
                      <a:pt x="437" y="25"/>
                    </a:lnTo>
                    <a:lnTo>
                      <a:pt x="427" y="14"/>
                    </a:lnTo>
                    <a:lnTo>
                      <a:pt x="415" y="7"/>
                    </a:lnTo>
                    <a:lnTo>
                      <a:pt x="401" y="2"/>
                    </a:lnTo>
                    <a:lnTo>
                      <a:pt x="386" y="0"/>
                    </a:lnTo>
                    <a:lnTo>
                      <a:pt x="377" y="1"/>
                    </a:lnTo>
                    <a:lnTo>
                      <a:pt x="369" y="3"/>
                    </a:lnTo>
                    <a:lnTo>
                      <a:pt x="360" y="6"/>
                    </a:lnTo>
                    <a:lnTo>
                      <a:pt x="353" y="10"/>
                    </a:lnTo>
                    <a:lnTo>
                      <a:pt x="339" y="21"/>
                    </a:lnTo>
                    <a:lnTo>
                      <a:pt x="334" y="27"/>
                    </a:lnTo>
                    <a:lnTo>
                      <a:pt x="329" y="35"/>
                    </a:lnTo>
                    <a:lnTo>
                      <a:pt x="329" y="36"/>
                    </a:lnTo>
                    <a:lnTo>
                      <a:pt x="317" y="27"/>
                    </a:lnTo>
                    <a:lnTo>
                      <a:pt x="304" y="20"/>
                    </a:lnTo>
                    <a:lnTo>
                      <a:pt x="289" y="16"/>
                    </a:lnTo>
                    <a:lnTo>
                      <a:pt x="274" y="14"/>
                    </a:lnTo>
                    <a:lnTo>
                      <a:pt x="263" y="15"/>
                    </a:lnTo>
                    <a:lnTo>
                      <a:pt x="253" y="17"/>
                    </a:lnTo>
                    <a:lnTo>
                      <a:pt x="243" y="20"/>
                    </a:lnTo>
                    <a:lnTo>
                      <a:pt x="234" y="25"/>
                    </a:lnTo>
                    <a:lnTo>
                      <a:pt x="225" y="31"/>
                    </a:lnTo>
                    <a:lnTo>
                      <a:pt x="218" y="38"/>
                    </a:lnTo>
                    <a:lnTo>
                      <a:pt x="211" y="46"/>
                    </a:lnTo>
                    <a:lnTo>
                      <a:pt x="205" y="55"/>
                    </a:lnTo>
                    <a:lnTo>
                      <a:pt x="205" y="56"/>
                    </a:lnTo>
                    <a:lnTo>
                      <a:pt x="193" y="50"/>
                    </a:lnTo>
                    <a:lnTo>
                      <a:pt x="181" y="46"/>
                    </a:lnTo>
                    <a:lnTo>
                      <a:pt x="168" y="43"/>
                    </a:lnTo>
                    <a:lnTo>
                      <a:pt x="155" y="42"/>
                    </a:lnTo>
                    <a:lnTo>
                      <a:pt x="145" y="43"/>
                    </a:lnTo>
                    <a:lnTo>
                      <a:pt x="135" y="44"/>
                    </a:lnTo>
                    <a:lnTo>
                      <a:pt x="116" y="50"/>
                    </a:lnTo>
                    <a:lnTo>
                      <a:pt x="100" y="59"/>
                    </a:lnTo>
                    <a:lnTo>
                      <a:pt x="85" y="71"/>
                    </a:lnTo>
                    <a:lnTo>
                      <a:pt x="73" y="86"/>
                    </a:lnTo>
                    <a:lnTo>
                      <a:pt x="64" y="103"/>
                    </a:lnTo>
                    <a:lnTo>
                      <a:pt x="58" y="121"/>
                    </a:lnTo>
                    <a:lnTo>
                      <a:pt x="57" y="131"/>
                    </a:lnTo>
                    <a:lnTo>
                      <a:pt x="56" y="141"/>
                    </a:lnTo>
                    <a:lnTo>
                      <a:pt x="56" y="148"/>
                    </a:lnTo>
                    <a:lnTo>
                      <a:pt x="57" y="155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" name="Freeform 740"/>
              <p:cNvSpPr>
                <a:spLocks/>
              </p:cNvSpPr>
              <p:nvPr/>
            </p:nvSpPr>
            <p:spPr bwMode="auto">
              <a:xfrm>
                <a:off x="2649" y="1553"/>
                <a:ext cx="38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4"/>
                  </a:cxn>
                  <a:cxn ang="0">
                    <a:pos x="16" y="7"/>
                  </a:cxn>
                  <a:cxn ang="0">
                    <a:pos x="24" y="8"/>
                  </a:cxn>
                  <a:cxn ang="0">
                    <a:pos x="33" y="9"/>
                  </a:cxn>
                  <a:cxn ang="0">
                    <a:pos x="35" y="9"/>
                  </a:cxn>
                  <a:cxn ang="0">
                    <a:pos x="38" y="9"/>
                  </a:cxn>
                </a:cxnLst>
                <a:rect l="0" t="0" r="r" b="b"/>
                <a:pathLst>
                  <a:path w="38" h="9">
                    <a:moveTo>
                      <a:pt x="0" y="0"/>
                    </a:moveTo>
                    <a:lnTo>
                      <a:pt x="8" y="4"/>
                    </a:lnTo>
                    <a:lnTo>
                      <a:pt x="16" y="7"/>
                    </a:lnTo>
                    <a:lnTo>
                      <a:pt x="24" y="8"/>
                    </a:lnTo>
                    <a:lnTo>
                      <a:pt x="33" y="9"/>
                    </a:lnTo>
                    <a:lnTo>
                      <a:pt x="35" y="9"/>
                    </a:lnTo>
                    <a:lnTo>
                      <a:pt x="38" y="9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" name="Freeform 741"/>
              <p:cNvSpPr>
                <a:spLocks/>
              </p:cNvSpPr>
              <p:nvPr/>
            </p:nvSpPr>
            <p:spPr bwMode="auto">
              <a:xfrm>
                <a:off x="2703" y="1655"/>
                <a:ext cx="16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8" y="3"/>
                  </a:cxn>
                  <a:cxn ang="0">
                    <a:pos x="16" y="0"/>
                  </a:cxn>
                </a:cxnLst>
                <a:rect l="0" t="0" r="r" b="b"/>
                <a:pathLst>
                  <a:path w="16" h="5">
                    <a:moveTo>
                      <a:pt x="0" y="5"/>
                    </a:moveTo>
                    <a:lnTo>
                      <a:pt x="8" y="3"/>
                    </a:lnTo>
                    <a:lnTo>
                      <a:pt x="16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" name="Freeform 742"/>
              <p:cNvSpPr>
                <a:spLocks/>
              </p:cNvSpPr>
              <p:nvPr/>
            </p:nvSpPr>
            <p:spPr bwMode="auto">
              <a:xfrm>
                <a:off x="2849" y="1682"/>
                <a:ext cx="10" cy="1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0"/>
                  </a:cxn>
                  <a:cxn ang="0">
                    <a:pos x="10" y="19"/>
                  </a:cxn>
                </a:cxnLst>
                <a:rect l="0" t="0" r="r" b="b"/>
                <a:pathLst>
                  <a:path w="10" h="19">
                    <a:moveTo>
                      <a:pt x="0" y="0"/>
                    </a:moveTo>
                    <a:lnTo>
                      <a:pt x="5" y="10"/>
                    </a:lnTo>
                    <a:lnTo>
                      <a:pt x="10" y="19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2" name="Freeform 743"/>
              <p:cNvSpPr>
                <a:spLocks/>
              </p:cNvSpPr>
              <p:nvPr/>
            </p:nvSpPr>
            <p:spPr bwMode="auto">
              <a:xfrm>
                <a:off x="3036" y="1654"/>
                <a:ext cx="4" cy="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2" y="10"/>
                  </a:cxn>
                  <a:cxn ang="0">
                    <a:pos x="4" y="0"/>
                  </a:cxn>
                </a:cxnLst>
                <a:rect l="0" t="0" r="r" b="b"/>
                <a:pathLst>
                  <a:path w="4" h="20">
                    <a:moveTo>
                      <a:pt x="0" y="20"/>
                    </a:moveTo>
                    <a:lnTo>
                      <a:pt x="2" y="10"/>
                    </a:lnTo>
                    <a:lnTo>
                      <a:pt x="4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3" name="Freeform 744"/>
              <p:cNvSpPr>
                <a:spLocks/>
              </p:cNvSpPr>
              <p:nvPr/>
            </p:nvSpPr>
            <p:spPr bwMode="auto">
              <a:xfrm>
                <a:off x="3118" y="1527"/>
                <a:ext cx="48" cy="77"/>
              </a:xfrm>
              <a:custGeom>
                <a:avLst/>
                <a:gdLst/>
                <a:ahLst/>
                <a:cxnLst>
                  <a:cxn ang="0">
                    <a:pos x="48" y="77"/>
                  </a:cxn>
                  <a:cxn ang="0">
                    <a:pos x="48" y="77"/>
                  </a:cxn>
                  <a:cxn ang="0">
                    <a:pos x="48" y="76"/>
                  </a:cxn>
                  <a:cxn ang="0">
                    <a:pos x="47" y="64"/>
                  </a:cxn>
                  <a:cxn ang="0">
                    <a:pos x="45" y="53"/>
                  </a:cxn>
                  <a:cxn ang="0">
                    <a:pos x="40" y="42"/>
                  </a:cxn>
                  <a:cxn ang="0">
                    <a:pos x="35" y="31"/>
                  </a:cxn>
                  <a:cxn ang="0">
                    <a:pos x="28" y="22"/>
                  </a:cxn>
                  <a:cxn ang="0">
                    <a:pos x="20" y="13"/>
                  </a:cxn>
                  <a:cxn ang="0">
                    <a:pos x="10" y="6"/>
                  </a:cxn>
                  <a:cxn ang="0">
                    <a:pos x="0" y="0"/>
                  </a:cxn>
                </a:cxnLst>
                <a:rect l="0" t="0" r="r" b="b"/>
                <a:pathLst>
                  <a:path w="48" h="77">
                    <a:moveTo>
                      <a:pt x="48" y="77"/>
                    </a:moveTo>
                    <a:lnTo>
                      <a:pt x="48" y="77"/>
                    </a:lnTo>
                    <a:lnTo>
                      <a:pt x="48" y="76"/>
                    </a:lnTo>
                    <a:lnTo>
                      <a:pt x="47" y="64"/>
                    </a:lnTo>
                    <a:lnTo>
                      <a:pt x="45" y="53"/>
                    </a:lnTo>
                    <a:lnTo>
                      <a:pt x="40" y="42"/>
                    </a:lnTo>
                    <a:lnTo>
                      <a:pt x="35" y="31"/>
                    </a:lnTo>
                    <a:lnTo>
                      <a:pt x="28" y="22"/>
                    </a:lnTo>
                    <a:lnTo>
                      <a:pt x="20" y="13"/>
                    </a:lnTo>
                    <a:lnTo>
                      <a:pt x="10" y="6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4" name="Freeform 745"/>
              <p:cNvSpPr>
                <a:spLocks/>
              </p:cNvSpPr>
              <p:nvPr/>
            </p:nvSpPr>
            <p:spPr bwMode="auto">
              <a:xfrm>
                <a:off x="3209" y="1445"/>
                <a:ext cx="21" cy="29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2" y="16"/>
                  </a:cxn>
                  <a:cxn ang="0">
                    <a:pos x="21" y="0"/>
                  </a:cxn>
                </a:cxnLst>
                <a:rect l="0" t="0" r="r" b="b"/>
                <a:pathLst>
                  <a:path w="21" h="29">
                    <a:moveTo>
                      <a:pt x="0" y="29"/>
                    </a:moveTo>
                    <a:lnTo>
                      <a:pt x="12" y="16"/>
                    </a:lnTo>
                    <a:lnTo>
                      <a:pt x="21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5" name="Freeform 746"/>
              <p:cNvSpPr>
                <a:spLocks/>
              </p:cNvSpPr>
              <p:nvPr/>
            </p:nvSpPr>
            <p:spPr bwMode="auto">
              <a:xfrm>
                <a:off x="3179" y="1338"/>
                <a:ext cx="1" cy="14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1" y="14"/>
                  </a:cxn>
                  <a:cxn ang="0">
                    <a:pos x="1" y="13"/>
                  </a:cxn>
                  <a:cxn ang="0">
                    <a:pos x="1" y="7"/>
                  </a:cxn>
                  <a:cxn ang="0">
                    <a:pos x="0" y="0"/>
                  </a:cxn>
                </a:cxnLst>
                <a:rect l="0" t="0" r="r" b="b"/>
                <a:pathLst>
                  <a:path w="1" h="14">
                    <a:moveTo>
                      <a:pt x="1" y="14"/>
                    </a:moveTo>
                    <a:lnTo>
                      <a:pt x="1" y="14"/>
                    </a:lnTo>
                    <a:lnTo>
                      <a:pt x="1" y="13"/>
                    </a:lnTo>
                    <a:lnTo>
                      <a:pt x="1" y="7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6" name="Freeform 747"/>
              <p:cNvSpPr>
                <a:spLocks/>
              </p:cNvSpPr>
              <p:nvPr/>
            </p:nvSpPr>
            <p:spPr bwMode="auto">
              <a:xfrm>
                <a:off x="3044" y="1305"/>
                <a:ext cx="11" cy="17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5" y="8"/>
                  </a:cxn>
                  <a:cxn ang="0">
                    <a:pos x="0" y="17"/>
                  </a:cxn>
                </a:cxnLst>
                <a:rect l="0" t="0" r="r" b="b"/>
                <a:pathLst>
                  <a:path w="11" h="17">
                    <a:moveTo>
                      <a:pt x="11" y="0"/>
                    </a:moveTo>
                    <a:lnTo>
                      <a:pt x="5" y="8"/>
                    </a:lnTo>
                    <a:lnTo>
                      <a:pt x="0" y="17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" name="Freeform 748"/>
              <p:cNvSpPr>
                <a:spLocks/>
              </p:cNvSpPr>
              <p:nvPr/>
            </p:nvSpPr>
            <p:spPr bwMode="auto">
              <a:xfrm>
                <a:off x="2942" y="1315"/>
                <a:ext cx="5" cy="1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2" y="8"/>
                  </a:cxn>
                  <a:cxn ang="0">
                    <a:pos x="0" y="15"/>
                  </a:cxn>
                </a:cxnLst>
                <a:rect l="0" t="0" r="r" b="b"/>
                <a:pathLst>
                  <a:path w="5" h="15">
                    <a:moveTo>
                      <a:pt x="5" y="0"/>
                    </a:moveTo>
                    <a:lnTo>
                      <a:pt x="2" y="8"/>
                    </a:lnTo>
                    <a:lnTo>
                      <a:pt x="0" y="15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" name="Freeform 749"/>
              <p:cNvSpPr>
                <a:spLocks/>
              </p:cNvSpPr>
              <p:nvPr/>
            </p:nvSpPr>
            <p:spPr bwMode="auto">
              <a:xfrm>
                <a:off x="2823" y="1336"/>
                <a:ext cx="19" cy="15"/>
              </a:xfrm>
              <a:custGeom>
                <a:avLst/>
                <a:gdLst/>
                <a:ahLst/>
                <a:cxnLst>
                  <a:cxn ang="0">
                    <a:pos x="19" y="15"/>
                  </a:cxn>
                  <a:cxn ang="0">
                    <a:pos x="10" y="7"/>
                  </a:cxn>
                  <a:cxn ang="0">
                    <a:pos x="0" y="0"/>
                  </a:cxn>
                </a:cxnLst>
                <a:rect l="0" t="0" r="r" b="b"/>
                <a:pathLst>
                  <a:path w="19" h="15">
                    <a:moveTo>
                      <a:pt x="19" y="15"/>
                    </a:moveTo>
                    <a:lnTo>
                      <a:pt x="10" y="7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9" name="Line 750"/>
              <p:cNvSpPr>
                <a:spLocks noChangeShapeType="1"/>
              </p:cNvSpPr>
              <p:nvPr/>
            </p:nvSpPr>
            <p:spPr bwMode="auto">
              <a:xfrm>
                <a:off x="2675" y="1435"/>
                <a:ext cx="3" cy="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0" name="Oval 751"/>
              <p:cNvSpPr>
                <a:spLocks noChangeArrowheads="1"/>
              </p:cNvSpPr>
              <p:nvPr/>
            </p:nvSpPr>
            <p:spPr bwMode="auto">
              <a:xfrm>
                <a:off x="3200" y="1426"/>
                <a:ext cx="99" cy="71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1" name="Oval 752"/>
              <p:cNvSpPr>
                <a:spLocks noChangeArrowheads="1"/>
              </p:cNvSpPr>
              <p:nvPr/>
            </p:nvSpPr>
            <p:spPr bwMode="auto">
              <a:xfrm>
                <a:off x="3189" y="1444"/>
                <a:ext cx="63" cy="4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2" name="Oval 753"/>
              <p:cNvSpPr>
                <a:spLocks noChangeArrowheads="1"/>
              </p:cNvSpPr>
              <p:nvPr/>
            </p:nvSpPr>
            <p:spPr bwMode="auto">
              <a:xfrm>
                <a:off x="3211" y="1456"/>
                <a:ext cx="29" cy="19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6" name="Rectangle 754"/>
            <p:cNvSpPr>
              <a:spLocks noChangeArrowheads="1"/>
            </p:cNvSpPr>
            <p:nvPr/>
          </p:nvSpPr>
          <p:spPr bwMode="auto">
            <a:xfrm>
              <a:off x="2698" y="1454"/>
              <a:ext cx="22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GB" sz="1200">
                  <a:solidFill>
                    <a:srgbClr val="000000"/>
                  </a:solidFill>
                  <a:latin typeface="Arial" charset="0"/>
                </a:rPr>
                <a:t>WAN</a:t>
              </a:r>
              <a:endParaRPr lang="en-GB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1629" name="Group 755"/>
            <p:cNvGrpSpPr>
              <a:grpSpLocks/>
            </p:cNvGrpSpPr>
            <p:nvPr/>
          </p:nvGrpSpPr>
          <p:grpSpPr bwMode="auto">
            <a:xfrm>
              <a:off x="689" y="992"/>
              <a:ext cx="518" cy="290"/>
              <a:chOff x="795" y="992"/>
              <a:chExt cx="518" cy="290"/>
            </a:xfrm>
          </p:grpSpPr>
          <p:sp>
            <p:nvSpPr>
              <p:cNvPr id="844" name="Freeform 756"/>
              <p:cNvSpPr>
                <a:spLocks/>
              </p:cNvSpPr>
              <p:nvPr/>
            </p:nvSpPr>
            <p:spPr bwMode="auto">
              <a:xfrm>
                <a:off x="795" y="992"/>
                <a:ext cx="518" cy="290"/>
              </a:xfrm>
              <a:custGeom>
                <a:avLst/>
                <a:gdLst/>
                <a:ahLst/>
                <a:cxnLst>
                  <a:cxn ang="0">
                    <a:pos x="259" y="0"/>
                  </a:cxn>
                  <a:cxn ang="0">
                    <a:pos x="207" y="1"/>
                  </a:cxn>
                  <a:cxn ang="0">
                    <a:pos x="182" y="2"/>
                  </a:cxn>
                  <a:cxn ang="0">
                    <a:pos x="158" y="4"/>
                  </a:cxn>
                  <a:cxn ang="0">
                    <a:pos x="136" y="5"/>
                  </a:cxn>
                  <a:cxn ang="0">
                    <a:pos x="114" y="8"/>
                  </a:cxn>
                  <a:cxn ang="0">
                    <a:pos x="94" y="10"/>
                  </a:cxn>
                  <a:cxn ang="0">
                    <a:pos x="76" y="13"/>
                  </a:cxn>
                  <a:cxn ang="0">
                    <a:pos x="59" y="17"/>
                  </a:cxn>
                  <a:cxn ang="0">
                    <a:pos x="44" y="20"/>
                  </a:cxn>
                  <a:cxn ang="0">
                    <a:pos x="31" y="24"/>
                  </a:cxn>
                  <a:cxn ang="0">
                    <a:pos x="20" y="28"/>
                  </a:cxn>
                  <a:cxn ang="0">
                    <a:pos x="12" y="32"/>
                  </a:cxn>
                  <a:cxn ang="0">
                    <a:pos x="5" y="37"/>
                  </a:cxn>
                  <a:cxn ang="0">
                    <a:pos x="1" y="41"/>
                  </a:cxn>
                  <a:cxn ang="0">
                    <a:pos x="0" y="46"/>
                  </a:cxn>
                  <a:cxn ang="0">
                    <a:pos x="0" y="244"/>
                  </a:cxn>
                  <a:cxn ang="0">
                    <a:pos x="1" y="249"/>
                  </a:cxn>
                  <a:cxn ang="0">
                    <a:pos x="5" y="253"/>
                  </a:cxn>
                  <a:cxn ang="0">
                    <a:pos x="12" y="258"/>
                  </a:cxn>
                  <a:cxn ang="0">
                    <a:pos x="20" y="262"/>
                  </a:cxn>
                  <a:cxn ang="0">
                    <a:pos x="31" y="266"/>
                  </a:cxn>
                  <a:cxn ang="0">
                    <a:pos x="44" y="270"/>
                  </a:cxn>
                  <a:cxn ang="0">
                    <a:pos x="59" y="274"/>
                  </a:cxn>
                  <a:cxn ang="0">
                    <a:pos x="76" y="277"/>
                  </a:cxn>
                  <a:cxn ang="0">
                    <a:pos x="94" y="280"/>
                  </a:cxn>
                  <a:cxn ang="0">
                    <a:pos x="114" y="282"/>
                  </a:cxn>
                  <a:cxn ang="0">
                    <a:pos x="136" y="285"/>
                  </a:cxn>
                  <a:cxn ang="0">
                    <a:pos x="158" y="287"/>
                  </a:cxn>
                  <a:cxn ang="0">
                    <a:pos x="182" y="288"/>
                  </a:cxn>
                  <a:cxn ang="0">
                    <a:pos x="207" y="289"/>
                  </a:cxn>
                  <a:cxn ang="0">
                    <a:pos x="259" y="290"/>
                  </a:cxn>
                  <a:cxn ang="0">
                    <a:pos x="311" y="289"/>
                  </a:cxn>
                  <a:cxn ang="0">
                    <a:pos x="336" y="288"/>
                  </a:cxn>
                  <a:cxn ang="0">
                    <a:pos x="360" y="287"/>
                  </a:cxn>
                  <a:cxn ang="0">
                    <a:pos x="382" y="285"/>
                  </a:cxn>
                  <a:cxn ang="0">
                    <a:pos x="404" y="282"/>
                  </a:cxn>
                  <a:cxn ang="0">
                    <a:pos x="424" y="280"/>
                  </a:cxn>
                  <a:cxn ang="0">
                    <a:pos x="442" y="277"/>
                  </a:cxn>
                  <a:cxn ang="0">
                    <a:pos x="459" y="274"/>
                  </a:cxn>
                  <a:cxn ang="0">
                    <a:pos x="474" y="270"/>
                  </a:cxn>
                  <a:cxn ang="0">
                    <a:pos x="487" y="266"/>
                  </a:cxn>
                  <a:cxn ang="0">
                    <a:pos x="498" y="262"/>
                  </a:cxn>
                  <a:cxn ang="0">
                    <a:pos x="506" y="258"/>
                  </a:cxn>
                  <a:cxn ang="0">
                    <a:pos x="513" y="253"/>
                  </a:cxn>
                  <a:cxn ang="0">
                    <a:pos x="517" y="249"/>
                  </a:cxn>
                  <a:cxn ang="0">
                    <a:pos x="518" y="244"/>
                  </a:cxn>
                  <a:cxn ang="0">
                    <a:pos x="518" y="46"/>
                  </a:cxn>
                  <a:cxn ang="0">
                    <a:pos x="517" y="41"/>
                  </a:cxn>
                  <a:cxn ang="0">
                    <a:pos x="513" y="37"/>
                  </a:cxn>
                  <a:cxn ang="0">
                    <a:pos x="506" y="32"/>
                  </a:cxn>
                  <a:cxn ang="0">
                    <a:pos x="498" y="28"/>
                  </a:cxn>
                  <a:cxn ang="0">
                    <a:pos x="487" y="24"/>
                  </a:cxn>
                  <a:cxn ang="0">
                    <a:pos x="474" y="20"/>
                  </a:cxn>
                  <a:cxn ang="0">
                    <a:pos x="459" y="17"/>
                  </a:cxn>
                  <a:cxn ang="0">
                    <a:pos x="442" y="13"/>
                  </a:cxn>
                  <a:cxn ang="0">
                    <a:pos x="424" y="10"/>
                  </a:cxn>
                  <a:cxn ang="0">
                    <a:pos x="404" y="8"/>
                  </a:cxn>
                  <a:cxn ang="0">
                    <a:pos x="382" y="5"/>
                  </a:cxn>
                  <a:cxn ang="0">
                    <a:pos x="360" y="4"/>
                  </a:cxn>
                  <a:cxn ang="0">
                    <a:pos x="336" y="2"/>
                  </a:cxn>
                  <a:cxn ang="0">
                    <a:pos x="311" y="1"/>
                  </a:cxn>
                  <a:cxn ang="0">
                    <a:pos x="259" y="0"/>
                  </a:cxn>
                </a:cxnLst>
                <a:rect l="0" t="0" r="r" b="b"/>
                <a:pathLst>
                  <a:path w="518" h="290">
                    <a:moveTo>
                      <a:pt x="259" y="0"/>
                    </a:moveTo>
                    <a:lnTo>
                      <a:pt x="207" y="1"/>
                    </a:lnTo>
                    <a:lnTo>
                      <a:pt x="182" y="2"/>
                    </a:lnTo>
                    <a:lnTo>
                      <a:pt x="158" y="4"/>
                    </a:lnTo>
                    <a:lnTo>
                      <a:pt x="136" y="5"/>
                    </a:lnTo>
                    <a:lnTo>
                      <a:pt x="114" y="8"/>
                    </a:lnTo>
                    <a:lnTo>
                      <a:pt x="94" y="10"/>
                    </a:lnTo>
                    <a:lnTo>
                      <a:pt x="76" y="13"/>
                    </a:lnTo>
                    <a:lnTo>
                      <a:pt x="59" y="17"/>
                    </a:lnTo>
                    <a:lnTo>
                      <a:pt x="44" y="20"/>
                    </a:lnTo>
                    <a:lnTo>
                      <a:pt x="31" y="24"/>
                    </a:lnTo>
                    <a:lnTo>
                      <a:pt x="20" y="28"/>
                    </a:lnTo>
                    <a:lnTo>
                      <a:pt x="12" y="32"/>
                    </a:lnTo>
                    <a:lnTo>
                      <a:pt x="5" y="37"/>
                    </a:lnTo>
                    <a:lnTo>
                      <a:pt x="1" y="41"/>
                    </a:lnTo>
                    <a:lnTo>
                      <a:pt x="0" y="46"/>
                    </a:lnTo>
                    <a:lnTo>
                      <a:pt x="0" y="244"/>
                    </a:lnTo>
                    <a:lnTo>
                      <a:pt x="1" y="249"/>
                    </a:lnTo>
                    <a:lnTo>
                      <a:pt x="5" y="253"/>
                    </a:lnTo>
                    <a:lnTo>
                      <a:pt x="12" y="258"/>
                    </a:lnTo>
                    <a:lnTo>
                      <a:pt x="20" y="262"/>
                    </a:lnTo>
                    <a:lnTo>
                      <a:pt x="31" y="266"/>
                    </a:lnTo>
                    <a:lnTo>
                      <a:pt x="44" y="270"/>
                    </a:lnTo>
                    <a:lnTo>
                      <a:pt x="59" y="274"/>
                    </a:lnTo>
                    <a:lnTo>
                      <a:pt x="76" y="277"/>
                    </a:lnTo>
                    <a:lnTo>
                      <a:pt x="94" y="280"/>
                    </a:lnTo>
                    <a:lnTo>
                      <a:pt x="114" y="282"/>
                    </a:lnTo>
                    <a:lnTo>
                      <a:pt x="136" y="285"/>
                    </a:lnTo>
                    <a:lnTo>
                      <a:pt x="158" y="287"/>
                    </a:lnTo>
                    <a:lnTo>
                      <a:pt x="182" y="288"/>
                    </a:lnTo>
                    <a:lnTo>
                      <a:pt x="207" y="289"/>
                    </a:lnTo>
                    <a:lnTo>
                      <a:pt x="259" y="290"/>
                    </a:lnTo>
                    <a:lnTo>
                      <a:pt x="311" y="289"/>
                    </a:lnTo>
                    <a:lnTo>
                      <a:pt x="336" y="288"/>
                    </a:lnTo>
                    <a:lnTo>
                      <a:pt x="360" y="287"/>
                    </a:lnTo>
                    <a:lnTo>
                      <a:pt x="382" y="285"/>
                    </a:lnTo>
                    <a:lnTo>
                      <a:pt x="404" y="282"/>
                    </a:lnTo>
                    <a:lnTo>
                      <a:pt x="424" y="280"/>
                    </a:lnTo>
                    <a:lnTo>
                      <a:pt x="442" y="277"/>
                    </a:lnTo>
                    <a:lnTo>
                      <a:pt x="459" y="274"/>
                    </a:lnTo>
                    <a:lnTo>
                      <a:pt x="474" y="270"/>
                    </a:lnTo>
                    <a:lnTo>
                      <a:pt x="487" y="266"/>
                    </a:lnTo>
                    <a:lnTo>
                      <a:pt x="498" y="262"/>
                    </a:lnTo>
                    <a:lnTo>
                      <a:pt x="506" y="258"/>
                    </a:lnTo>
                    <a:lnTo>
                      <a:pt x="513" y="253"/>
                    </a:lnTo>
                    <a:lnTo>
                      <a:pt x="517" y="249"/>
                    </a:lnTo>
                    <a:lnTo>
                      <a:pt x="518" y="244"/>
                    </a:lnTo>
                    <a:lnTo>
                      <a:pt x="518" y="46"/>
                    </a:lnTo>
                    <a:lnTo>
                      <a:pt x="517" y="41"/>
                    </a:lnTo>
                    <a:lnTo>
                      <a:pt x="513" y="37"/>
                    </a:lnTo>
                    <a:lnTo>
                      <a:pt x="506" y="32"/>
                    </a:lnTo>
                    <a:lnTo>
                      <a:pt x="498" y="28"/>
                    </a:lnTo>
                    <a:lnTo>
                      <a:pt x="487" y="24"/>
                    </a:lnTo>
                    <a:lnTo>
                      <a:pt x="474" y="20"/>
                    </a:lnTo>
                    <a:lnTo>
                      <a:pt x="459" y="17"/>
                    </a:lnTo>
                    <a:lnTo>
                      <a:pt x="442" y="13"/>
                    </a:lnTo>
                    <a:lnTo>
                      <a:pt x="424" y="10"/>
                    </a:lnTo>
                    <a:lnTo>
                      <a:pt x="404" y="8"/>
                    </a:lnTo>
                    <a:lnTo>
                      <a:pt x="382" y="5"/>
                    </a:lnTo>
                    <a:lnTo>
                      <a:pt x="360" y="4"/>
                    </a:lnTo>
                    <a:lnTo>
                      <a:pt x="336" y="2"/>
                    </a:lnTo>
                    <a:lnTo>
                      <a:pt x="311" y="1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5" name="Freeform 757"/>
              <p:cNvSpPr>
                <a:spLocks/>
              </p:cNvSpPr>
              <p:nvPr/>
            </p:nvSpPr>
            <p:spPr bwMode="auto">
              <a:xfrm>
                <a:off x="795" y="992"/>
                <a:ext cx="518" cy="290"/>
              </a:xfrm>
              <a:custGeom>
                <a:avLst/>
                <a:gdLst/>
                <a:ahLst/>
                <a:cxnLst>
                  <a:cxn ang="0">
                    <a:pos x="259" y="0"/>
                  </a:cxn>
                  <a:cxn ang="0">
                    <a:pos x="207" y="1"/>
                  </a:cxn>
                  <a:cxn ang="0">
                    <a:pos x="182" y="2"/>
                  </a:cxn>
                  <a:cxn ang="0">
                    <a:pos x="158" y="4"/>
                  </a:cxn>
                  <a:cxn ang="0">
                    <a:pos x="136" y="5"/>
                  </a:cxn>
                  <a:cxn ang="0">
                    <a:pos x="114" y="8"/>
                  </a:cxn>
                  <a:cxn ang="0">
                    <a:pos x="94" y="10"/>
                  </a:cxn>
                  <a:cxn ang="0">
                    <a:pos x="76" y="13"/>
                  </a:cxn>
                  <a:cxn ang="0">
                    <a:pos x="59" y="17"/>
                  </a:cxn>
                  <a:cxn ang="0">
                    <a:pos x="44" y="20"/>
                  </a:cxn>
                  <a:cxn ang="0">
                    <a:pos x="31" y="24"/>
                  </a:cxn>
                  <a:cxn ang="0">
                    <a:pos x="20" y="28"/>
                  </a:cxn>
                  <a:cxn ang="0">
                    <a:pos x="12" y="32"/>
                  </a:cxn>
                  <a:cxn ang="0">
                    <a:pos x="5" y="37"/>
                  </a:cxn>
                  <a:cxn ang="0">
                    <a:pos x="1" y="41"/>
                  </a:cxn>
                  <a:cxn ang="0">
                    <a:pos x="0" y="46"/>
                  </a:cxn>
                  <a:cxn ang="0">
                    <a:pos x="0" y="244"/>
                  </a:cxn>
                  <a:cxn ang="0">
                    <a:pos x="1" y="249"/>
                  </a:cxn>
                  <a:cxn ang="0">
                    <a:pos x="5" y="253"/>
                  </a:cxn>
                  <a:cxn ang="0">
                    <a:pos x="12" y="258"/>
                  </a:cxn>
                  <a:cxn ang="0">
                    <a:pos x="20" y="262"/>
                  </a:cxn>
                  <a:cxn ang="0">
                    <a:pos x="31" y="266"/>
                  </a:cxn>
                  <a:cxn ang="0">
                    <a:pos x="44" y="270"/>
                  </a:cxn>
                  <a:cxn ang="0">
                    <a:pos x="59" y="274"/>
                  </a:cxn>
                  <a:cxn ang="0">
                    <a:pos x="76" y="277"/>
                  </a:cxn>
                  <a:cxn ang="0">
                    <a:pos x="94" y="280"/>
                  </a:cxn>
                  <a:cxn ang="0">
                    <a:pos x="114" y="282"/>
                  </a:cxn>
                  <a:cxn ang="0">
                    <a:pos x="136" y="285"/>
                  </a:cxn>
                  <a:cxn ang="0">
                    <a:pos x="158" y="287"/>
                  </a:cxn>
                  <a:cxn ang="0">
                    <a:pos x="182" y="288"/>
                  </a:cxn>
                  <a:cxn ang="0">
                    <a:pos x="207" y="289"/>
                  </a:cxn>
                  <a:cxn ang="0">
                    <a:pos x="259" y="290"/>
                  </a:cxn>
                  <a:cxn ang="0">
                    <a:pos x="311" y="289"/>
                  </a:cxn>
                  <a:cxn ang="0">
                    <a:pos x="336" y="288"/>
                  </a:cxn>
                  <a:cxn ang="0">
                    <a:pos x="360" y="287"/>
                  </a:cxn>
                  <a:cxn ang="0">
                    <a:pos x="382" y="285"/>
                  </a:cxn>
                  <a:cxn ang="0">
                    <a:pos x="404" y="282"/>
                  </a:cxn>
                  <a:cxn ang="0">
                    <a:pos x="424" y="280"/>
                  </a:cxn>
                  <a:cxn ang="0">
                    <a:pos x="442" y="277"/>
                  </a:cxn>
                  <a:cxn ang="0">
                    <a:pos x="459" y="274"/>
                  </a:cxn>
                  <a:cxn ang="0">
                    <a:pos x="474" y="270"/>
                  </a:cxn>
                  <a:cxn ang="0">
                    <a:pos x="487" y="266"/>
                  </a:cxn>
                  <a:cxn ang="0">
                    <a:pos x="498" y="262"/>
                  </a:cxn>
                  <a:cxn ang="0">
                    <a:pos x="506" y="258"/>
                  </a:cxn>
                  <a:cxn ang="0">
                    <a:pos x="513" y="253"/>
                  </a:cxn>
                  <a:cxn ang="0">
                    <a:pos x="517" y="249"/>
                  </a:cxn>
                  <a:cxn ang="0">
                    <a:pos x="518" y="244"/>
                  </a:cxn>
                  <a:cxn ang="0">
                    <a:pos x="518" y="46"/>
                  </a:cxn>
                  <a:cxn ang="0">
                    <a:pos x="517" y="41"/>
                  </a:cxn>
                  <a:cxn ang="0">
                    <a:pos x="513" y="37"/>
                  </a:cxn>
                  <a:cxn ang="0">
                    <a:pos x="506" y="32"/>
                  </a:cxn>
                  <a:cxn ang="0">
                    <a:pos x="498" y="28"/>
                  </a:cxn>
                  <a:cxn ang="0">
                    <a:pos x="487" y="24"/>
                  </a:cxn>
                  <a:cxn ang="0">
                    <a:pos x="474" y="20"/>
                  </a:cxn>
                  <a:cxn ang="0">
                    <a:pos x="459" y="17"/>
                  </a:cxn>
                  <a:cxn ang="0">
                    <a:pos x="442" y="13"/>
                  </a:cxn>
                  <a:cxn ang="0">
                    <a:pos x="424" y="10"/>
                  </a:cxn>
                  <a:cxn ang="0">
                    <a:pos x="404" y="8"/>
                  </a:cxn>
                  <a:cxn ang="0">
                    <a:pos x="382" y="5"/>
                  </a:cxn>
                  <a:cxn ang="0">
                    <a:pos x="360" y="4"/>
                  </a:cxn>
                  <a:cxn ang="0">
                    <a:pos x="336" y="2"/>
                  </a:cxn>
                  <a:cxn ang="0">
                    <a:pos x="311" y="1"/>
                  </a:cxn>
                  <a:cxn ang="0">
                    <a:pos x="259" y="0"/>
                  </a:cxn>
                </a:cxnLst>
                <a:rect l="0" t="0" r="r" b="b"/>
                <a:pathLst>
                  <a:path w="518" h="290">
                    <a:moveTo>
                      <a:pt x="259" y="0"/>
                    </a:moveTo>
                    <a:lnTo>
                      <a:pt x="207" y="1"/>
                    </a:lnTo>
                    <a:lnTo>
                      <a:pt x="182" y="2"/>
                    </a:lnTo>
                    <a:lnTo>
                      <a:pt x="158" y="4"/>
                    </a:lnTo>
                    <a:lnTo>
                      <a:pt x="136" y="5"/>
                    </a:lnTo>
                    <a:lnTo>
                      <a:pt x="114" y="8"/>
                    </a:lnTo>
                    <a:lnTo>
                      <a:pt x="94" y="10"/>
                    </a:lnTo>
                    <a:lnTo>
                      <a:pt x="76" y="13"/>
                    </a:lnTo>
                    <a:lnTo>
                      <a:pt x="59" y="17"/>
                    </a:lnTo>
                    <a:lnTo>
                      <a:pt x="44" y="20"/>
                    </a:lnTo>
                    <a:lnTo>
                      <a:pt x="31" y="24"/>
                    </a:lnTo>
                    <a:lnTo>
                      <a:pt x="20" y="28"/>
                    </a:lnTo>
                    <a:lnTo>
                      <a:pt x="12" y="32"/>
                    </a:lnTo>
                    <a:lnTo>
                      <a:pt x="5" y="37"/>
                    </a:lnTo>
                    <a:lnTo>
                      <a:pt x="1" y="41"/>
                    </a:lnTo>
                    <a:lnTo>
                      <a:pt x="0" y="46"/>
                    </a:lnTo>
                    <a:lnTo>
                      <a:pt x="0" y="244"/>
                    </a:lnTo>
                    <a:lnTo>
                      <a:pt x="1" y="249"/>
                    </a:lnTo>
                    <a:lnTo>
                      <a:pt x="5" y="253"/>
                    </a:lnTo>
                    <a:lnTo>
                      <a:pt x="12" y="258"/>
                    </a:lnTo>
                    <a:lnTo>
                      <a:pt x="20" y="262"/>
                    </a:lnTo>
                    <a:lnTo>
                      <a:pt x="31" y="266"/>
                    </a:lnTo>
                    <a:lnTo>
                      <a:pt x="44" y="270"/>
                    </a:lnTo>
                    <a:lnTo>
                      <a:pt x="59" y="274"/>
                    </a:lnTo>
                    <a:lnTo>
                      <a:pt x="76" y="277"/>
                    </a:lnTo>
                    <a:lnTo>
                      <a:pt x="94" y="280"/>
                    </a:lnTo>
                    <a:lnTo>
                      <a:pt x="114" y="282"/>
                    </a:lnTo>
                    <a:lnTo>
                      <a:pt x="136" y="285"/>
                    </a:lnTo>
                    <a:lnTo>
                      <a:pt x="158" y="287"/>
                    </a:lnTo>
                    <a:lnTo>
                      <a:pt x="182" y="288"/>
                    </a:lnTo>
                    <a:lnTo>
                      <a:pt x="207" y="289"/>
                    </a:lnTo>
                    <a:lnTo>
                      <a:pt x="259" y="290"/>
                    </a:lnTo>
                    <a:lnTo>
                      <a:pt x="311" y="289"/>
                    </a:lnTo>
                    <a:lnTo>
                      <a:pt x="336" y="288"/>
                    </a:lnTo>
                    <a:lnTo>
                      <a:pt x="360" y="287"/>
                    </a:lnTo>
                    <a:lnTo>
                      <a:pt x="382" y="285"/>
                    </a:lnTo>
                    <a:lnTo>
                      <a:pt x="404" y="282"/>
                    </a:lnTo>
                    <a:lnTo>
                      <a:pt x="424" y="280"/>
                    </a:lnTo>
                    <a:lnTo>
                      <a:pt x="442" y="277"/>
                    </a:lnTo>
                    <a:lnTo>
                      <a:pt x="459" y="274"/>
                    </a:lnTo>
                    <a:lnTo>
                      <a:pt x="474" y="270"/>
                    </a:lnTo>
                    <a:lnTo>
                      <a:pt x="487" y="266"/>
                    </a:lnTo>
                    <a:lnTo>
                      <a:pt x="498" y="262"/>
                    </a:lnTo>
                    <a:lnTo>
                      <a:pt x="506" y="258"/>
                    </a:lnTo>
                    <a:lnTo>
                      <a:pt x="513" y="253"/>
                    </a:lnTo>
                    <a:lnTo>
                      <a:pt x="517" y="249"/>
                    </a:lnTo>
                    <a:lnTo>
                      <a:pt x="518" y="244"/>
                    </a:lnTo>
                    <a:lnTo>
                      <a:pt x="518" y="46"/>
                    </a:lnTo>
                    <a:lnTo>
                      <a:pt x="517" y="41"/>
                    </a:lnTo>
                    <a:lnTo>
                      <a:pt x="513" y="37"/>
                    </a:lnTo>
                    <a:lnTo>
                      <a:pt x="506" y="32"/>
                    </a:lnTo>
                    <a:lnTo>
                      <a:pt x="498" y="28"/>
                    </a:lnTo>
                    <a:lnTo>
                      <a:pt x="487" y="24"/>
                    </a:lnTo>
                    <a:lnTo>
                      <a:pt x="474" y="20"/>
                    </a:lnTo>
                    <a:lnTo>
                      <a:pt x="459" y="17"/>
                    </a:lnTo>
                    <a:lnTo>
                      <a:pt x="442" y="13"/>
                    </a:lnTo>
                    <a:lnTo>
                      <a:pt x="424" y="10"/>
                    </a:lnTo>
                    <a:lnTo>
                      <a:pt x="404" y="8"/>
                    </a:lnTo>
                    <a:lnTo>
                      <a:pt x="382" y="5"/>
                    </a:lnTo>
                    <a:lnTo>
                      <a:pt x="360" y="4"/>
                    </a:lnTo>
                    <a:lnTo>
                      <a:pt x="336" y="2"/>
                    </a:lnTo>
                    <a:lnTo>
                      <a:pt x="311" y="1"/>
                    </a:lnTo>
                    <a:lnTo>
                      <a:pt x="259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6" name="Freeform 758"/>
              <p:cNvSpPr>
                <a:spLocks/>
              </p:cNvSpPr>
              <p:nvPr/>
            </p:nvSpPr>
            <p:spPr bwMode="auto">
              <a:xfrm>
                <a:off x="795" y="1038"/>
                <a:ext cx="518" cy="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5" y="9"/>
                  </a:cxn>
                  <a:cxn ang="0">
                    <a:pos x="12" y="13"/>
                  </a:cxn>
                  <a:cxn ang="0">
                    <a:pos x="20" y="18"/>
                  </a:cxn>
                  <a:cxn ang="0">
                    <a:pos x="31" y="22"/>
                  </a:cxn>
                  <a:cxn ang="0">
                    <a:pos x="44" y="25"/>
                  </a:cxn>
                  <a:cxn ang="0">
                    <a:pos x="59" y="29"/>
                  </a:cxn>
                  <a:cxn ang="0">
                    <a:pos x="76" y="32"/>
                  </a:cxn>
                  <a:cxn ang="0">
                    <a:pos x="94" y="35"/>
                  </a:cxn>
                  <a:cxn ang="0">
                    <a:pos x="114" y="37"/>
                  </a:cxn>
                  <a:cxn ang="0">
                    <a:pos x="136" y="40"/>
                  </a:cxn>
                  <a:cxn ang="0">
                    <a:pos x="158" y="42"/>
                  </a:cxn>
                  <a:cxn ang="0">
                    <a:pos x="182" y="43"/>
                  </a:cxn>
                  <a:cxn ang="0">
                    <a:pos x="207" y="44"/>
                  </a:cxn>
                  <a:cxn ang="0">
                    <a:pos x="259" y="45"/>
                  </a:cxn>
                  <a:cxn ang="0">
                    <a:pos x="311" y="44"/>
                  </a:cxn>
                  <a:cxn ang="0">
                    <a:pos x="336" y="43"/>
                  </a:cxn>
                  <a:cxn ang="0">
                    <a:pos x="360" y="42"/>
                  </a:cxn>
                  <a:cxn ang="0">
                    <a:pos x="382" y="40"/>
                  </a:cxn>
                  <a:cxn ang="0">
                    <a:pos x="404" y="37"/>
                  </a:cxn>
                  <a:cxn ang="0">
                    <a:pos x="424" y="35"/>
                  </a:cxn>
                  <a:cxn ang="0">
                    <a:pos x="442" y="32"/>
                  </a:cxn>
                  <a:cxn ang="0">
                    <a:pos x="459" y="29"/>
                  </a:cxn>
                  <a:cxn ang="0">
                    <a:pos x="474" y="25"/>
                  </a:cxn>
                  <a:cxn ang="0">
                    <a:pos x="487" y="22"/>
                  </a:cxn>
                  <a:cxn ang="0">
                    <a:pos x="498" y="18"/>
                  </a:cxn>
                  <a:cxn ang="0">
                    <a:pos x="506" y="13"/>
                  </a:cxn>
                  <a:cxn ang="0">
                    <a:pos x="513" y="9"/>
                  </a:cxn>
                  <a:cxn ang="0">
                    <a:pos x="517" y="5"/>
                  </a:cxn>
                  <a:cxn ang="0">
                    <a:pos x="518" y="0"/>
                  </a:cxn>
                </a:cxnLst>
                <a:rect l="0" t="0" r="r" b="b"/>
                <a:pathLst>
                  <a:path w="518" h="45">
                    <a:moveTo>
                      <a:pt x="0" y="0"/>
                    </a:moveTo>
                    <a:lnTo>
                      <a:pt x="1" y="5"/>
                    </a:lnTo>
                    <a:lnTo>
                      <a:pt x="5" y="9"/>
                    </a:lnTo>
                    <a:lnTo>
                      <a:pt x="12" y="13"/>
                    </a:lnTo>
                    <a:lnTo>
                      <a:pt x="20" y="18"/>
                    </a:lnTo>
                    <a:lnTo>
                      <a:pt x="31" y="22"/>
                    </a:lnTo>
                    <a:lnTo>
                      <a:pt x="44" y="25"/>
                    </a:lnTo>
                    <a:lnTo>
                      <a:pt x="59" y="29"/>
                    </a:lnTo>
                    <a:lnTo>
                      <a:pt x="76" y="32"/>
                    </a:lnTo>
                    <a:lnTo>
                      <a:pt x="94" y="35"/>
                    </a:lnTo>
                    <a:lnTo>
                      <a:pt x="114" y="37"/>
                    </a:lnTo>
                    <a:lnTo>
                      <a:pt x="136" y="40"/>
                    </a:lnTo>
                    <a:lnTo>
                      <a:pt x="158" y="42"/>
                    </a:lnTo>
                    <a:lnTo>
                      <a:pt x="182" y="43"/>
                    </a:lnTo>
                    <a:lnTo>
                      <a:pt x="207" y="44"/>
                    </a:lnTo>
                    <a:lnTo>
                      <a:pt x="259" y="45"/>
                    </a:lnTo>
                    <a:lnTo>
                      <a:pt x="311" y="44"/>
                    </a:lnTo>
                    <a:lnTo>
                      <a:pt x="336" y="43"/>
                    </a:lnTo>
                    <a:lnTo>
                      <a:pt x="360" y="42"/>
                    </a:lnTo>
                    <a:lnTo>
                      <a:pt x="382" y="40"/>
                    </a:lnTo>
                    <a:lnTo>
                      <a:pt x="404" y="37"/>
                    </a:lnTo>
                    <a:lnTo>
                      <a:pt x="424" y="35"/>
                    </a:lnTo>
                    <a:lnTo>
                      <a:pt x="442" y="32"/>
                    </a:lnTo>
                    <a:lnTo>
                      <a:pt x="459" y="29"/>
                    </a:lnTo>
                    <a:lnTo>
                      <a:pt x="474" y="25"/>
                    </a:lnTo>
                    <a:lnTo>
                      <a:pt x="487" y="22"/>
                    </a:lnTo>
                    <a:lnTo>
                      <a:pt x="498" y="18"/>
                    </a:lnTo>
                    <a:lnTo>
                      <a:pt x="506" y="13"/>
                    </a:lnTo>
                    <a:lnTo>
                      <a:pt x="513" y="9"/>
                    </a:lnTo>
                    <a:lnTo>
                      <a:pt x="517" y="5"/>
                    </a:lnTo>
                    <a:lnTo>
                      <a:pt x="518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8" name="Rectangle 759"/>
            <p:cNvSpPr>
              <a:spLocks noChangeArrowheads="1"/>
            </p:cNvSpPr>
            <p:nvPr/>
          </p:nvSpPr>
          <p:spPr bwMode="auto">
            <a:xfrm>
              <a:off x="780" y="1105"/>
              <a:ext cx="33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GB" sz="1200" dirty="0">
                  <a:solidFill>
                    <a:srgbClr val="000000"/>
                  </a:solidFill>
                  <a:latin typeface="Arial" charset="0"/>
                </a:rPr>
                <a:t>Storage</a:t>
              </a:r>
              <a:endParaRPr lang="en-GB" sz="2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0" name="Rectangle 761"/>
            <p:cNvSpPr>
              <a:spLocks noChangeArrowheads="1"/>
            </p:cNvSpPr>
            <p:nvPr/>
          </p:nvSpPr>
          <p:spPr bwMode="auto">
            <a:xfrm rot="16200000">
              <a:off x="301" y="2591"/>
              <a:ext cx="0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endParaRPr lang="en-GB" sz="2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3" name="Rectangle 764"/>
            <p:cNvSpPr>
              <a:spLocks noChangeArrowheads="1"/>
            </p:cNvSpPr>
            <p:nvPr/>
          </p:nvSpPr>
          <p:spPr bwMode="auto">
            <a:xfrm>
              <a:off x="1265" y="848"/>
              <a:ext cx="911" cy="403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Rectangle 765"/>
            <p:cNvSpPr>
              <a:spLocks noChangeArrowheads="1"/>
            </p:cNvSpPr>
            <p:nvPr/>
          </p:nvSpPr>
          <p:spPr bwMode="auto">
            <a:xfrm>
              <a:off x="1323" y="885"/>
              <a:ext cx="75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GB" sz="1200">
                  <a:solidFill>
                    <a:schemeClr val="tx1"/>
                  </a:solidFill>
                  <a:latin typeface="Arial" charset="0"/>
                </a:rPr>
                <a:t>Configuration DB,</a:t>
              </a:r>
              <a:endParaRPr lang="en-GB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5" name="Rectangle 766"/>
            <p:cNvSpPr>
              <a:spLocks noChangeArrowheads="1"/>
            </p:cNvSpPr>
            <p:nvPr/>
          </p:nvSpPr>
          <p:spPr bwMode="auto">
            <a:xfrm>
              <a:off x="1323" y="1000"/>
              <a:ext cx="39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GB" sz="1200">
                  <a:solidFill>
                    <a:schemeClr val="tx1"/>
                  </a:solidFill>
                  <a:latin typeface="Arial" charset="0"/>
                </a:rPr>
                <a:t>Archives,</a:t>
              </a:r>
              <a:endParaRPr lang="en-GB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6" name="Rectangle 767"/>
            <p:cNvSpPr>
              <a:spLocks noChangeArrowheads="1"/>
            </p:cNvSpPr>
            <p:nvPr/>
          </p:nvSpPr>
          <p:spPr bwMode="auto">
            <a:xfrm>
              <a:off x="1323" y="1115"/>
              <a:ext cx="56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GB" sz="1200">
                  <a:solidFill>
                    <a:schemeClr val="tx1"/>
                  </a:solidFill>
                  <a:latin typeface="Arial" charset="0"/>
                </a:rPr>
                <a:t>Log files, etc.</a:t>
              </a:r>
              <a:endParaRPr lang="en-GB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1630" name="Group 768"/>
            <p:cNvGrpSpPr>
              <a:grpSpLocks/>
            </p:cNvGrpSpPr>
            <p:nvPr/>
          </p:nvGrpSpPr>
          <p:grpSpPr bwMode="auto">
            <a:xfrm>
              <a:off x="1454" y="2096"/>
              <a:ext cx="331" cy="260"/>
              <a:chOff x="1757" y="2096"/>
              <a:chExt cx="331" cy="260"/>
            </a:xfrm>
          </p:grpSpPr>
          <p:sp>
            <p:nvSpPr>
              <p:cNvPr id="698" name="Freeform 769"/>
              <p:cNvSpPr>
                <a:spLocks/>
              </p:cNvSpPr>
              <p:nvPr/>
            </p:nvSpPr>
            <p:spPr bwMode="auto">
              <a:xfrm>
                <a:off x="1757" y="2295"/>
                <a:ext cx="32" cy="19"/>
              </a:xfrm>
              <a:custGeom>
                <a:avLst/>
                <a:gdLst/>
                <a:ahLst/>
                <a:cxnLst>
                  <a:cxn ang="0">
                    <a:pos x="253" y="0"/>
                  </a:cxn>
                  <a:cxn ang="0">
                    <a:pos x="195" y="0"/>
                  </a:cxn>
                  <a:cxn ang="0">
                    <a:pos x="161" y="4"/>
                  </a:cxn>
                  <a:cxn ang="0">
                    <a:pos x="129" y="9"/>
                  </a:cxn>
                  <a:cxn ang="0">
                    <a:pos x="90" y="16"/>
                  </a:cxn>
                  <a:cxn ang="0">
                    <a:pos x="59" y="24"/>
                  </a:cxn>
                  <a:cxn ang="0">
                    <a:pos x="39" y="32"/>
                  </a:cxn>
                  <a:cxn ang="0">
                    <a:pos x="24" y="40"/>
                  </a:cxn>
                  <a:cxn ang="0">
                    <a:pos x="13" y="48"/>
                  </a:cxn>
                  <a:cxn ang="0">
                    <a:pos x="5" y="58"/>
                  </a:cxn>
                  <a:cxn ang="0">
                    <a:pos x="0" y="70"/>
                  </a:cxn>
                  <a:cxn ang="0">
                    <a:pos x="1" y="82"/>
                  </a:cxn>
                  <a:cxn ang="0">
                    <a:pos x="8" y="92"/>
                  </a:cxn>
                  <a:cxn ang="0">
                    <a:pos x="17" y="98"/>
                  </a:cxn>
                  <a:cxn ang="0">
                    <a:pos x="36" y="101"/>
                  </a:cxn>
                  <a:cxn ang="0">
                    <a:pos x="57" y="101"/>
                  </a:cxn>
                  <a:cxn ang="0">
                    <a:pos x="80" y="99"/>
                  </a:cxn>
                  <a:cxn ang="0">
                    <a:pos x="108" y="96"/>
                  </a:cxn>
                  <a:cxn ang="0">
                    <a:pos x="136" y="98"/>
                  </a:cxn>
                  <a:cxn ang="0">
                    <a:pos x="156" y="101"/>
                  </a:cxn>
                  <a:cxn ang="0">
                    <a:pos x="176" y="107"/>
                  </a:cxn>
                  <a:cxn ang="0">
                    <a:pos x="198" y="116"/>
                  </a:cxn>
                  <a:cxn ang="0">
                    <a:pos x="258" y="154"/>
                  </a:cxn>
                  <a:cxn ang="0">
                    <a:pos x="255" y="154"/>
                  </a:cxn>
                  <a:cxn ang="0">
                    <a:pos x="256" y="151"/>
                  </a:cxn>
                </a:cxnLst>
                <a:rect l="0" t="0" r="r" b="b"/>
                <a:pathLst>
                  <a:path w="258" h="154">
                    <a:moveTo>
                      <a:pt x="253" y="0"/>
                    </a:moveTo>
                    <a:lnTo>
                      <a:pt x="195" y="0"/>
                    </a:lnTo>
                    <a:lnTo>
                      <a:pt x="161" y="4"/>
                    </a:lnTo>
                    <a:lnTo>
                      <a:pt x="129" y="9"/>
                    </a:lnTo>
                    <a:lnTo>
                      <a:pt x="90" y="16"/>
                    </a:lnTo>
                    <a:lnTo>
                      <a:pt x="59" y="24"/>
                    </a:lnTo>
                    <a:lnTo>
                      <a:pt x="39" y="32"/>
                    </a:lnTo>
                    <a:lnTo>
                      <a:pt x="24" y="40"/>
                    </a:lnTo>
                    <a:lnTo>
                      <a:pt x="13" y="48"/>
                    </a:lnTo>
                    <a:lnTo>
                      <a:pt x="5" y="58"/>
                    </a:lnTo>
                    <a:lnTo>
                      <a:pt x="0" y="70"/>
                    </a:lnTo>
                    <a:lnTo>
                      <a:pt x="1" y="82"/>
                    </a:lnTo>
                    <a:lnTo>
                      <a:pt x="8" y="92"/>
                    </a:lnTo>
                    <a:lnTo>
                      <a:pt x="17" y="98"/>
                    </a:lnTo>
                    <a:lnTo>
                      <a:pt x="36" y="101"/>
                    </a:lnTo>
                    <a:lnTo>
                      <a:pt x="57" y="101"/>
                    </a:lnTo>
                    <a:lnTo>
                      <a:pt x="80" y="99"/>
                    </a:lnTo>
                    <a:lnTo>
                      <a:pt x="108" y="96"/>
                    </a:lnTo>
                    <a:lnTo>
                      <a:pt x="136" y="98"/>
                    </a:lnTo>
                    <a:lnTo>
                      <a:pt x="156" y="101"/>
                    </a:lnTo>
                    <a:lnTo>
                      <a:pt x="176" y="107"/>
                    </a:lnTo>
                    <a:lnTo>
                      <a:pt x="198" y="116"/>
                    </a:lnTo>
                    <a:lnTo>
                      <a:pt x="258" y="154"/>
                    </a:lnTo>
                    <a:lnTo>
                      <a:pt x="255" y="154"/>
                    </a:lnTo>
                    <a:lnTo>
                      <a:pt x="256" y="151"/>
                    </a:lnTo>
                  </a:path>
                </a:pathLst>
              </a:custGeom>
              <a:noFill/>
              <a:ln w="6350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631" name="Group 770"/>
              <p:cNvGrpSpPr>
                <a:grpSpLocks/>
              </p:cNvGrpSpPr>
              <p:nvPr/>
            </p:nvGrpSpPr>
            <p:grpSpPr bwMode="auto">
              <a:xfrm>
                <a:off x="1785" y="2240"/>
                <a:ext cx="260" cy="90"/>
                <a:chOff x="1785" y="2240"/>
                <a:chExt cx="260" cy="90"/>
              </a:xfrm>
            </p:grpSpPr>
            <p:sp>
              <p:nvSpPr>
                <p:cNvPr id="837" name="Freeform 771"/>
                <p:cNvSpPr>
                  <a:spLocks/>
                </p:cNvSpPr>
                <p:nvPr/>
              </p:nvSpPr>
              <p:spPr bwMode="auto">
                <a:xfrm>
                  <a:off x="1786" y="2285"/>
                  <a:ext cx="259" cy="45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178"/>
                    </a:cxn>
                    <a:cxn ang="0">
                      <a:pos x="1678" y="356"/>
                    </a:cxn>
                    <a:cxn ang="0">
                      <a:pos x="2067" y="138"/>
                    </a:cxn>
                    <a:cxn ang="0">
                      <a:pos x="2067" y="0"/>
                    </a:cxn>
                    <a:cxn ang="0">
                      <a:pos x="1664" y="188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2067" h="356">
                      <a:moveTo>
                        <a:pt x="0" y="21"/>
                      </a:moveTo>
                      <a:lnTo>
                        <a:pt x="0" y="178"/>
                      </a:lnTo>
                      <a:lnTo>
                        <a:pt x="1678" y="356"/>
                      </a:lnTo>
                      <a:lnTo>
                        <a:pt x="2067" y="138"/>
                      </a:lnTo>
                      <a:lnTo>
                        <a:pt x="2067" y="0"/>
                      </a:lnTo>
                      <a:lnTo>
                        <a:pt x="1664" y="188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8" name="Freeform 772"/>
                <p:cNvSpPr>
                  <a:spLocks/>
                </p:cNvSpPr>
                <p:nvPr/>
              </p:nvSpPr>
              <p:spPr bwMode="auto">
                <a:xfrm>
                  <a:off x="1785" y="2240"/>
                  <a:ext cx="210" cy="6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86" y="121"/>
                    </a:cxn>
                    <a:cxn ang="0">
                      <a:pos x="1686" y="550"/>
                    </a:cxn>
                    <a:cxn ang="0">
                      <a:pos x="0" y="38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86" h="550">
                      <a:moveTo>
                        <a:pt x="0" y="0"/>
                      </a:moveTo>
                      <a:lnTo>
                        <a:pt x="1686" y="121"/>
                      </a:lnTo>
                      <a:lnTo>
                        <a:pt x="1686" y="550"/>
                      </a:lnTo>
                      <a:lnTo>
                        <a:pt x="0" y="38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94" name="Group 773"/>
                <p:cNvGrpSpPr>
                  <a:grpSpLocks/>
                </p:cNvGrpSpPr>
                <p:nvPr/>
              </p:nvGrpSpPr>
              <p:grpSpPr bwMode="auto">
                <a:xfrm>
                  <a:off x="1785" y="2253"/>
                  <a:ext cx="211" cy="27"/>
                  <a:chOff x="1785" y="2253"/>
                  <a:chExt cx="211" cy="27"/>
                </a:xfrm>
              </p:grpSpPr>
              <p:sp>
                <p:nvSpPr>
                  <p:cNvPr id="840" name="Line 774"/>
                  <p:cNvSpPr>
                    <a:spLocks noChangeShapeType="1"/>
                  </p:cNvSpPr>
                  <p:nvPr/>
                </p:nvSpPr>
                <p:spPr bwMode="auto">
                  <a:xfrm>
                    <a:off x="1785" y="2253"/>
                    <a:ext cx="210" cy="16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41" name="Line 775"/>
                  <p:cNvSpPr>
                    <a:spLocks noChangeShapeType="1"/>
                  </p:cNvSpPr>
                  <p:nvPr/>
                </p:nvSpPr>
                <p:spPr bwMode="auto">
                  <a:xfrm>
                    <a:off x="1939" y="2266"/>
                    <a:ext cx="44" cy="3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42" name="Line 776"/>
                  <p:cNvSpPr>
                    <a:spLocks noChangeShapeType="1"/>
                  </p:cNvSpPr>
                  <p:nvPr/>
                </p:nvSpPr>
                <p:spPr bwMode="auto">
                  <a:xfrm>
                    <a:off x="1888" y="2262"/>
                    <a:ext cx="44" cy="3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43" name="Line 777"/>
                  <p:cNvSpPr>
                    <a:spLocks noChangeShapeType="1"/>
                  </p:cNvSpPr>
                  <p:nvPr/>
                </p:nvSpPr>
                <p:spPr bwMode="auto">
                  <a:xfrm>
                    <a:off x="1785" y="2262"/>
                    <a:ext cx="211" cy="18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95" name="Group 778"/>
              <p:cNvGrpSpPr>
                <a:grpSpLocks/>
              </p:cNvGrpSpPr>
              <p:nvPr/>
            </p:nvGrpSpPr>
            <p:grpSpPr bwMode="auto">
              <a:xfrm>
                <a:off x="1785" y="2231"/>
                <a:ext cx="261" cy="24"/>
                <a:chOff x="1785" y="2231"/>
                <a:chExt cx="261" cy="24"/>
              </a:xfrm>
            </p:grpSpPr>
            <p:sp>
              <p:nvSpPr>
                <p:cNvPr id="835" name="Freeform 779"/>
                <p:cNvSpPr>
                  <a:spLocks/>
                </p:cNvSpPr>
                <p:nvPr/>
              </p:nvSpPr>
              <p:spPr bwMode="auto">
                <a:xfrm>
                  <a:off x="1785" y="2231"/>
                  <a:ext cx="261" cy="24"/>
                </a:xfrm>
                <a:custGeom>
                  <a:avLst/>
                  <a:gdLst/>
                  <a:ahLst/>
                  <a:cxnLst>
                    <a:cxn ang="0">
                      <a:pos x="0" y="75"/>
                    </a:cxn>
                    <a:cxn ang="0">
                      <a:pos x="1685" y="196"/>
                    </a:cxn>
                    <a:cxn ang="0">
                      <a:pos x="2088" y="81"/>
                    </a:cxn>
                    <a:cxn ang="0">
                      <a:pos x="1946" y="65"/>
                    </a:cxn>
                    <a:cxn ang="0">
                      <a:pos x="643" y="0"/>
                    </a:cxn>
                    <a:cxn ang="0">
                      <a:pos x="0" y="75"/>
                    </a:cxn>
                  </a:cxnLst>
                  <a:rect l="0" t="0" r="r" b="b"/>
                  <a:pathLst>
                    <a:path w="2088" h="196">
                      <a:moveTo>
                        <a:pt x="0" y="75"/>
                      </a:moveTo>
                      <a:lnTo>
                        <a:pt x="1685" y="196"/>
                      </a:lnTo>
                      <a:lnTo>
                        <a:pt x="2088" y="81"/>
                      </a:lnTo>
                      <a:lnTo>
                        <a:pt x="1946" y="65"/>
                      </a:lnTo>
                      <a:lnTo>
                        <a:pt x="643" y="0"/>
                      </a:lnTo>
                      <a:lnTo>
                        <a:pt x="0" y="75"/>
                      </a:lnTo>
                      <a:close/>
                    </a:path>
                  </a:pathLst>
                </a:custGeom>
                <a:solidFill>
                  <a:srgbClr val="DFDFD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6" name="Freeform 780"/>
                <p:cNvSpPr>
                  <a:spLocks/>
                </p:cNvSpPr>
                <p:nvPr/>
              </p:nvSpPr>
              <p:spPr bwMode="auto">
                <a:xfrm>
                  <a:off x="1844" y="2236"/>
                  <a:ext cx="192" cy="16"/>
                </a:xfrm>
                <a:custGeom>
                  <a:avLst/>
                  <a:gdLst/>
                  <a:ahLst/>
                  <a:cxnLst>
                    <a:cxn ang="0">
                      <a:pos x="125" y="0"/>
                    </a:cxn>
                    <a:cxn ang="0">
                      <a:pos x="0" y="46"/>
                    </a:cxn>
                    <a:cxn ang="0">
                      <a:pos x="1238" y="125"/>
                    </a:cxn>
                    <a:cxn ang="0">
                      <a:pos x="1440" y="69"/>
                    </a:cxn>
                    <a:cxn ang="0">
                      <a:pos x="1424" y="61"/>
                    </a:cxn>
                    <a:cxn ang="0">
                      <a:pos x="1535" y="30"/>
                    </a:cxn>
                    <a:cxn ang="0">
                      <a:pos x="1466" y="24"/>
                    </a:cxn>
                    <a:cxn ang="0">
                      <a:pos x="125" y="0"/>
                    </a:cxn>
                  </a:cxnLst>
                  <a:rect l="0" t="0" r="r" b="b"/>
                  <a:pathLst>
                    <a:path w="1535" h="125">
                      <a:moveTo>
                        <a:pt x="125" y="0"/>
                      </a:moveTo>
                      <a:lnTo>
                        <a:pt x="0" y="46"/>
                      </a:lnTo>
                      <a:lnTo>
                        <a:pt x="1238" y="125"/>
                      </a:lnTo>
                      <a:lnTo>
                        <a:pt x="1440" y="69"/>
                      </a:lnTo>
                      <a:lnTo>
                        <a:pt x="1424" y="61"/>
                      </a:lnTo>
                      <a:lnTo>
                        <a:pt x="1535" y="30"/>
                      </a:lnTo>
                      <a:lnTo>
                        <a:pt x="1466" y="24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96" name="Group 781"/>
              <p:cNvGrpSpPr>
                <a:grpSpLocks/>
              </p:cNvGrpSpPr>
              <p:nvPr/>
            </p:nvGrpSpPr>
            <p:grpSpPr bwMode="auto">
              <a:xfrm>
                <a:off x="1997" y="2099"/>
                <a:ext cx="48" cy="150"/>
                <a:chOff x="1997" y="2099"/>
                <a:chExt cx="48" cy="150"/>
              </a:xfrm>
            </p:grpSpPr>
            <p:grpSp>
              <p:nvGrpSpPr>
                <p:cNvPr id="297" name="Group 782"/>
                <p:cNvGrpSpPr>
                  <a:grpSpLocks/>
                </p:cNvGrpSpPr>
                <p:nvPr/>
              </p:nvGrpSpPr>
              <p:grpSpPr bwMode="auto">
                <a:xfrm>
                  <a:off x="2016" y="2118"/>
                  <a:ext cx="29" cy="125"/>
                  <a:chOff x="2016" y="2118"/>
                  <a:chExt cx="29" cy="125"/>
                </a:xfrm>
              </p:grpSpPr>
              <p:sp>
                <p:nvSpPr>
                  <p:cNvPr id="809" name="Freeform 783"/>
                  <p:cNvSpPr>
                    <a:spLocks/>
                  </p:cNvSpPr>
                  <p:nvPr/>
                </p:nvSpPr>
                <p:spPr bwMode="auto">
                  <a:xfrm>
                    <a:off x="2016" y="2118"/>
                    <a:ext cx="29" cy="125"/>
                  </a:xfrm>
                  <a:custGeom>
                    <a:avLst/>
                    <a:gdLst/>
                    <a:ahLst/>
                    <a:cxnLst>
                      <a:cxn ang="0">
                        <a:pos x="22" y="0"/>
                      </a:cxn>
                      <a:cxn ang="0">
                        <a:pos x="232" y="82"/>
                      </a:cxn>
                      <a:cxn ang="0">
                        <a:pos x="213" y="472"/>
                      </a:cxn>
                      <a:cxn ang="0">
                        <a:pos x="190" y="942"/>
                      </a:cxn>
                      <a:cxn ang="0">
                        <a:pos x="0" y="999"/>
                      </a:cxn>
                      <a:cxn ang="0">
                        <a:pos x="22" y="0"/>
                      </a:cxn>
                    </a:cxnLst>
                    <a:rect l="0" t="0" r="r" b="b"/>
                    <a:pathLst>
                      <a:path w="232" h="999">
                        <a:moveTo>
                          <a:pt x="22" y="0"/>
                        </a:moveTo>
                        <a:lnTo>
                          <a:pt x="232" y="82"/>
                        </a:lnTo>
                        <a:lnTo>
                          <a:pt x="213" y="472"/>
                        </a:lnTo>
                        <a:lnTo>
                          <a:pt x="190" y="942"/>
                        </a:lnTo>
                        <a:lnTo>
                          <a:pt x="0" y="999"/>
                        </a:lnTo>
                        <a:lnTo>
                          <a:pt x="22" y="0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98" name="Group 784"/>
                  <p:cNvGrpSpPr>
                    <a:grpSpLocks/>
                  </p:cNvGrpSpPr>
                  <p:nvPr/>
                </p:nvGrpSpPr>
                <p:grpSpPr bwMode="auto">
                  <a:xfrm>
                    <a:off x="2016" y="2124"/>
                    <a:ext cx="29" cy="105"/>
                    <a:chOff x="2016" y="2124"/>
                    <a:chExt cx="29" cy="105"/>
                  </a:xfrm>
                </p:grpSpPr>
                <p:grpSp>
                  <p:nvGrpSpPr>
                    <p:cNvPr id="299" name="Group 78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016" y="2124"/>
                      <a:ext cx="29" cy="105"/>
                      <a:chOff x="2016" y="2124"/>
                      <a:chExt cx="29" cy="105"/>
                    </a:xfrm>
                  </p:grpSpPr>
                  <p:grpSp>
                    <p:nvGrpSpPr>
                      <p:cNvPr id="300" name="Group 78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016" y="2124"/>
                        <a:ext cx="29" cy="63"/>
                        <a:chOff x="2016" y="2124"/>
                        <a:chExt cx="29" cy="63"/>
                      </a:xfrm>
                    </p:grpSpPr>
                    <p:grpSp>
                      <p:nvGrpSpPr>
                        <p:cNvPr id="301" name="Group 78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018" y="2124"/>
                          <a:ext cx="27" cy="33"/>
                          <a:chOff x="2018" y="2124"/>
                          <a:chExt cx="27" cy="33"/>
                        </a:xfrm>
                      </p:grpSpPr>
                      <p:sp>
                        <p:nvSpPr>
                          <p:cNvPr id="829" name="Line 78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019" y="2124"/>
                            <a:ext cx="26" cy="9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30" name="Line 78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018" y="2129"/>
                            <a:ext cx="26" cy="9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31" name="Line 79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019" y="2135"/>
                            <a:ext cx="25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32" name="Line 79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018" y="2140"/>
                            <a:ext cx="26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33" name="Line 79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018" y="2145"/>
                            <a:ext cx="26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34" name="Line 79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018" y="2151"/>
                            <a:ext cx="25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824" name="Line 79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6" y="2162"/>
                          <a:ext cx="26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825" name="Line 79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6" y="2167"/>
                          <a:ext cx="26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826" name="Line 7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6" y="2173"/>
                          <a:ext cx="26" cy="4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827" name="Line 79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6" y="2179"/>
                          <a:ext cx="26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828" name="Line 79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6" y="2184"/>
                          <a:ext cx="26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02" name="Group 79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016" y="2190"/>
                        <a:ext cx="25" cy="39"/>
                        <a:chOff x="2016" y="2190"/>
                        <a:chExt cx="25" cy="39"/>
                      </a:xfrm>
                    </p:grpSpPr>
                    <p:sp>
                      <p:nvSpPr>
                        <p:cNvPr id="815" name="Line 80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6" y="2190"/>
                          <a:ext cx="25" cy="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816" name="Line 80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7" y="2195"/>
                          <a:ext cx="24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817" name="Line 80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6" y="2201"/>
                          <a:ext cx="25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818" name="Line 80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016" y="2206"/>
                          <a:ext cx="25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819" name="Line 80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016" y="2211"/>
                          <a:ext cx="24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820" name="Line 80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016" y="2216"/>
                          <a:ext cx="24" cy="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821" name="Line 80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016" y="2220"/>
                          <a:ext cx="24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822" name="Line 80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016" y="2225"/>
                          <a:ext cx="24" cy="4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812" name="Line 8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7" y="2157"/>
                      <a:ext cx="26" cy="5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03" name="Group 809"/>
                <p:cNvGrpSpPr>
                  <a:grpSpLocks/>
                </p:cNvGrpSpPr>
                <p:nvPr/>
              </p:nvGrpSpPr>
              <p:grpSpPr bwMode="auto">
                <a:xfrm>
                  <a:off x="1997" y="2099"/>
                  <a:ext cx="27" cy="150"/>
                  <a:chOff x="1997" y="2099"/>
                  <a:chExt cx="27" cy="150"/>
                </a:xfrm>
              </p:grpSpPr>
              <p:sp>
                <p:nvSpPr>
                  <p:cNvPr id="807" name="Freeform 810"/>
                  <p:cNvSpPr>
                    <a:spLocks/>
                  </p:cNvSpPr>
                  <p:nvPr/>
                </p:nvSpPr>
                <p:spPr bwMode="auto">
                  <a:xfrm>
                    <a:off x="1997" y="2099"/>
                    <a:ext cx="26" cy="150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192" y="62"/>
                      </a:cxn>
                      <a:cxn ang="0">
                        <a:pos x="203" y="75"/>
                      </a:cxn>
                      <a:cxn ang="0">
                        <a:pos x="160" y="1145"/>
                      </a:cxn>
                      <a:cxn ang="0">
                        <a:pos x="141" y="1158"/>
                      </a:cxn>
                      <a:cxn ang="0">
                        <a:pos x="0" y="1193"/>
                      </a:cxn>
                      <a:cxn ang="0">
                        <a:pos x="18" y="1174"/>
                      </a:cxn>
                      <a:cxn ang="0">
                        <a:pos x="19" y="1159"/>
                      </a:cxn>
                      <a:cxn ang="0">
                        <a:pos x="48" y="0"/>
                      </a:cxn>
                    </a:cxnLst>
                    <a:rect l="0" t="0" r="r" b="b"/>
                    <a:pathLst>
                      <a:path w="203" h="1193">
                        <a:moveTo>
                          <a:pt x="48" y="0"/>
                        </a:moveTo>
                        <a:lnTo>
                          <a:pt x="192" y="62"/>
                        </a:lnTo>
                        <a:lnTo>
                          <a:pt x="203" y="75"/>
                        </a:lnTo>
                        <a:lnTo>
                          <a:pt x="160" y="1145"/>
                        </a:lnTo>
                        <a:lnTo>
                          <a:pt x="141" y="1158"/>
                        </a:lnTo>
                        <a:lnTo>
                          <a:pt x="0" y="1193"/>
                        </a:lnTo>
                        <a:lnTo>
                          <a:pt x="18" y="1174"/>
                        </a:lnTo>
                        <a:lnTo>
                          <a:pt x="19" y="1159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08" name="Arc 811"/>
                  <p:cNvSpPr>
                    <a:spLocks/>
                  </p:cNvSpPr>
                  <p:nvPr/>
                </p:nvSpPr>
                <p:spPr bwMode="auto">
                  <a:xfrm>
                    <a:off x="2021" y="2107"/>
                    <a:ext cx="3" cy="3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04" name="Group 812"/>
              <p:cNvGrpSpPr>
                <a:grpSpLocks/>
              </p:cNvGrpSpPr>
              <p:nvPr/>
            </p:nvGrpSpPr>
            <p:grpSpPr bwMode="auto">
              <a:xfrm>
                <a:off x="2007" y="2324"/>
                <a:ext cx="81" cy="32"/>
                <a:chOff x="2007" y="2324"/>
                <a:chExt cx="81" cy="32"/>
              </a:xfrm>
            </p:grpSpPr>
            <p:sp>
              <p:nvSpPr>
                <p:cNvPr id="794" name="Freeform 813"/>
                <p:cNvSpPr>
                  <a:spLocks/>
                </p:cNvSpPr>
                <p:nvPr/>
              </p:nvSpPr>
              <p:spPr bwMode="auto">
                <a:xfrm>
                  <a:off x="2007" y="2324"/>
                  <a:ext cx="81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0" y="8"/>
                    </a:cxn>
                    <a:cxn ang="0">
                      <a:pos x="209" y="12"/>
                    </a:cxn>
                    <a:cxn ang="0">
                      <a:pos x="289" y="20"/>
                    </a:cxn>
                    <a:cxn ang="0">
                      <a:pos x="369" y="31"/>
                    </a:cxn>
                    <a:cxn ang="0">
                      <a:pos x="426" y="39"/>
                    </a:cxn>
                    <a:cxn ang="0">
                      <a:pos x="493" y="50"/>
                    </a:cxn>
                    <a:cxn ang="0">
                      <a:pos x="532" y="57"/>
                    </a:cxn>
                    <a:cxn ang="0">
                      <a:pos x="561" y="64"/>
                    </a:cxn>
                    <a:cxn ang="0">
                      <a:pos x="577" y="68"/>
                    </a:cxn>
                    <a:cxn ang="0">
                      <a:pos x="591" y="71"/>
                    </a:cxn>
                    <a:cxn ang="0">
                      <a:pos x="606" y="76"/>
                    </a:cxn>
                    <a:cxn ang="0">
                      <a:pos x="623" y="82"/>
                    </a:cxn>
                    <a:cxn ang="0">
                      <a:pos x="638" y="90"/>
                    </a:cxn>
                    <a:cxn ang="0">
                      <a:pos x="645" y="99"/>
                    </a:cxn>
                    <a:cxn ang="0">
                      <a:pos x="646" y="107"/>
                    </a:cxn>
                    <a:cxn ang="0">
                      <a:pos x="643" y="118"/>
                    </a:cxn>
                    <a:cxn ang="0">
                      <a:pos x="638" y="129"/>
                    </a:cxn>
                    <a:cxn ang="0">
                      <a:pos x="630" y="140"/>
                    </a:cxn>
                    <a:cxn ang="0">
                      <a:pos x="620" y="147"/>
                    </a:cxn>
                    <a:cxn ang="0">
                      <a:pos x="605" y="156"/>
                    </a:cxn>
                    <a:cxn ang="0">
                      <a:pos x="590" y="162"/>
                    </a:cxn>
                    <a:cxn ang="0">
                      <a:pos x="572" y="164"/>
                    </a:cxn>
                    <a:cxn ang="0">
                      <a:pos x="553" y="167"/>
                    </a:cxn>
                    <a:cxn ang="0">
                      <a:pos x="529" y="168"/>
                    </a:cxn>
                    <a:cxn ang="0">
                      <a:pos x="507" y="166"/>
                    </a:cxn>
                    <a:cxn ang="0">
                      <a:pos x="471" y="161"/>
                    </a:cxn>
                  </a:cxnLst>
                  <a:rect l="0" t="0" r="r" b="b"/>
                  <a:pathLst>
                    <a:path w="646" h="168">
                      <a:moveTo>
                        <a:pt x="0" y="0"/>
                      </a:moveTo>
                      <a:lnTo>
                        <a:pt x="120" y="8"/>
                      </a:lnTo>
                      <a:lnTo>
                        <a:pt x="209" y="12"/>
                      </a:lnTo>
                      <a:lnTo>
                        <a:pt x="289" y="20"/>
                      </a:lnTo>
                      <a:lnTo>
                        <a:pt x="369" y="31"/>
                      </a:lnTo>
                      <a:lnTo>
                        <a:pt x="426" y="39"/>
                      </a:lnTo>
                      <a:lnTo>
                        <a:pt x="493" y="50"/>
                      </a:lnTo>
                      <a:lnTo>
                        <a:pt x="532" y="57"/>
                      </a:lnTo>
                      <a:lnTo>
                        <a:pt x="561" y="64"/>
                      </a:lnTo>
                      <a:lnTo>
                        <a:pt x="577" y="68"/>
                      </a:lnTo>
                      <a:lnTo>
                        <a:pt x="591" y="71"/>
                      </a:lnTo>
                      <a:lnTo>
                        <a:pt x="606" y="76"/>
                      </a:lnTo>
                      <a:lnTo>
                        <a:pt x="623" y="82"/>
                      </a:lnTo>
                      <a:lnTo>
                        <a:pt x="638" y="90"/>
                      </a:lnTo>
                      <a:lnTo>
                        <a:pt x="645" y="99"/>
                      </a:lnTo>
                      <a:lnTo>
                        <a:pt x="646" y="107"/>
                      </a:lnTo>
                      <a:lnTo>
                        <a:pt x="643" y="118"/>
                      </a:lnTo>
                      <a:lnTo>
                        <a:pt x="638" y="129"/>
                      </a:lnTo>
                      <a:lnTo>
                        <a:pt x="630" y="140"/>
                      </a:lnTo>
                      <a:lnTo>
                        <a:pt x="620" y="147"/>
                      </a:lnTo>
                      <a:lnTo>
                        <a:pt x="605" y="156"/>
                      </a:lnTo>
                      <a:lnTo>
                        <a:pt x="590" y="162"/>
                      </a:lnTo>
                      <a:lnTo>
                        <a:pt x="572" y="164"/>
                      </a:lnTo>
                      <a:lnTo>
                        <a:pt x="553" y="167"/>
                      </a:lnTo>
                      <a:lnTo>
                        <a:pt x="529" y="168"/>
                      </a:lnTo>
                      <a:lnTo>
                        <a:pt x="507" y="166"/>
                      </a:lnTo>
                      <a:lnTo>
                        <a:pt x="471" y="161"/>
                      </a:lnTo>
                    </a:path>
                  </a:pathLst>
                </a:custGeom>
                <a:noFill/>
                <a:ln w="3175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27" name="Group 814"/>
                <p:cNvGrpSpPr>
                  <a:grpSpLocks/>
                </p:cNvGrpSpPr>
                <p:nvPr/>
              </p:nvGrpSpPr>
              <p:grpSpPr bwMode="auto">
                <a:xfrm>
                  <a:off x="2011" y="2335"/>
                  <a:ext cx="56" cy="21"/>
                  <a:chOff x="2011" y="2335"/>
                  <a:chExt cx="56" cy="21"/>
                </a:xfrm>
              </p:grpSpPr>
              <p:grpSp>
                <p:nvGrpSpPr>
                  <p:cNvPr id="329" name="Group 815"/>
                  <p:cNvGrpSpPr>
                    <a:grpSpLocks/>
                  </p:cNvGrpSpPr>
                  <p:nvPr/>
                </p:nvGrpSpPr>
                <p:grpSpPr bwMode="auto">
                  <a:xfrm>
                    <a:off x="2011" y="2335"/>
                    <a:ext cx="56" cy="21"/>
                    <a:chOff x="2011" y="2335"/>
                    <a:chExt cx="56" cy="21"/>
                  </a:xfrm>
                </p:grpSpPr>
                <p:sp>
                  <p:nvSpPr>
                    <p:cNvPr id="801" name="Freeform 816"/>
                    <p:cNvSpPr>
                      <a:spLocks/>
                    </p:cNvSpPr>
                    <p:nvPr/>
                  </p:nvSpPr>
                  <p:spPr bwMode="auto">
                    <a:xfrm>
                      <a:off x="2011" y="2335"/>
                      <a:ext cx="35" cy="1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8"/>
                        </a:cxn>
                        <a:cxn ang="0">
                          <a:pos x="74" y="0"/>
                        </a:cxn>
                        <a:cxn ang="0">
                          <a:pos x="283" y="38"/>
                        </a:cxn>
                        <a:cxn ang="0">
                          <a:pos x="200" y="113"/>
                        </a:cxn>
                        <a:cxn ang="0">
                          <a:pos x="0" y="68"/>
                        </a:cxn>
                      </a:cxnLst>
                      <a:rect l="0" t="0" r="r" b="b"/>
                      <a:pathLst>
                        <a:path w="283" h="113">
                          <a:moveTo>
                            <a:pt x="0" y="68"/>
                          </a:moveTo>
                          <a:lnTo>
                            <a:pt x="74" y="0"/>
                          </a:lnTo>
                          <a:lnTo>
                            <a:pt x="283" y="38"/>
                          </a:lnTo>
                          <a:lnTo>
                            <a:pt x="200" y="113"/>
                          </a:lnTo>
                          <a:lnTo>
                            <a:pt x="0" y="68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02" name="Freeform 817"/>
                    <p:cNvSpPr>
                      <a:spLocks/>
                    </p:cNvSpPr>
                    <p:nvPr/>
                  </p:nvSpPr>
                  <p:spPr bwMode="auto">
                    <a:xfrm>
                      <a:off x="2011" y="2343"/>
                      <a:ext cx="25" cy="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59"/>
                        </a:cxn>
                        <a:cxn ang="0">
                          <a:pos x="2" y="59"/>
                        </a:cxn>
                        <a:cxn ang="0">
                          <a:pos x="200" y="107"/>
                        </a:cxn>
                        <a:cxn ang="0">
                          <a:pos x="200" y="45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200" h="107">
                          <a:moveTo>
                            <a:pt x="0" y="0"/>
                          </a:moveTo>
                          <a:lnTo>
                            <a:pt x="0" y="59"/>
                          </a:lnTo>
                          <a:lnTo>
                            <a:pt x="2" y="59"/>
                          </a:lnTo>
                          <a:lnTo>
                            <a:pt x="200" y="107"/>
                          </a:lnTo>
                          <a:lnTo>
                            <a:pt x="200" y="45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03" name="Freeform 818"/>
                    <p:cNvSpPr>
                      <a:spLocks/>
                    </p:cNvSpPr>
                    <p:nvPr/>
                  </p:nvSpPr>
                  <p:spPr bwMode="auto">
                    <a:xfrm>
                      <a:off x="2036" y="2339"/>
                      <a:ext cx="31" cy="1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4"/>
                        </a:cxn>
                        <a:cxn ang="0">
                          <a:pos x="82" y="0"/>
                        </a:cxn>
                        <a:cxn ang="0">
                          <a:pos x="255" y="20"/>
                        </a:cxn>
                        <a:cxn ang="0">
                          <a:pos x="255" y="76"/>
                        </a:cxn>
                        <a:cxn ang="0">
                          <a:pos x="0" y="137"/>
                        </a:cxn>
                        <a:cxn ang="0">
                          <a:pos x="0" y="74"/>
                        </a:cxn>
                      </a:cxnLst>
                      <a:rect l="0" t="0" r="r" b="b"/>
                      <a:pathLst>
                        <a:path w="255" h="137">
                          <a:moveTo>
                            <a:pt x="0" y="74"/>
                          </a:moveTo>
                          <a:lnTo>
                            <a:pt x="82" y="0"/>
                          </a:lnTo>
                          <a:lnTo>
                            <a:pt x="255" y="20"/>
                          </a:lnTo>
                          <a:lnTo>
                            <a:pt x="255" y="76"/>
                          </a:lnTo>
                          <a:lnTo>
                            <a:pt x="0" y="137"/>
                          </a:lnTo>
                          <a:lnTo>
                            <a:pt x="0" y="74"/>
                          </a:lnTo>
                          <a:close/>
                        </a:path>
                      </a:pathLst>
                    </a:custGeom>
                    <a:solidFill>
                      <a:srgbClr val="9F9F9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04" name="Freeform 819"/>
                    <p:cNvSpPr>
                      <a:spLocks/>
                    </p:cNvSpPr>
                    <p:nvPr/>
                  </p:nvSpPr>
                  <p:spPr bwMode="auto">
                    <a:xfrm>
                      <a:off x="2020" y="2335"/>
                      <a:ext cx="4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91" y="13"/>
                        </a:cxn>
                        <a:cxn ang="0">
                          <a:pos x="382" y="57"/>
                        </a:cxn>
                        <a:cxn ang="0">
                          <a:pos x="209" y="38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382" h="57">
                          <a:moveTo>
                            <a:pt x="0" y="0"/>
                          </a:moveTo>
                          <a:lnTo>
                            <a:pt x="191" y="13"/>
                          </a:lnTo>
                          <a:lnTo>
                            <a:pt x="382" y="57"/>
                          </a:lnTo>
                          <a:lnTo>
                            <a:pt x="209" y="3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30" name="Group 820"/>
                  <p:cNvGrpSpPr>
                    <a:grpSpLocks/>
                  </p:cNvGrpSpPr>
                  <p:nvPr/>
                </p:nvGrpSpPr>
                <p:grpSpPr bwMode="auto">
                  <a:xfrm>
                    <a:off x="2011" y="2341"/>
                    <a:ext cx="56" cy="9"/>
                    <a:chOff x="2011" y="2341"/>
                    <a:chExt cx="56" cy="9"/>
                  </a:xfrm>
                </p:grpSpPr>
                <p:sp>
                  <p:nvSpPr>
                    <p:cNvPr id="798" name="Line 8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1" y="2345"/>
                      <a:ext cx="25" cy="5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99" name="Line 82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036" y="2341"/>
                      <a:ext cx="1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00" name="Line 8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47" y="2341"/>
                      <a:ext cx="20" cy="2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703" name="Freeform 824"/>
              <p:cNvSpPr>
                <a:spLocks/>
              </p:cNvSpPr>
              <p:nvPr/>
            </p:nvSpPr>
            <p:spPr bwMode="auto">
              <a:xfrm>
                <a:off x="1996" y="2284"/>
                <a:ext cx="49" cy="46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392" y="0"/>
                  </a:cxn>
                  <a:cxn ang="0">
                    <a:pos x="392" y="147"/>
                  </a:cxn>
                  <a:cxn ang="0">
                    <a:pos x="0" y="366"/>
                  </a:cxn>
                  <a:cxn ang="0">
                    <a:pos x="0" y="183"/>
                  </a:cxn>
                </a:cxnLst>
                <a:rect l="0" t="0" r="r" b="b"/>
                <a:pathLst>
                  <a:path w="392" h="366">
                    <a:moveTo>
                      <a:pt x="0" y="183"/>
                    </a:moveTo>
                    <a:lnTo>
                      <a:pt x="392" y="0"/>
                    </a:lnTo>
                    <a:lnTo>
                      <a:pt x="392" y="147"/>
                    </a:lnTo>
                    <a:lnTo>
                      <a:pt x="0" y="366"/>
                    </a:lnTo>
                    <a:lnTo>
                      <a:pt x="0" y="183"/>
                    </a:lnTo>
                    <a:close/>
                  </a:path>
                </a:pathLst>
              </a:custGeom>
              <a:solidFill>
                <a:srgbClr val="5F5F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4" name="Freeform 825"/>
              <p:cNvSpPr>
                <a:spLocks/>
              </p:cNvSpPr>
              <p:nvPr/>
            </p:nvSpPr>
            <p:spPr bwMode="auto">
              <a:xfrm>
                <a:off x="1995" y="2241"/>
                <a:ext cx="51" cy="68"/>
              </a:xfrm>
              <a:custGeom>
                <a:avLst/>
                <a:gdLst/>
                <a:ahLst/>
                <a:cxnLst>
                  <a:cxn ang="0">
                    <a:pos x="0" y="115"/>
                  </a:cxn>
                  <a:cxn ang="0">
                    <a:pos x="405" y="0"/>
                  </a:cxn>
                  <a:cxn ang="0">
                    <a:pos x="405" y="358"/>
                  </a:cxn>
                  <a:cxn ang="0">
                    <a:pos x="1" y="542"/>
                  </a:cxn>
                  <a:cxn ang="0">
                    <a:pos x="0" y="115"/>
                  </a:cxn>
                </a:cxnLst>
                <a:rect l="0" t="0" r="r" b="b"/>
                <a:pathLst>
                  <a:path w="405" h="542">
                    <a:moveTo>
                      <a:pt x="0" y="115"/>
                    </a:moveTo>
                    <a:lnTo>
                      <a:pt x="405" y="0"/>
                    </a:lnTo>
                    <a:lnTo>
                      <a:pt x="405" y="358"/>
                    </a:lnTo>
                    <a:lnTo>
                      <a:pt x="1" y="542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5" name="Freeform 826"/>
              <p:cNvSpPr>
                <a:spLocks/>
              </p:cNvSpPr>
              <p:nvPr/>
            </p:nvSpPr>
            <p:spPr bwMode="auto">
              <a:xfrm>
                <a:off x="1859" y="2120"/>
                <a:ext cx="124" cy="104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999" y="0"/>
                  </a:cxn>
                  <a:cxn ang="0">
                    <a:pos x="960" y="828"/>
                  </a:cxn>
                  <a:cxn ang="0">
                    <a:pos x="0" y="781"/>
                  </a:cxn>
                  <a:cxn ang="0">
                    <a:pos x="40" y="0"/>
                  </a:cxn>
                </a:cxnLst>
                <a:rect l="0" t="0" r="r" b="b"/>
                <a:pathLst>
                  <a:path w="999" h="828">
                    <a:moveTo>
                      <a:pt x="40" y="0"/>
                    </a:moveTo>
                    <a:lnTo>
                      <a:pt x="999" y="0"/>
                    </a:lnTo>
                    <a:lnTo>
                      <a:pt x="960" y="828"/>
                    </a:lnTo>
                    <a:lnTo>
                      <a:pt x="0" y="78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" name="Freeform 827"/>
              <p:cNvSpPr>
                <a:spLocks/>
              </p:cNvSpPr>
              <p:nvPr/>
            </p:nvSpPr>
            <p:spPr bwMode="auto">
              <a:xfrm>
                <a:off x="1777" y="2294"/>
                <a:ext cx="233" cy="47"/>
              </a:xfrm>
              <a:custGeom>
                <a:avLst/>
                <a:gdLst/>
                <a:ahLst/>
                <a:cxnLst>
                  <a:cxn ang="0">
                    <a:pos x="302" y="0"/>
                  </a:cxn>
                  <a:cxn ang="0">
                    <a:pos x="1860" y="154"/>
                  </a:cxn>
                  <a:cxn ang="0">
                    <a:pos x="1750" y="292"/>
                  </a:cxn>
                  <a:cxn ang="0">
                    <a:pos x="1644" y="377"/>
                  </a:cxn>
                  <a:cxn ang="0">
                    <a:pos x="0" y="189"/>
                  </a:cxn>
                  <a:cxn ang="0">
                    <a:pos x="123" y="135"/>
                  </a:cxn>
                  <a:cxn ang="0">
                    <a:pos x="302" y="0"/>
                  </a:cxn>
                </a:cxnLst>
                <a:rect l="0" t="0" r="r" b="b"/>
                <a:pathLst>
                  <a:path w="1860" h="377">
                    <a:moveTo>
                      <a:pt x="302" y="0"/>
                    </a:moveTo>
                    <a:lnTo>
                      <a:pt x="1860" y="154"/>
                    </a:lnTo>
                    <a:lnTo>
                      <a:pt x="1750" y="292"/>
                    </a:lnTo>
                    <a:lnTo>
                      <a:pt x="1644" y="377"/>
                    </a:lnTo>
                    <a:lnTo>
                      <a:pt x="0" y="189"/>
                    </a:lnTo>
                    <a:lnTo>
                      <a:pt x="123" y="135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rgbClr val="DFDFD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31" name="Group 828"/>
              <p:cNvGrpSpPr>
                <a:grpSpLocks/>
              </p:cNvGrpSpPr>
              <p:nvPr/>
            </p:nvGrpSpPr>
            <p:grpSpPr bwMode="auto">
              <a:xfrm>
                <a:off x="1995" y="2245"/>
                <a:ext cx="50" cy="60"/>
                <a:chOff x="1995" y="2245"/>
                <a:chExt cx="50" cy="60"/>
              </a:xfrm>
            </p:grpSpPr>
            <p:sp>
              <p:nvSpPr>
                <p:cNvPr id="785" name="Line 829"/>
                <p:cNvSpPr>
                  <a:spLocks noChangeShapeType="1"/>
                </p:cNvSpPr>
                <p:nvPr/>
              </p:nvSpPr>
              <p:spPr bwMode="auto">
                <a:xfrm flipV="1">
                  <a:off x="1995" y="2262"/>
                  <a:ext cx="50" cy="18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86" name="Line 830"/>
                <p:cNvSpPr>
                  <a:spLocks noChangeShapeType="1"/>
                </p:cNvSpPr>
                <p:nvPr/>
              </p:nvSpPr>
              <p:spPr bwMode="auto">
                <a:xfrm flipV="1">
                  <a:off x="2004" y="2267"/>
                  <a:ext cx="41" cy="16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87" name="Line 831"/>
                <p:cNvSpPr>
                  <a:spLocks noChangeShapeType="1"/>
                </p:cNvSpPr>
                <p:nvPr/>
              </p:nvSpPr>
              <p:spPr bwMode="auto">
                <a:xfrm flipV="1">
                  <a:off x="2004" y="2272"/>
                  <a:ext cx="41" cy="17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88" name="Line 832"/>
                <p:cNvSpPr>
                  <a:spLocks noChangeShapeType="1"/>
                </p:cNvSpPr>
                <p:nvPr/>
              </p:nvSpPr>
              <p:spPr bwMode="auto">
                <a:xfrm flipV="1">
                  <a:off x="2004" y="2277"/>
                  <a:ext cx="41" cy="17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89" name="Line 833"/>
                <p:cNvSpPr>
                  <a:spLocks noChangeShapeType="1"/>
                </p:cNvSpPr>
                <p:nvPr/>
              </p:nvSpPr>
              <p:spPr bwMode="auto">
                <a:xfrm flipV="1">
                  <a:off x="2004" y="2282"/>
                  <a:ext cx="41" cy="18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0" name="Line 834"/>
                <p:cNvSpPr>
                  <a:spLocks noChangeShapeType="1"/>
                </p:cNvSpPr>
                <p:nvPr/>
              </p:nvSpPr>
              <p:spPr bwMode="auto">
                <a:xfrm flipV="1">
                  <a:off x="2004" y="2257"/>
                  <a:ext cx="41" cy="14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1" name="Line 835"/>
                <p:cNvSpPr>
                  <a:spLocks noChangeShapeType="1"/>
                </p:cNvSpPr>
                <p:nvPr/>
              </p:nvSpPr>
              <p:spPr bwMode="auto">
                <a:xfrm flipV="1">
                  <a:off x="2004" y="2251"/>
                  <a:ext cx="41" cy="13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2" name="Line 836"/>
                <p:cNvSpPr>
                  <a:spLocks noChangeShapeType="1"/>
                </p:cNvSpPr>
                <p:nvPr/>
              </p:nvSpPr>
              <p:spPr bwMode="auto">
                <a:xfrm flipV="1">
                  <a:off x="2004" y="2245"/>
                  <a:ext cx="41" cy="13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3" name="Line 837"/>
                <p:cNvSpPr>
                  <a:spLocks noChangeShapeType="1"/>
                </p:cNvSpPr>
                <p:nvPr/>
              </p:nvSpPr>
              <p:spPr bwMode="auto">
                <a:xfrm flipH="1">
                  <a:off x="2004" y="2254"/>
                  <a:ext cx="1" cy="51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2" name="Group 838"/>
              <p:cNvGrpSpPr>
                <a:grpSpLocks/>
              </p:cNvGrpSpPr>
              <p:nvPr/>
            </p:nvGrpSpPr>
            <p:grpSpPr bwMode="auto">
              <a:xfrm>
                <a:off x="1841" y="2096"/>
                <a:ext cx="165" cy="153"/>
                <a:chOff x="1841" y="2096"/>
                <a:chExt cx="165" cy="153"/>
              </a:xfrm>
            </p:grpSpPr>
            <p:grpSp>
              <p:nvGrpSpPr>
                <p:cNvPr id="354" name="Group 839"/>
                <p:cNvGrpSpPr>
                  <a:grpSpLocks/>
                </p:cNvGrpSpPr>
                <p:nvPr/>
              </p:nvGrpSpPr>
              <p:grpSpPr bwMode="auto">
                <a:xfrm>
                  <a:off x="1841" y="2096"/>
                  <a:ext cx="165" cy="153"/>
                  <a:chOff x="1841" y="2096"/>
                  <a:chExt cx="165" cy="153"/>
                </a:xfrm>
              </p:grpSpPr>
              <p:grpSp>
                <p:nvGrpSpPr>
                  <p:cNvPr id="355" name="Group 840"/>
                  <p:cNvGrpSpPr>
                    <a:grpSpLocks/>
                  </p:cNvGrpSpPr>
                  <p:nvPr/>
                </p:nvGrpSpPr>
                <p:grpSpPr bwMode="auto">
                  <a:xfrm>
                    <a:off x="1841" y="2096"/>
                    <a:ext cx="165" cy="153"/>
                    <a:chOff x="1841" y="2096"/>
                    <a:chExt cx="165" cy="153"/>
                  </a:xfrm>
                </p:grpSpPr>
                <p:sp>
                  <p:nvSpPr>
                    <p:cNvPr id="781" name="Freeform 841"/>
                    <p:cNvSpPr>
                      <a:spLocks/>
                    </p:cNvSpPr>
                    <p:nvPr/>
                  </p:nvSpPr>
                  <p:spPr bwMode="auto">
                    <a:xfrm>
                      <a:off x="1841" y="2096"/>
                      <a:ext cx="165" cy="153"/>
                    </a:xfrm>
                    <a:custGeom>
                      <a:avLst/>
                      <a:gdLst/>
                      <a:ahLst/>
                      <a:cxnLst>
                        <a:cxn ang="0">
                          <a:pos x="105" y="20"/>
                        </a:cxn>
                        <a:cxn ang="0">
                          <a:pos x="217" y="14"/>
                        </a:cxn>
                        <a:cxn ang="0">
                          <a:pos x="370" y="4"/>
                        </a:cxn>
                        <a:cxn ang="0">
                          <a:pos x="529" y="0"/>
                        </a:cxn>
                        <a:cxn ang="0">
                          <a:pos x="716" y="0"/>
                        </a:cxn>
                        <a:cxn ang="0">
                          <a:pos x="847" y="2"/>
                        </a:cxn>
                        <a:cxn ang="0">
                          <a:pos x="1049" y="9"/>
                        </a:cxn>
                        <a:cxn ang="0">
                          <a:pos x="1244" y="19"/>
                        </a:cxn>
                        <a:cxn ang="0">
                          <a:pos x="1290" y="21"/>
                        </a:cxn>
                        <a:cxn ang="0">
                          <a:pos x="1300" y="25"/>
                        </a:cxn>
                        <a:cxn ang="0">
                          <a:pos x="1307" y="30"/>
                        </a:cxn>
                        <a:cxn ang="0">
                          <a:pos x="1313" y="40"/>
                        </a:cxn>
                        <a:cxn ang="0">
                          <a:pos x="1314" y="50"/>
                        </a:cxn>
                        <a:cxn ang="0">
                          <a:pos x="1265" y="1195"/>
                        </a:cxn>
                        <a:cxn ang="0">
                          <a:pos x="1259" y="1212"/>
                        </a:cxn>
                        <a:cxn ang="0">
                          <a:pos x="1244" y="1217"/>
                        </a:cxn>
                        <a:cxn ang="0">
                          <a:pos x="819" y="1188"/>
                        </a:cxn>
                        <a:cxn ang="0">
                          <a:pos x="402" y="1159"/>
                        </a:cxn>
                        <a:cxn ang="0">
                          <a:pos x="19" y="1131"/>
                        </a:cxn>
                        <a:cxn ang="0">
                          <a:pos x="0" y="1101"/>
                        </a:cxn>
                        <a:cxn ang="0">
                          <a:pos x="58" y="57"/>
                        </a:cxn>
                        <a:cxn ang="0">
                          <a:pos x="105" y="20"/>
                        </a:cxn>
                      </a:cxnLst>
                      <a:rect l="0" t="0" r="r" b="b"/>
                      <a:pathLst>
                        <a:path w="1314" h="1217">
                          <a:moveTo>
                            <a:pt x="105" y="20"/>
                          </a:moveTo>
                          <a:lnTo>
                            <a:pt x="217" y="14"/>
                          </a:lnTo>
                          <a:lnTo>
                            <a:pt x="370" y="4"/>
                          </a:lnTo>
                          <a:lnTo>
                            <a:pt x="529" y="0"/>
                          </a:lnTo>
                          <a:lnTo>
                            <a:pt x="716" y="0"/>
                          </a:lnTo>
                          <a:lnTo>
                            <a:pt x="847" y="2"/>
                          </a:lnTo>
                          <a:lnTo>
                            <a:pt x="1049" y="9"/>
                          </a:lnTo>
                          <a:lnTo>
                            <a:pt x="1244" y="19"/>
                          </a:lnTo>
                          <a:lnTo>
                            <a:pt x="1290" y="21"/>
                          </a:lnTo>
                          <a:lnTo>
                            <a:pt x="1300" y="25"/>
                          </a:lnTo>
                          <a:lnTo>
                            <a:pt x="1307" y="30"/>
                          </a:lnTo>
                          <a:lnTo>
                            <a:pt x="1313" y="40"/>
                          </a:lnTo>
                          <a:lnTo>
                            <a:pt x="1314" y="50"/>
                          </a:lnTo>
                          <a:lnTo>
                            <a:pt x="1265" y="1195"/>
                          </a:lnTo>
                          <a:lnTo>
                            <a:pt x="1259" y="1212"/>
                          </a:lnTo>
                          <a:lnTo>
                            <a:pt x="1244" y="1217"/>
                          </a:lnTo>
                          <a:lnTo>
                            <a:pt x="819" y="1188"/>
                          </a:lnTo>
                          <a:lnTo>
                            <a:pt x="402" y="1159"/>
                          </a:lnTo>
                          <a:lnTo>
                            <a:pt x="19" y="1131"/>
                          </a:lnTo>
                          <a:lnTo>
                            <a:pt x="0" y="1101"/>
                          </a:lnTo>
                          <a:lnTo>
                            <a:pt x="58" y="57"/>
                          </a:lnTo>
                          <a:lnTo>
                            <a:pt x="105" y="2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82" name="Arc 842"/>
                    <p:cNvSpPr>
                      <a:spLocks/>
                    </p:cNvSpPr>
                    <p:nvPr/>
                  </p:nvSpPr>
                  <p:spPr bwMode="auto">
                    <a:xfrm>
                      <a:off x="2002" y="2099"/>
                      <a:ext cx="4" cy="4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0564"/>
                        <a:gd name="T1" fmla="*/ 0 h 21600"/>
                        <a:gd name="T2" fmla="*/ 20564 w 20564"/>
                        <a:gd name="T3" fmla="*/ 14990 h 21600"/>
                        <a:gd name="T4" fmla="*/ 0 w 20564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0564" h="21600" fill="none" extrusionOk="0">
                          <a:moveTo>
                            <a:pt x="-1" y="0"/>
                          </a:moveTo>
                          <a:cubicBezTo>
                            <a:pt x="9382" y="0"/>
                            <a:pt x="17692" y="6057"/>
                            <a:pt x="20563" y="14990"/>
                          </a:cubicBezTo>
                        </a:path>
                        <a:path w="20564" h="21600" stroke="0" extrusionOk="0">
                          <a:moveTo>
                            <a:pt x="-1" y="0"/>
                          </a:moveTo>
                          <a:cubicBezTo>
                            <a:pt x="9382" y="0"/>
                            <a:pt x="17692" y="6057"/>
                            <a:pt x="20563" y="1499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83" name="Arc 843"/>
                    <p:cNvSpPr>
                      <a:spLocks/>
                    </p:cNvSpPr>
                    <p:nvPr/>
                  </p:nvSpPr>
                  <p:spPr bwMode="auto">
                    <a:xfrm>
                      <a:off x="1849" y="2099"/>
                      <a:ext cx="8" cy="6"/>
                    </a:xfrm>
                    <a:custGeom>
                      <a:avLst/>
                      <a:gdLst>
                        <a:gd name="G0" fmla="+- 21600 0 0"/>
                        <a:gd name="G1" fmla="+- 21600 0 0"/>
                        <a:gd name="G2" fmla="+- 21600 0 0"/>
                        <a:gd name="T0" fmla="*/ 0 w 21600"/>
                        <a:gd name="T1" fmla="*/ 21600 h 21600"/>
                        <a:gd name="T2" fmla="*/ 21600 w 21600"/>
                        <a:gd name="T3" fmla="*/ 0 h 21600"/>
                        <a:gd name="T4" fmla="*/ 2160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21600"/>
                          </a:moveTo>
                          <a:cubicBezTo>
                            <a:pt x="0" y="9670"/>
                            <a:pt x="9670" y="0"/>
                            <a:pt x="21599" y="0"/>
                          </a:cubicBezTo>
                        </a:path>
                        <a:path w="21600" h="21600" stroke="0" extrusionOk="0">
                          <a:moveTo>
                            <a:pt x="0" y="21600"/>
                          </a:moveTo>
                          <a:cubicBezTo>
                            <a:pt x="0" y="9670"/>
                            <a:pt x="9670" y="0"/>
                            <a:pt x="21599" y="0"/>
                          </a:cubicBez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84" name="Arc 844"/>
                    <p:cNvSpPr>
                      <a:spLocks/>
                    </p:cNvSpPr>
                    <p:nvPr/>
                  </p:nvSpPr>
                  <p:spPr bwMode="auto">
                    <a:xfrm>
                      <a:off x="1841" y="2234"/>
                      <a:ext cx="4" cy="5"/>
                    </a:xfrm>
                    <a:custGeom>
                      <a:avLst/>
                      <a:gdLst>
                        <a:gd name="G0" fmla="+- 21600 0 0"/>
                        <a:gd name="G1" fmla="+- 0 0 0"/>
                        <a:gd name="G2" fmla="+- 21600 0 0"/>
                        <a:gd name="T0" fmla="*/ 21600 w 21600"/>
                        <a:gd name="T1" fmla="*/ 21600 h 21600"/>
                        <a:gd name="T2" fmla="*/ 0 w 21600"/>
                        <a:gd name="T3" fmla="*/ 0 h 21600"/>
                        <a:gd name="T4" fmla="*/ 21600 w 21600"/>
                        <a:gd name="T5" fmla="*/ 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21600" y="21600"/>
                          </a:moveTo>
                          <a:cubicBezTo>
                            <a:pt x="9670" y="21600"/>
                            <a:pt x="0" y="11929"/>
                            <a:pt x="0" y="0"/>
                          </a:cubicBezTo>
                        </a:path>
                        <a:path w="21600" h="21600" stroke="0" extrusionOk="0">
                          <a:moveTo>
                            <a:pt x="21600" y="21600"/>
                          </a:moveTo>
                          <a:cubicBezTo>
                            <a:pt x="9670" y="21600"/>
                            <a:pt x="0" y="11929"/>
                            <a:pt x="0" y="0"/>
                          </a:cubicBez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56" name="Group 845"/>
                  <p:cNvGrpSpPr>
                    <a:grpSpLocks/>
                  </p:cNvGrpSpPr>
                  <p:nvPr/>
                </p:nvGrpSpPr>
                <p:grpSpPr bwMode="auto">
                  <a:xfrm>
                    <a:off x="1859" y="2120"/>
                    <a:ext cx="125" cy="104"/>
                    <a:chOff x="1859" y="2120"/>
                    <a:chExt cx="125" cy="104"/>
                  </a:xfrm>
                </p:grpSpPr>
                <p:grpSp>
                  <p:nvGrpSpPr>
                    <p:cNvPr id="364" name="Group 8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59" y="2120"/>
                      <a:ext cx="125" cy="104"/>
                      <a:chOff x="1859" y="2120"/>
                      <a:chExt cx="125" cy="104"/>
                    </a:xfrm>
                  </p:grpSpPr>
                  <p:sp>
                    <p:nvSpPr>
                      <p:cNvPr id="777" name="Freeform 8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64" y="2120"/>
                        <a:ext cx="119" cy="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958" y="1"/>
                          </a:cxn>
                          <a:cxn ang="0">
                            <a:pos x="936" y="17"/>
                          </a:cxn>
                          <a:cxn ang="0">
                            <a:pos x="21" y="17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958" h="17">
                            <a:moveTo>
                              <a:pt x="0" y="0"/>
                            </a:moveTo>
                            <a:lnTo>
                              <a:pt x="958" y="1"/>
                            </a:lnTo>
                            <a:lnTo>
                              <a:pt x="936" y="17"/>
                            </a:lnTo>
                            <a:lnTo>
                              <a:pt x="21" y="17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78" name="Freeform 8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76" y="2120"/>
                        <a:ext cx="8" cy="10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9" y="16"/>
                          </a:cxn>
                          <a:cxn ang="0">
                            <a:pos x="62" y="0"/>
                          </a:cxn>
                          <a:cxn ang="0">
                            <a:pos x="40" y="449"/>
                          </a:cxn>
                          <a:cxn ang="0">
                            <a:pos x="21" y="828"/>
                          </a:cxn>
                          <a:cxn ang="0">
                            <a:pos x="0" y="804"/>
                          </a:cxn>
                          <a:cxn ang="0">
                            <a:pos x="39" y="16"/>
                          </a:cxn>
                        </a:cxnLst>
                        <a:rect l="0" t="0" r="r" b="b"/>
                        <a:pathLst>
                          <a:path w="62" h="828">
                            <a:moveTo>
                              <a:pt x="39" y="16"/>
                            </a:moveTo>
                            <a:lnTo>
                              <a:pt x="62" y="0"/>
                            </a:lnTo>
                            <a:lnTo>
                              <a:pt x="40" y="449"/>
                            </a:lnTo>
                            <a:lnTo>
                              <a:pt x="21" y="828"/>
                            </a:lnTo>
                            <a:lnTo>
                              <a:pt x="0" y="804"/>
                            </a:lnTo>
                            <a:lnTo>
                              <a:pt x="39" y="16"/>
                            </a:ln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79" name="Freeform 8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59" y="2215"/>
                        <a:ext cx="119" cy="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23" y="0"/>
                          </a:cxn>
                          <a:cxn ang="0">
                            <a:pos x="0" y="22"/>
                          </a:cxn>
                          <a:cxn ang="0">
                            <a:pos x="959" y="68"/>
                          </a:cxn>
                          <a:cxn ang="0">
                            <a:pos x="938" y="45"/>
                          </a:cxn>
                          <a:cxn ang="0">
                            <a:pos x="23" y="0"/>
                          </a:cxn>
                        </a:cxnLst>
                        <a:rect l="0" t="0" r="r" b="b"/>
                        <a:pathLst>
                          <a:path w="959" h="68">
                            <a:moveTo>
                              <a:pt x="23" y="0"/>
                            </a:moveTo>
                            <a:lnTo>
                              <a:pt x="0" y="22"/>
                            </a:lnTo>
                            <a:lnTo>
                              <a:pt x="959" y="68"/>
                            </a:lnTo>
                            <a:lnTo>
                              <a:pt x="938" y="45"/>
                            </a:lnTo>
                            <a:lnTo>
                              <a:pt x="23" y="0"/>
                            </a:lnTo>
                            <a:close/>
                          </a:path>
                        </a:pathLst>
                      </a:custGeom>
                      <a:solidFill>
                        <a:srgbClr val="DFDFD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80" name="Freeform 8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59" y="2120"/>
                        <a:ext cx="7" cy="9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0" y="0"/>
                          </a:cxn>
                          <a:cxn ang="0">
                            <a:pos x="61" y="16"/>
                          </a:cxn>
                          <a:cxn ang="0">
                            <a:pos x="23" y="759"/>
                          </a:cxn>
                          <a:cxn ang="0">
                            <a:pos x="0" y="781"/>
                          </a:cxn>
                          <a:cxn ang="0">
                            <a:pos x="40" y="0"/>
                          </a:cxn>
                        </a:cxnLst>
                        <a:rect l="0" t="0" r="r" b="b"/>
                        <a:pathLst>
                          <a:path w="61" h="781">
                            <a:moveTo>
                              <a:pt x="40" y="0"/>
                            </a:moveTo>
                            <a:lnTo>
                              <a:pt x="61" y="16"/>
                            </a:lnTo>
                            <a:lnTo>
                              <a:pt x="23" y="759"/>
                            </a:lnTo>
                            <a:lnTo>
                              <a:pt x="0" y="781"/>
                            </a:lnTo>
                            <a:lnTo>
                              <a:pt x="40" y="0"/>
                            </a:lnTo>
                            <a:close/>
                          </a:path>
                        </a:pathLst>
                      </a:custGeom>
                      <a:solidFill>
                        <a:srgbClr val="BFBFB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65" name="Group 85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61" y="2122"/>
                      <a:ext cx="120" cy="99"/>
                      <a:chOff x="1861" y="2122"/>
                      <a:chExt cx="120" cy="99"/>
                    </a:xfrm>
                  </p:grpSpPr>
                  <p:sp>
                    <p:nvSpPr>
                      <p:cNvPr id="774" name="Freeform 85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61" y="2122"/>
                        <a:ext cx="120" cy="9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9" y="0"/>
                          </a:cxn>
                          <a:cxn ang="0">
                            <a:pos x="954" y="0"/>
                          </a:cxn>
                          <a:cxn ang="0">
                            <a:pos x="916" y="788"/>
                          </a:cxn>
                          <a:cxn ang="0">
                            <a:pos x="0" y="743"/>
                          </a:cxn>
                          <a:cxn ang="0">
                            <a:pos x="39" y="0"/>
                          </a:cxn>
                        </a:cxnLst>
                        <a:rect l="0" t="0" r="r" b="b"/>
                        <a:pathLst>
                          <a:path w="954" h="788">
                            <a:moveTo>
                              <a:pt x="39" y="0"/>
                            </a:moveTo>
                            <a:lnTo>
                              <a:pt x="954" y="0"/>
                            </a:lnTo>
                            <a:lnTo>
                              <a:pt x="916" y="788"/>
                            </a:lnTo>
                            <a:lnTo>
                              <a:pt x="0" y="743"/>
                            </a:lnTo>
                            <a:lnTo>
                              <a:pt x="39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75" name="Freeform 8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65" y="2126"/>
                        <a:ext cx="112" cy="9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3" y="1"/>
                          </a:cxn>
                          <a:cxn ang="0">
                            <a:pos x="889" y="0"/>
                          </a:cxn>
                          <a:cxn ang="0">
                            <a:pos x="853" y="729"/>
                          </a:cxn>
                          <a:cxn ang="0">
                            <a:pos x="0" y="692"/>
                          </a:cxn>
                          <a:cxn ang="0">
                            <a:pos x="33" y="1"/>
                          </a:cxn>
                        </a:cxnLst>
                        <a:rect l="0" t="0" r="r" b="b"/>
                        <a:pathLst>
                          <a:path w="889" h="729">
                            <a:moveTo>
                              <a:pt x="33" y="1"/>
                            </a:moveTo>
                            <a:lnTo>
                              <a:pt x="889" y="0"/>
                            </a:lnTo>
                            <a:lnTo>
                              <a:pt x="853" y="729"/>
                            </a:lnTo>
                            <a:lnTo>
                              <a:pt x="0" y="692"/>
                            </a:lnTo>
                            <a:lnTo>
                              <a:pt x="33" y="1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76" name="Freeform 8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67" y="2131"/>
                        <a:ext cx="105" cy="8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1" y="0"/>
                          </a:cxn>
                          <a:cxn ang="0">
                            <a:pos x="840" y="0"/>
                          </a:cxn>
                          <a:cxn ang="0">
                            <a:pos x="806" y="657"/>
                          </a:cxn>
                          <a:cxn ang="0">
                            <a:pos x="0" y="624"/>
                          </a:cxn>
                          <a:cxn ang="0">
                            <a:pos x="31" y="0"/>
                          </a:cxn>
                        </a:cxnLst>
                        <a:rect l="0" t="0" r="r" b="b"/>
                        <a:pathLst>
                          <a:path w="840" h="657">
                            <a:moveTo>
                              <a:pt x="31" y="0"/>
                            </a:moveTo>
                            <a:lnTo>
                              <a:pt x="840" y="0"/>
                            </a:lnTo>
                            <a:lnTo>
                              <a:pt x="806" y="657"/>
                            </a:lnTo>
                            <a:lnTo>
                              <a:pt x="0" y="624"/>
                            </a:lnTo>
                            <a:lnTo>
                              <a:pt x="31" y="0"/>
                            </a:lnTo>
                            <a:close/>
                          </a:path>
                        </a:pathLst>
                      </a:cu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sp>
              <p:nvSpPr>
                <p:cNvPr id="769" name="Freeform 855"/>
                <p:cNvSpPr>
                  <a:spLocks/>
                </p:cNvSpPr>
                <p:nvPr/>
              </p:nvSpPr>
              <p:spPr bwMode="auto">
                <a:xfrm>
                  <a:off x="1973" y="2236"/>
                  <a:ext cx="7" cy="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5" y="1"/>
                    </a:cxn>
                    <a:cxn ang="0">
                      <a:pos x="55" y="19"/>
                    </a:cxn>
                    <a:cxn ang="0">
                      <a:pos x="0" y="1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5" h="19">
                      <a:moveTo>
                        <a:pt x="0" y="0"/>
                      </a:moveTo>
                      <a:lnTo>
                        <a:pt x="55" y="1"/>
                      </a:lnTo>
                      <a:lnTo>
                        <a:pt x="55" y="19"/>
                      </a:lnTo>
                      <a:lnTo>
                        <a:pt x="0" y="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9" name="Group 856"/>
              <p:cNvGrpSpPr>
                <a:grpSpLocks/>
              </p:cNvGrpSpPr>
              <p:nvPr/>
            </p:nvGrpSpPr>
            <p:grpSpPr bwMode="auto">
              <a:xfrm>
                <a:off x="1777" y="2297"/>
                <a:ext cx="233" cy="52"/>
                <a:chOff x="1777" y="2297"/>
                <a:chExt cx="233" cy="52"/>
              </a:xfrm>
            </p:grpSpPr>
            <p:sp>
              <p:nvSpPr>
                <p:cNvPr id="710" name="Freeform 857"/>
                <p:cNvSpPr>
                  <a:spLocks/>
                </p:cNvSpPr>
                <p:nvPr/>
              </p:nvSpPr>
              <p:spPr bwMode="auto">
                <a:xfrm>
                  <a:off x="1937" y="2313"/>
                  <a:ext cx="56" cy="23"/>
                </a:xfrm>
                <a:custGeom>
                  <a:avLst/>
                  <a:gdLst/>
                  <a:ahLst/>
                  <a:cxnLst>
                    <a:cxn ang="0">
                      <a:pos x="173" y="0"/>
                    </a:cxn>
                    <a:cxn ang="0">
                      <a:pos x="68" y="107"/>
                    </a:cxn>
                    <a:cxn ang="0">
                      <a:pos x="0" y="154"/>
                    </a:cxn>
                    <a:cxn ang="0">
                      <a:pos x="293" y="184"/>
                    </a:cxn>
                    <a:cxn ang="0">
                      <a:pos x="361" y="126"/>
                    </a:cxn>
                    <a:cxn ang="0">
                      <a:pos x="447" y="24"/>
                    </a:cxn>
                    <a:cxn ang="0">
                      <a:pos x="173" y="0"/>
                    </a:cxn>
                  </a:cxnLst>
                  <a:rect l="0" t="0" r="r" b="b"/>
                  <a:pathLst>
                    <a:path w="447" h="184">
                      <a:moveTo>
                        <a:pt x="173" y="0"/>
                      </a:moveTo>
                      <a:lnTo>
                        <a:pt x="68" y="107"/>
                      </a:lnTo>
                      <a:lnTo>
                        <a:pt x="0" y="154"/>
                      </a:lnTo>
                      <a:lnTo>
                        <a:pt x="293" y="184"/>
                      </a:lnTo>
                      <a:lnTo>
                        <a:pt x="361" y="126"/>
                      </a:lnTo>
                      <a:lnTo>
                        <a:pt x="447" y="24"/>
                      </a:lnTo>
                      <a:lnTo>
                        <a:pt x="173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70" name="Group 858"/>
                <p:cNvGrpSpPr>
                  <a:grpSpLocks/>
                </p:cNvGrpSpPr>
                <p:nvPr/>
              </p:nvGrpSpPr>
              <p:grpSpPr bwMode="auto">
                <a:xfrm>
                  <a:off x="1777" y="2297"/>
                  <a:ext cx="233" cy="52"/>
                  <a:chOff x="1777" y="2297"/>
                  <a:chExt cx="233" cy="52"/>
                </a:xfrm>
              </p:grpSpPr>
              <p:sp>
                <p:nvSpPr>
                  <p:cNvPr id="712" name="Freeform 859"/>
                  <p:cNvSpPr>
                    <a:spLocks/>
                  </p:cNvSpPr>
                  <p:nvPr/>
                </p:nvSpPr>
                <p:spPr bwMode="auto">
                  <a:xfrm>
                    <a:off x="1777" y="2318"/>
                    <a:ext cx="206" cy="3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65"/>
                      </a:cxn>
                      <a:cxn ang="0">
                        <a:pos x="1644" y="254"/>
                      </a:cxn>
                      <a:cxn ang="0">
                        <a:pos x="1643" y="18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44" h="254">
                        <a:moveTo>
                          <a:pt x="0" y="0"/>
                        </a:moveTo>
                        <a:lnTo>
                          <a:pt x="0" y="65"/>
                        </a:lnTo>
                        <a:lnTo>
                          <a:pt x="1644" y="254"/>
                        </a:lnTo>
                        <a:lnTo>
                          <a:pt x="1643" y="18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13" name="Freeform 860"/>
                  <p:cNvSpPr>
                    <a:spLocks/>
                  </p:cNvSpPr>
                  <p:nvPr/>
                </p:nvSpPr>
                <p:spPr bwMode="auto">
                  <a:xfrm>
                    <a:off x="1983" y="2313"/>
                    <a:ext cx="27" cy="36"/>
                  </a:xfrm>
                  <a:custGeom>
                    <a:avLst/>
                    <a:gdLst/>
                    <a:ahLst/>
                    <a:cxnLst>
                      <a:cxn ang="0">
                        <a:pos x="0" y="223"/>
                      </a:cxn>
                      <a:cxn ang="0">
                        <a:pos x="0" y="289"/>
                      </a:cxn>
                      <a:cxn ang="0">
                        <a:pos x="94" y="222"/>
                      </a:cxn>
                      <a:cxn ang="0">
                        <a:pos x="132" y="183"/>
                      </a:cxn>
                      <a:cxn ang="0">
                        <a:pos x="216" y="82"/>
                      </a:cxn>
                      <a:cxn ang="0">
                        <a:pos x="216" y="0"/>
                      </a:cxn>
                      <a:cxn ang="0">
                        <a:pos x="106" y="137"/>
                      </a:cxn>
                      <a:cxn ang="0">
                        <a:pos x="0" y="223"/>
                      </a:cxn>
                    </a:cxnLst>
                    <a:rect l="0" t="0" r="r" b="b"/>
                    <a:pathLst>
                      <a:path w="216" h="289">
                        <a:moveTo>
                          <a:pt x="0" y="223"/>
                        </a:moveTo>
                        <a:lnTo>
                          <a:pt x="0" y="289"/>
                        </a:lnTo>
                        <a:lnTo>
                          <a:pt x="94" y="222"/>
                        </a:lnTo>
                        <a:lnTo>
                          <a:pt x="132" y="183"/>
                        </a:lnTo>
                        <a:lnTo>
                          <a:pt x="216" y="82"/>
                        </a:lnTo>
                        <a:lnTo>
                          <a:pt x="216" y="0"/>
                        </a:lnTo>
                        <a:lnTo>
                          <a:pt x="106" y="137"/>
                        </a:lnTo>
                        <a:lnTo>
                          <a:pt x="0" y="223"/>
                        </a:lnTo>
                        <a:close/>
                      </a:path>
                    </a:pathLst>
                  </a:custGeom>
                  <a:solidFill>
                    <a:srgbClr val="5F5F5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14" name="Line 861"/>
                  <p:cNvSpPr>
                    <a:spLocks noChangeShapeType="1"/>
                  </p:cNvSpPr>
                  <p:nvPr/>
                </p:nvSpPr>
                <p:spPr bwMode="auto">
                  <a:xfrm>
                    <a:off x="1778" y="2320"/>
                    <a:ext cx="205" cy="23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72" name="Group 862"/>
                  <p:cNvGrpSpPr>
                    <a:grpSpLocks/>
                  </p:cNvGrpSpPr>
                  <p:nvPr/>
                </p:nvGrpSpPr>
                <p:grpSpPr bwMode="auto">
                  <a:xfrm>
                    <a:off x="1791" y="2297"/>
                    <a:ext cx="198" cy="39"/>
                    <a:chOff x="1791" y="2297"/>
                    <a:chExt cx="198" cy="39"/>
                  </a:xfrm>
                </p:grpSpPr>
                <p:sp>
                  <p:nvSpPr>
                    <p:cNvPr id="719" name="Freeform 863"/>
                    <p:cNvSpPr>
                      <a:spLocks/>
                    </p:cNvSpPr>
                    <p:nvPr/>
                  </p:nvSpPr>
                  <p:spPr bwMode="auto">
                    <a:xfrm>
                      <a:off x="1791" y="2298"/>
                      <a:ext cx="152" cy="32"/>
                    </a:xfrm>
                    <a:custGeom>
                      <a:avLst/>
                      <a:gdLst/>
                      <a:ahLst/>
                      <a:cxnLst>
                        <a:cxn ang="0">
                          <a:pos x="210" y="0"/>
                        </a:cxn>
                        <a:cxn ang="0">
                          <a:pos x="65" y="110"/>
                        </a:cxn>
                        <a:cxn ang="0">
                          <a:pos x="0" y="144"/>
                        </a:cxn>
                        <a:cxn ang="0">
                          <a:pos x="1033" y="252"/>
                        </a:cxn>
                        <a:cxn ang="0">
                          <a:pos x="1107" y="203"/>
                        </a:cxn>
                        <a:cxn ang="0">
                          <a:pos x="1218" y="101"/>
                        </a:cxn>
                        <a:cxn ang="0">
                          <a:pos x="210" y="0"/>
                        </a:cxn>
                      </a:cxnLst>
                      <a:rect l="0" t="0" r="r" b="b"/>
                      <a:pathLst>
                        <a:path w="1218" h="252">
                          <a:moveTo>
                            <a:pt x="210" y="0"/>
                          </a:moveTo>
                          <a:lnTo>
                            <a:pt x="65" y="110"/>
                          </a:lnTo>
                          <a:lnTo>
                            <a:pt x="0" y="144"/>
                          </a:lnTo>
                          <a:lnTo>
                            <a:pt x="1033" y="252"/>
                          </a:lnTo>
                          <a:lnTo>
                            <a:pt x="1107" y="203"/>
                          </a:lnTo>
                          <a:lnTo>
                            <a:pt x="1218" y="101"/>
                          </a:lnTo>
                          <a:lnTo>
                            <a:pt x="21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373" name="Group 8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95" y="2297"/>
                      <a:ext cx="194" cy="39"/>
                      <a:chOff x="1795" y="2297"/>
                      <a:chExt cx="194" cy="39"/>
                    </a:xfrm>
                  </p:grpSpPr>
                  <p:grpSp>
                    <p:nvGrpSpPr>
                      <p:cNvPr id="382" name="Group 86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98" y="2297"/>
                        <a:ext cx="141" cy="32"/>
                        <a:chOff x="1798" y="2297"/>
                        <a:chExt cx="141" cy="32"/>
                      </a:xfrm>
                    </p:grpSpPr>
                    <p:grpSp>
                      <p:nvGrpSpPr>
                        <p:cNvPr id="398" name="Group 86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98" y="2297"/>
                          <a:ext cx="29" cy="21"/>
                          <a:chOff x="1798" y="2297"/>
                          <a:chExt cx="29" cy="21"/>
                        </a:xfrm>
                      </p:grpSpPr>
                      <p:sp>
                        <p:nvSpPr>
                          <p:cNvPr id="766" name="Line 86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798" y="2313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767" name="Line 86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07" y="2297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404" name="Group 86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809" y="2298"/>
                          <a:ext cx="30" cy="21"/>
                          <a:chOff x="1809" y="2298"/>
                          <a:chExt cx="30" cy="21"/>
                        </a:xfrm>
                      </p:grpSpPr>
                      <p:sp>
                        <p:nvSpPr>
                          <p:cNvPr id="764" name="Line 87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09" y="2314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765" name="Line 87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19" y="2298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405" name="Group 87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821" y="2299"/>
                          <a:ext cx="30" cy="21"/>
                          <a:chOff x="1821" y="2299"/>
                          <a:chExt cx="30" cy="21"/>
                        </a:xfrm>
                      </p:grpSpPr>
                      <p:sp>
                        <p:nvSpPr>
                          <p:cNvPr id="762" name="Line 87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21" y="2315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763" name="Line 87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31" y="2299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406" name="Group 87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832" y="2300"/>
                          <a:ext cx="30" cy="22"/>
                          <a:chOff x="1832" y="2300"/>
                          <a:chExt cx="30" cy="22"/>
                        </a:xfrm>
                      </p:grpSpPr>
                      <p:sp>
                        <p:nvSpPr>
                          <p:cNvPr id="760" name="Line 87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32" y="2317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761" name="Line 87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42" y="2300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407" name="Group 87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844" y="2301"/>
                          <a:ext cx="30" cy="22"/>
                          <a:chOff x="1844" y="2301"/>
                          <a:chExt cx="30" cy="22"/>
                        </a:xfrm>
                      </p:grpSpPr>
                      <p:sp>
                        <p:nvSpPr>
                          <p:cNvPr id="758" name="Line 87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44" y="2318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759" name="Line 88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54" y="2301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412" name="Group 88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855" y="2302"/>
                          <a:ext cx="30" cy="21"/>
                          <a:chOff x="1855" y="2302"/>
                          <a:chExt cx="30" cy="21"/>
                        </a:xfrm>
                      </p:grpSpPr>
                      <p:sp>
                        <p:nvSpPr>
                          <p:cNvPr id="756" name="Line 88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55" y="2318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757" name="Line 88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65" y="2302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413" name="Group 88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866" y="2303"/>
                          <a:ext cx="30" cy="21"/>
                          <a:chOff x="1866" y="2303"/>
                          <a:chExt cx="30" cy="21"/>
                        </a:xfrm>
                      </p:grpSpPr>
                      <p:sp>
                        <p:nvSpPr>
                          <p:cNvPr id="754" name="Line 88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66" y="2319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755" name="Line 88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76" y="2303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414" name="Group 88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877" y="2304"/>
                          <a:ext cx="29" cy="22"/>
                          <a:chOff x="1877" y="2304"/>
                          <a:chExt cx="29" cy="22"/>
                        </a:xfrm>
                      </p:grpSpPr>
                      <p:sp>
                        <p:nvSpPr>
                          <p:cNvPr id="752" name="Line 88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77" y="2321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753" name="Line 88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86" y="2304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416" name="Group 89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888" y="2306"/>
                          <a:ext cx="29" cy="22"/>
                          <a:chOff x="1888" y="2306"/>
                          <a:chExt cx="29" cy="22"/>
                        </a:xfrm>
                      </p:grpSpPr>
                      <p:sp>
                        <p:nvSpPr>
                          <p:cNvPr id="750" name="Line 89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88" y="2323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751" name="Line 89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97" y="2306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420" name="Group 89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899" y="2307"/>
                          <a:ext cx="30" cy="21"/>
                          <a:chOff x="1899" y="2307"/>
                          <a:chExt cx="30" cy="21"/>
                        </a:xfrm>
                      </p:grpSpPr>
                      <p:sp>
                        <p:nvSpPr>
                          <p:cNvPr id="748" name="Line 89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899" y="2323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749" name="Line 89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909" y="2307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421" name="Group 89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910" y="2308"/>
                          <a:ext cx="29" cy="21"/>
                          <a:chOff x="1910" y="2308"/>
                          <a:chExt cx="29" cy="21"/>
                        </a:xfrm>
                      </p:grpSpPr>
                      <p:sp>
                        <p:nvSpPr>
                          <p:cNvPr id="746" name="Line 89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910" y="2324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747" name="Line 89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919" y="2308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grpSp>
                    <p:nvGrpSpPr>
                      <p:cNvPr id="425" name="Group 89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44" y="2311"/>
                        <a:ext cx="43" cy="25"/>
                        <a:chOff x="1944" y="2311"/>
                        <a:chExt cx="43" cy="25"/>
                      </a:xfrm>
                    </p:grpSpPr>
                    <p:grpSp>
                      <p:nvGrpSpPr>
                        <p:cNvPr id="426" name="Group 90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962" y="2313"/>
                          <a:ext cx="25" cy="23"/>
                          <a:chOff x="1962" y="2313"/>
                          <a:chExt cx="25" cy="23"/>
                        </a:xfrm>
                      </p:grpSpPr>
                      <p:sp>
                        <p:nvSpPr>
                          <p:cNvPr id="733" name="Line 90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962" y="2330"/>
                            <a:ext cx="9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734" name="Line 90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971" y="2313"/>
                            <a:ext cx="16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427" name="Group 90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953" y="2311"/>
                          <a:ext cx="26" cy="24"/>
                          <a:chOff x="1953" y="2311"/>
                          <a:chExt cx="26" cy="24"/>
                        </a:xfrm>
                      </p:grpSpPr>
                      <p:sp>
                        <p:nvSpPr>
                          <p:cNvPr id="731" name="Line 90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953" y="2329"/>
                            <a:ext cx="9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732" name="Line 90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962" y="2311"/>
                            <a:ext cx="17" cy="1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431" name="Group 90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944" y="2311"/>
                          <a:ext cx="25" cy="23"/>
                          <a:chOff x="1944" y="2311"/>
                          <a:chExt cx="25" cy="23"/>
                        </a:xfrm>
                      </p:grpSpPr>
                      <p:sp>
                        <p:nvSpPr>
                          <p:cNvPr id="729" name="Line 90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944" y="2328"/>
                            <a:ext cx="9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730" name="Line 90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953" y="2311"/>
                            <a:ext cx="16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sp>
                    <p:nvSpPr>
                      <p:cNvPr id="723" name="Line 90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08" y="2303"/>
                        <a:ext cx="181" cy="18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4" name="Line 91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01" y="2308"/>
                        <a:ext cx="185" cy="18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5" name="Line 9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795" y="2313"/>
                        <a:ext cx="186" cy="19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432" name="Group 912"/>
                  <p:cNvGrpSpPr>
                    <a:grpSpLocks/>
                  </p:cNvGrpSpPr>
                  <p:nvPr/>
                </p:nvGrpSpPr>
                <p:grpSpPr bwMode="auto">
                  <a:xfrm>
                    <a:off x="1983" y="2316"/>
                    <a:ext cx="26" cy="27"/>
                    <a:chOff x="1983" y="2316"/>
                    <a:chExt cx="26" cy="27"/>
                  </a:xfrm>
                </p:grpSpPr>
                <p:sp>
                  <p:nvSpPr>
                    <p:cNvPr id="717" name="Line 91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83" y="2332"/>
                      <a:ext cx="14" cy="11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18" name="Line 91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97" y="2316"/>
                      <a:ext cx="12" cy="16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pic>
          <p:nvPicPr>
            <p:cNvPr id="58" name="Picture 91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57" y="2576"/>
              <a:ext cx="62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" name="Rectangle 916"/>
            <p:cNvSpPr>
              <a:spLocks noChangeArrowheads="1"/>
            </p:cNvSpPr>
            <p:nvPr/>
          </p:nvSpPr>
          <p:spPr bwMode="auto">
            <a:xfrm>
              <a:off x="916" y="2519"/>
              <a:ext cx="558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Rectangle 918"/>
            <p:cNvSpPr>
              <a:spLocks noChangeArrowheads="1"/>
            </p:cNvSpPr>
            <p:nvPr/>
          </p:nvSpPr>
          <p:spPr bwMode="auto">
            <a:xfrm>
              <a:off x="1742" y="2409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GB" sz="1200" dirty="0">
                  <a:solidFill>
                    <a:srgbClr val="000000"/>
                  </a:solidFill>
                  <a:latin typeface="Arial" charset="0"/>
                </a:rPr>
                <a:t>PLC</a:t>
              </a:r>
              <a:endParaRPr lang="en-GB" sz="2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pic>
          <p:nvPicPr>
            <p:cNvPr id="62" name="Picture 9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2" y="2624"/>
              <a:ext cx="43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" name="Rectangle 920"/>
            <p:cNvSpPr>
              <a:spLocks noChangeArrowheads="1"/>
            </p:cNvSpPr>
            <p:nvPr/>
          </p:nvSpPr>
          <p:spPr bwMode="auto">
            <a:xfrm>
              <a:off x="2884" y="2672"/>
              <a:ext cx="32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Rectangle 921"/>
            <p:cNvSpPr>
              <a:spLocks noChangeArrowheads="1"/>
            </p:cNvSpPr>
            <p:nvPr/>
          </p:nvSpPr>
          <p:spPr bwMode="auto">
            <a:xfrm>
              <a:off x="2942" y="2709"/>
              <a:ext cx="20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GB" sz="1200">
                  <a:solidFill>
                    <a:srgbClr val="000000"/>
                  </a:solidFill>
                  <a:latin typeface="Arial" charset="0"/>
                </a:rPr>
                <a:t>VME</a:t>
              </a:r>
              <a:endParaRPr lang="en-GB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433" name="Group 922"/>
            <p:cNvGrpSpPr>
              <a:grpSpLocks/>
            </p:cNvGrpSpPr>
            <p:nvPr/>
          </p:nvGrpSpPr>
          <p:grpSpPr bwMode="auto">
            <a:xfrm>
              <a:off x="740" y="2096"/>
              <a:ext cx="331" cy="260"/>
              <a:chOff x="846" y="2096"/>
              <a:chExt cx="331" cy="260"/>
            </a:xfrm>
          </p:grpSpPr>
          <p:sp>
            <p:nvSpPr>
              <p:cNvPr id="552" name="Freeform 923"/>
              <p:cNvSpPr>
                <a:spLocks/>
              </p:cNvSpPr>
              <p:nvPr/>
            </p:nvSpPr>
            <p:spPr bwMode="auto">
              <a:xfrm>
                <a:off x="846" y="2295"/>
                <a:ext cx="32" cy="19"/>
              </a:xfrm>
              <a:custGeom>
                <a:avLst/>
                <a:gdLst/>
                <a:ahLst/>
                <a:cxnLst>
                  <a:cxn ang="0">
                    <a:pos x="253" y="0"/>
                  </a:cxn>
                  <a:cxn ang="0">
                    <a:pos x="195" y="0"/>
                  </a:cxn>
                  <a:cxn ang="0">
                    <a:pos x="161" y="4"/>
                  </a:cxn>
                  <a:cxn ang="0">
                    <a:pos x="129" y="9"/>
                  </a:cxn>
                  <a:cxn ang="0">
                    <a:pos x="90" y="16"/>
                  </a:cxn>
                  <a:cxn ang="0">
                    <a:pos x="59" y="24"/>
                  </a:cxn>
                  <a:cxn ang="0">
                    <a:pos x="39" y="32"/>
                  </a:cxn>
                  <a:cxn ang="0">
                    <a:pos x="24" y="40"/>
                  </a:cxn>
                  <a:cxn ang="0">
                    <a:pos x="13" y="48"/>
                  </a:cxn>
                  <a:cxn ang="0">
                    <a:pos x="5" y="58"/>
                  </a:cxn>
                  <a:cxn ang="0">
                    <a:pos x="0" y="70"/>
                  </a:cxn>
                  <a:cxn ang="0">
                    <a:pos x="1" y="82"/>
                  </a:cxn>
                  <a:cxn ang="0">
                    <a:pos x="8" y="92"/>
                  </a:cxn>
                  <a:cxn ang="0">
                    <a:pos x="17" y="98"/>
                  </a:cxn>
                  <a:cxn ang="0">
                    <a:pos x="36" y="101"/>
                  </a:cxn>
                  <a:cxn ang="0">
                    <a:pos x="57" y="101"/>
                  </a:cxn>
                  <a:cxn ang="0">
                    <a:pos x="80" y="99"/>
                  </a:cxn>
                  <a:cxn ang="0">
                    <a:pos x="108" y="96"/>
                  </a:cxn>
                  <a:cxn ang="0">
                    <a:pos x="136" y="98"/>
                  </a:cxn>
                  <a:cxn ang="0">
                    <a:pos x="156" y="101"/>
                  </a:cxn>
                  <a:cxn ang="0">
                    <a:pos x="176" y="107"/>
                  </a:cxn>
                  <a:cxn ang="0">
                    <a:pos x="198" y="116"/>
                  </a:cxn>
                  <a:cxn ang="0">
                    <a:pos x="258" y="154"/>
                  </a:cxn>
                  <a:cxn ang="0">
                    <a:pos x="255" y="154"/>
                  </a:cxn>
                  <a:cxn ang="0">
                    <a:pos x="256" y="151"/>
                  </a:cxn>
                </a:cxnLst>
                <a:rect l="0" t="0" r="r" b="b"/>
                <a:pathLst>
                  <a:path w="258" h="154">
                    <a:moveTo>
                      <a:pt x="253" y="0"/>
                    </a:moveTo>
                    <a:lnTo>
                      <a:pt x="195" y="0"/>
                    </a:lnTo>
                    <a:lnTo>
                      <a:pt x="161" y="4"/>
                    </a:lnTo>
                    <a:lnTo>
                      <a:pt x="129" y="9"/>
                    </a:lnTo>
                    <a:lnTo>
                      <a:pt x="90" y="16"/>
                    </a:lnTo>
                    <a:lnTo>
                      <a:pt x="59" y="24"/>
                    </a:lnTo>
                    <a:lnTo>
                      <a:pt x="39" y="32"/>
                    </a:lnTo>
                    <a:lnTo>
                      <a:pt x="24" y="40"/>
                    </a:lnTo>
                    <a:lnTo>
                      <a:pt x="13" y="48"/>
                    </a:lnTo>
                    <a:lnTo>
                      <a:pt x="5" y="58"/>
                    </a:lnTo>
                    <a:lnTo>
                      <a:pt x="0" y="70"/>
                    </a:lnTo>
                    <a:lnTo>
                      <a:pt x="1" y="82"/>
                    </a:lnTo>
                    <a:lnTo>
                      <a:pt x="8" y="92"/>
                    </a:lnTo>
                    <a:lnTo>
                      <a:pt x="17" y="98"/>
                    </a:lnTo>
                    <a:lnTo>
                      <a:pt x="36" y="101"/>
                    </a:lnTo>
                    <a:lnTo>
                      <a:pt x="57" y="101"/>
                    </a:lnTo>
                    <a:lnTo>
                      <a:pt x="80" y="99"/>
                    </a:lnTo>
                    <a:lnTo>
                      <a:pt x="108" y="96"/>
                    </a:lnTo>
                    <a:lnTo>
                      <a:pt x="136" y="98"/>
                    </a:lnTo>
                    <a:lnTo>
                      <a:pt x="156" y="101"/>
                    </a:lnTo>
                    <a:lnTo>
                      <a:pt x="176" y="107"/>
                    </a:lnTo>
                    <a:lnTo>
                      <a:pt x="198" y="116"/>
                    </a:lnTo>
                    <a:lnTo>
                      <a:pt x="258" y="154"/>
                    </a:lnTo>
                    <a:lnTo>
                      <a:pt x="255" y="154"/>
                    </a:lnTo>
                    <a:lnTo>
                      <a:pt x="256" y="151"/>
                    </a:lnTo>
                  </a:path>
                </a:pathLst>
              </a:custGeom>
              <a:noFill/>
              <a:ln w="6350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40" name="Group 924"/>
              <p:cNvGrpSpPr>
                <a:grpSpLocks/>
              </p:cNvGrpSpPr>
              <p:nvPr/>
            </p:nvGrpSpPr>
            <p:grpSpPr bwMode="auto">
              <a:xfrm>
                <a:off x="874" y="2240"/>
                <a:ext cx="260" cy="90"/>
                <a:chOff x="874" y="2240"/>
                <a:chExt cx="260" cy="90"/>
              </a:xfrm>
            </p:grpSpPr>
            <p:sp>
              <p:nvSpPr>
                <p:cNvPr id="691" name="Freeform 925"/>
                <p:cNvSpPr>
                  <a:spLocks/>
                </p:cNvSpPr>
                <p:nvPr/>
              </p:nvSpPr>
              <p:spPr bwMode="auto">
                <a:xfrm>
                  <a:off x="875" y="2285"/>
                  <a:ext cx="259" cy="45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178"/>
                    </a:cxn>
                    <a:cxn ang="0">
                      <a:pos x="1678" y="356"/>
                    </a:cxn>
                    <a:cxn ang="0">
                      <a:pos x="2067" y="138"/>
                    </a:cxn>
                    <a:cxn ang="0">
                      <a:pos x="2067" y="0"/>
                    </a:cxn>
                    <a:cxn ang="0">
                      <a:pos x="1664" y="188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2067" h="356">
                      <a:moveTo>
                        <a:pt x="0" y="21"/>
                      </a:moveTo>
                      <a:lnTo>
                        <a:pt x="0" y="178"/>
                      </a:lnTo>
                      <a:lnTo>
                        <a:pt x="1678" y="356"/>
                      </a:lnTo>
                      <a:lnTo>
                        <a:pt x="2067" y="138"/>
                      </a:lnTo>
                      <a:lnTo>
                        <a:pt x="2067" y="0"/>
                      </a:lnTo>
                      <a:lnTo>
                        <a:pt x="1664" y="188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92" name="Freeform 926"/>
                <p:cNvSpPr>
                  <a:spLocks/>
                </p:cNvSpPr>
                <p:nvPr/>
              </p:nvSpPr>
              <p:spPr bwMode="auto">
                <a:xfrm>
                  <a:off x="874" y="2240"/>
                  <a:ext cx="210" cy="6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86" y="121"/>
                    </a:cxn>
                    <a:cxn ang="0">
                      <a:pos x="1686" y="550"/>
                    </a:cxn>
                    <a:cxn ang="0">
                      <a:pos x="0" y="38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86" h="550">
                      <a:moveTo>
                        <a:pt x="0" y="0"/>
                      </a:moveTo>
                      <a:lnTo>
                        <a:pt x="1686" y="121"/>
                      </a:lnTo>
                      <a:lnTo>
                        <a:pt x="1686" y="550"/>
                      </a:lnTo>
                      <a:lnTo>
                        <a:pt x="0" y="38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441" name="Group 927"/>
                <p:cNvGrpSpPr>
                  <a:grpSpLocks/>
                </p:cNvGrpSpPr>
                <p:nvPr/>
              </p:nvGrpSpPr>
              <p:grpSpPr bwMode="auto">
                <a:xfrm>
                  <a:off x="874" y="2253"/>
                  <a:ext cx="211" cy="27"/>
                  <a:chOff x="874" y="2253"/>
                  <a:chExt cx="211" cy="27"/>
                </a:xfrm>
              </p:grpSpPr>
              <p:sp>
                <p:nvSpPr>
                  <p:cNvPr id="694" name="Line 928"/>
                  <p:cNvSpPr>
                    <a:spLocks noChangeShapeType="1"/>
                  </p:cNvSpPr>
                  <p:nvPr/>
                </p:nvSpPr>
                <p:spPr bwMode="auto">
                  <a:xfrm>
                    <a:off x="874" y="2253"/>
                    <a:ext cx="210" cy="16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95" name="Line 929"/>
                  <p:cNvSpPr>
                    <a:spLocks noChangeShapeType="1"/>
                  </p:cNvSpPr>
                  <p:nvPr/>
                </p:nvSpPr>
                <p:spPr bwMode="auto">
                  <a:xfrm>
                    <a:off x="1028" y="2266"/>
                    <a:ext cx="44" cy="3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96" name="Line 930"/>
                  <p:cNvSpPr>
                    <a:spLocks noChangeShapeType="1"/>
                  </p:cNvSpPr>
                  <p:nvPr/>
                </p:nvSpPr>
                <p:spPr bwMode="auto">
                  <a:xfrm>
                    <a:off x="977" y="2262"/>
                    <a:ext cx="44" cy="3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97" name="Line 931"/>
                  <p:cNvSpPr>
                    <a:spLocks noChangeShapeType="1"/>
                  </p:cNvSpPr>
                  <p:nvPr/>
                </p:nvSpPr>
                <p:spPr bwMode="auto">
                  <a:xfrm>
                    <a:off x="874" y="2262"/>
                    <a:ext cx="211" cy="18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42" name="Group 932"/>
              <p:cNvGrpSpPr>
                <a:grpSpLocks/>
              </p:cNvGrpSpPr>
              <p:nvPr/>
            </p:nvGrpSpPr>
            <p:grpSpPr bwMode="auto">
              <a:xfrm>
                <a:off x="874" y="2231"/>
                <a:ext cx="261" cy="24"/>
                <a:chOff x="874" y="2231"/>
                <a:chExt cx="261" cy="24"/>
              </a:xfrm>
            </p:grpSpPr>
            <p:sp>
              <p:nvSpPr>
                <p:cNvPr id="689" name="Freeform 933"/>
                <p:cNvSpPr>
                  <a:spLocks/>
                </p:cNvSpPr>
                <p:nvPr/>
              </p:nvSpPr>
              <p:spPr bwMode="auto">
                <a:xfrm>
                  <a:off x="874" y="2231"/>
                  <a:ext cx="261" cy="24"/>
                </a:xfrm>
                <a:custGeom>
                  <a:avLst/>
                  <a:gdLst/>
                  <a:ahLst/>
                  <a:cxnLst>
                    <a:cxn ang="0">
                      <a:pos x="0" y="75"/>
                    </a:cxn>
                    <a:cxn ang="0">
                      <a:pos x="1685" y="196"/>
                    </a:cxn>
                    <a:cxn ang="0">
                      <a:pos x="2088" y="81"/>
                    </a:cxn>
                    <a:cxn ang="0">
                      <a:pos x="1946" y="65"/>
                    </a:cxn>
                    <a:cxn ang="0">
                      <a:pos x="643" y="0"/>
                    </a:cxn>
                    <a:cxn ang="0">
                      <a:pos x="0" y="75"/>
                    </a:cxn>
                  </a:cxnLst>
                  <a:rect l="0" t="0" r="r" b="b"/>
                  <a:pathLst>
                    <a:path w="2088" h="196">
                      <a:moveTo>
                        <a:pt x="0" y="75"/>
                      </a:moveTo>
                      <a:lnTo>
                        <a:pt x="1685" y="196"/>
                      </a:lnTo>
                      <a:lnTo>
                        <a:pt x="2088" y="81"/>
                      </a:lnTo>
                      <a:lnTo>
                        <a:pt x="1946" y="65"/>
                      </a:lnTo>
                      <a:lnTo>
                        <a:pt x="643" y="0"/>
                      </a:lnTo>
                      <a:lnTo>
                        <a:pt x="0" y="75"/>
                      </a:lnTo>
                      <a:close/>
                    </a:path>
                  </a:pathLst>
                </a:custGeom>
                <a:solidFill>
                  <a:srgbClr val="DFDFD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90" name="Freeform 934"/>
                <p:cNvSpPr>
                  <a:spLocks/>
                </p:cNvSpPr>
                <p:nvPr/>
              </p:nvSpPr>
              <p:spPr bwMode="auto">
                <a:xfrm>
                  <a:off x="933" y="2236"/>
                  <a:ext cx="192" cy="16"/>
                </a:xfrm>
                <a:custGeom>
                  <a:avLst/>
                  <a:gdLst/>
                  <a:ahLst/>
                  <a:cxnLst>
                    <a:cxn ang="0">
                      <a:pos x="125" y="0"/>
                    </a:cxn>
                    <a:cxn ang="0">
                      <a:pos x="0" y="46"/>
                    </a:cxn>
                    <a:cxn ang="0">
                      <a:pos x="1238" y="125"/>
                    </a:cxn>
                    <a:cxn ang="0">
                      <a:pos x="1440" y="69"/>
                    </a:cxn>
                    <a:cxn ang="0">
                      <a:pos x="1424" y="61"/>
                    </a:cxn>
                    <a:cxn ang="0">
                      <a:pos x="1535" y="30"/>
                    </a:cxn>
                    <a:cxn ang="0">
                      <a:pos x="1466" y="24"/>
                    </a:cxn>
                    <a:cxn ang="0">
                      <a:pos x="125" y="0"/>
                    </a:cxn>
                  </a:cxnLst>
                  <a:rect l="0" t="0" r="r" b="b"/>
                  <a:pathLst>
                    <a:path w="1535" h="125">
                      <a:moveTo>
                        <a:pt x="125" y="0"/>
                      </a:moveTo>
                      <a:lnTo>
                        <a:pt x="0" y="46"/>
                      </a:lnTo>
                      <a:lnTo>
                        <a:pt x="1238" y="125"/>
                      </a:lnTo>
                      <a:lnTo>
                        <a:pt x="1440" y="69"/>
                      </a:lnTo>
                      <a:lnTo>
                        <a:pt x="1424" y="61"/>
                      </a:lnTo>
                      <a:lnTo>
                        <a:pt x="1535" y="30"/>
                      </a:lnTo>
                      <a:lnTo>
                        <a:pt x="1466" y="24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43" name="Group 935"/>
              <p:cNvGrpSpPr>
                <a:grpSpLocks/>
              </p:cNvGrpSpPr>
              <p:nvPr/>
            </p:nvGrpSpPr>
            <p:grpSpPr bwMode="auto">
              <a:xfrm>
                <a:off x="1086" y="2099"/>
                <a:ext cx="48" cy="150"/>
                <a:chOff x="1086" y="2099"/>
                <a:chExt cx="48" cy="150"/>
              </a:xfrm>
            </p:grpSpPr>
            <p:grpSp>
              <p:nvGrpSpPr>
                <p:cNvPr id="444" name="Group 936"/>
                <p:cNvGrpSpPr>
                  <a:grpSpLocks/>
                </p:cNvGrpSpPr>
                <p:nvPr/>
              </p:nvGrpSpPr>
              <p:grpSpPr bwMode="auto">
                <a:xfrm>
                  <a:off x="1105" y="2118"/>
                  <a:ext cx="29" cy="125"/>
                  <a:chOff x="1105" y="2118"/>
                  <a:chExt cx="29" cy="125"/>
                </a:xfrm>
              </p:grpSpPr>
              <p:sp>
                <p:nvSpPr>
                  <p:cNvPr id="663" name="Freeform 937"/>
                  <p:cNvSpPr>
                    <a:spLocks/>
                  </p:cNvSpPr>
                  <p:nvPr/>
                </p:nvSpPr>
                <p:spPr bwMode="auto">
                  <a:xfrm>
                    <a:off x="1105" y="2118"/>
                    <a:ext cx="29" cy="125"/>
                  </a:xfrm>
                  <a:custGeom>
                    <a:avLst/>
                    <a:gdLst/>
                    <a:ahLst/>
                    <a:cxnLst>
                      <a:cxn ang="0">
                        <a:pos x="21" y="0"/>
                      </a:cxn>
                      <a:cxn ang="0">
                        <a:pos x="231" y="82"/>
                      </a:cxn>
                      <a:cxn ang="0">
                        <a:pos x="212" y="472"/>
                      </a:cxn>
                      <a:cxn ang="0">
                        <a:pos x="189" y="942"/>
                      </a:cxn>
                      <a:cxn ang="0">
                        <a:pos x="0" y="999"/>
                      </a:cxn>
                      <a:cxn ang="0">
                        <a:pos x="21" y="0"/>
                      </a:cxn>
                    </a:cxnLst>
                    <a:rect l="0" t="0" r="r" b="b"/>
                    <a:pathLst>
                      <a:path w="231" h="999">
                        <a:moveTo>
                          <a:pt x="21" y="0"/>
                        </a:moveTo>
                        <a:lnTo>
                          <a:pt x="231" y="82"/>
                        </a:lnTo>
                        <a:lnTo>
                          <a:pt x="212" y="472"/>
                        </a:lnTo>
                        <a:lnTo>
                          <a:pt x="189" y="942"/>
                        </a:lnTo>
                        <a:lnTo>
                          <a:pt x="0" y="999"/>
                        </a:lnTo>
                        <a:lnTo>
                          <a:pt x="21" y="0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445" name="Group 938"/>
                  <p:cNvGrpSpPr>
                    <a:grpSpLocks/>
                  </p:cNvGrpSpPr>
                  <p:nvPr/>
                </p:nvGrpSpPr>
                <p:grpSpPr bwMode="auto">
                  <a:xfrm>
                    <a:off x="1105" y="2124"/>
                    <a:ext cx="29" cy="105"/>
                    <a:chOff x="1105" y="2124"/>
                    <a:chExt cx="29" cy="105"/>
                  </a:xfrm>
                </p:grpSpPr>
                <p:grpSp>
                  <p:nvGrpSpPr>
                    <p:cNvPr id="446" name="Group 93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05" y="2124"/>
                      <a:ext cx="29" cy="105"/>
                      <a:chOff x="1105" y="2124"/>
                      <a:chExt cx="29" cy="105"/>
                    </a:xfrm>
                  </p:grpSpPr>
                  <p:grpSp>
                    <p:nvGrpSpPr>
                      <p:cNvPr id="447" name="Group 94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105" y="2124"/>
                        <a:ext cx="29" cy="63"/>
                        <a:chOff x="1105" y="2124"/>
                        <a:chExt cx="29" cy="63"/>
                      </a:xfrm>
                    </p:grpSpPr>
                    <p:grpSp>
                      <p:nvGrpSpPr>
                        <p:cNvPr id="448" name="Group 94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107" y="2124"/>
                          <a:ext cx="27" cy="33"/>
                          <a:chOff x="1107" y="2124"/>
                          <a:chExt cx="27" cy="33"/>
                        </a:xfrm>
                      </p:grpSpPr>
                      <p:sp>
                        <p:nvSpPr>
                          <p:cNvPr id="683" name="Line 94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1108" y="2124"/>
                            <a:ext cx="26" cy="9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84" name="Line 94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1108" y="2129"/>
                            <a:ext cx="25" cy="9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85" name="Line 94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1108" y="2135"/>
                            <a:ext cx="25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86" name="Line 94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1108" y="2140"/>
                            <a:ext cx="25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87" name="Line 94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1107" y="2145"/>
                            <a:ext cx="26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88" name="Line 94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1107" y="2151"/>
                            <a:ext cx="25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678" name="Line 94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5" y="2162"/>
                          <a:ext cx="26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79" name="Line 94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5" y="2167"/>
                          <a:ext cx="26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80" name="Line 95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5" y="2173"/>
                          <a:ext cx="26" cy="4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81" name="Line 95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5" y="2179"/>
                          <a:ext cx="26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82" name="Line 95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5" y="2184"/>
                          <a:ext cx="26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449" name="Group 95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105" y="2190"/>
                        <a:ext cx="25" cy="39"/>
                        <a:chOff x="1105" y="2190"/>
                        <a:chExt cx="25" cy="39"/>
                      </a:xfrm>
                    </p:grpSpPr>
                    <p:sp>
                      <p:nvSpPr>
                        <p:cNvPr id="669" name="Line 95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5" y="2190"/>
                          <a:ext cx="25" cy="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70" name="Line 95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6" y="2195"/>
                          <a:ext cx="24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71" name="Line 95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5" y="2201"/>
                          <a:ext cx="25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72" name="Line 95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105" y="2206"/>
                          <a:ext cx="25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73" name="Line 95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105" y="2211"/>
                          <a:ext cx="24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74" name="Line 95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105" y="2216"/>
                          <a:ext cx="24" cy="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75" name="Line 96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105" y="2220"/>
                          <a:ext cx="24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76" name="Line 9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105" y="2225"/>
                          <a:ext cx="24" cy="4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666" name="Line 9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6" y="2157"/>
                      <a:ext cx="26" cy="5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450" name="Group 963"/>
                <p:cNvGrpSpPr>
                  <a:grpSpLocks/>
                </p:cNvGrpSpPr>
                <p:nvPr/>
              </p:nvGrpSpPr>
              <p:grpSpPr bwMode="auto">
                <a:xfrm>
                  <a:off x="1086" y="2099"/>
                  <a:ext cx="26" cy="150"/>
                  <a:chOff x="1086" y="2099"/>
                  <a:chExt cx="26" cy="150"/>
                </a:xfrm>
              </p:grpSpPr>
              <p:sp>
                <p:nvSpPr>
                  <p:cNvPr id="661" name="Freeform 964"/>
                  <p:cNvSpPr>
                    <a:spLocks/>
                  </p:cNvSpPr>
                  <p:nvPr/>
                </p:nvSpPr>
                <p:spPr bwMode="auto">
                  <a:xfrm>
                    <a:off x="1086" y="2099"/>
                    <a:ext cx="26" cy="150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192" y="62"/>
                      </a:cxn>
                      <a:cxn ang="0">
                        <a:pos x="203" y="75"/>
                      </a:cxn>
                      <a:cxn ang="0">
                        <a:pos x="160" y="1145"/>
                      </a:cxn>
                      <a:cxn ang="0">
                        <a:pos x="141" y="1158"/>
                      </a:cxn>
                      <a:cxn ang="0">
                        <a:pos x="0" y="1193"/>
                      </a:cxn>
                      <a:cxn ang="0">
                        <a:pos x="18" y="1174"/>
                      </a:cxn>
                      <a:cxn ang="0">
                        <a:pos x="19" y="1159"/>
                      </a:cxn>
                      <a:cxn ang="0">
                        <a:pos x="48" y="0"/>
                      </a:cxn>
                    </a:cxnLst>
                    <a:rect l="0" t="0" r="r" b="b"/>
                    <a:pathLst>
                      <a:path w="203" h="1193">
                        <a:moveTo>
                          <a:pt x="48" y="0"/>
                        </a:moveTo>
                        <a:lnTo>
                          <a:pt x="192" y="62"/>
                        </a:lnTo>
                        <a:lnTo>
                          <a:pt x="203" y="75"/>
                        </a:lnTo>
                        <a:lnTo>
                          <a:pt x="160" y="1145"/>
                        </a:lnTo>
                        <a:lnTo>
                          <a:pt x="141" y="1158"/>
                        </a:lnTo>
                        <a:lnTo>
                          <a:pt x="0" y="1193"/>
                        </a:lnTo>
                        <a:lnTo>
                          <a:pt x="18" y="1174"/>
                        </a:lnTo>
                        <a:lnTo>
                          <a:pt x="19" y="1159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62" name="Arc 965"/>
                  <p:cNvSpPr>
                    <a:spLocks/>
                  </p:cNvSpPr>
                  <p:nvPr/>
                </p:nvSpPr>
                <p:spPr bwMode="auto">
                  <a:xfrm>
                    <a:off x="1110" y="2107"/>
                    <a:ext cx="2" cy="3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73" name="Group 966"/>
              <p:cNvGrpSpPr>
                <a:grpSpLocks/>
              </p:cNvGrpSpPr>
              <p:nvPr/>
            </p:nvGrpSpPr>
            <p:grpSpPr bwMode="auto">
              <a:xfrm>
                <a:off x="1096" y="2324"/>
                <a:ext cx="81" cy="32"/>
                <a:chOff x="1096" y="2324"/>
                <a:chExt cx="81" cy="32"/>
              </a:xfrm>
            </p:grpSpPr>
            <p:sp>
              <p:nvSpPr>
                <p:cNvPr id="648" name="Freeform 967"/>
                <p:cNvSpPr>
                  <a:spLocks/>
                </p:cNvSpPr>
                <p:nvPr/>
              </p:nvSpPr>
              <p:spPr bwMode="auto">
                <a:xfrm>
                  <a:off x="1096" y="2324"/>
                  <a:ext cx="81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0" y="8"/>
                    </a:cxn>
                    <a:cxn ang="0">
                      <a:pos x="209" y="12"/>
                    </a:cxn>
                    <a:cxn ang="0">
                      <a:pos x="289" y="20"/>
                    </a:cxn>
                    <a:cxn ang="0">
                      <a:pos x="369" y="31"/>
                    </a:cxn>
                    <a:cxn ang="0">
                      <a:pos x="426" y="39"/>
                    </a:cxn>
                    <a:cxn ang="0">
                      <a:pos x="493" y="50"/>
                    </a:cxn>
                    <a:cxn ang="0">
                      <a:pos x="532" y="57"/>
                    </a:cxn>
                    <a:cxn ang="0">
                      <a:pos x="561" y="64"/>
                    </a:cxn>
                    <a:cxn ang="0">
                      <a:pos x="577" y="68"/>
                    </a:cxn>
                    <a:cxn ang="0">
                      <a:pos x="591" y="71"/>
                    </a:cxn>
                    <a:cxn ang="0">
                      <a:pos x="606" y="76"/>
                    </a:cxn>
                    <a:cxn ang="0">
                      <a:pos x="623" y="82"/>
                    </a:cxn>
                    <a:cxn ang="0">
                      <a:pos x="638" y="90"/>
                    </a:cxn>
                    <a:cxn ang="0">
                      <a:pos x="645" y="99"/>
                    </a:cxn>
                    <a:cxn ang="0">
                      <a:pos x="646" y="107"/>
                    </a:cxn>
                    <a:cxn ang="0">
                      <a:pos x="643" y="118"/>
                    </a:cxn>
                    <a:cxn ang="0">
                      <a:pos x="638" y="129"/>
                    </a:cxn>
                    <a:cxn ang="0">
                      <a:pos x="630" y="140"/>
                    </a:cxn>
                    <a:cxn ang="0">
                      <a:pos x="620" y="147"/>
                    </a:cxn>
                    <a:cxn ang="0">
                      <a:pos x="605" y="156"/>
                    </a:cxn>
                    <a:cxn ang="0">
                      <a:pos x="590" y="162"/>
                    </a:cxn>
                    <a:cxn ang="0">
                      <a:pos x="572" y="164"/>
                    </a:cxn>
                    <a:cxn ang="0">
                      <a:pos x="553" y="167"/>
                    </a:cxn>
                    <a:cxn ang="0">
                      <a:pos x="529" y="168"/>
                    </a:cxn>
                    <a:cxn ang="0">
                      <a:pos x="507" y="166"/>
                    </a:cxn>
                    <a:cxn ang="0">
                      <a:pos x="471" y="161"/>
                    </a:cxn>
                  </a:cxnLst>
                  <a:rect l="0" t="0" r="r" b="b"/>
                  <a:pathLst>
                    <a:path w="646" h="168">
                      <a:moveTo>
                        <a:pt x="0" y="0"/>
                      </a:moveTo>
                      <a:lnTo>
                        <a:pt x="120" y="8"/>
                      </a:lnTo>
                      <a:lnTo>
                        <a:pt x="209" y="12"/>
                      </a:lnTo>
                      <a:lnTo>
                        <a:pt x="289" y="20"/>
                      </a:lnTo>
                      <a:lnTo>
                        <a:pt x="369" y="31"/>
                      </a:lnTo>
                      <a:lnTo>
                        <a:pt x="426" y="39"/>
                      </a:lnTo>
                      <a:lnTo>
                        <a:pt x="493" y="50"/>
                      </a:lnTo>
                      <a:lnTo>
                        <a:pt x="532" y="57"/>
                      </a:lnTo>
                      <a:lnTo>
                        <a:pt x="561" y="64"/>
                      </a:lnTo>
                      <a:lnTo>
                        <a:pt x="577" y="68"/>
                      </a:lnTo>
                      <a:lnTo>
                        <a:pt x="591" y="71"/>
                      </a:lnTo>
                      <a:lnTo>
                        <a:pt x="606" y="76"/>
                      </a:lnTo>
                      <a:lnTo>
                        <a:pt x="623" y="82"/>
                      </a:lnTo>
                      <a:lnTo>
                        <a:pt x="638" y="90"/>
                      </a:lnTo>
                      <a:lnTo>
                        <a:pt x="645" y="99"/>
                      </a:lnTo>
                      <a:lnTo>
                        <a:pt x="646" y="107"/>
                      </a:lnTo>
                      <a:lnTo>
                        <a:pt x="643" y="118"/>
                      </a:lnTo>
                      <a:lnTo>
                        <a:pt x="638" y="129"/>
                      </a:lnTo>
                      <a:lnTo>
                        <a:pt x="630" y="140"/>
                      </a:lnTo>
                      <a:lnTo>
                        <a:pt x="620" y="147"/>
                      </a:lnTo>
                      <a:lnTo>
                        <a:pt x="605" y="156"/>
                      </a:lnTo>
                      <a:lnTo>
                        <a:pt x="590" y="162"/>
                      </a:lnTo>
                      <a:lnTo>
                        <a:pt x="572" y="164"/>
                      </a:lnTo>
                      <a:lnTo>
                        <a:pt x="553" y="167"/>
                      </a:lnTo>
                      <a:lnTo>
                        <a:pt x="529" y="168"/>
                      </a:lnTo>
                      <a:lnTo>
                        <a:pt x="507" y="166"/>
                      </a:lnTo>
                      <a:lnTo>
                        <a:pt x="471" y="161"/>
                      </a:lnTo>
                    </a:path>
                  </a:pathLst>
                </a:custGeom>
                <a:noFill/>
                <a:ln w="3175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475" name="Group 968"/>
                <p:cNvGrpSpPr>
                  <a:grpSpLocks/>
                </p:cNvGrpSpPr>
                <p:nvPr/>
              </p:nvGrpSpPr>
              <p:grpSpPr bwMode="auto">
                <a:xfrm>
                  <a:off x="1100" y="2335"/>
                  <a:ext cx="57" cy="21"/>
                  <a:chOff x="1100" y="2335"/>
                  <a:chExt cx="57" cy="21"/>
                </a:xfrm>
              </p:grpSpPr>
              <p:grpSp>
                <p:nvGrpSpPr>
                  <p:cNvPr id="476" name="Group 969"/>
                  <p:cNvGrpSpPr>
                    <a:grpSpLocks/>
                  </p:cNvGrpSpPr>
                  <p:nvPr/>
                </p:nvGrpSpPr>
                <p:grpSpPr bwMode="auto">
                  <a:xfrm>
                    <a:off x="1100" y="2335"/>
                    <a:ext cx="57" cy="21"/>
                    <a:chOff x="1100" y="2335"/>
                    <a:chExt cx="57" cy="21"/>
                  </a:xfrm>
                </p:grpSpPr>
                <p:sp>
                  <p:nvSpPr>
                    <p:cNvPr id="655" name="Freeform 970"/>
                    <p:cNvSpPr>
                      <a:spLocks/>
                    </p:cNvSpPr>
                    <p:nvPr/>
                  </p:nvSpPr>
                  <p:spPr bwMode="auto">
                    <a:xfrm>
                      <a:off x="1100" y="2335"/>
                      <a:ext cx="35" cy="1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8"/>
                        </a:cxn>
                        <a:cxn ang="0">
                          <a:pos x="74" y="0"/>
                        </a:cxn>
                        <a:cxn ang="0">
                          <a:pos x="283" y="38"/>
                        </a:cxn>
                        <a:cxn ang="0">
                          <a:pos x="200" y="113"/>
                        </a:cxn>
                        <a:cxn ang="0">
                          <a:pos x="0" y="68"/>
                        </a:cxn>
                      </a:cxnLst>
                      <a:rect l="0" t="0" r="r" b="b"/>
                      <a:pathLst>
                        <a:path w="283" h="113">
                          <a:moveTo>
                            <a:pt x="0" y="68"/>
                          </a:moveTo>
                          <a:lnTo>
                            <a:pt x="74" y="0"/>
                          </a:lnTo>
                          <a:lnTo>
                            <a:pt x="283" y="38"/>
                          </a:lnTo>
                          <a:lnTo>
                            <a:pt x="200" y="113"/>
                          </a:lnTo>
                          <a:lnTo>
                            <a:pt x="0" y="68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56" name="Freeform 971"/>
                    <p:cNvSpPr>
                      <a:spLocks/>
                    </p:cNvSpPr>
                    <p:nvPr/>
                  </p:nvSpPr>
                  <p:spPr bwMode="auto">
                    <a:xfrm>
                      <a:off x="1100" y="2343"/>
                      <a:ext cx="25" cy="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59"/>
                        </a:cxn>
                        <a:cxn ang="0">
                          <a:pos x="2" y="59"/>
                        </a:cxn>
                        <a:cxn ang="0">
                          <a:pos x="201" y="107"/>
                        </a:cxn>
                        <a:cxn ang="0">
                          <a:pos x="201" y="45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201" h="107">
                          <a:moveTo>
                            <a:pt x="0" y="0"/>
                          </a:moveTo>
                          <a:lnTo>
                            <a:pt x="0" y="59"/>
                          </a:lnTo>
                          <a:lnTo>
                            <a:pt x="2" y="59"/>
                          </a:lnTo>
                          <a:lnTo>
                            <a:pt x="201" y="107"/>
                          </a:lnTo>
                          <a:lnTo>
                            <a:pt x="201" y="45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57" name="Freeform 972"/>
                    <p:cNvSpPr>
                      <a:spLocks/>
                    </p:cNvSpPr>
                    <p:nvPr/>
                  </p:nvSpPr>
                  <p:spPr bwMode="auto">
                    <a:xfrm>
                      <a:off x="1125" y="2339"/>
                      <a:ext cx="32" cy="1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4"/>
                        </a:cxn>
                        <a:cxn ang="0">
                          <a:pos x="81" y="0"/>
                        </a:cxn>
                        <a:cxn ang="0">
                          <a:pos x="254" y="20"/>
                        </a:cxn>
                        <a:cxn ang="0">
                          <a:pos x="254" y="76"/>
                        </a:cxn>
                        <a:cxn ang="0">
                          <a:pos x="0" y="137"/>
                        </a:cxn>
                        <a:cxn ang="0">
                          <a:pos x="0" y="74"/>
                        </a:cxn>
                      </a:cxnLst>
                      <a:rect l="0" t="0" r="r" b="b"/>
                      <a:pathLst>
                        <a:path w="254" h="137">
                          <a:moveTo>
                            <a:pt x="0" y="74"/>
                          </a:moveTo>
                          <a:lnTo>
                            <a:pt x="81" y="0"/>
                          </a:lnTo>
                          <a:lnTo>
                            <a:pt x="254" y="20"/>
                          </a:lnTo>
                          <a:lnTo>
                            <a:pt x="254" y="76"/>
                          </a:lnTo>
                          <a:lnTo>
                            <a:pt x="0" y="137"/>
                          </a:lnTo>
                          <a:lnTo>
                            <a:pt x="0" y="74"/>
                          </a:lnTo>
                          <a:close/>
                        </a:path>
                      </a:pathLst>
                    </a:custGeom>
                    <a:solidFill>
                      <a:srgbClr val="9F9F9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58" name="Freeform 973"/>
                    <p:cNvSpPr>
                      <a:spLocks/>
                    </p:cNvSpPr>
                    <p:nvPr/>
                  </p:nvSpPr>
                  <p:spPr bwMode="auto">
                    <a:xfrm>
                      <a:off x="1109" y="2335"/>
                      <a:ext cx="48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91" y="13"/>
                        </a:cxn>
                        <a:cxn ang="0">
                          <a:pos x="382" y="57"/>
                        </a:cxn>
                        <a:cxn ang="0">
                          <a:pos x="209" y="38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382" h="57">
                          <a:moveTo>
                            <a:pt x="0" y="0"/>
                          </a:moveTo>
                          <a:lnTo>
                            <a:pt x="191" y="13"/>
                          </a:lnTo>
                          <a:lnTo>
                            <a:pt x="382" y="57"/>
                          </a:lnTo>
                          <a:lnTo>
                            <a:pt x="209" y="3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77" name="Group 974"/>
                  <p:cNvGrpSpPr>
                    <a:grpSpLocks/>
                  </p:cNvGrpSpPr>
                  <p:nvPr/>
                </p:nvGrpSpPr>
                <p:grpSpPr bwMode="auto">
                  <a:xfrm>
                    <a:off x="1100" y="2341"/>
                    <a:ext cx="56" cy="9"/>
                    <a:chOff x="1100" y="2341"/>
                    <a:chExt cx="56" cy="9"/>
                  </a:xfrm>
                </p:grpSpPr>
                <p:sp>
                  <p:nvSpPr>
                    <p:cNvPr id="652" name="Line 9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0" y="2345"/>
                      <a:ext cx="25" cy="5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53" name="Line 97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125" y="2341"/>
                      <a:ext cx="1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54" name="Line 9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36" y="2341"/>
                      <a:ext cx="20" cy="2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557" name="Freeform 978"/>
              <p:cNvSpPr>
                <a:spLocks/>
              </p:cNvSpPr>
              <p:nvPr/>
            </p:nvSpPr>
            <p:spPr bwMode="auto">
              <a:xfrm>
                <a:off x="1085" y="2284"/>
                <a:ext cx="49" cy="46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392" y="0"/>
                  </a:cxn>
                  <a:cxn ang="0">
                    <a:pos x="392" y="147"/>
                  </a:cxn>
                  <a:cxn ang="0">
                    <a:pos x="0" y="366"/>
                  </a:cxn>
                  <a:cxn ang="0">
                    <a:pos x="0" y="183"/>
                  </a:cxn>
                </a:cxnLst>
                <a:rect l="0" t="0" r="r" b="b"/>
                <a:pathLst>
                  <a:path w="392" h="366">
                    <a:moveTo>
                      <a:pt x="0" y="183"/>
                    </a:moveTo>
                    <a:lnTo>
                      <a:pt x="392" y="0"/>
                    </a:lnTo>
                    <a:lnTo>
                      <a:pt x="392" y="147"/>
                    </a:lnTo>
                    <a:lnTo>
                      <a:pt x="0" y="366"/>
                    </a:lnTo>
                    <a:lnTo>
                      <a:pt x="0" y="183"/>
                    </a:lnTo>
                    <a:close/>
                  </a:path>
                </a:pathLst>
              </a:custGeom>
              <a:solidFill>
                <a:srgbClr val="5F5F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8" name="Freeform 979"/>
              <p:cNvSpPr>
                <a:spLocks/>
              </p:cNvSpPr>
              <p:nvPr/>
            </p:nvSpPr>
            <p:spPr bwMode="auto">
              <a:xfrm>
                <a:off x="1084" y="2241"/>
                <a:ext cx="51" cy="68"/>
              </a:xfrm>
              <a:custGeom>
                <a:avLst/>
                <a:gdLst/>
                <a:ahLst/>
                <a:cxnLst>
                  <a:cxn ang="0">
                    <a:pos x="0" y="115"/>
                  </a:cxn>
                  <a:cxn ang="0">
                    <a:pos x="405" y="0"/>
                  </a:cxn>
                  <a:cxn ang="0">
                    <a:pos x="405" y="358"/>
                  </a:cxn>
                  <a:cxn ang="0">
                    <a:pos x="1" y="542"/>
                  </a:cxn>
                  <a:cxn ang="0">
                    <a:pos x="0" y="115"/>
                  </a:cxn>
                </a:cxnLst>
                <a:rect l="0" t="0" r="r" b="b"/>
                <a:pathLst>
                  <a:path w="405" h="542">
                    <a:moveTo>
                      <a:pt x="0" y="115"/>
                    </a:moveTo>
                    <a:lnTo>
                      <a:pt x="405" y="0"/>
                    </a:lnTo>
                    <a:lnTo>
                      <a:pt x="405" y="358"/>
                    </a:lnTo>
                    <a:lnTo>
                      <a:pt x="1" y="542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9" name="Freeform 980"/>
              <p:cNvSpPr>
                <a:spLocks/>
              </p:cNvSpPr>
              <p:nvPr/>
            </p:nvSpPr>
            <p:spPr bwMode="auto">
              <a:xfrm>
                <a:off x="948" y="2120"/>
                <a:ext cx="124" cy="104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999" y="0"/>
                  </a:cxn>
                  <a:cxn ang="0">
                    <a:pos x="960" y="828"/>
                  </a:cxn>
                  <a:cxn ang="0">
                    <a:pos x="0" y="781"/>
                  </a:cxn>
                  <a:cxn ang="0">
                    <a:pos x="40" y="0"/>
                  </a:cxn>
                </a:cxnLst>
                <a:rect l="0" t="0" r="r" b="b"/>
                <a:pathLst>
                  <a:path w="999" h="828">
                    <a:moveTo>
                      <a:pt x="40" y="0"/>
                    </a:moveTo>
                    <a:lnTo>
                      <a:pt x="999" y="0"/>
                    </a:lnTo>
                    <a:lnTo>
                      <a:pt x="960" y="828"/>
                    </a:lnTo>
                    <a:lnTo>
                      <a:pt x="0" y="78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0" name="Freeform 981"/>
              <p:cNvSpPr>
                <a:spLocks/>
              </p:cNvSpPr>
              <p:nvPr/>
            </p:nvSpPr>
            <p:spPr bwMode="auto">
              <a:xfrm>
                <a:off x="866" y="2294"/>
                <a:ext cx="233" cy="47"/>
              </a:xfrm>
              <a:custGeom>
                <a:avLst/>
                <a:gdLst/>
                <a:ahLst/>
                <a:cxnLst>
                  <a:cxn ang="0">
                    <a:pos x="302" y="0"/>
                  </a:cxn>
                  <a:cxn ang="0">
                    <a:pos x="1860" y="154"/>
                  </a:cxn>
                  <a:cxn ang="0">
                    <a:pos x="1750" y="292"/>
                  </a:cxn>
                  <a:cxn ang="0">
                    <a:pos x="1644" y="377"/>
                  </a:cxn>
                  <a:cxn ang="0">
                    <a:pos x="0" y="189"/>
                  </a:cxn>
                  <a:cxn ang="0">
                    <a:pos x="123" y="135"/>
                  </a:cxn>
                  <a:cxn ang="0">
                    <a:pos x="302" y="0"/>
                  </a:cxn>
                </a:cxnLst>
                <a:rect l="0" t="0" r="r" b="b"/>
                <a:pathLst>
                  <a:path w="1860" h="377">
                    <a:moveTo>
                      <a:pt x="302" y="0"/>
                    </a:moveTo>
                    <a:lnTo>
                      <a:pt x="1860" y="154"/>
                    </a:lnTo>
                    <a:lnTo>
                      <a:pt x="1750" y="292"/>
                    </a:lnTo>
                    <a:lnTo>
                      <a:pt x="1644" y="377"/>
                    </a:lnTo>
                    <a:lnTo>
                      <a:pt x="0" y="189"/>
                    </a:lnTo>
                    <a:lnTo>
                      <a:pt x="123" y="135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rgbClr val="DFDFD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78" name="Group 982"/>
              <p:cNvGrpSpPr>
                <a:grpSpLocks/>
              </p:cNvGrpSpPr>
              <p:nvPr/>
            </p:nvGrpSpPr>
            <p:grpSpPr bwMode="auto">
              <a:xfrm>
                <a:off x="1084" y="2245"/>
                <a:ext cx="50" cy="60"/>
                <a:chOff x="1084" y="2245"/>
                <a:chExt cx="50" cy="60"/>
              </a:xfrm>
            </p:grpSpPr>
            <p:sp>
              <p:nvSpPr>
                <p:cNvPr id="639" name="Line 983"/>
                <p:cNvSpPr>
                  <a:spLocks noChangeShapeType="1"/>
                </p:cNvSpPr>
                <p:nvPr/>
              </p:nvSpPr>
              <p:spPr bwMode="auto">
                <a:xfrm flipV="1">
                  <a:off x="1084" y="2262"/>
                  <a:ext cx="50" cy="18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" name="Line 984"/>
                <p:cNvSpPr>
                  <a:spLocks noChangeShapeType="1"/>
                </p:cNvSpPr>
                <p:nvPr/>
              </p:nvSpPr>
              <p:spPr bwMode="auto">
                <a:xfrm flipV="1">
                  <a:off x="1093" y="2267"/>
                  <a:ext cx="41" cy="16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1" name="Line 985"/>
                <p:cNvSpPr>
                  <a:spLocks noChangeShapeType="1"/>
                </p:cNvSpPr>
                <p:nvPr/>
              </p:nvSpPr>
              <p:spPr bwMode="auto">
                <a:xfrm flipV="1">
                  <a:off x="1093" y="2272"/>
                  <a:ext cx="41" cy="17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2" name="Line 986"/>
                <p:cNvSpPr>
                  <a:spLocks noChangeShapeType="1"/>
                </p:cNvSpPr>
                <p:nvPr/>
              </p:nvSpPr>
              <p:spPr bwMode="auto">
                <a:xfrm flipV="1">
                  <a:off x="1093" y="2277"/>
                  <a:ext cx="41" cy="17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3" name="Line 987"/>
                <p:cNvSpPr>
                  <a:spLocks noChangeShapeType="1"/>
                </p:cNvSpPr>
                <p:nvPr/>
              </p:nvSpPr>
              <p:spPr bwMode="auto">
                <a:xfrm flipV="1">
                  <a:off x="1093" y="2282"/>
                  <a:ext cx="41" cy="18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4" name="Line 988"/>
                <p:cNvSpPr>
                  <a:spLocks noChangeShapeType="1"/>
                </p:cNvSpPr>
                <p:nvPr/>
              </p:nvSpPr>
              <p:spPr bwMode="auto">
                <a:xfrm flipV="1">
                  <a:off x="1093" y="2257"/>
                  <a:ext cx="41" cy="14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5" name="Line 989"/>
                <p:cNvSpPr>
                  <a:spLocks noChangeShapeType="1"/>
                </p:cNvSpPr>
                <p:nvPr/>
              </p:nvSpPr>
              <p:spPr bwMode="auto">
                <a:xfrm flipV="1">
                  <a:off x="1093" y="2251"/>
                  <a:ext cx="41" cy="13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6" name="Line 990"/>
                <p:cNvSpPr>
                  <a:spLocks noChangeShapeType="1"/>
                </p:cNvSpPr>
                <p:nvPr/>
              </p:nvSpPr>
              <p:spPr bwMode="auto">
                <a:xfrm flipV="1">
                  <a:off x="1093" y="2245"/>
                  <a:ext cx="41" cy="13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7" name="Line 991"/>
                <p:cNvSpPr>
                  <a:spLocks noChangeShapeType="1"/>
                </p:cNvSpPr>
                <p:nvPr/>
              </p:nvSpPr>
              <p:spPr bwMode="auto">
                <a:xfrm flipH="1">
                  <a:off x="1093" y="2254"/>
                  <a:ext cx="1" cy="51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00" name="Group 992"/>
              <p:cNvGrpSpPr>
                <a:grpSpLocks/>
              </p:cNvGrpSpPr>
              <p:nvPr/>
            </p:nvGrpSpPr>
            <p:grpSpPr bwMode="auto">
              <a:xfrm>
                <a:off x="930" y="2096"/>
                <a:ext cx="165" cy="153"/>
                <a:chOff x="930" y="2096"/>
                <a:chExt cx="165" cy="153"/>
              </a:xfrm>
            </p:grpSpPr>
            <p:grpSp>
              <p:nvGrpSpPr>
                <p:cNvPr id="501" name="Group 993"/>
                <p:cNvGrpSpPr>
                  <a:grpSpLocks/>
                </p:cNvGrpSpPr>
                <p:nvPr/>
              </p:nvGrpSpPr>
              <p:grpSpPr bwMode="auto">
                <a:xfrm>
                  <a:off x="930" y="2096"/>
                  <a:ext cx="165" cy="153"/>
                  <a:chOff x="930" y="2096"/>
                  <a:chExt cx="165" cy="153"/>
                </a:xfrm>
              </p:grpSpPr>
              <p:grpSp>
                <p:nvGrpSpPr>
                  <p:cNvPr id="502" name="Group 994"/>
                  <p:cNvGrpSpPr>
                    <a:grpSpLocks/>
                  </p:cNvGrpSpPr>
                  <p:nvPr/>
                </p:nvGrpSpPr>
                <p:grpSpPr bwMode="auto">
                  <a:xfrm>
                    <a:off x="930" y="2096"/>
                    <a:ext cx="165" cy="153"/>
                    <a:chOff x="930" y="2096"/>
                    <a:chExt cx="165" cy="153"/>
                  </a:xfrm>
                </p:grpSpPr>
                <p:sp>
                  <p:nvSpPr>
                    <p:cNvPr id="635" name="Freeform 995"/>
                    <p:cNvSpPr>
                      <a:spLocks/>
                    </p:cNvSpPr>
                    <p:nvPr/>
                  </p:nvSpPr>
                  <p:spPr bwMode="auto">
                    <a:xfrm>
                      <a:off x="930" y="2096"/>
                      <a:ext cx="165" cy="153"/>
                    </a:xfrm>
                    <a:custGeom>
                      <a:avLst/>
                      <a:gdLst/>
                      <a:ahLst/>
                      <a:cxnLst>
                        <a:cxn ang="0">
                          <a:pos x="105" y="20"/>
                        </a:cxn>
                        <a:cxn ang="0">
                          <a:pos x="217" y="14"/>
                        </a:cxn>
                        <a:cxn ang="0">
                          <a:pos x="370" y="4"/>
                        </a:cxn>
                        <a:cxn ang="0">
                          <a:pos x="529" y="0"/>
                        </a:cxn>
                        <a:cxn ang="0">
                          <a:pos x="716" y="0"/>
                        </a:cxn>
                        <a:cxn ang="0">
                          <a:pos x="848" y="2"/>
                        </a:cxn>
                        <a:cxn ang="0">
                          <a:pos x="1049" y="9"/>
                        </a:cxn>
                        <a:cxn ang="0">
                          <a:pos x="1244" y="19"/>
                        </a:cxn>
                        <a:cxn ang="0">
                          <a:pos x="1290" y="21"/>
                        </a:cxn>
                        <a:cxn ang="0">
                          <a:pos x="1300" y="25"/>
                        </a:cxn>
                        <a:cxn ang="0">
                          <a:pos x="1307" y="30"/>
                        </a:cxn>
                        <a:cxn ang="0">
                          <a:pos x="1313" y="40"/>
                        </a:cxn>
                        <a:cxn ang="0">
                          <a:pos x="1314" y="50"/>
                        </a:cxn>
                        <a:cxn ang="0">
                          <a:pos x="1265" y="1195"/>
                        </a:cxn>
                        <a:cxn ang="0">
                          <a:pos x="1259" y="1212"/>
                        </a:cxn>
                        <a:cxn ang="0">
                          <a:pos x="1244" y="1217"/>
                        </a:cxn>
                        <a:cxn ang="0">
                          <a:pos x="819" y="1188"/>
                        </a:cxn>
                        <a:cxn ang="0">
                          <a:pos x="402" y="1159"/>
                        </a:cxn>
                        <a:cxn ang="0">
                          <a:pos x="19" y="1131"/>
                        </a:cxn>
                        <a:cxn ang="0">
                          <a:pos x="0" y="1101"/>
                        </a:cxn>
                        <a:cxn ang="0">
                          <a:pos x="58" y="57"/>
                        </a:cxn>
                        <a:cxn ang="0">
                          <a:pos x="105" y="20"/>
                        </a:cxn>
                      </a:cxnLst>
                      <a:rect l="0" t="0" r="r" b="b"/>
                      <a:pathLst>
                        <a:path w="1314" h="1217">
                          <a:moveTo>
                            <a:pt x="105" y="20"/>
                          </a:moveTo>
                          <a:lnTo>
                            <a:pt x="217" y="14"/>
                          </a:lnTo>
                          <a:lnTo>
                            <a:pt x="370" y="4"/>
                          </a:lnTo>
                          <a:lnTo>
                            <a:pt x="529" y="0"/>
                          </a:lnTo>
                          <a:lnTo>
                            <a:pt x="716" y="0"/>
                          </a:lnTo>
                          <a:lnTo>
                            <a:pt x="848" y="2"/>
                          </a:lnTo>
                          <a:lnTo>
                            <a:pt x="1049" y="9"/>
                          </a:lnTo>
                          <a:lnTo>
                            <a:pt x="1244" y="19"/>
                          </a:lnTo>
                          <a:lnTo>
                            <a:pt x="1290" y="21"/>
                          </a:lnTo>
                          <a:lnTo>
                            <a:pt x="1300" y="25"/>
                          </a:lnTo>
                          <a:lnTo>
                            <a:pt x="1307" y="30"/>
                          </a:lnTo>
                          <a:lnTo>
                            <a:pt x="1313" y="40"/>
                          </a:lnTo>
                          <a:lnTo>
                            <a:pt x="1314" y="50"/>
                          </a:lnTo>
                          <a:lnTo>
                            <a:pt x="1265" y="1195"/>
                          </a:lnTo>
                          <a:lnTo>
                            <a:pt x="1259" y="1212"/>
                          </a:lnTo>
                          <a:lnTo>
                            <a:pt x="1244" y="1217"/>
                          </a:lnTo>
                          <a:lnTo>
                            <a:pt x="819" y="1188"/>
                          </a:lnTo>
                          <a:lnTo>
                            <a:pt x="402" y="1159"/>
                          </a:lnTo>
                          <a:lnTo>
                            <a:pt x="19" y="1131"/>
                          </a:lnTo>
                          <a:lnTo>
                            <a:pt x="0" y="1101"/>
                          </a:lnTo>
                          <a:lnTo>
                            <a:pt x="58" y="57"/>
                          </a:lnTo>
                          <a:lnTo>
                            <a:pt x="105" y="2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6" name="Arc 996"/>
                    <p:cNvSpPr>
                      <a:spLocks/>
                    </p:cNvSpPr>
                    <p:nvPr/>
                  </p:nvSpPr>
                  <p:spPr bwMode="auto">
                    <a:xfrm>
                      <a:off x="1091" y="2099"/>
                      <a:ext cx="4" cy="4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0564"/>
                        <a:gd name="T1" fmla="*/ 0 h 21600"/>
                        <a:gd name="T2" fmla="*/ 20564 w 20564"/>
                        <a:gd name="T3" fmla="*/ 14990 h 21600"/>
                        <a:gd name="T4" fmla="*/ 0 w 20564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0564" h="21600" fill="none" extrusionOk="0">
                          <a:moveTo>
                            <a:pt x="-1" y="0"/>
                          </a:moveTo>
                          <a:cubicBezTo>
                            <a:pt x="9382" y="0"/>
                            <a:pt x="17692" y="6057"/>
                            <a:pt x="20563" y="14990"/>
                          </a:cubicBezTo>
                        </a:path>
                        <a:path w="20564" h="21600" stroke="0" extrusionOk="0">
                          <a:moveTo>
                            <a:pt x="-1" y="0"/>
                          </a:moveTo>
                          <a:cubicBezTo>
                            <a:pt x="9382" y="0"/>
                            <a:pt x="17692" y="6057"/>
                            <a:pt x="20563" y="1499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7" name="Arc 997"/>
                    <p:cNvSpPr>
                      <a:spLocks/>
                    </p:cNvSpPr>
                    <p:nvPr/>
                  </p:nvSpPr>
                  <p:spPr bwMode="auto">
                    <a:xfrm>
                      <a:off x="938" y="2099"/>
                      <a:ext cx="8" cy="6"/>
                    </a:xfrm>
                    <a:custGeom>
                      <a:avLst/>
                      <a:gdLst>
                        <a:gd name="G0" fmla="+- 21600 0 0"/>
                        <a:gd name="G1" fmla="+- 21600 0 0"/>
                        <a:gd name="G2" fmla="+- 21600 0 0"/>
                        <a:gd name="T0" fmla="*/ 0 w 21600"/>
                        <a:gd name="T1" fmla="*/ 21600 h 21600"/>
                        <a:gd name="T2" fmla="*/ 21600 w 21600"/>
                        <a:gd name="T3" fmla="*/ 0 h 21600"/>
                        <a:gd name="T4" fmla="*/ 2160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21600"/>
                          </a:moveTo>
                          <a:cubicBezTo>
                            <a:pt x="0" y="9670"/>
                            <a:pt x="9670" y="0"/>
                            <a:pt x="21599" y="0"/>
                          </a:cubicBezTo>
                        </a:path>
                        <a:path w="21600" h="21600" stroke="0" extrusionOk="0">
                          <a:moveTo>
                            <a:pt x="0" y="21600"/>
                          </a:moveTo>
                          <a:cubicBezTo>
                            <a:pt x="0" y="9670"/>
                            <a:pt x="9670" y="0"/>
                            <a:pt x="21599" y="0"/>
                          </a:cubicBez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8" name="Arc 998"/>
                    <p:cNvSpPr>
                      <a:spLocks/>
                    </p:cNvSpPr>
                    <p:nvPr/>
                  </p:nvSpPr>
                  <p:spPr bwMode="auto">
                    <a:xfrm>
                      <a:off x="930" y="2234"/>
                      <a:ext cx="4" cy="5"/>
                    </a:xfrm>
                    <a:custGeom>
                      <a:avLst/>
                      <a:gdLst>
                        <a:gd name="G0" fmla="+- 21600 0 0"/>
                        <a:gd name="G1" fmla="+- 0 0 0"/>
                        <a:gd name="G2" fmla="+- 21600 0 0"/>
                        <a:gd name="T0" fmla="*/ 21600 w 21600"/>
                        <a:gd name="T1" fmla="*/ 21600 h 21600"/>
                        <a:gd name="T2" fmla="*/ 0 w 21600"/>
                        <a:gd name="T3" fmla="*/ 0 h 21600"/>
                        <a:gd name="T4" fmla="*/ 21600 w 21600"/>
                        <a:gd name="T5" fmla="*/ 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21600" y="21600"/>
                          </a:moveTo>
                          <a:cubicBezTo>
                            <a:pt x="9670" y="21600"/>
                            <a:pt x="0" y="11929"/>
                            <a:pt x="0" y="0"/>
                          </a:cubicBezTo>
                        </a:path>
                        <a:path w="21600" h="21600" stroke="0" extrusionOk="0">
                          <a:moveTo>
                            <a:pt x="21600" y="21600"/>
                          </a:moveTo>
                          <a:cubicBezTo>
                            <a:pt x="9670" y="21600"/>
                            <a:pt x="0" y="11929"/>
                            <a:pt x="0" y="0"/>
                          </a:cubicBez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510" name="Group 999"/>
                  <p:cNvGrpSpPr>
                    <a:grpSpLocks/>
                  </p:cNvGrpSpPr>
                  <p:nvPr/>
                </p:nvGrpSpPr>
                <p:grpSpPr bwMode="auto">
                  <a:xfrm>
                    <a:off x="948" y="2120"/>
                    <a:ext cx="125" cy="104"/>
                    <a:chOff x="948" y="2120"/>
                    <a:chExt cx="125" cy="104"/>
                  </a:xfrm>
                </p:grpSpPr>
                <p:grpSp>
                  <p:nvGrpSpPr>
                    <p:cNvPr id="511" name="Group 100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48" y="2120"/>
                      <a:ext cx="125" cy="104"/>
                      <a:chOff x="948" y="2120"/>
                      <a:chExt cx="125" cy="104"/>
                    </a:xfrm>
                  </p:grpSpPr>
                  <p:sp>
                    <p:nvSpPr>
                      <p:cNvPr id="631" name="Freeform 100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953" y="2120"/>
                        <a:ext cx="119" cy="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958" y="1"/>
                          </a:cxn>
                          <a:cxn ang="0">
                            <a:pos x="936" y="17"/>
                          </a:cxn>
                          <a:cxn ang="0">
                            <a:pos x="21" y="17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958" h="17">
                            <a:moveTo>
                              <a:pt x="0" y="0"/>
                            </a:moveTo>
                            <a:lnTo>
                              <a:pt x="958" y="1"/>
                            </a:lnTo>
                            <a:lnTo>
                              <a:pt x="936" y="17"/>
                            </a:lnTo>
                            <a:lnTo>
                              <a:pt x="21" y="17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32" name="Freeform 100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065" y="2120"/>
                        <a:ext cx="8" cy="10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9" y="16"/>
                          </a:cxn>
                          <a:cxn ang="0">
                            <a:pos x="62" y="0"/>
                          </a:cxn>
                          <a:cxn ang="0">
                            <a:pos x="40" y="449"/>
                          </a:cxn>
                          <a:cxn ang="0">
                            <a:pos x="21" y="828"/>
                          </a:cxn>
                          <a:cxn ang="0">
                            <a:pos x="0" y="804"/>
                          </a:cxn>
                          <a:cxn ang="0">
                            <a:pos x="39" y="16"/>
                          </a:cxn>
                        </a:cxnLst>
                        <a:rect l="0" t="0" r="r" b="b"/>
                        <a:pathLst>
                          <a:path w="62" h="828">
                            <a:moveTo>
                              <a:pt x="39" y="16"/>
                            </a:moveTo>
                            <a:lnTo>
                              <a:pt x="62" y="0"/>
                            </a:lnTo>
                            <a:lnTo>
                              <a:pt x="40" y="449"/>
                            </a:lnTo>
                            <a:lnTo>
                              <a:pt x="21" y="828"/>
                            </a:lnTo>
                            <a:lnTo>
                              <a:pt x="0" y="804"/>
                            </a:lnTo>
                            <a:lnTo>
                              <a:pt x="39" y="16"/>
                            </a:ln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33" name="Freeform 10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948" y="2215"/>
                        <a:ext cx="119" cy="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23" y="0"/>
                          </a:cxn>
                          <a:cxn ang="0">
                            <a:pos x="0" y="22"/>
                          </a:cxn>
                          <a:cxn ang="0">
                            <a:pos x="959" y="68"/>
                          </a:cxn>
                          <a:cxn ang="0">
                            <a:pos x="938" y="45"/>
                          </a:cxn>
                          <a:cxn ang="0">
                            <a:pos x="23" y="0"/>
                          </a:cxn>
                        </a:cxnLst>
                        <a:rect l="0" t="0" r="r" b="b"/>
                        <a:pathLst>
                          <a:path w="959" h="68">
                            <a:moveTo>
                              <a:pt x="23" y="0"/>
                            </a:moveTo>
                            <a:lnTo>
                              <a:pt x="0" y="22"/>
                            </a:lnTo>
                            <a:lnTo>
                              <a:pt x="959" y="68"/>
                            </a:lnTo>
                            <a:lnTo>
                              <a:pt x="938" y="45"/>
                            </a:lnTo>
                            <a:lnTo>
                              <a:pt x="23" y="0"/>
                            </a:lnTo>
                            <a:close/>
                          </a:path>
                        </a:pathLst>
                      </a:custGeom>
                      <a:solidFill>
                        <a:srgbClr val="DFDFD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34" name="Freeform 10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948" y="2120"/>
                        <a:ext cx="7" cy="9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0" y="0"/>
                          </a:cxn>
                          <a:cxn ang="0">
                            <a:pos x="61" y="16"/>
                          </a:cxn>
                          <a:cxn ang="0">
                            <a:pos x="23" y="759"/>
                          </a:cxn>
                          <a:cxn ang="0">
                            <a:pos x="0" y="781"/>
                          </a:cxn>
                          <a:cxn ang="0">
                            <a:pos x="40" y="0"/>
                          </a:cxn>
                        </a:cxnLst>
                        <a:rect l="0" t="0" r="r" b="b"/>
                        <a:pathLst>
                          <a:path w="61" h="781">
                            <a:moveTo>
                              <a:pt x="40" y="0"/>
                            </a:moveTo>
                            <a:lnTo>
                              <a:pt x="61" y="16"/>
                            </a:lnTo>
                            <a:lnTo>
                              <a:pt x="23" y="759"/>
                            </a:lnTo>
                            <a:lnTo>
                              <a:pt x="0" y="781"/>
                            </a:lnTo>
                            <a:lnTo>
                              <a:pt x="40" y="0"/>
                            </a:lnTo>
                            <a:close/>
                          </a:path>
                        </a:pathLst>
                      </a:custGeom>
                      <a:solidFill>
                        <a:srgbClr val="BFBFB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515" name="Group 100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50" y="2122"/>
                      <a:ext cx="120" cy="99"/>
                      <a:chOff x="950" y="2122"/>
                      <a:chExt cx="120" cy="99"/>
                    </a:xfrm>
                  </p:grpSpPr>
                  <p:sp>
                    <p:nvSpPr>
                      <p:cNvPr id="628" name="Freeform 100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950" y="2122"/>
                        <a:ext cx="120" cy="9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9" y="0"/>
                          </a:cxn>
                          <a:cxn ang="0">
                            <a:pos x="954" y="0"/>
                          </a:cxn>
                          <a:cxn ang="0">
                            <a:pos x="916" y="788"/>
                          </a:cxn>
                          <a:cxn ang="0">
                            <a:pos x="0" y="743"/>
                          </a:cxn>
                          <a:cxn ang="0">
                            <a:pos x="39" y="0"/>
                          </a:cxn>
                        </a:cxnLst>
                        <a:rect l="0" t="0" r="r" b="b"/>
                        <a:pathLst>
                          <a:path w="954" h="788">
                            <a:moveTo>
                              <a:pt x="39" y="0"/>
                            </a:moveTo>
                            <a:lnTo>
                              <a:pt x="954" y="0"/>
                            </a:lnTo>
                            <a:lnTo>
                              <a:pt x="916" y="788"/>
                            </a:lnTo>
                            <a:lnTo>
                              <a:pt x="0" y="743"/>
                            </a:lnTo>
                            <a:lnTo>
                              <a:pt x="39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9" name="Freeform 10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954" y="2126"/>
                        <a:ext cx="112" cy="9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3" y="1"/>
                          </a:cxn>
                          <a:cxn ang="0">
                            <a:pos x="889" y="0"/>
                          </a:cxn>
                          <a:cxn ang="0">
                            <a:pos x="853" y="729"/>
                          </a:cxn>
                          <a:cxn ang="0">
                            <a:pos x="0" y="692"/>
                          </a:cxn>
                          <a:cxn ang="0">
                            <a:pos x="33" y="1"/>
                          </a:cxn>
                        </a:cxnLst>
                        <a:rect l="0" t="0" r="r" b="b"/>
                        <a:pathLst>
                          <a:path w="889" h="729">
                            <a:moveTo>
                              <a:pt x="33" y="1"/>
                            </a:moveTo>
                            <a:lnTo>
                              <a:pt x="889" y="0"/>
                            </a:lnTo>
                            <a:lnTo>
                              <a:pt x="853" y="729"/>
                            </a:lnTo>
                            <a:lnTo>
                              <a:pt x="0" y="692"/>
                            </a:lnTo>
                            <a:lnTo>
                              <a:pt x="33" y="1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30" name="Freeform 10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956" y="2131"/>
                        <a:ext cx="105" cy="8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1" y="0"/>
                          </a:cxn>
                          <a:cxn ang="0">
                            <a:pos x="840" y="0"/>
                          </a:cxn>
                          <a:cxn ang="0">
                            <a:pos x="806" y="657"/>
                          </a:cxn>
                          <a:cxn ang="0">
                            <a:pos x="0" y="624"/>
                          </a:cxn>
                          <a:cxn ang="0">
                            <a:pos x="31" y="0"/>
                          </a:cxn>
                        </a:cxnLst>
                        <a:rect l="0" t="0" r="r" b="b"/>
                        <a:pathLst>
                          <a:path w="840" h="657">
                            <a:moveTo>
                              <a:pt x="31" y="0"/>
                            </a:moveTo>
                            <a:lnTo>
                              <a:pt x="840" y="0"/>
                            </a:lnTo>
                            <a:lnTo>
                              <a:pt x="806" y="657"/>
                            </a:lnTo>
                            <a:lnTo>
                              <a:pt x="0" y="624"/>
                            </a:lnTo>
                            <a:lnTo>
                              <a:pt x="31" y="0"/>
                            </a:lnTo>
                            <a:close/>
                          </a:path>
                        </a:pathLst>
                      </a:cu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sp>
              <p:nvSpPr>
                <p:cNvPr id="623" name="Freeform 1009"/>
                <p:cNvSpPr>
                  <a:spLocks/>
                </p:cNvSpPr>
                <p:nvPr/>
              </p:nvSpPr>
              <p:spPr bwMode="auto">
                <a:xfrm>
                  <a:off x="1062" y="2236"/>
                  <a:ext cx="7" cy="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5" y="1"/>
                    </a:cxn>
                    <a:cxn ang="0">
                      <a:pos x="55" y="19"/>
                    </a:cxn>
                    <a:cxn ang="0">
                      <a:pos x="0" y="1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5" h="19">
                      <a:moveTo>
                        <a:pt x="0" y="0"/>
                      </a:moveTo>
                      <a:lnTo>
                        <a:pt x="55" y="1"/>
                      </a:lnTo>
                      <a:lnTo>
                        <a:pt x="55" y="19"/>
                      </a:lnTo>
                      <a:lnTo>
                        <a:pt x="0" y="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16" name="Group 1010"/>
              <p:cNvGrpSpPr>
                <a:grpSpLocks/>
              </p:cNvGrpSpPr>
              <p:nvPr/>
            </p:nvGrpSpPr>
            <p:grpSpPr bwMode="auto">
              <a:xfrm>
                <a:off x="866" y="2297"/>
                <a:ext cx="233" cy="52"/>
                <a:chOff x="866" y="2297"/>
                <a:chExt cx="233" cy="52"/>
              </a:xfrm>
            </p:grpSpPr>
            <p:sp>
              <p:nvSpPr>
                <p:cNvPr id="564" name="Freeform 1011"/>
                <p:cNvSpPr>
                  <a:spLocks/>
                </p:cNvSpPr>
                <p:nvPr/>
              </p:nvSpPr>
              <p:spPr bwMode="auto">
                <a:xfrm>
                  <a:off x="1026" y="2313"/>
                  <a:ext cx="56" cy="23"/>
                </a:xfrm>
                <a:custGeom>
                  <a:avLst/>
                  <a:gdLst/>
                  <a:ahLst/>
                  <a:cxnLst>
                    <a:cxn ang="0">
                      <a:pos x="173" y="0"/>
                    </a:cxn>
                    <a:cxn ang="0">
                      <a:pos x="68" y="107"/>
                    </a:cxn>
                    <a:cxn ang="0">
                      <a:pos x="0" y="154"/>
                    </a:cxn>
                    <a:cxn ang="0">
                      <a:pos x="293" y="184"/>
                    </a:cxn>
                    <a:cxn ang="0">
                      <a:pos x="361" y="126"/>
                    </a:cxn>
                    <a:cxn ang="0">
                      <a:pos x="447" y="24"/>
                    </a:cxn>
                    <a:cxn ang="0">
                      <a:pos x="173" y="0"/>
                    </a:cxn>
                  </a:cxnLst>
                  <a:rect l="0" t="0" r="r" b="b"/>
                  <a:pathLst>
                    <a:path w="447" h="184">
                      <a:moveTo>
                        <a:pt x="173" y="0"/>
                      </a:moveTo>
                      <a:lnTo>
                        <a:pt x="68" y="107"/>
                      </a:lnTo>
                      <a:lnTo>
                        <a:pt x="0" y="154"/>
                      </a:lnTo>
                      <a:lnTo>
                        <a:pt x="293" y="184"/>
                      </a:lnTo>
                      <a:lnTo>
                        <a:pt x="361" y="126"/>
                      </a:lnTo>
                      <a:lnTo>
                        <a:pt x="447" y="24"/>
                      </a:lnTo>
                      <a:lnTo>
                        <a:pt x="173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18" name="Group 1012"/>
                <p:cNvGrpSpPr>
                  <a:grpSpLocks/>
                </p:cNvGrpSpPr>
                <p:nvPr/>
              </p:nvGrpSpPr>
              <p:grpSpPr bwMode="auto">
                <a:xfrm>
                  <a:off x="866" y="2297"/>
                  <a:ext cx="233" cy="52"/>
                  <a:chOff x="866" y="2297"/>
                  <a:chExt cx="233" cy="52"/>
                </a:xfrm>
              </p:grpSpPr>
              <p:sp>
                <p:nvSpPr>
                  <p:cNvPr id="566" name="Freeform 1013"/>
                  <p:cNvSpPr>
                    <a:spLocks/>
                  </p:cNvSpPr>
                  <p:nvPr/>
                </p:nvSpPr>
                <p:spPr bwMode="auto">
                  <a:xfrm>
                    <a:off x="866" y="2318"/>
                    <a:ext cx="206" cy="3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65"/>
                      </a:cxn>
                      <a:cxn ang="0">
                        <a:pos x="1644" y="254"/>
                      </a:cxn>
                      <a:cxn ang="0">
                        <a:pos x="1643" y="18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44" h="254">
                        <a:moveTo>
                          <a:pt x="0" y="0"/>
                        </a:moveTo>
                        <a:lnTo>
                          <a:pt x="0" y="65"/>
                        </a:lnTo>
                        <a:lnTo>
                          <a:pt x="1644" y="254"/>
                        </a:lnTo>
                        <a:lnTo>
                          <a:pt x="1643" y="18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67" name="Freeform 1014"/>
                  <p:cNvSpPr>
                    <a:spLocks/>
                  </p:cNvSpPr>
                  <p:nvPr/>
                </p:nvSpPr>
                <p:spPr bwMode="auto">
                  <a:xfrm>
                    <a:off x="1072" y="2313"/>
                    <a:ext cx="27" cy="36"/>
                  </a:xfrm>
                  <a:custGeom>
                    <a:avLst/>
                    <a:gdLst/>
                    <a:ahLst/>
                    <a:cxnLst>
                      <a:cxn ang="0">
                        <a:pos x="0" y="223"/>
                      </a:cxn>
                      <a:cxn ang="0">
                        <a:pos x="0" y="289"/>
                      </a:cxn>
                      <a:cxn ang="0">
                        <a:pos x="94" y="222"/>
                      </a:cxn>
                      <a:cxn ang="0">
                        <a:pos x="132" y="183"/>
                      </a:cxn>
                      <a:cxn ang="0">
                        <a:pos x="216" y="82"/>
                      </a:cxn>
                      <a:cxn ang="0">
                        <a:pos x="216" y="0"/>
                      </a:cxn>
                      <a:cxn ang="0">
                        <a:pos x="106" y="137"/>
                      </a:cxn>
                      <a:cxn ang="0">
                        <a:pos x="0" y="223"/>
                      </a:cxn>
                    </a:cxnLst>
                    <a:rect l="0" t="0" r="r" b="b"/>
                    <a:pathLst>
                      <a:path w="216" h="289">
                        <a:moveTo>
                          <a:pt x="0" y="223"/>
                        </a:moveTo>
                        <a:lnTo>
                          <a:pt x="0" y="289"/>
                        </a:lnTo>
                        <a:lnTo>
                          <a:pt x="94" y="222"/>
                        </a:lnTo>
                        <a:lnTo>
                          <a:pt x="132" y="183"/>
                        </a:lnTo>
                        <a:lnTo>
                          <a:pt x="216" y="82"/>
                        </a:lnTo>
                        <a:lnTo>
                          <a:pt x="216" y="0"/>
                        </a:lnTo>
                        <a:lnTo>
                          <a:pt x="106" y="137"/>
                        </a:lnTo>
                        <a:lnTo>
                          <a:pt x="0" y="223"/>
                        </a:lnTo>
                        <a:close/>
                      </a:path>
                    </a:pathLst>
                  </a:custGeom>
                  <a:solidFill>
                    <a:srgbClr val="5F5F5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68" name="Line 1015"/>
                  <p:cNvSpPr>
                    <a:spLocks noChangeShapeType="1"/>
                  </p:cNvSpPr>
                  <p:nvPr/>
                </p:nvSpPr>
                <p:spPr bwMode="auto">
                  <a:xfrm>
                    <a:off x="867" y="2320"/>
                    <a:ext cx="205" cy="23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519" name="Group 1016"/>
                  <p:cNvGrpSpPr>
                    <a:grpSpLocks/>
                  </p:cNvGrpSpPr>
                  <p:nvPr/>
                </p:nvGrpSpPr>
                <p:grpSpPr bwMode="auto">
                  <a:xfrm>
                    <a:off x="880" y="2297"/>
                    <a:ext cx="198" cy="39"/>
                    <a:chOff x="880" y="2297"/>
                    <a:chExt cx="198" cy="39"/>
                  </a:xfrm>
                </p:grpSpPr>
                <p:sp>
                  <p:nvSpPr>
                    <p:cNvPr id="573" name="Freeform 1017"/>
                    <p:cNvSpPr>
                      <a:spLocks/>
                    </p:cNvSpPr>
                    <p:nvPr/>
                  </p:nvSpPr>
                  <p:spPr bwMode="auto">
                    <a:xfrm>
                      <a:off x="880" y="2298"/>
                      <a:ext cx="152" cy="32"/>
                    </a:xfrm>
                    <a:custGeom>
                      <a:avLst/>
                      <a:gdLst/>
                      <a:ahLst/>
                      <a:cxnLst>
                        <a:cxn ang="0">
                          <a:pos x="209" y="0"/>
                        </a:cxn>
                        <a:cxn ang="0">
                          <a:pos x="64" y="110"/>
                        </a:cxn>
                        <a:cxn ang="0">
                          <a:pos x="0" y="144"/>
                        </a:cxn>
                        <a:cxn ang="0">
                          <a:pos x="1032" y="252"/>
                        </a:cxn>
                        <a:cxn ang="0">
                          <a:pos x="1106" y="203"/>
                        </a:cxn>
                        <a:cxn ang="0">
                          <a:pos x="1217" y="101"/>
                        </a:cxn>
                        <a:cxn ang="0">
                          <a:pos x="209" y="0"/>
                        </a:cxn>
                      </a:cxnLst>
                      <a:rect l="0" t="0" r="r" b="b"/>
                      <a:pathLst>
                        <a:path w="1217" h="252">
                          <a:moveTo>
                            <a:pt x="209" y="0"/>
                          </a:moveTo>
                          <a:lnTo>
                            <a:pt x="64" y="110"/>
                          </a:lnTo>
                          <a:lnTo>
                            <a:pt x="0" y="144"/>
                          </a:lnTo>
                          <a:lnTo>
                            <a:pt x="1032" y="252"/>
                          </a:lnTo>
                          <a:lnTo>
                            <a:pt x="1106" y="203"/>
                          </a:lnTo>
                          <a:lnTo>
                            <a:pt x="1217" y="101"/>
                          </a:lnTo>
                          <a:lnTo>
                            <a:pt x="209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528" name="Group 10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84" y="2297"/>
                      <a:ext cx="194" cy="39"/>
                      <a:chOff x="884" y="2297"/>
                      <a:chExt cx="194" cy="39"/>
                    </a:xfrm>
                  </p:grpSpPr>
                  <p:grpSp>
                    <p:nvGrpSpPr>
                      <p:cNvPr id="544" name="Group 101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87" y="2297"/>
                        <a:ext cx="141" cy="32"/>
                        <a:chOff x="887" y="2297"/>
                        <a:chExt cx="141" cy="32"/>
                      </a:xfrm>
                    </p:grpSpPr>
                    <p:grpSp>
                      <p:nvGrpSpPr>
                        <p:cNvPr id="553" name="Group 102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87" y="2297"/>
                          <a:ext cx="29" cy="21"/>
                          <a:chOff x="887" y="2297"/>
                          <a:chExt cx="29" cy="21"/>
                        </a:xfrm>
                      </p:grpSpPr>
                      <p:sp>
                        <p:nvSpPr>
                          <p:cNvPr id="620" name="Line 102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887" y="2313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21" name="Line 102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896" y="2297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554" name="Group 102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98" y="2298"/>
                          <a:ext cx="30" cy="21"/>
                          <a:chOff x="898" y="2298"/>
                          <a:chExt cx="30" cy="21"/>
                        </a:xfrm>
                      </p:grpSpPr>
                      <p:sp>
                        <p:nvSpPr>
                          <p:cNvPr id="618" name="Line 102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898" y="2314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19" name="Line 102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08" y="2298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555" name="Group 102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10" y="2299"/>
                          <a:ext cx="30" cy="21"/>
                          <a:chOff x="910" y="2299"/>
                          <a:chExt cx="30" cy="21"/>
                        </a:xfrm>
                      </p:grpSpPr>
                      <p:sp>
                        <p:nvSpPr>
                          <p:cNvPr id="616" name="Line 102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10" y="2315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17" name="Line 102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20" y="2299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556" name="Group 102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21" y="2300"/>
                          <a:ext cx="30" cy="22"/>
                          <a:chOff x="921" y="2300"/>
                          <a:chExt cx="30" cy="22"/>
                        </a:xfrm>
                      </p:grpSpPr>
                      <p:sp>
                        <p:nvSpPr>
                          <p:cNvPr id="614" name="Line 103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21" y="2317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15" name="Line 103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31" y="2300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561" name="Group 103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33" y="2301"/>
                          <a:ext cx="30" cy="22"/>
                          <a:chOff x="933" y="2301"/>
                          <a:chExt cx="30" cy="22"/>
                        </a:xfrm>
                      </p:grpSpPr>
                      <p:sp>
                        <p:nvSpPr>
                          <p:cNvPr id="612" name="Line 103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33" y="2318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13" name="Line 103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43" y="2301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562" name="Group 103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44" y="2302"/>
                          <a:ext cx="30" cy="21"/>
                          <a:chOff x="944" y="2302"/>
                          <a:chExt cx="30" cy="21"/>
                        </a:xfrm>
                      </p:grpSpPr>
                      <p:sp>
                        <p:nvSpPr>
                          <p:cNvPr id="610" name="Line 103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44" y="2318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11" name="Line 103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54" y="2302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563" name="Group 103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55" y="2303"/>
                          <a:ext cx="30" cy="21"/>
                          <a:chOff x="955" y="2303"/>
                          <a:chExt cx="30" cy="21"/>
                        </a:xfrm>
                      </p:grpSpPr>
                      <p:sp>
                        <p:nvSpPr>
                          <p:cNvPr id="608" name="Line 103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55" y="2319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09" name="Line 104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65" y="2303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565" name="Group 104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66" y="2304"/>
                          <a:ext cx="29" cy="22"/>
                          <a:chOff x="966" y="2304"/>
                          <a:chExt cx="29" cy="22"/>
                        </a:xfrm>
                      </p:grpSpPr>
                      <p:sp>
                        <p:nvSpPr>
                          <p:cNvPr id="606" name="Line 104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66" y="2321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07" name="Line 104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75" y="2304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569" name="Group 104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77" y="2306"/>
                          <a:ext cx="29" cy="22"/>
                          <a:chOff x="977" y="2306"/>
                          <a:chExt cx="29" cy="22"/>
                        </a:xfrm>
                      </p:grpSpPr>
                      <p:sp>
                        <p:nvSpPr>
                          <p:cNvPr id="604" name="Line 104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77" y="2323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05" name="Line 104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86" y="2306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570" name="Group 104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88" y="2307"/>
                          <a:ext cx="30" cy="21"/>
                          <a:chOff x="988" y="2307"/>
                          <a:chExt cx="30" cy="21"/>
                        </a:xfrm>
                      </p:grpSpPr>
                      <p:sp>
                        <p:nvSpPr>
                          <p:cNvPr id="602" name="Line 104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88" y="2323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03" name="Line 104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98" y="2307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574" name="Group 105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99" y="2308"/>
                          <a:ext cx="29" cy="21"/>
                          <a:chOff x="999" y="2308"/>
                          <a:chExt cx="29" cy="21"/>
                        </a:xfrm>
                      </p:grpSpPr>
                      <p:sp>
                        <p:nvSpPr>
                          <p:cNvPr id="600" name="Line 105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99" y="2324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01" name="Line 105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008" y="2308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grpSp>
                    <p:nvGrpSpPr>
                      <p:cNvPr id="575" name="Group 105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033" y="2311"/>
                        <a:ext cx="43" cy="25"/>
                        <a:chOff x="1033" y="2311"/>
                        <a:chExt cx="43" cy="25"/>
                      </a:xfrm>
                    </p:grpSpPr>
                    <p:grpSp>
                      <p:nvGrpSpPr>
                        <p:cNvPr id="576" name="Group 105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051" y="2313"/>
                          <a:ext cx="25" cy="23"/>
                          <a:chOff x="1051" y="2313"/>
                          <a:chExt cx="25" cy="23"/>
                        </a:xfrm>
                      </p:grpSpPr>
                      <p:sp>
                        <p:nvSpPr>
                          <p:cNvPr id="587" name="Line 105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051" y="2330"/>
                            <a:ext cx="9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88" name="Line 105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060" y="2313"/>
                            <a:ext cx="16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580" name="Group 105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042" y="2311"/>
                          <a:ext cx="26" cy="24"/>
                          <a:chOff x="1042" y="2311"/>
                          <a:chExt cx="26" cy="24"/>
                        </a:xfrm>
                      </p:grpSpPr>
                      <p:sp>
                        <p:nvSpPr>
                          <p:cNvPr id="585" name="Line 105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042" y="2329"/>
                            <a:ext cx="9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86" name="Line 105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051" y="2311"/>
                            <a:ext cx="17" cy="1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581" name="Group 106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033" y="2311"/>
                          <a:ext cx="25" cy="23"/>
                          <a:chOff x="1033" y="2311"/>
                          <a:chExt cx="25" cy="23"/>
                        </a:xfrm>
                      </p:grpSpPr>
                      <p:sp>
                        <p:nvSpPr>
                          <p:cNvPr id="583" name="Line 106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033" y="2328"/>
                            <a:ext cx="9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84" name="Line 106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1042" y="2311"/>
                            <a:ext cx="16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sp>
                    <p:nvSpPr>
                      <p:cNvPr id="577" name="Line 106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97" y="2303"/>
                        <a:ext cx="181" cy="18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78" name="Line 106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90" y="2308"/>
                        <a:ext cx="185" cy="18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79" name="Line 106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84" y="2313"/>
                        <a:ext cx="186" cy="19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582" name="Group 1066"/>
                  <p:cNvGrpSpPr>
                    <a:grpSpLocks/>
                  </p:cNvGrpSpPr>
                  <p:nvPr/>
                </p:nvGrpSpPr>
                <p:grpSpPr bwMode="auto">
                  <a:xfrm>
                    <a:off x="1072" y="2316"/>
                    <a:ext cx="26" cy="27"/>
                    <a:chOff x="1072" y="2316"/>
                    <a:chExt cx="26" cy="27"/>
                  </a:xfrm>
                </p:grpSpPr>
                <p:sp>
                  <p:nvSpPr>
                    <p:cNvPr id="571" name="Line 106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072" y="2332"/>
                      <a:ext cx="14" cy="11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72" name="Line 106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086" y="2316"/>
                      <a:ext cx="12" cy="16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66" name="Rectangle 1069"/>
            <p:cNvSpPr>
              <a:spLocks noChangeArrowheads="1"/>
            </p:cNvSpPr>
            <p:nvPr/>
          </p:nvSpPr>
          <p:spPr bwMode="auto">
            <a:xfrm>
              <a:off x="1840" y="2816"/>
              <a:ext cx="489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Rectangle 1070"/>
            <p:cNvSpPr>
              <a:spLocks noChangeArrowheads="1"/>
            </p:cNvSpPr>
            <p:nvPr/>
          </p:nvSpPr>
          <p:spPr bwMode="auto">
            <a:xfrm>
              <a:off x="1179" y="2831"/>
              <a:ext cx="39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GB" sz="1200">
                  <a:solidFill>
                    <a:srgbClr val="000000"/>
                  </a:solidFill>
                  <a:latin typeface="Arial" charset="0"/>
                </a:rPr>
                <a:t>Field Bus</a:t>
              </a:r>
              <a:endParaRPr lang="en-GB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68" name="Rectangle 1071"/>
            <p:cNvSpPr>
              <a:spLocks noChangeArrowheads="1"/>
            </p:cNvSpPr>
            <p:nvPr/>
          </p:nvSpPr>
          <p:spPr bwMode="auto">
            <a:xfrm>
              <a:off x="1637" y="2336"/>
              <a:ext cx="12" cy="23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Rectangle 1072"/>
            <p:cNvSpPr>
              <a:spLocks noChangeArrowheads="1"/>
            </p:cNvSpPr>
            <p:nvPr/>
          </p:nvSpPr>
          <p:spPr bwMode="auto">
            <a:xfrm>
              <a:off x="1642" y="2768"/>
              <a:ext cx="12" cy="23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89" name="Group 1073"/>
            <p:cNvGrpSpPr>
              <a:grpSpLocks/>
            </p:cNvGrpSpPr>
            <p:nvPr/>
          </p:nvGrpSpPr>
          <p:grpSpPr bwMode="auto">
            <a:xfrm>
              <a:off x="2668" y="2489"/>
              <a:ext cx="520" cy="78"/>
              <a:chOff x="2522" y="2489"/>
              <a:chExt cx="768" cy="78"/>
            </a:xfrm>
          </p:grpSpPr>
          <p:sp>
            <p:nvSpPr>
              <p:cNvPr id="549" name="Rectangle 1074"/>
              <p:cNvSpPr>
                <a:spLocks noChangeArrowheads="1"/>
              </p:cNvSpPr>
              <p:nvPr/>
            </p:nvSpPr>
            <p:spPr bwMode="auto">
              <a:xfrm>
                <a:off x="2597" y="2522"/>
                <a:ext cx="618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0" name="Freeform 1075"/>
              <p:cNvSpPr>
                <a:spLocks/>
              </p:cNvSpPr>
              <p:nvPr/>
            </p:nvSpPr>
            <p:spPr bwMode="auto">
              <a:xfrm>
                <a:off x="3213" y="2490"/>
                <a:ext cx="77" cy="77"/>
              </a:xfrm>
              <a:custGeom>
                <a:avLst/>
                <a:gdLst/>
                <a:ahLst/>
                <a:cxnLst>
                  <a:cxn ang="0">
                    <a:pos x="0" y="77"/>
                  </a:cxn>
                  <a:cxn ang="0">
                    <a:pos x="77" y="38"/>
                  </a:cxn>
                  <a:cxn ang="0">
                    <a:pos x="0" y="0"/>
                  </a:cxn>
                  <a:cxn ang="0">
                    <a:pos x="0" y="77"/>
                  </a:cxn>
                </a:cxnLst>
                <a:rect l="0" t="0" r="r" b="b"/>
                <a:pathLst>
                  <a:path w="77" h="77">
                    <a:moveTo>
                      <a:pt x="0" y="77"/>
                    </a:moveTo>
                    <a:lnTo>
                      <a:pt x="77" y="38"/>
                    </a:lnTo>
                    <a:lnTo>
                      <a:pt x="0" y="0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1" name="Freeform 1076"/>
              <p:cNvSpPr>
                <a:spLocks/>
              </p:cNvSpPr>
              <p:nvPr/>
            </p:nvSpPr>
            <p:spPr bwMode="auto">
              <a:xfrm>
                <a:off x="2522" y="2489"/>
                <a:ext cx="77" cy="77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0" y="39"/>
                  </a:cxn>
                  <a:cxn ang="0">
                    <a:pos x="77" y="77"/>
                  </a:cxn>
                  <a:cxn ang="0">
                    <a:pos x="77" y="0"/>
                  </a:cxn>
                </a:cxnLst>
                <a:rect l="0" t="0" r="r" b="b"/>
                <a:pathLst>
                  <a:path w="77" h="77">
                    <a:moveTo>
                      <a:pt x="77" y="0"/>
                    </a:moveTo>
                    <a:lnTo>
                      <a:pt x="0" y="39"/>
                    </a:lnTo>
                    <a:lnTo>
                      <a:pt x="77" y="77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1" name="Rectangle 1077"/>
            <p:cNvSpPr>
              <a:spLocks noChangeArrowheads="1"/>
            </p:cNvSpPr>
            <p:nvPr/>
          </p:nvSpPr>
          <p:spPr bwMode="auto">
            <a:xfrm>
              <a:off x="2863" y="2534"/>
              <a:ext cx="12" cy="9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Rectangle 1078"/>
            <p:cNvSpPr>
              <a:spLocks noChangeArrowheads="1"/>
            </p:cNvSpPr>
            <p:nvPr/>
          </p:nvSpPr>
          <p:spPr bwMode="auto">
            <a:xfrm>
              <a:off x="2959" y="1997"/>
              <a:ext cx="12" cy="14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90" name="Group 1079"/>
            <p:cNvGrpSpPr>
              <a:grpSpLocks/>
            </p:cNvGrpSpPr>
            <p:nvPr/>
          </p:nvGrpSpPr>
          <p:grpSpPr bwMode="auto">
            <a:xfrm>
              <a:off x="2809" y="2093"/>
              <a:ext cx="331" cy="260"/>
              <a:chOff x="2717" y="2096"/>
              <a:chExt cx="331" cy="260"/>
            </a:xfrm>
          </p:grpSpPr>
          <p:sp>
            <p:nvSpPr>
              <p:cNvPr id="403" name="Freeform 1080"/>
              <p:cNvSpPr>
                <a:spLocks/>
              </p:cNvSpPr>
              <p:nvPr/>
            </p:nvSpPr>
            <p:spPr bwMode="auto">
              <a:xfrm>
                <a:off x="2717" y="2295"/>
                <a:ext cx="32" cy="19"/>
              </a:xfrm>
              <a:custGeom>
                <a:avLst/>
                <a:gdLst/>
                <a:ahLst/>
                <a:cxnLst>
                  <a:cxn ang="0">
                    <a:pos x="253" y="0"/>
                  </a:cxn>
                  <a:cxn ang="0">
                    <a:pos x="195" y="0"/>
                  </a:cxn>
                  <a:cxn ang="0">
                    <a:pos x="161" y="4"/>
                  </a:cxn>
                  <a:cxn ang="0">
                    <a:pos x="129" y="9"/>
                  </a:cxn>
                  <a:cxn ang="0">
                    <a:pos x="90" y="16"/>
                  </a:cxn>
                  <a:cxn ang="0">
                    <a:pos x="59" y="24"/>
                  </a:cxn>
                  <a:cxn ang="0">
                    <a:pos x="39" y="32"/>
                  </a:cxn>
                  <a:cxn ang="0">
                    <a:pos x="24" y="40"/>
                  </a:cxn>
                  <a:cxn ang="0">
                    <a:pos x="13" y="48"/>
                  </a:cxn>
                  <a:cxn ang="0">
                    <a:pos x="5" y="58"/>
                  </a:cxn>
                  <a:cxn ang="0">
                    <a:pos x="0" y="70"/>
                  </a:cxn>
                  <a:cxn ang="0">
                    <a:pos x="1" y="82"/>
                  </a:cxn>
                  <a:cxn ang="0">
                    <a:pos x="8" y="92"/>
                  </a:cxn>
                  <a:cxn ang="0">
                    <a:pos x="17" y="98"/>
                  </a:cxn>
                  <a:cxn ang="0">
                    <a:pos x="35" y="101"/>
                  </a:cxn>
                  <a:cxn ang="0">
                    <a:pos x="57" y="101"/>
                  </a:cxn>
                  <a:cxn ang="0">
                    <a:pos x="80" y="99"/>
                  </a:cxn>
                  <a:cxn ang="0">
                    <a:pos x="108" y="96"/>
                  </a:cxn>
                  <a:cxn ang="0">
                    <a:pos x="136" y="98"/>
                  </a:cxn>
                  <a:cxn ang="0">
                    <a:pos x="156" y="101"/>
                  </a:cxn>
                  <a:cxn ang="0">
                    <a:pos x="176" y="107"/>
                  </a:cxn>
                  <a:cxn ang="0">
                    <a:pos x="198" y="116"/>
                  </a:cxn>
                  <a:cxn ang="0">
                    <a:pos x="258" y="154"/>
                  </a:cxn>
                  <a:cxn ang="0">
                    <a:pos x="255" y="154"/>
                  </a:cxn>
                  <a:cxn ang="0">
                    <a:pos x="256" y="151"/>
                  </a:cxn>
                </a:cxnLst>
                <a:rect l="0" t="0" r="r" b="b"/>
                <a:pathLst>
                  <a:path w="258" h="154">
                    <a:moveTo>
                      <a:pt x="253" y="0"/>
                    </a:moveTo>
                    <a:lnTo>
                      <a:pt x="195" y="0"/>
                    </a:lnTo>
                    <a:lnTo>
                      <a:pt x="161" y="4"/>
                    </a:lnTo>
                    <a:lnTo>
                      <a:pt x="129" y="9"/>
                    </a:lnTo>
                    <a:lnTo>
                      <a:pt x="90" y="16"/>
                    </a:lnTo>
                    <a:lnTo>
                      <a:pt x="59" y="24"/>
                    </a:lnTo>
                    <a:lnTo>
                      <a:pt x="39" y="32"/>
                    </a:lnTo>
                    <a:lnTo>
                      <a:pt x="24" y="40"/>
                    </a:lnTo>
                    <a:lnTo>
                      <a:pt x="13" y="48"/>
                    </a:lnTo>
                    <a:lnTo>
                      <a:pt x="5" y="58"/>
                    </a:lnTo>
                    <a:lnTo>
                      <a:pt x="0" y="70"/>
                    </a:lnTo>
                    <a:lnTo>
                      <a:pt x="1" y="82"/>
                    </a:lnTo>
                    <a:lnTo>
                      <a:pt x="8" y="92"/>
                    </a:lnTo>
                    <a:lnTo>
                      <a:pt x="17" y="98"/>
                    </a:lnTo>
                    <a:lnTo>
                      <a:pt x="35" y="101"/>
                    </a:lnTo>
                    <a:lnTo>
                      <a:pt x="57" y="101"/>
                    </a:lnTo>
                    <a:lnTo>
                      <a:pt x="80" y="99"/>
                    </a:lnTo>
                    <a:lnTo>
                      <a:pt x="108" y="96"/>
                    </a:lnTo>
                    <a:lnTo>
                      <a:pt x="136" y="98"/>
                    </a:lnTo>
                    <a:lnTo>
                      <a:pt x="156" y="101"/>
                    </a:lnTo>
                    <a:lnTo>
                      <a:pt x="176" y="107"/>
                    </a:lnTo>
                    <a:lnTo>
                      <a:pt x="198" y="116"/>
                    </a:lnTo>
                    <a:lnTo>
                      <a:pt x="258" y="154"/>
                    </a:lnTo>
                    <a:lnTo>
                      <a:pt x="255" y="154"/>
                    </a:lnTo>
                    <a:lnTo>
                      <a:pt x="256" y="151"/>
                    </a:lnTo>
                  </a:path>
                </a:pathLst>
              </a:custGeom>
              <a:noFill/>
              <a:ln w="6350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91" name="Group 1081"/>
              <p:cNvGrpSpPr>
                <a:grpSpLocks/>
              </p:cNvGrpSpPr>
              <p:nvPr/>
            </p:nvGrpSpPr>
            <p:grpSpPr bwMode="auto">
              <a:xfrm>
                <a:off x="2745" y="2240"/>
                <a:ext cx="260" cy="90"/>
                <a:chOff x="2745" y="2240"/>
                <a:chExt cx="260" cy="90"/>
              </a:xfrm>
            </p:grpSpPr>
            <p:sp>
              <p:nvSpPr>
                <p:cNvPr id="542" name="Freeform 1082"/>
                <p:cNvSpPr>
                  <a:spLocks/>
                </p:cNvSpPr>
                <p:nvPr/>
              </p:nvSpPr>
              <p:spPr bwMode="auto">
                <a:xfrm>
                  <a:off x="2746" y="2285"/>
                  <a:ext cx="259" cy="45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178"/>
                    </a:cxn>
                    <a:cxn ang="0">
                      <a:pos x="1678" y="356"/>
                    </a:cxn>
                    <a:cxn ang="0">
                      <a:pos x="2067" y="138"/>
                    </a:cxn>
                    <a:cxn ang="0">
                      <a:pos x="2067" y="0"/>
                    </a:cxn>
                    <a:cxn ang="0">
                      <a:pos x="1664" y="188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2067" h="356">
                      <a:moveTo>
                        <a:pt x="0" y="21"/>
                      </a:moveTo>
                      <a:lnTo>
                        <a:pt x="0" y="178"/>
                      </a:lnTo>
                      <a:lnTo>
                        <a:pt x="1678" y="356"/>
                      </a:lnTo>
                      <a:lnTo>
                        <a:pt x="2067" y="138"/>
                      </a:lnTo>
                      <a:lnTo>
                        <a:pt x="2067" y="0"/>
                      </a:lnTo>
                      <a:lnTo>
                        <a:pt x="1664" y="188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3" name="Freeform 1083"/>
                <p:cNvSpPr>
                  <a:spLocks/>
                </p:cNvSpPr>
                <p:nvPr/>
              </p:nvSpPr>
              <p:spPr bwMode="auto">
                <a:xfrm>
                  <a:off x="2745" y="2240"/>
                  <a:ext cx="210" cy="6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86" y="121"/>
                    </a:cxn>
                    <a:cxn ang="0">
                      <a:pos x="1686" y="550"/>
                    </a:cxn>
                    <a:cxn ang="0">
                      <a:pos x="0" y="38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86" h="550">
                      <a:moveTo>
                        <a:pt x="0" y="0"/>
                      </a:moveTo>
                      <a:lnTo>
                        <a:pt x="1686" y="121"/>
                      </a:lnTo>
                      <a:lnTo>
                        <a:pt x="1686" y="550"/>
                      </a:lnTo>
                      <a:lnTo>
                        <a:pt x="0" y="38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92" name="Group 1084"/>
                <p:cNvGrpSpPr>
                  <a:grpSpLocks/>
                </p:cNvGrpSpPr>
                <p:nvPr/>
              </p:nvGrpSpPr>
              <p:grpSpPr bwMode="auto">
                <a:xfrm>
                  <a:off x="2745" y="2253"/>
                  <a:ext cx="211" cy="27"/>
                  <a:chOff x="2745" y="2253"/>
                  <a:chExt cx="211" cy="27"/>
                </a:xfrm>
              </p:grpSpPr>
              <p:sp>
                <p:nvSpPr>
                  <p:cNvPr id="545" name="Line 1085"/>
                  <p:cNvSpPr>
                    <a:spLocks noChangeShapeType="1"/>
                  </p:cNvSpPr>
                  <p:nvPr/>
                </p:nvSpPr>
                <p:spPr bwMode="auto">
                  <a:xfrm>
                    <a:off x="2745" y="2253"/>
                    <a:ext cx="210" cy="16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46" name="Line 1086"/>
                  <p:cNvSpPr>
                    <a:spLocks noChangeShapeType="1"/>
                  </p:cNvSpPr>
                  <p:nvPr/>
                </p:nvSpPr>
                <p:spPr bwMode="auto">
                  <a:xfrm>
                    <a:off x="2899" y="2266"/>
                    <a:ext cx="44" cy="3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47" name="Line 1087"/>
                  <p:cNvSpPr>
                    <a:spLocks noChangeShapeType="1"/>
                  </p:cNvSpPr>
                  <p:nvPr/>
                </p:nvSpPr>
                <p:spPr bwMode="auto">
                  <a:xfrm>
                    <a:off x="2848" y="2262"/>
                    <a:ext cx="44" cy="3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48" name="Line 1088"/>
                  <p:cNvSpPr>
                    <a:spLocks noChangeShapeType="1"/>
                  </p:cNvSpPr>
                  <p:nvPr/>
                </p:nvSpPr>
                <p:spPr bwMode="auto">
                  <a:xfrm>
                    <a:off x="2745" y="2262"/>
                    <a:ext cx="211" cy="18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93" name="Group 1089"/>
              <p:cNvGrpSpPr>
                <a:grpSpLocks/>
              </p:cNvGrpSpPr>
              <p:nvPr/>
            </p:nvGrpSpPr>
            <p:grpSpPr bwMode="auto">
              <a:xfrm>
                <a:off x="2745" y="2231"/>
                <a:ext cx="261" cy="24"/>
                <a:chOff x="2745" y="2231"/>
                <a:chExt cx="261" cy="24"/>
              </a:xfrm>
            </p:grpSpPr>
            <p:sp>
              <p:nvSpPr>
                <p:cNvPr id="540" name="Freeform 1090"/>
                <p:cNvSpPr>
                  <a:spLocks/>
                </p:cNvSpPr>
                <p:nvPr/>
              </p:nvSpPr>
              <p:spPr bwMode="auto">
                <a:xfrm>
                  <a:off x="2745" y="2231"/>
                  <a:ext cx="261" cy="24"/>
                </a:xfrm>
                <a:custGeom>
                  <a:avLst/>
                  <a:gdLst/>
                  <a:ahLst/>
                  <a:cxnLst>
                    <a:cxn ang="0">
                      <a:pos x="0" y="75"/>
                    </a:cxn>
                    <a:cxn ang="0">
                      <a:pos x="1685" y="196"/>
                    </a:cxn>
                    <a:cxn ang="0">
                      <a:pos x="2087" y="81"/>
                    </a:cxn>
                    <a:cxn ang="0">
                      <a:pos x="1946" y="65"/>
                    </a:cxn>
                    <a:cxn ang="0">
                      <a:pos x="643" y="0"/>
                    </a:cxn>
                    <a:cxn ang="0">
                      <a:pos x="0" y="75"/>
                    </a:cxn>
                  </a:cxnLst>
                  <a:rect l="0" t="0" r="r" b="b"/>
                  <a:pathLst>
                    <a:path w="2087" h="196">
                      <a:moveTo>
                        <a:pt x="0" y="75"/>
                      </a:moveTo>
                      <a:lnTo>
                        <a:pt x="1685" y="196"/>
                      </a:lnTo>
                      <a:lnTo>
                        <a:pt x="2087" y="81"/>
                      </a:lnTo>
                      <a:lnTo>
                        <a:pt x="1946" y="65"/>
                      </a:lnTo>
                      <a:lnTo>
                        <a:pt x="643" y="0"/>
                      </a:lnTo>
                      <a:lnTo>
                        <a:pt x="0" y="75"/>
                      </a:lnTo>
                      <a:close/>
                    </a:path>
                  </a:pathLst>
                </a:custGeom>
                <a:solidFill>
                  <a:srgbClr val="DFDFD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1" name="Freeform 1091"/>
                <p:cNvSpPr>
                  <a:spLocks/>
                </p:cNvSpPr>
                <p:nvPr/>
              </p:nvSpPr>
              <p:spPr bwMode="auto">
                <a:xfrm>
                  <a:off x="2804" y="2236"/>
                  <a:ext cx="192" cy="16"/>
                </a:xfrm>
                <a:custGeom>
                  <a:avLst/>
                  <a:gdLst/>
                  <a:ahLst/>
                  <a:cxnLst>
                    <a:cxn ang="0">
                      <a:pos x="125" y="0"/>
                    </a:cxn>
                    <a:cxn ang="0">
                      <a:pos x="0" y="46"/>
                    </a:cxn>
                    <a:cxn ang="0">
                      <a:pos x="1238" y="125"/>
                    </a:cxn>
                    <a:cxn ang="0">
                      <a:pos x="1440" y="69"/>
                    </a:cxn>
                    <a:cxn ang="0">
                      <a:pos x="1424" y="61"/>
                    </a:cxn>
                    <a:cxn ang="0">
                      <a:pos x="1535" y="30"/>
                    </a:cxn>
                    <a:cxn ang="0">
                      <a:pos x="1466" y="24"/>
                    </a:cxn>
                    <a:cxn ang="0">
                      <a:pos x="125" y="0"/>
                    </a:cxn>
                  </a:cxnLst>
                  <a:rect l="0" t="0" r="r" b="b"/>
                  <a:pathLst>
                    <a:path w="1535" h="125">
                      <a:moveTo>
                        <a:pt x="125" y="0"/>
                      </a:moveTo>
                      <a:lnTo>
                        <a:pt x="0" y="46"/>
                      </a:lnTo>
                      <a:lnTo>
                        <a:pt x="1238" y="125"/>
                      </a:lnTo>
                      <a:lnTo>
                        <a:pt x="1440" y="69"/>
                      </a:lnTo>
                      <a:lnTo>
                        <a:pt x="1424" y="61"/>
                      </a:lnTo>
                      <a:lnTo>
                        <a:pt x="1535" y="30"/>
                      </a:lnTo>
                      <a:lnTo>
                        <a:pt x="1466" y="24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94" name="Group 1092"/>
              <p:cNvGrpSpPr>
                <a:grpSpLocks/>
              </p:cNvGrpSpPr>
              <p:nvPr/>
            </p:nvGrpSpPr>
            <p:grpSpPr bwMode="auto">
              <a:xfrm>
                <a:off x="2957" y="2099"/>
                <a:ext cx="48" cy="150"/>
                <a:chOff x="2957" y="2099"/>
                <a:chExt cx="48" cy="150"/>
              </a:xfrm>
            </p:grpSpPr>
            <p:grpSp>
              <p:nvGrpSpPr>
                <p:cNvPr id="595" name="Group 1093"/>
                <p:cNvGrpSpPr>
                  <a:grpSpLocks/>
                </p:cNvGrpSpPr>
                <p:nvPr/>
              </p:nvGrpSpPr>
              <p:grpSpPr bwMode="auto">
                <a:xfrm>
                  <a:off x="2976" y="2118"/>
                  <a:ext cx="29" cy="125"/>
                  <a:chOff x="2976" y="2118"/>
                  <a:chExt cx="29" cy="125"/>
                </a:xfrm>
              </p:grpSpPr>
              <p:sp>
                <p:nvSpPr>
                  <p:cNvPr id="514" name="Freeform 1094"/>
                  <p:cNvSpPr>
                    <a:spLocks/>
                  </p:cNvSpPr>
                  <p:nvPr/>
                </p:nvSpPr>
                <p:spPr bwMode="auto">
                  <a:xfrm>
                    <a:off x="2976" y="2118"/>
                    <a:ext cx="29" cy="125"/>
                  </a:xfrm>
                  <a:custGeom>
                    <a:avLst/>
                    <a:gdLst/>
                    <a:ahLst/>
                    <a:cxnLst>
                      <a:cxn ang="0">
                        <a:pos x="22" y="0"/>
                      </a:cxn>
                      <a:cxn ang="0">
                        <a:pos x="232" y="82"/>
                      </a:cxn>
                      <a:cxn ang="0">
                        <a:pos x="213" y="472"/>
                      </a:cxn>
                      <a:cxn ang="0">
                        <a:pos x="190" y="942"/>
                      </a:cxn>
                      <a:cxn ang="0">
                        <a:pos x="0" y="999"/>
                      </a:cxn>
                      <a:cxn ang="0">
                        <a:pos x="22" y="0"/>
                      </a:cxn>
                    </a:cxnLst>
                    <a:rect l="0" t="0" r="r" b="b"/>
                    <a:pathLst>
                      <a:path w="232" h="999">
                        <a:moveTo>
                          <a:pt x="22" y="0"/>
                        </a:moveTo>
                        <a:lnTo>
                          <a:pt x="232" y="82"/>
                        </a:lnTo>
                        <a:lnTo>
                          <a:pt x="213" y="472"/>
                        </a:lnTo>
                        <a:lnTo>
                          <a:pt x="190" y="942"/>
                        </a:lnTo>
                        <a:lnTo>
                          <a:pt x="0" y="999"/>
                        </a:lnTo>
                        <a:lnTo>
                          <a:pt x="22" y="0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596" name="Group 1095"/>
                  <p:cNvGrpSpPr>
                    <a:grpSpLocks/>
                  </p:cNvGrpSpPr>
                  <p:nvPr/>
                </p:nvGrpSpPr>
                <p:grpSpPr bwMode="auto">
                  <a:xfrm>
                    <a:off x="2976" y="2124"/>
                    <a:ext cx="29" cy="105"/>
                    <a:chOff x="2976" y="2124"/>
                    <a:chExt cx="29" cy="105"/>
                  </a:xfrm>
                </p:grpSpPr>
                <p:grpSp>
                  <p:nvGrpSpPr>
                    <p:cNvPr id="597" name="Group 109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76" y="2124"/>
                      <a:ext cx="29" cy="105"/>
                      <a:chOff x="2976" y="2124"/>
                      <a:chExt cx="29" cy="105"/>
                    </a:xfrm>
                  </p:grpSpPr>
                  <p:grpSp>
                    <p:nvGrpSpPr>
                      <p:cNvPr id="598" name="Group 109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76" y="2124"/>
                        <a:ext cx="29" cy="63"/>
                        <a:chOff x="2976" y="2124"/>
                        <a:chExt cx="29" cy="63"/>
                      </a:xfrm>
                    </p:grpSpPr>
                    <p:grpSp>
                      <p:nvGrpSpPr>
                        <p:cNvPr id="599" name="Group 109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78" y="2124"/>
                          <a:ext cx="27" cy="33"/>
                          <a:chOff x="2978" y="2124"/>
                          <a:chExt cx="27" cy="33"/>
                        </a:xfrm>
                      </p:grpSpPr>
                      <p:sp>
                        <p:nvSpPr>
                          <p:cNvPr id="534" name="Line 109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9" y="2124"/>
                            <a:ext cx="26" cy="9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35" name="Line 110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8" y="2129"/>
                            <a:ext cx="26" cy="9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36" name="Line 110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9" y="2135"/>
                            <a:ext cx="25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37" name="Line 110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8" y="2140"/>
                            <a:ext cx="26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38" name="Line 110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8" y="2145"/>
                            <a:ext cx="26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39" name="Line 110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8" y="2151"/>
                            <a:ext cx="25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529" name="Line 110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62"/>
                          <a:ext cx="26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30" name="Line 110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67"/>
                          <a:ext cx="26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31" name="Line 110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73"/>
                          <a:ext cx="26" cy="4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32" name="Line 110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79"/>
                          <a:ext cx="26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33" name="Line 110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84"/>
                          <a:ext cx="26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622" name="Group 111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76" y="2190"/>
                        <a:ext cx="25" cy="39"/>
                        <a:chOff x="2976" y="2190"/>
                        <a:chExt cx="25" cy="39"/>
                      </a:xfrm>
                    </p:grpSpPr>
                    <p:sp>
                      <p:nvSpPr>
                        <p:cNvPr id="520" name="Line 111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90"/>
                          <a:ext cx="25" cy="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1" name="Line 111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7" y="2195"/>
                          <a:ext cx="24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2" name="Line 111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201"/>
                          <a:ext cx="25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3" name="Line 111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76" y="2206"/>
                          <a:ext cx="25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4" name="Line 111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76" y="2211"/>
                          <a:ext cx="24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5" name="Line 111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76" y="2216"/>
                          <a:ext cx="24" cy="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6" name="Line 111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76" y="2220"/>
                          <a:ext cx="24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7" name="Line 111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76" y="2225"/>
                          <a:ext cx="24" cy="4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517" name="Line 1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77" y="2157"/>
                      <a:ext cx="26" cy="5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24" name="Group 1120"/>
                <p:cNvGrpSpPr>
                  <a:grpSpLocks/>
                </p:cNvGrpSpPr>
                <p:nvPr/>
              </p:nvGrpSpPr>
              <p:grpSpPr bwMode="auto">
                <a:xfrm>
                  <a:off x="2957" y="2099"/>
                  <a:ext cx="27" cy="150"/>
                  <a:chOff x="2957" y="2099"/>
                  <a:chExt cx="27" cy="150"/>
                </a:xfrm>
              </p:grpSpPr>
              <p:sp>
                <p:nvSpPr>
                  <p:cNvPr id="512" name="Freeform 1121"/>
                  <p:cNvSpPr>
                    <a:spLocks/>
                  </p:cNvSpPr>
                  <p:nvPr/>
                </p:nvSpPr>
                <p:spPr bwMode="auto">
                  <a:xfrm>
                    <a:off x="2957" y="2099"/>
                    <a:ext cx="26" cy="150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192" y="62"/>
                      </a:cxn>
                      <a:cxn ang="0">
                        <a:pos x="203" y="75"/>
                      </a:cxn>
                      <a:cxn ang="0">
                        <a:pos x="160" y="1145"/>
                      </a:cxn>
                      <a:cxn ang="0">
                        <a:pos x="141" y="1158"/>
                      </a:cxn>
                      <a:cxn ang="0">
                        <a:pos x="0" y="1193"/>
                      </a:cxn>
                      <a:cxn ang="0">
                        <a:pos x="18" y="1174"/>
                      </a:cxn>
                      <a:cxn ang="0">
                        <a:pos x="19" y="1159"/>
                      </a:cxn>
                      <a:cxn ang="0">
                        <a:pos x="48" y="0"/>
                      </a:cxn>
                    </a:cxnLst>
                    <a:rect l="0" t="0" r="r" b="b"/>
                    <a:pathLst>
                      <a:path w="203" h="1193">
                        <a:moveTo>
                          <a:pt x="48" y="0"/>
                        </a:moveTo>
                        <a:lnTo>
                          <a:pt x="192" y="62"/>
                        </a:lnTo>
                        <a:lnTo>
                          <a:pt x="203" y="75"/>
                        </a:lnTo>
                        <a:lnTo>
                          <a:pt x="160" y="1145"/>
                        </a:lnTo>
                        <a:lnTo>
                          <a:pt x="141" y="1158"/>
                        </a:lnTo>
                        <a:lnTo>
                          <a:pt x="0" y="1193"/>
                        </a:lnTo>
                        <a:lnTo>
                          <a:pt x="18" y="1174"/>
                        </a:lnTo>
                        <a:lnTo>
                          <a:pt x="19" y="1159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3" name="Arc 1122"/>
                  <p:cNvSpPr>
                    <a:spLocks/>
                  </p:cNvSpPr>
                  <p:nvPr/>
                </p:nvSpPr>
                <p:spPr bwMode="auto">
                  <a:xfrm>
                    <a:off x="2981" y="2107"/>
                    <a:ext cx="3" cy="3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25" name="Group 1123"/>
              <p:cNvGrpSpPr>
                <a:grpSpLocks/>
              </p:cNvGrpSpPr>
              <p:nvPr/>
            </p:nvGrpSpPr>
            <p:grpSpPr bwMode="auto">
              <a:xfrm>
                <a:off x="2967" y="2324"/>
                <a:ext cx="81" cy="32"/>
                <a:chOff x="2967" y="2324"/>
                <a:chExt cx="81" cy="32"/>
              </a:xfrm>
            </p:grpSpPr>
            <p:sp>
              <p:nvSpPr>
                <p:cNvPr id="499" name="Freeform 1124"/>
                <p:cNvSpPr>
                  <a:spLocks/>
                </p:cNvSpPr>
                <p:nvPr/>
              </p:nvSpPr>
              <p:spPr bwMode="auto">
                <a:xfrm>
                  <a:off x="2967" y="2324"/>
                  <a:ext cx="81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0" y="8"/>
                    </a:cxn>
                    <a:cxn ang="0">
                      <a:pos x="209" y="12"/>
                    </a:cxn>
                    <a:cxn ang="0">
                      <a:pos x="289" y="20"/>
                    </a:cxn>
                    <a:cxn ang="0">
                      <a:pos x="369" y="31"/>
                    </a:cxn>
                    <a:cxn ang="0">
                      <a:pos x="426" y="39"/>
                    </a:cxn>
                    <a:cxn ang="0">
                      <a:pos x="493" y="50"/>
                    </a:cxn>
                    <a:cxn ang="0">
                      <a:pos x="532" y="57"/>
                    </a:cxn>
                    <a:cxn ang="0">
                      <a:pos x="561" y="64"/>
                    </a:cxn>
                    <a:cxn ang="0">
                      <a:pos x="577" y="68"/>
                    </a:cxn>
                    <a:cxn ang="0">
                      <a:pos x="591" y="71"/>
                    </a:cxn>
                    <a:cxn ang="0">
                      <a:pos x="606" y="76"/>
                    </a:cxn>
                    <a:cxn ang="0">
                      <a:pos x="623" y="82"/>
                    </a:cxn>
                    <a:cxn ang="0">
                      <a:pos x="638" y="90"/>
                    </a:cxn>
                    <a:cxn ang="0">
                      <a:pos x="645" y="99"/>
                    </a:cxn>
                    <a:cxn ang="0">
                      <a:pos x="646" y="107"/>
                    </a:cxn>
                    <a:cxn ang="0">
                      <a:pos x="643" y="118"/>
                    </a:cxn>
                    <a:cxn ang="0">
                      <a:pos x="638" y="129"/>
                    </a:cxn>
                    <a:cxn ang="0">
                      <a:pos x="630" y="140"/>
                    </a:cxn>
                    <a:cxn ang="0">
                      <a:pos x="620" y="147"/>
                    </a:cxn>
                    <a:cxn ang="0">
                      <a:pos x="605" y="156"/>
                    </a:cxn>
                    <a:cxn ang="0">
                      <a:pos x="590" y="162"/>
                    </a:cxn>
                    <a:cxn ang="0">
                      <a:pos x="572" y="164"/>
                    </a:cxn>
                    <a:cxn ang="0">
                      <a:pos x="553" y="167"/>
                    </a:cxn>
                    <a:cxn ang="0">
                      <a:pos x="529" y="168"/>
                    </a:cxn>
                    <a:cxn ang="0">
                      <a:pos x="507" y="166"/>
                    </a:cxn>
                    <a:cxn ang="0">
                      <a:pos x="471" y="161"/>
                    </a:cxn>
                  </a:cxnLst>
                  <a:rect l="0" t="0" r="r" b="b"/>
                  <a:pathLst>
                    <a:path w="646" h="168">
                      <a:moveTo>
                        <a:pt x="0" y="0"/>
                      </a:moveTo>
                      <a:lnTo>
                        <a:pt x="120" y="8"/>
                      </a:lnTo>
                      <a:lnTo>
                        <a:pt x="209" y="12"/>
                      </a:lnTo>
                      <a:lnTo>
                        <a:pt x="289" y="20"/>
                      </a:lnTo>
                      <a:lnTo>
                        <a:pt x="369" y="31"/>
                      </a:lnTo>
                      <a:lnTo>
                        <a:pt x="426" y="39"/>
                      </a:lnTo>
                      <a:lnTo>
                        <a:pt x="493" y="50"/>
                      </a:lnTo>
                      <a:lnTo>
                        <a:pt x="532" y="57"/>
                      </a:lnTo>
                      <a:lnTo>
                        <a:pt x="561" y="64"/>
                      </a:lnTo>
                      <a:lnTo>
                        <a:pt x="577" y="68"/>
                      </a:lnTo>
                      <a:lnTo>
                        <a:pt x="591" y="71"/>
                      </a:lnTo>
                      <a:lnTo>
                        <a:pt x="606" y="76"/>
                      </a:lnTo>
                      <a:lnTo>
                        <a:pt x="623" y="82"/>
                      </a:lnTo>
                      <a:lnTo>
                        <a:pt x="638" y="90"/>
                      </a:lnTo>
                      <a:lnTo>
                        <a:pt x="645" y="99"/>
                      </a:lnTo>
                      <a:lnTo>
                        <a:pt x="646" y="107"/>
                      </a:lnTo>
                      <a:lnTo>
                        <a:pt x="643" y="118"/>
                      </a:lnTo>
                      <a:lnTo>
                        <a:pt x="638" y="129"/>
                      </a:lnTo>
                      <a:lnTo>
                        <a:pt x="630" y="140"/>
                      </a:lnTo>
                      <a:lnTo>
                        <a:pt x="620" y="147"/>
                      </a:lnTo>
                      <a:lnTo>
                        <a:pt x="605" y="156"/>
                      </a:lnTo>
                      <a:lnTo>
                        <a:pt x="590" y="162"/>
                      </a:lnTo>
                      <a:lnTo>
                        <a:pt x="572" y="164"/>
                      </a:lnTo>
                      <a:lnTo>
                        <a:pt x="553" y="167"/>
                      </a:lnTo>
                      <a:lnTo>
                        <a:pt x="529" y="168"/>
                      </a:lnTo>
                      <a:lnTo>
                        <a:pt x="507" y="166"/>
                      </a:lnTo>
                      <a:lnTo>
                        <a:pt x="471" y="161"/>
                      </a:lnTo>
                    </a:path>
                  </a:pathLst>
                </a:custGeom>
                <a:noFill/>
                <a:ln w="3175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26" name="Group 1125"/>
                <p:cNvGrpSpPr>
                  <a:grpSpLocks/>
                </p:cNvGrpSpPr>
                <p:nvPr/>
              </p:nvGrpSpPr>
              <p:grpSpPr bwMode="auto">
                <a:xfrm>
                  <a:off x="2971" y="2335"/>
                  <a:ext cx="56" cy="21"/>
                  <a:chOff x="2971" y="2335"/>
                  <a:chExt cx="56" cy="21"/>
                </a:xfrm>
              </p:grpSpPr>
              <p:grpSp>
                <p:nvGrpSpPr>
                  <p:cNvPr id="627" name="Group 1126"/>
                  <p:cNvGrpSpPr>
                    <a:grpSpLocks/>
                  </p:cNvGrpSpPr>
                  <p:nvPr/>
                </p:nvGrpSpPr>
                <p:grpSpPr bwMode="auto">
                  <a:xfrm>
                    <a:off x="2971" y="2335"/>
                    <a:ext cx="56" cy="21"/>
                    <a:chOff x="2971" y="2335"/>
                    <a:chExt cx="56" cy="21"/>
                  </a:xfrm>
                </p:grpSpPr>
                <p:sp>
                  <p:nvSpPr>
                    <p:cNvPr id="506" name="Freeform 1127"/>
                    <p:cNvSpPr>
                      <a:spLocks/>
                    </p:cNvSpPr>
                    <p:nvPr/>
                  </p:nvSpPr>
                  <p:spPr bwMode="auto">
                    <a:xfrm>
                      <a:off x="2971" y="2335"/>
                      <a:ext cx="35" cy="1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8"/>
                        </a:cxn>
                        <a:cxn ang="0">
                          <a:pos x="74" y="0"/>
                        </a:cxn>
                        <a:cxn ang="0">
                          <a:pos x="283" y="38"/>
                        </a:cxn>
                        <a:cxn ang="0">
                          <a:pos x="200" y="113"/>
                        </a:cxn>
                        <a:cxn ang="0">
                          <a:pos x="0" y="68"/>
                        </a:cxn>
                      </a:cxnLst>
                      <a:rect l="0" t="0" r="r" b="b"/>
                      <a:pathLst>
                        <a:path w="283" h="113">
                          <a:moveTo>
                            <a:pt x="0" y="68"/>
                          </a:moveTo>
                          <a:lnTo>
                            <a:pt x="74" y="0"/>
                          </a:lnTo>
                          <a:lnTo>
                            <a:pt x="283" y="38"/>
                          </a:lnTo>
                          <a:lnTo>
                            <a:pt x="200" y="113"/>
                          </a:lnTo>
                          <a:lnTo>
                            <a:pt x="0" y="68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7" name="Freeform 1128"/>
                    <p:cNvSpPr>
                      <a:spLocks/>
                    </p:cNvSpPr>
                    <p:nvPr/>
                  </p:nvSpPr>
                  <p:spPr bwMode="auto">
                    <a:xfrm>
                      <a:off x="2971" y="2343"/>
                      <a:ext cx="25" cy="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59"/>
                        </a:cxn>
                        <a:cxn ang="0">
                          <a:pos x="2" y="59"/>
                        </a:cxn>
                        <a:cxn ang="0">
                          <a:pos x="200" y="107"/>
                        </a:cxn>
                        <a:cxn ang="0">
                          <a:pos x="200" y="45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200" h="107">
                          <a:moveTo>
                            <a:pt x="0" y="0"/>
                          </a:moveTo>
                          <a:lnTo>
                            <a:pt x="0" y="59"/>
                          </a:lnTo>
                          <a:lnTo>
                            <a:pt x="2" y="59"/>
                          </a:lnTo>
                          <a:lnTo>
                            <a:pt x="200" y="107"/>
                          </a:lnTo>
                          <a:lnTo>
                            <a:pt x="200" y="45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8" name="Freeform 1129"/>
                    <p:cNvSpPr>
                      <a:spLocks/>
                    </p:cNvSpPr>
                    <p:nvPr/>
                  </p:nvSpPr>
                  <p:spPr bwMode="auto">
                    <a:xfrm>
                      <a:off x="2996" y="2339"/>
                      <a:ext cx="31" cy="1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4"/>
                        </a:cxn>
                        <a:cxn ang="0">
                          <a:pos x="82" y="0"/>
                        </a:cxn>
                        <a:cxn ang="0">
                          <a:pos x="255" y="20"/>
                        </a:cxn>
                        <a:cxn ang="0">
                          <a:pos x="255" y="76"/>
                        </a:cxn>
                        <a:cxn ang="0">
                          <a:pos x="0" y="137"/>
                        </a:cxn>
                        <a:cxn ang="0">
                          <a:pos x="0" y="74"/>
                        </a:cxn>
                      </a:cxnLst>
                      <a:rect l="0" t="0" r="r" b="b"/>
                      <a:pathLst>
                        <a:path w="255" h="137">
                          <a:moveTo>
                            <a:pt x="0" y="74"/>
                          </a:moveTo>
                          <a:lnTo>
                            <a:pt x="82" y="0"/>
                          </a:lnTo>
                          <a:lnTo>
                            <a:pt x="255" y="20"/>
                          </a:lnTo>
                          <a:lnTo>
                            <a:pt x="255" y="76"/>
                          </a:lnTo>
                          <a:lnTo>
                            <a:pt x="0" y="137"/>
                          </a:lnTo>
                          <a:lnTo>
                            <a:pt x="0" y="74"/>
                          </a:lnTo>
                          <a:close/>
                        </a:path>
                      </a:pathLst>
                    </a:custGeom>
                    <a:solidFill>
                      <a:srgbClr val="9F9F9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9" name="Freeform 1130"/>
                    <p:cNvSpPr>
                      <a:spLocks/>
                    </p:cNvSpPr>
                    <p:nvPr/>
                  </p:nvSpPr>
                  <p:spPr bwMode="auto">
                    <a:xfrm>
                      <a:off x="2980" y="2335"/>
                      <a:ext cx="4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91" y="13"/>
                        </a:cxn>
                        <a:cxn ang="0">
                          <a:pos x="382" y="57"/>
                        </a:cxn>
                        <a:cxn ang="0">
                          <a:pos x="209" y="38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382" h="57">
                          <a:moveTo>
                            <a:pt x="0" y="0"/>
                          </a:moveTo>
                          <a:lnTo>
                            <a:pt x="191" y="13"/>
                          </a:lnTo>
                          <a:lnTo>
                            <a:pt x="382" y="57"/>
                          </a:lnTo>
                          <a:lnTo>
                            <a:pt x="209" y="3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49" name="Group 1131"/>
                  <p:cNvGrpSpPr>
                    <a:grpSpLocks/>
                  </p:cNvGrpSpPr>
                  <p:nvPr/>
                </p:nvGrpSpPr>
                <p:grpSpPr bwMode="auto">
                  <a:xfrm>
                    <a:off x="2971" y="2341"/>
                    <a:ext cx="56" cy="9"/>
                    <a:chOff x="2971" y="2341"/>
                    <a:chExt cx="56" cy="9"/>
                  </a:xfrm>
                </p:grpSpPr>
                <p:sp>
                  <p:nvSpPr>
                    <p:cNvPr id="503" name="Line 11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71" y="2345"/>
                      <a:ext cx="25" cy="5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4" name="Line 113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996" y="2341"/>
                      <a:ext cx="1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5" name="Line 1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07" y="2341"/>
                      <a:ext cx="20" cy="2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408" name="Freeform 1135"/>
              <p:cNvSpPr>
                <a:spLocks/>
              </p:cNvSpPr>
              <p:nvPr/>
            </p:nvSpPr>
            <p:spPr bwMode="auto">
              <a:xfrm>
                <a:off x="2956" y="2284"/>
                <a:ext cx="49" cy="46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392" y="0"/>
                  </a:cxn>
                  <a:cxn ang="0">
                    <a:pos x="392" y="147"/>
                  </a:cxn>
                  <a:cxn ang="0">
                    <a:pos x="0" y="366"/>
                  </a:cxn>
                  <a:cxn ang="0">
                    <a:pos x="0" y="183"/>
                  </a:cxn>
                </a:cxnLst>
                <a:rect l="0" t="0" r="r" b="b"/>
                <a:pathLst>
                  <a:path w="392" h="366">
                    <a:moveTo>
                      <a:pt x="0" y="183"/>
                    </a:moveTo>
                    <a:lnTo>
                      <a:pt x="392" y="0"/>
                    </a:lnTo>
                    <a:lnTo>
                      <a:pt x="392" y="147"/>
                    </a:lnTo>
                    <a:lnTo>
                      <a:pt x="0" y="366"/>
                    </a:lnTo>
                    <a:lnTo>
                      <a:pt x="0" y="183"/>
                    </a:lnTo>
                    <a:close/>
                  </a:path>
                </a:pathLst>
              </a:custGeom>
              <a:solidFill>
                <a:srgbClr val="5F5F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" name="Freeform 1136"/>
              <p:cNvSpPr>
                <a:spLocks/>
              </p:cNvSpPr>
              <p:nvPr/>
            </p:nvSpPr>
            <p:spPr bwMode="auto">
              <a:xfrm>
                <a:off x="2955" y="2241"/>
                <a:ext cx="51" cy="68"/>
              </a:xfrm>
              <a:custGeom>
                <a:avLst/>
                <a:gdLst/>
                <a:ahLst/>
                <a:cxnLst>
                  <a:cxn ang="0">
                    <a:pos x="0" y="115"/>
                  </a:cxn>
                  <a:cxn ang="0">
                    <a:pos x="405" y="0"/>
                  </a:cxn>
                  <a:cxn ang="0">
                    <a:pos x="405" y="358"/>
                  </a:cxn>
                  <a:cxn ang="0">
                    <a:pos x="1" y="542"/>
                  </a:cxn>
                  <a:cxn ang="0">
                    <a:pos x="0" y="115"/>
                  </a:cxn>
                </a:cxnLst>
                <a:rect l="0" t="0" r="r" b="b"/>
                <a:pathLst>
                  <a:path w="405" h="542">
                    <a:moveTo>
                      <a:pt x="0" y="115"/>
                    </a:moveTo>
                    <a:lnTo>
                      <a:pt x="405" y="0"/>
                    </a:lnTo>
                    <a:lnTo>
                      <a:pt x="405" y="358"/>
                    </a:lnTo>
                    <a:lnTo>
                      <a:pt x="1" y="542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" name="Freeform 1137"/>
              <p:cNvSpPr>
                <a:spLocks/>
              </p:cNvSpPr>
              <p:nvPr/>
            </p:nvSpPr>
            <p:spPr bwMode="auto">
              <a:xfrm>
                <a:off x="2819" y="2120"/>
                <a:ext cx="124" cy="104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999" y="0"/>
                  </a:cxn>
                  <a:cxn ang="0">
                    <a:pos x="960" y="828"/>
                  </a:cxn>
                  <a:cxn ang="0">
                    <a:pos x="0" y="781"/>
                  </a:cxn>
                  <a:cxn ang="0">
                    <a:pos x="40" y="0"/>
                  </a:cxn>
                </a:cxnLst>
                <a:rect l="0" t="0" r="r" b="b"/>
                <a:pathLst>
                  <a:path w="999" h="828">
                    <a:moveTo>
                      <a:pt x="40" y="0"/>
                    </a:moveTo>
                    <a:lnTo>
                      <a:pt x="999" y="0"/>
                    </a:lnTo>
                    <a:lnTo>
                      <a:pt x="960" y="828"/>
                    </a:lnTo>
                    <a:lnTo>
                      <a:pt x="0" y="78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" name="Freeform 1138"/>
              <p:cNvSpPr>
                <a:spLocks/>
              </p:cNvSpPr>
              <p:nvPr/>
            </p:nvSpPr>
            <p:spPr bwMode="auto">
              <a:xfrm>
                <a:off x="2737" y="2294"/>
                <a:ext cx="233" cy="47"/>
              </a:xfrm>
              <a:custGeom>
                <a:avLst/>
                <a:gdLst/>
                <a:ahLst/>
                <a:cxnLst>
                  <a:cxn ang="0">
                    <a:pos x="302" y="0"/>
                  </a:cxn>
                  <a:cxn ang="0">
                    <a:pos x="1860" y="154"/>
                  </a:cxn>
                  <a:cxn ang="0">
                    <a:pos x="1750" y="292"/>
                  </a:cxn>
                  <a:cxn ang="0">
                    <a:pos x="1644" y="377"/>
                  </a:cxn>
                  <a:cxn ang="0">
                    <a:pos x="0" y="189"/>
                  </a:cxn>
                  <a:cxn ang="0">
                    <a:pos x="123" y="135"/>
                  </a:cxn>
                  <a:cxn ang="0">
                    <a:pos x="302" y="0"/>
                  </a:cxn>
                </a:cxnLst>
                <a:rect l="0" t="0" r="r" b="b"/>
                <a:pathLst>
                  <a:path w="1860" h="377">
                    <a:moveTo>
                      <a:pt x="302" y="0"/>
                    </a:moveTo>
                    <a:lnTo>
                      <a:pt x="1860" y="154"/>
                    </a:lnTo>
                    <a:lnTo>
                      <a:pt x="1750" y="292"/>
                    </a:lnTo>
                    <a:lnTo>
                      <a:pt x="1644" y="377"/>
                    </a:lnTo>
                    <a:lnTo>
                      <a:pt x="0" y="189"/>
                    </a:lnTo>
                    <a:lnTo>
                      <a:pt x="123" y="135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rgbClr val="DFDFD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50" name="Group 1139"/>
              <p:cNvGrpSpPr>
                <a:grpSpLocks/>
              </p:cNvGrpSpPr>
              <p:nvPr/>
            </p:nvGrpSpPr>
            <p:grpSpPr bwMode="auto">
              <a:xfrm>
                <a:off x="2955" y="2245"/>
                <a:ext cx="50" cy="60"/>
                <a:chOff x="2955" y="2245"/>
                <a:chExt cx="50" cy="60"/>
              </a:xfrm>
            </p:grpSpPr>
            <p:sp>
              <p:nvSpPr>
                <p:cNvPr id="490" name="Line 1140"/>
                <p:cNvSpPr>
                  <a:spLocks noChangeShapeType="1"/>
                </p:cNvSpPr>
                <p:nvPr/>
              </p:nvSpPr>
              <p:spPr bwMode="auto">
                <a:xfrm flipV="1">
                  <a:off x="2955" y="2262"/>
                  <a:ext cx="50" cy="18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1" name="Line 1141"/>
                <p:cNvSpPr>
                  <a:spLocks noChangeShapeType="1"/>
                </p:cNvSpPr>
                <p:nvPr/>
              </p:nvSpPr>
              <p:spPr bwMode="auto">
                <a:xfrm flipV="1">
                  <a:off x="2964" y="2267"/>
                  <a:ext cx="41" cy="16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2" name="Line 1142"/>
                <p:cNvSpPr>
                  <a:spLocks noChangeShapeType="1"/>
                </p:cNvSpPr>
                <p:nvPr/>
              </p:nvSpPr>
              <p:spPr bwMode="auto">
                <a:xfrm flipV="1">
                  <a:off x="2964" y="2272"/>
                  <a:ext cx="41" cy="17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3" name="Line 1143"/>
                <p:cNvSpPr>
                  <a:spLocks noChangeShapeType="1"/>
                </p:cNvSpPr>
                <p:nvPr/>
              </p:nvSpPr>
              <p:spPr bwMode="auto">
                <a:xfrm flipV="1">
                  <a:off x="2964" y="2277"/>
                  <a:ext cx="41" cy="17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4" name="Line 1144"/>
                <p:cNvSpPr>
                  <a:spLocks noChangeShapeType="1"/>
                </p:cNvSpPr>
                <p:nvPr/>
              </p:nvSpPr>
              <p:spPr bwMode="auto">
                <a:xfrm flipV="1">
                  <a:off x="2964" y="2282"/>
                  <a:ext cx="41" cy="18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5" name="Line 1145"/>
                <p:cNvSpPr>
                  <a:spLocks noChangeShapeType="1"/>
                </p:cNvSpPr>
                <p:nvPr/>
              </p:nvSpPr>
              <p:spPr bwMode="auto">
                <a:xfrm flipV="1">
                  <a:off x="2964" y="2257"/>
                  <a:ext cx="41" cy="14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6" name="Line 1146"/>
                <p:cNvSpPr>
                  <a:spLocks noChangeShapeType="1"/>
                </p:cNvSpPr>
                <p:nvPr/>
              </p:nvSpPr>
              <p:spPr bwMode="auto">
                <a:xfrm flipV="1">
                  <a:off x="2964" y="2251"/>
                  <a:ext cx="41" cy="13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7" name="Line 1147"/>
                <p:cNvSpPr>
                  <a:spLocks noChangeShapeType="1"/>
                </p:cNvSpPr>
                <p:nvPr/>
              </p:nvSpPr>
              <p:spPr bwMode="auto">
                <a:xfrm flipV="1">
                  <a:off x="2964" y="2245"/>
                  <a:ext cx="41" cy="13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8" name="Line 1148"/>
                <p:cNvSpPr>
                  <a:spLocks noChangeShapeType="1"/>
                </p:cNvSpPr>
                <p:nvPr/>
              </p:nvSpPr>
              <p:spPr bwMode="auto">
                <a:xfrm flipH="1">
                  <a:off x="2964" y="2254"/>
                  <a:ext cx="1" cy="51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51" name="Group 1149"/>
              <p:cNvGrpSpPr>
                <a:grpSpLocks/>
              </p:cNvGrpSpPr>
              <p:nvPr/>
            </p:nvGrpSpPr>
            <p:grpSpPr bwMode="auto">
              <a:xfrm>
                <a:off x="2801" y="2096"/>
                <a:ext cx="165" cy="153"/>
                <a:chOff x="2801" y="2096"/>
                <a:chExt cx="165" cy="153"/>
              </a:xfrm>
            </p:grpSpPr>
            <p:grpSp>
              <p:nvGrpSpPr>
                <p:cNvPr id="659" name="Group 1150"/>
                <p:cNvGrpSpPr>
                  <a:grpSpLocks/>
                </p:cNvGrpSpPr>
                <p:nvPr/>
              </p:nvGrpSpPr>
              <p:grpSpPr bwMode="auto">
                <a:xfrm>
                  <a:off x="2801" y="2096"/>
                  <a:ext cx="165" cy="153"/>
                  <a:chOff x="2801" y="2096"/>
                  <a:chExt cx="165" cy="153"/>
                </a:xfrm>
              </p:grpSpPr>
              <p:grpSp>
                <p:nvGrpSpPr>
                  <p:cNvPr id="660" name="Group 1151"/>
                  <p:cNvGrpSpPr>
                    <a:grpSpLocks/>
                  </p:cNvGrpSpPr>
                  <p:nvPr/>
                </p:nvGrpSpPr>
                <p:grpSpPr bwMode="auto">
                  <a:xfrm>
                    <a:off x="2801" y="2096"/>
                    <a:ext cx="165" cy="153"/>
                    <a:chOff x="2801" y="2096"/>
                    <a:chExt cx="165" cy="153"/>
                  </a:xfrm>
                </p:grpSpPr>
                <p:sp>
                  <p:nvSpPr>
                    <p:cNvPr id="486" name="Freeform 1152"/>
                    <p:cNvSpPr>
                      <a:spLocks/>
                    </p:cNvSpPr>
                    <p:nvPr/>
                  </p:nvSpPr>
                  <p:spPr bwMode="auto">
                    <a:xfrm>
                      <a:off x="2801" y="2096"/>
                      <a:ext cx="165" cy="153"/>
                    </a:xfrm>
                    <a:custGeom>
                      <a:avLst/>
                      <a:gdLst/>
                      <a:ahLst/>
                      <a:cxnLst>
                        <a:cxn ang="0">
                          <a:pos x="104" y="20"/>
                        </a:cxn>
                        <a:cxn ang="0">
                          <a:pos x="217" y="14"/>
                        </a:cxn>
                        <a:cxn ang="0">
                          <a:pos x="370" y="4"/>
                        </a:cxn>
                        <a:cxn ang="0">
                          <a:pos x="529" y="0"/>
                        </a:cxn>
                        <a:cxn ang="0">
                          <a:pos x="716" y="0"/>
                        </a:cxn>
                        <a:cxn ang="0">
                          <a:pos x="847" y="2"/>
                        </a:cxn>
                        <a:cxn ang="0">
                          <a:pos x="1049" y="9"/>
                        </a:cxn>
                        <a:cxn ang="0">
                          <a:pos x="1244" y="19"/>
                        </a:cxn>
                        <a:cxn ang="0">
                          <a:pos x="1290" y="21"/>
                        </a:cxn>
                        <a:cxn ang="0">
                          <a:pos x="1300" y="25"/>
                        </a:cxn>
                        <a:cxn ang="0">
                          <a:pos x="1307" y="30"/>
                        </a:cxn>
                        <a:cxn ang="0">
                          <a:pos x="1313" y="40"/>
                        </a:cxn>
                        <a:cxn ang="0">
                          <a:pos x="1314" y="50"/>
                        </a:cxn>
                        <a:cxn ang="0">
                          <a:pos x="1265" y="1195"/>
                        </a:cxn>
                        <a:cxn ang="0">
                          <a:pos x="1259" y="1212"/>
                        </a:cxn>
                        <a:cxn ang="0">
                          <a:pos x="1244" y="1217"/>
                        </a:cxn>
                        <a:cxn ang="0">
                          <a:pos x="819" y="1188"/>
                        </a:cxn>
                        <a:cxn ang="0">
                          <a:pos x="402" y="1159"/>
                        </a:cxn>
                        <a:cxn ang="0">
                          <a:pos x="19" y="1131"/>
                        </a:cxn>
                        <a:cxn ang="0">
                          <a:pos x="0" y="1101"/>
                        </a:cxn>
                        <a:cxn ang="0">
                          <a:pos x="58" y="57"/>
                        </a:cxn>
                        <a:cxn ang="0">
                          <a:pos x="104" y="20"/>
                        </a:cxn>
                      </a:cxnLst>
                      <a:rect l="0" t="0" r="r" b="b"/>
                      <a:pathLst>
                        <a:path w="1314" h="1217">
                          <a:moveTo>
                            <a:pt x="104" y="20"/>
                          </a:moveTo>
                          <a:lnTo>
                            <a:pt x="217" y="14"/>
                          </a:lnTo>
                          <a:lnTo>
                            <a:pt x="370" y="4"/>
                          </a:lnTo>
                          <a:lnTo>
                            <a:pt x="529" y="0"/>
                          </a:lnTo>
                          <a:lnTo>
                            <a:pt x="716" y="0"/>
                          </a:lnTo>
                          <a:lnTo>
                            <a:pt x="847" y="2"/>
                          </a:lnTo>
                          <a:lnTo>
                            <a:pt x="1049" y="9"/>
                          </a:lnTo>
                          <a:lnTo>
                            <a:pt x="1244" y="19"/>
                          </a:lnTo>
                          <a:lnTo>
                            <a:pt x="1290" y="21"/>
                          </a:lnTo>
                          <a:lnTo>
                            <a:pt x="1300" y="25"/>
                          </a:lnTo>
                          <a:lnTo>
                            <a:pt x="1307" y="30"/>
                          </a:lnTo>
                          <a:lnTo>
                            <a:pt x="1313" y="40"/>
                          </a:lnTo>
                          <a:lnTo>
                            <a:pt x="1314" y="50"/>
                          </a:lnTo>
                          <a:lnTo>
                            <a:pt x="1265" y="1195"/>
                          </a:lnTo>
                          <a:lnTo>
                            <a:pt x="1259" y="1212"/>
                          </a:lnTo>
                          <a:lnTo>
                            <a:pt x="1244" y="1217"/>
                          </a:lnTo>
                          <a:lnTo>
                            <a:pt x="819" y="1188"/>
                          </a:lnTo>
                          <a:lnTo>
                            <a:pt x="402" y="1159"/>
                          </a:lnTo>
                          <a:lnTo>
                            <a:pt x="19" y="1131"/>
                          </a:lnTo>
                          <a:lnTo>
                            <a:pt x="0" y="1101"/>
                          </a:lnTo>
                          <a:lnTo>
                            <a:pt x="58" y="57"/>
                          </a:lnTo>
                          <a:lnTo>
                            <a:pt x="104" y="2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7" name="Arc 1153"/>
                    <p:cNvSpPr>
                      <a:spLocks/>
                    </p:cNvSpPr>
                    <p:nvPr/>
                  </p:nvSpPr>
                  <p:spPr bwMode="auto">
                    <a:xfrm>
                      <a:off x="2962" y="2099"/>
                      <a:ext cx="4" cy="4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0564"/>
                        <a:gd name="T1" fmla="*/ 0 h 21600"/>
                        <a:gd name="T2" fmla="*/ 20564 w 20564"/>
                        <a:gd name="T3" fmla="*/ 14990 h 21600"/>
                        <a:gd name="T4" fmla="*/ 0 w 20564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0564" h="21600" fill="none" extrusionOk="0">
                          <a:moveTo>
                            <a:pt x="-1" y="0"/>
                          </a:moveTo>
                          <a:cubicBezTo>
                            <a:pt x="9382" y="0"/>
                            <a:pt x="17692" y="6057"/>
                            <a:pt x="20563" y="14990"/>
                          </a:cubicBezTo>
                        </a:path>
                        <a:path w="20564" h="21600" stroke="0" extrusionOk="0">
                          <a:moveTo>
                            <a:pt x="-1" y="0"/>
                          </a:moveTo>
                          <a:cubicBezTo>
                            <a:pt x="9382" y="0"/>
                            <a:pt x="17692" y="6057"/>
                            <a:pt x="20563" y="1499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8" name="Arc 1154"/>
                    <p:cNvSpPr>
                      <a:spLocks/>
                    </p:cNvSpPr>
                    <p:nvPr/>
                  </p:nvSpPr>
                  <p:spPr bwMode="auto">
                    <a:xfrm>
                      <a:off x="2809" y="2099"/>
                      <a:ext cx="8" cy="6"/>
                    </a:xfrm>
                    <a:custGeom>
                      <a:avLst/>
                      <a:gdLst>
                        <a:gd name="G0" fmla="+- 21600 0 0"/>
                        <a:gd name="G1" fmla="+- 21600 0 0"/>
                        <a:gd name="G2" fmla="+- 21600 0 0"/>
                        <a:gd name="T0" fmla="*/ 0 w 21600"/>
                        <a:gd name="T1" fmla="*/ 21600 h 21600"/>
                        <a:gd name="T2" fmla="*/ 21600 w 21600"/>
                        <a:gd name="T3" fmla="*/ 0 h 21600"/>
                        <a:gd name="T4" fmla="*/ 2160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21600"/>
                          </a:moveTo>
                          <a:cubicBezTo>
                            <a:pt x="0" y="9670"/>
                            <a:pt x="9670" y="0"/>
                            <a:pt x="21599" y="0"/>
                          </a:cubicBezTo>
                        </a:path>
                        <a:path w="21600" h="21600" stroke="0" extrusionOk="0">
                          <a:moveTo>
                            <a:pt x="0" y="21600"/>
                          </a:moveTo>
                          <a:cubicBezTo>
                            <a:pt x="0" y="9670"/>
                            <a:pt x="9670" y="0"/>
                            <a:pt x="21599" y="0"/>
                          </a:cubicBez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9" name="Arc 1155"/>
                    <p:cNvSpPr>
                      <a:spLocks/>
                    </p:cNvSpPr>
                    <p:nvPr/>
                  </p:nvSpPr>
                  <p:spPr bwMode="auto">
                    <a:xfrm>
                      <a:off x="2801" y="2234"/>
                      <a:ext cx="4" cy="5"/>
                    </a:xfrm>
                    <a:custGeom>
                      <a:avLst/>
                      <a:gdLst>
                        <a:gd name="G0" fmla="+- 21600 0 0"/>
                        <a:gd name="G1" fmla="+- 0 0 0"/>
                        <a:gd name="G2" fmla="+- 21600 0 0"/>
                        <a:gd name="T0" fmla="*/ 21600 w 21600"/>
                        <a:gd name="T1" fmla="*/ 21600 h 21600"/>
                        <a:gd name="T2" fmla="*/ 0 w 21600"/>
                        <a:gd name="T3" fmla="*/ 0 h 21600"/>
                        <a:gd name="T4" fmla="*/ 21600 w 21600"/>
                        <a:gd name="T5" fmla="*/ 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21600" y="21600"/>
                          </a:moveTo>
                          <a:cubicBezTo>
                            <a:pt x="9670" y="21600"/>
                            <a:pt x="0" y="11929"/>
                            <a:pt x="0" y="0"/>
                          </a:cubicBezTo>
                        </a:path>
                        <a:path w="21600" h="21600" stroke="0" extrusionOk="0">
                          <a:moveTo>
                            <a:pt x="21600" y="21600"/>
                          </a:moveTo>
                          <a:cubicBezTo>
                            <a:pt x="9670" y="21600"/>
                            <a:pt x="0" y="11929"/>
                            <a:pt x="0" y="0"/>
                          </a:cubicBez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64" name="Group 1156"/>
                  <p:cNvGrpSpPr>
                    <a:grpSpLocks/>
                  </p:cNvGrpSpPr>
                  <p:nvPr/>
                </p:nvGrpSpPr>
                <p:grpSpPr bwMode="auto">
                  <a:xfrm>
                    <a:off x="2819" y="2120"/>
                    <a:ext cx="125" cy="104"/>
                    <a:chOff x="2819" y="2120"/>
                    <a:chExt cx="125" cy="104"/>
                  </a:xfrm>
                </p:grpSpPr>
                <p:grpSp>
                  <p:nvGrpSpPr>
                    <p:cNvPr id="665" name="Group 115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19" y="2120"/>
                      <a:ext cx="125" cy="104"/>
                      <a:chOff x="2819" y="2120"/>
                      <a:chExt cx="125" cy="104"/>
                    </a:xfrm>
                  </p:grpSpPr>
                  <p:sp>
                    <p:nvSpPr>
                      <p:cNvPr id="482" name="Freeform 115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24" y="2120"/>
                        <a:ext cx="119" cy="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958" y="1"/>
                          </a:cxn>
                          <a:cxn ang="0">
                            <a:pos x="936" y="17"/>
                          </a:cxn>
                          <a:cxn ang="0">
                            <a:pos x="21" y="17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958" h="17">
                            <a:moveTo>
                              <a:pt x="0" y="0"/>
                            </a:moveTo>
                            <a:lnTo>
                              <a:pt x="958" y="1"/>
                            </a:lnTo>
                            <a:lnTo>
                              <a:pt x="936" y="17"/>
                            </a:lnTo>
                            <a:lnTo>
                              <a:pt x="21" y="17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3" name="Freeform 11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936" y="2120"/>
                        <a:ext cx="8" cy="10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9" y="16"/>
                          </a:cxn>
                          <a:cxn ang="0">
                            <a:pos x="62" y="0"/>
                          </a:cxn>
                          <a:cxn ang="0">
                            <a:pos x="40" y="449"/>
                          </a:cxn>
                          <a:cxn ang="0">
                            <a:pos x="21" y="828"/>
                          </a:cxn>
                          <a:cxn ang="0">
                            <a:pos x="0" y="804"/>
                          </a:cxn>
                          <a:cxn ang="0">
                            <a:pos x="39" y="16"/>
                          </a:cxn>
                        </a:cxnLst>
                        <a:rect l="0" t="0" r="r" b="b"/>
                        <a:pathLst>
                          <a:path w="62" h="828">
                            <a:moveTo>
                              <a:pt x="39" y="16"/>
                            </a:moveTo>
                            <a:lnTo>
                              <a:pt x="62" y="0"/>
                            </a:lnTo>
                            <a:lnTo>
                              <a:pt x="40" y="449"/>
                            </a:lnTo>
                            <a:lnTo>
                              <a:pt x="21" y="828"/>
                            </a:lnTo>
                            <a:lnTo>
                              <a:pt x="0" y="804"/>
                            </a:lnTo>
                            <a:lnTo>
                              <a:pt x="39" y="16"/>
                            </a:ln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4" name="Freeform 11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19" y="2215"/>
                        <a:ext cx="119" cy="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23" y="0"/>
                          </a:cxn>
                          <a:cxn ang="0">
                            <a:pos x="0" y="22"/>
                          </a:cxn>
                          <a:cxn ang="0">
                            <a:pos x="959" y="68"/>
                          </a:cxn>
                          <a:cxn ang="0">
                            <a:pos x="938" y="45"/>
                          </a:cxn>
                          <a:cxn ang="0">
                            <a:pos x="23" y="0"/>
                          </a:cxn>
                        </a:cxnLst>
                        <a:rect l="0" t="0" r="r" b="b"/>
                        <a:pathLst>
                          <a:path w="959" h="68">
                            <a:moveTo>
                              <a:pt x="23" y="0"/>
                            </a:moveTo>
                            <a:lnTo>
                              <a:pt x="0" y="22"/>
                            </a:lnTo>
                            <a:lnTo>
                              <a:pt x="959" y="68"/>
                            </a:lnTo>
                            <a:lnTo>
                              <a:pt x="938" y="45"/>
                            </a:lnTo>
                            <a:lnTo>
                              <a:pt x="23" y="0"/>
                            </a:lnTo>
                            <a:close/>
                          </a:path>
                        </a:pathLst>
                      </a:custGeom>
                      <a:solidFill>
                        <a:srgbClr val="DFDFD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5" name="Freeform 11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19" y="2120"/>
                        <a:ext cx="7" cy="9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0" y="0"/>
                          </a:cxn>
                          <a:cxn ang="0">
                            <a:pos x="61" y="16"/>
                          </a:cxn>
                          <a:cxn ang="0">
                            <a:pos x="23" y="759"/>
                          </a:cxn>
                          <a:cxn ang="0">
                            <a:pos x="0" y="781"/>
                          </a:cxn>
                          <a:cxn ang="0">
                            <a:pos x="40" y="0"/>
                          </a:cxn>
                        </a:cxnLst>
                        <a:rect l="0" t="0" r="r" b="b"/>
                        <a:pathLst>
                          <a:path w="61" h="781">
                            <a:moveTo>
                              <a:pt x="40" y="0"/>
                            </a:moveTo>
                            <a:lnTo>
                              <a:pt x="61" y="16"/>
                            </a:lnTo>
                            <a:lnTo>
                              <a:pt x="23" y="759"/>
                            </a:lnTo>
                            <a:lnTo>
                              <a:pt x="0" y="781"/>
                            </a:lnTo>
                            <a:lnTo>
                              <a:pt x="40" y="0"/>
                            </a:lnTo>
                            <a:close/>
                          </a:path>
                        </a:pathLst>
                      </a:custGeom>
                      <a:solidFill>
                        <a:srgbClr val="BFBFB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667" name="Group 116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21" y="2122"/>
                      <a:ext cx="120" cy="99"/>
                      <a:chOff x="2821" y="2122"/>
                      <a:chExt cx="120" cy="99"/>
                    </a:xfrm>
                  </p:grpSpPr>
                  <p:sp>
                    <p:nvSpPr>
                      <p:cNvPr id="479" name="Freeform 11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21" y="2122"/>
                        <a:ext cx="120" cy="9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9" y="0"/>
                          </a:cxn>
                          <a:cxn ang="0">
                            <a:pos x="954" y="0"/>
                          </a:cxn>
                          <a:cxn ang="0">
                            <a:pos x="916" y="788"/>
                          </a:cxn>
                          <a:cxn ang="0">
                            <a:pos x="0" y="743"/>
                          </a:cxn>
                          <a:cxn ang="0">
                            <a:pos x="39" y="0"/>
                          </a:cxn>
                        </a:cxnLst>
                        <a:rect l="0" t="0" r="r" b="b"/>
                        <a:pathLst>
                          <a:path w="954" h="788">
                            <a:moveTo>
                              <a:pt x="39" y="0"/>
                            </a:moveTo>
                            <a:lnTo>
                              <a:pt x="954" y="0"/>
                            </a:lnTo>
                            <a:lnTo>
                              <a:pt x="916" y="788"/>
                            </a:lnTo>
                            <a:lnTo>
                              <a:pt x="0" y="743"/>
                            </a:lnTo>
                            <a:lnTo>
                              <a:pt x="39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0" name="Freeform 11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25" y="2126"/>
                        <a:ext cx="112" cy="9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3" y="1"/>
                          </a:cxn>
                          <a:cxn ang="0">
                            <a:pos x="889" y="0"/>
                          </a:cxn>
                          <a:cxn ang="0">
                            <a:pos x="852" y="729"/>
                          </a:cxn>
                          <a:cxn ang="0">
                            <a:pos x="0" y="692"/>
                          </a:cxn>
                          <a:cxn ang="0">
                            <a:pos x="33" y="1"/>
                          </a:cxn>
                        </a:cxnLst>
                        <a:rect l="0" t="0" r="r" b="b"/>
                        <a:pathLst>
                          <a:path w="889" h="729">
                            <a:moveTo>
                              <a:pt x="33" y="1"/>
                            </a:moveTo>
                            <a:lnTo>
                              <a:pt x="889" y="0"/>
                            </a:lnTo>
                            <a:lnTo>
                              <a:pt x="852" y="729"/>
                            </a:lnTo>
                            <a:lnTo>
                              <a:pt x="0" y="692"/>
                            </a:lnTo>
                            <a:lnTo>
                              <a:pt x="33" y="1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1" name="Freeform 11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27" y="2131"/>
                        <a:ext cx="105" cy="8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1" y="0"/>
                          </a:cxn>
                          <a:cxn ang="0">
                            <a:pos x="840" y="0"/>
                          </a:cxn>
                          <a:cxn ang="0">
                            <a:pos x="806" y="657"/>
                          </a:cxn>
                          <a:cxn ang="0">
                            <a:pos x="0" y="624"/>
                          </a:cxn>
                          <a:cxn ang="0">
                            <a:pos x="31" y="0"/>
                          </a:cxn>
                        </a:cxnLst>
                        <a:rect l="0" t="0" r="r" b="b"/>
                        <a:pathLst>
                          <a:path w="840" h="657">
                            <a:moveTo>
                              <a:pt x="31" y="0"/>
                            </a:moveTo>
                            <a:lnTo>
                              <a:pt x="840" y="0"/>
                            </a:lnTo>
                            <a:lnTo>
                              <a:pt x="806" y="657"/>
                            </a:lnTo>
                            <a:lnTo>
                              <a:pt x="0" y="624"/>
                            </a:lnTo>
                            <a:lnTo>
                              <a:pt x="31" y="0"/>
                            </a:lnTo>
                            <a:close/>
                          </a:path>
                        </a:pathLst>
                      </a:cu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sp>
              <p:nvSpPr>
                <p:cNvPr id="474" name="Freeform 1166"/>
                <p:cNvSpPr>
                  <a:spLocks/>
                </p:cNvSpPr>
                <p:nvPr/>
              </p:nvSpPr>
              <p:spPr bwMode="auto">
                <a:xfrm>
                  <a:off x="2933" y="2236"/>
                  <a:ext cx="7" cy="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5" y="1"/>
                    </a:cxn>
                    <a:cxn ang="0">
                      <a:pos x="55" y="19"/>
                    </a:cxn>
                    <a:cxn ang="0">
                      <a:pos x="0" y="1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5" h="19">
                      <a:moveTo>
                        <a:pt x="0" y="0"/>
                      </a:moveTo>
                      <a:lnTo>
                        <a:pt x="55" y="1"/>
                      </a:lnTo>
                      <a:lnTo>
                        <a:pt x="55" y="19"/>
                      </a:lnTo>
                      <a:lnTo>
                        <a:pt x="0" y="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68" name="Group 1167"/>
              <p:cNvGrpSpPr>
                <a:grpSpLocks/>
              </p:cNvGrpSpPr>
              <p:nvPr/>
            </p:nvGrpSpPr>
            <p:grpSpPr bwMode="auto">
              <a:xfrm>
                <a:off x="2737" y="2297"/>
                <a:ext cx="233" cy="52"/>
                <a:chOff x="2737" y="2297"/>
                <a:chExt cx="233" cy="52"/>
              </a:xfrm>
            </p:grpSpPr>
            <p:sp>
              <p:nvSpPr>
                <p:cNvPr id="415" name="Freeform 1168"/>
                <p:cNvSpPr>
                  <a:spLocks/>
                </p:cNvSpPr>
                <p:nvPr/>
              </p:nvSpPr>
              <p:spPr bwMode="auto">
                <a:xfrm>
                  <a:off x="2897" y="2313"/>
                  <a:ext cx="56" cy="23"/>
                </a:xfrm>
                <a:custGeom>
                  <a:avLst/>
                  <a:gdLst/>
                  <a:ahLst/>
                  <a:cxnLst>
                    <a:cxn ang="0">
                      <a:pos x="173" y="0"/>
                    </a:cxn>
                    <a:cxn ang="0">
                      <a:pos x="68" y="107"/>
                    </a:cxn>
                    <a:cxn ang="0">
                      <a:pos x="0" y="154"/>
                    </a:cxn>
                    <a:cxn ang="0">
                      <a:pos x="293" y="184"/>
                    </a:cxn>
                    <a:cxn ang="0">
                      <a:pos x="361" y="126"/>
                    </a:cxn>
                    <a:cxn ang="0">
                      <a:pos x="447" y="24"/>
                    </a:cxn>
                    <a:cxn ang="0">
                      <a:pos x="173" y="0"/>
                    </a:cxn>
                  </a:cxnLst>
                  <a:rect l="0" t="0" r="r" b="b"/>
                  <a:pathLst>
                    <a:path w="447" h="184">
                      <a:moveTo>
                        <a:pt x="173" y="0"/>
                      </a:moveTo>
                      <a:lnTo>
                        <a:pt x="68" y="107"/>
                      </a:lnTo>
                      <a:lnTo>
                        <a:pt x="0" y="154"/>
                      </a:lnTo>
                      <a:lnTo>
                        <a:pt x="293" y="184"/>
                      </a:lnTo>
                      <a:lnTo>
                        <a:pt x="361" y="126"/>
                      </a:lnTo>
                      <a:lnTo>
                        <a:pt x="447" y="24"/>
                      </a:lnTo>
                      <a:lnTo>
                        <a:pt x="173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5600" name="Group 1169"/>
                <p:cNvGrpSpPr>
                  <a:grpSpLocks/>
                </p:cNvGrpSpPr>
                <p:nvPr/>
              </p:nvGrpSpPr>
              <p:grpSpPr bwMode="auto">
                <a:xfrm>
                  <a:off x="2737" y="2297"/>
                  <a:ext cx="233" cy="52"/>
                  <a:chOff x="2737" y="2297"/>
                  <a:chExt cx="233" cy="52"/>
                </a:xfrm>
              </p:grpSpPr>
              <p:sp>
                <p:nvSpPr>
                  <p:cNvPr id="417" name="Freeform 1170"/>
                  <p:cNvSpPr>
                    <a:spLocks/>
                  </p:cNvSpPr>
                  <p:nvPr/>
                </p:nvSpPr>
                <p:spPr bwMode="auto">
                  <a:xfrm>
                    <a:off x="2737" y="2318"/>
                    <a:ext cx="206" cy="3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65"/>
                      </a:cxn>
                      <a:cxn ang="0">
                        <a:pos x="1644" y="254"/>
                      </a:cxn>
                      <a:cxn ang="0">
                        <a:pos x="1643" y="18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44" h="254">
                        <a:moveTo>
                          <a:pt x="0" y="0"/>
                        </a:moveTo>
                        <a:lnTo>
                          <a:pt x="0" y="65"/>
                        </a:lnTo>
                        <a:lnTo>
                          <a:pt x="1644" y="254"/>
                        </a:lnTo>
                        <a:lnTo>
                          <a:pt x="1643" y="18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8" name="Freeform 1171"/>
                  <p:cNvSpPr>
                    <a:spLocks/>
                  </p:cNvSpPr>
                  <p:nvPr/>
                </p:nvSpPr>
                <p:spPr bwMode="auto">
                  <a:xfrm>
                    <a:off x="2943" y="2313"/>
                    <a:ext cx="27" cy="36"/>
                  </a:xfrm>
                  <a:custGeom>
                    <a:avLst/>
                    <a:gdLst/>
                    <a:ahLst/>
                    <a:cxnLst>
                      <a:cxn ang="0">
                        <a:pos x="0" y="223"/>
                      </a:cxn>
                      <a:cxn ang="0">
                        <a:pos x="0" y="289"/>
                      </a:cxn>
                      <a:cxn ang="0">
                        <a:pos x="94" y="222"/>
                      </a:cxn>
                      <a:cxn ang="0">
                        <a:pos x="132" y="183"/>
                      </a:cxn>
                      <a:cxn ang="0">
                        <a:pos x="216" y="82"/>
                      </a:cxn>
                      <a:cxn ang="0">
                        <a:pos x="216" y="0"/>
                      </a:cxn>
                      <a:cxn ang="0">
                        <a:pos x="106" y="137"/>
                      </a:cxn>
                      <a:cxn ang="0">
                        <a:pos x="0" y="223"/>
                      </a:cxn>
                    </a:cxnLst>
                    <a:rect l="0" t="0" r="r" b="b"/>
                    <a:pathLst>
                      <a:path w="216" h="289">
                        <a:moveTo>
                          <a:pt x="0" y="223"/>
                        </a:moveTo>
                        <a:lnTo>
                          <a:pt x="0" y="289"/>
                        </a:lnTo>
                        <a:lnTo>
                          <a:pt x="94" y="222"/>
                        </a:lnTo>
                        <a:lnTo>
                          <a:pt x="132" y="183"/>
                        </a:lnTo>
                        <a:lnTo>
                          <a:pt x="216" y="82"/>
                        </a:lnTo>
                        <a:lnTo>
                          <a:pt x="216" y="0"/>
                        </a:lnTo>
                        <a:lnTo>
                          <a:pt x="106" y="137"/>
                        </a:lnTo>
                        <a:lnTo>
                          <a:pt x="0" y="223"/>
                        </a:lnTo>
                        <a:close/>
                      </a:path>
                    </a:pathLst>
                  </a:custGeom>
                  <a:solidFill>
                    <a:srgbClr val="5F5F5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9" name="Line 1172"/>
                  <p:cNvSpPr>
                    <a:spLocks noChangeShapeType="1"/>
                  </p:cNvSpPr>
                  <p:nvPr/>
                </p:nvSpPr>
                <p:spPr bwMode="auto">
                  <a:xfrm>
                    <a:off x="2738" y="2320"/>
                    <a:ext cx="205" cy="23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5601" name="Group 1173"/>
                  <p:cNvGrpSpPr>
                    <a:grpSpLocks/>
                  </p:cNvGrpSpPr>
                  <p:nvPr/>
                </p:nvGrpSpPr>
                <p:grpSpPr bwMode="auto">
                  <a:xfrm>
                    <a:off x="2751" y="2297"/>
                    <a:ext cx="198" cy="39"/>
                    <a:chOff x="2751" y="2297"/>
                    <a:chExt cx="198" cy="39"/>
                  </a:xfrm>
                </p:grpSpPr>
                <p:sp>
                  <p:nvSpPr>
                    <p:cNvPr id="424" name="Freeform 1174"/>
                    <p:cNvSpPr>
                      <a:spLocks/>
                    </p:cNvSpPr>
                    <p:nvPr/>
                  </p:nvSpPr>
                  <p:spPr bwMode="auto">
                    <a:xfrm>
                      <a:off x="2751" y="2298"/>
                      <a:ext cx="152" cy="32"/>
                    </a:xfrm>
                    <a:custGeom>
                      <a:avLst/>
                      <a:gdLst/>
                      <a:ahLst/>
                      <a:cxnLst>
                        <a:cxn ang="0">
                          <a:pos x="210" y="0"/>
                        </a:cxn>
                        <a:cxn ang="0">
                          <a:pos x="65" y="110"/>
                        </a:cxn>
                        <a:cxn ang="0">
                          <a:pos x="0" y="144"/>
                        </a:cxn>
                        <a:cxn ang="0">
                          <a:pos x="1033" y="252"/>
                        </a:cxn>
                        <a:cxn ang="0">
                          <a:pos x="1107" y="203"/>
                        </a:cxn>
                        <a:cxn ang="0">
                          <a:pos x="1218" y="101"/>
                        </a:cxn>
                        <a:cxn ang="0">
                          <a:pos x="210" y="0"/>
                        </a:cxn>
                      </a:cxnLst>
                      <a:rect l="0" t="0" r="r" b="b"/>
                      <a:pathLst>
                        <a:path w="1218" h="252">
                          <a:moveTo>
                            <a:pt x="210" y="0"/>
                          </a:moveTo>
                          <a:lnTo>
                            <a:pt x="65" y="110"/>
                          </a:lnTo>
                          <a:lnTo>
                            <a:pt x="0" y="144"/>
                          </a:lnTo>
                          <a:lnTo>
                            <a:pt x="1033" y="252"/>
                          </a:lnTo>
                          <a:lnTo>
                            <a:pt x="1107" y="203"/>
                          </a:lnTo>
                          <a:lnTo>
                            <a:pt x="1218" y="101"/>
                          </a:lnTo>
                          <a:lnTo>
                            <a:pt x="21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5603" name="Group 117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55" y="2297"/>
                      <a:ext cx="194" cy="39"/>
                      <a:chOff x="2755" y="2297"/>
                      <a:chExt cx="194" cy="39"/>
                    </a:xfrm>
                  </p:grpSpPr>
                  <p:grpSp>
                    <p:nvGrpSpPr>
                      <p:cNvPr id="25604" name="Group 117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58" y="2297"/>
                        <a:ext cx="141" cy="32"/>
                        <a:chOff x="2758" y="2297"/>
                        <a:chExt cx="141" cy="32"/>
                      </a:xfrm>
                    </p:grpSpPr>
                    <p:grpSp>
                      <p:nvGrpSpPr>
                        <p:cNvPr id="25605" name="Group 117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758" y="2297"/>
                          <a:ext cx="29" cy="21"/>
                          <a:chOff x="2758" y="2297"/>
                          <a:chExt cx="29" cy="21"/>
                        </a:xfrm>
                      </p:grpSpPr>
                      <p:sp>
                        <p:nvSpPr>
                          <p:cNvPr id="471" name="Line 117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58" y="2313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72" name="Line 117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67" y="2297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5606" name="Group 118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769" y="2298"/>
                          <a:ext cx="30" cy="21"/>
                          <a:chOff x="2769" y="2298"/>
                          <a:chExt cx="30" cy="21"/>
                        </a:xfrm>
                      </p:grpSpPr>
                      <p:sp>
                        <p:nvSpPr>
                          <p:cNvPr id="469" name="Line 118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69" y="2314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70" name="Line 118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79" y="2298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5607" name="Group 118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781" y="2299"/>
                          <a:ext cx="30" cy="21"/>
                          <a:chOff x="2781" y="2299"/>
                          <a:chExt cx="30" cy="21"/>
                        </a:xfrm>
                      </p:grpSpPr>
                      <p:sp>
                        <p:nvSpPr>
                          <p:cNvPr id="467" name="Line 118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81" y="2315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68" name="Line 118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91" y="2299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5608" name="Group 118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792" y="2300"/>
                          <a:ext cx="30" cy="22"/>
                          <a:chOff x="2792" y="2300"/>
                          <a:chExt cx="30" cy="22"/>
                        </a:xfrm>
                      </p:grpSpPr>
                      <p:sp>
                        <p:nvSpPr>
                          <p:cNvPr id="465" name="Line 118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92" y="2317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66" name="Line 118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02" y="2300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5609" name="Group 118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04" y="2301"/>
                          <a:ext cx="30" cy="22"/>
                          <a:chOff x="2804" y="2301"/>
                          <a:chExt cx="30" cy="22"/>
                        </a:xfrm>
                      </p:grpSpPr>
                      <p:sp>
                        <p:nvSpPr>
                          <p:cNvPr id="463" name="Line 119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04" y="2318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64" name="Line 119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14" y="2301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5610" name="Group 119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15" y="2302"/>
                          <a:ext cx="30" cy="21"/>
                          <a:chOff x="2815" y="2302"/>
                          <a:chExt cx="30" cy="21"/>
                        </a:xfrm>
                      </p:grpSpPr>
                      <p:sp>
                        <p:nvSpPr>
                          <p:cNvPr id="461" name="Line 119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15" y="2318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62" name="Line 119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25" y="2302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5611" name="Group 119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26" y="2303"/>
                          <a:ext cx="30" cy="21"/>
                          <a:chOff x="2826" y="2303"/>
                          <a:chExt cx="30" cy="21"/>
                        </a:xfrm>
                      </p:grpSpPr>
                      <p:sp>
                        <p:nvSpPr>
                          <p:cNvPr id="459" name="Line 119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26" y="2319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60" name="Line 119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36" y="2303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5612" name="Group 119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37" y="2304"/>
                          <a:ext cx="29" cy="22"/>
                          <a:chOff x="2837" y="2304"/>
                          <a:chExt cx="29" cy="22"/>
                        </a:xfrm>
                      </p:grpSpPr>
                      <p:sp>
                        <p:nvSpPr>
                          <p:cNvPr id="457" name="Line 119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37" y="2321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58" name="Line 120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46" y="2304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5613" name="Group 120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48" y="2306"/>
                          <a:ext cx="29" cy="22"/>
                          <a:chOff x="2848" y="2306"/>
                          <a:chExt cx="29" cy="22"/>
                        </a:xfrm>
                      </p:grpSpPr>
                      <p:sp>
                        <p:nvSpPr>
                          <p:cNvPr id="455" name="Line 120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48" y="2323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56" name="Line 120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57" y="2306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5614" name="Group 120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59" y="2307"/>
                          <a:ext cx="30" cy="21"/>
                          <a:chOff x="2859" y="2307"/>
                          <a:chExt cx="30" cy="21"/>
                        </a:xfrm>
                      </p:grpSpPr>
                      <p:sp>
                        <p:nvSpPr>
                          <p:cNvPr id="453" name="Line 120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59" y="2323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54" name="Line 120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69" y="2307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5615" name="Group 120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70" y="2308"/>
                          <a:ext cx="29" cy="21"/>
                          <a:chOff x="2870" y="2308"/>
                          <a:chExt cx="29" cy="21"/>
                        </a:xfrm>
                      </p:grpSpPr>
                      <p:sp>
                        <p:nvSpPr>
                          <p:cNvPr id="451" name="Line 120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70" y="2324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52" name="Line 120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79" y="2308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grpSp>
                    <p:nvGrpSpPr>
                      <p:cNvPr id="25616" name="Group 121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04" y="2311"/>
                        <a:ext cx="43" cy="25"/>
                        <a:chOff x="2904" y="2311"/>
                        <a:chExt cx="43" cy="25"/>
                      </a:xfrm>
                    </p:grpSpPr>
                    <p:grpSp>
                      <p:nvGrpSpPr>
                        <p:cNvPr id="25617" name="Group 121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22" y="2313"/>
                          <a:ext cx="25" cy="23"/>
                          <a:chOff x="2922" y="2313"/>
                          <a:chExt cx="25" cy="23"/>
                        </a:xfrm>
                      </p:grpSpPr>
                      <p:sp>
                        <p:nvSpPr>
                          <p:cNvPr id="438" name="Line 121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22" y="2330"/>
                            <a:ext cx="9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39" name="Line 121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31" y="2313"/>
                            <a:ext cx="16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5618" name="Group 121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13" y="2311"/>
                          <a:ext cx="26" cy="24"/>
                          <a:chOff x="2913" y="2311"/>
                          <a:chExt cx="26" cy="24"/>
                        </a:xfrm>
                      </p:grpSpPr>
                      <p:sp>
                        <p:nvSpPr>
                          <p:cNvPr id="436" name="Line 121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13" y="2329"/>
                            <a:ext cx="9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37" name="Line 121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22" y="2311"/>
                            <a:ext cx="17" cy="1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25619" name="Group 121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04" y="2311"/>
                          <a:ext cx="25" cy="23"/>
                          <a:chOff x="2904" y="2311"/>
                          <a:chExt cx="25" cy="23"/>
                        </a:xfrm>
                      </p:grpSpPr>
                      <p:sp>
                        <p:nvSpPr>
                          <p:cNvPr id="434" name="Line 121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04" y="2328"/>
                            <a:ext cx="9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35" name="Line 121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13" y="2311"/>
                            <a:ext cx="16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sp>
                    <p:nvSpPr>
                      <p:cNvPr id="428" name="Line 12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68" y="2303"/>
                        <a:ext cx="181" cy="18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29" name="Line 12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61" y="2308"/>
                        <a:ext cx="185" cy="18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30" name="Line 12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55" y="2313"/>
                        <a:ext cx="186" cy="19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25620" name="Group 1223"/>
                  <p:cNvGrpSpPr>
                    <a:grpSpLocks/>
                  </p:cNvGrpSpPr>
                  <p:nvPr/>
                </p:nvGrpSpPr>
                <p:grpSpPr bwMode="auto">
                  <a:xfrm>
                    <a:off x="2943" y="2316"/>
                    <a:ext cx="26" cy="27"/>
                    <a:chOff x="2943" y="2316"/>
                    <a:chExt cx="26" cy="27"/>
                  </a:xfrm>
                </p:grpSpPr>
                <p:sp>
                  <p:nvSpPr>
                    <p:cNvPr id="422" name="Line 122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943" y="2332"/>
                      <a:ext cx="14" cy="11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23" name="Line 122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957" y="2316"/>
                      <a:ext cx="12" cy="16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74" name="Rectangle 1226"/>
            <p:cNvSpPr>
              <a:spLocks noChangeArrowheads="1"/>
            </p:cNvSpPr>
            <p:nvPr/>
          </p:nvSpPr>
          <p:spPr bwMode="auto">
            <a:xfrm>
              <a:off x="2938" y="2333"/>
              <a:ext cx="12" cy="19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Rectangle 1227"/>
            <p:cNvSpPr>
              <a:spLocks noChangeArrowheads="1"/>
            </p:cNvSpPr>
            <p:nvPr/>
          </p:nvSpPr>
          <p:spPr bwMode="auto">
            <a:xfrm>
              <a:off x="3006" y="2336"/>
              <a:ext cx="30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Rectangle 1228"/>
            <p:cNvSpPr>
              <a:spLocks noChangeArrowheads="1"/>
            </p:cNvSpPr>
            <p:nvPr/>
          </p:nvSpPr>
          <p:spPr bwMode="auto">
            <a:xfrm>
              <a:off x="3064" y="2373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GB" sz="1200">
                  <a:solidFill>
                    <a:srgbClr val="000000"/>
                  </a:solidFill>
                  <a:latin typeface="Arial" charset="0"/>
                </a:rPr>
                <a:t>LAN</a:t>
              </a:r>
              <a:endParaRPr lang="en-GB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77" name="Rectangle 1229"/>
            <p:cNvSpPr>
              <a:spLocks noChangeArrowheads="1"/>
            </p:cNvSpPr>
            <p:nvPr/>
          </p:nvSpPr>
          <p:spPr bwMode="auto">
            <a:xfrm>
              <a:off x="1578" y="3090"/>
              <a:ext cx="316" cy="1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>
                  <a:solidFill>
                    <a:schemeClr val="tx1"/>
                  </a:solidFill>
                  <a:latin typeface="Arial" charset="0"/>
                </a:rPr>
                <a:t>Node</a:t>
              </a:r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8" name="Line 1230"/>
            <p:cNvSpPr>
              <a:spLocks noChangeShapeType="1"/>
            </p:cNvSpPr>
            <p:nvPr/>
          </p:nvSpPr>
          <p:spPr bwMode="auto">
            <a:xfrm>
              <a:off x="871" y="2339"/>
              <a:ext cx="0" cy="99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Rectangle 1231"/>
            <p:cNvSpPr>
              <a:spLocks noChangeArrowheads="1"/>
            </p:cNvSpPr>
            <p:nvPr/>
          </p:nvSpPr>
          <p:spPr bwMode="auto">
            <a:xfrm>
              <a:off x="2018" y="3090"/>
              <a:ext cx="316" cy="1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GB" sz="1200">
                  <a:solidFill>
                    <a:schemeClr val="tx1"/>
                  </a:solidFill>
                  <a:latin typeface="Arial" charset="0"/>
                </a:rPr>
                <a:t>Node</a:t>
              </a:r>
            </a:p>
          </p:txBody>
        </p:sp>
        <p:sp>
          <p:nvSpPr>
            <p:cNvPr id="80" name="Line 1232"/>
            <p:cNvSpPr>
              <a:spLocks noChangeShapeType="1"/>
            </p:cNvSpPr>
            <p:nvPr/>
          </p:nvSpPr>
          <p:spPr bwMode="auto">
            <a:xfrm>
              <a:off x="1474" y="3005"/>
              <a:ext cx="0" cy="32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Line 1233"/>
            <p:cNvSpPr>
              <a:spLocks noChangeShapeType="1"/>
            </p:cNvSpPr>
            <p:nvPr/>
          </p:nvSpPr>
          <p:spPr bwMode="auto">
            <a:xfrm>
              <a:off x="2164" y="3005"/>
              <a:ext cx="0" cy="8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Line 1234"/>
            <p:cNvSpPr>
              <a:spLocks noChangeShapeType="1"/>
            </p:cNvSpPr>
            <p:nvPr/>
          </p:nvSpPr>
          <p:spPr bwMode="auto">
            <a:xfrm>
              <a:off x="1621" y="3205"/>
              <a:ext cx="0" cy="1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Line 1235"/>
            <p:cNvSpPr>
              <a:spLocks noChangeShapeType="1"/>
            </p:cNvSpPr>
            <p:nvPr/>
          </p:nvSpPr>
          <p:spPr bwMode="auto">
            <a:xfrm>
              <a:off x="1725" y="3205"/>
              <a:ext cx="1" cy="1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Line 1236"/>
            <p:cNvSpPr>
              <a:spLocks noChangeShapeType="1"/>
            </p:cNvSpPr>
            <p:nvPr/>
          </p:nvSpPr>
          <p:spPr bwMode="auto">
            <a:xfrm>
              <a:off x="1840" y="3205"/>
              <a:ext cx="0" cy="1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Line 1237"/>
            <p:cNvSpPr>
              <a:spLocks noChangeShapeType="1"/>
            </p:cNvSpPr>
            <p:nvPr/>
          </p:nvSpPr>
          <p:spPr bwMode="auto">
            <a:xfrm>
              <a:off x="2053" y="3205"/>
              <a:ext cx="0" cy="1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Line 1238"/>
            <p:cNvSpPr>
              <a:spLocks noChangeShapeType="1"/>
            </p:cNvSpPr>
            <p:nvPr/>
          </p:nvSpPr>
          <p:spPr bwMode="auto">
            <a:xfrm>
              <a:off x="2164" y="3205"/>
              <a:ext cx="0" cy="1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Line 1239"/>
            <p:cNvSpPr>
              <a:spLocks noChangeShapeType="1"/>
            </p:cNvSpPr>
            <p:nvPr/>
          </p:nvSpPr>
          <p:spPr bwMode="auto">
            <a:xfrm>
              <a:off x="2273" y="3205"/>
              <a:ext cx="0" cy="1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Line 1240"/>
            <p:cNvSpPr>
              <a:spLocks noChangeShapeType="1"/>
            </p:cNvSpPr>
            <p:nvPr/>
          </p:nvSpPr>
          <p:spPr bwMode="auto">
            <a:xfrm flipV="1">
              <a:off x="1733" y="3005"/>
              <a:ext cx="0" cy="8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Line 1241"/>
            <p:cNvSpPr>
              <a:spLocks noChangeShapeType="1"/>
            </p:cNvSpPr>
            <p:nvPr/>
          </p:nvSpPr>
          <p:spPr bwMode="auto">
            <a:xfrm>
              <a:off x="2600" y="2924"/>
              <a:ext cx="0" cy="4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1242"/>
            <p:cNvSpPr>
              <a:spLocks noChangeShapeType="1"/>
            </p:cNvSpPr>
            <p:nvPr/>
          </p:nvSpPr>
          <p:spPr bwMode="auto">
            <a:xfrm>
              <a:off x="2668" y="2924"/>
              <a:ext cx="0" cy="4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Line 1243"/>
            <p:cNvSpPr>
              <a:spLocks noChangeShapeType="1"/>
            </p:cNvSpPr>
            <p:nvPr/>
          </p:nvSpPr>
          <p:spPr bwMode="auto">
            <a:xfrm>
              <a:off x="2731" y="2924"/>
              <a:ext cx="0" cy="4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Line 1244"/>
            <p:cNvSpPr>
              <a:spLocks noChangeShapeType="1"/>
            </p:cNvSpPr>
            <p:nvPr/>
          </p:nvSpPr>
          <p:spPr bwMode="auto">
            <a:xfrm>
              <a:off x="2806" y="2926"/>
              <a:ext cx="0" cy="4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Rectangle 1245"/>
            <p:cNvSpPr>
              <a:spLocks noChangeArrowheads="1"/>
            </p:cNvSpPr>
            <p:nvPr/>
          </p:nvSpPr>
          <p:spPr bwMode="auto">
            <a:xfrm>
              <a:off x="5015" y="2783"/>
              <a:ext cx="693" cy="233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4" name="Text Box 1246"/>
            <p:cNvSpPr txBox="1">
              <a:spLocks noChangeArrowheads="1"/>
            </p:cNvSpPr>
            <p:nvPr/>
          </p:nvSpPr>
          <p:spPr bwMode="auto">
            <a:xfrm>
              <a:off x="5199" y="2817"/>
              <a:ext cx="32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GB" sz="1200">
                  <a:solidFill>
                    <a:srgbClr val="0033CC"/>
                  </a:solidFill>
                  <a:latin typeface="Arial" charset="0"/>
                </a:rPr>
                <a:t>VME</a:t>
              </a:r>
            </a:p>
          </p:txBody>
        </p:sp>
        <p:sp>
          <p:nvSpPr>
            <p:cNvPr id="95" name="Rectangle 1247"/>
            <p:cNvSpPr>
              <a:spLocks noChangeArrowheads="1"/>
            </p:cNvSpPr>
            <p:nvPr/>
          </p:nvSpPr>
          <p:spPr bwMode="auto">
            <a:xfrm>
              <a:off x="5015" y="2165"/>
              <a:ext cx="693" cy="233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Rectangle 1248"/>
            <p:cNvSpPr>
              <a:spLocks noChangeArrowheads="1"/>
            </p:cNvSpPr>
            <p:nvPr/>
          </p:nvSpPr>
          <p:spPr bwMode="auto">
            <a:xfrm>
              <a:off x="5211" y="2217"/>
              <a:ext cx="20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DIM</a:t>
              </a:r>
              <a:endParaRPr lang="en-GB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97" name="Rectangle 1249"/>
            <p:cNvSpPr>
              <a:spLocks noChangeArrowheads="1"/>
            </p:cNvSpPr>
            <p:nvPr/>
          </p:nvSpPr>
          <p:spPr bwMode="auto">
            <a:xfrm>
              <a:off x="5015" y="1061"/>
              <a:ext cx="693" cy="199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Rectangle 1250"/>
            <p:cNvSpPr>
              <a:spLocks noChangeArrowheads="1"/>
            </p:cNvSpPr>
            <p:nvPr/>
          </p:nvSpPr>
          <p:spPr bwMode="auto">
            <a:xfrm>
              <a:off x="5199" y="1083"/>
              <a:ext cx="23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FSM</a:t>
              </a:r>
              <a:endParaRPr lang="en-GB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99" name="Text Box 1251"/>
            <p:cNvSpPr txBox="1">
              <a:spLocks noChangeArrowheads="1"/>
            </p:cNvSpPr>
            <p:nvPr/>
          </p:nvSpPr>
          <p:spPr bwMode="auto">
            <a:xfrm>
              <a:off x="4128" y="842"/>
              <a:ext cx="844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tx1"/>
                  </a:solidFill>
                </a:rPr>
                <a:t>Commercial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00" name="Text Box 1252"/>
            <p:cNvSpPr txBox="1">
              <a:spLocks noChangeArrowheads="1"/>
            </p:cNvSpPr>
            <p:nvPr/>
          </p:nvSpPr>
          <p:spPr bwMode="auto">
            <a:xfrm>
              <a:off x="5106" y="849"/>
              <a:ext cx="49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GB" sz="1400">
                  <a:solidFill>
                    <a:schemeClr val="tx1"/>
                  </a:solidFill>
                </a:rPr>
                <a:t>Custom</a:t>
              </a:r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01" name="Text Box 1253"/>
            <p:cNvSpPr txBox="1">
              <a:spLocks noChangeArrowheads="1"/>
            </p:cNvSpPr>
            <p:nvPr/>
          </p:nvSpPr>
          <p:spPr bwMode="auto">
            <a:xfrm>
              <a:off x="200" y="3733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03" name="Line 1255"/>
            <p:cNvSpPr>
              <a:spLocks noChangeShapeType="1"/>
            </p:cNvSpPr>
            <p:nvPr/>
          </p:nvSpPr>
          <p:spPr bwMode="auto">
            <a:xfrm flipV="1">
              <a:off x="1239" y="3000"/>
              <a:ext cx="120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5621" name="Group 1256"/>
            <p:cNvGrpSpPr>
              <a:grpSpLocks/>
            </p:cNvGrpSpPr>
            <p:nvPr/>
          </p:nvGrpSpPr>
          <p:grpSpPr bwMode="auto">
            <a:xfrm>
              <a:off x="2060" y="2108"/>
              <a:ext cx="331" cy="260"/>
              <a:chOff x="2717" y="2096"/>
              <a:chExt cx="331" cy="260"/>
            </a:xfrm>
          </p:grpSpPr>
          <p:sp>
            <p:nvSpPr>
              <p:cNvPr id="257" name="Freeform 1257"/>
              <p:cNvSpPr>
                <a:spLocks/>
              </p:cNvSpPr>
              <p:nvPr/>
            </p:nvSpPr>
            <p:spPr bwMode="auto">
              <a:xfrm>
                <a:off x="2717" y="2295"/>
                <a:ext cx="32" cy="19"/>
              </a:xfrm>
              <a:custGeom>
                <a:avLst/>
                <a:gdLst/>
                <a:ahLst/>
                <a:cxnLst>
                  <a:cxn ang="0">
                    <a:pos x="253" y="0"/>
                  </a:cxn>
                  <a:cxn ang="0">
                    <a:pos x="195" y="0"/>
                  </a:cxn>
                  <a:cxn ang="0">
                    <a:pos x="161" y="4"/>
                  </a:cxn>
                  <a:cxn ang="0">
                    <a:pos x="129" y="9"/>
                  </a:cxn>
                  <a:cxn ang="0">
                    <a:pos x="90" y="16"/>
                  </a:cxn>
                  <a:cxn ang="0">
                    <a:pos x="59" y="24"/>
                  </a:cxn>
                  <a:cxn ang="0">
                    <a:pos x="39" y="32"/>
                  </a:cxn>
                  <a:cxn ang="0">
                    <a:pos x="24" y="40"/>
                  </a:cxn>
                  <a:cxn ang="0">
                    <a:pos x="13" y="48"/>
                  </a:cxn>
                  <a:cxn ang="0">
                    <a:pos x="5" y="58"/>
                  </a:cxn>
                  <a:cxn ang="0">
                    <a:pos x="0" y="70"/>
                  </a:cxn>
                  <a:cxn ang="0">
                    <a:pos x="1" y="82"/>
                  </a:cxn>
                  <a:cxn ang="0">
                    <a:pos x="8" y="92"/>
                  </a:cxn>
                  <a:cxn ang="0">
                    <a:pos x="17" y="98"/>
                  </a:cxn>
                  <a:cxn ang="0">
                    <a:pos x="35" y="101"/>
                  </a:cxn>
                  <a:cxn ang="0">
                    <a:pos x="57" y="101"/>
                  </a:cxn>
                  <a:cxn ang="0">
                    <a:pos x="80" y="99"/>
                  </a:cxn>
                  <a:cxn ang="0">
                    <a:pos x="108" y="96"/>
                  </a:cxn>
                  <a:cxn ang="0">
                    <a:pos x="136" y="98"/>
                  </a:cxn>
                  <a:cxn ang="0">
                    <a:pos x="156" y="101"/>
                  </a:cxn>
                  <a:cxn ang="0">
                    <a:pos x="176" y="107"/>
                  </a:cxn>
                  <a:cxn ang="0">
                    <a:pos x="198" y="116"/>
                  </a:cxn>
                  <a:cxn ang="0">
                    <a:pos x="258" y="154"/>
                  </a:cxn>
                  <a:cxn ang="0">
                    <a:pos x="255" y="154"/>
                  </a:cxn>
                  <a:cxn ang="0">
                    <a:pos x="256" y="151"/>
                  </a:cxn>
                </a:cxnLst>
                <a:rect l="0" t="0" r="r" b="b"/>
                <a:pathLst>
                  <a:path w="258" h="154">
                    <a:moveTo>
                      <a:pt x="253" y="0"/>
                    </a:moveTo>
                    <a:lnTo>
                      <a:pt x="195" y="0"/>
                    </a:lnTo>
                    <a:lnTo>
                      <a:pt x="161" y="4"/>
                    </a:lnTo>
                    <a:lnTo>
                      <a:pt x="129" y="9"/>
                    </a:lnTo>
                    <a:lnTo>
                      <a:pt x="90" y="16"/>
                    </a:lnTo>
                    <a:lnTo>
                      <a:pt x="59" y="24"/>
                    </a:lnTo>
                    <a:lnTo>
                      <a:pt x="39" y="32"/>
                    </a:lnTo>
                    <a:lnTo>
                      <a:pt x="24" y="40"/>
                    </a:lnTo>
                    <a:lnTo>
                      <a:pt x="13" y="48"/>
                    </a:lnTo>
                    <a:lnTo>
                      <a:pt x="5" y="58"/>
                    </a:lnTo>
                    <a:lnTo>
                      <a:pt x="0" y="70"/>
                    </a:lnTo>
                    <a:lnTo>
                      <a:pt x="1" y="82"/>
                    </a:lnTo>
                    <a:lnTo>
                      <a:pt x="8" y="92"/>
                    </a:lnTo>
                    <a:lnTo>
                      <a:pt x="17" y="98"/>
                    </a:lnTo>
                    <a:lnTo>
                      <a:pt x="35" y="101"/>
                    </a:lnTo>
                    <a:lnTo>
                      <a:pt x="57" y="101"/>
                    </a:lnTo>
                    <a:lnTo>
                      <a:pt x="80" y="99"/>
                    </a:lnTo>
                    <a:lnTo>
                      <a:pt x="108" y="96"/>
                    </a:lnTo>
                    <a:lnTo>
                      <a:pt x="136" y="98"/>
                    </a:lnTo>
                    <a:lnTo>
                      <a:pt x="156" y="101"/>
                    </a:lnTo>
                    <a:lnTo>
                      <a:pt x="176" y="107"/>
                    </a:lnTo>
                    <a:lnTo>
                      <a:pt x="198" y="116"/>
                    </a:lnTo>
                    <a:lnTo>
                      <a:pt x="258" y="154"/>
                    </a:lnTo>
                    <a:lnTo>
                      <a:pt x="255" y="154"/>
                    </a:lnTo>
                    <a:lnTo>
                      <a:pt x="256" y="151"/>
                    </a:lnTo>
                  </a:path>
                </a:pathLst>
              </a:custGeom>
              <a:noFill/>
              <a:ln w="6350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5622" name="Group 1258"/>
              <p:cNvGrpSpPr>
                <a:grpSpLocks/>
              </p:cNvGrpSpPr>
              <p:nvPr/>
            </p:nvGrpSpPr>
            <p:grpSpPr bwMode="auto">
              <a:xfrm>
                <a:off x="2745" y="2240"/>
                <a:ext cx="260" cy="90"/>
                <a:chOff x="2745" y="2240"/>
                <a:chExt cx="260" cy="90"/>
              </a:xfrm>
            </p:grpSpPr>
            <p:sp>
              <p:nvSpPr>
                <p:cNvPr id="396" name="Freeform 1259"/>
                <p:cNvSpPr>
                  <a:spLocks/>
                </p:cNvSpPr>
                <p:nvPr/>
              </p:nvSpPr>
              <p:spPr bwMode="auto">
                <a:xfrm>
                  <a:off x="2746" y="2285"/>
                  <a:ext cx="259" cy="45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178"/>
                    </a:cxn>
                    <a:cxn ang="0">
                      <a:pos x="1678" y="356"/>
                    </a:cxn>
                    <a:cxn ang="0">
                      <a:pos x="2067" y="138"/>
                    </a:cxn>
                    <a:cxn ang="0">
                      <a:pos x="2067" y="0"/>
                    </a:cxn>
                    <a:cxn ang="0">
                      <a:pos x="1664" y="188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2067" h="356">
                      <a:moveTo>
                        <a:pt x="0" y="21"/>
                      </a:moveTo>
                      <a:lnTo>
                        <a:pt x="0" y="178"/>
                      </a:lnTo>
                      <a:lnTo>
                        <a:pt x="1678" y="356"/>
                      </a:lnTo>
                      <a:lnTo>
                        <a:pt x="2067" y="138"/>
                      </a:lnTo>
                      <a:lnTo>
                        <a:pt x="2067" y="0"/>
                      </a:lnTo>
                      <a:lnTo>
                        <a:pt x="1664" y="188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7" name="Freeform 1260"/>
                <p:cNvSpPr>
                  <a:spLocks/>
                </p:cNvSpPr>
                <p:nvPr/>
              </p:nvSpPr>
              <p:spPr bwMode="auto">
                <a:xfrm>
                  <a:off x="2745" y="2240"/>
                  <a:ext cx="210" cy="6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86" y="121"/>
                    </a:cxn>
                    <a:cxn ang="0">
                      <a:pos x="1686" y="550"/>
                    </a:cxn>
                    <a:cxn ang="0">
                      <a:pos x="0" y="38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86" h="550">
                      <a:moveTo>
                        <a:pt x="0" y="0"/>
                      </a:moveTo>
                      <a:lnTo>
                        <a:pt x="1686" y="121"/>
                      </a:lnTo>
                      <a:lnTo>
                        <a:pt x="1686" y="550"/>
                      </a:lnTo>
                      <a:lnTo>
                        <a:pt x="0" y="38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5623" name="Group 1261"/>
                <p:cNvGrpSpPr>
                  <a:grpSpLocks/>
                </p:cNvGrpSpPr>
                <p:nvPr/>
              </p:nvGrpSpPr>
              <p:grpSpPr bwMode="auto">
                <a:xfrm>
                  <a:off x="2745" y="2253"/>
                  <a:ext cx="211" cy="27"/>
                  <a:chOff x="2745" y="2253"/>
                  <a:chExt cx="211" cy="27"/>
                </a:xfrm>
              </p:grpSpPr>
              <p:sp>
                <p:nvSpPr>
                  <p:cNvPr id="399" name="Line 1262"/>
                  <p:cNvSpPr>
                    <a:spLocks noChangeShapeType="1"/>
                  </p:cNvSpPr>
                  <p:nvPr/>
                </p:nvSpPr>
                <p:spPr bwMode="auto">
                  <a:xfrm>
                    <a:off x="2745" y="2253"/>
                    <a:ext cx="210" cy="16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00" name="Line 1263"/>
                  <p:cNvSpPr>
                    <a:spLocks noChangeShapeType="1"/>
                  </p:cNvSpPr>
                  <p:nvPr/>
                </p:nvSpPr>
                <p:spPr bwMode="auto">
                  <a:xfrm>
                    <a:off x="2899" y="2266"/>
                    <a:ext cx="44" cy="3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01" name="Line 1264"/>
                  <p:cNvSpPr>
                    <a:spLocks noChangeShapeType="1"/>
                  </p:cNvSpPr>
                  <p:nvPr/>
                </p:nvSpPr>
                <p:spPr bwMode="auto">
                  <a:xfrm>
                    <a:off x="2848" y="2262"/>
                    <a:ext cx="44" cy="3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02" name="Line 1265"/>
                  <p:cNvSpPr>
                    <a:spLocks noChangeShapeType="1"/>
                  </p:cNvSpPr>
                  <p:nvPr/>
                </p:nvSpPr>
                <p:spPr bwMode="auto">
                  <a:xfrm>
                    <a:off x="2745" y="2262"/>
                    <a:ext cx="211" cy="18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5624" name="Group 1266"/>
              <p:cNvGrpSpPr>
                <a:grpSpLocks/>
              </p:cNvGrpSpPr>
              <p:nvPr/>
            </p:nvGrpSpPr>
            <p:grpSpPr bwMode="auto">
              <a:xfrm>
                <a:off x="2745" y="2231"/>
                <a:ext cx="261" cy="24"/>
                <a:chOff x="2745" y="2231"/>
                <a:chExt cx="261" cy="24"/>
              </a:xfrm>
            </p:grpSpPr>
            <p:sp>
              <p:nvSpPr>
                <p:cNvPr id="394" name="Freeform 1267"/>
                <p:cNvSpPr>
                  <a:spLocks/>
                </p:cNvSpPr>
                <p:nvPr/>
              </p:nvSpPr>
              <p:spPr bwMode="auto">
                <a:xfrm>
                  <a:off x="2745" y="2231"/>
                  <a:ext cx="261" cy="24"/>
                </a:xfrm>
                <a:custGeom>
                  <a:avLst/>
                  <a:gdLst/>
                  <a:ahLst/>
                  <a:cxnLst>
                    <a:cxn ang="0">
                      <a:pos x="0" y="75"/>
                    </a:cxn>
                    <a:cxn ang="0">
                      <a:pos x="1685" y="196"/>
                    </a:cxn>
                    <a:cxn ang="0">
                      <a:pos x="2087" y="81"/>
                    </a:cxn>
                    <a:cxn ang="0">
                      <a:pos x="1946" y="65"/>
                    </a:cxn>
                    <a:cxn ang="0">
                      <a:pos x="643" y="0"/>
                    </a:cxn>
                    <a:cxn ang="0">
                      <a:pos x="0" y="75"/>
                    </a:cxn>
                  </a:cxnLst>
                  <a:rect l="0" t="0" r="r" b="b"/>
                  <a:pathLst>
                    <a:path w="2087" h="196">
                      <a:moveTo>
                        <a:pt x="0" y="75"/>
                      </a:moveTo>
                      <a:lnTo>
                        <a:pt x="1685" y="196"/>
                      </a:lnTo>
                      <a:lnTo>
                        <a:pt x="2087" y="81"/>
                      </a:lnTo>
                      <a:lnTo>
                        <a:pt x="1946" y="65"/>
                      </a:lnTo>
                      <a:lnTo>
                        <a:pt x="643" y="0"/>
                      </a:lnTo>
                      <a:lnTo>
                        <a:pt x="0" y="75"/>
                      </a:lnTo>
                      <a:close/>
                    </a:path>
                  </a:pathLst>
                </a:custGeom>
                <a:solidFill>
                  <a:srgbClr val="DFDFD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5" name="Freeform 1268"/>
                <p:cNvSpPr>
                  <a:spLocks/>
                </p:cNvSpPr>
                <p:nvPr/>
              </p:nvSpPr>
              <p:spPr bwMode="auto">
                <a:xfrm>
                  <a:off x="2804" y="2236"/>
                  <a:ext cx="192" cy="16"/>
                </a:xfrm>
                <a:custGeom>
                  <a:avLst/>
                  <a:gdLst/>
                  <a:ahLst/>
                  <a:cxnLst>
                    <a:cxn ang="0">
                      <a:pos x="125" y="0"/>
                    </a:cxn>
                    <a:cxn ang="0">
                      <a:pos x="0" y="46"/>
                    </a:cxn>
                    <a:cxn ang="0">
                      <a:pos x="1238" y="125"/>
                    </a:cxn>
                    <a:cxn ang="0">
                      <a:pos x="1440" y="69"/>
                    </a:cxn>
                    <a:cxn ang="0">
                      <a:pos x="1424" y="61"/>
                    </a:cxn>
                    <a:cxn ang="0">
                      <a:pos x="1535" y="30"/>
                    </a:cxn>
                    <a:cxn ang="0">
                      <a:pos x="1466" y="24"/>
                    </a:cxn>
                    <a:cxn ang="0">
                      <a:pos x="125" y="0"/>
                    </a:cxn>
                  </a:cxnLst>
                  <a:rect l="0" t="0" r="r" b="b"/>
                  <a:pathLst>
                    <a:path w="1535" h="125">
                      <a:moveTo>
                        <a:pt x="125" y="0"/>
                      </a:moveTo>
                      <a:lnTo>
                        <a:pt x="0" y="46"/>
                      </a:lnTo>
                      <a:lnTo>
                        <a:pt x="1238" y="125"/>
                      </a:lnTo>
                      <a:lnTo>
                        <a:pt x="1440" y="69"/>
                      </a:lnTo>
                      <a:lnTo>
                        <a:pt x="1424" y="61"/>
                      </a:lnTo>
                      <a:lnTo>
                        <a:pt x="1535" y="30"/>
                      </a:lnTo>
                      <a:lnTo>
                        <a:pt x="1466" y="24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5625" name="Group 1269"/>
              <p:cNvGrpSpPr>
                <a:grpSpLocks/>
              </p:cNvGrpSpPr>
              <p:nvPr/>
            </p:nvGrpSpPr>
            <p:grpSpPr bwMode="auto">
              <a:xfrm>
                <a:off x="2957" y="2099"/>
                <a:ext cx="48" cy="150"/>
                <a:chOff x="2957" y="2099"/>
                <a:chExt cx="48" cy="150"/>
              </a:xfrm>
            </p:grpSpPr>
            <p:grpSp>
              <p:nvGrpSpPr>
                <p:cNvPr id="25626" name="Group 1270"/>
                <p:cNvGrpSpPr>
                  <a:grpSpLocks/>
                </p:cNvGrpSpPr>
                <p:nvPr/>
              </p:nvGrpSpPr>
              <p:grpSpPr bwMode="auto">
                <a:xfrm>
                  <a:off x="2976" y="2118"/>
                  <a:ext cx="29" cy="125"/>
                  <a:chOff x="2976" y="2118"/>
                  <a:chExt cx="29" cy="125"/>
                </a:xfrm>
              </p:grpSpPr>
              <p:sp>
                <p:nvSpPr>
                  <p:cNvPr id="368" name="Freeform 1271"/>
                  <p:cNvSpPr>
                    <a:spLocks/>
                  </p:cNvSpPr>
                  <p:nvPr/>
                </p:nvSpPr>
                <p:spPr bwMode="auto">
                  <a:xfrm>
                    <a:off x="2976" y="2118"/>
                    <a:ext cx="29" cy="125"/>
                  </a:xfrm>
                  <a:custGeom>
                    <a:avLst/>
                    <a:gdLst/>
                    <a:ahLst/>
                    <a:cxnLst>
                      <a:cxn ang="0">
                        <a:pos x="22" y="0"/>
                      </a:cxn>
                      <a:cxn ang="0">
                        <a:pos x="232" y="82"/>
                      </a:cxn>
                      <a:cxn ang="0">
                        <a:pos x="213" y="472"/>
                      </a:cxn>
                      <a:cxn ang="0">
                        <a:pos x="190" y="942"/>
                      </a:cxn>
                      <a:cxn ang="0">
                        <a:pos x="0" y="999"/>
                      </a:cxn>
                      <a:cxn ang="0">
                        <a:pos x="22" y="0"/>
                      </a:cxn>
                    </a:cxnLst>
                    <a:rect l="0" t="0" r="r" b="b"/>
                    <a:pathLst>
                      <a:path w="232" h="999">
                        <a:moveTo>
                          <a:pt x="22" y="0"/>
                        </a:moveTo>
                        <a:lnTo>
                          <a:pt x="232" y="82"/>
                        </a:lnTo>
                        <a:lnTo>
                          <a:pt x="213" y="472"/>
                        </a:lnTo>
                        <a:lnTo>
                          <a:pt x="190" y="942"/>
                        </a:lnTo>
                        <a:lnTo>
                          <a:pt x="0" y="999"/>
                        </a:lnTo>
                        <a:lnTo>
                          <a:pt x="22" y="0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5627" name="Group 1272"/>
                  <p:cNvGrpSpPr>
                    <a:grpSpLocks/>
                  </p:cNvGrpSpPr>
                  <p:nvPr/>
                </p:nvGrpSpPr>
                <p:grpSpPr bwMode="auto">
                  <a:xfrm>
                    <a:off x="2976" y="2124"/>
                    <a:ext cx="29" cy="105"/>
                    <a:chOff x="2976" y="2124"/>
                    <a:chExt cx="29" cy="105"/>
                  </a:xfrm>
                </p:grpSpPr>
                <p:grpSp>
                  <p:nvGrpSpPr>
                    <p:cNvPr id="25628" name="Group 127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76" y="2124"/>
                      <a:ext cx="29" cy="105"/>
                      <a:chOff x="2976" y="2124"/>
                      <a:chExt cx="29" cy="105"/>
                    </a:xfrm>
                  </p:grpSpPr>
                  <p:grpSp>
                    <p:nvGrpSpPr>
                      <p:cNvPr id="25629" name="Group 127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76" y="2124"/>
                        <a:ext cx="29" cy="63"/>
                        <a:chOff x="2976" y="2124"/>
                        <a:chExt cx="29" cy="63"/>
                      </a:xfrm>
                    </p:grpSpPr>
                    <p:grpSp>
                      <p:nvGrpSpPr>
                        <p:cNvPr id="25630" name="Group 127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78" y="2124"/>
                          <a:ext cx="27" cy="33"/>
                          <a:chOff x="2978" y="2124"/>
                          <a:chExt cx="27" cy="33"/>
                        </a:xfrm>
                      </p:grpSpPr>
                      <p:sp>
                        <p:nvSpPr>
                          <p:cNvPr id="388" name="Line 127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9" y="2124"/>
                            <a:ext cx="26" cy="9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389" name="Line 127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8" y="2129"/>
                            <a:ext cx="26" cy="9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390" name="Line 127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9" y="2135"/>
                            <a:ext cx="25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391" name="Line 127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8" y="2140"/>
                            <a:ext cx="26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392" name="Line 128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8" y="2145"/>
                            <a:ext cx="26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393" name="Line 128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8" y="2151"/>
                            <a:ext cx="25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383" name="Line 128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62"/>
                          <a:ext cx="26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84" name="Line 128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67"/>
                          <a:ext cx="26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85" name="Line 128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73"/>
                          <a:ext cx="26" cy="4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86" name="Line 128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79"/>
                          <a:ext cx="26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87" name="Line 128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84"/>
                          <a:ext cx="26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5631" name="Group 12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76" y="2190"/>
                        <a:ext cx="25" cy="39"/>
                        <a:chOff x="2976" y="2190"/>
                        <a:chExt cx="25" cy="39"/>
                      </a:xfrm>
                    </p:grpSpPr>
                    <p:sp>
                      <p:nvSpPr>
                        <p:cNvPr id="374" name="Line 12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90"/>
                          <a:ext cx="25" cy="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75" name="Line 12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7" y="2195"/>
                          <a:ext cx="24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76" name="Line 129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201"/>
                          <a:ext cx="25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77" name="Line 129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76" y="2206"/>
                          <a:ext cx="25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78" name="Line 129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76" y="2211"/>
                          <a:ext cx="24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79" name="Line 129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76" y="2216"/>
                          <a:ext cx="24" cy="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80" name="Line 129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76" y="2220"/>
                          <a:ext cx="24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81" name="Line 129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76" y="2225"/>
                          <a:ext cx="24" cy="4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371" name="Line 12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77" y="2157"/>
                      <a:ext cx="26" cy="5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77" name="Group 1297"/>
                <p:cNvGrpSpPr>
                  <a:grpSpLocks/>
                </p:cNvGrpSpPr>
                <p:nvPr/>
              </p:nvGrpSpPr>
              <p:grpSpPr bwMode="auto">
                <a:xfrm>
                  <a:off x="2957" y="2099"/>
                  <a:ext cx="27" cy="150"/>
                  <a:chOff x="2957" y="2099"/>
                  <a:chExt cx="27" cy="150"/>
                </a:xfrm>
              </p:grpSpPr>
              <p:sp>
                <p:nvSpPr>
                  <p:cNvPr id="366" name="Freeform 1298"/>
                  <p:cNvSpPr>
                    <a:spLocks/>
                  </p:cNvSpPr>
                  <p:nvPr/>
                </p:nvSpPr>
                <p:spPr bwMode="auto">
                  <a:xfrm>
                    <a:off x="2957" y="2099"/>
                    <a:ext cx="26" cy="150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192" y="62"/>
                      </a:cxn>
                      <a:cxn ang="0">
                        <a:pos x="203" y="75"/>
                      </a:cxn>
                      <a:cxn ang="0">
                        <a:pos x="160" y="1145"/>
                      </a:cxn>
                      <a:cxn ang="0">
                        <a:pos x="141" y="1158"/>
                      </a:cxn>
                      <a:cxn ang="0">
                        <a:pos x="0" y="1193"/>
                      </a:cxn>
                      <a:cxn ang="0">
                        <a:pos x="18" y="1174"/>
                      </a:cxn>
                      <a:cxn ang="0">
                        <a:pos x="19" y="1159"/>
                      </a:cxn>
                      <a:cxn ang="0">
                        <a:pos x="48" y="0"/>
                      </a:cxn>
                    </a:cxnLst>
                    <a:rect l="0" t="0" r="r" b="b"/>
                    <a:pathLst>
                      <a:path w="203" h="1193">
                        <a:moveTo>
                          <a:pt x="48" y="0"/>
                        </a:moveTo>
                        <a:lnTo>
                          <a:pt x="192" y="62"/>
                        </a:lnTo>
                        <a:lnTo>
                          <a:pt x="203" y="75"/>
                        </a:lnTo>
                        <a:lnTo>
                          <a:pt x="160" y="1145"/>
                        </a:lnTo>
                        <a:lnTo>
                          <a:pt x="141" y="1158"/>
                        </a:lnTo>
                        <a:lnTo>
                          <a:pt x="0" y="1193"/>
                        </a:lnTo>
                        <a:lnTo>
                          <a:pt x="18" y="1174"/>
                        </a:lnTo>
                        <a:lnTo>
                          <a:pt x="19" y="1159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7" name="Arc 1299"/>
                  <p:cNvSpPr>
                    <a:spLocks/>
                  </p:cNvSpPr>
                  <p:nvPr/>
                </p:nvSpPr>
                <p:spPr bwMode="auto">
                  <a:xfrm>
                    <a:off x="2981" y="2107"/>
                    <a:ext cx="3" cy="3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93" name="Group 1300"/>
              <p:cNvGrpSpPr>
                <a:grpSpLocks/>
              </p:cNvGrpSpPr>
              <p:nvPr/>
            </p:nvGrpSpPr>
            <p:grpSpPr bwMode="auto">
              <a:xfrm>
                <a:off x="2967" y="2324"/>
                <a:ext cx="81" cy="32"/>
                <a:chOff x="2967" y="2324"/>
                <a:chExt cx="81" cy="32"/>
              </a:xfrm>
            </p:grpSpPr>
            <p:sp>
              <p:nvSpPr>
                <p:cNvPr id="353" name="Freeform 1301"/>
                <p:cNvSpPr>
                  <a:spLocks/>
                </p:cNvSpPr>
                <p:nvPr/>
              </p:nvSpPr>
              <p:spPr bwMode="auto">
                <a:xfrm>
                  <a:off x="2967" y="2324"/>
                  <a:ext cx="81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0" y="8"/>
                    </a:cxn>
                    <a:cxn ang="0">
                      <a:pos x="209" y="12"/>
                    </a:cxn>
                    <a:cxn ang="0">
                      <a:pos x="289" y="20"/>
                    </a:cxn>
                    <a:cxn ang="0">
                      <a:pos x="369" y="31"/>
                    </a:cxn>
                    <a:cxn ang="0">
                      <a:pos x="426" y="39"/>
                    </a:cxn>
                    <a:cxn ang="0">
                      <a:pos x="493" y="50"/>
                    </a:cxn>
                    <a:cxn ang="0">
                      <a:pos x="532" y="57"/>
                    </a:cxn>
                    <a:cxn ang="0">
                      <a:pos x="561" y="64"/>
                    </a:cxn>
                    <a:cxn ang="0">
                      <a:pos x="577" y="68"/>
                    </a:cxn>
                    <a:cxn ang="0">
                      <a:pos x="591" y="71"/>
                    </a:cxn>
                    <a:cxn ang="0">
                      <a:pos x="606" y="76"/>
                    </a:cxn>
                    <a:cxn ang="0">
                      <a:pos x="623" y="82"/>
                    </a:cxn>
                    <a:cxn ang="0">
                      <a:pos x="638" y="90"/>
                    </a:cxn>
                    <a:cxn ang="0">
                      <a:pos x="645" y="99"/>
                    </a:cxn>
                    <a:cxn ang="0">
                      <a:pos x="646" y="107"/>
                    </a:cxn>
                    <a:cxn ang="0">
                      <a:pos x="643" y="118"/>
                    </a:cxn>
                    <a:cxn ang="0">
                      <a:pos x="638" y="129"/>
                    </a:cxn>
                    <a:cxn ang="0">
                      <a:pos x="630" y="140"/>
                    </a:cxn>
                    <a:cxn ang="0">
                      <a:pos x="620" y="147"/>
                    </a:cxn>
                    <a:cxn ang="0">
                      <a:pos x="605" y="156"/>
                    </a:cxn>
                    <a:cxn ang="0">
                      <a:pos x="590" y="162"/>
                    </a:cxn>
                    <a:cxn ang="0">
                      <a:pos x="572" y="164"/>
                    </a:cxn>
                    <a:cxn ang="0">
                      <a:pos x="553" y="167"/>
                    </a:cxn>
                    <a:cxn ang="0">
                      <a:pos x="529" y="168"/>
                    </a:cxn>
                    <a:cxn ang="0">
                      <a:pos x="507" y="166"/>
                    </a:cxn>
                    <a:cxn ang="0">
                      <a:pos x="471" y="161"/>
                    </a:cxn>
                  </a:cxnLst>
                  <a:rect l="0" t="0" r="r" b="b"/>
                  <a:pathLst>
                    <a:path w="646" h="168">
                      <a:moveTo>
                        <a:pt x="0" y="0"/>
                      </a:moveTo>
                      <a:lnTo>
                        <a:pt x="120" y="8"/>
                      </a:lnTo>
                      <a:lnTo>
                        <a:pt x="209" y="12"/>
                      </a:lnTo>
                      <a:lnTo>
                        <a:pt x="289" y="20"/>
                      </a:lnTo>
                      <a:lnTo>
                        <a:pt x="369" y="31"/>
                      </a:lnTo>
                      <a:lnTo>
                        <a:pt x="426" y="39"/>
                      </a:lnTo>
                      <a:lnTo>
                        <a:pt x="493" y="50"/>
                      </a:lnTo>
                      <a:lnTo>
                        <a:pt x="532" y="57"/>
                      </a:lnTo>
                      <a:lnTo>
                        <a:pt x="561" y="64"/>
                      </a:lnTo>
                      <a:lnTo>
                        <a:pt x="577" y="68"/>
                      </a:lnTo>
                      <a:lnTo>
                        <a:pt x="591" y="71"/>
                      </a:lnTo>
                      <a:lnTo>
                        <a:pt x="606" y="76"/>
                      </a:lnTo>
                      <a:lnTo>
                        <a:pt x="623" y="82"/>
                      </a:lnTo>
                      <a:lnTo>
                        <a:pt x="638" y="90"/>
                      </a:lnTo>
                      <a:lnTo>
                        <a:pt x="645" y="99"/>
                      </a:lnTo>
                      <a:lnTo>
                        <a:pt x="646" y="107"/>
                      </a:lnTo>
                      <a:lnTo>
                        <a:pt x="643" y="118"/>
                      </a:lnTo>
                      <a:lnTo>
                        <a:pt x="638" y="129"/>
                      </a:lnTo>
                      <a:lnTo>
                        <a:pt x="630" y="140"/>
                      </a:lnTo>
                      <a:lnTo>
                        <a:pt x="620" y="147"/>
                      </a:lnTo>
                      <a:lnTo>
                        <a:pt x="605" y="156"/>
                      </a:lnTo>
                      <a:lnTo>
                        <a:pt x="590" y="162"/>
                      </a:lnTo>
                      <a:lnTo>
                        <a:pt x="572" y="164"/>
                      </a:lnTo>
                      <a:lnTo>
                        <a:pt x="553" y="167"/>
                      </a:lnTo>
                      <a:lnTo>
                        <a:pt x="529" y="168"/>
                      </a:lnTo>
                      <a:lnTo>
                        <a:pt x="507" y="166"/>
                      </a:lnTo>
                      <a:lnTo>
                        <a:pt x="471" y="161"/>
                      </a:lnTo>
                    </a:path>
                  </a:pathLst>
                </a:custGeom>
                <a:noFill/>
                <a:ln w="3175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99" name="Group 1302"/>
                <p:cNvGrpSpPr>
                  <a:grpSpLocks/>
                </p:cNvGrpSpPr>
                <p:nvPr/>
              </p:nvGrpSpPr>
              <p:grpSpPr bwMode="auto">
                <a:xfrm>
                  <a:off x="2971" y="2335"/>
                  <a:ext cx="56" cy="21"/>
                  <a:chOff x="2971" y="2335"/>
                  <a:chExt cx="56" cy="21"/>
                </a:xfrm>
              </p:grpSpPr>
              <p:grpSp>
                <p:nvGrpSpPr>
                  <p:cNvPr id="700" name="Group 1303"/>
                  <p:cNvGrpSpPr>
                    <a:grpSpLocks/>
                  </p:cNvGrpSpPr>
                  <p:nvPr/>
                </p:nvGrpSpPr>
                <p:grpSpPr bwMode="auto">
                  <a:xfrm>
                    <a:off x="2971" y="2335"/>
                    <a:ext cx="56" cy="21"/>
                    <a:chOff x="2971" y="2335"/>
                    <a:chExt cx="56" cy="21"/>
                  </a:xfrm>
                </p:grpSpPr>
                <p:sp>
                  <p:nvSpPr>
                    <p:cNvPr id="360" name="Freeform 1304"/>
                    <p:cNvSpPr>
                      <a:spLocks/>
                    </p:cNvSpPr>
                    <p:nvPr/>
                  </p:nvSpPr>
                  <p:spPr bwMode="auto">
                    <a:xfrm>
                      <a:off x="2971" y="2335"/>
                      <a:ext cx="35" cy="1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8"/>
                        </a:cxn>
                        <a:cxn ang="0">
                          <a:pos x="74" y="0"/>
                        </a:cxn>
                        <a:cxn ang="0">
                          <a:pos x="283" y="38"/>
                        </a:cxn>
                        <a:cxn ang="0">
                          <a:pos x="200" y="113"/>
                        </a:cxn>
                        <a:cxn ang="0">
                          <a:pos x="0" y="68"/>
                        </a:cxn>
                      </a:cxnLst>
                      <a:rect l="0" t="0" r="r" b="b"/>
                      <a:pathLst>
                        <a:path w="283" h="113">
                          <a:moveTo>
                            <a:pt x="0" y="68"/>
                          </a:moveTo>
                          <a:lnTo>
                            <a:pt x="74" y="0"/>
                          </a:lnTo>
                          <a:lnTo>
                            <a:pt x="283" y="38"/>
                          </a:lnTo>
                          <a:lnTo>
                            <a:pt x="200" y="113"/>
                          </a:lnTo>
                          <a:lnTo>
                            <a:pt x="0" y="68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61" name="Freeform 1305"/>
                    <p:cNvSpPr>
                      <a:spLocks/>
                    </p:cNvSpPr>
                    <p:nvPr/>
                  </p:nvSpPr>
                  <p:spPr bwMode="auto">
                    <a:xfrm>
                      <a:off x="2971" y="2343"/>
                      <a:ext cx="25" cy="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59"/>
                        </a:cxn>
                        <a:cxn ang="0">
                          <a:pos x="2" y="59"/>
                        </a:cxn>
                        <a:cxn ang="0">
                          <a:pos x="200" y="107"/>
                        </a:cxn>
                        <a:cxn ang="0">
                          <a:pos x="200" y="45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200" h="107">
                          <a:moveTo>
                            <a:pt x="0" y="0"/>
                          </a:moveTo>
                          <a:lnTo>
                            <a:pt x="0" y="59"/>
                          </a:lnTo>
                          <a:lnTo>
                            <a:pt x="2" y="59"/>
                          </a:lnTo>
                          <a:lnTo>
                            <a:pt x="200" y="107"/>
                          </a:lnTo>
                          <a:lnTo>
                            <a:pt x="200" y="45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62" name="Freeform 1306"/>
                    <p:cNvSpPr>
                      <a:spLocks/>
                    </p:cNvSpPr>
                    <p:nvPr/>
                  </p:nvSpPr>
                  <p:spPr bwMode="auto">
                    <a:xfrm>
                      <a:off x="2996" y="2339"/>
                      <a:ext cx="31" cy="1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4"/>
                        </a:cxn>
                        <a:cxn ang="0">
                          <a:pos x="82" y="0"/>
                        </a:cxn>
                        <a:cxn ang="0">
                          <a:pos x="255" y="20"/>
                        </a:cxn>
                        <a:cxn ang="0">
                          <a:pos x="255" y="76"/>
                        </a:cxn>
                        <a:cxn ang="0">
                          <a:pos x="0" y="137"/>
                        </a:cxn>
                        <a:cxn ang="0">
                          <a:pos x="0" y="74"/>
                        </a:cxn>
                      </a:cxnLst>
                      <a:rect l="0" t="0" r="r" b="b"/>
                      <a:pathLst>
                        <a:path w="255" h="137">
                          <a:moveTo>
                            <a:pt x="0" y="74"/>
                          </a:moveTo>
                          <a:lnTo>
                            <a:pt x="82" y="0"/>
                          </a:lnTo>
                          <a:lnTo>
                            <a:pt x="255" y="20"/>
                          </a:lnTo>
                          <a:lnTo>
                            <a:pt x="255" y="76"/>
                          </a:lnTo>
                          <a:lnTo>
                            <a:pt x="0" y="137"/>
                          </a:lnTo>
                          <a:lnTo>
                            <a:pt x="0" y="74"/>
                          </a:lnTo>
                          <a:close/>
                        </a:path>
                      </a:pathLst>
                    </a:custGeom>
                    <a:solidFill>
                      <a:srgbClr val="9F9F9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63" name="Freeform 1307"/>
                    <p:cNvSpPr>
                      <a:spLocks/>
                    </p:cNvSpPr>
                    <p:nvPr/>
                  </p:nvSpPr>
                  <p:spPr bwMode="auto">
                    <a:xfrm>
                      <a:off x="2980" y="2335"/>
                      <a:ext cx="4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91" y="13"/>
                        </a:cxn>
                        <a:cxn ang="0">
                          <a:pos x="382" y="57"/>
                        </a:cxn>
                        <a:cxn ang="0">
                          <a:pos x="209" y="38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382" h="57">
                          <a:moveTo>
                            <a:pt x="0" y="0"/>
                          </a:moveTo>
                          <a:lnTo>
                            <a:pt x="191" y="13"/>
                          </a:lnTo>
                          <a:lnTo>
                            <a:pt x="382" y="57"/>
                          </a:lnTo>
                          <a:lnTo>
                            <a:pt x="209" y="3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01" name="Group 1308"/>
                  <p:cNvGrpSpPr>
                    <a:grpSpLocks/>
                  </p:cNvGrpSpPr>
                  <p:nvPr/>
                </p:nvGrpSpPr>
                <p:grpSpPr bwMode="auto">
                  <a:xfrm>
                    <a:off x="2971" y="2341"/>
                    <a:ext cx="56" cy="9"/>
                    <a:chOff x="2971" y="2341"/>
                    <a:chExt cx="56" cy="9"/>
                  </a:xfrm>
                </p:grpSpPr>
                <p:sp>
                  <p:nvSpPr>
                    <p:cNvPr id="357" name="Line 13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71" y="2345"/>
                      <a:ext cx="25" cy="5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8" name="Line 131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996" y="2341"/>
                      <a:ext cx="1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9" name="Line 13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07" y="2341"/>
                      <a:ext cx="20" cy="2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262" name="Freeform 1312"/>
              <p:cNvSpPr>
                <a:spLocks/>
              </p:cNvSpPr>
              <p:nvPr/>
            </p:nvSpPr>
            <p:spPr bwMode="auto">
              <a:xfrm>
                <a:off x="2956" y="2284"/>
                <a:ext cx="49" cy="46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392" y="0"/>
                  </a:cxn>
                  <a:cxn ang="0">
                    <a:pos x="392" y="147"/>
                  </a:cxn>
                  <a:cxn ang="0">
                    <a:pos x="0" y="366"/>
                  </a:cxn>
                  <a:cxn ang="0">
                    <a:pos x="0" y="183"/>
                  </a:cxn>
                </a:cxnLst>
                <a:rect l="0" t="0" r="r" b="b"/>
                <a:pathLst>
                  <a:path w="392" h="366">
                    <a:moveTo>
                      <a:pt x="0" y="183"/>
                    </a:moveTo>
                    <a:lnTo>
                      <a:pt x="392" y="0"/>
                    </a:lnTo>
                    <a:lnTo>
                      <a:pt x="392" y="147"/>
                    </a:lnTo>
                    <a:lnTo>
                      <a:pt x="0" y="366"/>
                    </a:lnTo>
                    <a:lnTo>
                      <a:pt x="0" y="183"/>
                    </a:lnTo>
                    <a:close/>
                  </a:path>
                </a:pathLst>
              </a:custGeom>
              <a:solidFill>
                <a:srgbClr val="5F5F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" name="Freeform 1313"/>
              <p:cNvSpPr>
                <a:spLocks/>
              </p:cNvSpPr>
              <p:nvPr/>
            </p:nvSpPr>
            <p:spPr bwMode="auto">
              <a:xfrm>
                <a:off x="2955" y="2241"/>
                <a:ext cx="51" cy="68"/>
              </a:xfrm>
              <a:custGeom>
                <a:avLst/>
                <a:gdLst/>
                <a:ahLst/>
                <a:cxnLst>
                  <a:cxn ang="0">
                    <a:pos x="0" y="115"/>
                  </a:cxn>
                  <a:cxn ang="0">
                    <a:pos x="405" y="0"/>
                  </a:cxn>
                  <a:cxn ang="0">
                    <a:pos x="405" y="358"/>
                  </a:cxn>
                  <a:cxn ang="0">
                    <a:pos x="1" y="542"/>
                  </a:cxn>
                  <a:cxn ang="0">
                    <a:pos x="0" y="115"/>
                  </a:cxn>
                </a:cxnLst>
                <a:rect l="0" t="0" r="r" b="b"/>
                <a:pathLst>
                  <a:path w="405" h="542">
                    <a:moveTo>
                      <a:pt x="0" y="115"/>
                    </a:moveTo>
                    <a:lnTo>
                      <a:pt x="405" y="0"/>
                    </a:lnTo>
                    <a:lnTo>
                      <a:pt x="405" y="358"/>
                    </a:lnTo>
                    <a:lnTo>
                      <a:pt x="1" y="542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" name="Freeform 1314"/>
              <p:cNvSpPr>
                <a:spLocks/>
              </p:cNvSpPr>
              <p:nvPr/>
            </p:nvSpPr>
            <p:spPr bwMode="auto">
              <a:xfrm>
                <a:off x="2819" y="2120"/>
                <a:ext cx="124" cy="104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999" y="0"/>
                  </a:cxn>
                  <a:cxn ang="0">
                    <a:pos x="960" y="828"/>
                  </a:cxn>
                  <a:cxn ang="0">
                    <a:pos x="0" y="781"/>
                  </a:cxn>
                  <a:cxn ang="0">
                    <a:pos x="40" y="0"/>
                  </a:cxn>
                </a:cxnLst>
                <a:rect l="0" t="0" r="r" b="b"/>
                <a:pathLst>
                  <a:path w="999" h="828">
                    <a:moveTo>
                      <a:pt x="40" y="0"/>
                    </a:moveTo>
                    <a:lnTo>
                      <a:pt x="999" y="0"/>
                    </a:lnTo>
                    <a:lnTo>
                      <a:pt x="960" y="828"/>
                    </a:lnTo>
                    <a:lnTo>
                      <a:pt x="0" y="78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" name="Freeform 1315"/>
              <p:cNvSpPr>
                <a:spLocks/>
              </p:cNvSpPr>
              <p:nvPr/>
            </p:nvSpPr>
            <p:spPr bwMode="auto">
              <a:xfrm>
                <a:off x="2737" y="2294"/>
                <a:ext cx="233" cy="47"/>
              </a:xfrm>
              <a:custGeom>
                <a:avLst/>
                <a:gdLst/>
                <a:ahLst/>
                <a:cxnLst>
                  <a:cxn ang="0">
                    <a:pos x="302" y="0"/>
                  </a:cxn>
                  <a:cxn ang="0">
                    <a:pos x="1860" y="154"/>
                  </a:cxn>
                  <a:cxn ang="0">
                    <a:pos x="1750" y="292"/>
                  </a:cxn>
                  <a:cxn ang="0">
                    <a:pos x="1644" y="377"/>
                  </a:cxn>
                  <a:cxn ang="0">
                    <a:pos x="0" y="189"/>
                  </a:cxn>
                  <a:cxn ang="0">
                    <a:pos x="123" y="135"/>
                  </a:cxn>
                  <a:cxn ang="0">
                    <a:pos x="302" y="0"/>
                  </a:cxn>
                </a:cxnLst>
                <a:rect l="0" t="0" r="r" b="b"/>
                <a:pathLst>
                  <a:path w="1860" h="377">
                    <a:moveTo>
                      <a:pt x="302" y="0"/>
                    </a:moveTo>
                    <a:lnTo>
                      <a:pt x="1860" y="154"/>
                    </a:lnTo>
                    <a:lnTo>
                      <a:pt x="1750" y="292"/>
                    </a:lnTo>
                    <a:lnTo>
                      <a:pt x="1644" y="377"/>
                    </a:lnTo>
                    <a:lnTo>
                      <a:pt x="0" y="189"/>
                    </a:lnTo>
                    <a:lnTo>
                      <a:pt x="123" y="135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rgbClr val="DFDFD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702" name="Group 1316"/>
              <p:cNvGrpSpPr>
                <a:grpSpLocks/>
              </p:cNvGrpSpPr>
              <p:nvPr/>
            </p:nvGrpSpPr>
            <p:grpSpPr bwMode="auto">
              <a:xfrm>
                <a:off x="2955" y="2245"/>
                <a:ext cx="50" cy="60"/>
                <a:chOff x="2955" y="2245"/>
                <a:chExt cx="50" cy="60"/>
              </a:xfrm>
            </p:grpSpPr>
            <p:sp>
              <p:nvSpPr>
                <p:cNvPr id="344" name="Line 1317"/>
                <p:cNvSpPr>
                  <a:spLocks noChangeShapeType="1"/>
                </p:cNvSpPr>
                <p:nvPr/>
              </p:nvSpPr>
              <p:spPr bwMode="auto">
                <a:xfrm flipV="1">
                  <a:off x="2955" y="2262"/>
                  <a:ext cx="50" cy="18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5" name="Line 1318"/>
                <p:cNvSpPr>
                  <a:spLocks noChangeShapeType="1"/>
                </p:cNvSpPr>
                <p:nvPr/>
              </p:nvSpPr>
              <p:spPr bwMode="auto">
                <a:xfrm flipV="1">
                  <a:off x="2964" y="2267"/>
                  <a:ext cx="41" cy="16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6" name="Line 1319"/>
                <p:cNvSpPr>
                  <a:spLocks noChangeShapeType="1"/>
                </p:cNvSpPr>
                <p:nvPr/>
              </p:nvSpPr>
              <p:spPr bwMode="auto">
                <a:xfrm flipV="1">
                  <a:off x="2964" y="2272"/>
                  <a:ext cx="41" cy="17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7" name="Line 1320"/>
                <p:cNvSpPr>
                  <a:spLocks noChangeShapeType="1"/>
                </p:cNvSpPr>
                <p:nvPr/>
              </p:nvSpPr>
              <p:spPr bwMode="auto">
                <a:xfrm flipV="1">
                  <a:off x="2964" y="2277"/>
                  <a:ext cx="41" cy="17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8" name="Line 1321"/>
                <p:cNvSpPr>
                  <a:spLocks noChangeShapeType="1"/>
                </p:cNvSpPr>
                <p:nvPr/>
              </p:nvSpPr>
              <p:spPr bwMode="auto">
                <a:xfrm flipV="1">
                  <a:off x="2964" y="2282"/>
                  <a:ext cx="41" cy="18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9" name="Line 1322"/>
                <p:cNvSpPr>
                  <a:spLocks noChangeShapeType="1"/>
                </p:cNvSpPr>
                <p:nvPr/>
              </p:nvSpPr>
              <p:spPr bwMode="auto">
                <a:xfrm flipV="1">
                  <a:off x="2964" y="2257"/>
                  <a:ext cx="41" cy="14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0" name="Line 1323"/>
                <p:cNvSpPr>
                  <a:spLocks noChangeShapeType="1"/>
                </p:cNvSpPr>
                <p:nvPr/>
              </p:nvSpPr>
              <p:spPr bwMode="auto">
                <a:xfrm flipV="1">
                  <a:off x="2964" y="2251"/>
                  <a:ext cx="41" cy="13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1" name="Line 1324"/>
                <p:cNvSpPr>
                  <a:spLocks noChangeShapeType="1"/>
                </p:cNvSpPr>
                <p:nvPr/>
              </p:nvSpPr>
              <p:spPr bwMode="auto">
                <a:xfrm flipV="1">
                  <a:off x="2964" y="2245"/>
                  <a:ext cx="41" cy="13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2" name="Line 1325"/>
                <p:cNvSpPr>
                  <a:spLocks noChangeShapeType="1"/>
                </p:cNvSpPr>
                <p:nvPr/>
              </p:nvSpPr>
              <p:spPr bwMode="auto">
                <a:xfrm flipH="1">
                  <a:off x="2964" y="2254"/>
                  <a:ext cx="1" cy="51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07" name="Group 1326"/>
              <p:cNvGrpSpPr>
                <a:grpSpLocks/>
              </p:cNvGrpSpPr>
              <p:nvPr/>
            </p:nvGrpSpPr>
            <p:grpSpPr bwMode="auto">
              <a:xfrm>
                <a:off x="2801" y="2096"/>
                <a:ext cx="165" cy="153"/>
                <a:chOff x="2801" y="2096"/>
                <a:chExt cx="165" cy="153"/>
              </a:xfrm>
            </p:grpSpPr>
            <p:grpSp>
              <p:nvGrpSpPr>
                <p:cNvPr id="708" name="Group 1327"/>
                <p:cNvGrpSpPr>
                  <a:grpSpLocks/>
                </p:cNvGrpSpPr>
                <p:nvPr/>
              </p:nvGrpSpPr>
              <p:grpSpPr bwMode="auto">
                <a:xfrm>
                  <a:off x="2801" y="2096"/>
                  <a:ext cx="165" cy="153"/>
                  <a:chOff x="2801" y="2096"/>
                  <a:chExt cx="165" cy="153"/>
                </a:xfrm>
              </p:grpSpPr>
              <p:grpSp>
                <p:nvGrpSpPr>
                  <p:cNvPr id="709" name="Group 1328"/>
                  <p:cNvGrpSpPr>
                    <a:grpSpLocks/>
                  </p:cNvGrpSpPr>
                  <p:nvPr/>
                </p:nvGrpSpPr>
                <p:grpSpPr bwMode="auto">
                  <a:xfrm>
                    <a:off x="2801" y="2096"/>
                    <a:ext cx="165" cy="153"/>
                    <a:chOff x="2801" y="2096"/>
                    <a:chExt cx="165" cy="153"/>
                  </a:xfrm>
                </p:grpSpPr>
                <p:sp>
                  <p:nvSpPr>
                    <p:cNvPr id="340" name="Freeform 1329"/>
                    <p:cNvSpPr>
                      <a:spLocks/>
                    </p:cNvSpPr>
                    <p:nvPr/>
                  </p:nvSpPr>
                  <p:spPr bwMode="auto">
                    <a:xfrm>
                      <a:off x="2801" y="2096"/>
                      <a:ext cx="165" cy="153"/>
                    </a:xfrm>
                    <a:custGeom>
                      <a:avLst/>
                      <a:gdLst/>
                      <a:ahLst/>
                      <a:cxnLst>
                        <a:cxn ang="0">
                          <a:pos x="104" y="20"/>
                        </a:cxn>
                        <a:cxn ang="0">
                          <a:pos x="217" y="14"/>
                        </a:cxn>
                        <a:cxn ang="0">
                          <a:pos x="370" y="4"/>
                        </a:cxn>
                        <a:cxn ang="0">
                          <a:pos x="529" y="0"/>
                        </a:cxn>
                        <a:cxn ang="0">
                          <a:pos x="716" y="0"/>
                        </a:cxn>
                        <a:cxn ang="0">
                          <a:pos x="847" y="2"/>
                        </a:cxn>
                        <a:cxn ang="0">
                          <a:pos x="1049" y="9"/>
                        </a:cxn>
                        <a:cxn ang="0">
                          <a:pos x="1244" y="19"/>
                        </a:cxn>
                        <a:cxn ang="0">
                          <a:pos x="1290" y="21"/>
                        </a:cxn>
                        <a:cxn ang="0">
                          <a:pos x="1300" y="25"/>
                        </a:cxn>
                        <a:cxn ang="0">
                          <a:pos x="1307" y="30"/>
                        </a:cxn>
                        <a:cxn ang="0">
                          <a:pos x="1313" y="40"/>
                        </a:cxn>
                        <a:cxn ang="0">
                          <a:pos x="1314" y="50"/>
                        </a:cxn>
                        <a:cxn ang="0">
                          <a:pos x="1265" y="1195"/>
                        </a:cxn>
                        <a:cxn ang="0">
                          <a:pos x="1259" y="1212"/>
                        </a:cxn>
                        <a:cxn ang="0">
                          <a:pos x="1244" y="1217"/>
                        </a:cxn>
                        <a:cxn ang="0">
                          <a:pos x="819" y="1188"/>
                        </a:cxn>
                        <a:cxn ang="0">
                          <a:pos x="402" y="1159"/>
                        </a:cxn>
                        <a:cxn ang="0">
                          <a:pos x="19" y="1131"/>
                        </a:cxn>
                        <a:cxn ang="0">
                          <a:pos x="0" y="1101"/>
                        </a:cxn>
                        <a:cxn ang="0">
                          <a:pos x="58" y="57"/>
                        </a:cxn>
                        <a:cxn ang="0">
                          <a:pos x="104" y="20"/>
                        </a:cxn>
                      </a:cxnLst>
                      <a:rect l="0" t="0" r="r" b="b"/>
                      <a:pathLst>
                        <a:path w="1314" h="1217">
                          <a:moveTo>
                            <a:pt x="104" y="20"/>
                          </a:moveTo>
                          <a:lnTo>
                            <a:pt x="217" y="14"/>
                          </a:lnTo>
                          <a:lnTo>
                            <a:pt x="370" y="4"/>
                          </a:lnTo>
                          <a:lnTo>
                            <a:pt x="529" y="0"/>
                          </a:lnTo>
                          <a:lnTo>
                            <a:pt x="716" y="0"/>
                          </a:lnTo>
                          <a:lnTo>
                            <a:pt x="847" y="2"/>
                          </a:lnTo>
                          <a:lnTo>
                            <a:pt x="1049" y="9"/>
                          </a:lnTo>
                          <a:lnTo>
                            <a:pt x="1244" y="19"/>
                          </a:lnTo>
                          <a:lnTo>
                            <a:pt x="1290" y="21"/>
                          </a:lnTo>
                          <a:lnTo>
                            <a:pt x="1300" y="25"/>
                          </a:lnTo>
                          <a:lnTo>
                            <a:pt x="1307" y="30"/>
                          </a:lnTo>
                          <a:lnTo>
                            <a:pt x="1313" y="40"/>
                          </a:lnTo>
                          <a:lnTo>
                            <a:pt x="1314" y="50"/>
                          </a:lnTo>
                          <a:lnTo>
                            <a:pt x="1265" y="1195"/>
                          </a:lnTo>
                          <a:lnTo>
                            <a:pt x="1259" y="1212"/>
                          </a:lnTo>
                          <a:lnTo>
                            <a:pt x="1244" y="1217"/>
                          </a:lnTo>
                          <a:lnTo>
                            <a:pt x="819" y="1188"/>
                          </a:lnTo>
                          <a:lnTo>
                            <a:pt x="402" y="1159"/>
                          </a:lnTo>
                          <a:lnTo>
                            <a:pt x="19" y="1131"/>
                          </a:lnTo>
                          <a:lnTo>
                            <a:pt x="0" y="1101"/>
                          </a:lnTo>
                          <a:lnTo>
                            <a:pt x="58" y="57"/>
                          </a:lnTo>
                          <a:lnTo>
                            <a:pt x="104" y="2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1" name="Arc 1330"/>
                    <p:cNvSpPr>
                      <a:spLocks/>
                    </p:cNvSpPr>
                    <p:nvPr/>
                  </p:nvSpPr>
                  <p:spPr bwMode="auto">
                    <a:xfrm>
                      <a:off x="2962" y="2099"/>
                      <a:ext cx="4" cy="4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0564"/>
                        <a:gd name="T1" fmla="*/ 0 h 21600"/>
                        <a:gd name="T2" fmla="*/ 20564 w 20564"/>
                        <a:gd name="T3" fmla="*/ 14990 h 21600"/>
                        <a:gd name="T4" fmla="*/ 0 w 20564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0564" h="21600" fill="none" extrusionOk="0">
                          <a:moveTo>
                            <a:pt x="-1" y="0"/>
                          </a:moveTo>
                          <a:cubicBezTo>
                            <a:pt x="9382" y="0"/>
                            <a:pt x="17692" y="6057"/>
                            <a:pt x="20563" y="14990"/>
                          </a:cubicBezTo>
                        </a:path>
                        <a:path w="20564" h="21600" stroke="0" extrusionOk="0">
                          <a:moveTo>
                            <a:pt x="-1" y="0"/>
                          </a:moveTo>
                          <a:cubicBezTo>
                            <a:pt x="9382" y="0"/>
                            <a:pt x="17692" y="6057"/>
                            <a:pt x="20563" y="1499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2" name="Arc 1331"/>
                    <p:cNvSpPr>
                      <a:spLocks/>
                    </p:cNvSpPr>
                    <p:nvPr/>
                  </p:nvSpPr>
                  <p:spPr bwMode="auto">
                    <a:xfrm>
                      <a:off x="2809" y="2099"/>
                      <a:ext cx="8" cy="6"/>
                    </a:xfrm>
                    <a:custGeom>
                      <a:avLst/>
                      <a:gdLst>
                        <a:gd name="G0" fmla="+- 21600 0 0"/>
                        <a:gd name="G1" fmla="+- 21600 0 0"/>
                        <a:gd name="G2" fmla="+- 21600 0 0"/>
                        <a:gd name="T0" fmla="*/ 0 w 21600"/>
                        <a:gd name="T1" fmla="*/ 21600 h 21600"/>
                        <a:gd name="T2" fmla="*/ 21600 w 21600"/>
                        <a:gd name="T3" fmla="*/ 0 h 21600"/>
                        <a:gd name="T4" fmla="*/ 2160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21600"/>
                          </a:moveTo>
                          <a:cubicBezTo>
                            <a:pt x="0" y="9670"/>
                            <a:pt x="9670" y="0"/>
                            <a:pt x="21599" y="0"/>
                          </a:cubicBezTo>
                        </a:path>
                        <a:path w="21600" h="21600" stroke="0" extrusionOk="0">
                          <a:moveTo>
                            <a:pt x="0" y="21600"/>
                          </a:moveTo>
                          <a:cubicBezTo>
                            <a:pt x="0" y="9670"/>
                            <a:pt x="9670" y="0"/>
                            <a:pt x="21599" y="0"/>
                          </a:cubicBez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3" name="Arc 1332"/>
                    <p:cNvSpPr>
                      <a:spLocks/>
                    </p:cNvSpPr>
                    <p:nvPr/>
                  </p:nvSpPr>
                  <p:spPr bwMode="auto">
                    <a:xfrm>
                      <a:off x="2801" y="2234"/>
                      <a:ext cx="4" cy="5"/>
                    </a:xfrm>
                    <a:custGeom>
                      <a:avLst/>
                      <a:gdLst>
                        <a:gd name="G0" fmla="+- 21600 0 0"/>
                        <a:gd name="G1" fmla="+- 0 0 0"/>
                        <a:gd name="G2" fmla="+- 21600 0 0"/>
                        <a:gd name="T0" fmla="*/ 21600 w 21600"/>
                        <a:gd name="T1" fmla="*/ 21600 h 21600"/>
                        <a:gd name="T2" fmla="*/ 0 w 21600"/>
                        <a:gd name="T3" fmla="*/ 0 h 21600"/>
                        <a:gd name="T4" fmla="*/ 21600 w 21600"/>
                        <a:gd name="T5" fmla="*/ 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21600" y="21600"/>
                          </a:moveTo>
                          <a:cubicBezTo>
                            <a:pt x="9670" y="21600"/>
                            <a:pt x="0" y="11929"/>
                            <a:pt x="0" y="0"/>
                          </a:cubicBezTo>
                        </a:path>
                        <a:path w="21600" h="21600" stroke="0" extrusionOk="0">
                          <a:moveTo>
                            <a:pt x="21600" y="21600"/>
                          </a:moveTo>
                          <a:cubicBezTo>
                            <a:pt x="9670" y="21600"/>
                            <a:pt x="0" y="11929"/>
                            <a:pt x="0" y="0"/>
                          </a:cubicBez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11" name="Group 1333"/>
                  <p:cNvGrpSpPr>
                    <a:grpSpLocks/>
                  </p:cNvGrpSpPr>
                  <p:nvPr/>
                </p:nvGrpSpPr>
                <p:grpSpPr bwMode="auto">
                  <a:xfrm>
                    <a:off x="2819" y="2120"/>
                    <a:ext cx="125" cy="104"/>
                    <a:chOff x="2819" y="2120"/>
                    <a:chExt cx="125" cy="104"/>
                  </a:xfrm>
                </p:grpSpPr>
                <p:grpSp>
                  <p:nvGrpSpPr>
                    <p:cNvPr id="715" name="Group 13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19" y="2120"/>
                      <a:ext cx="125" cy="104"/>
                      <a:chOff x="2819" y="2120"/>
                      <a:chExt cx="125" cy="104"/>
                    </a:xfrm>
                  </p:grpSpPr>
                  <p:sp>
                    <p:nvSpPr>
                      <p:cNvPr id="336" name="Freeform 13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24" y="2120"/>
                        <a:ext cx="119" cy="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958" y="1"/>
                          </a:cxn>
                          <a:cxn ang="0">
                            <a:pos x="936" y="17"/>
                          </a:cxn>
                          <a:cxn ang="0">
                            <a:pos x="21" y="17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958" h="17">
                            <a:moveTo>
                              <a:pt x="0" y="0"/>
                            </a:moveTo>
                            <a:lnTo>
                              <a:pt x="958" y="1"/>
                            </a:lnTo>
                            <a:lnTo>
                              <a:pt x="936" y="17"/>
                            </a:lnTo>
                            <a:lnTo>
                              <a:pt x="21" y="17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7" name="Freeform 13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936" y="2120"/>
                        <a:ext cx="8" cy="10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9" y="16"/>
                          </a:cxn>
                          <a:cxn ang="0">
                            <a:pos x="62" y="0"/>
                          </a:cxn>
                          <a:cxn ang="0">
                            <a:pos x="40" y="449"/>
                          </a:cxn>
                          <a:cxn ang="0">
                            <a:pos x="21" y="828"/>
                          </a:cxn>
                          <a:cxn ang="0">
                            <a:pos x="0" y="804"/>
                          </a:cxn>
                          <a:cxn ang="0">
                            <a:pos x="39" y="16"/>
                          </a:cxn>
                        </a:cxnLst>
                        <a:rect l="0" t="0" r="r" b="b"/>
                        <a:pathLst>
                          <a:path w="62" h="828">
                            <a:moveTo>
                              <a:pt x="39" y="16"/>
                            </a:moveTo>
                            <a:lnTo>
                              <a:pt x="62" y="0"/>
                            </a:lnTo>
                            <a:lnTo>
                              <a:pt x="40" y="449"/>
                            </a:lnTo>
                            <a:lnTo>
                              <a:pt x="21" y="828"/>
                            </a:lnTo>
                            <a:lnTo>
                              <a:pt x="0" y="804"/>
                            </a:lnTo>
                            <a:lnTo>
                              <a:pt x="39" y="16"/>
                            </a:ln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" name="Freeform 13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19" y="2215"/>
                        <a:ext cx="119" cy="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23" y="0"/>
                          </a:cxn>
                          <a:cxn ang="0">
                            <a:pos x="0" y="22"/>
                          </a:cxn>
                          <a:cxn ang="0">
                            <a:pos x="959" y="68"/>
                          </a:cxn>
                          <a:cxn ang="0">
                            <a:pos x="938" y="45"/>
                          </a:cxn>
                          <a:cxn ang="0">
                            <a:pos x="23" y="0"/>
                          </a:cxn>
                        </a:cxnLst>
                        <a:rect l="0" t="0" r="r" b="b"/>
                        <a:pathLst>
                          <a:path w="959" h="68">
                            <a:moveTo>
                              <a:pt x="23" y="0"/>
                            </a:moveTo>
                            <a:lnTo>
                              <a:pt x="0" y="22"/>
                            </a:lnTo>
                            <a:lnTo>
                              <a:pt x="959" y="68"/>
                            </a:lnTo>
                            <a:lnTo>
                              <a:pt x="938" y="45"/>
                            </a:lnTo>
                            <a:lnTo>
                              <a:pt x="23" y="0"/>
                            </a:lnTo>
                            <a:close/>
                          </a:path>
                        </a:pathLst>
                      </a:custGeom>
                      <a:solidFill>
                        <a:srgbClr val="DFDFD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9" name="Freeform 13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19" y="2120"/>
                        <a:ext cx="7" cy="9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0" y="0"/>
                          </a:cxn>
                          <a:cxn ang="0">
                            <a:pos x="61" y="16"/>
                          </a:cxn>
                          <a:cxn ang="0">
                            <a:pos x="23" y="759"/>
                          </a:cxn>
                          <a:cxn ang="0">
                            <a:pos x="0" y="781"/>
                          </a:cxn>
                          <a:cxn ang="0">
                            <a:pos x="40" y="0"/>
                          </a:cxn>
                        </a:cxnLst>
                        <a:rect l="0" t="0" r="r" b="b"/>
                        <a:pathLst>
                          <a:path w="61" h="781">
                            <a:moveTo>
                              <a:pt x="40" y="0"/>
                            </a:moveTo>
                            <a:lnTo>
                              <a:pt x="61" y="16"/>
                            </a:lnTo>
                            <a:lnTo>
                              <a:pt x="23" y="759"/>
                            </a:lnTo>
                            <a:lnTo>
                              <a:pt x="0" y="781"/>
                            </a:lnTo>
                            <a:lnTo>
                              <a:pt x="40" y="0"/>
                            </a:lnTo>
                            <a:close/>
                          </a:path>
                        </a:pathLst>
                      </a:custGeom>
                      <a:solidFill>
                        <a:srgbClr val="BFBFB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716" name="Group 133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21" y="2122"/>
                      <a:ext cx="120" cy="99"/>
                      <a:chOff x="2821" y="2122"/>
                      <a:chExt cx="120" cy="99"/>
                    </a:xfrm>
                  </p:grpSpPr>
                  <p:sp>
                    <p:nvSpPr>
                      <p:cNvPr id="333" name="Freeform 13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21" y="2122"/>
                        <a:ext cx="120" cy="9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9" y="0"/>
                          </a:cxn>
                          <a:cxn ang="0">
                            <a:pos x="954" y="0"/>
                          </a:cxn>
                          <a:cxn ang="0">
                            <a:pos x="916" y="788"/>
                          </a:cxn>
                          <a:cxn ang="0">
                            <a:pos x="0" y="743"/>
                          </a:cxn>
                          <a:cxn ang="0">
                            <a:pos x="39" y="0"/>
                          </a:cxn>
                        </a:cxnLst>
                        <a:rect l="0" t="0" r="r" b="b"/>
                        <a:pathLst>
                          <a:path w="954" h="788">
                            <a:moveTo>
                              <a:pt x="39" y="0"/>
                            </a:moveTo>
                            <a:lnTo>
                              <a:pt x="954" y="0"/>
                            </a:lnTo>
                            <a:lnTo>
                              <a:pt x="916" y="788"/>
                            </a:lnTo>
                            <a:lnTo>
                              <a:pt x="0" y="743"/>
                            </a:lnTo>
                            <a:lnTo>
                              <a:pt x="39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4" name="Freeform 13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25" y="2126"/>
                        <a:ext cx="112" cy="9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3" y="1"/>
                          </a:cxn>
                          <a:cxn ang="0">
                            <a:pos x="889" y="0"/>
                          </a:cxn>
                          <a:cxn ang="0">
                            <a:pos x="852" y="729"/>
                          </a:cxn>
                          <a:cxn ang="0">
                            <a:pos x="0" y="692"/>
                          </a:cxn>
                          <a:cxn ang="0">
                            <a:pos x="33" y="1"/>
                          </a:cxn>
                        </a:cxnLst>
                        <a:rect l="0" t="0" r="r" b="b"/>
                        <a:pathLst>
                          <a:path w="889" h="729">
                            <a:moveTo>
                              <a:pt x="33" y="1"/>
                            </a:moveTo>
                            <a:lnTo>
                              <a:pt x="889" y="0"/>
                            </a:lnTo>
                            <a:lnTo>
                              <a:pt x="852" y="729"/>
                            </a:lnTo>
                            <a:lnTo>
                              <a:pt x="0" y="692"/>
                            </a:lnTo>
                            <a:lnTo>
                              <a:pt x="33" y="1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5" name="Freeform 13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27" y="2131"/>
                        <a:ext cx="105" cy="8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1" y="0"/>
                          </a:cxn>
                          <a:cxn ang="0">
                            <a:pos x="840" y="0"/>
                          </a:cxn>
                          <a:cxn ang="0">
                            <a:pos x="806" y="657"/>
                          </a:cxn>
                          <a:cxn ang="0">
                            <a:pos x="0" y="624"/>
                          </a:cxn>
                          <a:cxn ang="0">
                            <a:pos x="31" y="0"/>
                          </a:cxn>
                        </a:cxnLst>
                        <a:rect l="0" t="0" r="r" b="b"/>
                        <a:pathLst>
                          <a:path w="840" h="657">
                            <a:moveTo>
                              <a:pt x="31" y="0"/>
                            </a:moveTo>
                            <a:lnTo>
                              <a:pt x="840" y="0"/>
                            </a:lnTo>
                            <a:lnTo>
                              <a:pt x="806" y="657"/>
                            </a:lnTo>
                            <a:lnTo>
                              <a:pt x="0" y="624"/>
                            </a:lnTo>
                            <a:lnTo>
                              <a:pt x="31" y="0"/>
                            </a:lnTo>
                            <a:close/>
                          </a:path>
                        </a:pathLst>
                      </a:cu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sp>
              <p:nvSpPr>
                <p:cNvPr id="328" name="Freeform 1343"/>
                <p:cNvSpPr>
                  <a:spLocks/>
                </p:cNvSpPr>
                <p:nvPr/>
              </p:nvSpPr>
              <p:spPr bwMode="auto">
                <a:xfrm>
                  <a:off x="2933" y="2236"/>
                  <a:ext cx="7" cy="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5" y="1"/>
                    </a:cxn>
                    <a:cxn ang="0">
                      <a:pos x="55" y="19"/>
                    </a:cxn>
                    <a:cxn ang="0">
                      <a:pos x="0" y="1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5" h="19">
                      <a:moveTo>
                        <a:pt x="0" y="0"/>
                      </a:moveTo>
                      <a:lnTo>
                        <a:pt x="55" y="1"/>
                      </a:lnTo>
                      <a:lnTo>
                        <a:pt x="55" y="19"/>
                      </a:lnTo>
                      <a:lnTo>
                        <a:pt x="0" y="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20" name="Group 1344"/>
              <p:cNvGrpSpPr>
                <a:grpSpLocks/>
              </p:cNvGrpSpPr>
              <p:nvPr/>
            </p:nvGrpSpPr>
            <p:grpSpPr bwMode="auto">
              <a:xfrm>
                <a:off x="2737" y="2297"/>
                <a:ext cx="233" cy="52"/>
                <a:chOff x="2737" y="2297"/>
                <a:chExt cx="233" cy="52"/>
              </a:xfrm>
            </p:grpSpPr>
            <p:sp>
              <p:nvSpPr>
                <p:cNvPr id="269" name="Freeform 1345"/>
                <p:cNvSpPr>
                  <a:spLocks/>
                </p:cNvSpPr>
                <p:nvPr/>
              </p:nvSpPr>
              <p:spPr bwMode="auto">
                <a:xfrm>
                  <a:off x="2897" y="2313"/>
                  <a:ext cx="56" cy="23"/>
                </a:xfrm>
                <a:custGeom>
                  <a:avLst/>
                  <a:gdLst/>
                  <a:ahLst/>
                  <a:cxnLst>
                    <a:cxn ang="0">
                      <a:pos x="173" y="0"/>
                    </a:cxn>
                    <a:cxn ang="0">
                      <a:pos x="68" y="107"/>
                    </a:cxn>
                    <a:cxn ang="0">
                      <a:pos x="0" y="154"/>
                    </a:cxn>
                    <a:cxn ang="0">
                      <a:pos x="293" y="184"/>
                    </a:cxn>
                    <a:cxn ang="0">
                      <a:pos x="361" y="126"/>
                    </a:cxn>
                    <a:cxn ang="0">
                      <a:pos x="447" y="24"/>
                    </a:cxn>
                    <a:cxn ang="0">
                      <a:pos x="173" y="0"/>
                    </a:cxn>
                  </a:cxnLst>
                  <a:rect l="0" t="0" r="r" b="b"/>
                  <a:pathLst>
                    <a:path w="447" h="184">
                      <a:moveTo>
                        <a:pt x="173" y="0"/>
                      </a:moveTo>
                      <a:lnTo>
                        <a:pt x="68" y="107"/>
                      </a:lnTo>
                      <a:lnTo>
                        <a:pt x="0" y="154"/>
                      </a:lnTo>
                      <a:lnTo>
                        <a:pt x="293" y="184"/>
                      </a:lnTo>
                      <a:lnTo>
                        <a:pt x="361" y="126"/>
                      </a:lnTo>
                      <a:lnTo>
                        <a:pt x="447" y="24"/>
                      </a:lnTo>
                      <a:lnTo>
                        <a:pt x="173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721" name="Group 1346"/>
                <p:cNvGrpSpPr>
                  <a:grpSpLocks/>
                </p:cNvGrpSpPr>
                <p:nvPr/>
              </p:nvGrpSpPr>
              <p:grpSpPr bwMode="auto">
                <a:xfrm>
                  <a:off x="2737" y="2297"/>
                  <a:ext cx="233" cy="52"/>
                  <a:chOff x="2737" y="2297"/>
                  <a:chExt cx="233" cy="52"/>
                </a:xfrm>
              </p:grpSpPr>
              <p:sp>
                <p:nvSpPr>
                  <p:cNvPr id="271" name="Freeform 1347"/>
                  <p:cNvSpPr>
                    <a:spLocks/>
                  </p:cNvSpPr>
                  <p:nvPr/>
                </p:nvSpPr>
                <p:spPr bwMode="auto">
                  <a:xfrm>
                    <a:off x="2737" y="2318"/>
                    <a:ext cx="206" cy="3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65"/>
                      </a:cxn>
                      <a:cxn ang="0">
                        <a:pos x="1644" y="254"/>
                      </a:cxn>
                      <a:cxn ang="0">
                        <a:pos x="1643" y="18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44" h="254">
                        <a:moveTo>
                          <a:pt x="0" y="0"/>
                        </a:moveTo>
                        <a:lnTo>
                          <a:pt x="0" y="65"/>
                        </a:lnTo>
                        <a:lnTo>
                          <a:pt x="1644" y="254"/>
                        </a:lnTo>
                        <a:lnTo>
                          <a:pt x="1643" y="18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2" name="Freeform 1348"/>
                  <p:cNvSpPr>
                    <a:spLocks/>
                  </p:cNvSpPr>
                  <p:nvPr/>
                </p:nvSpPr>
                <p:spPr bwMode="auto">
                  <a:xfrm>
                    <a:off x="2943" y="2313"/>
                    <a:ext cx="27" cy="36"/>
                  </a:xfrm>
                  <a:custGeom>
                    <a:avLst/>
                    <a:gdLst/>
                    <a:ahLst/>
                    <a:cxnLst>
                      <a:cxn ang="0">
                        <a:pos x="0" y="223"/>
                      </a:cxn>
                      <a:cxn ang="0">
                        <a:pos x="0" y="289"/>
                      </a:cxn>
                      <a:cxn ang="0">
                        <a:pos x="94" y="222"/>
                      </a:cxn>
                      <a:cxn ang="0">
                        <a:pos x="132" y="183"/>
                      </a:cxn>
                      <a:cxn ang="0">
                        <a:pos x="216" y="82"/>
                      </a:cxn>
                      <a:cxn ang="0">
                        <a:pos x="216" y="0"/>
                      </a:cxn>
                      <a:cxn ang="0">
                        <a:pos x="106" y="137"/>
                      </a:cxn>
                      <a:cxn ang="0">
                        <a:pos x="0" y="223"/>
                      </a:cxn>
                    </a:cxnLst>
                    <a:rect l="0" t="0" r="r" b="b"/>
                    <a:pathLst>
                      <a:path w="216" h="289">
                        <a:moveTo>
                          <a:pt x="0" y="223"/>
                        </a:moveTo>
                        <a:lnTo>
                          <a:pt x="0" y="289"/>
                        </a:lnTo>
                        <a:lnTo>
                          <a:pt x="94" y="222"/>
                        </a:lnTo>
                        <a:lnTo>
                          <a:pt x="132" y="183"/>
                        </a:lnTo>
                        <a:lnTo>
                          <a:pt x="216" y="82"/>
                        </a:lnTo>
                        <a:lnTo>
                          <a:pt x="216" y="0"/>
                        </a:lnTo>
                        <a:lnTo>
                          <a:pt x="106" y="137"/>
                        </a:lnTo>
                        <a:lnTo>
                          <a:pt x="0" y="223"/>
                        </a:lnTo>
                        <a:close/>
                      </a:path>
                    </a:pathLst>
                  </a:custGeom>
                  <a:solidFill>
                    <a:srgbClr val="5F5F5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3" name="Line 1349"/>
                  <p:cNvSpPr>
                    <a:spLocks noChangeShapeType="1"/>
                  </p:cNvSpPr>
                  <p:nvPr/>
                </p:nvSpPr>
                <p:spPr bwMode="auto">
                  <a:xfrm>
                    <a:off x="2738" y="2320"/>
                    <a:ext cx="205" cy="23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722" name="Group 1350"/>
                  <p:cNvGrpSpPr>
                    <a:grpSpLocks/>
                  </p:cNvGrpSpPr>
                  <p:nvPr/>
                </p:nvGrpSpPr>
                <p:grpSpPr bwMode="auto">
                  <a:xfrm>
                    <a:off x="2751" y="2297"/>
                    <a:ext cx="198" cy="39"/>
                    <a:chOff x="2751" y="2297"/>
                    <a:chExt cx="198" cy="39"/>
                  </a:xfrm>
                </p:grpSpPr>
                <p:sp>
                  <p:nvSpPr>
                    <p:cNvPr id="278" name="Freeform 1351"/>
                    <p:cNvSpPr>
                      <a:spLocks/>
                    </p:cNvSpPr>
                    <p:nvPr/>
                  </p:nvSpPr>
                  <p:spPr bwMode="auto">
                    <a:xfrm>
                      <a:off x="2751" y="2298"/>
                      <a:ext cx="152" cy="32"/>
                    </a:xfrm>
                    <a:custGeom>
                      <a:avLst/>
                      <a:gdLst/>
                      <a:ahLst/>
                      <a:cxnLst>
                        <a:cxn ang="0">
                          <a:pos x="210" y="0"/>
                        </a:cxn>
                        <a:cxn ang="0">
                          <a:pos x="65" y="110"/>
                        </a:cxn>
                        <a:cxn ang="0">
                          <a:pos x="0" y="144"/>
                        </a:cxn>
                        <a:cxn ang="0">
                          <a:pos x="1033" y="252"/>
                        </a:cxn>
                        <a:cxn ang="0">
                          <a:pos x="1107" y="203"/>
                        </a:cxn>
                        <a:cxn ang="0">
                          <a:pos x="1218" y="101"/>
                        </a:cxn>
                        <a:cxn ang="0">
                          <a:pos x="210" y="0"/>
                        </a:cxn>
                      </a:cxnLst>
                      <a:rect l="0" t="0" r="r" b="b"/>
                      <a:pathLst>
                        <a:path w="1218" h="252">
                          <a:moveTo>
                            <a:pt x="210" y="0"/>
                          </a:moveTo>
                          <a:lnTo>
                            <a:pt x="65" y="110"/>
                          </a:lnTo>
                          <a:lnTo>
                            <a:pt x="0" y="144"/>
                          </a:lnTo>
                          <a:lnTo>
                            <a:pt x="1033" y="252"/>
                          </a:lnTo>
                          <a:lnTo>
                            <a:pt x="1107" y="203"/>
                          </a:lnTo>
                          <a:lnTo>
                            <a:pt x="1218" y="101"/>
                          </a:lnTo>
                          <a:lnTo>
                            <a:pt x="21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726" name="Group 135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55" y="2297"/>
                      <a:ext cx="194" cy="39"/>
                      <a:chOff x="2755" y="2297"/>
                      <a:chExt cx="194" cy="39"/>
                    </a:xfrm>
                  </p:grpSpPr>
                  <p:grpSp>
                    <p:nvGrpSpPr>
                      <p:cNvPr id="727" name="Group 135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58" y="2297"/>
                        <a:ext cx="141" cy="32"/>
                        <a:chOff x="2758" y="2297"/>
                        <a:chExt cx="141" cy="32"/>
                      </a:xfrm>
                    </p:grpSpPr>
                    <p:grpSp>
                      <p:nvGrpSpPr>
                        <p:cNvPr id="728" name="Group 135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758" y="2297"/>
                          <a:ext cx="29" cy="21"/>
                          <a:chOff x="2758" y="2297"/>
                          <a:chExt cx="29" cy="21"/>
                        </a:xfrm>
                      </p:grpSpPr>
                      <p:sp>
                        <p:nvSpPr>
                          <p:cNvPr id="325" name="Line 135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58" y="2313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326" name="Line 135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67" y="2297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735" name="Group 135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769" y="2298"/>
                          <a:ext cx="30" cy="21"/>
                          <a:chOff x="2769" y="2298"/>
                          <a:chExt cx="30" cy="21"/>
                        </a:xfrm>
                      </p:grpSpPr>
                      <p:sp>
                        <p:nvSpPr>
                          <p:cNvPr id="323" name="Line 135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69" y="2314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324" name="Line 135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79" y="2298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736" name="Group 136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781" y="2299"/>
                          <a:ext cx="30" cy="21"/>
                          <a:chOff x="2781" y="2299"/>
                          <a:chExt cx="30" cy="21"/>
                        </a:xfrm>
                      </p:grpSpPr>
                      <p:sp>
                        <p:nvSpPr>
                          <p:cNvPr id="321" name="Line 136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81" y="2315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322" name="Line 136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91" y="2299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737" name="Group 136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792" y="2300"/>
                          <a:ext cx="30" cy="22"/>
                          <a:chOff x="2792" y="2300"/>
                          <a:chExt cx="30" cy="22"/>
                        </a:xfrm>
                      </p:grpSpPr>
                      <p:sp>
                        <p:nvSpPr>
                          <p:cNvPr id="319" name="Line 136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92" y="2317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320" name="Line 136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02" y="2300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738" name="Group 136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04" y="2301"/>
                          <a:ext cx="30" cy="22"/>
                          <a:chOff x="2804" y="2301"/>
                          <a:chExt cx="30" cy="22"/>
                        </a:xfrm>
                      </p:grpSpPr>
                      <p:sp>
                        <p:nvSpPr>
                          <p:cNvPr id="317" name="Line 136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04" y="2318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318" name="Line 136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14" y="2301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739" name="Group 136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15" y="2302"/>
                          <a:ext cx="30" cy="21"/>
                          <a:chOff x="2815" y="2302"/>
                          <a:chExt cx="30" cy="21"/>
                        </a:xfrm>
                      </p:grpSpPr>
                      <p:sp>
                        <p:nvSpPr>
                          <p:cNvPr id="315" name="Line 137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15" y="2318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316" name="Line 137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25" y="2302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740" name="Group 137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26" y="2303"/>
                          <a:ext cx="30" cy="21"/>
                          <a:chOff x="2826" y="2303"/>
                          <a:chExt cx="30" cy="21"/>
                        </a:xfrm>
                      </p:grpSpPr>
                      <p:sp>
                        <p:nvSpPr>
                          <p:cNvPr id="313" name="Line 137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26" y="2319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314" name="Line 137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36" y="2303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741" name="Group 137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37" y="2304"/>
                          <a:ext cx="29" cy="22"/>
                          <a:chOff x="2837" y="2304"/>
                          <a:chExt cx="29" cy="22"/>
                        </a:xfrm>
                      </p:grpSpPr>
                      <p:sp>
                        <p:nvSpPr>
                          <p:cNvPr id="311" name="Line 137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37" y="2321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312" name="Line 137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46" y="2304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742" name="Group 137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48" y="2306"/>
                          <a:ext cx="29" cy="22"/>
                          <a:chOff x="2848" y="2306"/>
                          <a:chExt cx="29" cy="22"/>
                        </a:xfrm>
                      </p:grpSpPr>
                      <p:sp>
                        <p:nvSpPr>
                          <p:cNvPr id="309" name="Line 137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48" y="2323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310" name="Line 138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57" y="2306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743" name="Group 138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59" y="2307"/>
                          <a:ext cx="30" cy="21"/>
                          <a:chOff x="2859" y="2307"/>
                          <a:chExt cx="30" cy="21"/>
                        </a:xfrm>
                      </p:grpSpPr>
                      <p:sp>
                        <p:nvSpPr>
                          <p:cNvPr id="307" name="Line 138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59" y="2323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308" name="Line 138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69" y="2307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744" name="Group 138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70" y="2308"/>
                          <a:ext cx="29" cy="21"/>
                          <a:chOff x="2870" y="2308"/>
                          <a:chExt cx="29" cy="21"/>
                        </a:xfrm>
                      </p:grpSpPr>
                      <p:sp>
                        <p:nvSpPr>
                          <p:cNvPr id="305" name="Line 138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70" y="2324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306" name="Line 138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79" y="2308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grpSp>
                    <p:nvGrpSpPr>
                      <p:cNvPr id="745" name="Group 13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04" y="2311"/>
                        <a:ext cx="43" cy="25"/>
                        <a:chOff x="2904" y="2311"/>
                        <a:chExt cx="43" cy="25"/>
                      </a:xfrm>
                    </p:grpSpPr>
                    <p:grpSp>
                      <p:nvGrpSpPr>
                        <p:cNvPr id="768" name="Group 138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22" y="2313"/>
                          <a:ext cx="25" cy="23"/>
                          <a:chOff x="2922" y="2313"/>
                          <a:chExt cx="25" cy="23"/>
                        </a:xfrm>
                      </p:grpSpPr>
                      <p:sp>
                        <p:nvSpPr>
                          <p:cNvPr id="292" name="Line 138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22" y="2330"/>
                            <a:ext cx="9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293" name="Line 139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31" y="2313"/>
                            <a:ext cx="16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770" name="Group 139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13" y="2311"/>
                          <a:ext cx="26" cy="24"/>
                          <a:chOff x="2913" y="2311"/>
                          <a:chExt cx="26" cy="24"/>
                        </a:xfrm>
                      </p:grpSpPr>
                      <p:sp>
                        <p:nvSpPr>
                          <p:cNvPr id="290" name="Line 139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13" y="2329"/>
                            <a:ext cx="9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291" name="Line 139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22" y="2311"/>
                            <a:ext cx="17" cy="1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771" name="Group 139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04" y="2311"/>
                          <a:ext cx="25" cy="23"/>
                          <a:chOff x="2904" y="2311"/>
                          <a:chExt cx="25" cy="23"/>
                        </a:xfrm>
                      </p:grpSpPr>
                      <p:sp>
                        <p:nvSpPr>
                          <p:cNvPr id="288" name="Line 139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04" y="2328"/>
                            <a:ext cx="9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289" name="Line 139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13" y="2311"/>
                            <a:ext cx="16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sp>
                    <p:nvSpPr>
                      <p:cNvPr id="282" name="Line 139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68" y="2303"/>
                        <a:ext cx="181" cy="18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83" name="Line 139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61" y="2308"/>
                        <a:ext cx="185" cy="18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84" name="Line 13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55" y="2313"/>
                        <a:ext cx="186" cy="19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772" name="Group 1400"/>
                  <p:cNvGrpSpPr>
                    <a:grpSpLocks/>
                  </p:cNvGrpSpPr>
                  <p:nvPr/>
                </p:nvGrpSpPr>
                <p:grpSpPr bwMode="auto">
                  <a:xfrm>
                    <a:off x="2943" y="2316"/>
                    <a:ext cx="26" cy="27"/>
                    <a:chOff x="2943" y="2316"/>
                    <a:chExt cx="26" cy="27"/>
                  </a:xfrm>
                </p:grpSpPr>
                <p:sp>
                  <p:nvSpPr>
                    <p:cNvPr id="276" name="Line 140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943" y="2332"/>
                      <a:ext cx="14" cy="11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7" name="Line 140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957" y="2316"/>
                      <a:ext cx="12" cy="16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105" name="Line 1403"/>
            <p:cNvSpPr>
              <a:spLocks noChangeShapeType="1"/>
            </p:cNvSpPr>
            <p:nvPr/>
          </p:nvSpPr>
          <p:spPr bwMode="auto">
            <a:xfrm flipH="1">
              <a:off x="2130" y="1788"/>
              <a:ext cx="3" cy="2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Line 1404"/>
            <p:cNvSpPr>
              <a:spLocks noChangeShapeType="1"/>
            </p:cNvSpPr>
            <p:nvPr/>
          </p:nvSpPr>
          <p:spPr bwMode="auto">
            <a:xfrm>
              <a:off x="2216" y="2352"/>
              <a:ext cx="0" cy="6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Line 1405"/>
            <p:cNvSpPr>
              <a:spLocks noChangeShapeType="1"/>
            </p:cNvSpPr>
            <p:nvPr/>
          </p:nvSpPr>
          <p:spPr bwMode="auto">
            <a:xfrm>
              <a:off x="2260" y="1997"/>
              <a:ext cx="0" cy="11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Rectangle 1554"/>
            <p:cNvSpPr>
              <a:spLocks noChangeArrowheads="1"/>
            </p:cNvSpPr>
            <p:nvPr/>
          </p:nvSpPr>
          <p:spPr bwMode="auto">
            <a:xfrm>
              <a:off x="2605" y="2006"/>
              <a:ext cx="12" cy="14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73" name="Group 1407"/>
            <p:cNvGrpSpPr>
              <a:grpSpLocks/>
            </p:cNvGrpSpPr>
            <p:nvPr/>
          </p:nvGrpSpPr>
          <p:grpSpPr bwMode="auto">
            <a:xfrm>
              <a:off x="2443" y="2117"/>
              <a:ext cx="331" cy="260"/>
              <a:chOff x="2717" y="2096"/>
              <a:chExt cx="331" cy="260"/>
            </a:xfrm>
          </p:grpSpPr>
          <p:sp>
            <p:nvSpPr>
              <p:cNvPr id="111" name="Freeform 1408"/>
              <p:cNvSpPr>
                <a:spLocks/>
              </p:cNvSpPr>
              <p:nvPr/>
            </p:nvSpPr>
            <p:spPr bwMode="auto">
              <a:xfrm>
                <a:off x="2717" y="2295"/>
                <a:ext cx="32" cy="19"/>
              </a:xfrm>
              <a:custGeom>
                <a:avLst/>
                <a:gdLst/>
                <a:ahLst/>
                <a:cxnLst>
                  <a:cxn ang="0">
                    <a:pos x="253" y="0"/>
                  </a:cxn>
                  <a:cxn ang="0">
                    <a:pos x="195" y="0"/>
                  </a:cxn>
                  <a:cxn ang="0">
                    <a:pos x="161" y="4"/>
                  </a:cxn>
                  <a:cxn ang="0">
                    <a:pos x="129" y="9"/>
                  </a:cxn>
                  <a:cxn ang="0">
                    <a:pos x="90" y="16"/>
                  </a:cxn>
                  <a:cxn ang="0">
                    <a:pos x="59" y="24"/>
                  </a:cxn>
                  <a:cxn ang="0">
                    <a:pos x="39" y="32"/>
                  </a:cxn>
                  <a:cxn ang="0">
                    <a:pos x="24" y="40"/>
                  </a:cxn>
                  <a:cxn ang="0">
                    <a:pos x="13" y="48"/>
                  </a:cxn>
                  <a:cxn ang="0">
                    <a:pos x="5" y="58"/>
                  </a:cxn>
                  <a:cxn ang="0">
                    <a:pos x="0" y="70"/>
                  </a:cxn>
                  <a:cxn ang="0">
                    <a:pos x="1" y="82"/>
                  </a:cxn>
                  <a:cxn ang="0">
                    <a:pos x="8" y="92"/>
                  </a:cxn>
                  <a:cxn ang="0">
                    <a:pos x="17" y="98"/>
                  </a:cxn>
                  <a:cxn ang="0">
                    <a:pos x="35" y="101"/>
                  </a:cxn>
                  <a:cxn ang="0">
                    <a:pos x="57" y="101"/>
                  </a:cxn>
                  <a:cxn ang="0">
                    <a:pos x="80" y="99"/>
                  </a:cxn>
                  <a:cxn ang="0">
                    <a:pos x="108" y="96"/>
                  </a:cxn>
                  <a:cxn ang="0">
                    <a:pos x="136" y="98"/>
                  </a:cxn>
                  <a:cxn ang="0">
                    <a:pos x="156" y="101"/>
                  </a:cxn>
                  <a:cxn ang="0">
                    <a:pos x="176" y="107"/>
                  </a:cxn>
                  <a:cxn ang="0">
                    <a:pos x="198" y="116"/>
                  </a:cxn>
                  <a:cxn ang="0">
                    <a:pos x="258" y="154"/>
                  </a:cxn>
                  <a:cxn ang="0">
                    <a:pos x="255" y="154"/>
                  </a:cxn>
                  <a:cxn ang="0">
                    <a:pos x="256" y="151"/>
                  </a:cxn>
                </a:cxnLst>
                <a:rect l="0" t="0" r="r" b="b"/>
                <a:pathLst>
                  <a:path w="258" h="154">
                    <a:moveTo>
                      <a:pt x="253" y="0"/>
                    </a:moveTo>
                    <a:lnTo>
                      <a:pt x="195" y="0"/>
                    </a:lnTo>
                    <a:lnTo>
                      <a:pt x="161" y="4"/>
                    </a:lnTo>
                    <a:lnTo>
                      <a:pt x="129" y="9"/>
                    </a:lnTo>
                    <a:lnTo>
                      <a:pt x="90" y="16"/>
                    </a:lnTo>
                    <a:lnTo>
                      <a:pt x="59" y="24"/>
                    </a:lnTo>
                    <a:lnTo>
                      <a:pt x="39" y="32"/>
                    </a:lnTo>
                    <a:lnTo>
                      <a:pt x="24" y="40"/>
                    </a:lnTo>
                    <a:lnTo>
                      <a:pt x="13" y="48"/>
                    </a:lnTo>
                    <a:lnTo>
                      <a:pt x="5" y="58"/>
                    </a:lnTo>
                    <a:lnTo>
                      <a:pt x="0" y="70"/>
                    </a:lnTo>
                    <a:lnTo>
                      <a:pt x="1" y="82"/>
                    </a:lnTo>
                    <a:lnTo>
                      <a:pt x="8" y="92"/>
                    </a:lnTo>
                    <a:lnTo>
                      <a:pt x="17" y="98"/>
                    </a:lnTo>
                    <a:lnTo>
                      <a:pt x="35" y="101"/>
                    </a:lnTo>
                    <a:lnTo>
                      <a:pt x="57" y="101"/>
                    </a:lnTo>
                    <a:lnTo>
                      <a:pt x="80" y="99"/>
                    </a:lnTo>
                    <a:lnTo>
                      <a:pt x="108" y="96"/>
                    </a:lnTo>
                    <a:lnTo>
                      <a:pt x="136" y="98"/>
                    </a:lnTo>
                    <a:lnTo>
                      <a:pt x="156" y="101"/>
                    </a:lnTo>
                    <a:lnTo>
                      <a:pt x="176" y="107"/>
                    </a:lnTo>
                    <a:lnTo>
                      <a:pt x="198" y="116"/>
                    </a:lnTo>
                    <a:lnTo>
                      <a:pt x="258" y="154"/>
                    </a:lnTo>
                    <a:lnTo>
                      <a:pt x="255" y="154"/>
                    </a:lnTo>
                    <a:lnTo>
                      <a:pt x="256" y="151"/>
                    </a:lnTo>
                  </a:path>
                </a:pathLst>
              </a:custGeom>
              <a:noFill/>
              <a:ln w="6350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795" name="Group 1409"/>
              <p:cNvGrpSpPr>
                <a:grpSpLocks/>
              </p:cNvGrpSpPr>
              <p:nvPr/>
            </p:nvGrpSpPr>
            <p:grpSpPr bwMode="auto">
              <a:xfrm>
                <a:off x="2745" y="2240"/>
                <a:ext cx="260" cy="90"/>
                <a:chOff x="2745" y="2240"/>
                <a:chExt cx="260" cy="90"/>
              </a:xfrm>
            </p:grpSpPr>
            <p:sp>
              <p:nvSpPr>
                <p:cNvPr id="250" name="Freeform 1410"/>
                <p:cNvSpPr>
                  <a:spLocks/>
                </p:cNvSpPr>
                <p:nvPr/>
              </p:nvSpPr>
              <p:spPr bwMode="auto">
                <a:xfrm>
                  <a:off x="2746" y="2285"/>
                  <a:ext cx="259" cy="45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178"/>
                    </a:cxn>
                    <a:cxn ang="0">
                      <a:pos x="1678" y="356"/>
                    </a:cxn>
                    <a:cxn ang="0">
                      <a:pos x="2067" y="138"/>
                    </a:cxn>
                    <a:cxn ang="0">
                      <a:pos x="2067" y="0"/>
                    </a:cxn>
                    <a:cxn ang="0">
                      <a:pos x="1664" y="188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2067" h="356">
                      <a:moveTo>
                        <a:pt x="0" y="21"/>
                      </a:moveTo>
                      <a:lnTo>
                        <a:pt x="0" y="178"/>
                      </a:lnTo>
                      <a:lnTo>
                        <a:pt x="1678" y="356"/>
                      </a:lnTo>
                      <a:lnTo>
                        <a:pt x="2067" y="138"/>
                      </a:lnTo>
                      <a:lnTo>
                        <a:pt x="2067" y="0"/>
                      </a:lnTo>
                      <a:lnTo>
                        <a:pt x="1664" y="188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1" name="Freeform 1411"/>
                <p:cNvSpPr>
                  <a:spLocks/>
                </p:cNvSpPr>
                <p:nvPr/>
              </p:nvSpPr>
              <p:spPr bwMode="auto">
                <a:xfrm>
                  <a:off x="2745" y="2240"/>
                  <a:ext cx="210" cy="6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86" y="121"/>
                    </a:cxn>
                    <a:cxn ang="0">
                      <a:pos x="1686" y="550"/>
                    </a:cxn>
                    <a:cxn ang="0">
                      <a:pos x="0" y="38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86" h="550">
                      <a:moveTo>
                        <a:pt x="0" y="0"/>
                      </a:moveTo>
                      <a:lnTo>
                        <a:pt x="1686" y="121"/>
                      </a:lnTo>
                      <a:lnTo>
                        <a:pt x="1686" y="550"/>
                      </a:lnTo>
                      <a:lnTo>
                        <a:pt x="0" y="38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796" name="Group 1412"/>
                <p:cNvGrpSpPr>
                  <a:grpSpLocks/>
                </p:cNvGrpSpPr>
                <p:nvPr/>
              </p:nvGrpSpPr>
              <p:grpSpPr bwMode="auto">
                <a:xfrm>
                  <a:off x="2745" y="2253"/>
                  <a:ext cx="211" cy="27"/>
                  <a:chOff x="2745" y="2253"/>
                  <a:chExt cx="211" cy="27"/>
                </a:xfrm>
              </p:grpSpPr>
              <p:sp>
                <p:nvSpPr>
                  <p:cNvPr id="253" name="Line 1413"/>
                  <p:cNvSpPr>
                    <a:spLocks noChangeShapeType="1"/>
                  </p:cNvSpPr>
                  <p:nvPr/>
                </p:nvSpPr>
                <p:spPr bwMode="auto">
                  <a:xfrm>
                    <a:off x="2745" y="2253"/>
                    <a:ext cx="210" cy="16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54" name="Line 1414"/>
                  <p:cNvSpPr>
                    <a:spLocks noChangeShapeType="1"/>
                  </p:cNvSpPr>
                  <p:nvPr/>
                </p:nvSpPr>
                <p:spPr bwMode="auto">
                  <a:xfrm>
                    <a:off x="2899" y="2266"/>
                    <a:ext cx="44" cy="3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55" name="Line 1415"/>
                  <p:cNvSpPr>
                    <a:spLocks noChangeShapeType="1"/>
                  </p:cNvSpPr>
                  <p:nvPr/>
                </p:nvSpPr>
                <p:spPr bwMode="auto">
                  <a:xfrm>
                    <a:off x="2848" y="2262"/>
                    <a:ext cx="44" cy="3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56" name="Line 1416"/>
                  <p:cNvSpPr>
                    <a:spLocks noChangeShapeType="1"/>
                  </p:cNvSpPr>
                  <p:nvPr/>
                </p:nvSpPr>
                <p:spPr bwMode="auto">
                  <a:xfrm>
                    <a:off x="2745" y="2262"/>
                    <a:ext cx="211" cy="18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97" name="Group 1417"/>
              <p:cNvGrpSpPr>
                <a:grpSpLocks/>
              </p:cNvGrpSpPr>
              <p:nvPr/>
            </p:nvGrpSpPr>
            <p:grpSpPr bwMode="auto">
              <a:xfrm>
                <a:off x="2745" y="2231"/>
                <a:ext cx="261" cy="24"/>
                <a:chOff x="2745" y="2231"/>
                <a:chExt cx="261" cy="24"/>
              </a:xfrm>
            </p:grpSpPr>
            <p:sp>
              <p:nvSpPr>
                <p:cNvPr id="248" name="Freeform 1418"/>
                <p:cNvSpPr>
                  <a:spLocks/>
                </p:cNvSpPr>
                <p:nvPr/>
              </p:nvSpPr>
              <p:spPr bwMode="auto">
                <a:xfrm>
                  <a:off x="2745" y="2231"/>
                  <a:ext cx="261" cy="24"/>
                </a:xfrm>
                <a:custGeom>
                  <a:avLst/>
                  <a:gdLst/>
                  <a:ahLst/>
                  <a:cxnLst>
                    <a:cxn ang="0">
                      <a:pos x="0" y="75"/>
                    </a:cxn>
                    <a:cxn ang="0">
                      <a:pos x="1685" y="196"/>
                    </a:cxn>
                    <a:cxn ang="0">
                      <a:pos x="2087" y="81"/>
                    </a:cxn>
                    <a:cxn ang="0">
                      <a:pos x="1946" y="65"/>
                    </a:cxn>
                    <a:cxn ang="0">
                      <a:pos x="643" y="0"/>
                    </a:cxn>
                    <a:cxn ang="0">
                      <a:pos x="0" y="75"/>
                    </a:cxn>
                  </a:cxnLst>
                  <a:rect l="0" t="0" r="r" b="b"/>
                  <a:pathLst>
                    <a:path w="2087" h="196">
                      <a:moveTo>
                        <a:pt x="0" y="75"/>
                      </a:moveTo>
                      <a:lnTo>
                        <a:pt x="1685" y="196"/>
                      </a:lnTo>
                      <a:lnTo>
                        <a:pt x="2087" y="81"/>
                      </a:lnTo>
                      <a:lnTo>
                        <a:pt x="1946" y="65"/>
                      </a:lnTo>
                      <a:lnTo>
                        <a:pt x="643" y="0"/>
                      </a:lnTo>
                      <a:lnTo>
                        <a:pt x="0" y="75"/>
                      </a:lnTo>
                      <a:close/>
                    </a:path>
                  </a:pathLst>
                </a:custGeom>
                <a:solidFill>
                  <a:srgbClr val="DFDFD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9" name="Freeform 1419"/>
                <p:cNvSpPr>
                  <a:spLocks/>
                </p:cNvSpPr>
                <p:nvPr/>
              </p:nvSpPr>
              <p:spPr bwMode="auto">
                <a:xfrm>
                  <a:off x="2804" y="2236"/>
                  <a:ext cx="192" cy="16"/>
                </a:xfrm>
                <a:custGeom>
                  <a:avLst/>
                  <a:gdLst/>
                  <a:ahLst/>
                  <a:cxnLst>
                    <a:cxn ang="0">
                      <a:pos x="125" y="0"/>
                    </a:cxn>
                    <a:cxn ang="0">
                      <a:pos x="0" y="46"/>
                    </a:cxn>
                    <a:cxn ang="0">
                      <a:pos x="1238" y="125"/>
                    </a:cxn>
                    <a:cxn ang="0">
                      <a:pos x="1440" y="69"/>
                    </a:cxn>
                    <a:cxn ang="0">
                      <a:pos x="1424" y="61"/>
                    </a:cxn>
                    <a:cxn ang="0">
                      <a:pos x="1535" y="30"/>
                    </a:cxn>
                    <a:cxn ang="0">
                      <a:pos x="1466" y="24"/>
                    </a:cxn>
                    <a:cxn ang="0">
                      <a:pos x="125" y="0"/>
                    </a:cxn>
                  </a:cxnLst>
                  <a:rect l="0" t="0" r="r" b="b"/>
                  <a:pathLst>
                    <a:path w="1535" h="125">
                      <a:moveTo>
                        <a:pt x="125" y="0"/>
                      </a:moveTo>
                      <a:lnTo>
                        <a:pt x="0" y="46"/>
                      </a:lnTo>
                      <a:lnTo>
                        <a:pt x="1238" y="125"/>
                      </a:lnTo>
                      <a:lnTo>
                        <a:pt x="1440" y="69"/>
                      </a:lnTo>
                      <a:lnTo>
                        <a:pt x="1424" y="61"/>
                      </a:lnTo>
                      <a:lnTo>
                        <a:pt x="1535" y="30"/>
                      </a:lnTo>
                      <a:lnTo>
                        <a:pt x="1466" y="24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05" name="Group 1420"/>
              <p:cNvGrpSpPr>
                <a:grpSpLocks/>
              </p:cNvGrpSpPr>
              <p:nvPr/>
            </p:nvGrpSpPr>
            <p:grpSpPr bwMode="auto">
              <a:xfrm>
                <a:off x="2957" y="2099"/>
                <a:ext cx="48" cy="150"/>
                <a:chOff x="2957" y="2099"/>
                <a:chExt cx="48" cy="150"/>
              </a:xfrm>
            </p:grpSpPr>
            <p:grpSp>
              <p:nvGrpSpPr>
                <p:cNvPr id="806" name="Group 1421"/>
                <p:cNvGrpSpPr>
                  <a:grpSpLocks/>
                </p:cNvGrpSpPr>
                <p:nvPr/>
              </p:nvGrpSpPr>
              <p:grpSpPr bwMode="auto">
                <a:xfrm>
                  <a:off x="2976" y="2118"/>
                  <a:ext cx="29" cy="125"/>
                  <a:chOff x="2976" y="2118"/>
                  <a:chExt cx="29" cy="125"/>
                </a:xfrm>
              </p:grpSpPr>
              <p:sp>
                <p:nvSpPr>
                  <p:cNvPr id="222" name="Freeform 1422"/>
                  <p:cNvSpPr>
                    <a:spLocks/>
                  </p:cNvSpPr>
                  <p:nvPr/>
                </p:nvSpPr>
                <p:spPr bwMode="auto">
                  <a:xfrm>
                    <a:off x="2976" y="2118"/>
                    <a:ext cx="29" cy="125"/>
                  </a:xfrm>
                  <a:custGeom>
                    <a:avLst/>
                    <a:gdLst/>
                    <a:ahLst/>
                    <a:cxnLst>
                      <a:cxn ang="0">
                        <a:pos x="22" y="0"/>
                      </a:cxn>
                      <a:cxn ang="0">
                        <a:pos x="232" y="82"/>
                      </a:cxn>
                      <a:cxn ang="0">
                        <a:pos x="213" y="472"/>
                      </a:cxn>
                      <a:cxn ang="0">
                        <a:pos x="190" y="942"/>
                      </a:cxn>
                      <a:cxn ang="0">
                        <a:pos x="0" y="999"/>
                      </a:cxn>
                      <a:cxn ang="0">
                        <a:pos x="22" y="0"/>
                      </a:cxn>
                    </a:cxnLst>
                    <a:rect l="0" t="0" r="r" b="b"/>
                    <a:pathLst>
                      <a:path w="232" h="999">
                        <a:moveTo>
                          <a:pt x="22" y="0"/>
                        </a:moveTo>
                        <a:lnTo>
                          <a:pt x="232" y="82"/>
                        </a:lnTo>
                        <a:lnTo>
                          <a:pt x="213" y="472"/>
                        </a:lnTo>
                        <a:lnTo>
                          <a:pt x="190" y="942"/>
                        </a:lnTo>
                        <a:lnTo>
                          <a:pt x="0" y="999"/>
                        </a:lnTo>
                        <a:lnTo>
                          <a:pt x="22" y="0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810" name="Group 1423"/>
                  <p:cNvGrpSpPr>
                    <a:grpSpLocks/>
                  </p:cNvGrpSpPr>
                  <p:nvPr/>
                </p:nvGrpSpPr>
                <p:grpSpPr bwMode="auto">
                  <a:xfrm>
                    <a:off x="2976" y="2124"/>
                    <a:ext cx="29" cy="105"/>
                    <a:chOff x="2976" y="2124"/>
                    <a:chExt cx="29" cy="105"/>
                  </a:xfrm>
                </p:grpSpPr>
                <p:grpSp>
                  <p:nvGrpSpPr>
                    <p:cNvPr id="811" name="Group 14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76" y="2124"/>
                      <a:ext cx="29" cy="105"/>
                      <a:chOff x="2976" y="2124"/>
                      <a:chExt cx="29" cy="105"/>
                    </a:xfrm>
                  </p:grpSpPr>
                  <p:grpSp>
                    <p:nvGrpSpPr>
                      <p:cNvPr id="813" name="Group 142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76" y="2124"/>
                        <a:ext cx="29" cy="63"/>
                        <a:chOff x="2976" y="2124"/>
                        <a:chExt cx="29" cy="63"/>
                      </a:xfrm>
                    </p:grpSpPr>
                    <p:grpSp>
                      <p:nvGrpSpPr>
                        <p:cNvPr id="814" name="Group 142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78" y="2124"/>
                          <a:ext cx="27" cy="33"/>
                          <a:chOff x="2978" y="2124"/>
                          <a:chExt cx="27" cy="33"/>
                        </a:xfrm>
                      </p:grpSpPr>
                      <p:sp>
                        <p:nvSpPr>
                          <p:cNvPr id="242" name="Line 142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9" y="2124"/>
                            <a:ext cx="26" cy="9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243" name="Line 142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8" y="2129"/>
                            <a:ext cx="26" cy="9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244" name="Line 142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9" y="2135"/>
                            <a:ext cx="25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245" name="Line 143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8" y="2140"/>
                            <a:ext cx="26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246" name="Line 143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8" y="2145"/>
                            <a:ext cx="26" cy="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247" name="Line 143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78" y="2151"/>
                            <a:ext cx="25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7F7F7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237" name="Line 143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62"/>
                          <a:ext cx="26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38" name="Line 143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67"/>
                          <a:ext cx="26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39" name="Line 143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73"/>
                          <a:ext cx="26" cy="4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40" name="Line 143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79"/>
                          <a:ext cx="26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41" name="Line 143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84"/>
                          <a:ext cx="26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823" name="Group 143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76" y="2190"/>
                        <a:ext cx="25" cy="39"/>
                        <a:chOff x="2976" y="2190"/>
                        <a:chExt cx="25" cy="39"/>
                      </a:xfrm>
                    </p:grpSpPr>
                    <p:sp>
                      <p:nvSpPr>
                        <p:cNvPr id="228" name="Line 143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190"/>
                          <a:ext cx="25" cy="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9" name="Line 144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7" y="2195"/>
                          <a:ext cx="24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30" name="Line 144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6" y="2201"/>
                          <a:ext cx="25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31" name="Line 144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76" y="2206"/>
                          <a:ext cx="25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32" name="Line 144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76" y="2211"/>
                          <a:ext cx="24" cy="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33" name="Line 144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76" y="2216"/>
                          <a:ext cx="24" cy="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34" name="Line 144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76" y="2220"/>
                          <a:ext cx="24" cy="3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35" name="Line 144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76" y="2225"/>
                          <a:ext cx="24" cy="4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225" name="Line 14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77" y="2157"/>
                      <a:ext cx="26" cy="5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839" name="Group 1448"/>
                <p:cNvGrpSpPr>
                  <a:grpSpLocks/>
                </p:cNvGrpSpPr>
                <p:nvPr/>
              </p:nvGrpSpPr>
              <p:grpSpPr bwMode="auto">
                <a:xfrm>
                  <a:off x="2957" y="2099"/>
                  <a:ext cx="27" cy="150"/>
                  <a:chOff x="2957" y="2099"/>
                  <a:chExt cx="27" cy="150"/>
                </a:xfrm>
              </p:grpSpPr>
              <p:sp>
                <p:nvSpPr>
                  <p:cNvPr id="220" name="Freeform 1449"/>
                  <p:cNvSpPr>
                    <a:spLocks/>
                  </p:cNvSpPr>
                  <p:nvPr/>
                </p:nvSpPr>
                <p:spPr bwMode="auto">
                  <a:xfrm>
                    <a:off x="2957" y="2099"/>
                    <a:ext cx="26" cy="150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192" y="62"/>
                      </a:cxn>
                      <a:cxn ang="0">
                        <a:pos x="203" y="75"/>
                      </a:cxn>
                      <a:cxn ang="0">
                        <a:pos x="160" y="1145"/>
                      </a:cxn>
                      <a:cxn ang="0">
                        <a:pos x="141" y="1158"/>
                      </a:cxn>
                      <a:cxn ang="0">
                        <a:pos x="0" y="1193"/>
                      </a:cxn>
                      <a:cxn ang="0">
                        <a:pos x="18" y="1174"/>
                      </a:cxn>
                      <a:cxn ang="0">
                        <a:pos x="19" y="1159"/>
                      </a:cxn>
                      <a:cxn ang="0">
                        <a:pos x="48" y="0"/>
                      </a:cxn>
                    </a:cxnLst>
                    <a:rect l="0" t="0" r="r" b="b"/>
                    <a:pathLst>
                      <a:path w="203" h="1193">
                        <a:moveTo>
                          <a:pt x="48" y="0"/>
                        </a:moveTo>
                        <a:lnTo>
                          <a:pt x="192" y="62"/>
                        </a:lnTo>
                        <a:lnTo>
                          <a:pt x="203" y="75"/>
                        </a:lnTo>
                        <a:lnTo>
                          <a:pt x="160" y="1145"/>
                        </a:lnTo>
                        <a:lnTo>
                          <a:pt x="141" y="1158"/>
                        </a:lnTo>
                        <a:lnTo>
                          <a:pt x="0" y="1193"/>
                        </a:lnTo>
                        <a:lnTo>
                          <a:pt x="18" y="1174"/>
                        </a:lnTo>
                        <a:lnTo>
                          <a:pt x="19" y="1159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1" name="Arc 1450"/>
                  <p:cNvSpPr>
                    <a:spLocks/>
                  </p:cNvSpPr>
                  <p:nvPr/>
                </p:nvSpPr>
                <p:spPr bwMode="auto">
                  <a:xfrm>
                    <a:off x="2981" y="2107"/>
                    <a:ext cx="3" cy="3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64" name="Group 1451"/>
              <p:cNvGrpSpPr>
                <a:grpSpLocks/>
              </p:cNvGrpSpPr>
              <p:nvPr/>
            </p:nvGrpSpPr>
            <p:grpSpPr bwMode="auto">
              <a:xfrm>
                <a:off x="2967" y="2324"/>
                <a:ext cx="81" cy="32"/>
                <a:chOff x="2967" y="2324"/>
                <a:chExt cx="81" cy="32"/>
              </a:xfrm>
            </p:grpSpPr>
            <p:sp>
              <p:nvSpPr>
                <p:cNvPr id="207" name="Freeform 1452"/>
                <p:cNvSpPr>
                  <a:spLocks/>
                </p:cNvSpPr>
                <p:nvPr/>
              </p:nvSpPr>
              <p:spPr bwMode="auto">
                <a:xfrm>
                  <a:off x="2967" y="2324"/>
                  <a:ext cx="81" cy="2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0" y="8"/>
                    </a:cxn>
                    <a:cxn ang="0">
                      <a:pos x="209" y="12"/>
                    </a:cxn>
                    <a:cxn ang="0">
                      <a:pos x="289" y="20"/>
                    </a:cxn>
                    <a:cxn ang="0">
                      <a:pos x="369" y="31"/>
                    </a:cxn>
                    <a:cxn ang="0">
                      <a:pos x="426" y="39"/>
                    </a:cxn>
                    <a:cxn ang="0">
                      <a:pos x="493" y="50"/>
                    </a:cxn>
                    <a:cxn ang="0">
                      <a:pos x="532" y="57"/>
                    </a:cxn>
                    <a:cxn ang="0">
                      <a:pos x="561" y="64"/>
                    </a:cxn>
                    <a:cxn ang="0">
                      <a:pos x="577" y="68"/>
                    </a:cxn>
                    <a:cxn ang="0">
                      <a:pos x="591" y="71"/>
                    </a:cxn>
                    <a:cxn ang="0">
                      <a:pos x="606" y="76"/>
                    </a:cxn>
                    <a:cxn ang="0">
                      <a:pos x="623" y="82"/>
                    </a:cxn>
                    <a:cxn ang="0">
                      <a:pos x="638" y="90"/>
                    </a:cxn>
                    <a:cxn ang="0">
                      <a:pos x="645" y="99"/>
                    </a:cxn>
                    <a:cxn ang="0">
                      <a:pos x="646" y="107"/>
                    </a:cxn>
                    <a:cxn ang="0">
                      <a:pos x="643" y="118"/>
                    </a:cxn>
                    <a:cxn ang="0">
                      <a:pos x="638" y="129"/>
                    </a:cxn>
                    <a:cxn ang="0">
                      <a:pos x="630" y="140"/>
                    </a:cxn>
                    <a:cxn ang="0">
                      <a:pos x="620" y="147"/>
                    </a:cxn>
                    <a:cxn ang="0">
                      <a:pos x="605" y="156"/>
                    </a:cxn>
                    <a:cxn ang="0">
                      <a:pos x="590" y="162"/>
                    </a:cxn>
                    <a:cxn ang="0">
                      <a:pos x="572" y="164"/>
                    </a:cxn>
                    <a:cxn ang="0">
                      <a:pos x="553" y="167"/>
                    </a:cxn>
                    <a:cxn ang="0">
                      <a:pos x="529" y="168"/>
                    </a:cxn>
                    <a:cxn ang="0">
                      <a:pos x="507" y="166"/>
                    </a:cxn>
                    <a:cxn ang="0">
                      <a:pos x="471" y="161"/>
                    </a:cxn>
                  </a:cxnLst>
                  <a:rect l="0" t="0" r="r" b="b"/>
                  <a:pathLst>
                    <a:path w="646" h="168">
                      <a:moveTo>
                        <a:pt x="0" y="0"/>
                      </a:moveTo>
                      <a:lnTo>
                        <a:pt x="120" y="8"/>
                      </a:lnTo>
                      <a:lnTo>
                        <a:pt x="209" y="12"/>
                      </a:lnTo>
                      <a:lnTo>
                        <a:pt x="289" y="20"/>
                      </a:lnTo>
                      <a:lnTo>
                        <a:pt x="369" y="31"/>
                      </a:lnTo>
                      <a:lnTo>
                        <a:pt x="426" y="39"/>
                      </a:lnTo>
                      <a:lnTo>
                        <a:pt x="493" y="50"/>
                      </a:lnTo>
                      <a:lnTo>
                        <a:pt x="532" y="57"/>
                      </a:lnTo>
                      <a:lnTo>
                        <a:pt x="561" y="64"/>
                      </a:lnTo>
                      <a:lnTo>
                        <a:pt x="577" y="68"/>
                      </a:lnTo>
                      <a:lnTo>
                        <a:pt x="591" y="71"/>
                      </a:lnTo>
                      <a:lnTo>
                        <a:pt x="606" y="76"/>
                      </a:lnTo>
                      <a:lnTo>
                        <a:pt x="623" y="82"/>
                      </a:lnTo>
                      <a:lnTo>
                        <a:pt x="638" y="90"/>
                      </a:lnTo>
                      <a:lnTo>
                        <a:pt x="645" y="99"/>
                      </a:lnTo>
                      <a:lnTo>
                        <a:pt x="646" y="107"/>
                      </a:lnTo>
                      <a:lnTo>
                        <a:pt x="643" y="118"/>
                      </a:lnTo>
                      <a:lnTo>
                        <a:pt x="638" y="129"/>
                      </a:lnTo>
                      <a:lnTo>
                        <a:pt x="630" y="140"/>
                      </a:lnTo>
                      <a:lnTo>
                        <a:pt x="620" y="147"/>
                      </a:lnTo>
                      <a:lnTo>
                        <a:pt x="605" y="156"/>
                      </a:lnTo>
                      <a:lnTo>
                        <a:pt x="590" y="162"/>
                      </a:lnTo>
                      <a:lnTo>
                        <a:pt x="572" y="164"/>
                      </a:lnTo>
                      <a:lnTo>
                        <a:pt x="553" y="167"/>
                      </a:lnTo>
                      <a:lnTo>
                        <a:pt x="529" y="168"/>
                      </a:lnTo>
                      <a:lnTo>
                        <a:pt x="507" y="166"/>
                      </a:lnTo>
                      <a:lnTo>
                        <a:pt x="471" y="161"/>
                      </a:lnTo>
                    </a:path>
                  </a:pathLst>
                </a:custGeom>
                <a:noFill/>
                <a:ln w="3175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65" name="Group 1453"/>
                <p:cNvGrpSpPr>
                  <a:grpSpLocks/>
                </p:cNvGrpSpPr>
                <p:nvPr/>
              </p:nvGrpSpPr>
              <p:grpSpPr bwMode="auto">
                <a:xfrm>
                  <a:off x="2971" y="2335"/>
                  <a:ext cx="56" cy="21"/>
                  <a:chOff x="2971" y="2335"/>
                  <a:chExt cx="56" cy="21"/>
                </a:xfrm>
              </p:grpSpPr>
              <p:grpSp>
                <p:nvGrpSpPr>
                  <p:cNvPr id="866" name="Group 1454"/>
                  <p:cNvGrpSpPr>
                    <a:grpSpLocks/>
                  </p:cNvGrpSpPr>
                  <p:nvPr/>
                </p:nvGrpSpPr>
                <p:grpSpPr bwMode="auto">
                  <a:xfrm>
                    <a:off x="2971" y="2335"/>
                    <a:ext cx="56" cy="21"/>
                    <a:chOff x="2971" y="2335"/>
                    <a:chExt cx="56" cy="21"/>
                  </a:xfrm>
                </p:grpSpPr>
                <p:sp>
                  <p:nvSpPr>
                    <p:cNvPr id="214" name="Freeform 1455"/>
                    <p:cNvSpPr>
                      <a:spLocks/>
                    </p:cNvSpPr>
                    <p:nvPr/>
                  </p:nvSpPr>
                  <p:spPr bwMode="auto">
                    <a:xfrm>
                      <a:off x="2971" y="2335"/>
                      <a:ext cx="35" cy="1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8"/>
                        </a:cxn>
                        <a:cxn ang="0">
                          <a:pos x="74" y="0"/>
                        </a:cxn>
                        <a:cxn ang="0">
                          <a:pos x="283" y="38"/>
                        </a:cxn>
                        <a:cxn ang="0">
                          <a:pos x="200" y="113"/>
                        </a:cxn>
                        <a:cxn ang="0">
                          <a:pos x="0" y="68"/>
                        </a:cxn>
                      </a:cxnLst>
                      <a:rect l="0" t="0" r="r" b="b"/>
                      <a:pathLst>
                        <a:path w="283" h="113">
                          <a:moveTo>
                            <a:pt x="0" y="68"/>
                          </a:moveTo>
                          <a:lnTo>
                            <a:pt x="74" y="0"/>
                          </a:lnTo>
                          <a:lnTo>
                            <a:pt x="283" y="38"/>
                          </a:lnTo>
                          <a:lnTo>
                            <a:pt x="200" y="113"/>
                          </a:lnTo>
                          <a:lnTo>
                            <a:pt x="0" y="68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5" name="Freeform 1456"/>
                    <p:cNvSpPr>
                      <a:spLocks/>
                    </p:cNvSpPr>
                    <p:nvPr/>
                  </p:nvSpPr>
                  <p:spPr bwMode="auto">
                    <a:xfrm>
                      <a:off x="2971" y="2343"/>
                      <a:ext cx="25" cy="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59"/>
                        </a:cxn>
                        <a:cxn ang="0">
                          <a:pos x="2" y="59"/>
                        </a:cxn>
                        <a:cxn ang="0">
                          <a:pos x="200" y="107"/>
                        </a:cxn>
                        <a:cxn ang="0">
                          <a:pos x="200" y="45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200" h="107">
                          <a:moveTo>
                            <a:pt x="0" y="0"/>
                          </a:moveTo>
                          <a:lnTo>
                            <a:pt x="0" y="59"/>
                          </a:lnTo>
                          <a:lnTo>
                            <a:pt x="2" y="59"/>
                          </a:lnTo>
                          <a:lnTo>
                            <a:pt x="200" y="107"/>
                          </a:lnTo>
                          <a:lnTo>
                            <a:pt x="200" y="45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6" name="Freeform 1457"/>
                    <p:cNvSpPr>
                      <a:spLocks/>
                    </p:cNvSpPr>
                    <p:nvPr/>
                  </p:nvSpPr>
                  <p:spPr bwMode="auto">
                    <a:xfrm>
                      <a:off x="2996" y="2339"/>
                      <a:ext cx="31" cy="1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4"/>
                        </a:cxn>
                        <a:cxn ang="0">
                          <a:pos x="82" y="0"/>
                        </a:cxn>
                        <a:cxn ang="0">
                          <a:pos x="255" y="20"/>
                        </a:cxn>
                        <a:cxn ang="0">
                          <a:pos x="255" y="76"/>
                        </a:cxn>
                        <a:cxn ang="0">
                          <a:pos x="0" y="137"/>
                        </a:cxn>
                        <a:cxn ang="0">
                          <a:pos x="0" y="74"/>
                        </a:cxn>
                      </a:cxnLst>
                      <a:rect l="0" t="0" r="r" b="b"/>
                      <a:pathLst>
                        <a:path w="255" h="137">
                          <a:moveTo>
                            <a:pt x="0" y="74"/>
                          </a:moveTo>
                          <a:lnTo>
                            <a:pt x="82" y="0"/>
                          </a:lnTo>
                          <a:lnTo>
                            <a:pt x="255" y="20"/>
                          </a:lnTo>
                          <a:lnTo>
                            <a:pt x="255" y="76"/>
                          </a:lnTo>
                          <a:lnTo>
                            <a:pt x="0" y="137"/>
                          </a:lnTo>
                          <a:lnTo>
                            <a:pt x="0" y="74"/>
                          </a:lnTo>
                          <a:close/>
                        </a:path>
                      </a:pathLst>
                    </a:custGeom>
                    <a:solidFill>
                      <a:srgbClr val="9F9F9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7" name="Freeform 1458"/>
                    <p:cNvSpPr>
                      <a:spLocks/>
                    </p:cNvSpPr>
                    <p:nvPr/>
                  </p:nvSpPr>
                  <p:spPr bwMode="auto">
                    <a:xfrm>
                      <a:off x="2980" y="2335"/>
                      <a:ext cx="4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91" y="13"/>
                        </a:cxn>
                        <a:cxn ang="0">
                          <a:pos x="382" y="57"/>
                        </a:cxn>
                        <a:cxn ang="0">
                          <a:pos x="209" y="38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382" h="57">
                          <a:moveTo>
                            <a:pt x="0" y="0"/>
                          </a:moveTo>
                          <a:lnTo>
                            <a:pt x="191" y="13"/>
                          </a:lnTo>
                          <a:lnTo>
                            <a:pt x="382" y="57"/>
                          </a:lnTo>
                          <a:lnTo>
                            <a:pt x="209" y="3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67" name="Group 1459"/>
                  <p:cNvGrpSpPr>
                    <a:grpSpLocks/>
                  </p:cNvGrpSpPr>
                  <p:nvPr/>
                </p:nvGrpSpPr>
                <p:grpSpPr bwMode="auto">
                  <a:xfrm>
                    <a:off x="2971" y="2341"/>
                    <a:ext cx="56" cy="9"/>
                    <a:chOff x="2971" y="2341"/>
                    <a:chExt cx="56" cy="9"/>
                  </a:xfrm>
                </p:grpSpPr>
                <p:sp>
                  <p:nvSpPr>
                    <p:cNvPr id="211" name="Line 14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71" y="2345"/>
                      <a:ext cx="25" cy="5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7F7F7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2" name="Line 146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996" y="2341"/>
                      <a:ext cx="1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3" name="Line 14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07" y="2341"/>
                      <a:ext cx="20" cy="2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5F5F5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16" name="Freeform 1463"/>
              <p:cNvSpPr>
                <a:spLocks/>
              </p:cNvSpPr>
              <p:nvPr/>
            </p:nvSpPr>
            <p:spPr bwMode="auto">
              <a:xfrm>
                <a:off x="2956" y="2284"/>
                <a:ext cx="49" cy="46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392" y="0"/>
                  </a:cxn>
                  <a:cxn ang="0">
                    <a:pos x="392" y="147"/>
                  </a:cxn>
                  <a:cxn ang="0">
                    <a:pos x="0" y="366"/>
                  </a:cxn>
                  <a:cxn ang="0">
                    <a:pos x="0" y="183"/>
                  </a:cxn>
                </a:cxnLst>
                <a:rect l="0" t="0" r="r" b="b"/>
                <a:pathLst>
                  <a:path w="392" h="366">
                    <a:moveTo>
                      <a:pt x="0" y="183"/>
                    </a:moveTo>
                    <a:lnTo>
                      <a:pt x="392" y="0"/>
                    </a:lnTo>
                    <a:lnTo>
                      <a:pt x="392" y="147"/>
                    </a:lnTo>
                    <a:lnTo>
                      <a:pt x="0" y="366"/>
                    </a:lnTo>
                    <a:lnTo>
                      <a:pt x="0" y="183"/>
                    </a:lnTo>
                    <a:close/>
                  </a:path>
                </a:pathLst>
              </a:custGeom>
              <a:solidFill>
                <a:srgbClr val="5F5F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Freeform 1464"/>
              <p:cNvSpPr>
                <a:spLocks/>
              </p:cNvSpPr>
              <p:nvPr/>
            </p:nvSpPr>
            <p:spPr bwMode="auto">
              <a:xfrm>
                <a:off x="2955" y="2241"/>
                <a:ext cx="51" cy="68"/>
              </a:xfrm>
              <a:custGeom>
                <a:avLst/>
                <a:gdLst/>
                <a:ahLst/>
                <a:cxnLst>
                  <a:cxn ang="0">
                    <a:pos x="0" y="115"/>
                  </a:cxn>
                  <a:cxn ang="0">
                    <a:pos x="405" y="0"/>
                  </a:cxn>
                  <a:cxn ang="0">
                    <a:pos x="405" y="358"/>
                  </a:cxn>
                  <a:cxn ang="0">
                    <a:pos x="1" y="542"/>
                  </a:cxn>
                  <a:cxn ang="0">
                    <a:pos x="0" y="115"/>
                  </a:cxn>
                </a:cxnLst>
                <a:rect l="0" t="0" r="r" b="b"/>
                <a:pathLst>
                  <a:path w="405" h="542">
                    <a:moveTo>
                      <a:pt x="0" y="115"/>
                    </a:moveTo>
                    <a:lnTo>
                      <a:pt x="405" y="0"/>
                    </a:lnTo>
                    <a:lnTo>
                      <a:pt x="405" y="358"/>
                    </a:lnTo>
                    <a:lnTo>
                      <a:pt x="1" y="542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Freeform 1465"/>
              <p:cNvSpPr>
                <a:spLocks/>
              </p:cNvSpPr>
              <p:nvPr/>
            </p:nvSpPr>
            <p:spPr bwMode="auto">
              <a:xfrm>
                <a:off x="2819" y="2120"/>
                <a:ext cx="124" cy="104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999" y="0"/>
                  </a:cxn>
                  <a:cxn ang="0">
                    <a:pos x="960" y="828"/>
                  </a:cxn>
                  <a:cxn ang="0">
                    <a:pos x="0" y="781"/>
                  </a:cxn>
                  <a:cxn ang="0">
                    <a:pos x="40" y="0"/>
                  </a:cxn>
                </a:cxnLst>
                <a:rect l="0" t="0" r="r" b="b"/>
                <a:pathLst>
                  <a:path w="999" h="828">
                    <a:moveTo>
                      <a:pt x="40" y="0"/>
                    </a:moveTo>
                    <a:lnTo>
                      <a:pt x="999" y="0"/>
                    </a:lnTo>
                    <a:lnTo>
                      <a:pt x="960" y="828"/>
                    </a:lnTo>
                    <a:lnTo>
                      <a:pt x="0" y="78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Freeform 1466"/>
              <p:cNvSpPr>
                <a:spLocks/>
              </p:cNvSpPr>
              <p:nvPr/>
            </p:nvSpPr>
            <p:spPr bwMode="auto">
              <a:xfrm>
                <a:off x="2737" y="2294"/>
                <a:ext cx="233" cy="47"/>
              </a:xfrm>
              <a:custGeom>
                <a:avLst/>
                <a:gdLst/>
                <a:ahLst/>
                <a:cxnLst>
                  <a:cxn ang="0">
                    <a:pos x="302" y="0"/>
                  </a:cxn>
                  <a:cxn ang="0">
                    <a:pos x="1860" y="154"/>
                  </a:cxn>
                  <a:cxn ang="0">
                    <a:pos x="1750" y="292"/>
                  </a:cxn>
                  <a:cxn ang="0">
                    <a:pos x="1644" y="377"/>
                  </a:cxn>
                  <a:cxn ang="0">
                    <a:pos x="0" y="189"/>
                  </a:cxn>
                  <a:cxn ang="0">
                    <a:pos x="123" y="135"/>
                  </a:cxn>
                  <a:cxn ang="0">
                    <a:pos x="302" y="0"/>
                  </a:cxn>
                </a:cxnLst>
                <a:rect l="0" t="0" r="r" b="b"/>
                <a:pathLst>
                  <a:path w="1860" h="377">
                    <a:moveTo>
                      <a:pt x="302" y="0"/>
                    </a:moveTo>
                    <a:lnTo>
                      <a:pt x="1860" y="154"/>
                    </a:lnTo>
                    <a:lnTo>
                      <a:pt x="1750" y="292"/>
                    </a:lnTo>
                    <a:lnTo>
                      <a:pt x="1644" y="377"/>
                    </a:lnTo>
                    <a:lnTo>
                      <a:pt x="0" y="189"/>
                    </a:lnTo>
                    <a:lnTo>
                      <a:pt x="123" y="135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rgbClr val="DFDFD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872" name="Group 1467"/>
              <p:cNvGrpSpPr>
                <a:grpSpLocks/>
              </p:cNvGrpSpPr>
              <p:nvPr/>
            </p:nvGrpSpPr>
            <p:grpSpPr bwMode="auto">
              <a:xfrm>
                <a:off x="2955" y="2245"/>
                <a:ext cx="50" cy="60"/>
                <a:chOff x="2955" y="2245"/>
                <a:chExt cx="50" cy="60"/>
              </a:xfrm>
            </p:grpSpPr>
            <p:sp>
              <p:nvSpPr>
                <p:cNvPr id="198" name="Line 1468"/>
                <p:cNvSpPr>
                  <a:spLocks noChangeShapeType="1"/>
                </p:cNvSpPr>
                <p:nvPr/>
              </p:nvSpPr>
              <p:spPr bwMode="auto">
                <a:xfrm flipV="1">
                  <a:off x="2955" y="2262"/>
                  <a:ext cx="50" cy="18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9" name="Line 1469"/>
                <p:cNvSpPr>
                  <a:spLocks noChangeShapeType="1"/>
                </p:cNvSpPr>
                <p:nvPr/>
              </p:nvSpPr>
              <p:spPr bwMode="auto">
                <a:xfrm flipV="1">
                  <a:off x="2964" y="2267"/>
                  <a:ext cx="41" cy="16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0" name="Line 1470"/>
                <p:cNvSpPr>
                  <a:spLocks noChangeShapeType="1"/>
                </p:cNvSpPr>
                <p:nvPr/>
              </p:nvSpPr>
              <p:spPr bwMode="auto">
                <a:xfrm flipV="1">
                  <a:off x="2964" y="2272"/>
                  <a:ext cx="41" cy="17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1" name="Line 1471"/>
                <p:cNvSpPr>
                  <a:spLocks noChangeShapeType="1"/>
                </p:cNvSpPr>
                <p:nvPr/>
              </p:nvSpPr>
              <p:spPr bwMode="auto">
                <a:xfrm flipV="1">
                  <a:off x="2964" y="2277"/>
                  <a:ext cx="41" cy="17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2" name="Line 1472"/>
                <p:cNvSpPr>
                  <a:spLocks noChangeShapeType="1"/>
                </p:cNvSpPr>
                <p:nvPr/>
              </p:nvSpPr>
              <p:spPr bwMode="auto">
                <a:xfrm flipV="1">
                  <a:off x="2964" y="2282"/>
                  <a:ext cx="41" cy="18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3" name="Line 1473"/>
                <p:cNvSpPr>
                  <a:spLocks noChangeShapeType="1"/>
                </p:cNvSpPr>
                <p:nvPr/>
              </p:nvSpPr>
              <p:spPr bwMode="auto">
                <a:xfrm flipV="1">
                  <a:off x="2964" y="2257"/>
                  <a:ext cx="41" cy="14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4" name="Line 1474"/>
                <p:cNvSpPr>
                  <a:spLocks noChangeShapeType="1"/>
                </p:cNvSpPr>
                <p:nvPr/>
              </p:nvSpPr>
              <p:spPr bwMode="auto">
                <a:xfrm flipV="1">
                  <a:off x="2964" y="2251"/>
                  <a:ext cx="41" cy="13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" name="Line 1475"/>
                <p:cNvSpPr>
                  <a:spLocks noChangeShapeType="1"/>
                </p:cNvSpPr>
                <p:nvPr/>
              </p:nvSpPr>
              <p:spPr bwMode="auto">
                <a:xfrm flipV="1">
                  <a:off x="2964" y="2245"/>
                  <a:ext cx="41" cy="13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" name="Line 1476"/>
                <p:cNvSpPr>
                  <a:spLocks noChangeShapeType="1"/>
                </p:cNvSpPr>
                <p:nvPr/>
              </p:nvSpPr>
              <p:spPr bwMode="auto">
                <a:xfrm flipH="1">
                  <a:off x="2964" y="2254"/>
                  <a:ext cx="1" cy="51"/>
                </a:xfrm>
                <a:prstGeom prst="line">
                  <a:avLst/>
                </a:prstGeom>
                <a:noFill/>
                <a:ln w="1588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73" name="Group 1477"/>
              <p:cNvGrpSpPr>
                <a:grpSpLocks/>
              </p:cNvGrpSpPr>
              <p:nvPr/>
            </p:nvGrpSpPr>
            <p:grpSpPr bwMode="auto">
              <a:xfrm>
                <a:off x="2801" y="2096"/>
                <a:ext cx="165" cy="153"/>
                <a:chOff x="2801" y="2096"/>
                <a:chExt cx="165" cy="153"/>
              </a:xfrm>
            </p:grpSpPr>
            <p:grpSp>
              <p:nvGrpSpPr>
                <p:cNvPr id="874" name="Group 1478"/>
                <p:cNvGrpSpPr>
                  <a:grpSpLocks/>
                </p:cNvGrpSpPr>
                <p:nvPr/>
              </p:nvGrpSpPr>
              <p:grpSpPr bwMode="auto">
                <a:xfrm>
                  <a:off x="2801" y="2096"/>
                  <a:ext cx="165" cy="153"/>
                  <a:chOff x="2801" y="2096"/>
                  <a:chExt cx="165" cy="153"/>
                </a:xfrm>
              </p:grpSpPr>
              <p:grpSp>
                <p:nvGrpSpPr>
                  <p:cNvPr id="876" name="Group 1479"/>
                  <p:cNvGrpSpPr>
                    <a:grpSpLocks/>
                  </p:cNvGrpSpPr>
                  <p:nvPr/>
                </p:nvGrpSpPr>
                <p:grpSpPr bwMode="auto">
                  <a:xfrm>
                    <a:off x="2801" y="2096"/>
                    <a:ext cx="165" cy="153"/>
                    <a:chOff x="2801" y="2096"/>
                    <a:chExt cx="165" cy="153"/>
                  </a:xfrm>
                </p:grpSpPr>
                <p:sp>
                  <p:nvSpPr>
                    <p:cNvPr id="194" name="Freeform 1480"/>
                    <p:cNvSpPr>
                      <a:spLocks/>
                    </p:cNvSpPr>
                    <p:nvPr/>
                  </p:nvSpPr>
                  <p:spPr bwMode="auto">
                    <a:xfrm>
                      <a:off x="2801" y="2096"/>
                      <a:ext cx="165" cy="153"/>
                    </a:xfrm>
                    <a:custGeom>
                      <a:avLst/>
                      <a:gdLst/>
                      <a:ahLst/>
                      <a:cxnLst>
                        <a:cxn ang="0">
                          <a:pos x="104" y="20"/>
                        </a:cxn>
                        <a:cxn ang="0">
                          <a:pos x="217" y="14"/>
                        </a:cxn>
                        <a:cxn ang="0">
                          <a:pos x="370" y="4"/>
                        </a:cxn>
                        <a:cxn ang="0">
                          <a:pos x="529" y="0"/>
                        </a:cxn>
                        <a:cxn ang="0">
                          <a:pos x="716" y="0"/>
                        </a:cxn>
                        <a:cxn ang="0">
                          <a:pos x="847" y="2"/>
                        </a:cxn>
                        <a:cxn ang="0">
                          <a:pos x="1049" y="9"/>
                        </a:cxn>
                        <a:cxn ang="0">
                          <a:pos x="1244" y="19"/>
                        </a:cxn>
                        <a:cxn ang="0">
                          <a:pos x="1290" y="21"/>
                        </a:cxn>
                        <a:cxn ang="0">
                          <a:pos x="1300" y="25"/>
                        </a:cxn>
                        <a:cxn ang="0">
                          <a:pos x="1307" y="30"/>
                        </a:cxn>
                        <a:cxn ang="0">
                          <a:pos x="1313" y="40"/>
                        </a:cxn>
                        <a:cxn ang="0">
                          <a:pos x="1314" y="50"/>
                        </a:cxn>
                        <a:cxn ang="0">
                          <a:pos x="1265" y="1195"/>
                        </a:cxn>
                        <a:cxn ang="0">
                          <a:pos x="1259" y="1212"/>
                        </a:cxn>
                        <a:cxn ang="0">
                          <a:pos x="1244" y="1217"/>
                        </a:cxn>
                        <a:cxn ang="0">
                          <a:pos x="819" y="1188"/>
                        </a:cxn>
                        <a:cxn ang="0">
                          <a:pos x="402" y="1159"/>
                        </a:cxn>
                        <a:cxn ang="0">
                          <a:pos x="19" y="1131"/>
                        </a:cxn>
                        <a:cxn ang="0">
                          <a:pos x="0" y="1101"/>
                        </a:cxn>
                        <a:cxn ang="0">
                          <a:pos x="58" y="57"/>
                        </a:cxn>
                        <a:cxn ang="0">
                          <a:pos x="104" y="20"/>
                        </a:cxn>
                      </a:cxnLst>
                      <a:rect l="0" t="0" r="r" b="b"/>
                      <a:pathLst>
                        <a:path w="1314" h="1217">
                          <a:moveTo>
                            <a:pt x="104" y="20"/>
                          </a:moveTo>
                          <a:lnTo>
                            <a:pt x="217" y="14"/>
                          </a:lnTo>
                          <a:lnTo>
                            <a:pt x="370" y="4"/>
                          </a:lnTo>
                          <a:lnTo>
                            <a:pt x="529" y="0"/>
                          </a:lnTo>
                          <a:lnTo>
                            <a:pt x="716" y="0"/>
                          </a:lnTo>
                          <a:lnTo>
                            <a:pt x="847" y="2"/>
                          </a:lnTo>
                          <a:lnTo>
                            <a:pt x="1049" y="9"/>
                          </a:lnTo>
                          <a:lnTo>
                            <a:pt x="1244" y="19"/>
                          </a:lnTo>
                          <a:lnTo>
                            <a:pt x="1290" y="21"/>
                          </a:lnTo>
                          <a:lnTo>
                            <a:pt x="1300" y="25"/>
                          </a:lnTo>
                          <a:lnTo>
                            <a:pt x="1307" y="30"/>
                          </a:lnTo>
                          <a:lnTo>
                            <a:pt x="1313" y="40"/>
                          </a:lnTo>
                          <a:lnTo>
                            <a:pt x="1314" y="50"/>
                          </a:lnTo>
                          <a:lnTo>
                            <a:pt x="1265" y="1195"/>
                          </a:lnTo>
                          <a:lnTo>
                            <a:pt x="1259" y="1212"/>
                          </a:lnTo>
                          <a:lnTo>
                            <a:pt x="1244" y="1217"/>
                          </a:lnTo>
                          <a:lnTo>
                            <a:pt x="819" y="1188"/>
                          </a:lnTo>
                          <a:lnTo>
                            <a:pt x="402" y="1159"/>
                          </a:lnTo>
                          <a:lnTo>
                            <a:pt x="19" y="1131"/>
                          </a:lnTo>
                          <a:lnTo>
                            <a:pt x="0" y="1101"/>
                          </a:lnTo>
                          <a:lnTo>
                            <a:pt x="58" y="57"/>
                          </a:lnTo>
                          <a:lnTo>
                            <a:pt x="104" y="2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" name="Arc 1481"/>
                    <p:cNvSpPr>
                      <a:spLocks/>
                    </p:cNvSpPr>
                    <p:nvPr/>
                  </p:nvSpPr>
                  <p:spPr bwMode="auto">
                    <a:xfrm>
                      <a:off x="2962" y="2099"/>
                      <a:ext cx="4" cy="4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0564"/>
                        <a:gd name="T1" fmla="*/ 0 h 21600"/>
                        <a:gd name="T2" fmla="*/ 20564 w 20564"/>
                        <a:gd name="T3" fmla="*/ 14990 h 21600"/>
                        <a:gd name="T4" fmla="*/ 0 w 20564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0564" h="21600" fill="none" extrusionOk="0">
                          <a:moveTo>
                            <a:pt x="-1" y="0"/>
                          </a:moveTo>
                          <a:cubicBezTo>
                            <a:pt x="9382" y="0"/>
                            <a:pt x="17692" y="6057"/>
                            <a:pt x="20563" y="14990"/>
                          </a:cubicBezTo>
                        </a:path>
                        <a:path w="20564" h="21600" stroke="0" extrusionOk="0">
                          <a:moveTo>
                            <a:pt x="-1" y="0"/>
                          </a:moveTo>
                          <a:cubicBezTo>
                            <a:pt x="9382" y="0"/>
                            <a:pt x="17692" y="6057"/>
                            <a:pt x="20563" y="1499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6" name="Arc 1482"/>
                    <p:cNvSpPr>
                      <a:spLocks/>
                    </p:cNvSpPr>
                    <p:nvPr/>
                  </p:nvSpPr>
                  <p:spPr bwMode="auto">
                    <a:xfrm>
                      <a:off x="2809" y="2099"/>
                      <a:ext cx="8" cy="6"/>
                    </a:xfrm>
                    <a:custGeom>
                      <a:avLst/>
                      <a:gdLst>
                        <a:gd name="G0" fmla="+- 21600 0 0"/>
                        <a:gd name="G1" fmla="+- 21600 0 0"/>
                        <a:gd name="G2" fmla="+- 21600 0 0"/>
                        <a:gd name="T0" fmla="*/ 0 w 21600"/>
                        <a:gd name="T1" fmla="*/ 21600 h 21600"/>
                        <a:gd name="T2" fmla="*/ 21600 w 21600"/>
                        <a:gd name="T3" fmla="*/ 0 h 21600"/>
                        <a:gd name="T4" fmla="*/ 2160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21600"/>
                          </a:moveTo>
                          <a:cubicBezTo>
                            <a:pt x="0" y="9670"/>
                            <a:pt x="9670" y="0"/>
                            <a:pt x="21599" y="0"/>
                          </a:cubicBezTo>
                        </a:path>
                        <a:path w="21600" h="21600" stroke="0" extrusionOk="0">
                          <a:moveTo>
                            <a:pt x="0" y="21600"/>
                          </a:moveTo>
                          <a:cubicBezTo>
                            <a:pt x="0" y="9670"/>
                            <a:pt x="9670" y="0"/>
                            <a:pt x="21599" y="0"/>
                          </a:cubicBez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7" name="Arc 1483"/>
                    <p:cNvSpPr>
                      <a:spLocks/>
                    </p:cNvSpPr>
                    <p:nvPr/>
                  </p:nvSpPr>
                  <p:spPr bwMode="auto">
                    <a:xfrm>
                      <a:off x="2801" y="2234"/>
                      <a:ext cx="4" cy="5"/>
                    </a:xfrm>
                    <a:custGeom>
                      <a:avLst/>
                      <a:gdLst>
                        <a:gd name="G0" fmla="+- 21600 0 0"/>
                        <a:gd name="G1" fmla="+- 0 0 0"/>
                        <a:gd name="G2" fmla="+- 21600 0 0"/>
                        <a:gd name="T0" fmla="*/ 21600 w 21600"/>
                        <a:gd name="T1" fmla="*/ 21600 h 21600"/>
                        <a:gd name="T2" fmla="*/ 0 w 21600"/>
                        <a:gd name="T3" fmla="*/ 0 h 21600"/>
                        <a:gd name="T4" fmla="*/ 21600 w 21600"/>
                        <a:gd name="T5" fmla="*/ 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21600" y="21600"/>
                          </a:moveTo>
                          <a:cubicBezTo>
                            <a:pt x="9670" y="21600"/>
                            <a:pt x="0" y="11929"/>
                            <a:pt x="0" y="0"/>
                          </a:cubicBezTo>
                        </a:path>
                        <a:path w="21600" h="21600" stroke="0" extrusionOk="0">
                          <a:moveTo>
                            <a:pt x="21600" y="21600"/>
                          </a:moveTo>
                          <a:cubicBezTo>
                            <a:pt x="9670" y="21600"/>
                            <a:pt x="0" y="11929"/>
                            <a:pt x="0" y="0"/>
                          </a:cubicBez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80" name="Group 1484"/>
                  <p:cNvGrpSpPr>
                    <a:grpSpLocks/>
                  </p:cNvGrpSpPr>
                  <p:nvPr/>
                </p:nvGrpSpPr>
                <p:grpSpPr bwMode="auto">
                  <a:xfrm>
                    <a:off x="2819" y="2120"/>
                    <a:ext cx="125" cy="104"/>
                    <a:chOff x="2819" y="2120"/>
                    <a:chExt cx="125" cy="104"/>
                  </a:xfrm>
                </p:grpSpPr>
                <p:grpSp>
                  <p:nvGrpSpPr>
                    <p:cNvPr id="881" name="Group 148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19" y="2120"/>
                      <a:ext cx="125" cy="104"/>
                      <a:chOff x="2819" y="2120"/>
                      <a:chExt cx="125" cy="104"/>
                    </a:xfrm>
                  </p:grpSpPr>
                  <p:sp>
                    <p:nvSpPr>
                      <p:cNvPr id="190" name="Freeform 14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24" y="2120"/>
                        <a:ext cx="119" cy="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958" y="1"/>
                          </a:cxn>
                          <a:cxn ang="0">
                            <a:pos x="936" y="17"/>
                          </a:cxn>
                          <a:cxn ang="0">
                            <a:pos x="21" y="17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958" h="17">
                            <a:moveTo>
                              <a:pt x="0" y="0"/>
                            </a:moveTo>
                            <a:lnTo>
                              <a:pt x="958" y="1"/>
                            </a:lnTo>
                            <a:lnTo>
                              <a:pt x="936" y="17"/>
                            </a:lnTo>
                            <a:lnTo>
                              <a:pt x="21" y="17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808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1" name="Freeform 14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936" y="2120"/>
                        <a:ext cx="8" cy="10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9" y="16"/>
                          </a:cxn>
                          <a:cxn ang="0">
                            <a:pos x="62" y="0"/>
                          </a:cxn>
                          <a:cxn ang="0">
                            <a:pos x="40" y="449"/>
                          </a:cxn>
                          <a:cxn ang="0">
                            <a:pos x="21" y="828"/>
                          </a:cxn>
                          <a:cxn ang="0">
                            <a:pos x="0" y="804"/>
                          </a:cxn>
                          <a:cxn ang="0">
                            <a:pos x="39" y="16"/>
                          </a:cxn>
                        </a:cxnLst>
                        <a:rect l="0" t="0" r="r" b="b"/>
                        <a:pathLst>
                          <a:path w="62" h="828">
                            <a:moveTo>
                              <a:pt x="39" y="16"/>
                            </a:moveTo>
                            <a:lnTo>
                              <a:pt x="62" y="0"/>
                            </a:lnTo>
                            <a:lnTo>
                              <a:pt x="40" y="449"/>
                            </a:lnTo>
                            <a:lnTo>
                              <a:pt x="21" y="828"/>
                            </a:lnTo>
                            <a:lnTo>
                              <a:pt x="0" y="804"/>
                            </a:lnTo>
                            <a:lnTo>
                              <a:pt x="39" y="16"/>
                            </a:ln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2" name="Freeform 14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19" y="2215"/>
                        <a:ext cx="119" cy="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23" y="0"/>
                          </a:cxn>
                          <a:cxn ang="0">
                            <a:pos x="0" y="22"/>
                          </a:cxn>
                          <a:cxn ang="0">
                            <a:pos x="959" y="68"/>
                          </a:cxn>
                          <a:cxn ang="0">
                            <a:pos x="938" y="45"/>
                          </a:cxn>
                          <a:cxn ang="0">
                            <a:pos x="23" y="0"/>
                          </a:cxn>
                        </a:cxnLst>
                        <a:rect l="0" t="0" r="r" b="b"/>
                        <a:pathLst>
                          <a:path w="959" h="68">
                            <a:moveTo>
                              <a:pt x="23" y="0"/>
                            </a:moveTo>
                            <a:lnTo>
                              <a:pt x="0" y="22"/>
                            </a:lnTo>
                            <a:lnTo>
                              <a:pt x="959" y="68"/>
                            </a:lnTo>
                            <a:lnTo>
                              <a:pt x="938" y="45"/>
                            </a:lnTo>
                            <a:lnTo>
                              <a:pt x="23" y="0"/>
                            </a:lnTo>
                            <a:close/>
                          </a:path>
                        </a:pathLst>
                      </a:custGeom>
                      <a:solidFill>
                        <a:srgbClr val="DFDFD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3" name="Freeform 14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19" y="2120"/>
                        <a:ext cx="7" cy="9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0" y="0"/>
                          </a:cxn>
                          <a:cxn ang="0">
                            <a:pos x="61" y="16"/>
                          </a:cxn>
                          <a:cxn ang="0">
                            <a:pos x="23" y="759"/>
                          </a:cxn>
                          <a:cxn ang="0">
                            <a:pos x="0" y="781"/>
                          </a:cxn>
                          <a:cxn ang="0">
                            <a:pos x="40" y="0"/>
                          </a:cxn>
                        </a:cxnLst>
                        <a:rect l="0" t="0" r="r" b="b"/>
                        <a:pathLst>
                          <a:path w="61" h="781">
                            <a:moveTo>
                              <a:pt x="40" y="0"/>
                            </a:moveTo>
                            <a:lnTo>
                              <a:pt x="61" y="16"/>
                            </a:lnTo>
                            <a:lnTo>
                              <a:pt x="23" y="759"/>
                            </a:lnTo>
                            <a:lnTo>
                              <a:pt x="0" y="781"/>
                            </a:lnTo>
                            <a:lnTo>
                              <a:pt x="40" y="0"/>
                            </a:lnTo>
                            <a:close/>
                          </a:path>
                        </a:pathLst>
                      </a:custGeom>
                      <a:solidFill>
                        <a:srgbClr val="BFBFB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885" name="Group 149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21" y="2122"/>
                      <a:ext cx="120" cy="99"/>
                      <a:chOff x="2821" y="2122"/>
                      <a:chExt cx="120" cy="99"/>
                    </a:xfrm>
                  </p:grpSpPr>
                  <p:sp>
                    <p:nvSpPr>
                      <p:cNvPr id="187" name="Freeform 149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21" y="2122"/>
                        <a:ext cx="120" cy="9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9" y="0"/>
                          </a:cxn>
                          <a:cxn ang="0">
                            <a:pos x="954" y="0"/>
                          </a:cxn>
                          <a:cxn ang="0">
                            <a:pos x="916" y="788"/>
                          </a:cxn>
                          <a:cxn ang="0">
                            <a:pos x="0" y="743"/>
                          </a:cxn>
                          <a:cxn ang="0">
                            <a:pos x="39" y="0"/>
                          </a:cxn>
                        </a:cxnLst>
                        <a:rect l="0" t="0" r="r" b="b"/>
                        <a:pathLst>
                          <a:path w="954" h="788">
                            <a:moveTo>
                              <a:pt x="39" y="0"/>
                            </a:moveTo>
                            <a:lnTo>
                              <a:pt x="954" y="0"/>
                            </a:lnTo>
                            <a:lnTo>
                              <a:pt x="916" y="788"/>
                            </a:lnTo>
                            <a:lnTo>
                              <a:pt x="0" y="743"/>
                            </a:lnTo>
                            <a:lnTo>
                              <a:pt x="39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8" name="Freeform 149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25" y="2126"/>
                        <a:ext cx="112" cy="9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3" y="1"/>
                          </a:cxn>
                          <a:cxn ang="0">
                            <a:pos x="889" y="0"/>
                          </a:cxn>
                          <a:cxn ang="0">
                            <a:pos x="852" y="729"/>
                          </a:cxn>
                          <a:cxn ang="0">
                            <a:pos x="0" y="692"/>
                          </a:cxn>
                          <a:cxn ang="0">
                            <a:pos x="33" y="1"/>
                          </a:cxn>
                        </a:cxnLst>
                        <a:rect l="0" t="0" r="r" b="b"/>
                        <a:pathLst>
                          <a:path w="889" h="729">
                            <a:moveTo>
                              <a:pt x="33" y="1"/>
                            </a:moveTo>
                            <a:lnTo>
                              <a:pt x="889" y="0"/>
                            </a:lnTo>
                            <a:lnTo>
                              <a:pt x="852" y="729"/>
                            </a:lnTo>
                            <a:lnTo>
                              <a:pt x="0" y="692"/>
                            </a:lnTo>
                            <a:lnTo>
                              <a:pt x="33" y="1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9" name="Freeform 149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27" y="2131"/>
                        <a:ext cx="105" cy="8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1" y="0"/>
                          </a:cxn>
                          <a:cxn ang="0">
                            <a:pos x="840" y="0"/>
                          </a:cxn>
                          <a:cxn ang="0">
                            <a:pos x="806" y="657"/>
                          </a:cxn>
                          <a:cxn ang="0">
                            <a:pos x="0" y="624"/>
                          </a:cxn>
                          <a:cxn ang="0">
                            <a:pos x="31" y="0"/>
                          </a:cxn>
                        </a:cxnLst>
                        <a:rect l="0" t="0" r="r" b="b"/>
                        <a:pathLst>
                          <a:path w="840" h="657">
                            <a:moveTo>
                              <a:pt x="31" y="0"/>
                            </a:moveTo>
                            <a:lnTo>
                              <a:pt x="840" y="0"/>
                            </a:lnTo>
                            <a:lnTo>
                              <a:pt x="806" y="657"/>
                            </a:lnTo>
                            <a:lnTo>
                              <a:pt x="0" y="624"/>
                            </a:lnTo>
                            <a:lnTo>
                              <a:pt x="31" y="0"/>
                            </a:lnTo>
                            <a:close/>
                          </a:path>
                        </a:pathLst>
                      </a:cu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sp>
              <p:nvSpPr>
                <p:cNvPr id="182" name="Freeform 1494"/>
                <p:cNvSpPr>
                  <a:spLocks/>
                </p:cNvSpPr>
                <p:nvPr/>
              </p:nvSpPr>
              <p:spPr bwMode="auto">
                <a:xfrm>
                  <a:off x="2933" y="2236"/>
                  <a:ext cx="7" cy="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5" y="1"/>
                    </a:cxn>
                    <a:cxn ang="0">
                      <a:pos x="55" y="19"/>
                    </a:cxn>
                    <a:cxn ang="0">
                      <a:pos x="0" y="1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5" h="19">
                      <a:moveTo>
                        <a:pt x="0" y="0"/>
                      </a:moveTo>
                      <a:lnTo>
                        <a:pt x="55" y="1"/>
                      </a:lnTo>
                      <a:lnTo>
                        <a:pt x="55" y="19"/>
                      </a:lnTo>
                      <a:lnTo>
                        <a:pt x="0" y="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86" name="Group 1495"/>
              <p:cNvGrpSpPr>
                <a:grpSpLocks/>
              </p:cNvGrpSpPr>
              <p:nvPr/>
            </p:nvGrpSpPr>
            <p:grpSpPr bwMode="auto">
              <a:xfrm>
                <a:off x="2737" y="2297"/>
                <a:ext cx="233" cy="52"/>
                <a:chOff x="2737" y="2297"/>
                <a:chExt cx="233" cy="52"/>
              </a:xfrm>
            </p:grpSpPr>
            <p:sp>
              <p:nvSpPr>
                <p:cNvPr id="123" name="Freeform 1496"/>
                <p:cNvSpPr>
                  <a:spLocks/>
                </p:cNvSpPr>
                <p:nvPr/>
              </p:nvSpPr>
              <p:spPr bwMode="auto">
                <a:xfrm>
                  <a:off x="2897" y="2313"/>
                  <a:ext cx="56" cy="23"/>
                </a:xfrm>
                <a:custGeom>
                  <a:avLst/>
                  <a:gdLst/>
                  <a:ahLst/>
                  <a:cxnLst>
                    <a:cxn ang="0">
                      <a:pos x="173" y="0"/>
                    </a:cxn>
                    <a:cxn ang="0">
                      <a:pos x="68" y="107"/>
                    </a:cxn>
                    <a:cxn ang="0">
                      <a:pos x="0" y="154"/>
                    </a:cxn>
                    <a:cxn ang="0">
                      <a:pos x="293" y="184"/>
                    </a:cxn>
                    <a:cxn ang="0">
                      <a:pos x="361" y="126"/>
                    </a:cxn>
                    <a:cxn ang="0">
                      <a:pos x="447" y="24"/>
                    </a:cxn>
                    <a:cxn ang="0">
                      <a:pos x="173" y="0"/>
                    </a:cxn>
                  </a:cxnLst>
                  <a:rect l="0" t="0" r="r" b="b"/>
                  <a:pathLst>
                    <a:path w="447" h="184">
                      <a:moveTo>
                        <a:pt x="173" y="0"/>
                      </a:moveTo>
                      <a:lnTo>
                        <a:pt x="68" y="107"/>
                      </a:lnTo>
                      <a:lnTo>
                        <a:pt x="0" y="154"/>
                      </a:lnTo>
                      <a:lnTo>
                        <a:pt x="293" y="184"/>
                      </a:lnTo>
                      <a:lnTo>
                        <a:pt x="361" y="126"/>
                      </a:lnTo>
                      <a:lnTo>
                        <a:pt x="447" y="24"/>
                      </a:lnTo>
                      <a:lnTo>
                        <a:pt x="173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87" name="Group 1497"/>
                <p:cNvGrpSpPr>
                  <a:grpSpLocks/>
                </p:cNvGrpSpPr>
                <p:nvPr/>
              </p:nvGrpSpPr>
              <p:grpSpPr bwMode="auto">
                <a:xfrm>
                  <a:off x="2737" y="2297"/>
                  <a:ext cx="233" cy="52"/>
                  <a:chOff x="2737" y="2297"/>
                  <a:chExt cx="233" cy="52"/>
                </a:xfrm>
              </p:grpSpPr>
              <p:sp>
                <p:nvSpPr>
                  <p:cNvPr id="125" name="Freeform 1498"/>
                  <p:cNvSpPr>
                    <a:spLocks/>
                  </p:cNvSpPr>
                  <p:nvPr/>
                </p:nvSpPr>
                <p:spPr bwMode="auto">
                  <a:xfrm>
                    <a:off x="2737" y="2318"/>
                    <a:ext cx="206" cy="3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65"/>
                      </a:cxn>
                      <a:cxn ang="0">
                        <a:pos x="1644" y="254"/>
                      </a:cxn>
                      <a:cxn ang="0">
                        <a:pos x="1643" y="18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44" h="254">
                        <a:moveTo>
                          <a:pt x="0" y="0"/>
                        </a:moveTo>
                        <a:lnTo>
                          <a:pt x="0" y="65"/>
                        </a:lnTo>
                        <a:lnTo>
                          <a:pt x="1644" y="254"/>
                        </a:lnTo>
                        <a:lnTo>
                          <a:pt x="1643" y="18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6" name="Freeform 1499"/>
                  <p:cNvSpPr>
                    <a:spLocks/>
                  </p:cNvSpPr>
                  <p:nvPr/>
                </p:nvSpPr>
                <p:spPr bwMode="auto">
                  <a:xfrm>
                    <a:off x="2943" y="2313"/>
                    <a:ext cx="27" cy="36"/>
                  </a:xfrm>
                  <a:custGeom>
                    <a:avLst/>
                    <a:gdLst/>
                    <a:ahLst/>
                    <a:cxnLst>
                      <a:cxn ang="0">
                        <a:pos x="0" y="223"/>
                      </a:cxn>
                      <a:cxn ang="0">
                        <a:pos x="0" y="289"/>
                      </a:cxn>
                      <a:cxn ang="0">
                        <a:pos x="94" y="222"/>
                      </a:cxn>
                      <a:cxn ang="0">
                        <a:pos x="132" y="183"/>
                      </a:cxn>
                      <a:cxn ang="0">
                        <a:pos x="216" y="82"/>
                      </a:cxn>
                      <a:cxn ang="0">
                        <a:pos x="216" y="0"/>
                      </a:cxn>
                      <a:cxn ang="0">
                        <a:pos x="106" y="137"/>
                      </a:cxn>
                      <a:cxn ang="0">
                        <a:pos x="0" y="223"/>
                      </a:cxn>
                    </a:cxnLst>
                    <a:rect l="0" t="0" r="r" b="b"/>
                    <a:pathLst>
                      <a:path w="216" h="289">
                        <a:moveTo>
                          <a:pt x="0" y="223"/>
                        </a:moveTo>
                        <a:lnTo>
                          <a:pt x="0" y="289"/>
                        </a:lnTo>
                        <a:lnTo>
                          <a:pt x="94" y="222"/>
                        </a:lnTo>
                        <a:lnTo>
                          <a:pt x="132" y="183"/>
                        </a:lnTo>
                        <a:lnTo>
                          <a:pt x="216" y="82"/>
                        </a:lnTo>
                        <a:lnTo>
                          <a:pt x="216" y="0"/>
                        </a:lnTo>
                        <a:lnTo>
                          <a:pt x="106" y="137"/>
                        </a:lnTo>
                        <a:lnTo>
                          <a:pt x="0" y="223"/>
                        </a:lnTo>
                        <a:close/>
                      </a:path>
                    </a:pathLst>
                  </a:custGeom>
                  <a:solidFill>
                    <a:srgbClr val="5F5F5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7" name="Line 1500"/>
                  <p:cNvSpPr>
                    <a:spLocks noChangeShapeType="1"/>
                  </p:cNvSpPr>
                  <p:nvPr/>
                </p:nvSpPr>
                <p:spPr bwMode="auto">
                  <a:xfrm>
                    <a:off x="2738" y="2320"/>
                    <a:ext cx="205" cy="23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891" name="Group 1501"/>
                  <p:cNvGrpSpPr>
                    <a:grpSpLocks/>
                  </p:cNvGrpSpPr>
                  <p:nvPr/>
                </p:nvGrpSpPr>
                <p:grpSpPr bwMode="auto">
                  <a:xfrm>
                    <a:off x="2751" y="2297"/>
                    <a:ext cx="198" cy="39"/>
                    <a:chOff x="2751" y="2297"/>
                    <a:chExt cx="198" cy="39"/>
                  </a:xfrm>
                </p:grpSpPr>
                <p:sp>
                  <p:nvSpPr>
                    <p:cNvPr id="132" name="Freeform 1502"/>
                    <p:cNvSpPr>
                      <a:spLocks/>
                    </p:cNvSpPr>
                    <p:nvPr/>
                  </p:nvSpPr>
                  <p:spPr bwMode="auto">
                    <a:xfrm>
                      <a:off x="2751" y="2298"/>
                      <a:ext cx="152" cy="32"/>
                    </a:xfrm>
                    <a:custGeom>
                      <a:avLst/>
                      <a:gdLst/>
                      <a:ahLst/>
                      <a:cxnLst>
                        <a:cxn ang="0">
                          <a:pos x="210" y="0"/>
                        </a:cxn>
                        <a:cxn ang="0">
                          <a:pos x="65" y="110"/>
                        </a:cxn>
                        <a:cxn ang="0">
                          <a:pos x="0" y="144"/>
                        </a:cxn>
                        <a:cxn ang="0">
                          <a:pos x="1033" y="252"/>
                        </a:cxn>
                        <a:cxn ang="0">
                          <a:pos x="1107" y="203"/>
                        </a:cxn>
                        <a:cxn ang="0">
                          <a:pos x="1218" y="101"/>
                        </a:cxn>
                        <a:cxn ang="0">
                          <a:pos x="210" y="0"/>
                        </a:cxn>
                      </a:cxnLst>
                      <a:rect l="0" t="0" r="r" b="b"/>
                      <a:pathLst>
                        <a:path w="1218" h="252">
                          <a:moveTo>
                            <a:pt x="210" y="0"/>
                          </a:moveTo>
                          <a:lnTo>
                            <a:pt x="65" y="110"/>
                          </a:lnTo>
                          <a:lnTo>
                            <a:pt x="0" y="144"/>
                          </a:lnTo>
                          <a:lnTo>
                            <a:pt x="1033" y="252"/>
                          </a:lnTo>
                          <a:lnTo>
                            <a:pt x="1107" y="203"/>
                          </a:lnTo>
                          <a:lnTo>
                            <a:pt x="1218" y="101"/>
                          </a:lnTo>
                          <a:lnTo>
                            <a:pt x="21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892" name="Group 150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55" y="2297"/>
                      <a:ext cx="194" cy="39"/>
                      <a:chOff x="2755" y="2297"/>
                      <a:chExt cx="194" cy="39"/>
                    </a:xfrm>
                  </p:grpSpPr>
                  <p:grpSp>
                    <p:nvGrpSpPr>
                      <p:cNvPr id="893" name="Group 150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58" y="2297"/>
                        <a:ext cx="141" cy="32"/>
                        <a:chOff x="2758" y="2297"/>
                        <a:chExt cx="141" cy="32"/>
                      </a:xfrm>
                    </p:grpSpPr>
                    <p:grpSp>
                      <p:nvGrpSpPr>
                        <p:cNvPr id="900" name="Group 150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758" y="2297"/>
                          <a:ext cx="29" cy="21"/>
                          <a:chOff x="2758" y="2297"/>
                          <a:chExt cx="29" cy="21"/>
                        </a:xfrm>
                      </p:grpSpPr>
                      <p:sp>
                        <p:nvSpPr>
                          <p:cNvPr id="179" name="Line 150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58" y="2313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80" name="Line 150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67" y="2297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901" name="Group 150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769" y="2298"/>
                          <a:ext cx="30" cy="21"/>
                          <a:chOff x="2769" y="2298"/>
                          <a:chExt cx="30" cy="21"/>
                        </a:xfrm>
                      </p:grpSpPr>
                      <p:sp>
                        <p:nvSpPr>
                          <p:cNvPr id="177" name="Line 150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69" y="2314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78" name="Line 151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79" y="2298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902" name="Group 151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781" y="2299"/>
                          <a:ext cx="30" cy="21"/>
                          <a:chOff x="2781" y="2299"/>
                          <a:chExt cx="30" cy="21"/>
                        </a:xfrm>
                      </p:grpSpPr>
                      <p:sp>
                        <p:nvSpPr>
                          <p:cNvPr id="175" name="Line 151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81" y="2315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76" name="Line 151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91" y="2299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903" name="Group 151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792" y="2300"/>
                          <a:ext cx="30" cy="22"/>
                          <a:chOff x="2792" y="2300"/>
                          <a:chExt cx="30" cy="22"/>
                        </a:xfrm>
                      </p:grpSpPr>
                      <p:sp>
                        <p:nvSpPr>
                          <p:cNvPr id="173" name="Line 151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792" y="2317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74" name="Line 151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02" y="2300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904" name="Group 151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04" y="2301"/>
                          <a:ext cx="30" cy="22"/>
                          <a:chOff x="2804" y="2301"/>
                          <a:chExt cx="30" cy="22"/>
                        </a:xfrm>
                      </p:grpSpPr>
                      <p:sp>
                        <p:nvSpPr>
                          <p:cNvPr id="171" name="Line 151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04" y="2318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72" name="Line 151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14" y="2301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905" name="Group 152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15" y="2302"/>
                          <a:ext cx="30" cy="21"/>
                          <a:chOff x="2815" y="2302"/>
                          <a:chExt cx="30" cy="21"/>
                        </a:xfrm>
                      </p:grpSpPr>
                      <p:sp>
                        <p:nvSpPr>
                          <p:cNvPr id="169" name="Line 152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15" y="2318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70" name="Line 152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25" y="2302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906" name="Group 152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26" y="2303"/>
                          <a:ext cx="30" cy="21"/>
                          <a:chOff x="2826" y="2303"/>
                          <a:chExt cx="30" cy="21"/>
                        </a:xfrm>
                      </p:grpSpPr>
                      <p:sp>
                        <p:nvSpPr>
                          <p:cNvPr id="167" name="Line 152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26" y="2319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68" name="Line 152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36" y="2303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907" name="Group 152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37" y="2304"/>
                          <a:ext cx="29" cy="22"/>
                          <a:chOff x="2837" y="2304"/>
                          <a:chExt cx="29" cy="22"/>
                        </a:xfrm>
                      </p:grpSpPr>
                      <p:sp>
                        <p:nvSpPr>
                          <p:cNvPr id="165" name="Line 152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37" y="2321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66" name="Line 152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46" y="2304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908" name="Group 152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48" y="2306"/>
                          <a:ext cx="29" cy="22"/>
                          <a:chOff x="2848" y="2306"/>
                          <a:chExt cx="29" cy="22"/>
                        </a:xfrm>
                      </p:grpSpPr>
                      <p:sp>
                        <p:nvSpPr>
                          <p:cNvPr id="163" name="Line 153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48" y="2323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64" name="Line 153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57" y="2306"/>
                            <a:ext cx="20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909" name="Group 153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59" y="2307"/>
                          <a:ext cx="30" cy="21"/>
                          <a:chOff x="2859" y="2307"/>
                          <a:chExt cx="30" cy="21"/>
                        </a:xfrm>
                      </p:grpSpPr>
                      <p:sp>
                        <p:nvSpPr>
                          <p:cNvPr id="161" name="Line 153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59" y="2323"/>
                            <a:ext cx="10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62" name="Line 153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69" y="2307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910" name="Group 153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70" y="2308"/>
                          <a:ext cx="29" cy="21"/>
                          <a:chOff x="2870" y="2308"/>
                          <a:chExt cx="29" cy="21"/>
                        </a:xfrm>
                      </p:grpSpPr>
                      <p:sp>
                        <p:nvSpPr>
                          <p:cNvPr id="159" name="Line 153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70" y="2324"/>
                            <a:ext cx="9" cy="5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60" name="Line 153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879" y="2308"/>
                            <a:ext cx="20" cy="1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grpSp>
                    <p:nvGrpSpPr>
                      <p:cNvPr id="933" name="Group 153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04" y="2311"/>
                        <a:ext cx="43" cy="25"/>
                        <a:chOff x="2904" y="2311"/>
                        <a:chExt cx="43" cy="25"/>
                      </a:xfrm>
                    </p:grpSpPr>
                    <p:grpSp>
                      <p:nvGrpSpPr>
                        <p:cNvPr id="935" name="Group 153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22" y="2313"/>
                          <a:ext cx="25" cy="23"/>
                          <a:chOff x="2922" y="2313"/>
                          <a:chExt cx="25" cy="23"/>
                        </a:xfrm>
                      </p:grpSpPr>
                      <p:sp>
                        <p:nvSpPr>
                          <p:cNvPr id="146" name="Line 154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22" y="2330"/>
                            <a:ext cx="9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7" name="Line 154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31" y="2313"/>
                            <a:ext cx="16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936" name="Group 154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13" y="2311"/>
                          <a:ext cx="26" cy="24"/>
                          <a:chOff x="2913" y="2311"/>
                          <a:chExt cx="26" cy="24"/>
                        </a:xfrm>
                      </p:grpSpPr>
                      <p:sp>
                        <p:nvSpPr>
                          <p:cNvPr id="144" name="Line 154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13" y="2329"/>
                            <a:ext cx="9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5" name="Line 154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22" y="2311"/>
                            <a:ext cx="17" cy="18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grpSp>
                      <p:nvGrpSpPr>
                        <p:cNvPr id="937" name="Group 154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04" y="2311"/>
                          <a:ext cx="25" cy="23"/>
                          <a:chOff x="2904" y="2311"/>
                          <a:chExt cx="25" cy="23"/>
                        </a:xfrm>
                      </p:grpSpPr>
                      <p:sp>
                        <p:nvSpPr>
                          <p:cNvPr id="142" name="Line 154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04" y="2328"/>
                            <a:ext cx="9" cy="6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143" name="Line 154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913" y="2311"/>
                            <a:ext cx="16" cy="17"/>
                          </a:xfrm>
                          <a:prstGeom prst="line">
                            <a:avLst/>
                          </a:prstGeom>
                          <a:noFill/>
                          <a:ln w="1588">
                            <a:solidFill>
                              <a:srgbClr val="DFDFD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</p:grpSp>
                  <p:sp>
                    <p:nvSpPr>
                      <p:cNvPr id="136" name="Line 154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68" y="2303"/>
                        <a:ext cx="181" cy="18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7" name="Line 154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61" y="2308"/>
                        <a:ext cx="185" cy="18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8" name="Line 155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55" y="2313"/>
                        <a:ext cx="186" cy="19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DFDFD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938" name="Group 1551"/>
                  <p:cNvGrpSpPr>
                    <a:grpSpLocks/>
                  </p:cNvGrpSpPr>
                  <p:nvPr/>
                </p:nvGrpSpPr>
                <p:grpSpPr bwMode="auto">
                  <a:xfrm>
                    <a:off x="2943" y="2316"/>
                    <a:ext cx="26" cy="27"/>
                    <a:chOff x="2943" y="2316"/>
                    <a:chExt cx="26" cy="27"/>
                  </a:xfrm>
                </p:grpSpPr>
                <p:sp>
                  <p:nvSpPr>
                    <p:cNvPr id="130" name="Line 155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943" y="2332"/>
                      <a:ext cx="14" cy="11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1" name="Line 155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957" y="2316"/>
                      <a:ext cx="12" cy="16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3F3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110" name="Line 1557"/>
            <p:cNvSpPr>
              <a:spLocks noChangeShapeType="1"/>
            </p:cNvSpPr>
            <p:nvPr/>
          </p:nvSpPr>
          <p:spPr bwMode="auto">
            <a:xfrm>
              <a:off x="2605" y="2365"/>
              <a:ext cx="1" cy="2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00" name="Rounded Rectangle 1599"/>
          <p:cNvSpPr/>
          <p:nvPr/>
        </p:nvSpPr>
        <p:spPr>
          <a:xfrm>
            <a:off x="971746" y="1676400"/>
            <a:ext cx="381000" cy="41910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1568" name="Footer Placeholder 3"/>
          <p:cNvSpPr txBox="1">
            <a:spLocks noGrp="1"/>
          </p:cNvSpPr>
          <p:nvPr/>
        </p:nvSpPr>
        <p:spPr bwMode="auto">
          <a:xfrm>
            <a:off x="2590800" y="65532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algn="ctr"/>
            <a:r>
              <a:rPr lang="en-US" sz="1200" i="1" dirty="0">
                <a:solidFill>
                  <a:srgbClr val="15539C"/>
                </a:solidFill>
              </a:rPr>
              <a:t>Openlab Major Review Report </a:t>
            </a:r>
            <a:r>
              <a:rPr lang="en-US" sz="1200" i="1" dirty="0" smtClean="0">
                <a:solidFill>
                  <a:srgbClr val="15539C"/>
                </a:solidFill>
              </a:rPr>
              <a:t>September 2012</a:t>
            </a:r>
            <a:endParaRPr lang="en-GB" sz="1200" i="1" dirty="0">
              <a:solidFill>
                <a:srgbClr val="15539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0160" y="1066800"/>
            <a:ext cx="7956376" cy="5029200"/>
          </a:xfrm>
        </p:spPr>
        <p:txBody>
          <a:bodyPr/>
          <a:lstStyle/>
          <a:p>
            <a:pPr eaLnBrk="1" hangingPunct="1"/>
            <a:r>
              <a:rPr lang="en-US" dirty="0" smtClean="0"/>
              <a:t>New activity in Phase IV</a:t>
            </a:r>
          </a:p>
          <a:p>
            <a:pPr lvl="1" eaLnBrk="1" hangingPunct="1"/>
            <a:r>
              <a:rPr lang="en-US" dirty="0" smtClean="0"/>
              <a:t>Focus on data gathered/produced in Controls</a:t>
            </a:r>
          </a:p>
          <a:p>
            <a:pPr lvl="1" eaLnBrk="1" hangingPunct="1"/>
            <a:r>
              <a:rPr lang="en-US" dirty="0" smtClean="0"/>
              <a:t>Currently being defined</a:t>
            </a:r>
          </a:p>
          <a:p>
            <a:pPr eaLnBrk="1" hangingPunct="1"/>
            <a:r>
              <a:rPr lang="en-US" dirty="0" smtClean="0"/>
              <a:t>Prepared initial list of Use Cases</a:t>
            </a:r>
          </a:p>
          <a:p>
            <a:pPr lvl="1" eaLnBrk="1" hangingPunct="1"/>
            <a:r>
              <a:rPr lang="en-US" dirty="0" smtClean="0"/>
              <a:t>Infrastructure (e.g. electrical network)</a:t>
            </a:r>
          </a:p>
          <a:p>
            <a:pPr lvl="1" eaLnBrk="1" hangingPunct="1"/>
            <a:r>
              <a:rPr lang="en-US" dirty="0" smtClean="0"/>
              <a:t>Control System “health”</a:t>
            </a:r>
          </a:p>
          <a:p>
            <a:pPr lvl="1" eaLnBrk="1" hangingPunct="1"/>
            <a:r>
              <a:rPr lang="en-US" dirty="0" smtClean="0"/>
              <a:t>Analysis of alarms</a:t>
            </a:r>
          </a:p>
          <a:p>
            <a:pPr eaLnBrk="1" hangingPunct="1"/>
            <a:r>
              <a:rPr lang="en-US" dirty="0" smtClean="0"/>
              <a:t>Joint Workshop Siemens-Oracle</a:t>
            </a:r>
          </a:p>
          <a:p>
            <a:pPr lvl="1" eaLnBrk="1" hangingPunct="1"/>
            <a:r>
              <a:rPr lang="en-US" dirty="0" smtClean="0"/>
              <a:t>Identify possible synergies</a:t>
            </a:r>
          </a:p>
          <a:p>
            <a:pPr lvl="1" eaLnBrk="1" hangingPunct="1"/>
            <a:r>
              <a:rPr lang="en-US" dirty="0"/>
              <a:t>Aim to have it in November</a:t>
            </a: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marL="0" indent="0" eaLnBrk="1" hangingPunct="1">
              <a:buNone/>
            </a:pPr>
            <a:endParaRPr lang="en-US" dirty="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Data Analytics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654C8FD-3027-4543-AC95-E3C07ED3D1BF}" type="slidenum">
              <a:rPr lang="en-GB" smtClean="0"/>
              <a:pPr/>
              <a:t>5</a:t>
            </a:fld>
            <a:endParaRPr lang="en-GB" dirty="0" smtClean="0"/>
          </a:p>
        </p:txBody>
      </p:sp>
      <p:sp>
        <p:nvSpPr>
          <p:cNvPr id="6149" name="Footer Placeholder 6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Openlab Siemens Major Review </a:t>
            </a:r>
            <a:r>
              <a:rPr lang="pl-PL" dirty="0" smtClean="0"/>
              <a:t>September</a:t>
            </a:r>
            <a:r>
              <a:rPr lang="en-US" dirty="0" smtClean="0"/>
              <a:t> 201</a:t>
            </a:r>
            <a:r>
              <a:rPr lang="pl-PL" dirty="0" smtClean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016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795466"/>
            <a:ext cx="4800600" cy="2133600"/>
          </a:xfrm>
        </p:spPr>
        <p:txBody>
          <a:bodyPr/>
          <a:lstStyle/>
          <a:p>
            <a:pPr eaLnBrk="1" hangingPunct="1"/>
            <a:r>
              <a:rPr lang="en-US" dirty="0" smtClean="0"/>
              <a:t>Siemens Openlab</a:t>
            </a:r>
            <a:br>
              <a:rPr lang="en-US" dirty="0" smtClean="0"/>
            </a:br>
            <a:r>
              <a:rPr lang="en-US" dirty="0" smtClean="0"/>
              <a:t>Major Review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dirty="0" smtClean="0"/>
              <a:t>September 2012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4352940"/>
            <a:ext cx="4800600" cy="12192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PLCs Security</a:t>
            </a:r>
            <a:endParaRPr lang="en-GB" sz="4000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5181600" y="5791200"/>
            <a:ext cx="381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algn="r">
              <a:spcBef>
                <a:spcPct val="20000"/>
              </a:spcBef>
              <a:buClr>
                <a:srgbClr val="003399"/>
              </a:buClr>
              <a:buFont typeface="Arial" pitchFamily="34" charset="0"/>
              <a:buNone/>
              <a:defRPr/>
            </a:pPr>
            <a:r>
              <a:rPr lang="en-US" i="1" kern="0" dirty="0">
                <a:solidFill>
                  <a:srgbClr val="15539C"/>
                </a:solidFill>
                <a:latin typeface="+mn-lt"/>
                <a:ea typeface="ＭＳ Ｐゴシック"/>
                <a:cs typeface="ＭＳ Ｐゴシック"/>
              </a:rPr>
              <a:t>Author: Filippo Tilaro</a:t>
            </a:r>
          </a:p>
          <a:p>
            <a:pPr algn="r">
              <a:spcBef>
                <a:spcPct val="20000"/>
              </a:spcBef>
              <a:buClr>
                <a:srgbClr val="003399"/>
              </a:buClr>
              <a:buFont typeface="Arial" pitchFamily="34" charset="0"/>
              <a:buNone/>
              <a:defRPr/>
            </a:pPr>
            <a:r>
              <a:rPr lang="en-US" i="1" kern="0" dirty="0">
                <a:solidFill>
                  <a:srgbClr val="15539C"/>
                </a:solidFill>
                <a:latin typeface="+mn-lt"/>
                <a:ea typeface="ＭＳ Ｐゴシック"/>
                <a:cs typeface="ＭＳ Ｐゴシック"/>
              </a:rPr>
              <a:t>Supervised by: Brice Copy</a:t>
            </a:r>
          </a:p>
          <a:p>
            <a:pPr algn="r">
              <a:spcBef>
                <a:spcPct val="20000"/>
              </a:spcBef>
              <a:buClr>
                <a:srgbClr val="003399"/>
              </a:buClr>
              <a:buFont typeface="Arial" pitchFamily="34" charset="0"/>
              <a:buNone/>
              <a:defRPr/>
            </a:pPr>
            <a:endParaRPr lang="en-US" sz="2400" kern="0" dirty="0">
              <a:solidFill>
                <a:srgbClr val="15539C"/>
              </a:solidFill>
              <a:latin typeface="+mn-lt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E8AE75-B42E-4FD8-824C-5A03A4FE1202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1619672" y="228600"/>
            <a:ext cx="737192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15539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PLC Security project phases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15539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>
          <a:xfrm>
            <a:off x="1357313" y="1143000"/>
            <a:ext cx="7543800" cy="52863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1313" indent="-341313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en-US" sz="2800" kern="0" dirty="0" smtClean="0">
              <a:solidFill>
                <a:srgbClr val="15539C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46600184"/>
              </p:ext>
            </p:extLst>
          </p:nvPr>
        </p:nvGraphicFramePr>
        <p:xfrm>
          <a:off x="1475656" y="1397000"/>
          <a:ext cx="7488832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Footer Placeholder 3"/>
          <p:cNvSpPr txBox="1">
            <a:spLocks noGrp="1"/>
          </p:cNvSpPr>
          <p:nvPr/>
        </p:nvSpPr>
        <p:spPr bwMode="auto">
          <a:xfrm>
            <a:off x="2590800" y="65532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algn="ctr"/>
            <a:r>
              <a:rPr lang="en-US" sz="1200" i="1" dirty="0">
                <a:solidFill>
                  <a:srgbClr val="15539C"/>
                </a:solidFill>
              </a:rPr>
              <a:t>Openlab Major Review Report </a:t>
            </a:r>
            <a:r>
              <a:rPr lang="en-US" sz="1200" i="1" dirty="0" smtClean="0">
                <a:solidFill>
                  <a:srgbClr val="15539C"/>
                </a:solidFill>
              </a:rPr>
              <a:t>September 2012</a:t>
            </a:r>
            <a:endParaRPr lang="en-GB" sz="1200" i="1" dirty="0">
              <a:solidFill>
                <a:srgbClr val="15539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251520" y="3356992"/>
            <a:ext cx="8640960" cy="1986508"/>
            <a:chOff x="251520" y="4163938"/>
            <a:chExt cx="8640960" cy="1986508"/>
          </a:xfrm>
        </p:grpSpPr>
        <p:sp>
          <p:nvSpPr>
            <p:cNvPr id="7" name="Rounded Rectangle 6"/>
            <p:cNvSpPr/>
            <p:nvPr/>
          </p:nvSpPr>
          <p:spPr bwMode="auto">
            <a:xfrm>
              <a:off x="251520" y="4941168"/>
              <a:ext cx="1440160" cy="72008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charset="0"/>
                </a:rPr>
                <a:t>PLC Monitoring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1560" y="4581128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3399"/>
                  </a:solidFill>
                </a:rPr>
                <a:t>App1</a:t>
              </a:r>
              <a:endParaRPr lang="en-US" dirty="0">
                <a:solidFill>
                  <a:srgbClr val="003399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7380312" y="4941168"/>
              <a:ext cx="1512168" cy="72008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>
                  <a:solidFill>
                    <a:srgbClr val="003399"/>
                  </a:solidFill>
                </a:rPr>
                <a:t>Testing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charset="0"/>
                </a:rPr>
                <a:t>Framework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812360" y="4581128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3399"/>
                  </a:solidFill>
                </a:rPr>
                <a:t>App2</a:t>
              </a:r>
              <a:endParaRPr lang="en-US" dirty="0">
                <a:solidFill>
                  <a:srgbClr val="003399"/>
                </a:solidFill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>
              <a:off x="1763688" y="5013176"/>
              <a:ext cx="1008112" cy="504056"/>
            </a:xfrm>
            <a:prstGeom prst="rightArrow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rmAutofit fontScale="32500" lnSpcReduction="20000"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i="0" u="none" strike="noStrike" cap="none" normalizeH="0" baseline="0" dirty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charset="0"/>
                </a:rPr>
                <a:t>Channel</a:t>
              </a:r>
            </a:p>
          </p:txBody>
        </p:sp>
        <p:sp>
          <p:nvSpPr>
            <p:cNvPr id="14" name="Right Arrow 13"/>
            <p:cNvSpPr/>
            <p:nvPr/>
          </p:nvSpPr>
          <p:spPr bwMode="auto">
            <a:xfrm>
              <a:off x="6332959" y="5013176"/>
              <a:ext cx="1008112" cy="504056"/>
            </a:xfrm>
            <a:prstGeom prst="rightArrow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rmAutofit fontScale="32500" lnSpcReduction="20000"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i="0" u="none" strike="noStrike" cap="none" normalizeH="0" baseline="0" dirty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charset="0"/>
                </a:rPr>
                <a:t>Channel</a:t>
              </a:r>
            </a:p>
          </p:txBody>
        </p:sp>
        <p:sp>
          <p:nvSpPr>
            <p:cNvPr id="19" name="Rounded Rectangle 18"/>
            <p:cNvSpPr/>
            <p:nvPr/>
          </p:nvSpPr>
          <p:spPr bwMode="auto">
            <a:xfrm>
              <a:off x="4283968" y="4408537"/>
              <a:ext cx="504056" cy="1728192"/>
            </a:xfrm>
            <a:prstGeom prst="round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wordArtVert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i="0" u="none" strike="noStrike" cap="none" normalizeH="0" baseline="0" dirty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charset="0"/>
                </a:rPr>
                <a:t>Service</a:t>
              </a:r>
            </a:p>
          </p:txBody>
        </p:sp>
        <p:cxnSp>
          <p:nvCxnSpPr>
            <p:cNvPr id="21" name="Straight Arrow Connector 20"/>
            <p:cNvCxnSpPr>
              <a:stCxn id="15" idx="3"/>
              <a:endCxn id="19" idx="1"/>
            </p:cNvCxnSpPr>
            <p:nvPr/>
          </p:nvCxnSpPr>
          <p:spPr bwMode="auto">
            <a:xfrm>
              <a:off x="3967361" y="5272633"/>
              <a:ext cx="316607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Straight Arrow Connector 22"/>
            <p:cNvCxnSpPr>
              <a:stCxn id="19" idx="3"/>
            </p:cNvCxnSpPr>
            <p:nvPr/>
          </p:nvCxnSpPr>
          <p:spPr bwMode="auto">
            <a:xfrm>
              <a:off x="4788024" y="5272633"/>
              <a:ext cx="36004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28" name="Group 27"/>
            <p:cNvGrpSpPr/>
            <p:nvPr/>
          </p:nvGrpSpPr>
          <p:grpSpPr>
            <a:xfrm>
              <a:off x="2815233" y="4408537"/>
              <a:ext cx="1152128" cy="1728192"/>
              <a:chOff x="2815233" y="4408537"/>
              <a:chExt cx="1152128" cy="1728192"/>
            </a:xfrm>
          </p:grpSpPr>
          <p:sp>
            <p:nvSpPr>
              <p:cNvPr id="15" name="Rounded Rectangle 14"/>
              <p:cNvSpPr/>
              <p:nvPr/>
            </p:nvSpPr>
            <p:spPr bwMode="auto">
              <a:xfrm>
                <a:off x="2815233" y="4408537"/>
                <a:ext cx="1152128" cy="1728192"/>
              </a:xfrm>
              <a:prstGeom prst="roundRect">
                <a:avLst/>
              </a:prstGeom>
              <a:solidFill>
                <a:srgbClr val="FF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3399"/>
                    </a:solidFill>
                    <a:effectLst/>
                    <a:latin typeface="Arial" charset="0"/>
                  </a:rPr>
                  <a:t>Inbound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>
                    <a:solidFill>
                      <a:srgbClr val="003399"/>
                    </a:solidFill>
                  </a:rPr>
                  <a:t>Router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2853333" y="5013176"/>
                <a:ext cx="1080120" cy="2880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003399"/>
                    </a:solidFill>
                    <a:effectLst/>
                    <a:latin typeface="Arial" charset="0"/>
                  </a:rPr>
                  <a:t>Endpoint</a:t>
                </a: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2815233" y="5733256"/>
                <a:ext cx="1152128" cy="21602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rmAutofit fontScale="55000" lnSpcReduction="20000"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i="0" u="none" strike="noStrike" cap="none" normalizeH="0" baseline="0" dirty="0" smtClean="0">
                    <a:ln>
                      <a:noFill/>
                    </a:ln>
                    <a:solidFill>
                      <a:srgbClr val="003399"/>
                    </a:solidFill>
                    <a:effectLst/>
                    <a:latin typeface="Arial" charset="0"/>
                  </a:rPr>
                  <a:t>Transformer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157589" y="4422254"/>
              <a:ext cx="1152128" cy="1728192"/>
              <a:chOff x="2815233" y="4408537"/>
              <a:chExt cx="1152128" cy="1728192"/>
            </a:xfrm>
          </p:grpSpPr>
          <p:sp>
            <p:nvSpPr>
              <p:cNvPr id="30" name="Rounded Rectangle 29"/>
              <p:cNvSpPr/>
              <p:nvPr/>
            </p:nvSpPr>
            <p:spPr bwMode="auto">
              <a:xfrm>
                <a:off x="2815233" y="4408537"/>
                <a:ext cx="1152128" cy="1728192"/>
              </a:xfrm>
              <a:prstGeom prst="roundRect">
                <a:avLst/>
              </a:prstGeom>
              <a:solidFill>
                <a:srgbClr val="FF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3399"/>
                    </a:solidFill>
                    <a:effectLst/>
                    <a:latin typeface="Arial" charset="0"/>
                  </a:rPr>
                  <a:t>Inbound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>
                    <a:solidFill>
                      <a:srgbClr val="003399"/>
                    </a:solidFill>
                  </a:rPr>
                  <a:t>Router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3399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 bwMode="auto">
              <a:xfrm>
                <a:off x="2853333" y="5013176"/>
                <a:ext cx="1080120" cy="2880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003399"/>
                    </a:solidFill>
                    <a:effectLst/>
                    <a:latin typeface="Arial" charset="0"/>
                  </a:rPr>
                  <a:t>Endpoint</a:t>
                </a:r>
              </a:p>
            </p:txBody>
          </p:sp>
          <p:sp>
            <p:nvSpPr>
              <p:cNvPr id="32" name="Rectangle 31"/>
              <p:cNvSpPr/>
              <p:nvPr/>
            </p:nvSpPr>
            <p:spPr bwMode="auto">
              <a:xfrm>
                <a:off x="2815233" y="5733256"/>
                <a:ext cx="1152128" cy="21602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rmAutofit fontScale="55000" lnSpcReduction="20000"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i="0" u="none" strike="noStrike" cap="none" normalizeH="0" baseline="0" dirty="0" smtClean="0">
                    <a:ln>
                      <a:noFill/>
                    </a:ln>
                    <a:solidFill>
                      <a:srgbClr val="003399"/>
                    </a:solidFill>
                    <a:effectLst/>
                    <a:latin typeface="Arial" charset="0"/>
                  </a:rPr>
                  <a:t>Transformer</a:t>
                </a: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1619672" y="4163938"/>
              <a:ext cx="1152128" cy="746963"/>
              <a:chOff x="1619672" y="4163938"/>
              <a:chExt cx="1152128" cy="746963"/>
            </a:xfrm>
          </p:grpSpPr>
          <p:pic>
            <p:nvPicPr>
              <p:cNvPr id="1029" name="Picture 5" descr="http://cdn.business2community.com/wp-content/uploads/2011/02/Envelope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619672" y="4163938"/>
                <a:ext cx="1152128" cy="746963"/>
              </a:xfrm>
              <a:prstGeom prst="rect">
                <a:avLst/>
              </a:prstGeom>
              <a:noFill/>
            </p:spPr>
          </p:pic>
          <p:sp>
            <p:nvSpPr>
              <p:cNvPr id="33" name="TextBox 32"/>
              <p:cNvSpPr txBox="1"/>
              <p:nvPr/>
            </p:nvSpPr>
            <p:spPr>
              <a:xfrm>
                <a:off x="1835696" y="4226421"/>
                <a:ext cx="72008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3399"/>
                    </a:solidFill>
                  </a:rPr>
                  <a:t>Stop /TCP</a:t>
                </a:r>
                <a:endParaRPr lang="en-US" dirty="0">
                  <a:solidFill>
                    <a:srgbClr val="003399"/>
                  </a:solidFill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6395442" y="4168130"/>
              <a:ext cx="1152128" cy="746963"/>
              <a:chOff x="1619672" y="4163938"/>
              <a:chExt cx="1152128" cy="746963"/>
            </a:xfrm>
          </p:grpSpPr>
          <p:pic>
            <p:nvPicPr>
              <p:cNvPr id="38" name="Picture 5" descr="http://cdn.business2community.com/wp-content/uploads/2011/02/Envelope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619672" y="4163938"/>
                <a:ext cx="1152128" cy="746963"/>
              </a:xfrm>
              <a:prstGeom prst="rect">
                <a:avLst/>
              </a:prstGeom>
              <a:noFill/>
            </p:spPr>
          </p:pic>
          <p:sp>
            <p:nvSpPr>
              <p:cNvPr id="39" name="TextBox 38"/>
              <p:cNvSpPr txBox="1"/>
              <p:nvPr/>
            </p:nvSpPr>
            <p:spPr>
              <a:xfrm>
                <a:off x="1835696" y="4226421"/>
                <a:ext cx="76884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3399"/>
                    </a:solidFill>
                  </a:rPr>
                  <a:t>Stop /UDP</a:t>
                </a:r>
                <a:endParaRPr lang="en-US" dirty="0">
                  <a:solidFill>
                    <a:srgbClr val="003399"/>
                  </a:solidFill>
                </a:endParaRPr>
              </a:p>
            </p:txBody>
          </p:sp>
        </p:grpSp>
      </p:grp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E8AE75-B42E-4FD8-824C-5A03A4FE1202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1619672" y="228600"/>
            <a:ext cx="737192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15539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Achievements I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15539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>
          <a:xfrm>
            <a:off x="1357313" y="1143000"/>
            <a:ext cx="7543800" cy="52863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1313" indent="-341313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en-US" sz="2800" kern="0" dirty="0" smtClean="0">
              <a:solidFill>
                <a:srgbClr val="15539C"/>
              </a:solidFill>
            </a:endParaRPr>
          </a:p>
        </p:txBody>
      </p:sp>
      <p:sp>
        <p:nvSpPr>
          <p:cNvPr id="8" name="Footer Placeholder 3"/>
          <p:cNvSpPr txBox="1">
            <a:spLocks noGrp="1"/>
          </p:cNvSpPr>
          <p:nvPr/>
        </p:nvSpPr>
        <p:spPr bwMode="auto">
          <a:xfrm>
            <a:off x="2590800" y="65532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algn="ctr"/>
            <a:r>
              <a:rPr lang="en-US" sz="1200" i="1" dirty="0">
                <a:solidFill>
                  <a:srgbClr val="15539C"/>
                </a:solidFill>
              </a:rPr>
              <a:t>Openlab Major Review Report </a:t>
            </a:r>
            <a:r>
              <a:rPr lang="en-US" sz="1200" i="1" dirty="0" smtClean="0">
                <a:solidFill>
                  <a:srgbClr val="15539C"/>
                </a:solidFill>
              </a:rPr>
              <a:t>September 2012</a:t>
            </a:r>
            <a:endParaRPr lang="en-GB" sz="1200" i="1" dirty="0">
              <a:solidFill>
                <a:srgbClr val="15539C"/>
              </a:solidFill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1043608" y="1412776"/>
            <a:ext cx="7884368" cy="208823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1313" indent="-341313" eaLnBrk="0" hangingPunct="0">
              <a:spcBef>
                <a:spcPct val="20000"/>
              </a:spcBef>
              <a:buClr>
                <a:srgbClr val="003399"/>
              </a:buClr>
              <a:defRPr/>
            </a:pP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Integration of the test-bench modules:</a:t>
            </a:r>
          </a:p>
          <a:p>
            <a:pPr marL="341313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Through the use of Enterprise Service Bus (ESB)</a:t>
            </a: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Orchestrate application modules</a:t>
            </a: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Message routing and transformation</a:t>
            </a: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Wide range of connectors: REST, SOAP, LDAP, JDBC, JMS, HTTP/S, FTP/s, Email/SMTP, </a:t>
            </a:r>
            <a:r>
              <a:rPr lang="en-US" sz="2200" b="0" kern="0" dirty="0" err="1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Facebook</a:t>
            </a: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, Twitter…</a:t>
            </a:r>
          </a:p>
        </p:txBody>
      </p:sp>
      <p:pic>
        <p:nvPicPr>
          <p:cNvPr id="1031" name="Picture 7" descr="http://siliconangle.com/files/2012/03/mulesoft-logo-hir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980728"/>
            <a:ext cx="1728192" cy="505571"/>
          </a:xfrm>
          <a:prstGeom prst="rect">
            <a:avLst/>
          </a:prstGeom>
          <a:noFill/>
        </p:spPr>
      </p:pic>
      <p:sp>
        <p:nvSpPr>
          <p:cNvPr id="40" name="Left-Up Arrow 39"/>
          <p:cNvSpPr/>
          <p:nvPr/>
        </p:nvSpPr>
        <p:spPr bwMode="auto">
          <a:xfrm>
            <a:off x="5220072" y="4941168"/>
            <a:ext cx="3312368" cy="1368152"/>
          </a:xfrm>
          <a:prstGeom prst="lef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003399"/>
                </a:solidFill>
              </a:rPr>
              <a:t>Testing traffic load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3995936" y="5539629"/>
            <a:ext cx="1080120" cy="985715"/>
            <a:chOff x="3995936" y="5445224"/>
            <a:chExt cx="1080120" cy="985715"/>
          </a:xfrm>
        </p:grpSpPr>
        <p:pic>
          <p:nvPicPr>
            <p:cNvPr id="35" name="Picture 9" descr="http://srcaalmendralejo.files.wordpress.com/2009/12/simatic-s71200-web1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95936" y="5445224"/>
              <a:ext cx="1080120" cy="715605"/>
            </a:xfrm>
            <a:prstGeom prst="rect">
              <a:avLst/>
            </a:prstGeom>
            <a:noFill/>
          </p:spPr>
        </p:pic>
        <p:sp>
          <p:nvSpPr>
            <p:cNvPr id="41" name="TextBox 40"/>
            <p:cNvSpPr txBox="1"/>
            <p:nvPr/>
          </p:nvSpPr>
          <p:spPr>
            <a:xfrm>
              <a:off x="4080779" y="6133615"/>
              <a:ext cx="864096" cy="297324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10000"/>
            </a:bodyPr>
            <a:lstStyle/>
            <a:p>
              <a:pPr algn="ctr"/>
              <a:r>
                <a:rPr lang="en-US" dirty="0" smtClean="0">
                  <a:solidFill>
                    <a:srgbClr val="003399"/>
                  </a:solidFill>
                </a:rPr>
                <a:t>Target</a:t>
              </a:r>
              <a:endParaRPr lang="en-US" dirty="0">
                <a:solidFill>
                  <a:srgbClr val="003399"/>
                </a:solidFill>
              </a:endParaRPr>
            </a:p>
          </p:txBody>
        </p:sp>
      </p:grpSp>
      <p:sp>
        <p:nvSpPr>
          <p:cNvPr id="43" name="Left-Up Arrow 42"/>
          <p:cNvSpPr/>
          <p:nvPr/>
        </p:nvSpPr>
        <p:spPr bwMode="auto">
          <a:xfrm rot="5400000">
            <a:off x="1522791" y="3992229"/>
            <a:ext cx="1368152" cy="3190614"/>
          </a:xfrm>
          <a:prstGeom prst="leftUp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5576" y="5739275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3399"/>
                </a:solidFill>
              </a:rPr>
              <a:t>Monitoring traffic load</a:t>
            </a:r>
            <a:endParaRPr lang="en-US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996952"/>
            <a:ext cx="5748146" cy="352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E8AE75-B42E-4FD8-824C-5A03A4FE1202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1619672" y="228600"/>
            <a:ext cx="737192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15539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Achievements II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15539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>
          <a:xfrm>
            <a:off x="1357313" y="1143000"/>
            <a:ext cx="7543800" cy="52863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1313" indent="-341313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en-US" sz="2800" kern="0" dirty="0" smtClean="0">
              <a:solidFill>
                <a:srgbClr val="15539C"/>
              </a:solidFill>
            </a:endParaRPr>
          </a:p>
        </p:txBody>
      </p:sp>
      <p:sp>
        <p:nvSpPr>
          <p:cNvPr id="8" name="Footer Placeholder 3"/>
          <p:cNvSpPr txBox="1">
            <a:spLocks noGrp="1"/>
          </p:cNvSpPr>
          <p:nvPr/>
        </p:nvSpPr>
        <p:spPr bwMode="auto">
          <a:xfrm>
            <a:off x="2590800" y="65532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algn="ctr"/>
            <a:r>
              <a:rPr lang="en-US" sz="1200" i="1" dirty="0">
                <a:solidFill>
                  <a:srgbClr val="15539C"/>
                </a:solidFill>
              </a:rPr>
              <a:t>Openlab Major Review Report </a:t>
            </a:r>
            <a:r>
              <a:rPr lang="en-US" sz="1200" i="1" dirty="0" smtClean="0">
                <a:solidFill>
                  <a:srgbClr val="15539C"/>
                </a:solidFill>
              </a:rPr>
              <a:t>September 2012</a:t>
            </a:r>
            <a:endParaRPr lang="en-GB" sz="1200" i="1" dirty="0">
              <a:solidFill>
                <a:srgbClr val="15539C"/>
              </a:solidFill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1043608" y="1412776"/>
            <a:ext cx="7884368" cy="165618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1313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Communication Monitoring </a:t>
            </a:r>
            <a:r>
              <a:rPr lang="en-US" sz="2200" b="0" kern="0" dirty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S</a:t>
            </a: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ystem</a:t>
            </a: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Development of a web driven sniffer </a:t>
            </a: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Internal module of the </a:t>
            </a:r>
            <a:r>
              <a:rPr lang="en-US" sz="2200" b="0" kern="0" dirty="0" err="1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TRoIE</a:t>
            </a:r>
            <a:r>
              <a:rPr lang="en-US" sz="2200" b="0" kern="0" dirty="0" smtClean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 test-bench and communicating with other internal modules</a:t>
            </a:r>
          </a:p>
          <a:p>
            <a:pPr marL="341313" indent="-341313" algn="ctr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en-US" sz="2200" b="0" kern="0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endParaRPr>
          </a:p>
          <a:p>
            <a:pPr marL="341313" indent="-341313" algn="ctr" eaLnBrk="0" hangingPunct="0">
              <a:spcBef>
                <a:spcPct val="20000"/>
              </a:spcBef>
              <a:buClr>
                <a:srgbClr val="003399"/>
              </a:buClr>
              <a:defRPr/>
            </a:pPr>
            <a:endParaRPr lang="en-US" sz="2200" b="0" kern="0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endParaRPr>
          </a:p>
          <a:p>
            <a:pPr marL="796926" lvl="1" indent="-341313" algn="ctr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/>
            </a:pPr>
            <a:endParaRPr lang="en-US" sz="2200" b="0" kern="0" dirty="0" smtClean="0">
              <a:solidFill>
                <a:srgbClr val="15539C"/>
              </a:solidFill>
              <a:latin typeface="+mn-lt"/>
              <a:ea typeface="ＭＳ Ｐゴシック" charset="-128"/>
              <a:cs typeface="ＭＳ Ｐゴシック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3933056"/>
            <a:ext cx="2967932" cy="2307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/>
          <p:nvPr/>
        </p:nvCxnSpPr>
        <p:spPr bwMode="auto">
          <a:xfrm flipH="1">
            <a:off x="5580112" y="3356992"/>
            <a:ext cx="216024" cy="14401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penlab-empty">
  <a:themeElements>
    <a:clrScheme name="openlab-empt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penlab-empt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penlab-emp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enlab-emp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enlab-emp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enlab-emp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enlab-emp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enlab-emp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penlab-emp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penlab-emp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penlab-emp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penlab-emp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penlab-emp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penlab-emp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openlab-empty</Template>
  <TotalTime>8996</TotalTime>
  <Words>1162</Words>
  <Application>Microsoft Office PowerPoint</Application>
  <PresentationFormat>On-screen Show (4:3)</PresentationFormat>
  <Paragraphs>357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openlab-empty</vt:lpstr>
      <vt:lpstr>Siemens Openlab Major Review  September 2012</vt:lpstr>
      <vt:lpstr>Contents</vt:lpstr>
      <vt:lpstr>PowerPoint Presentation</vt:lpstr>
      <vt:lpstr>Typical Control System Architecture</vt:lpstr>
      <vt:lpstr>Data Analytics</vt:lpstr>
      <vt:lpstr>Siemens Openlab Major Review  September 2012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Siemens openlab Projects  September 2012</vt:lpstr>
      <vt:lpstr>WinCC OA</vt:lpstr>
      <vt:lpstr>RDB Archiving</vt:lpstr>
      <vt:lpstr>WinCC OA Version 4 </vt:lpstr>
      <vt:lpstr>WinCC OA 4</vt:lpstr>
      <vt:lpstr>WinCC OA 4</vt:lpstr>
      <vt:lpstr>WinCC OA 3.11</vt:lpstr>
      <vt:lpstr>WinCC OA 3.11</vt:lpstr>
      <vt:lpstr>Deployment tool</vt:lpstr>
      <vt:lpstr>ASCII Manager</vt:lpstr>
      <vt:lpstr>PowerPoint Presentation</vt:lpstr>
    </vt:vector>
  </TitlesOfParts>
  <Company>EDS / CERN openlab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Openlab Quarterly Report</dc:title>
  <dc:creator>Daniel Rodrigues</dc:creator>
  <cp:lastModifiedBy>Manuel Gonzalez Berges</cp:lastModifiedBy>
  <cp:revision>599</cp:revision>
  <dcterms:created xsi:type="dcterms:W3CDTF">2009-09-18T11:44:00Z</dcterms:created>
  <dcterms:modified xsi:type="dcterms:W3CDTF">2012-09-26T15:23:09Z</dcterms:modified>
</cp:coreProperties>
</file>