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8" r:id="rId4"/>
  </p:sldMasterIdLst>
  <p:notesMasterIdLst>
    <p:notesMasterId r:id="rId14"/>
  </p:notesMasterIdLst>
  <p:sldIdLst>
    <p:sldId id="256" r:id="rId5"/>
    <p:sldId id="262" r:id="rId6"/>
    <p:sldId id="263" r:id="rId7"/>
    <p:sldId id="264" r:id="rId8"/>
    <p:sldId id="266" r:id="rId9"/>
    <p:sldId id="268" r:id="rId10"/>
    <p:sldId id="270" r:id="rId11"/>
    <p:sldId id="269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BFF51F-A872-4E9D-8DCD-0DC59B2FE58D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46AC2-6B61-4BA5-9D00-6A2298472F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106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46AC2-6B61-4BA5-9D00-6A2298472F7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714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46AC2-6B61-4BA5-9D00-6A2298472F7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116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46AC2-6B61-4BA5-9D00-6A2298472F7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303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46AC2-6B61-4BA5-9D00-6A2298472F7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303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46AC2-6B61-4BA5-9D00-6A2298472F7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3036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46AC2-6B61-4BA5-9D00-6A2298472F7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708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46AC2-6B61-4BA5-9D00-6A2298472F7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535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46AC2-6B61-4BA5-9D00-6A2298472F7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942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46AC2-6B61-4BA5-9D00-6A2298472F7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303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7370" y="2130425"/>
            <a:ext cx="6743720" cy="1470025"/>
          </a:xfrm>
        </p:spPr>
        <p:txBody>
          <a:bodyPr/>
          <a:lstStyle>
            <a:lvl1pPr algn="ctr">
              <a:defRPr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1741" y="3886200"/>
            <a:ext cx="541497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3861A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3861AA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5099" y="6500834"/>
            <a:ext cx="4948262" cy="214314"/>
          </a:xfrm>
        </p:spPr>
        <p:txBody>
          <a:bodyPr/>
          <a:lstStyle>
            <a:lvl1pPr>
              <a:defRPr>
                <a:solidFill>
                  <a:srgbClr val="3861AA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861AA"/>
                </a:solidFill>
              </a:defRPr>
            </a:lvl1pPr>
          </a:lstStyle>
          <a:p>
            <a:fld id="{B0605525-70EF-4F92-A1CE-D14B6681B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05525-70EF-4F92-A1CE-D14B6681B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00108"/>
            <a:ext cx="2057400" cy="5126055"/>
          </a:xfrm>
        </p:spPr>
        <p:txBody>
          <a:bodyPr vert="eaVert"/>
          <a:lstStyle>
            <a:lvl1pPr>
              <a:defRPr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85852" y="1000108"/>
            <a:ext cx="5191148" cy="512605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05525-70EF-4F92-A1CE-D14B6681B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swoos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75088"/>
            <a:ext cx="9140825" cy="2982912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4413" y="2301875"/>
            <a:ext cx="4570412" cy="1439863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4413" y="3849688"/>
            <a:ext cx="4570412" cy="1439862"/>
          </a:xfrm>
        </p:spPr>
        <p:txBody>
          <a:bodyPr/>
          <a:lstStyle>
            <a:lvl1pPr marL="0" indent="92075" algn="ctr">
              <a:buFontTx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2284413" y="3778250"/>
            <a:ext cx="4570412" cy="0"/>
          </a:xfrm>
          <a:prstGeom prst="line">
            <a:avLst/>
          </a:prstGeom>
          <a:noFill/>
          <a:ln w="19050">
            <a:solidFill>
              <a:srgbClr val="0072B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2284413" y="3795713"/>
            <a:ext cx="4570412" cy="0"/>
          </a:xfrm>
          <a:prstGeom prst="line">
            <a:avLst/>
          </a:prstGeom>
          <a:noFill/>
          <a:ln w="12700">
            <a:solidFill>
              <a:srgbClr val="FDC68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5128" name="Picture 8" descr="head_eiroforum_one_l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0825" cy="162401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438" y="1798638"/>
            <a:ext cx="44227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798638"/>
            <a:ext cx="44227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85852" y="6543169"/>
            <a:ext cx="2350044" cy="220641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653" y="6549496"/>
            <a:ext cx="3981739" cy="21431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05525-70EF-4F92-A1CE-D14B6681B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1079500"/>
            <a:ext cx="2249488" cy="5218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438" y="1079500"/>
            <a:ext cx="6596062" cy="5218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swoosh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75088"/>
            <a:ext cx="9140825" cy="2982912"/>
          </a:xfrm>
          <a:prstGeom prst="rect">
            <a:avLst/>
          </a:prstGeom>
          <a:noFill/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4413" y="2301875"/>
            <a:ext cx="4570412" cy="1439863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4413" y="3849688"/>
            <a:ext cx="4570412" cy="1439862"/>
          </a:xfrm>
        </p:spPr>
        <p:txBody>
          <a:bodyPr/>
          <a:lstStyle>
            <a:lvl1pPr marL="0" indent="92075" algn="ctr">
              <a:buFontTx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11269" name="Line 5"/>
          <p:cNvSpPr>
            <a:spLocks noChangeShapeType="1"/>
          </p:cNvSpPr>
          <p:nvPr userDrawn="1"/>
        </p:nvSpPr>
        <p:spPr bwMode="auto">
          <a:xfrm>
            <a:off x="2284413" y="3778250"/>
            <a:ext cx="4570412" cy="0"/>
          </a:xfrm>
          <a:prstGeom prst="line">
            <a:avLst/>
          </a:prstGeom>
          <a:noFill/>
          <a:ln w="19050">
            <a:solidFill>
              <a:srgbClr val="0072B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0" name="Line 6"/>
          <p:cNvSpPr>
            <a:spLocks noChangeShapeType="1"/>
          </p:cNvSpPr>
          <p:nvPr userDrawn="1"/>
        </p:nvSpPr>
        <p:spPr bwMode="auto">
          <a:xfrm>
            <a:off x="2284413" y="3795713"/>
            <a:ext cx="4570412" cy="0"/>
          </a:xfrm>
          <a:prstGeom prst="line">
            <a:avLst/>
          </a:prstGeom>
          <a:noFill/>
          <a:ln w="12700">
            <a:solidFill>
              <a:srgbClr val="FDC68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1271" name="Picture 7" descr="head_eiroforum_one_line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0825" cy="162401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438" y="1798638"/>
            <a:ext cx="44227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798638"/>
            <a:ext cx="44227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479" y="4406900"/>
            <a:ext cx="6780233" cy="1362075"/>
          </a:xfrm>
        </p:spPr>
        <p:txBody>
          <a:bodyPr anchor="t"/>
          <a:lstStyle>
            <a:lvl1pPr algn="l">
              <a:defRPr sz="4000" b="1" cap="all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4479" y="2906713"/>
            <a:ext cx="678023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3861AA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05525-70EF-4F92-A1CE-D14B6681B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1079500"/>
            <a:ext cx="2249488" cy="5218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438" y="1079500"/>
            <a:ext cx="6596062" cy="5218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presentation-background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066800"/>
            <a:ext cx="4800600" cy="21336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429000"/>
            <a:ext cx="4800600" cy="1219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715000" y="6381750"/>
            <a:ext cx="2895600" cy="476250"/>
          </a:xfrm>
          <a:prstGeom prst="rect">
            <a:avLst/>
          </a:prstGeom>
        </p:spPr>
        <p:txBody>
          <a:bodyPr/>
          <a:lstStyle>
            <a:lvl1pPr algn="r">
              <a:defRPr sz="1400" b="0" i="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r>
              <a:rPr lang="en-GB"/>
              <a:t>CERN openlab presentation 2011</a:t>
            </a:r>
          </a:p>
        </p:txBody>
      </p:sp>
    </p:spTree>
    <p:extLst>
      <p:ext uri="{BB962C8B-B14F-4D97-AF65-F5344CB8AC3E}">
        <p14:creationId xmlns:p14="http://schemas.microsoft.com/office/powerpoint/2010/main" val="7989380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CERN openlab Board of Sponsors 2011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292FB-849B-4838-93E0-E884434105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70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6366" y="1600200"/>
            <a:ext cx="34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91100" y="1600200"/>
            <a:ext cx="34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05525-70EF-4F92-A1CE-D14B6681B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4778" y="1535113"/>
            <a:ext cx="34972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74778" y="2174875"/>
            <a:ext cx="34972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8138" y="1535113"/>
            <a:ext cx="34986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8138" y="2174875"/>
            <a:ext cx="34986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05525-70EF-4F92-A1CE-D14B6681B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05525-70EF-4F92-A1CE-D14B6681B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05525-70EF-4F92-A1CE-D14B6681B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604" y="928670"/>
            <a:ext cx="2608289" cy="500066"/>
          </a:xfrm>
        </p:spPr>
        <p:txBody>
          <a:bodyPr anchor="b"/>
          <a:lstStyle>
            <a:lvl1pPr algn="l">
              <a:defRPr sz="20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4774" y="928670"/>
            <a:ext cx="4432026" cy="519749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1604" y="1571612"/>
            <a:ext cx="2608289" cy="4548187"/>
          </a:xfrm>
        </p:spPr>
        <p:txBody>
          <a:bodyPr/>
          <a:lstStyle>
            <a:lvl1pPr marL="0" indent="0">
              <a:buNone/>
              <a:defRPr sz="1400">
                <a:solidFill>
                  <a:srgbClr val="3861AA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05525-70EF-4F92-A1CE-D14B6681B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886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28860" y="1000107"/>
            <a:ext cx="5486400" cy="37274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2886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05525-70EF-4F92-A1CE-D14B6681B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852" y="1000108"/>
            <a:ext cx="7715304" cy="5000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5852" y="6543169"/>
            <a:ext cx="1233510" cy="220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1200" kern="1200" dirty="0" smtClean="0">
                <a:solidFill>
                  <a:srgbClr val="3861AA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9373" y="6549496"/>
            <a:ext cx="494826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3861AA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1132" y="6543169"/>
            <a:ext cx="400024" cy="220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861AA"/>
                </a:solidFill>
              </a:defRPr>
            </a:lvl1pPr>
          </a:lstStyle>
          <a:p>
            <a:fld id="{B0605525-70EF-4F92-A1CE-D14B6681B8A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31" descr="banner-ITonl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94286" y="0"/>
            <a:ext cx="7949714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190625" cy="60198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85852" y="142852"/>
            <a:ext cx="6000792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Box 34"/>
          <p:cNvSpPr txBox="1">
            <a:spLocks noChangeArrowheads="1"/>
          </p:cNvSpPr>
          <p:nvPr/>
        </p:nvSpPr>
        <p:spPr bwMode="auto">
          <a:xfrm>
            <a:off x="0" y="6038040"/>
            <a:ext cx="12763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900" dirty="0">
                <a:solidFill>
                  <a:srgbClr val="3861AA"/>
                </a:solidFill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solidFill>
                  <a:srgbClr val="3861AA"/>
                </a:solidFill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solidFill>
                  <a:srgbClr val="3861AA"/>
                </a:solidFill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900" b="0" dirty="0">
                <a:solidFill>
                  <a:srgbClr val="3861AA"/>
                </a:solidFill>
                <a:latin typeface="Tahoma" pitchFamily="34" charset="0"/>
              </a:rPr>
              <a:t>www.cern.ch/it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3861A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3861A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3861A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861A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3861A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" name="Picture 61" descr="head_eiroforum_two_lines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438" y="71438"/>
            <a:ext cx="8997950" cy="1801812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1079500"/>
            <a:ext cx="89979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438" y="1798638"/>
            <a:ext cx="89979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71438" y="6430963"/>
            <a:ext cx="8997950" cy="0"/>
          </a:xfrm>
          <a:prstGeom prst="line">
            <a:avLst/>
          </a:prstGeom>
          <a:noFill/>
          <a:ln w="31750">
            <a:solidFill>
              <a:srgbClr val="0072B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71438" y="6462713"/>
            <a:ext cx="8997950" cy="0"/>
          </a:xfrm>
          <a:prstGeom prst="line">
            <a:avLst/>
          </a:prstGeom>
          <a:noFill/>
          <a:ln w="25400">
            <a:solidFill>
              <a:srgbClr val="FDC68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1128" name="Group 104"/>
          <p:cNvGraphicFramePr>
            <a:graphicFrameLocks noGrp="1"/>
          </p:cNvGraphicFramePr>
          <p:nvPr/>
        </p:nvGraphicFramePr>
        <p:xfrm>
          <a:off x="76200" y="6477000"/>
          <a:ext cx="8991600" cy="381000"/>
        </p:xfrm>
        <a:graphic>
          <a:graphicData uri="http://schemas.openxmlformats.org/drawingml/2006/table">
            <a:tbl>
              <a:tblPr/>
              <a:tblGrid>
                <a:gridCol w="1054100"/>
                <a:gridCol w="1054100"/>
                <a:gridCol w="1054100"/>
                <a:gridCol w="1054100"/>
                <a:gridCol w="1054100"/>
                <a:gridCol w="1054100"/>
                <a:gridCol w="1828800"/>
                <a:gridCol w="838200"/>
              </a:tblGrid>
              <a:tr h="381000">
                <a:tc>
                  <a:txBody>
                    <a:bodyPr/>
                    <a:lstStyle/>
                    <a:p>
                      <a:pPr marL="920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charset="0"/>
                        </a:rPr>
                        <a:t>CERN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20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charset="0"/>
                        </a:rPr>
                        <a:t>EFDA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20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charset="0"/>
                        </a:rPr>
                        <a:t>EMBL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20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charset="0"/>
                        </a:rPr>
                        <a:t>ESA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20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charset="0"/>
                        </a:rPr>
                        <a:t>ESO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20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charset="0"/>
                        </a:rPr>
                        <a:t>ESRF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20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charset="0"/>
                        </a:rPr>
                        <a:t>European XFEL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20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charset="0"/>
                        </a:rPr>
                        <a:t>ILL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" name="Picture 4" descr="D:\07 Clients\006 EIROforum\006 09001 PowerPoint Templates\02 Data processed\swoosh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6755" y="2555987"/>
            <a:ext cx="8987316" cy="2931869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92075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C1C1C"/>
          </a:solidFill>
          <a:latin typeface="+mj-lt"/>
          <a:ea typeface="+mj-ea"/>
          <a:cs typeface="+mj-cs"/>
        </a:defRPr>
      </a:lvl1pPr>
      <a:lvl2pPr marL="92075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C1C1C"/>
          </a:solidFill>
          <a:latin typeface="Arial" charset="0"/>
        </a:defRPr>
      </a:lvl2pPr>
      <a:lvl3pPr marL="92075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C1C1C"/>
          </a:solidFill>
          <a:latin typeface="Arial" charset="0"/>
        </a:defRPr>
      </a:lvl3pPr>
      <a:lvl4pPr marL="92075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C1C1C"/>
          </a:solidFill>
          <a:latin typeface="Arial" charset="0"/>
        </a:defRPr>
      </a:lvl4pPr>
      <a:lvl5pPr marL="92075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C1C1C"/>
          </a:solidFill>
          <a:latin typeface="Arial" charset="0"/>
        </a:defRPr>
      </a:lvl5pPr>
      <a:lvl6pPr marL="549275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C1C1C"/>
          </a:solidFill>
          <a:latin typeface="Arial" charset="0"/>
        </a:defRPr>
      </a:lvl6pPr>
      <a:lvl7pPr marL="1006475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C1C1C"/>
          </a:solidFill>
          <a:latin typeface="Arial" charset="0"/>
        </a:defRPr>
      </a:lvl7pPr>
      <a:lvl8pPr marL="1463675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C1C1C"/>
          </a:solidFill>
          <a:latin typeface="Arial" charset="0"/>
        </a:defRPr>
      </a:lvl8pPr>
      <a:lvl9pPr marL="1920875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C1C1C"/>
          </a:solidFill>
          <a:latin typeface="Arial" charset="0"/>
        </a:defRPr>
      </a:lvl9pPr>
    </p:titleStyle>
    <p:bodyStyle>
      <a:lvl1pPr marL="342900" indent="-250825" algn="l" rtl="0" eaLnBrk="1" fontAlgn="base" hangingPunct="1">
        <a:spcBef>
          <a:spcPct val="20000"/>
        </a:spcBef>
        <a:spcAft>
          <a:spcPct val="20000"/>
        </a:spcAft>
        <a:buChar char="•"/>
        <a:defRPr>
          <a:solidFill>
            <a:srgbClr val="1C1C1C"/>
          </a:solidFill>
          <a:latin typeface="+mn-lt"/>
          <a:ea typeface="+mn-ea"/>
          <a:cs typeface="+mn-cs"/>
        </a:defRPr>
      </a:lvl1pPr>
      <a:lvl2pPr marL="808038" indent="-285750" algn="l" rtl="0" eaLnBrk="1" fontAlgn="base" hangingPunct="1">
        <a:spcBef>
          <a:spcPct val="20000"/>
        </a:spcBef>
        <a:spcAft>
          <a:spcPct val="20000"/>
        </a:spcAft>
        <a:buChar char="–"/>
        <a:defRPr sz="1600">
          <a:solidFill>
            <a:srgbClr val="1C1C1C"/>
          </a:solidFill>
          <a:latin typeface="+mn-lt"/>
        </a:defRPr>
      </a:lvl2pPr>
      <a:lvl3pPr marL="1216025" indent="-228600" algn="l" rtl="0" eaLnBrk="1" fontAlgn="base" hangingPunct="1">
        <a:spcBef>
          <a:spcPct val="20000"/>
        </a:spcBef>
        <a:spcAft>
          <a:spcPct val="20000"/>
        </a:spcAft>
        <a:buChar char="•"/>
        <a:defRPr sz="1600">
          <a:solidFill>
            <a:srgbClr val="1C1C1C"/>
          </a:solidFill>
          <a:latin typeface="+mn-lt"/>
        </a:defRPr>
      </a:lvl3pPr>
      <a:lvl4pPr marL="1624013" indent="-228600" algn="l" rtl="0" eaLnBrk="1" fontAlgn="base" hangingPunct="1">
        <a:spcBef>
          <a:spcPct val="20000"/>
        </a:spcBef>
        <a:spcAft>
          <a:spcPct val="20000"/>
        </a:spcAft>
        <a:buChar char="–"/>
        <a:defRPr sz="1600">
          <a:solidFill>
            <a:srgbClr val="1C1C1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20000"/>
        </a:spcAft>
        <a:buChar char="»"/>
        <a:defRPr sz="1600">
          <a:solidFill>
            <a:srgbClr val="1C1C1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20000"/>
        </a:spcAft>
        <a:buChar char="»"/>
        <a:defRPr sz="1600">
          <a:solidFill>
            <a:srgbClr val="1C1C1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20000"/>
        </a:spcAft>
        <a:buChar char="»"/>
        <a:defRPr sz="1600">
          <a:solidFill>
            <a:srgbClr val="1C1C1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20000"/>
        </a:spcAft>
        <a:buChar char="»"/>
        <a:defRPr sz="1600">
          <a:solidFill>
            <a:srgbClr val="1C1C1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20000"/>
        </a:spcAft>
        <a:buChar char="»"/>
        <a:defRPr sz="1600">
          <a:solidFill>
            <a:srgbClr val="1C1C1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3" name="Picture 33" descr="head_eiroforum_two_lines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438" y="71438"/>
            <a:ext cx="8997950" cy="1801812"/>
          </a:xfrm>
          <a:prstGeom prst="rect">
            <a:avLst/>
          </a:prstGeom>
          <a:noFill/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1079500"/>
            <a:ext cx="89979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438" y="1798638"/>
            <a:ext cx="89979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71438" y="6430963"/>
            <a:ext cx="8997950" cy="0"/>
          </a:xfrm>
          <a:prstGeom prst="line">
            <a:avLst/>
          </a:prstGeom>
          <a:noFill/>
          <a:ln w="31750">
            <a:solidFill>
              <a:srgbClr val="0072BC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71438" y="6462713"/>
            <a:ext cx="8997950" cy="0"/>
          </a:xfrm>
          <a:prstGeom prst="line">
            <a:avLst/>
          </a:prstGeom>
          <a:noFill/>
          <a:ln w="25400">
            <a:solidFill>
              <a:srgbClr val="FDC68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10301" name="Group 61"/>
          <p:cNvGraphicFramePr>
            <a:graphicFrameLocks noGrp="1"/>
          </p:cNvGraphicFramePr>
          <p:nvPr/>
        </p:nvGraphicFramePr>
        <p:xfrm>
          <a:off x="76200" y="6477000"/>
          <a:ext cx="8991600" cy="381000"/>
        </p:xfrm>
        <a:graphic>
          <a:graphicData uri="http://schemas.openxmlformats.org/drawingml/2006/table">
            <a:tbl>
              <a:tblPr/>
              <a:tblGrid>
                <a:gridCol w="1054100"/>
                <a:gridCol w="1054100"/>
                <a:gridCol w="1054100"/>
                <a:gridCol w="1054100"/>
                <a:gridCol w="1054100"/>
                <a:gridCol w="1054100"/>
                <a:gridCol w="1828800"/>
                <a:gridCol w="838200"/>
              </a:tblGrid>
              <a:tr h="381000">
                <a:tc>
                  <a:txBody>
                    <a:bodyPr/>
                    <a:lstStyle/>
                    <a:p>
                      <a:pPr marL="920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charset="0"/>
                        </a:rPr>
                        <a:t>CERN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20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charset="0"/>
                        </a:rPr>
                        <a:t>EFDA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20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charset="0"/>
                        </a:rPr>
                        <a:t>EMBL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20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charset="0"/>
                        </a:rPr>
                        <a:t>ESA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20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charset="0"/>
                        </a:rPr>
                        <a:t>ESO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20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charset="0"/>
                        </a:rPr>
                        <a:t>ESRF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20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charset="0"/>
                        </a:rPr>
                        <a:t>European XFEL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20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charset="0"/>
                        </a:rPr>
                        <a:t>ILL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sldNum="0" hdr="0" ftr="0" dt="0"/>
  <p:txStyles>
    <p:titleStyle>
      <a:lvl1pPr marL="92075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C1C1C"/>
          </a:solidFill>
          <a:latin typeface="+mj-lt"/>
          <a:ea typeface="+mj-ea"/>
          <a:cs typeface="+mj-cs"/>
        </a:defRPr>
      </a:lvl1pPr>
      <a:lvl2pPr marL="92075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C1C1C"/>
          </a:solidFill>
          <a:latin typeface="Arial" charset="0"/>
        </a:defRPr>
      </a:lvl2pPr>
      <a:lvl3pPr marL="92075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C1C1C"/>
          </a:solidFill>
          <a:latin typeface="Arial" charset="0"/>
        </a:defRPr>
      </a:lvl3pPr>
      <a:lvl4pPr marL="92075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C1C1C"/>
          </a:solidFill>
          <a:latin typeface="Arial" charset="0"/>
        </a:defRPr>
      </a:lvl4pPr>
      <a:lvl5pPr marL="92075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C1C1C"/>
          </a:solidFill>
          <a:latin typeface="Arial" charset="0"/>
        </a:defRPr>
      </a:lvl5pPr>
      <a:lvl6pPr marL="549275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C1C1C"/>
          </a:solidFill>
          <a:latin typeface="Arial" charset="0"/>
        </a:defRPr>
      </a:lvl6pPr>
      <a:lvl7pPr marL="1006475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C1C1C"/>
          </a:solidFill>
          <a:latin typeface="Arial" charset="0"/>
        </a:defRPr>
      </a:lvl7pPr>
      <a:lvl8pPr marL="1463675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C1C1C"/>
          </a:solidFill>
          <a:latin typeface="Arial" charset="0"/>
        </a:defRPr>
      </a:lvl8pPr>
      <a:lvl9pPr marL="1920875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1C1C1C"/>
          </a:solidFill>
          <a:latin typeface="Arial" charset="0"/>
        </a:defRPr>
      </a:lvl9pPr>
    </p:titleStyle>
    <p:bodyStyle>
      <a:lvl1pPr marL="342900" indent="-250825" algn="l" rtl="0" eaLnBrk="1" fontAlgn="base" hangingPunct="1">
        <a:spcBef>
          <a:spcPct val="20000"/>
        </a:spcBef>
        <a:spcAft>
          <a:spcPct val="20000"/>
        </a:spcAft>
        <a:buChar char="•"/>
        <a:defRPr>
          <a:solidFill>
            <a:srgbClr val="1C1C1C"/>
          </a:solidFill>
          <a:latin typeface="+mn-lt"/>
          <a:ea typeface="+mn-ea"/>
          <a:cs typeface="+mn-cs"/>
        </a:defRPr>
      </a:lvl1pPr>
      <a:lvl2pPr marL="808038" indent="-285750" algn="l" rtl="0" eaLnBrk="1" fontAlgn="base" hangingPunct="1">
        <a:spcBef>
          <a:spcPct val="20000"/>
        </a:spcBef>
        <a:spcAft>
          <a:spcPct val="20000"/>
        </a:spcAft>
        <a:buChar char="–"/>
        <a:defRPr sz="1600">
          <a:solidFill>
            <a:srgbClr val="1C1C1C"/>
          </a:solidFill>
          <a:latin typeface="+mn-lt"/>
        </a:defRPr>
      </a:lvl2pPr>
      <a:lvl3pPr marL="1216025" indent="-228600" algn="l" rtl="0" eaLnBrk="1" fontAlgn="base" hangingPunct="1">
        <a:spcBef>
          <a:spcPct val="20000"/>
        </a:spcBef>
        <a:spcAft>
          <a:spcPct val="20000"/>
        </a:spcAft>
        <a:buChar char="•"/>
        <a:defRPr sz="1600">
          <a:solidFill>
            <a:srgbClr val="1C1C1C"/>
          </a:solidFill>
          <a:latin typeface="+mn-lt"/>
        </a:defRPr>
      </a:lvl3pPr>
      <a:lvl4pPr marL="1624013" indent="-228600" algn="l" rtl="0" eaLnBrk="1" fontAlgn="base" hangingPunct="1">
        <a:spcBef>
          <a:spcPct val="20000"/>
        </a:spcBef>
        <a:spcAft>
          <a:spcPct val="20000"/>
        </a:spcAft>
        <a:buChar char="–"/>
        <a:defRPr sz="1600">
          <a:solidFill>
            <a:srgbClr val="1C1C1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20000"/>
        </a:spcAft>
        <a:buChar char="»"/>
        <a:defRPr sz="1600">
          <a:solidFill>
            <a:srgbClr val="1C1C1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20000"/>
        </a:spcAft>
        <a:buChar char="»"/>
        <a:defRPr sz="1600">
          <a:solidFill>
            <a:srgbClr val="1C1C1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20000"/>
        </a:spcAft>
        <a:buChar char="»"/>
        <a:defRPr sz="1600">
          <a:solidFill>
            <a:srgbClr val="1C1C1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20000"/>
        </a:spcAft>
        <a:buChar char="»"/>
        <a:defRPr sz="1600">
          <a:solidFill>
            <a:srgbClr val="1C1C1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20000"/>
        </a:spcAft>
        <a:buChar char="»"/>
        <a:defRPr sz="1600">
          <a:solidFill>
            <a:srgbClr val="1C1C1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6" descr="bann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47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Line 9"/>
          <p:cNvSpPr>
            <a:spLocks noChangeShapeType="1"/>
          </p:cNvSpPr>
          <p:nvPr userDrawn="1"/>
        </p:nvSpPr>
        <p:spPr bwMode="auto">
          <a:xfrm>
            <a:off x="228600" y="6553200"/>
            <a:ext cx="8686800" cy="0"/>
          </a:xfrm>
          <a:prstGeom prst="line">
            <a:avLst/>
          </a:prstGeom>
          <a:noFill/>
          <a:ln w="38100">
            <a:solidFill>
              <a:srgbClr val="1553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219200"/>
            <a:ext cx="76200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5532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1" i="1">
                <a:solidFill>
                  <a:srgbClr val="15539C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/>
              <a:t>CERN openlab Board of Sponsors 2011</a:t>
            </a:r>
          </a:p>
        </p:txBody>
      </p:sp>
      <p:sp>
        <p:nvSpPr>
          <p:cNvPr id="1030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228600"/>
            <a:ext cx="6781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65532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i="1">
                <a:solidFill>
                  <a:srgbClr val="15539C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8EF669-0EF2-4CD3-87D6-FADFAE323AE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590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99"/>
        </a:buClr>
        <a:buFont typeface="Wingdings" pitchFamily="2" charset="2"/>
        <a:buChar char="§"/>
        <a:defRPr sz="2800">
          <a:solidFill>
            <a:srgbClr val="15539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80000"/>
        <a:buFont typeface="Wingdings" pitchFamily="2" charset="2"/>
        <a:buChar char="§"/>
        <a:defRPr sz="2400">
          <a:solidFill>
            <a:srgbClr val="15539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15539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15539C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15539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15539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15539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15539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15539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openlab.web.cern.ch/education/summer-student-programm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Relationship Id="rId4" Type="http://schemas.openxmlformats.org/officeDocument/2006/relationships/hyperlink" Target="https://csc.web.cern.ch/CSC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Marie </a:t>
            </a:r>
            <a:r>
              <a:rPr lang="en-US" dirty="0" smtClean="0"/>
              <a:t>Curie</a:t>
            </a:r>
            <a:br>
              <a:rPr lang="en-US" dirty="0" smtClean="0"/>
            </a:br>
            <a:r>
              <a:rPr lang="en-US" dirty="0" smtClean="0"/>
              <a:t>Big-DATA </a:t>
            </a:r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sz="2400" dirty="0" smtClean="0"/>
          </a:p>
          <a:p>
            <a:r>
              <a:rPr lang="en-US" sz="2400" dirty="0" smtClean="0"/>
              <a:t>Bob Jones</a:t>
            </a:r>
          </a:p>
          <a:p>
            <a:r>
              <a:rPr lang="en-US" sz="2400" dirty="0" smtClean="0"/>
              <a:t>CERN IT Department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The Marie Curie Initial Training Network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The Marie Curie Initial Training Network (ITN) is a funding instrument established by the European Commission (EC):</a:t>
            </a:r>
            <a:endParaRPr lang="en-US" sz="2000" dirty="0"/>
          </a:p>
          <a:p>
            <a:r>
              <a:rPr lang="en-GB" sz="2000" dirty="0"/>
              <a:t>“</a:t>
            </a:r>
            <a:r>
              <a:rPr lang="en-GB" sz="2000" i="1" dirty="0"/>
              <a:t>the purpose of a Marie Curie ITN is </a:t>
            </a:r>
            <a:r>
              <a:rPr lang="en-US" sz="2000" i="1" dirty="0"/>
              <a:t>to </a:t>
            </a:r>
            <a:r>
              <a:rPr lang="en-US" sz="2000" i="1" dirty="0">
                <a:solidFill>
                  <a:srgbClr val="FF0000"/>
                </a:solidFill>
              </a:rPr>
              <a:t>improve career perspectives of researchers</a:t>
            </a:r>
            <a:r>
              <a:rPr lang="en-US" sz="2000" i="1" dirty="0"/>
              <a:t> in the first five years of their research career, in both public and private sectors, thereby making research careers more attractive to young people…Participants implement a </a:t>
            </a:r>
            <a:r>
              <a:rPr lang="en-US" sz="2000" i="1" dirty="0">
                <a:solidFill>
                  <a:srgbClr val="FF0000"/>
                </a:solidFill>
              </a:rPr>
              <a:t>joint research training </a:t>
            </a:r>
            <a:r>
              <a:rPr lang="en-US" sz="2000" i="1" dirty="0" err="1">
                <a:solidFill>
                  <a:srgbClr val="FF0000"/>
                </a:solidFill>
              </a:rPr>
              <a:t>programme</a:t>
            </a:r>
            <a:r>
              <a:rPr lang="en-US" sz="2000" i="1" dirty="0"/>
              <a:t>, which should respond to well identified needs in defined scientific or technological areas, expose the researcher to other sectors including private companies, and offer a comprehensive set of training including complementary skills (entrepreneurship, Intellectual Property Rights, etc</a:t>
            </a:r>
            <a:r>
              <a:rPr lang="en-US" sz="2000" i="1" dirty="0" smtClean="0"/>
              <a:t>.)</a:t>
            </a:r>
            <a:r>
              <a:rPr lang="en-US" sz="2000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856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228600"/>
            <a:ext cx="7515944" cy="579438"/>
          </a:xfrm>
        </p:spPr>
        <p:txBody>
          <a:bodyPr/>
          <a:lstStyle/>
          <a:p>
            <a:r>
              <a:rPr lang="en-GB" sz="2800" dirty="0"/>
              <a:t>Why is an ITN relevant for </a:t>
            </a:r>
            <a:r>
              <a:rPr lang="en-US" sz="2800" dirty="0" smtClean="0"/>
              <a:t>CERN openlab?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The ITN will enable </a:t>
            </a:r>
            <a:r>
              <a:rPr lang="en-GB" sz="2400" dirty="0" smtClean="0"/>
              <a:t>partners in the project </a:t>
            </a:r>
            <a:r>
              <a:rPr lang="en-GB" sz="2400" dirty="0" smtClean="0"/>
              <a:t>to </a:t>
            </a:r>
            <a:r>
              <a:rPr lang="en-GB" sz="2400" dirty="0"/>
              <a:t>recruit </a:t>
            </a:r>
            <a:r>
              <a:rPr lang="en-GB" sz="2400" dirty="0" smtClean="0"/>
              <a:t>additional personnel</a:t>
            </a:r>
            <a:r>
              <a:rPr lang="en-GB" sz="2400" dirty="0"/>
              <a:t>, funded by the EC, to work on </a:t>
            </a:r>
            <a:r>
              <a:rPr lang="en-GB" sz="2400" dirty="0" smtClean="0"/>
              <a:t>subjects </a:t>
            </a:r>
            <a:r>
              <a:rPr lang="en-GB" sz="2400" dirty="0"/>
              <a:t>of </a:t>
            </a:r>
            <a:r>
              <a:rPr lang="en-GB" sz="2400" dirty="0" smtClean="0"/>
              <a:t>joint-interest</a:t>
            </a:r>
            <a:br>
              <a:rPr lang="en-GB" sz="2400" dirty="0" smtClean="0"/>
            </a:br>
            <a:endParaRPr lang="en-GB" sz="2400" dirty="0"/>
          </a:p>
          <a:p>
            <a:r>
              <a:rPr lang="en-GB" sz="2400" dirty="0"/>
              <a:t>The additional people hired would be young (&lt;5 year’s experience) researchers employed on </a:t>
            </a:r>
            <a:r>
              <a:rPr lang="en-GB" sz="2400" dirty="0" smtClean="0"/>
              <a:t>contracts </a:t>
            </a:r>
            <a:r>
              <a:rPr lang="en-GB" sz="2400" dirty="0"/>
              <a:t>with </a:t>
            </a:r>
            <a:r>
              <a:rPr lang="en-GB" sz="2400" dirty="0" smtClean="0"/>
              <a:t>the partners for </a:t>
            </a:r>
            <a:r>
              <a:rPr lang="en-GB" sz="2400" dirty="0"/>
              <a:t>up to 3 </a:t>
            </a:r>
            <a:r>
              <a:rPr lang="en-GB" sz="2400" dirty="0" smtClean="0"/>
              <a:t>years</a:t>
            </a:r>
          </a:p>
          <a:p>
            <a:pPr lvl="1"/>
            <a:r>
              <a:rPr lang="en-GB" dirty="0" smtClean="0"/>
              <a:t>EC calls recruits Early Stage Researchers [</a:t>
            </a:r>
            <a:r>
              <a:rPr lang="en-GB" dirty="0" smtClean="0"/>
              <a:t>ESR]</a:t>
            </a:r>
          </a:p>
          <a:p>
            <a:endParaRPr lang="en-GB" sz="2400" dirty="0" smtClean="0"/>
          </a:p>
          <a:p>
            <a:r>
              <a:rPr lang="en-GB" sz="2400" dirty="0" smtClean="0"/>
              <a:t>Means by which to expand to relationship to other major research labs in Europe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3811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What are the conditions?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219200"/>
            <a:ext cx="8092008" cy="51054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z="3200" dirty="0" smtClean="0"/>
              <a:t>Scientific and </a:t>
            </a:r>
            <a:r>
              <a:rPr lang="en-US" sz="3200" dirty="0"/>
              <a:t>T</a:t>
            </a:r>
            <a:r>
              <a:rPr lang="en-US" sz="3200" dirty="0" smtClean="0"/>
              <a:t>echnical Excellence</a:t>
            </a:r>
          </a:p>
          <a:p>
            <a:pPr>
              <a:lnSpc>
                <a:spcPct val="200000"/>
              </a:lnSpc>
            </a:pPr>
            <a:r>
              <a:rPr lang="en-US" sz="3200" dirty="0" smtClean="0"/>
              <a:t>Multi-disciplinary</a:t>
            </a:r>
            <a:endParaRPr lang="en-US" sz="3200" dirty="0"/>
          </a:p>
          <a:p>
            <a:pPr>
              <a:lnSpc>
                <a:spcPct val="200000"/>
              </a:lnSpc>
            </a:pPr>
            <a:r>
              <a:rPr lang="en-US" sz="3200" dirty="0" smtClean="0"/>
              <a:t>Engagement </a:t>
            </a:r>
            <a:r>
              <a:rPr lang="en-US" sz="3200" dirty="0" smtClean="0"/>
              <a:t>between</a:t>
            </a:r>
            <a:r>
              <a:rPr lang="en-US" sz="3200" dirty="0" smtClean="0"/>
              <a:t> industry/academia</a:t>
            </a:r>
            <a:endParaRPr lang="en-US" sz="3200" dirty="0"/>
          </a:p>
          <a:p>
            <a:pPr>
              <a:lnSpc>
                <a:spcPct val="200000"/>
              </a:lnSpc>
            </a:pPr>
            <a:r>
              <a:rPr lang="en-US" sz="3200" dirty="0" smtClean="0"/>
              <a:t>Training </a:t>
            </a:r>
            <a:r>
              <a:rPr lang="en-US" sz="3200" dirty="0" err="1" smtClean="0"/>
              <a:t>programme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87624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Theme: </a:t>
            </a:r>
            <a:r>
              <a:rPr lang="en-GB" sz="2800" dirty="0" smtClean="0"/>
              <a:t>BIG DATA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484784"/>
            <a:ext cx="7620000" cy="4839816"/>
          </a:xfrm>
        </p:spPr>
        <p:txBody>
          <a:bodyPr/>
          <a:lstStyle/>
          <a:p>
            <a:r>
              <a:rPr lang="en-US" sz="3200" dirty="0" smtClean="0"/>
              <a:t>Data </a:t>
            </a:r>
            <a:r>
              <a:rPr lang="en-US" sz="3200" dirty="0"/>
              <a:t>acquisition</a:t>
            </a:r>
          </a:p>
          <a:p>
            <a:r>
              <a:rPr lang="en-US" sz="3200" dirty="0" smtClean="0"/>
              <a:t>Data </a:t>
            </a:r>
            <a:r>
              <a:rPr lang="en-US" sz="3200" dirty="0"/>
              <a:t>processing and analysis</a:t>
            </a:r>
          </a:p>
          <a:p>
            <a:r>
              <a:rPr lang="en-US" sz="3200" dirty="0" smtClean="0"/>
              <a:t>Data </a:t>
            </a:r>
            <a:r>
              <a:rPr lang="en-US" sz="3200" dirty="0"/>
              <a:t>storage and long-term archiving</a:t>
            </a:r>
          </a:p>
          <a:p>
            <a:r>
              <a:rPr lang="en-US" sz="3200" dirty="0" smtClean="0"/>
              <a:t>Data </a:t>
            </a:r>
            <a:r>
              <a:rPr lang="en-US" sz="3200" dirty="0"/>
              <a:t>distribution and open access</a:t>
            </a:r>
          </a:p>
          <a:p>
            <a:r>
              <a:rPr lang="en-US" sz="3200" dirty="0" smtClean="0"/>
              <a:t>Data security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 smtClean="0"/>
          </a:p>
          <a:p>
            <a:pPr marL="92075" indent="0">
              <a:buNone/>
            </a:pP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49763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BIG-DATA partners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2075" indent="0">
              <a:buNone/>
            </a:pPr>
            <a:r>
              <a:rPr lang="en-US" sz="2400" b="1" dirty="0" smtClean="0"/>
              <a:t>Confirmed</a:t>
            </a:r>
          </a:p>
          <a:p>
            <a:pPr marL="557213" lvl="1" indent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CERN – </a:t>
            </a:r>
            <a:r>
              <a:rPr lang="en-US" sz="2000" b="1" dirty="0" smtClean="0">
                <a:solidFill>
                  <a:srgbClr val="0070C0"/>
                </a:solidFill>
              </a:rPr>
              <a:t>(coordinator</a:t>
            </a:r>
            <a:r>
              <a:rPr lang="en-US" sz="2000" b="1" dirty="0" smtClean="0">
                <a:solidFill>
                  <a:srgbClr val="0070C0"/>
                </a:solidFill>
              </a:rPr>
              <a:t>)</a:t>
            </a:r>
          </a:p>
          <a:p>
            <a:pPr marL="557213" lvl="1" indent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CCFE/EFDA </a:t>
            </a:r>
            <a:endParaRPr lang="en-US" sz="2000" b="1" dirty="0" smtClean="0">
              <a:solidFill>
                <a:srgbClr val="0070C0"/>
              </a:solidFill>
            </a:endParaRPr>
          </a:p>
          <a:p>
            <a:pPr marL="557213" lvl="1" indent="0"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ESA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557213" lvl="1" indent="0">
              <a:buNone/>
            </a:pPr>
            <a:r>
              <a:rPr lang="en-US" sz="2000" b="1" dirty="0">
                <a:solidFill>
                  <a:srgbClr val="0070C0"/>
                </a:solidFill>
              </a:rPr>
              <a:t>European XFEL </a:t>
            </a:r>
            <a:endParaRPr lang="en-US" sz="2000" b="1" dirty="0" smtClean="0">
              <a:solidFill>
                <a:srgbClr val="0070C0"/>
              </a:solidFill>
            </a:endParaRPr>
          </a:p>
          <a:p>
            <a:pPr marL="557213" lvl="1" indent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ILL </a:t>
            </a:r>
          </a:p>
          <a:p>
            <a:pPr marL="557213" lvl="1" indent="0"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Intel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557213" lvl="1" indent="0"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HP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557213" lvl="1" indent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Siemens </a:t>
            </a:r>
          </a:p>
          <a:p>
            <a:pPr marL="92075" indent="0">
              <a:buNone/>
            </a:pPr>
            <a:endParaRPr lang="en-US" sz="2400" dirty="0"/>
          </a:p>
          <a:p>
            <a:pPr marL="92075" indent="0">
              <a:buNone/>
            </a:pPr>
            <a:r>
              <a:rPr lang="en-US" sz="2400" b="1" dirty="0" smtClean="0"/>
              <a:t>Pending Confirmation</a:t>
            </a:r>
            <a:r>
              <a:rPr lang="en-US" sz="2400" dirty="0" smtClean="0"/>
              <a:t>:</a:t>
            </a:r>
          </a:p>
          <a:p>
            <a:pPr marL="557213" lvl="1" indent="0">
              <a:buNone/>
            </a:pPr>
            <a:r>
              <a:rPr lang="en-US" sz="2000" dirty="0" smtClean="0"/>
              <a:t>ORACLE, EMBL-EBI, </a:t>
            </a:r>
            <a:r>
              <a:rPr lang="en-US" sz="2000" dirty="0" smtClean="0"/>
              <a:t>ETM, Huawei, </a:t>
            </a:r>
            <a:r>
              <a:rPr lang="en-US" sz="2000" dirty="0" smtClean="0">
                <a:solidFill>
                  <a:srgbClr val="FF0000"/>
                </a:solidFill>
              </a:rPr>
              <a:t>National </a:t>
            </a:r>
            <a:r>
              <a:rPr lang="en-US" sz="2000" dirty="0" smtClean="0">
                <a:solidFill>
                  <a:srgbClr val="FF0000"/>
                </a:solidFill>
              </a:rPr>
              <a:t>University of Ireland, Technical University of Munich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932040" y="2276872"/>
            <a:ext cx="3996506" cy="199040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50825" algn="l" rtl="0" eaLnBrk="1" fontAlgn="base" hangingPunct="1">
              <a:spcBef>
                <a:spcPct val="20000"/>
              </a:spcBef>
              <a:spcAft>
                <a:spcPct val="20000"/>
              </a:spcAft>
              <a:buChar char="•"/>
              <a:defRPr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808038" indent="-285750" algn="l" rtl="0" eaLnBrk="1" fontAlgn="base" hangingPunct="1">
              <a:spcBef>
                <a:spcPct val="20000"/>
              </a:spcBef>
              <a:spcAft>
                <a:spcPct val="20000"/>
              </a:spcAft>
              <a:buChar char="–"/>
              <a:defRPr sz="1600">
                <a:solidFill>
                  <a:srgbClr val="1C1C1C"/>
                </a:solidFill>
                <a:latin typeface="+mn-lt"/>
              </a:defRPr>
            </a:lvl2pPr>
            <a:lvl3pPr marL="1216025" indent="-228600" algn="l" rtl="0" eaLnBrk="1" fontAlgn="base" hangingPunct="1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rgbClr val="1C1C1C"/>
                </a:solidFill>
                <a:latin typeface="+mn-lt"/>
              </a:defRPr>
            </a:lvl3pPr>
            <a:lvl4pPr marL="1624013" indent="-228600" algn="l" rtl="0" eaLnBrk="1" fontAlgn="base" hangingPunct="1">
              <a:spcBef>
                <a:spcPct val="20000"/>
              </a:spcBef>
              <a:spcAft>
                <a:spcPct val="20000"/>
              </a:spcAft>
              <a:buChar char="–"/>
              <a:defRPr sz="1600">
                <a:solidFill>
                  <a:srgbClr val="1C1C1C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20000"/>
              </a:spcAft>
              <a:buChar char="»"/>
              <a:defRPr sz="1600">
                <a:solidFill>
                  <a:srgbClr val="1C1C1C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20000"/>
              </a:spcAft>
              <a:buChar char="»"/>
              <a:defRPr sz="1600">
                <a:solidFill>
                  <a:srgbClr val="1C1C1C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20000"/>
              </a:spcAft>
              <a:buChar char="»"/>
              <a:defRPr sz="1600">
                <a:solidFill>
                  <a:srgbClr val="1C1C1C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20000"/>
              </a:spcAft>
              <a:buChar char="»"/>
              <a:defRPr sz="1600">
                <a:solidFill>
                  <a:srgbClr val="1C1C1C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20000"/>
              </a:spcAft>
              <a:buChar char="»"/>
              <a:defRPr sz="1600">
                <a:solidFill>
                  <a:srgbClr val="1C1C1C"/>
                </a:solidFill>
                <a:latin typeface="+mn-lt"/>
              </a:defRPr>
            </a:lvl9pPr>
          </a:lstStyle>
          <a:p>
            <a:pPr marL="92075" indent="0"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Full</a:t>
            </a:r>
            <a:r>
              <a:rPr lang="en-US" sz="2000" dirty="0" smtClean="0">
                <a:solidFill>
                  <a:srgbClr val="0070C0"/>
                </a:solidFill>
              </a:rPr>
              <a:t>: recruits at least one ESR</a:t>
            </a:r>
            <a:endParaRPr lang="en-US" dirty="0" smtClean="0">
              <a:solidFill>
                <a:srgbClr val="0070C0"/>
              </a:solidFill>
            </a:endParaRPr>
          </a:p>
          <a:p>
            <a:pPr marL="92075" indent="0"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Associate</a:t>
            </a:r>
            <a:r>
              <a:rPr lang="en-US" sz="2000" dirty="0" smtClean="0">
                <a:solidFill>
                  <a:srgbClr val="FF0000"/>
                </a:solidFill>
              </a:rPr>
              <a:t>: offer training and </a:t>
            </a:r>
            <a:r>
              <a:rPr lang="en-US" sz="2000" dirty="0" err="1" smtClean="0">
                <a:solidFill>
                  <a:srgbClr val="FF0000"/>
                </a:solidFill>
              </a:rPr>
              <a:t>secondments</a:t>
            </a:r>
            <a:r>
              <a:rPr lang="en-US" sz="2000" dirty="0" smtClean="0">
                <a:solidFill>
                  <a:srgbClr val="FF0000"/>
                </a:solidFill>
              </a:rPr>
              <a:t> to ESRs</a:t>
            </a:r>
          </a:p>
          <a:p>
            <a:pPr marL="92075" indent="0">
              <a:buNone/>
            </a:pPr>
            <a:r>
              <a:rPr lang="en-US" dirty="0" smtClean="0"/>
              <a:t>Must be a mixture of research and industry full partners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731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Synergy of domains and partners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0321323"/>
              </p:ext>
            </p:extLst>
          </p:nvPr>
        </p:nvGraphicFramePr>
        <p:xfrm>
          <a:off x="251522" y="1639024"/>
          <a:ext cx="8640960" cy="452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1440160"/>
                <a:gridCol w="1440160"/>
                <a:gridCol w="1440160"/>
                <a:gridCol w="1440160"/>
                <a:gridCol w="14401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Partner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Data Acquisition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Data Processing/Analysis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Data Storage/ Long-term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archiving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Data Distribution/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Open Access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Data Security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L="77437" marR="7743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CERN</a:t>
                      </a:r>
                      <a:endParaRPr lang="en-GB" dirty="0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CCFE/EDFA</a:t>
                      </a:r>
                      <a:endParaRPr lang="en-GB" dirty="0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7437" marR="7743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XFEL</a:t>
                      </a:r>
                      <a:endParaRPr lang="en-GB" dirty="0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ILL</a:t>
                      </a:r>
                      <a:endParaRPr lang="en-GB" dirty="0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ESA</a:t>
                      </a:r>
                      <a:endParaRPr lang="en-GB" dirty="0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Intel</a:t>
                      </a:r>
                      <a:endParaRPr lang="en-GB" dirty="0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7437" marR="7743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HP</a:t>
                      </a:r>
                      <a:endParaRPr lang="en-GB" dirty="0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7437" marR="7743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Siemens</a:t>
                      </a:r>
                      <a:endParaRPr lang="en-GB" dirty="0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77437" marR="77437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77437" marR="7743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1668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events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219200"/>
            <a:ext cx="8164016" cy="5105400"/>
          </a:xfrm>
        </p:spPr>
        <p:txBody>
          <a:bodyPr/>
          <a:lstStyle/>
          <a:p>
            <a:r>
              <a:rPr lang="en-US" sz="2400" dirty="0" smtClean="0"/>
              <a:t>Suggest that we expand existing CERN sponsored training </a:t>
            </a:r>
            <a:r>
              <a:rPr lang="en-US" sz="2400" dirty="0" err="1" smtClean="0"/>
              <a:t>programme</a:t>
            </a:r>
            <a:r>
              <a:rPr lang="en-US" sz="2400" dirty="0" smtClean="0"/>
              <a:t> to be BIG-DATA networking/training events</a:t>
            </a:r>
          </a:p>
          <a:p>
            <a:pPr lvl="1"/>
            <a:r>
              <a:rPr lang="en-US" sz="2000" dirty="0" smtClean="0"/>
              <a:t>CERN openlab summer student </a:t>
            </a:r>
            <a:r>
              <a:rPr lang="en-US" sz="2000" dirty="0" err="1" smtClean="0"/>
              <a:t>programme</a:t>
            </a:r>
            <a:endParaRPr lang="en-US" sz="2000" dirty="0" smtClean="0"/>
          </a:p>
          <a:p>
            <a:pPr lvl="2"/>
            <a:r>
              <a:rPr lang="en-US" sz="1800" dirty="0"/>
              <a:t>Add </a:t>
            </a:r>
            <a:r>
              <a:rPr lang="en-US" sz="1800" dirty="0" smtClean="0"/>
              <a:t>presentations/modules </a:t>
            </a:r>
            <a:r>
              <a:rPr lang="en-US" sz="1800" dirty="0"/>
              <a:t>from other partners to CERN openlab summer student </a:t>
            </a:r>
            <a:r>
              <a:rPr lang="en-US" sz="1800" dirty="0" err="1" smtClean="0"/>
              <a:t>programme</a:t>
            </a:r>
            <a:endParaRPr lang="en-US" sz="1800" dirty="0" smtClean="0"/>
          </a:p>
          <a:p>
            <a:pPr lvl="2"/>
            <a:r>
              <a:rPr lang="en-US" sz="1800" dirty="0" smtClean="0">
                <a:hlinkClick r:id="rId3"/>
              </a:rPr>
              <a:t>http</a:t>
            </a:r>
            <a:r>
              <a:rPr lang="en-US" sz="1800" dirty="0">
                <a:hlinkClick r:id="rId3"/>
              </a:rPr>
              <a:t>://</a:t>
            </a:r>
            <a:r>
              <a:rPr lang="en-US" sz="1800" dirty="0" smtClean="0">
                <a:hlinkClick r:id="rId3"/>
              </a:rPr>
              <a:t>openlab.web.cern.ch/education/summer-student-programme</a:t>
            </a:r>
            <a:endParaRPr lang="en-US" sz="1800" dirty="0" smtClean="0"/>
          </a:p>
          <a:p>
            <a:pPr lvl="2"/>
            <a:r>
              <a:rPr lang="en-US" sz="1800" dirty="0" smtClean="0"/>
              <a:t>Two month residential IT training </a:t>
            </a:r>
            <a:r>
              <a:rPr lang="en-US" sz="1800" dirty="0" err="1" smtClean="0"/>
              <a:t>programme</a:t>
            </a:r>
            <a:r>
              <a:rPr lang="en-US" sz="1800" dirty="0" smtClean="0"/>
              <a:t> (will count as a </a:t>
            </a:r>
            <a:r>
              <a:rPr lang="en-US" sz="1800" dirty="0" err="1" smtClean="0"/>
              <a:t>secondment</a:t>
            </a:r>
            <a:r>
              <a:rPr lang="en-US" sz="1800" dirty="0" smtClean="0"/>
              <a:t>)</a:t>
            </a:r>
          </a:p>
          <a:p>
            <a:pPr lvl="1"/>
            <a:r>
              <a:rPr lang="en-US" sz="2000" dirty="0" smtClean="0"/>
              <a:t>CERN School of Computing</a:t>
            </a:r>
          </a:p>
          <a:p>
            <a:pPr lvl="2"/>
            <a:r>
              <a:rPr lang="en-US" sz="1800" dirty="0" smtClean="0"/>
              <a:t>Two week residential IT training camp held in a different European country each year</a:t>
            </a:r>
          </a:p>
          <a:p>
            <a:pPr lvl="2"/>
            <a:r>
              <a:rPr lang="en-GB" sz="1800" dirty="0">
                <a:hlinkClick r:id="rId4"/>
              </a:rPr>
              <a:t>https://csc.web.cern.ch/CSC</a:t>
            </a:r>
            <a:r>
              <a:rPr lang="en-GB" sz="1800" dirty="0" smtClean="0">
                <a:hlinkClick r:id="rId4"/>
              </a:rPr>
              <a:t>/</a:t>
            </a:r>
            <a:endParaRPr lang="en-GB" sz="1800" dirty="0" smtClean="0"/>
          </a:p>
          <a:p>
            <a:r>
              <a:rPr lang="en-US" sz="2400" dirty="0"/>
              <a:t>State all ESRs will participate to </a:t>
            </a:r>
            <a:r>
              <a:rPr lang="en-US" sz="2400" dirty="0" smtClean="0"/>
              <a:t>these </a:t>
            </a:r>
            <a:r>
              <a:rPr lang="en-US" sz="2400" dirty="0" err="1" smtClean="0"/>
              <a:t>programmes</a:t>
            </a:r>
            <a:r>
              <a:rPr lang="en-US" sz="2400" dirty="0" smtClean="0"/>
              <a:t> </a:t>
            </a:r>
            <a:r>
              <a:rPr lang="en-US" sz="2400" dirty="0"/>
              <a:t>once during their 3 year engagement</a:t>
            </a:r>
          </a:p>
          <a:p>
            <a:pPr lvl="2"/>
            <a:endParaRPr lang="en-GB" sz="1800" dirty="0" smtClean="0"/>
          </a:p>
          <a:p>
            <a:pPr lvl="2"/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3489686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Next Steps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772816"/>
            <a:ext cx="8236024" cy="4551784"/>
          </a:xfrm>
        </p:spPr>
        <p:txBody>
          <a:bodyPr/>
          <a:lstStyle/>
          <a:p>
            <a:r>
              <a:rPr lang="en-US" sz="2400" dirty="0" smtClean="0"/>
              <a:t>Provide more detail on the proposed specific projects</a:t>
            </a:r>
          </a:p>
          <a:p>
            <a:pPr lvl="1"/>
            <a:r>
              <a:rPr lang="en-US" dirty="0" smtClean="0"/>
              <a:t>Named supervisors</a:t>
            </a:r>
          </a:p>
          <a:p>
            <a:pPr lvl="1"/>
            <a:r>
              <a:rPr lang="en-US" dirty="0" smtClean="0"/>
              <a:t>Training </a:t>
            </a:r>
            <a:r>
              <a:rPr lang="en-US" dirty="0" err="1" smtClean="0"/>
              <a:t>Programme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  <a:p>
            <a:r>
              <a:rPr lang="en-US" sz="2400" dirty="0" smtClean="0"/>
              <a:t>Match-making between subjects/partners to confirm for each ESR who would hire them and where they would be seconded</a:t>
            </a:r>
          </a:p>
          <a:p>
            <a:endParaRPr lang="en-US" sz="2400" dirty="0" smtClean="0"/>
          </a:p>
          <a:p>
            <a:r>
              <a:rPr lang="en-US" sz="2400" dirty="0" smtClean="0"/>
              <a:t>Will require prompt input from partners during October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33484772"/>
      </p:ext>
    </p:extLst>
  </p:cSld>
  <p:clrMapOvr>
    <a:masterClrMapping/>
  </p:clrMapOvr>
</p:sld>
</file>

<file path=ppt/theme/theme1.xml><?xml version="1.0" encoding="utf-8"?>
<a:theme xmlns:a="http://schemas.openxmlformats.org/drawingml/2006/main" name="2010-01-14 - Eiroforu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IROforum Standard - Watermark">
  <a:themeElements>
    <a:clrScheme name="EIROforum Standard - 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IROforum Standard - Waterma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IROforum Standard - 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IROforum Standard - Watermar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IROforum Standard - Watermar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IROforum Standard - Watermar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IROforum Standard - Watermar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IROforum Standard - Watermar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IROforum Standard - Watermar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IROforum Standard - Watermar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IROforum Standard - Watermar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IROforum Standard - Watermar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IROforum Standard - Watermar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IROforum Standard - Watermar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EIROforum Standard - no Watermark">
  <a:themeElements>
    <a:clrScheme name="EIROforum Standard - no 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IROforum Standard - no Waterma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IROforum Standard - no 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IROforum Standard - no Watermar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IROforum Standard - no Watermar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IROforum Standard - no Watermar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IROforum Standard - no Watermar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IROforum Standard - no Watermar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IROforum Standard - no Watermar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IROforum Standard - no Watermar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IROforum Standard - no Watermar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IROforum Standard - no Watermar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IROforum Standard - no Watermar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IROforum Standard - no Watermar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2011-03-15 - External Network on Technology Transfer</Template>
  <TotalTime>4197</TotalTime>
  <Words>395</Words>
  <Application>Microsoft Office PowerPoint</Application>
  <PresentationFormat>On-screen Show (4:3)</PresentationFormat>
  <Paragraphs>82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2010-01-14 - Eiroforum</vt:lpstr>
      <vt:lpstr>EIROforum Standard - Watermark</vt:lpstr>
      <vt:lpstr>EIROforum Standard - no Watermark</vt:lpstr>
      <vt:lpstr>Default Design</vt:lpstr>
      <vt:lpstr>Marie Curie Big-DATA Proposal</vt:lpstr>
      <vt:lpstr>The Marie Curie Initial Training Network</vt:lpstr>
      <vt:lpstr>Why is an ITN relevant for CERN openlab?</vt:lpstr>
      <vt:lpstr>What are the conditions?</vt:lpstr>
      <vt:lpstr>Theme: BIG DATA</vt:lpstr>
      <vt:lpstr>BIG-DATA partners</vt:lpstr>
      <vt:lpstr>Synergy of domains and partners</vt:lpstr>
      <vt:lpstr>Network events</vt:lpstr>
      <vt:lpstr>Next Steps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EIROForum TWG Chairs Meeting 7 September 2011</dc:title>
  <dc:creator>Frédéric Hemmer</dc:creator>
  <cp:lastModifiedBy>Bob Jones</cp:lastModifiedBy>
  <cp:revision>66</cp:revision>
  <dcterms:created xsi:type="dcterms:W3CDTF">2011-09-01T07:06:11Z</dcterms:created>
  <dcterms:modified xsi:type="dcterms:W3CDTF">2012-09-27T07:59:46Z</dcterms:modified>
</cp:coreProperties>
</file>