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95" r:id="rId4"/>
    <p:sldId id="294" r:id="rId5"/>
    <p:sldId id="358" r:id="rId6"/>
    <p:sldId id="296" r:id="rId7"/>
    <p:sldId id="276" r:id="rId8"/>
    <p:sldId id="260" r:id="rId9"/>
    <p:sldId id="262" r:id="rId10"/>
    <p:sldId id="261" r:id="rId11"/>
    <p:sldId id="272" r:id="rId12"/>
    <p:sldId id="297" r:id="rId13"/>
    <p:sldId id="298" r:id="rId14"/>
    <p:sldId id="299" r:id="rId15"/>
    <p:sldId id="263" r:id="rId16"/>
    <p:sldId id="265" r:id="rId17"/>
    <p:sldId id="264" r:id="rId18"/>
    <p:sldId id="266" r:id="rId19"/>
    <p:sldId id="270" r:id="rId20"/>
    <p:sldId id="273" r:id="rId21"/>
    <p:sldId id="304" r:id="rId22"/>
    <p:sldId id="305" r:id="rId23"/>
    <p:sldId id="303" r:id="rId24"/>
    <p:sldId id="302" r:id="rId25"/>
    <p:sldId id="301" r:id="rId26"/>
    <p:sldId id="277" r:id="rId27"/>
    <p:sldId id="278" r:id="rId28"/>
    <p:sldId id="280" r:id="rId29"/>
    <p:sldId id="310" r:id="rId30"/>
    <p:sldId id="311" r:id="rId31"/>
    <p:sldId id="281" r:id="rId32"/>
    <p:sldId id="279" r:id="rId33"/>
    <p:sldId id="282" r:id="rId34"/>
    <p:sldId id="317" r:id="rId35"/>
    <p:sldId id="283" r:id="rId36"/>
    <p:sldId id="312" r:id="rId37"/>
    <p:sldId id="316" r:id="rId38"/>
    <p:sldId id="313" r:id="rId39"/>
    <p:sldId id="314" r:id="rId40"/>
    <p:sldId id="284" r:id="rId41"/>
    <p:sldId id="286" r:id="rId42"/>
    <p:sldId id="287" r:id="rId43"/>
    <p:sldId id="300" r:id="rId44"/>
    <p:sldId id="315" r:id="rId45"/>
    <p:sldId id="288" r:id="rId46"/>
    <p:sldId id="289" r:id="rId47"/>
    <p:sldId id="307" r:id="rId48"/>
    <p:sldId id="290" r:id="rId49"/>
    <p:sldId id="291" r:id="rId50"/>
    <p:sldId id="292" r:id="rId51"/>
    <p:sldId id="293" r:id="rId52"/>
    <p:sldId id="285" r:id="rId53"/>
    <p:sldId id="318" r:id="rId54"/>
    <p:sldId id="320" r:id="rId55"/>
    <p:sldId id="321" r:id="rId56"/>
    <p:sldId id="322" r:id="rId57"/>
    <p:sldId id="323" r:id="rId58"/>
    <p:sldId id="324" r:id="rId59"/>
    <p:sldId id="325" r:id="rId60"/>
    <p:sldId id="333" r:id="rId61"/>
    <p:sldId id="331" r:id="rId62"/>
    <p:sldId id="332" r:id="rId63"/>
    <p:sldId id="334" r:id="rId64"/>
    <p:sldId id="327" r:id="rId65"/>
    <p:sldId id="335" r:id="rId66"/>
    <p:sldId id="328" r:id="rId67"/>
    <p:sldId id="329" r:id="rId68"/>
    <p:sldId id="336" r:id="rId69"/>
    <p:sldId id="340" r:id="rId70"/>
    <p:sldId id="341" r:id="rId71"/>
    <p:sldId id="342" r:id="rId72"/>
    <p:sldId id="339" r:id="rId73"/>
    <p:sldId id="343" r:id="rId74"/>
    <p:sldId id="349" r:id="rId75"/>
    <p:sldId id="344" r:id="rId76"/>
    <p:sldId id="350" r:id="rId77"/>
    <p:sldId id="347" r:id="rId78"/>
    <p:sldId id="348" r:id="rId79"/>
    <p:sldId id="345" r:id="rId80"/>
    <p:sldId id="351" r:id="rId81"/>
    <p:sldId id="355" r:id="rId82"/>
    <p:sldId id="356" r:id="rId83"/>
    <p:sldId id="357" r:id="rId8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1867D"/>
    <a:srgbClr val="6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7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16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04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4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1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9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6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11F6F2-E0D7-434D-B3E6-13EAAAFC3D99}" type="datetimeFigureOut">
              <a:rPr lang="en-US" smtClean="0"/>
              <a:t>20/06/2012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06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56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8839"/>
            <a:ext cx="8229600" cy="5267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08448-A228-2D40-AF59-984C6413F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6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emf"/><Relationship Id="rId3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emf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63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Relationship Id="rId3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image" Target="../media/image88.emf"/><Relationship Id="rId5" Type="http://schemas.openxmlformats.org/officeDocument/2006/relationships/image" Target="../media/image8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w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w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w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w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Relationship Id="rId3" Type="http://schemas.openxmlformats.org/officeDocument/2006/relationships/image" Target="../media/image91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Relationship Id="rId3" Type="http://schemas.openxmlformats.org/officeDocument/2006/relationships/image" Target="../media/image9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7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7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Relationship Id="rId3" Type="http://schemas.openxmlformats.org/officeDocument/2006/relationships/image" Target="../media/image9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103.emf"/><Relationship Id="rId5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103.emf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4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6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35" y="114122"/>
            <a:ext cx="6793260" cy="1904541"/>
          </a:xfrm>
          <a:solidFill>
            <a:srgbClr val="3366F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  <a:t>HIGHLY-IONIZING PARTICLES @ THE LHC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  <a:cs typeface="Arial Black"/>
              </a:rPr>
              <a:t>Non-SUSY Scenarios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320" y="2265117"/>
            <a:ext cx="6756975" cy="1752600"/>
          </a:xfrm>
          <a:solidFill>
            <a:srgbClr val="CC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/>
                <a:cs typeface="Arial Black"/>
              </a:rPr>
              <a:t>NICK E. MAVROMATOS</a:t>
            </a:r>
          </a:p>
          <a:p>
            <a:r>
              <a:rPr lang="en-US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KING’S COLLEGE LONDON &amp; CERN-PH-TH</a:t>
            </a:r>
            <a:endParaRPr lang="en-US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11" descr="k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71" y="219188"/>
            <a:ext cx="1643063" cy="15128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71" y="1906134"/>
            <a:ext cx="12128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166429" y="3232824"/>
            <a:ext cx="1974850" cy="11906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dirty="0">
                <a:cs typeface="Arial" charset="0"/>
              </a:rPr>
              <a:t>London Centre</a:t>
            </a:r>
          </a:p>
          <a:p>
            <a:pPr algn="ctr">
              <a:defRPr/>
            </a:pPr>
            <a:r>
              <a:rPr lang="en-GB" b="1" dirty="0">
                <a:cs typeface="Arial" charset="0"/>
              </a:rPr>
              <a:t>for </a:t>
            </a:r>
            <a:r>
              <a:rPr lang="en-GB" b="1" dirty="0" err="1">
                <a:cs typeface="Arial" charset="0"/>
              </a:rPr>
              <a:t>Terauniverse</a:t>
            </a:r>
            <a:endParaRPr lang="en-GB" b="1" dirty="0">
              <a:cs typeface="Arial" charset="0"/>
            </a:endParaRPr>
          </a:p>
          <a:p>
            <a:pPr algn="ctr">
              <a:defRPr/>
            </a:pPr>
            <a:r>
              <a:rPr lang="en-GB" b="1" dirty="0">
                <a:cs typeface="Arial" charset="0"/>
              </a:rPr>
              <a:t>Studies (LCTS)</a:t>
            </a:r>
          </a:p>
          <a:p>
            <a:pPr algn="ctr">
              <a:defRPr/>
            </a:pPr>
            <a:r>
              <a:rPr lang="en-GB" b="1" dirty="0" err="1">
                <a:cs typeface="Arial" charset="0"/>
              </a:rPr>
              <a:t>AdV</a:t>
            </a:r>
            <a:r>
              <a:rPr lang="en-GB" b="1" dirty="0">
                <a:cs typeface="Arial" charset="0"/>
              </a:rPr>
              <a:t> 267352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49" y="4659561"/>
            <a:ext cx="5705820" cy="197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709" y="4659561"/>
            <a:ext cx="2998524" cy="197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1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COLLIDER PRODUCTION OF H</a:t>
            </a:r>
            <a:r>
              <a:rPr lang="en-US" sz="3200" baseline="-25000" dirty="0" smtClean="0"/>
              <a:t>L,R</a:t>
            </a:r>
            <a:r>
              <a:rPr lang="en-US" sz="3200" baseline="30000" dirty="0" smtClean="0"/>
              <a:t>±±</a:t>
            </a:r>
            <a:endParaRPr lang="en-US" sz="3200" baseline="300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6" y="1269021"/>
            <a:ext cx="4123461" cy="419508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6" y="2198783"/>
            <a:ext cx="3630600" cy="4123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59774" y="1250063"/>
            <a:ext cx="3378716" cy="156966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Comparable </a:t>
            </a:r>
          </a:p>
          <a:p>
            <a:r>
              <a:rPr lang="en-US" sz="3200" dirty="0" smtClean="0"/>
              <a:t>Cross sections </a:t>
            </a:r>
          </a:p>
          <a:p>
            <a:r>
              <a:rPr lang="en-US" sz="3200" dirty="0" smtClean="0"/>
              <a:t>if  m(H</a:t>
            </a:r>
            <a:r>
              <a:rPr lang="en-US" sz="3200" baseline="30000" dirty="0" smtClean="0"/>
              <a:t>±±</a:t>
            </a:r>
            <a:r>
              <a:rPr lang="en-US" sz="3200" dirty="0" smtClean="0"/>
              <a:t>) ≈ m (H</a:t>
            </a:r>
            <a:r>
              <a:rPr lang="en-US" sz="3200" baseline="30000" dirty="0" smtClean="0"/>
              <a:t>±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6777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5" name="Picture 245" descr="p4 fi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3"/>
          <a:stretch>
            <a:fillRect/>
          </a:stretch>
        </p:blipFill>
        <p:spPr bwMode="auto">
          <a:xfrm>
            <a:off x="5902325" y="3565525"/>
            <a:ext cx="3195638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4" name="Picture 244" descr="p4 fi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r="2237"/>
          <a:stretch>
            <a:fillRect/>
          </a:stretch>
        </p:blipFill>
        <p:spPr bwMode="auto">
          <a:xfrm>
            <a:off x="2867025" y="3567113"/>
            <a:ext cx="3109913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47" name="Rectangle 167"/>
          <p:cNvSpPr>
            <a:spLocks noChangeArrowheads="1"/>
          </p:cNvSpPr>
          <p:nvPr/>
        </p:nvSpPr>
        <p:spPr bwMode="auto">
          <a:xfrm>
            <a:off x="38100" y="3708400"/>
            <a:ext cx="29527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zh-CN">
                <a:solidFill>
                  <a:srgbClr val="FF6600"/>
                </a:solidFill>
                <a:ea typeface="宋体" charset="0"/>
                <a:cs typeface="宋体" charset="0"/>
              </a:rPr>
              <a:t>Doubly-charged Higgs </a:t>
            </a:r>
          </a:p>
          <a:p>
            <a:r>
              <a:rPr lang="en-GB" altLang="zh-CN">
                <a:solidFill>
                  <a:srgbClr val="FF6600"/>
                </a:solidFill>
                <a:ea typeface="宋体" charset="0"/>
                <a:cs typeface="宋体" charset="0"/>
              </a:rPr>
              <a:t>production cross section is enhanced substantially </a:t>
            </a:r>
            <a:r>
              <a:rPr lang="en-GB" altLang="zh-CN">
                <a:solidFill>
                  <a:srgbClr val="008000"/>
                </a:solidFill>
                <a:ea typeface="宋体" charset="0"/>
                <a:cs typeface="宋体" charset="0"/>
              </a:rPr>
              <a:t>(~35%)</a:t>
            </a:r>
            <a:r>
              <a:rPr lang="en-GB" altLang="zh-CN">
                <a:solidFill>
                  <a:srgbClr val="FF6600"/>
                </a:solidFill>
                <a:ea typeface="宋体" charset="0"/>
                <a:cs typeface="宋体" charset="0"/>
              </a:rPr>
              <a:t> due to NLO corrections.</a:t>
            </a:r>
            <a:r>
              <a:rPr lang="en-GB" altLang="zh-CN">
                <a:ea typeface="宋体" charset="0"/>
                <a:cs typeface="宋体" charset="0"/>
              </a:rPr>
              <a:t> </a:t>
            </a:r>
          </a:p>
        </p:txBody>
      </p:sp>
      <p:sp>
        <p:nvSpPr>
          <p:cNvPr id="20648" name="Rectangle 168"/>
          <p:cNvSpPr>
            <a:spLocks noChangeArrowheads="1"/>
          </p:cNvSpPr>
          <p:nvPr/>
        </p:nvSpPr>
        <p:spPr bwMode="auto">
          <a:xfrm>
            <a:off x="38100" y="5193803"/>
            <a:ext cx="29368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zh-CN">
                <a:solidFill>
                  <a:srgbClr val="CC0099"/>
                </a:solidFill>
                <a:ea typeface="宋体" charset="0"/>
                <a:cs typeface="宋体" charset="0"/>
              </a:rPr>
              <a:t>R-handed H++ cross section is smaller by a factor of ~2 due to different value of coupling of these particles to Z bosons.</a:t>
            </a:r>
          </a:p>
        </p:txBody>
      </p:sp>
      <p:grpSp>
        <p:nvGrpSpPr>
          <p:cNvPr id="20719" name="Group 239"/>
          <p:cNvGrpSpPr>
            <a:grpSpLocks/>
          </p:cNvGrpSpPr>
          <p:nvPr/>
        </p:nvGrpSpPr>
        <p:grpSpPr bwMode="auto">
          <a:xfrm>
            <a:off x="3556000" y="685800"/>
            <a:ext cx="5495925" cy="2870200"/>
            <a:chOff x="2240" y="432"/>
            <a:chExt cx="3462" cy="1896"/>
          </a:xfrm>
        </p:grpSpPr>
        <p:sp>
          <p:nvSpPr>
            <p:cNvPr id="20717" name="Rectangle 237"/>
            <p:cNvSpPr>
              <a:spLocks noChangeArrowheads="1"/>
            </p:cNvSpPr>
            <p:nvPr/>
          </p:nvSpPr>
          <p:spPr bwMode="auto">
            <a:xfrm>
              <a:off x="2240" y="432"/>
              <a:ext cx="3432" cy="18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3365" y="519"/>
              <a:ext cx="1137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zh-CN" sz="2000">
                  <a:solidFill>
                    <a:schemeClr val="accent2"/>
                  </a:solidFill>
                  <a:ea typeface="宋体" charset="0"/>
                  <a:cs typeface="宋体" charset="0"/>
                </a:rPr>
                <a:t>W-W Fusion :</a:t>
              </a:r>
            </a:p>
          </p:txBody>
        </p:sp>
        <p:grpSp>
          <p:nvGrpSpPr>
            <p:cNvPr id="20712" name="Group 232"/>
            <p:cNvGrpSpPr>
              <a:grpSpLocks/>
            </p:cNvGrpSpPr>
            <p:nvPr/>
          </p:nvGrpSpPr>
          <p:grpSpPr bwMode="auto">
            <a:xfrm>
              <a:off x="2243" y="806"/>
              <a:ext cx="1799" cy="769"/>
              <a:chOff x="2109" y="799"/>
              <a:chExt cx="1799" cy="769"/>
            </a:xfrm>
          </p:grpSpPr>
          <p:grpSp>
            <p:nvGrpSpPr>
              <p:cNvPr id="20692" name="Group 212"/>
              <p:cNvGrpSpPr>
                <a:grpSpLocks noChangeAspect="1"/>
              </p:cNvGrpSpPr>
              <p:nvPr/>
            </p:nvGrpSpPr>
            <p:grpSpPr bwMode="auto">
              <a:xfrm rot="-5400000">
                <a:off x="2763" y="1140"/>
                <a:ext cx="347" cy="92"/>
                <a:chOff x="2426" y="1696"/>
                <a:chExt cx="918" cy="239"/>
              </a:xfrm>
            </p:grpSpPr>
            <p:grpSp>
              <p:nvGrpSpPr>
                <p:cNvPr id="20693" name="Group 213"/>
                <p:cNvGrpSpPr>
                  <a:grpSpLocks noChangeAspect="1"/>
                </p:cNvGrpSpPr>
                <p:nvPr/>
              </p:nvGrpSpPr>
              <p:grpSpPr bwMode="auto">
                <a:xfrm>
                  <a:off x="2426" y="1701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694" name="Group 2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95" name="Freeform 21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96" name="Freeform 216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97" name="Group 21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98" name="Freeform 21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99" name="Freeform 219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700" name="Group 220"/>
                <p:cNvGrpSpPr>
                  <a:grpSpLocks noChangeAspect="1"/>
                </p:cNvGrpSpPr>
                <p:nvPr/>
              </p:nvGrpSpPr>
              <p:grpSpPr bwMode="auto">
                <a:xfrm>
                  <a:off x="2886" y="1696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701" name="Group 2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702" name="Freeform 22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03" name="Freeform 223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704" name="Group 2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705" name="Freeform 22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06" name="Freeform 226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0488" name="Line 8"/>
              <p:cNvSpPr>
                <a:spLocks noChangeShapeType="1"/>
              </p:cNvSpPr>
              <p:nvPr/>
            </p:nvSpPr>
            <p:spPr bwMode="auto">
              <a:xfrm>
                <a:off x="2933" y="996"/>
                <a:ext cx="635" cy="0"/>
              </a:xfrm>
              <a:prstGeom prst="line">
                <a:avLst/>
              </a:prstGeom>
              <a:noFill/>
              <a:ln w="57150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" name="Line 9"/>
              <p:cNvSpPr>
                <a:spLocks noChangeShapeType="1"/>
              </p:cNvSpPr>
              <p:nvPr/>
            </p:nvSpPr>
            <p:spPr bwMode="auto">
              <a:xfrm flipH="1">
                <a:off x="2299" y="996"/>
                <a:ext cx="635" cy="0"/>
              </a:xfrm>
              <a:prstGeom prst="line">
                <a:avLst/>
              </a:prstGeom>
              <a:noFill/>
              <a:ln w="57150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>
                <a:off x="2359" y="1364"/>
                <a:ext cx="575" cy="0"/>
              </a:xfrm>
              <a:prstGeom prst="line">
                <a:avLst/>
              </a:prstGeom>
              <a:noFill/>
              <a:ln w="57150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68" name="Line 88"/>
              <p:cNvSpPr>
                <a:spLocks noChangeShapeType="1"/>
              </p:cNvSpPr>
              <p:nvPr/>
            </p:nvSpPr>
            <p:spPr bwMode="auto">
              <a:xfrm flipH="1">
                <a:off x="2933" y="1364"/>
                <a:ext cx="635" cy="0"/>
              </a:xfrm>
              <a:prstGeom prst="line">
                <a:avLst/>
              </a:prstGeom>
              <a:noFill/>
              <a:ln w="57150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69" name="Line 89"/>
              <p:cNvSpPr>
                <a:spLocks noChangeShapeType="1"/>
              </p:cNvSpPr>
              <p:nvPr/>
            </p:nvSpPr>
            <p:spPr bwMode="auto">
              <a:xfrm>
                <a:off x="2944" y="1190"/>
                <a:ext cx="575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5" name="Text Box 95"/>
              <p:cNvSpPr txBox="1">
                <a:spLocks noChangeArrowheads="1"/>
              </p:cNvSpPr>
              <p:nvPr/>
            </p:nvSpPr>
            <p:spPr bwMode="auto">
              <a:xfrm>
                <a:off x="2109" y="1305"/>
                <a:ext cx="214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2000">
                    <a:ea typeface="宋体" charset="0"/>
                    <a:cs typeface="宋体" charset="0"/>
                  </a:rPr>
                  <a:t>q</a:t>
                </a:r>
              </a:p>
            </p:txBody>
          </p:sp>
          <p:sp>
            <p:nvSpPr>
              <p:cNvPr id="20576" name="Text Box 96"/>
              <p:cNvSpPr txBox="1">
                <a:spLocks noChangeArrowheads="1"/>
              </p:cNvSpPr>
              <p:nvPr/>
            </p:nvSpPr>
            <p:spPr bwMode="auto">
              <a:xfrm>
                <a:off x="2587" y="967"/>
                <a:ext cx="252" cy="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ea typeface="宋体" charset="0"/>
                    <a:cs typeface="宋体" charset="0"/>
                  </a:rPr>
                  <a:t>W</a:t>
                </a:r>
              </a:p>
            </p:txBody>
          </p:sp>
          <p:sp>
            <p:nvSpPr>
              <p:cNvPr id="20577" name="Text Box 97"/>
              <p:cNvSpPr txBox="1">
                <a:spLocks noChangeArrowheads="1"/>
              </p:cNvSpPr>
              <p:nvPr/>
            </p:nvSpPr>
            <p:spPr bwMode="auto">
              <a:xfrm>
                <a:off x="2587" y="1161"/>
                <a:ext cx="252" cy="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ea typeface="宋体" charset="0"/>
                    <a:cs typeface="宋体" charset="0"/>
                  </a:rPr>
                  <a:t>W</a:t>
                </a:r>
              </a:p>
            </p:txBody>
          </p:sp>
          <p:grpSp>
            <p:nvGrpSpPr>
              <p:cNvPr id="20643" name="Group 163"/>
              <p:cNvGrpSpPr>
                <a:grpSpLocks/>
              </p:cNvGrpSpPr>
              <p:nvPr/>
            </p:nvGrpSpPr>
            <p:grpSpPr bwMode="auto">
              <a:xfrm>
                <a:off x="3499" y="1026"/>
                <a:ext cx="409" cy="348"/>
                <a:chOff x="1655" y="2341"/>
                <a:chExt cx="409" cy="348"/>
              </a:xfrm>
            </p:grpSpPr>
            <p:sp>
              <p:nvSpPr>
                <p:cNvPr id="20578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1655" y="2387"/>
                  <a:ext cx="255" cy="3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altLang="zh-CN" sz="2400">
                      <a:ea typeface="宋体" charset="0"/>
                      <a:cs typeface="宋体" charset="0"/>
                    </a:rPr>
                    <a:t>H</a:t>
                  </a:r>
                </a:p>
              </p:txBody>
            </p:sp>
            <p:sp>
              <p:nvSpPr>
                <p:cNvPr id="20580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1837" y="2387"/>
                  <a:ext cx="212" cy="2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GB" sz="1800" b="0">
                      <a:ea typeface="宋体" charset="0"/>
                      <a:cs typeface="宋体" charset="0"/>
                    </a:rPr>
                    <a:t>--</a:t>
                  </a:r>
                </a:p>
              </p:txBody>
            </p:sp>
            <p:sp>
              <p:nvSpPr>
                <p:cNvPr id="20579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791" y="2341"/>
                  <a:ext cx="273" cy="22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zh-CN" altLang="en-GB">
                      <a:ea typeface="宋体" charset="0"/>
                      <a:cs typeface="宋体" charset="0"/>
                    </a:rPr>
                    <a:t>++</a:t>
                  </a:r>
                </a:p>
              </p:txBody>
            </p:sp>
          </p:grpSp>
          <p:grpSp>
            <p:nvGrpSpPr>
              <p:cNvPr id="20673" name="Group 193"/>
              <p:cNvGrpSpPr>
                <a:grpSpLocks/>
              </p:cNvGrpSpPr>
              <p:nvPr/>
            </p:nvGrpSpPr>
            <p:grpSpPr bwMode="auto">
              <a:xfrm>
                <a:off x="2109" y="799"/>
                <a:ext cx="240" cy="401"/>
                <a:chOff x="2109" y="799"/>
                <a:chExt cx="240" cy="401"/>
              </a:xfrm>
            </p:grpSpPr>
            <p:sp>
              <p:nvSpPr>
                <p:cNvPr id="20574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109" y="937"/>
                  <a:ext cx="240" cy="2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altLang="zh-CN" sz="2000">
                      <a:ea typeface="宋体" charset="0"/>
                      <a:cs typeface="宋体" charset="0"/>
                    </a:rPr>
                    <a:t>q</a:t>
                  </a:r>
                  <a:r>
                    <a:rPr lang="en-GB" altLang="zh-CN" sz="2000" baseline="34000">
                      <a:ea typeface="宋体" charset="0"/>
                      <a:cs typeface="宋体" charset="0"/>
                      <a:sym typeface="Symbol" charset="0"/>
                    </a:rPr>
                    <a:t></a:t>
                  </a:r>
                  <a:endParaRPr lang="en-GB" altLang="zh-CN" sz="2000">
                    <a:ea typeface="宋体" charset="0"/>
                    <a:cs typeface="宋体" charset="0"/>
                    <a:sym typeface="Symbol" charset="0"/>
                  </a:endParaRPr>
                </a:p>
              </p:txBody>
            </p:sp>
            <p:sp>
              <p:nvSpPr>
                <p:cNvPr id="20623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2109" y="799"/>
                  <a:ext cx="196" cy="2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GB" sz="1800" b="0">
                      <a:ea typeface="宋体" charset="0"/>
                      <a:cs typeface="宋体" charset="0"/>
                    </a:rPr>
                    <a:t>_</a:t>
                  </a:r>
                </a:p>
              </p:txBody>
            </p:sp>
          </p:grpSp>
        </p:grpSp>
        <p:sp>
          <p:nvSpPr>
            <p:cNvPr id="20632" name="Text Box 152"/>
            <p:cNvSpPr txBox="1">
              <a:spLocks noChangeArrowheads="1"/>
            </p:cNvSpPr>
            <p:nvPr/>
          </p:nvSpPr>
          <p:spPr bwMode="auto">
            <a:xfrm>
              <a:off x="3339" y="1600"/>
              <a:ext cx="1134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zh-CN" dirty="0">
                  <a:solidFill>
                    <a:srgbClr val="FFFF00"/>
                  </a:solidFill>
                  <a:ea typeface="宋体" charset="0"/>
                  <a:cs typeface="宋体" charset="0"/>
                </a:rPr>
                <a:t>Small probability</a:t>
              </a:r>
              <a:r>
                <a:rPr lang="en-GB" altLang="zh-CN" sz="1800" b="0" dirty="0">
                  <a:solidFill>
                    <a:srgbClr val="FFFF00"/>
                  </a:solidFill>
                  <a:ea typeface="宋体" charset="0"/>
                  <a:cs typeface="宋体" charset="0"/>
                </a:rPr>
                <a:t> </a:t>
              </a:r>
            </a:p>
          </p:txBody>
        </p:sp>
        <p:sp>
          <p:nvSpPr>
            <p:cNvPr id="20636" name="Text Box 156"/>
            <p:cNvSpPr txBox="1">
              <a:spLocks noChangeArrowheads="1"/>
            </p:cNvSpPr>
            <p:nvPr/>
          </p:nvSpPr>
          <p:spPr bwMode="auto">
            <a:xfrm>
              <a:off x="2595" y="1950"/>
              <a:ext cx="2752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GB" dirty="0">
                  <a:solidFill>
                    <a:srgbClr val="FFFF00"/>
                  </a:solidFill>
                  <a:ea typeface="宋体" charset="0"/>
                  <a:cs typeface="宋体" charset="0"/>
                </a:rPr>
                <a:t>|</a:t>
              </a:r>
              <a:r>
                <a:rPr lang="zh-CN" altLang="en-GB" dirty="0">
                  <a:solidFill>
                    <a:srgbClr val="FFFF00"/>
                  </a:solidFill>
                  <a:ea typeface="宋体" charset="0"/>
                  <a:cs typeface="宋体" charset="0"/>
                  <a:sym typeface="Symbol" charset="0"/>
                </a:rPr>
                <a:t></a:t>
              </a:r>
              <a:r>
                <a:rPr lang="en-GB" altLang="zh-CN" baseline="-22000" dirty="0">
                  <a:solidFill>
                    <a:srgbClr val="FFFF00"/>
                  </a:solidFill>
                  <a:ea typeface="宋体" charset="0"/>
                  <a:cs typeface="宋体" charset="0"/>
                  <a:sym typeface="Symbol" charset="0"/>
                </a:rPr>
                <a:t>EW  </a:t>
              </a:r>
              <a:r>
                <a:rPr lang="en-GB" altLang="zh-CN" dirty="0">
                  <a:solidFill>
                    <a:srgbClr val="FFFF00"/>
                  </a:solidFill>
                  <a:ea typeface="宋体" charset="0"/>
                  <a:cs typeface="宋体" charset="0"/>
                  <a:sym typeface="Symbol" charset="0"/>
                </a:rPr>
                <a:t>- 1| </a:t>
              </a:r>
              <a:r>
                <a:rPr lang="en-GB" altLang="zh-CN" dirty="0">
                  <a:solidFill>
                    <a:srgbClr val="FFFF00"/>
                  </a:solidFill>
                  <a:ea typeface="宋体" charset="0"/>
                  <a:cs typeface="宋体" charset="0"/>
                </a:rPr>
                <a:t>Is small, experimentally observed</a:t>
              </a:r>
            </a:p>
          </p:txBody>
        </p:sp>
        <p:grpSp>
          <p:nvGrpSpPr>
            <p:cNvPr id="20713" name="Group 233"/>
            <p:cNvGrpSpPr>
              <a:grpSpLocks/>
            </p:cNvGrpSpPr>
            <p:nvPr/>
          </p:nvGrpSpPr>
          <p:grpSpPr bwMode="auto">
            <a:xfrm>
              <a:off x="4030" y="740"/>
              <a:ext cx="1672" cy="777"/>
              <a:chOff x="3958" y="680"/>
              <a:chExt cx="1835" cy="862"/>
            </a:xfrm>
          </p:grpSpPr>
          <p:sp>
            <p:nvSpPr>
              <p:cNvPr id="20626" name="Text Box 146"/>
              <p:cNvSpPr txBox="1">
                <a:spLocks noChangeArrowheads="1"/>
              </p:cNvSpPr>
              <p:nvPr/>
            </p:nvSpPr>
            <p:spPr bwMode="auto">
              <a:xfrm>
                <a:off x="4876" y="1160"/>
                <a:ext cx="219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GB" sz="1800" b="0">
                    <a:ea typeface="宋体" charset="0"/>
                    <a:cs typeface="宋体" charset="0"/>
                  </a:rPr>
                  <a:t>+</a:t>
                </a:r>
              </a:p>
            </p:txBody>
          </p:sp>
          <p:sp>
            <p:nvSpPr>
              <p:cNvPr id="20564" name="Text Box 84"/>
              <p:cNvSpPr txBox="1">
                <a:spLocks noChangeArrowheads="1"/>
              </p:cNvSpPr>
              <p:nvPr/>
            </p:nvSpPr>
            <p:spPr bwMode="auto">
              <a:xfrm>
                <a:off x="5418" y="781"/>
                <a:ext cx="375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H</a:t>
                </a:r>
                <a:r>
                  <a:rPr lang="en-GB" altLang="zh-CN" sz="2000" baseline="340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++</a:t>
                </a:r>
              </a:p>
            </p:txBody>
          </p:sp>
          <p:grpSp>
            <p:nvGrpSpPr>
              <p:cNvPr id="20582" name="Group 102"/>
              <p:cNvGrpSpPr>
                <a:grpSpLocks/>
              </p:cNvGrpSpPr>
              <p:nvPr/>
            </p:nvGrpSpPr>
            <p:grpSpPr bwMode="auto">
              <a:xfrm flipH="1">
                <a:off x="4153" y="999"/>
                <a:ext cx="434" cy="185"/>
                <a:chOff x="7365" y="9735"/>
                <a:chExt cx="2040" cy="826"/>
              </a:xfrm>
            </p:grpSpPr>
            <p:grpSp>
              <p:nvGrpSpPr>
                <p:cNvPr id="20583" name="Group 103"/>
                <p:cNvGrpSpPr>
                  <a:grpSpLocks/>
                </p:cNvGrpSpPr>
                <p:nvPr/>
              </p:nvGrpSpPr>
              <p:grpSpPr bwMode="auto">
                <a:xfrm rot="-1449620">
                  <a:off x="7365" y="9735"/>
                  <a:ext cx="2010" cy="1"/>
                  <a:chOff x="4650" y="10500"/>
                  <a:chExt cx="2010" cy="0"/>
                </a:xfrm>
              </p:grpSpPr>
              <p:sp>
                <p:nvSpPr>
                  <p:cNvPr id="2058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8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86" name="Group 106"/>
                <p:cNvGrpSpPr>
                  <a:grpSpLocks/>
                </p:cNvGrpSpPr>
                <p:nvPr/>
              </p:nvGrpSpPr>
              <p:grpSpPr bwMode="auto">
                <a:xfrm rot="1449620" flipH="1">
                  <a:off x="7395" y="10560"/>
                  <a:ext cx="2010" cy="1"/>
                  <a:chOff x="4650" y="10500"/>
                  <a:chExt cx="2010" cy="0"/>
                </a:xfrm>
              </p:grpSpPr>
              <p:sp>
                <p:nvSpPr>
                  <p:cNvPr id="20587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88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89" name="Oval 109"/>
                <p:cNvSpPr>
                  <a:spLocks noChangeArrowheads="1"/>
                </p:cNvSpPr>
                <p:nvPr/>
              </p:nvSpPr>
              <p:spPr bwMode="auto">
                <a:xfrm>
                  <a:off x="7440" y="10065"/>
                  <a:ext cx="143" cy="150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90" name="Group 110"/>
              <p:cNvGrpSpPr>
                <a:grpSpLocks/>
              </p:cNvGrpSpPr>
              <p:nvPr/>
            </p:nvGrpSpPr>
            <p:grpSpPr bwMode="auto">
              <a:xfrm>
                <a:off x="5017" y="996"/>
                <a:ext cx="434" cy="185"/>
                <a:chOff x="7365" y="9735"/>
                <a:chExt cx="2040" cy="826"/>
              </a:xfrm>
            </p:grpSpPr>
            <p:grpSp>
              <p:nvGrpSpPr>
                <p:cNvPr id="20591" name="Group 111"/>
                <p:cNvGrpSpPr>
                  <a:grpSpLocks/>
                </p:cNvGrpSpPr>
                <p:nvPr/>
              </p:nvGrpSpPr>
              <p:grpSpPr bwMode="auto">
                <a:xfrm rot="-1449620">
                  <a:off x="7365" y="9735"/>
                  <a:ext cx="2010" cy="1"/>
                  <a:chOff x="4650" y="10500"/>
                  <a:chExt cx="2010" cy="0"/>
                </a:xfrm>
              </p:grpSpPr>
              <p:sp>
                <p:nvSpPr>
                  <p:cNvPr id="20592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93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94" name="Group 114"/>
                <p:cNvGrpSpPr>
                  <a:grpSpLocks/>
                </p:cNvGrpSpPr>
                <p:nvPr/>
              </p:nvGrpSpPr>
              <p:grpSpPr bwMode="auto">
                <a:xfrm rot="1449620" flipH="1">
                  <a:off x="7395" y="10560"/>
                  <a:ext cx="2010" cy="1"/>
                  <a:chOff x="4650" y="10500"/>
                  <a:chExt cx="2010" cy="0"/>
                </a:xfrm>
              </p:grpSpPr>
              <p:sp>
                <p:nvSpPr>
                  <p:cNvPr id="20595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96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97" name="Oval 117"/>
                <p:cNvSpPr>
                  <a:spLocks noChangeArrowheads="1"/>
                </p:cNvSpPr>
                <p:nvPr/>
              </p:nvSpPr>
              <p:spPr bwMode="auto">
                <a:xfrm>
                  <a:off x="7440" y="10065"/>
                  <a:ext cx="143" cy="150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24" name="Text Box 144"/>
              <p:cNvSpPr txBox="1">
                <a:spLocks noChangeArrowheads="1"/>
              </p:cNvSpPr>
              <p:nvPr/>
            </p:nvSpPr>
            <p:spPr bwMode="auto">
              <a:xfrm>
                <a:off x="3958" y="1238"/>
                <a:ext cx="23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2000">
                    <a:ea typeface="宋体" charset="0"/>
                    <a:cs typeface="宋体" charset="0"/>
                  </a:rPr>
                  <a:t>q</a:t>
                </a:r>
              </a:p>
            </p:txBody>
          </p:sp>
          <p:sp>
            <p:nvSpPr>
              <p:cNvPr id="20625" name="Text Box 145"/>
              <p:cNvSpPr txBox="1">
                <a:spLocks noChangeArrowheads="1"/>
              </p:cNvSpPr>
              <p:nvPr/>
            </p:nvSpPr>
            <p:spPr bwMode="auto">
              <a:xfrm>
                <a:off x="4704" y="1210"/>
                <a:ext cx="277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ea typeface="宋体" charset="0"/>
                    <a:cs typeface="宋体" charset="0"/>
                  </a:rPr>
                  <a:t>W</a:t>
                </a:r>
              </a:p>
            </p:txBody>
          </p:sp>
          <p:sp>
            <p:nvSpPr>
              <p:cNvPr id="20627" name="Text Box 147"/>
              <p:cNvSpPr txBox="1">
                <a:spLocks noChangeArrowheads="1"/>
              </p:cNvSpPr>
              <p:nvPr/>
            </p:nvSpPr>
            <p:spPr bwMode="auto">
              <a:xfrm>
                <a:off x="5354" y="1238"/>
                <a:ext cx="291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GB" altLang="zh-CN" sz="1800">
                    <a:ea typeface="宋体" charset="0"/>
                    <a:cs typeface="宋体" charset="0"/>
                  </a:rPr>
                  <a:t>W</a:t>
                </a:r>
              </a:p>
            </p:txBody>
          </p:sp>
          <p:sp>
            <p:nvSpPr>
              <p:cNvPr id="20628" name="Text Box 148"/>
              <p:cNvSpPr txBox="1">
                <a:spLocks noChangeArrowheads="1"/>
              </p:cNvSpPr>
              <p:nvPr/>
            </p:nvSpPr>
            <p:spPr bwMode="auto">
              <a:xfrm>
                <a:off x="5465" y="1117"/>
                <a:ext cx="220" cy="4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GB" sz="3200">
                    <a:ea typeface="宋体" charset="0"/>
                    <a:cs typeface="宋体" charset="0"/>
                  </a:rPr>
                  <a:t>-</a:t>
                </a:r>
              </a:p>
            </p:txBody>
          </p:sp>
          <p:grpSp>
            <p:nvGrpSpPr>
              <p:cNvPr id="20674" name="Group 194"/>
              <p:cNvGrpSpPr>
                <a:grpSpLocks/>
              </p:cNvGrpSpPr>
              <p:nvPr/>
            </p:nvGrpSpPr>
            <p:grpSpPr bwMode="auto">
              <a:xfrm>
                <a:off x="3958" y="680"/>
                <a:ext cx="263" cy="429"/>
                <a:chOff x="2109" y="799"/>
                <a:chExt cx="263" cy="429"/>
              </a:xfrm>
            </p:grpSpPr>
            <p:sp>
              <p:nvSpPr>
                <p:cNvPr id="20675" name="Text Box 195"/>
                <p:cNvSpPr txBox="1">
                  <a:spLocks noChangeArrowheads="1"/>
                </p:cNvSpPr>
                <p:nvPr/>
              </p:nvSpPr>
              <p:spPr bwMode="auto">
                <a:xfrm>
                  <a:off x="2109" y="937"/>
                  <a:ext cx="263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altLang="zh-CN" sz="2000">
                      <a:ea typeface="宋体" charset="0"/>
                      <a:cs typeface="宋体" charset="0"/>
                    </a:rPr>
                    <a:t>q</a:t>
                  </a:r>
                  <a:r>
                    <a:rPr lang="en-GB" altLang="zh-CN" sz="2000" baseline="34000">
                      <a:ea typeface="宋体" charset="0"/>
                      <a:cs typeface="宋体" charset="0"/>
                      <a:sym typeface="Symbol" charset="0"/>
                    </a:rPr>
                    <a:t></a:t>
                  </a:r>
                  <a:endParaRPr lang="en-GB" altLang="zh-CN" sz="2000">
                    <a:ea typeface="宋体" charset="0"/>
                    <a:cs typeface="宋体" charset="0"/>
                    <a:sym typeface="Symbol" charset="0"/>
                  </a:endParaRPr>
                </a:p>
              </p:txBody>
            </p:sp>
            <p:sp>
              <p:nvSpPr>
                <p:cNvPr id="20676" name="Text Box 196"/>
                <p:cNvSpPr txBox="1">
                  <a:spLocks noChangeArrowheads="1"/>
                </p:cNvSpPr>
                <p:nvPr/>
              </p:nvSpPr>
              <p:spPr bwMode="auto">
                <a:xfrm>
                  <a:off x="2109" y="799"/>
                  <a:ext cx="215" cy="2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GB" sz="1800" b="0">
                      <a:ea typeface="宋体" charset="0"/>
                      <a:cs typeface="宋体" charset="0"/>
                    </a:rPr>
                    <a:t>_</a:t>
                  </a:r>
                </a:p>
              </p:txBody>
            </p:sp>
          </p:grpSp>
          <p:grpSp>
            <p:nvGrpSpPr>
              <p:cNvPr id="20677" name="Group 197"/>
              <p:cNvGrpSpPr>
                <a:grpSpLocks noChangeAspect="1"/>
              </p:cNvGrpSpPr>
              <p:nvPr/>
            </p:nvGrpSpPr>
            <p:grpSpPr bwMode="auto">
              <a:xfrm>
                <a:off x="4575" y="1025"/>
                <a:ext cx="453" cy="143"/>
                <a:chOff x="2426" y="1696"/>
                <a:chExt cx="918" cy="239"/>
              </a:xfrm>
            </p:grpSpPr>
            <p:grpSp>
              <p:nvGrpSpPr>
                <p:cNvPr id="20678" name="Group 198"/>
                <p:cNvGrpSpPr>
                  <a:grpSpLocks noChangeAspect="1"/>
                </p:cNvGrpSpPr>
                <p:nvPr/>
              </p:nvGrpSpPr>
              <p:grpSpPr bwMode="auto">
                <a:xfrm>
                  <a:off x="2426" y="1701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679" name="Group 19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80" name="Freeform 20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81" name="Freeform 201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82" name="Group 20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83" name="Freeform 20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84" name="Freeform 204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685" name="Group 205"/>
                <p:cNvGrpSpPr>
                  <a:grpSpLocks noChangeAspect="1"/>
                </p:cNvGrpSpPr>
                <p:nvPr/>
              </p:nvGrpSpPr>
              <p:grpSpPr bwMode="auto">
                <a:xfrm>
                  <a:off x="2886" y="1696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686" name="Group 2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87" name="Freeform 20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88" name="Freeform 208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89" name="Group 2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90" name="Freeform 21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91" name="Freeform 211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20721" name="Group 241"/>
          <p:cNvGrpSpPr>
            <a:grpSpLocks/>
          </p:cNvGrpSpPr>
          <p:nvPr/>
        </p:nvGrpSpPr>
        <p:grpSpPr bwMode="auto">
          <a:xfrm>
            <a:off x="114300" y="673100"/>
            <a:ext cx="3251200" cy="2908300"/>
            <a:chOff x="72" y="424"/>
            <a:chExt cx="2048" cy="1912"/>
          </a:xfrm>
        </p:grpSpPr>
        <p:sp>
          <p:nvSpPr>
            <p:cNvPr id="20716" name="Rectangle 236"/>
            <p:cNvSpPr>
              <a:spLocks noChangeArrowheads="1"/>
            </p:cNvSpPr>
            <p:nvPr/>
          </p:nvSpPr>
          <p:spPr bwMode="auto">
            <a:xfrm>
              <a:off x="72" y="424"/>
              <a:ext cx="2048" cy="1912"/>
            </a:xfrm>
            <a:prstGeom prst="rect">
              <a:avLst/>
            </a:prstGeom>
            <a:solidFill>
              <a:srgbClr val="F9FDDB"/>
            </a:solidFill>
            <a:ln>
              <a:noFill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369" y="527"/>
              <a:ext cx="1404" cy="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</a:rPr>
                <a:t>Pair Production :</a:t>
              </a:r>
            </a:p>
          </p:txBody>
        </p:sp>
        <p:sp>
          <p:nvSpPr>
            <p:cNvPr id="20630" name="Text Box 150"/>
            <p:cNvSpPr txBox="1">
              <a:spLocks noChangeArrowheads="1"/>
            </p:cNvSpPr>
            <p:nvPr/>
          </p:nvSpPr>
          <p:spPr bwMode="auto">
            <a:xfrm>
              <a:off x="156" y="1639"/>
              <a:ext cx="1830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zh-CN">
                  <a:solidFill>
                    <a:srgbClr val="990099"/>
                  </a:solidFill>
                  <a:ea typeface="宋体" charset="0"/>
                  <a:cs typeface="宋体" charset="0"/>
                </a:rPr>
                <a:t>Dominant Production mode </a:t>
              </a:r>
            </a:p>
          </p:txBody>
        </p:sp>
        <p:sp>
          <p:nvSpPr>
            <p:cNvPr id="20631" name="Text Box 151"/>
            <p:cNvSpPr txBox="1">
              <a:spLocks noChangeArrowheads="1"/>
            </p:cNvSpPr>
            <p:nvPr/>
          </p:nvSpPr>
          <p:spPr bwMode="auto">
            <a:xfrm>
              <a:off x="96" y="1889"/>
              <a:ext cx="1951" cy="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zh-CN">
                  <a:solidFill>
                    <a:srgbClr val="990099"/>
                  </a:solidFill>
                  <a:ea typeface="宋体" charset="0"/>
                  <a:cs typeface="宋体" charset="0"/>
                </a:rPr>
                <a:t>Cross section independent of </a:t>
              </a:r>
            </a:p>
            <a:p>
              <a:pPr algn="ctr"/>
              <a:r>
                <a:rPr lang="en-GB" altLang="zh-CN">
                  <a:solidFill>
                    <a:srgbClr val="990099"/>
                  </a:solidFill>
                  <a:ea typeface="宋体" charset="0"/>
                  <a:cs typeface="宋体" charset="0"/>
                </a:rPr>
                <a:t>Fermionic coupling</a:t>
              </a:r>
            </a:p>
          </p:txBody>
        </p:sp>
        <p:grpSp>
          <p:nvGrpSpPr>
            <p:cNvPr id="20714" name="Group 234"/>
            <p:cNvGrpSpPr>
              <a:grpSpLocks/>
            </p:cNvGrpSpPr>
            <p:nvPr/>
          </p:nvGrpSpPr>
          <p:grpSpPr bwMode="auto">
            <a:xfrm>
              <a:off x="160" y="680"/>
              <a:ext cx="1816" cy="877"/>
              <a:chOff x="0" y="680"/>
              <a:chExt cx="1954" cy="877"/>
            </a:xfrm>
          </p:grpSpPr>
          <p:sp>
            <p:nvSpPr>
              <p:cNvPr id="20570" name="Text Box 90"/>
              <p:cNvSpPr txBox="1">
                <a:spLocks noChangeArrowheads="1"/>
              </p:cNvSpPr>
              <p:nvPr/>
            </p:nvSpPr>
            <p:spPr bwMode="auto">
              <a:xfrm>
                <a:off x="648" y="1257"/>
                <a:ext cx="597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2400">
                    <a:latin typeface="Symbol" charset="0"/>
                    <a:ea typeface="宋体" charset="0"/>
                    <a:cs typeface="宋体" charset="0"/>
                  </a:rPr>
                  <a:t>g </a:t>
                </a:r>
                <a:r>
                  <a:rPr lang="en-GB" altLang="zh-CN" sz="1800">
                    <a:ea typeface="宋体" charset="0"/>
                    <a:cs typeface="宋体" charset="0"/>
                  </a:rPr>
                  <a:t>*</a:t>
                </a:r>
                <a:r>
                  <a:rPr lang="en-GB" altLang="zh-CN" sz="1800" b="0">
                    <a:ea typeface="宋体" charset="0"/>
                    <a:cs typeface="宋体" charset="0"/>
                  </a:rPr>
                  <a:t> </a:t>
                </a:r>
                <a:r>
                  <a:rPr lang="en-GB" altLang="zh-CN" sz="2400">
                    <a:latin typeface="Symbol" charset="0"/>
                    <a:ea typeface="宋体" charset="0"/>
                    <a:cs typeface="宋体" charset="0"/>
                  </a:rPr>
                  <a:t>/</a:t>
                </a:r>
                <a:r>
                  <a:rPr lang="en-GB" altLang="zh-CN" sz="2000">
                    <a:latin typeface="Symbol" charset="0"/>
                    <a:ea typeface="宋体" charset="0"/>
                    <a:cs typeface="宋体" charset="0"/>
                  </a:rPr>
                  <a:t>Z</a:t>
                </a:r>
                <a:r>
                  <a:rPr lang="en-GB" altLang="zh-CN" sz="2400" baseline="36000">
                    <a:latin typeface="Symbol" charset="0"/>
                    <a:ea typeface="宋体" charset="0"/>
                    <a:cs typeface="宋体" charset="0"/>
                  </a:rPr>
                  <a:t>*</a:t>
                </a:r>
              </a:p>
            </p:txBody>
          </p:sp>
          <p:grpSp>
            <p:nvGrpSpPr>
              <p:cNvPr id="20519" name="Group 39"/>
              <p:cNvGrpSpPr>
                <a:grpSpLocks/>
              </p:cNvGrpSpPr>
              <p:nvPr/>
            </p:nvGrpSpPr>
            <p:grpSpPr bwMode="auto">
              <a:xfrm flipH="1">
                <a:off x="175" y="1047"/>
                <a:ext cx="462" cy="169"/>
                <a:chOff x="7365" y="9735"/>
                <a:chExt cx="2040" cy="826"/>
              </a:xfrm>
            </p:grpSpPr>
            <p:grpSp>
              <p:nvGrpSpPr>
                <p:cNvPr id="20520" name="Group 40"/>
                <p:cNvGrpSpPr>
                  <a:grpSpLocks/>
                </p:cNvGrpSpPr>
                <p:nvPr/>
              </p:nvGrpSpPr>
              <p:grpSpPr bwMode="auto">
                <a:xfrm rot="-1449620">
                  <a:off x="7365" y="9735"/>
                  <a:ext cx="2010" cy="1"/>
                  <a:chOff x="4650" y="10500"/>
                  <a:chExt cx="2010" cy="0"/>
                </a:xfrm>
              </p:grpSpPr>
              <p:sp>
                <p:nvSpPr>
                  <p:cNvPr id="2052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23" name="Group 43"/>
                <p:cNvGrpSpPr>
                  <a:grpSpLocks/>
                </p:cNvGrpSpPr>
                <p:nvPr/>
              </p:nvGrpSpPr>
              <p:grpSpPr bwMode="auto">
                <a:xfrm rot="1449620" flipH="1">
                  <a:off x="7395" y="10560"/>
                  <a:ext cx="2010" cy="1"/>
                  <a:chOff x="4650" y="10500"/>
                  <a:chExt cx="2010" cy="0"/>
                </a:xfrm>
              </p:grpSpPr>
              <p:sp>
                <p:nvSpPr>
                  <p:cNvPr id="2052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5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26" name="Oval 46"/>
                <p:cNvSpPr>
                  <a:spLocks noChangeArrowheads="1"/>
                </p:cNvSpPr>
                <p:nvPr/>
              </p:nvSpPr>
              <p:spPr bwMode="auto">
                <a:xfrm>
                  <a:off x="7440" y="10065"/>
                  <a:ext cx="143" cy="150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528" name="Group 48"/>
              <p:cNvGrpSpPr>
                <a:grpSpLocks/>
              </p:cNvGrpSpPr>
              <p:nvPr/>
            </p:nvGrpSpPr>
            <p:grpSpPr bwMode="auto">
              <a:xfrm>
                <a:off x="1109" y="1044"/>
                <a:ext cx="462" cy="169"/>
                <a:chOff x="7365" y="9735"/>
                <a:chExt cx="2040" cy="826"/>
              </a:xfrm>
            </p:grpSpPr>
            <p:grpSp>
              <p:nvGrpSpPr>
                <p:cNvPr id="20529" name="Group 49"/>
                <p:cNvGrpSpPr>
                  <a:grpSpLocks/>
                </p:cNvGrpSpPr>
                <p:nvPr/>
              </p:nvGrpSpPr>
              <p:grpSpPr bwMode="auto">
                <a:xfrm rot="-1449620">
                  <a:off x="7365" y="9735"/>
                  <a:ext cx="2010" cy="1"/>
                  <a:chOff x="4650" y="10500"/>
                  <a:chExt cx="2010" cy="0"/>
                </a:xfrm>
              </p:grpSpPr>
              <p:sp>
                <p:nvSpPr>
                  <p:cNvPr id="20530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31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32" name="Group 52"/>
                <p:cNvGrpSpPr>
                  <a:grpSpLocks/>
                </p:cNvGrpSpPr>
                <p:nvPr/>
              </p:nvGrpSpPr>
              <p:grpSpPr bwMode="auto">
                <a:xfrm rot="1449620" flipH="1">
                  <a:off x="7395" y="10560"/>
                  <a:ext cx="2010" cy="1"/>
                  <a:chOff x="4650" y="10500"/>
                  <a:chExt cx="2010" cy="0"/>
                </a:xfrm>
              </p:grpSpPr>
              <p:sp>
                <p:nvSpPr>
                  <p:cNvPr id="20533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4650" y="10500"/>
                    <a:ext cx="11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34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5775" y="10500"/>
                    <a:ext cx="885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35" name="Oval 55"/>
                <p:cNvSpPr>
                  <a:spLocks noChangeArrowheads="1"/>
                </p:cNvSpPr>
                <p:nvPr/>
              </p:nvSpPr>
              <p:spPr bwMode="auto">
                <a:xfrm>
                  <a:off x="7440" y="10065"/>
                  <a:ext cx="143" cy="150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567" name="Text Box 87"/>
              <p:cNvSpPr txBox="1">
                <a:spLocks noChangeArrowheads="1"/>
              </p:cNvSpPr>
              <p:nvPr/>
            </p:nvSpPr>
            <p:spPr bwMode="auto">
              <a:xfrm>
                <a:off x="1614" y="1239"/>
                <a:ext cx="312" cy="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H</a:t>
                </a:r>
                <a:r>
                  <a:rPr lang="en-GB" altLang="zh-CN" sz="2000" baseline="340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--</a:t>
                </a:r>
                <a:endParaRPr lang="en-GB" altLang="zh-CN" sz="1800">
                  <a:solidFill>
                    <a:srgbClr val="FF0066"/>
                  </a:solidFill>
                  <a:ea typeface="宋体" charset="0"/>
                  <a:cs typeface="宋体" charset="0"/>
                </a:endParaRPr>
              </a:p>
            </p:txBody>
          </p:sp>
          <p:sp>
            <p:nvSpPr>
              <p:cNvPr id="20571" name="Text Box 91"/>
              <p:cNvSpPr txBox="1">
                <a:spLocks noChangeArrowheads="1"/>
              </p:cNvSpPr>
              <p:nvPr/>
            </p:nvSpPr>
            <p:spPr bwMode="auto">
              <a:xfrm>
                <a:off x="0" y="1239"/>
                <a:ext cx="230" cy="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2000">
                    <a:ea typeface="宋体" charset="0"/>
                    <a:cs typeface="宋体" charset="0"/>
                  </a:rPr>
                  <a:t>q</a:t>
                </a:r>
              </a:p>
            </p:txBody>
          </p:sp>
          <p:sp>
            <p:nvSpPr>
              <p:cNvPr id="20629" name="Text Box 149"/>
              <p:cNvSpPr txBox="1">
                <a:spLocks noChangeArrowheads="1"/>
              </p:cNvSpPr>
              <p:nvPr/>
            </p:nvSpPr>
            <p:spPr bwMode="auto">
              <a:xfrm>
                <a:off x="1586" y="895"/>
                <a:ext cx="368" cy="2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zh-CN" sz="18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H</a:t>
                </a:r>
                <a:r>
                  <a:rPr lang="en-GB" altLang="zh-CN" sz="2000" baseline="34000">
                    <a:solidFill>
                      <a:srgbClr val="FF0066"/>
                    </a:solidFill>
                    <a:ea typeface="宋体" charset="0"/>
                    <a:cs typeface="宋体" charset="0"/>
                  </a:rPr>
                  <a:t>++</a:t>
                </a:r>
              </a:p>
            </p:txBody>
          </p:sp>
          <p:grpSp>
            <p:nvGrpSpPr>
              <p:cNvPr id="20672" name="Group 192"/>
              <p:cNvGrpSpPr>
                <a:grpSpLocks noChangeAspect="1"/>
              </p:cNvGrpSpPr>
              <p:nvPr/>
            </p:nvGrpSpPr>
            <p:grpSpPr bwMode="auto">
              <a:xfrm>
                <a:off x="614" y="1046"/>
                <a:ext cx="501" cy="143"/>
                <a:chOff x="2426" y="1696"/>
                <a:chExt cx="918" cy="239"/>
              </a:xfrm>
            </p:grpSpPr>
            <p:grpSp>
              <p:nvGrpSpPr>
                <p:cNvPr id="20664" name="Group 184"/>
                <p:cNvGrpSpPr>
                  <a:grpSpLocks noChangeAspect="1"/>
                </p:cNvGrpSpPr>
                <p:nvPr/>
              </p:nvGrpSpPr>
              <p:grpSpPr bwMode="auto">
                <a:xfrm>
                  <a:off x="2426" y="1701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660" name="Group 18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58" name="Freeform 17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59" name="Freeform 179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61" name="Group 18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62" name="Freeform 18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63" name="Freeform 183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665" name="Group 185"/>
                <p:cNvGrpSpPr>
                  <a:grpSpLocks noChangeAspect="1"/>
                </p:cNvGrpSpPr>
                <p:nvPr/>
              </p:nvGrpSpPr>
              <p:grpSpPr bwMode="auto">
                <a:xfrm>
                  <a:off x="2886" y="1696"/>
                  <a:ext cx="458" cy="234"/>
                  <a:chOff x="2426" y="1701"/>
                  <a:chExt cx="458" cy="234"/>
                </a:xfrm>
              </p:grpSpPr>
              <p:grpSp>
                <p:nvGrpSpPr>
                  <p:cNvPr id="20666" name="Group 18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26" y="1703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67" name="Freeform 18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68" name="Freeform 188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669" name="Group 18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55" y="1701"/>
                    <a:ext cx="229" cy="232"/>
                    <a:chOff x="2426" y="1703"/>
                    <a:chExt cx="456" cy="462"/>
                  </a:xfrm>
                </p:grpSpPr>
                <p:sp>
                  <p:nvSpPr>
                    <p:cNvPr id="20670" name="Freeform 19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26" y="1703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71" name="Freeform 191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655" y="1934"/>
                      <a:ext cx="227" cy="231"/>
                    </a:xfrm>
                    <a:custGeom>
                      <a:avLst/>
                      <a:gdLst>
                        <a:gd name="T0" fmla="*/ 0 w 453"/>
                        <a:gd name="T1" fmla="*/ 457 h 462"/>
                        <a:gd name="T2" fmla="*/ 231 w 453"/>
                        <a:gd name="T3" fmla="*/ 1 h 462"/>
                        <a:gd name="T4" fmla="*/ 453 w 453"/>
                        <a:gd name="T5" fmla="*/ 462 h 4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53" h="462">
                          <a:moveTo>
                            <a:pt x="0" y="457"/>
                          </a:moveTo>
                          <a:cubicBezTo>
                            <a:pt x="78" y="228"/>
                            <a:pt x="156" y="0"/>
                            <a:pt x="231" y="1"/>
                          </a:cubicBezTo>
                          <a:cubicBezTo>
                            <a:pt x="306" y="2"/>
                            <a:pt x="379" y="232"/>
                            <a:pt x="453" y="46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0708" name="Group 228"/>
              <p:cNvGrpSpPr>
                <a:grpSpLocks/>
              </p:cNvGrpSpPr>
              <p:nvPr/>
            </p:nvGrpSpPr>
            <p:grpSpPr bwMode="auto">
              <a:xfrm>
                <a:off x="20" y="680"/>
                <a:ext cx="259" cy="398"/>
                <a:chOff x="2109" y="799"/>
                <a:chExt cx="259" cy="398"/>
              </a:xfrm>
            </p:grpSpPr>
            <p:sp>
              <p:nvSpPr>
                <p:cNvPr id="20709" name="Text Box 229"/>
                <p:cNvSpPr txBox="1">
                  <a:spLocks noChangeArrowheads="1"/>
                </p:cNvSpPr>
                <p:nvPr/>
              </p:nvSpPr>
              <p:spPr bwMode="auto">
                <a:xfrm>
                  <a:off x="2109" y="937"/>
                  <a:ext cx="259" cy="2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altLang="zh-CN" sz="2000">
                      <a:ea typeface="宋体" charset="0"/>
                      <a:cs typeface="宋体" charset="0"/>
                    </a:rPr>
                    <a:t>q</a:t>
                  </a:r>
                  <a:r>
                    <a:rPr lang="en-GB" altLang="zh-CN" sz="2000" baseline="34000">
                      <a:ea typeface="宋体" charset="0"/>
                      <a:cs typeface="宋体" charset="0"/>
                      <a:sym typeface="Symbol" charset="0"/>
                    </a:rPr>
                    <a:t></a:t>
                  </a:r>
                  <a:endParaRPr lang="en-GB" altLang="zh-CN" sz="2000">
                    <a:ea typeface="宋体" charset="0"/>
                    <a:cs typeface="宋体" charset="0"/>
                    <a:sym typeface="Symbol" charset="0"/>
                  </a:endParaRPr>
                </a:p>
              </p:txBody>
            </p:sp>
            <p:sp>
              <p:nvSpPr>
                <p:cNvPr id="20710" name="Text Box 230"/>
                <p:cNvSpPr txBox="1">
                  <a:spLocks noChangeArrowheads="1"/>
                </p:cNvSpPr>
                <p:nvPr/>
              </p:nvSpPr>
              <p:spPr bwMode="auto">
                <a:xfrm>
                  <a:off x="2109" y="799"/>
                  <a:ext cx="212" cy="2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GB" sz="1800" b="0">
                      <a:ea typeface="宋体" charset="0"/>
                      <a:cs typeface="宋体" charset="0"/>
                    </a:rPr>
                    <a:t>_</a:t>
                  </a:r>
                </a:p>
              </p:txBody>
            </p:sp>
          </p:grpSp>
        </p:grpSp>
      </p:grpSp>
      <p:sp>
        <p:nvSpPr>
          <p:cNvPr id="20715" name="Rectangle 235"/>
          <p:cNvSpPr>
            <a:spLocks noGrp="1" noChangeArrowheads="1"/>
          </p:cNvSpPr>
          <p:nvPr>
            <p:ph type="title"/>
          </p:nvPr>
        </p:nvSpPr>
        <p:spPr>
          <a:xfrm>
            <a:off x="457200" y="74082"/>
            <a:ext cx="8120278" cy="470269"/>
          </a:xfrm>
        </p:spPr>
        <p:txBody>
          <a:bodyPr>
            <a:noAutofit/>
          </a:bodyPr>
          <a:lstStyle/>
          <a:p>
            <a:r>
              <a:rPr lang="en-GB" altLang="zh-CN" sz="3600" dirty="0" smtClean="0">
                <a:ea typeface="宋体" charset="0"/>
                <a:cs typeface="宋体" charset="0"/>
              </a:rPr>
              <a:t>Collider Production </a:t>
            </a:r>
            <a:r>
              <a:rPr lang="en-GB" altLang="zh-CN" sz="3600" dirty="0">
                <a:ea typeface="宋体" charset="0"/>
                <a:cs typeface="宋体" charset="0"/>
              </a:rPr>
              <a:t>of  H</a:t>
            </a:r>
            <a:r>
              <a:rPr lang="en-US" sz="3600" baseline="42000" dirty="0">
                <a:cs typeface="Arial" charset="0"/>
              </a:rPr>
              <a:t>± ±</a:t>
            </a:r>
            <a:endParaRPr lang="en-GB" altLang="zh-CN" sz="3600" baseline="42000" dirty="0">
              <a:ea typeface="宋体" charset="0"/>
              <a:cs typeface="宋体" charset="0"/>
            </a:endParaRPr>
          </a:p>
        </p:txBody>
      </p:sp>
      <p:sp>
        <p:nvSpPr>
          <p:cNvPr id="20726" name="Text Box 246"/>
          <p:cNvSpPr txBox="1">
            <a:spLocks noChangeArrowheads="1"/>
          </p:cNvSpPr>
          <p:nvPr/>
        </p:nvSpPr>
        <p:spPr bwMode="auto">
          <a:xfrm>
            <a:off x="4649977" y="6234583"/>
            <a:ext cx="4059453" cy="338554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altLang="zh-CN" sz="1600" b="1" dirty="0">
                <a:ea typeface="宋体" charset="0"/>
                <a:cs typeface="宋体" charset="0"/>
              </a:rPr>
              <a:t>M. </a:t>
            </a:r>
            <a:r>
              <a:rPr lang="en-GB" altLang="zh-CN" sz="1600" b="1" dirty="0" err="1">
                <a:ea typeface="宋体" charset="0"/>
                <a:cs typeface="宋体" charset="0"/>
              </a:rPr>
              <a:t>Spira</a:t>
            </a:r>
            <a:r>
              <a:rPr lang="en-GB" altLang="zh-CN" sz="1600" b="1" dirty="0">
                <a:ea typeface="宋体" charset="0"/>
                <a:cs typeface="宋体" charset="0"/>
              </a:rPr>
              <a:t> &amp; M. M</a:t>
            </a:r>
            <a:r>
              <a:rPr lang="en-US" sz="1600" b="1" dirty="0" err="1">
                <a:cs typeface="Arial" charset="0"/>
              </a:rPr>
              <a:t>ü</a:t>
            </a:r>
            <a:r>
              <a:rPr lang="en-GB" altLang="zh-CN" sz="1600" b="1" dirty="0" err="1">
                <a:ea typeface="宋体" charset="0"/>
                <a:cs typeface="宋体" charset="0"/>
              </a:rPr>
              <a:t>hlleitner</a:t>
            </a:r>
            <a:r>
              <a:rPr lang="en-GB" altLang="zh-CN" sz="1600" b="1" dirty="0">
                <a:ea typeface="宋体" charset="0"/>
                <a:cs typeface="宋体" charset="0"/>
              </a:rPr>
              <a:t>, hep-</a:t>
            </a:r>
            <a:r>
              <a:rPr lang="en-GB" altLang="zh-CN" sz="1600" b="1" dirty="0" err="1">
                <a:ea typeface="宋体" charset="0"/>
                <a:cs typeface="宋体" charset="0"/>
              </a:rPr>
              <a:t>ph</a:t>
            </a:r>
            <a:r>
              <a:rPr lang="en-GB" altLang="zh-CN" sz="1600" b="1" dirty="0">
                <a:ea typeface="宋体" charset="0"/>
                <a:cs typeface="宋体" charset="0"/>
              </a:rPr>
              <a:t>/0305288</a:t>
            </a:r>
          </a:p>
        </p:txBody>
      </p:sp>
    </p:spTree>
    <p:extLst>
      <p:ext uri="{BB962C8B-B14F-4D97-AF65-F5344CB8AC3E}">
        <p14:creationId xmlns:p14="http://schemas.microsoft.com/office/powerpoint/2010/main" val="4219225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DECAYS  OF H</a:t>
            </a:r>
            <a:r>
              <a:rPr lang="en-US" sz="3200" baseline="-25000" dirty="0" smtClean="0"/>
              <a:t>L,R</a:t>
            </a:r>
            <a:r>
              <a:rPr lang="en-US" sz="3200" baseline="30000" dirty="0" smtClean="0"/>
              <a:t>±±</a:t>
            </a:r>
            <a:endParaRPr lang="en-US" sz="32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786196" y="4084526"/>
            <a:ext cx="4263835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DOMINANT FOR MASS RANGE:  </a:t>
            </a:r>
            <a:endParaRPr lang="en-US" sz="2400" b="1" i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465" y="4770265"/>
            <a:ext cx="5918200" cy="546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678" y="5516733"/>
            <a:ext cx="8421246" cy="95410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LEPTON-FLAVOUR-VIOLATING DECAY MODES ALLOWED</a:t>
            </a:r>
          </a:p>
          <a:p>
            <a:r>
              <a:rPr lang="en-US" sz="2800" b="1" dirty="0" smtClean="0"/>
              <a:t>-may be particular large, e.</a:t>
            </a:r>
            <a:r>
              <a:rPr lang="en-GB" sz="2800" b="1" dirty="0" smtClean="0"/>
              <a:t>g</a:t>
            </a:r>
            <a:r>
              <a:rPr lang="en-US" sz="2800" b="1" dirty="0" smtClean="0"/>
              <a:t>.   BR(</a:t>
            </a:r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-- --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l-GR" sz="2800" b="1" dirty="0" smtClean="0">
                <a:solidFill>
                  <a:srgbClr val="FF0000"/>
                </a:solidFill>
                <a:sym typeface="Wingdings"/>
              </a:rPr>
              <a:t>μ τ</a:t>
            </a:r>
            <a:r>
              <a:rPr lang="en-GB" sz="2800" b="1" dirty="0" smtClean="0">
                <a:sym typeface="Wingdings"/>
              </a:rPr>
              <a:t>)</a:t>
            </a:r>
            <a:r>
              <a:rPr lang="el-GR" sz="28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l-GR" sz="2800" b="1" dirty="0" smtClean="0">
                <a:sym typeface="Wingdings"/>
              </a:rPr>
              <a:t>≈</a:t>
            </a:r>
            <a:r>
              <a:rPr lang="en-GB" sz="2800" b="1" dirty="0" smtClean="0">
                <a:sym typeface="Wingdings"/>
              </a:rPr>
              <a:t> 1/3</a:t>
            </a:r>
            <a:endParaRPr lang="en-US" sz="2800" b="1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875" y="3323225"/>
            <a:ext cx="2882900" cy="431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323225"/>
            <a:ext cx="3703887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LEPTONIC DECAY MODES :  </a:t>
            </a:r>
            <a:endParaRPr lang="en-US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7678" y="1633054"/>
            <a:ext cx="2624298" cy="523220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DECAYS TO WW </a:t>
            </a:r>
            <a:endParaRPr lang="en-US" sz="2800" b="1" i="1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087" y="1633054"/>
            <a:ext cx="34798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91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Life-Time of H</a:t>
            </a:r>
            <a:r>
              <a:rPr lang="en-US" baseline="30000" dirty="0" smtClean="0"/>
              <a:t>±±</a:t>
            </a:r>
            <a:endParaRPr lang="en-US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9" y="1187676"/>
            <a:ext cx="4625277" cy="4420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06012" y="1498937"/>
            <a:ext cx="3280666" cy="1569660"/>
          </a:xfrm>
          <a:prstGeom prst="rect">
            <a:avLst/>
          </a:prstGeom>
          <a:solidFill>
            <a:srgbClr val="CC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Depends on many </a:t>
            </a:r>
          </a:p>
          <a:p>
            <a:r>
              <a:rPr lang="en-US" sz="2400" b="1" dirty="0" smtClean="0"/>
              <a:t>parameters : Yukawa </a:t>
            </a:r>
            <a:r>
              <a:rPr lang="en-US" sz="2400" b="1" dirty="0" err="1" smtClean="0"/>
              <a:t>h</a:t>
            </a:r>
            <a:r>
              <a:rPr lang="en-US" sz="2400" b="1" baseline="-25000" dirty="0" err="1" smtClean="0"/>
              <a:t>ij</a:t>
            </a:r>
            <a:r>
              <a:rPr lang="en-US" sz="2400" b="1" baseline="-25000" dirty="0" smtClean="0"/>
              <a:t>, </a:t>
            </a:r>
            <a:endParaRPr lang="en-US" sz="2400" b="1" dirty="0" smtClean="0"/>
          </a:p>
          <a:p>
            <a:r>
              <a:rPr lang="en-US" sz="2400" b="1" dirty="0" smtClean="0"/>
              <a:t>mass of H</a:t>
            </a:r>
            <a:r>
              <a:rPr lang="en-US" sz="2400" b="1" baseline="30000" dirty="0"/>
              <a:t>±</a:t>
            </a:r>
            <a:r>
              <a:rPr lang="en-US" sz="2400" b="1" baseline="30000" dirty="0" smtClean="0"/>
              <a:t>±, </a:t>
            </a:r>
            <a:r>
              <a:rPr lang="en-US" sz="2400" b="1" dirty="0" smtClean="0"/>
              <a:t>,  v</a:t>
            </a:r>
            <a:r>
              <a:rPr lang="el-GR" sz="2400" b="1" baseline="-25000" dirty="0" smtClean="0"/>
              <a:t>Δ </a:t>
            </a:r>
            <a:r>
              <a:rPr lang="el-GR" sz="2400" b="1" dirty="0" smtClean="0"/>
              <a:t> , </a:t>
            </a:r>
            <a:endParaRPr lang="en-GB" sz="2400" b="1" dirty="0" smtClean="0"/>
          </a:p>
          <a:p>
            <a:r>
              <a:rPr lang="en-GB" sz="2400" b="1" dirty="0" smtClean="0"/>
              <a:t>QCD effects</a:t>
            </a:r>
            <a:r>
              <a:rPr lang="el-GR" sz="2400" b="1" dirty="0" smtClean="0"/>
              <a:t>....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577" y="2507315"/>
            <a:ext cx="1066800" cy="495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673" y="1649550"/>
            <a:ext cx="1854200" cy="520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417" y="5608467"/>
            <a:ext cx="4533900" cy="457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0926" y="6065667"/>
            <a:ext cx="471013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Chiang, Nomura, Tsumura, </a:t>
            </a:r>
            <a:r>
              <a:rPr lang="en-US" b="1" dirty="0" err="1" smtClean="0"/>
              <a:t>arXive</a:t>
            </a:r>
            <a:r>
              <a:rPr lang="en-US" b="1" dirty="0" smtClean="0"/>
              <a:t> 1202.2014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108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Life-Time of H</a:t>
            </a:r>
            <a:r>
              <a:rPr lang="en-US" baseline="30000" dirty="0" smtClean="0"/>
              <a:t>±±</a:t>
            </a:r>
            <a:endParaRPr lang="en-US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9" y="1187676"/>
            <a:ext cx="4625277" cy="4420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577" y="2507315"/>
            <a:ext cx="1066800" cy="495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673" y="1649550"/>
            <a:ext cx="1854200" cy="520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417" y="5608467"/>
            <a:ext cx="4533900" cy="45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58563" y="3447557"/>
            <a:ext cx="3073978" cy="2677656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Essentially there are </a:t>
            </a:r>
          </a:p>
          <a:p>
            <a:r>
              <a:rPr lang="en-US" sz="2400" b="1" dirty="0" smtClean="0"/>
              <a:t>no constraints on its </a:t>
            </a:r>
          </a:p>
          <a:p>
            <a:r>
              <a:rPr lang="en-US" sz="2400" b="1" dirty="0" smtClean="0"/>
              <a:t>life time … </a:t>
            </a:r>
          </a:p>
          <a:p>
            <a:r>
              <a:rPr lang="en-US" sz="2400" b="1" dirty="0" smtClean="0"/>
              <a:t>it can be </a:t>
            </a:r>
          </a:p>
          <a:p>
            <a:r>
              <a:rPr lang="en-US" sz="2400" b="1" dirty="0" smtClean="0"/>
              <a:t>long (</a:t>
            </a:r>
            <a:r>
              <a:rPr lang="en-US" sz="2400" b="1" dirty="0" smtClean="0">
                <a:solidFill>
                  <a:srgbClr val="0000FF"/>
                </a:solidFill>
              </a:rPr>
              <a:t>e.g. for </a:t>
            </a:r>
            <a:r>
              <a:rPr lang="en-US" sz="2400" b="1" dirty="0" err="1" smtClean="0">
                <a:solidFill>
                  <a:srgbClr val="0000FF"/>
                </a:solidFill>
              </a:rPr>
              <a:t>h</a:t>
            </a:r>
            <a:r>
              <a:rPr lang="en-US" sz="2400" b="1" baseline="-25000" dirty="0" err="1" smtClean="0">
                <a:solidFill>
                  <a:srgbClr val="0000FF"/>
                </a:solidFill>
              </a:rPr>
              <a:t>ij</a:t>
            </a:r>
            <a:r>
              <a:rPr lang="en-US" sz="2400" b="1" dirty="0" smtClean="0">
                <a:solidFill>
                  <a:srgbClr val="0000FF"/>
                </a:solidFill>
              </a:rPr>
              <a:t> &lt; 10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-8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>
                <a:sym typeface="Wingdings"/>
              </a:rPr>
              <a:t>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RELEVANT </a:t>
            </a:r>
          </a:p>
          <a:p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FOR</a:t>
            </a:r>
            <a:r>
              <a:rPr lang="en-US" sz="2400" b="1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sym typeface="Wingdings"/>
              </a:rPr>
              <a:t>MoEDAL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10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116" y="5793459"/>
            <a:ext cx="790862" cy="790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TextBox 10"/>
          <p:cNvSpPr txBox="1"/>
          <p:nvPr/>
        </p:nvSpPr>
        <p:spPr>
          <a:xfrm>
            <a:off x="230926" y="6065667"/>
            <a:ext cx="471013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Chiang, Nomura, Tsumura, </a:t>
            </a:r>
            <a:r>
              <a:rPr lang="en-US" b="1" dirty="0" err="1" smtClean="0"/>
              <a:t>arXive</a:t>
            </a:r>
            <a:r>
              <a:rPr lang="en-US" b="1" dirty="0" smtClean="0"/>
              <a:t> 1202.2014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06012" y="1498937"/>
            <a:ext cx="3280666" cy="1569660"/>
          </a:xfrm>
          <a:prstGeom prst="rect">
            <a:avLst/>
          </a:prstGeom>
          <a:solidFill>
            <a:srgbClr val="CC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Depends on many </a:t>
            </a:r>
          </a:p>
          <a:p>
            <a:r>
              <a:rPr lang="en-US" sz="2400" b="1" dirty="0" smtClean="0"/>
              <a:t>parameters : Yukawa </a:t>
            </a:r>
            <a:r>
              <a:rPr lang="en-US" sz="2400" b="1" dirty="0" err="1" smtClean="0"/>
              <a:t>h</a:t>
            </a:r>
            <a:r>
              <a:rPr lang="en-US" sz="2400" b="1" baseline="-25000" dirty="0" err="1" smtClean="0"/>
              <a:t>ij</a:t>
            </a:r>
            <a:r>
              <a:rPr lang="en-US" sz="2400" b="1" baseline="-25000" dirty="0" smtClean="0"/>
              <a:t>, </a:t>
            </a:r>
            <a:endParaRPr lang="en-US" sz="2400" b="1" dirty="0" smtClean="0"/>
          </a:p>
          <a:p>
            <a:r>
              <a:rPr lang="en-US" sz="2400" b="1" dirty="0" smtClean="0"/>
              <a:t>mass of H</a:t>
            </a:r>
            <a:r>
              <a:rPr lang="en-US" sz="2400" b="1" baseline="30000" dirty="0"/>
              <a:t>±</a:t>
            </a:r>
            <a:r>
              <a:rPr lang="en-US" sz="2400" b="1" baseline="30000" dirty="0" smtClean="0"/>
              <a:t>±, </a:t>
            </a:r>
            <a:r>
              <a:rPr lang="en-US" sz="2400" b="1" dirty="0" smtClean="0"/>
              <a:t>,  v</a:t>
            </a:r>
            <a:r>
              <a:rPr lang="el-GR" sz="2400" b="1" baseline="-25000" dirty="0" smtClean="0"/>
              <a:t>Δ </a:t>
            </a:r>
            <a:r>
              <a:rPr lang="el-GR" sz="2400" b="1" dirty="0" smtClean="0"/>
              <a:t> , </a:t>
            </a:r>
            <a:endParaRPr lang="en-GB" sz="2400" b="1" dirty="0" smtClean="0"/>
          </a:p>
          <a:p>
            <a:r>
              <a:rPr lang="en-GB" sz="2400" b="1" dirty="0" smtClean="0"/>
              <a:t>QCD effects</a:t>
            </a:r>
            <a:r>
              <a:rPr lang="el-GR" sz="2400" b="1" dirty="0" smtClean="0"/>
              <a:t>....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47833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Decaying H</a:t>
            </a:r>
            <a:r>
              <a:rPr lang="en-US" sz="3200" baseline="30000" dirty="0" smtClean="0"/>
              <a:t>±±   </a:t>
            </a:r>
            <a:r>
              <a:rPr lang="en-US" sz="3200" dirty="0" smtClean="0"/>
              <a:t>SEARCHES @ LHC</a:t>
            </a:r>
            <a:r>
              <a:rPr lang="en-US" sz="32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20" y="1425858"/>
            <a:ext cx="8940800" cy="533400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9562" y="2138366"/>
            <a:ext cx="1246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@ LHC: </a:t>
            </a:r>
            <a:endParaRPr lang="en-US" sz="28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024" y="2193848"/>
            <a:ext cx="6111364" cy="3896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2919507"/>
            <a:ext cx="4584033" cy="70788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Several Studies @ LHC in decay channel</a:t>
            </a:r>
          </a:p>
          <a:p>
            <a:r>
              <a:rPr lang="en-US" sz="2000" dirty="0" smtClean="0"/>
              <a:t>(increased sensitivity of LHC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) 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225" y="3072949"/>
            <a:ext cx="3571715" cy="47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3772611"/>
            <a:ext cx="246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 study of production                                    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3325" y="3773643"/>
            <a:ext cx="1866900" cy="368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2222" y="3799043"/>
            <a:ext cx="1104900" cy="342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4327301"/>
            <a:ext cx="2062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followed by a decay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1200" y="4391649"/>
            <a:ext cx="2641600" cy="342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3842" y="5920955"/>
            <a:ext cx="5195978" cy="51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189562" y="5099659"/>
            <a:ext cx="8954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Ε</a:t>
            </a:r>
            <a:r>
              <a:rPr lang="en-US" sz="2400" dirty="0" err="1" smtClean="0"/>
              <a:t>xpected</a:t>
            </a:r>
            <a:r>
              <a:rPr lang="en-US" sz="2400" dirty="0" smtClean="0"/>
              <a:t> LHC exclusion limits</a:t>
            </a:r>
            <a:r>
              <a:rPr lang="el-GR" sz="2400" dirty="0" smtClean="0"/>
              <a:t> </a:t>
            </a:r>
            <a:r>
              <a:rPr lang="en-US" sz="2400" dirty="0" smtClean="0"/>
              <a:t>assuming </a:t>
            </a:r>
            <a:r>
              <a:rPr lang="el-GR" sz="2400" dirty="0"/>
              <a:t> </a:t>
            </a:r>
            <a:r>
              <a:rPr lang="en-US" sz="2400" dirty="0" smtClean="0"/>
              <a:t>BR(H</a:t>
            </a:r>
            <a:r>
              <a:rPr lang="en-US" sz="2400" baseline="30000" dirty="0" smtClean="0"/>
              <a:t>±± </a:t>
            </a:r>
            <a:r>
              <a:rPr lang="en-US" sz="2400" dirty="0" smtClean="0">
                <a:sym typeface="Wingdings"/>
              </a:rPr>
              <a:t> </a:t>
            </a:r>
            <a:r>
              <a:rPr lang="el-GR" sz="2400" dirty="0" smtClean="0">
                <a:sym typeface="Wingdings"/>
              </a:rPr>
              <a:t>μ</a:t>
            </a:r>
            <a:r>
              <a:rPr lang="el-GR" sz="2400" baseline="30000" dirty="0" smtClean="0">
                <a:sym typeface="Wingdings"/>
              </a:rPr>
              <a:t>± </a:t>
            </a:r>
            <a:r>
              <a:rPr lang="el-GR" sz="2400" dirty="0">
                <a:sym typeface="Wingdings"/>
              </a:rPr>
              <a:t>μ</a:t>
            </a:r>
            <a:r>
              <a:rPr lang="el-GR" sz="2400" baseline="30000" dirty="0" smtClean="0">
                <a:sym typeface="Wingdings"/>
              </a:rPr>
              <a:t>± </a:t>
            </a:r>
            <a:r>
              <a:rPr lang="el-GR" sz="2400" dirty="0" smtClean="0">
                <a:sym typeface="Wingdings"/>
              </a:rPr>
              <a:t> ) = 100 %</a:t>
            </a:r>
            <a:endParaRPr lang="en-US" sz="2400" baseline="30000" dirty="0"/>
          </a:p>
          <a:p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10415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59" y="721400"/>
            <a:ext cx="8625378" cy="5552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20" y="261755"/>
            <a:ext cx="8940800" cy="533400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878771" y="6301048"/>
            <a:ext cx="4152749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Akeroyd</a:t>
            </a:r>
            <a:r>
              <a:rPr lang="en-US" b="1" dirty="0" smtClean="0"/>
              <a:t>, Chiang, Gaur, arXive:10092780 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6189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833" y="2487175"/>
            <a:ext cx="5734940" cy="4254087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</a:t>
            </a:r>
            <a:r>
              <a:rPr lang="en-US" sz="3200" baseline="30000" dirty="0" smtClean="0"/>
              <a:t>±±   </a:t>
            </a:r>
            <a:r>
              <a:rPr lang="en-US" sz="3200" dirty="0" smtClean="0"/>
              <a:t>SEARCHES @ LHC - Higgs Triplet Model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52512" y="1513292"/>
            <a:ext cx="8345604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Three-Lepton </a:t>
            </a:r>
            <a:r>
              <a:rPr lang="en-GB" dirty="0" smtClean="0"/>
              <a:t>decay signatures may offer significantly greater discovery potential</a:t>
            </a:r>
          </a:p>
          <a:p>
            <a:r>
              <a:rPr lang="en-GB" dirty="0" smtClean="0"/>
              <a:t>of H</a:t>
            </a:r>
            <a:r>
              <a:rPr lang="en-GB" baseline="30000" dirty="0" smtClean="0"/>
              <a:t>±± </a:t>
            </a:r>
            <a:r>
              <a:rPr lang="en-GB" dirty="0" smtClean="0"/>
              <a:t>in Higgs triplet model </a:t>
            </a:r>
            <a:r>
              <a:rPr lang="en-GB" dirty="0" err="1" smtClean="0"/>
              <a:t>vs</a:t>
            </a:r>
            <a:r>
              <a:rPr lang="en-GB" dirty="0" smtClean="0"/>
              <a:t> four-lepton signatures</a:t>
            </a:r>
          </a:p>
          <a:p>
            <a:endParaRPr lang="en-GB" baseline="30000" dirty="0"/>
          </a:p>
          <a:p>
            <a:r>
              <a:rPr lang="en-GB" dirty="0" smtClean="0"/>
              <a:t>In such a case, production mechanism                                                     contributes to</a:t>
            </a:r>
          </a:p>
          <a:p>
            <a:r>
              <a:rPr lang="en-GB" dirty="0" smtClean="0"/>
              <a:t>the signal and has superior </a:t>
            </a:r>
          </a:p>
          <a:p>
            <a:r>
              <a:rPr lang="en-GB" dirty="0" smtClean="0"/>
              <a:t>sensitivity in the region of </a:t>
            </a:r>
          </a:p>
          <a:p>
            <a:r>
              <a:rPr lang="en-GB" dirty="0" smtClean="0"/>
              <a:t>m(H</a:t>
            </a:r>
            <a:r>
              <a:rPr lang="en-GB" baseline="30000" dirty="0" smtClean="0"/>
              <a:t>±±</a:t>
            </a:r>
            <a:r>
              <a:rPr lang="en-GB" dirty="0" smtClean="0"/>
              <a:t>) &gt; 200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</a:p>
          <a:p>
            <a:r>
              <a:rPr lang="en-GB" dirty="0" smtClean="0"/>
              <a:t>(i.e. high invariant mass of charged </a:t>
            </a:r>
          </a:p>
          <a:p>
            <a:r>
              <a:rPr lang="en-GB" dirty="0" smtClean="0"/>
              <a:t>lepton pairs)  for which </a:t>
            </a:r>
          </a:p>
          <a:p>
            <a:r>
              <a:rPr lang="en-GB" dirty="0" smtClean="0"/>
              <a:t>SM background is small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530" y="2230169"/>
            <a:ext cx="26289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0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185150"/>
            <a:ext cx="8229600" cy="6656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</a:t>
            </a:r>
            <a:r>
              <a:rPr lang="en-US" baseline="30000" dirty="0" smtClean="0"/>
              <a:t>±±   </a:t>
            </a:r>
            <a:r>
              <a:rPr lang="en-US" dirty="0" smtClean="0"/>
              <a:t>SEARCHES @ LHC –HTM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5577" y="1066899"/>
            <a:ext cx="3918423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Akeroyd</a:t>
            </a:r>
            <a:r>
              <a:rPr lang="en-US" b="1" dirty="0" smtClean="0"/>
              <a:t>, Sugiyama, arXive:1105.2209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7692" y="1686745"/>
            <a:ext cx="868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branching ratios of                                        in sizable regions of parameter space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425" y="1686745"/>
            <a:ext cx="2095500" cy="41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561" y="2280607"/>
            <a:ext cx="2984500" cy="469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7124" y="2320703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7841" y="2295725"/>
            <a:ext cx="67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60760" y="2295725"/>
            <a:ext cx="44465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pair production of H</a:t>
            </a:r>
            <a:r>
              <a:rPr lang="en-US" baseline="30000" dirty="0" smtClean="0"/>
              <a:t>±± </a:t>
            </a:r>
            <a:r>
              <a:rPr lang="en-US" dirty="0" smtClean="0"/>
              <a:t>with cross section</a:t>
            </a:r>
          </a:p>
          <a:p>
            <a:r>
              <a:rPr lang="en-US" dirty="0" smtClean="0"/>
              <a:t>comparable to standard </a:t>
            </a:r>
            <a:r>
              <a:rPr lang="en-US" dirty="0"/>
              <a:t>H</a:t>
            </a:r>
            <a:r>
              <a:rPr lang="en-US" baseline="30000" dirty="0"/>
              <a:t>±± </a:t>
            </a:r>
            <a:r>
              <a:rPr lang="en-US" baseline="30000" dirty="0" smtClean="0"/>
              <a:t> </a:t>
            </a:r>
            <a:r>
              <a:rPr lang="en-US" dirty="0" smtClean="0"/>
              <a:t>pair production</a:t>
            </a:r>
          </a:p>
          <a:p>
            <a:r>
              <a:rPr lang="en-US" dirty="0" smtClean="0"/>
              <a:t>via 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0380" y="2876155"/>
            <a:ext cx="3175000" cy="342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3504178"/>
            <a:ext cx="604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enhanced detection process in four lepton channel @ LHC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8007" y="4444755"/>
            <a:ext cx="8338165" cy="923330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Additional decays                                                                              from production of </a:t>
            </a:r>
          </a:p>
          <a:p>
            <a:r>
              <a:rPr lang="en-US" dirty="0" smtClean="0"/>
              <a:t>neutral triplet scalars, lead to additional production of H</a:t>
            </a:r>
            <a:r>
              <a:rPr lang="en-US" baseline="30000" dirty="0" smtClean="0"/>
              <a:t>± </a:t>
            </a:r>
            <a:r>
              <a:rPr lang="en-US" dirty="0" smtClean="0"/>
              <a:t> with additional production</a:t>
            </a:r>
          </a:p>
          <a:p>
            <a:r>
              <a:rPr lang="en-US" dirty="0" smtClean="0"/>
              <a:t>(via </a:t>
            </a:r>
            <a:r>
              <a:rPr lang="en-US" dirty="0"/>
              <a:t>H</a:t>
            </a:r>
            <a:r>
              <a:rPr lang="en-US" baseline="30000" dirty="0"/>
              <a:t>±</a:t>
            </a:r>
            <a:r>
              <a:rPr lang="en-US" dirty="0" smtClean="0"/>
              <a:t> decays)  to H</a:t>
            </a:r>
            <a:r>
              <a:rPr lang="en-US" baseline="30000" dirty="0" smtClean="0"/>
              <a:t>±±.</a:t>
            </a:r>
            <a:endParaRPr lang="en-US" baseline="30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0488" y="4444755"/>
            <a:ext cx="41148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0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 with </a:t>
            </a:r>
            <a:r>
              <a:rPr lang="en-US" dirty="0" err="1" smtClean="0"/>
              <a:t>MoEDAL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8511"/>
            <a:ext cx="812407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2000" b="1" baseline="30000" dirty="0" smtClean="0"/>
              <a:t>±± </a:t>
            </a:r>
            <a:r>
              <a:rPr lang="en-US" sz="2000" b="1" dirty="0" smtClean="0"/>
              <a:t>must be </a:t>
            </a:r>
            <a:r>
              <a:rPr lang="en-US" sz="2000" b="1" i="1" dirty="0" smtClean="0">
                <a:solidFill>
                  <a:srgbClr val="0000FF"/>
                </a:solidFill>
              </a:rPr>
              <a:t>long-lived </a:t>
            </a:r>
            <a:r>
              <a:rPr lang="en-US" sz="2000" b="1" dirty="0" smtClean="0"/>
              <a:t>&amp; </a:t>
            </a:r>
            <a:r>
              <a:rPr lang="en-US" sz="2000" b="1" i="1" dirty="0" smtClean="0">
                <a:solidFill>
                  <a:srgbClr val="FF0000"/>
                </a:solidFill>
              </a:rPr>
              <a:t>highly ionizing </a:t>
            </a:r>
            <a:r>
              <a:rPr lang="en-US" sz="2000" b="1" dirty="0" smtClean="0"/>
              <a:t>in order to be detected at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MoEDAL</a:t>
            </a:r>
            <a:endParaRPr lang="en-US" sz="2000" b="1" i="1" baseline="300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0200"/>
            <a:ext cx="7601920" cy="398283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To get high ionization we need: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Magnetic charge or </a:t>
            </a:r>
            <a:r>
              <a:rPr lang="en-US" sz="9600" i="1" dirty="0" smtClean="0">
                <a:solidFill>
                  <a:srgbClr val="FF0000"/>
                </a:solidFill>
                <a:latin typeface="Book Antiqua" charset="0"/>
                <a:ea typeface="ＭＳ Ｐゴシック" charset="0"/>
              </a:rPr>
              <a:t>multiple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 electric charge (Monopoles, </a:t>
            </a:r>
            <a:r>
              <a:rPr lang="en-US" sz="9600" i="1" dirty="0" err="1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Dyons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, SMPs…)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Very low velocity &amp; electric charge  (Stable Massive Particles - SMPs)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Any combination of the above 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err="1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MoEDAL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has a threshold of Z/</a:t>
            </a:r>
            <a:r>
              <a:rPr lang="en-US" sz="9600" i="1" dirty="0" smtClean="0">
                <a:solidFill>
                  <a:srgbClr val="FFFF00"/>
                </a:solidFill>
                <a:latin typeface="Symbol" charset="0"/>
                <a:ea typeface="ＭＳ Ｐゴシック" charset="0"/>
                <a:cs typeface="Symbol" charset="0"/>
              </a:rPr>
              <a:t>b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~ 5 </a:t>
            </a:r>
            <a:r>
              <a:rPr lang="en-US" sz="24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5</a:t>
            </a:r>
            <a:endParaRPr lang="en-US" sz="2400" i="1" dirty="0">
              <a:solidFill>
                <a:srgbClr val="FFFF00"/>
              </a:solidFill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673108" y="5096004"/>
            <a:ext cx="2386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VELOCITY: </a:t>
            </a:r>
            <a:r>
              <a:rPr lang="en-US" sz="2000" dirty="0">
                <a:solidFill>
                  <a:srgbClr val="FFFF00"/>
                </a:solidFill>
                <a:latin typeface="Symbol" charset="0"/>
                <a:cs typeface="Symbol" charset="0"/>
              </a:rPr>
              <a:t>b </a:t>
            </a:r>
            <a:r>
              <a:rPr lang="en-US" sz="2000" dirty="0">
                <a:solidFill>
                  <a:srgbClr val="FFFF00"/>
                </a:solidFill>
              </a:rPr>
              <a:t>=V/C</a:t>
            </a:r>
          </a:p>
        </p:txBody>
      </p:sp>
      <p:pic>
        <p:nvPicPr>
          <p:cNvPr id="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16708"/>
            <a:ext cx="6550025" cy="792162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65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91815" y="1107296"/>
            <a:ext cx="8494985" cy="5527950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sz="3200" b="1" dirty="0" smtClean="0"/>
              <a:t>MOTIVATION</a:t>
            </a:r>
            <a:r>
              <a:rPr lang="en-US" sz="3200" b="1" dirty="0" smtClean="0">
                <a:solidFill>
                  <a:srgbClr val="0000FF"/>
                </a:solidFill>
              </a:rPr>
              <a:t>: Several theories BSM  predict extra highly-</a:t>
            </a:r>
            <a:r>
              <a:rPr lang="en-US" sz="3200" b="1" dirty="0" err="1" smtClean="0">
                <a:solidFill>
                  <a:srgbClr val="0000FF"/>
                </a:solidFill>
              </a:rPr>
              <a:t>ionising</a:t>
            </a:r>
            <a:r>
              <a:rPr lang="en-US" sz="3200" b="1" dirty="0" smtClean="0">
                <a:solidFill>
                  <a:srgbClr val="0000FF"/>
                </a:solidFill>
              </a:rPr>
              <a:t> matter…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Focus on Non-SUSY scenarios &amp; some unconventional SUSY ones</a:t>
            </a:r>
          </a:p>
          <a:p>
            <a:r>
              <a:rPr lang="en-US" sz="3200" b="1" dirty="0" smtClean="0">
                <a:solidFill>
                  <a:srgbClr val="008000"/>
                </a:solidFill>
              </a:rPr>
              <a:t>DOUBLY-CHARGED HIGGS MODELS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QUIRKS  </a:t>
            </a:r>
          </a:p>
          <a:p>
            <a:r>
              <a:rPr lang="en-US" sz="3200" b="1" dirty="0" smtClean="0"/>
              <a:t>Q-BALLS</a:t>
            </a:r>
            <a:r>
              <a:rPr lang="en-US" sz="3200" b="1" dirty="0" smtClean="0">
                <a:solidFill>
                  <a:srgbClr val="0000FF"/>
                </a:solidFill>
              </a:rPr>
              <a:t>    </a:t>
            </a:r>
            <a:r>
              <a:rPr lang="en-US" sz="32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en-US" sz="3200" b="1" dirty="0" smtClean="0">
                <a:solidFill>
                  <a:srgbClr val="630000"/>
                </a:solidFill>
              </a:rPr>
              <a:t>D-matter</a:t>
            </a:r>
          </a:p>
          <a:p>
            <a:r>
              <a:rPr lang="en-US" sz="3200" b="1" dirty="0" smtClean="0">
                <a:solidFill>
                  <a:schemeClr val="accent2"/>
                </a:solidFill>
              </a:rPr>
              <a:t>CHAMPS</a:t>
            </a:r>
          </a:p>
          <a:p>
            <a:r>
              <a:rPr lang="en-US" sz="3200" b="1" dirty="0" smtClean="0"/>
              <a:t>Charged </a:t>
            </a:r>
            <a:r>
              <a:rPr lang="en-US" sz="3200" b="1" dirty="0" err="1" smtClean="0"/>
              <a:t>TeV</a:t>
            </a:r>
            <a:r>
              <a:rPr lang="en-US" sz="3200" b="1" dirty="0" smtClean="0"/>
              <a:t> Black Hole remnants</a:t>
            </a:r>
            <a:r>
              <a:rPr lang="en-US" sz="3200" b="1" dirty="0" smtClean="0">
                <a:solidFill>
                  <a:schemeClr val="accent2"/>
                </a:solidFill>
              </a:rPr>
              <a:t>…</a:t>
            </a:r>
          </a:p>
          <a:p>
            <a:pPr marL="0" indent="0">
              <a:buNone/>
            </a:pPr>
            <a:endParaRPr lang="en-US" sz="3200" b="1" dirty="0">
              <a:solidFill>
                <a:srgbClr val="63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15" y="274638"/>
            <a:ext cx="8494985" cy="6656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01423" y="4414523"/>
            <a:ext cx="383951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RELEVANCE TO </a:t>
            </a:r>
            <a:r>
              <a:rPr lang="en-US" sz="2400" b="1" dirty="0" err="1" smtClean="0"/>
              <a:t>MoEDAL</a:t>
            </a:r>
            <a:endParaRPr lang="en-US" sz="2400" b="1" dirty="0" smtClean="0"/>
          </a:p>
          <a:p>
            <a:r>
              <a:rPr lang="en-US" sz="2400" b="1" dirty="0" smtClean="0"/>
              <a:t>IF:  MASSIVE, </a:t>
            </a:r>
            <a:r>
              <a:rPr lang="en-US" sz="2400" b="1" dirty="0" smtClean="0">
                <a:solidFill>
                  <a:srgbClr val="FF0000"/>
                </a:solidFill>
              </a:rPr>
              <a:t>LONG-LIVED </a:t>
            </a:r>
            <a:r>
              <a:rPr lang="en-US" sz="2400" b="1" dirty="0" smtClean="0"/>
              <a:t>&amp; 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HIGHLY IONISING</a:t>
            </a:r>
            <a:endParaRPr lang="en-US" sz="2400" b="1" dirty="0">
              <a:solidFill>
                <a:srgbClr val="0000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76804" y="4120221"/>
            <a:ext cx="2524619" cy="402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76804" y="4645356"/>
            <a:ext cx="252461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85223" y="4761031"/>
            <a:ext cx="2416200" cy="567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593323" y="3746445"/>
            <a:ext cx="1409450" cy="668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76804" y="4913431"/>
            <a:ext cx="2524619" cy="1003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249367" y="5476503"/>
            <a:ext cx="1552056" cy="775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01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3550" y="877848"/>
            <a:ext cx="84185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No constraint on the lifetime of</a:t>
            </a:r>
            <a:r>
              <a:rPr lang="en-GB" altLang="zh-CN" sz="18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H</a:t>
            </a:r>
            <a:r>
              <a:rPr lang="en-GB" altLang="zh-CN" sz="1800" baseline="300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±±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 ,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can be long</a:t>
            </a:r>
            <a:endParaRPr lang="en-GB" altLang="zh-CN" sz="1800" b="1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3550" y="1300163"/>
            <a:ext cx="73374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Search for particles with </a:t>
            </a:r>
            <a:r>
              <a:rPr lang="en-GB" altLang="zh-CN" sz="1800" dirty="0" err="1">
                <a:solidFill>
                  <a:srgbClr val="9900FF"/>
                </a:solidFill>
                <a:ea typeface="宋体" charset="0"/>
                <a:cs typeface="宋体" charset="0"/>
              </a:rPr>
              <a:t>c</a:t>
            </a:r>
            <a:r>
              <a:rPr lang="en-GB" altLang="zh-CN" sz="1800" dirty="0" err="1">
                <a:solidFill>
                  <a:srgbClr val="9900FF"/>
                </a:solidFill>
                <a:latin typeface="Symbol" charset="0"/>
                <a:ea typeface="宋体" charset="0"/>
                <a:cs typeface="宋体" charset="0"/>
              </a:rPr>
              <a:t>t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 &gt; 3 m, no decay within the detector</a:t>
            </a:r>
            <a:r>
              <a:rPr lang="en-GB" altLang="zh-CN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463550" y="1679575"/>
            <a:ext cx="841851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1800" dirty="0">
                <a:solidFill>
                  <a:srgbClr val="0080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They will behave like heavy stable particles, (</a:t>
            </a:r>
            <a:r>
              <a:rPr lang="en-GB" altLang="zh-CN" sz="1800" dirty="0" err="1">
                <a:solidFill>
                  <a:srgbClr val="669900"/>
                </a:solidFill>
                <a:ea typeface="宋体" charset="0"/>
                <a:cs typeface="宋体" charset="0"/>
              </a:rPr>
              <a:t>muons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 but more ionising)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41350" y="2709863"/>
            <a:ext cx="770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FF6600"/>
                </a:solidFill>
                <a:ea typeface="宋体" charset="0"/>
                <a:cs typeface="宋体" charset="0"/>
              </a:rPr>
              <a:t>Measurement of ionization – 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dE/dx measurement along the charged</a:t>
            </a:r>
          </a:p>
          <a:p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                                                 particle track in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tracker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and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calorimeter</a:t>
            </a:r>
            <a:r>
              <a:rPr lang="en-GB" altLang="zh-CN" sz="1800">
                <a:solidFill>
                  <a:srgbClr val="008000"/>
                </a:solidFill>
                <a:ea typeface="宋体" charset="0"/>
                <a:cs typeface="宋体" charset="0"/>
              </a:rPr>
              <a:t>.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54050" y="3763963"/>
            <a:ext cx="687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996633"/>
                </a:solidFill>
                <a:ea typeface="宋体" charset="0"/>
                <a:cs typeface="宋体" charset="0"/>
              </a:rPr>
              <a:t>Background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9900"/>
                </a:solidFill>
                <a:ea typeface="宋体" charset="0"/>
                <a:cs typeface="宋体" charset="0"/>
              </a:rPr>
              <a:t>Advantage is lack of Standard Model decays.</a:t>
            </a:r>
          </a:p>
          <a:p>
            <a:r>
              <a:rPr lang="en-GB" altLang="zh-CN" sz="1800">
                <a:ea typeface="宋体" charset="0"/>
                <a:cs typeface="宋体" charset="0"/>
              </a:rPr>
              <a:t>                        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Events expected from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highly ionizing particles.</a:t>
            </a:r>
            <a:endParaRPr lang="en-GB" altLang="zh-CN" sz="1800">
              <a:solidFill>
                <a:srgbClr val="669900"/>
              </a:solidFill>
              <a:ea typeface="宋体" charset="0"/>
              <a:cs typeface="宋体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950913" y="4627563"/>
            <a:ext cx="602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Muons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data from cosmic rays (pure muon sample)</a:t>
            </a:r>
          </a:p>
        </p:txBody>
      </p:sp>
      <p:grpSp>
        <p:nvGrpSpPr>
          <p:cNvPr id="32794" name="Group 26"/>
          <p:cNvGrpSpPr>
            <a:grpSpLocks/>
          </p:cNvGrpSpPr>
          <p:nvPr/>
        </p:nvGrpSpPr>
        <p:grpSpPr bwMode="auto">
          <a:xfrm>
            <a:off x="950913" y="5037138"/>
            <a:ext cx="4943475" cy="396875"/>
            <a:chOff x="612" y="3173"/>
            <a:chExt cx="3114" cy="250"/>
          </a:xfrm>
        </p:grpSpPr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612" y="3188"/>
              <a:ext cx="11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177800" indent="-1778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buClr>
                  <a:srgbClr val="FF0000"/>
                </a:buClr>
                <a:buFontTx/>
                <a:buChar char="•"/>
              </a:pPr>
              <a:r>
                <a:rPr lang="en-GB" altLang="zh-CN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Electrons –</a:t>
              </a:r>
              <a:r>
                <a:rPr lang="en-GB" altLang="zh-CN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</a:rPr>
                <a:t>W</a:t>
              </a:r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1791" y="3308"/>
              <a:ext cx="181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1973" y="3173"/>
              <a:ext cx="17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</a:rPr>
                <a:t>e </a:t>
              </a: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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Monte Carlo sample</a:t>
              </a:r>
            </a:p>
          </p:txBody>
        </p:sp>
      </p:grp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950913" y="5467350"/>
            <a:ext cx="589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Hadronic decays for taus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from Monte Carlo sample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950913" y="5826125"/>
            <a:ext cx="602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QCD contribution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calculated from experimental data</a:t>
            </a: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51798"/>
            <a:ext cx="8229600" cy="665605"/>
          </a:xfrm>
        </p:spPr>
        <p:txBody>
          <a:bodyPr>
            <a:normAutofit/>
          </a:bodyPr>
          <a:lstStyle/>
          <a:p>
            <a:r>
              <a:rPr lang="en-GB" altLang="zh-CN" sz="3600" dirty="0">
                <a:ea typeface="宋体" charset="0"/>
                <a:cs typeface="宋体" charset="0"/>
              </a:rPr>
              <a:t>Long Lived Doubly Charged Higgs </a:t>
            </a:r>
          </a:p>
        </p:txBody>
      </p: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463550" y="1851025"/>
            <a:ext cx="7227888" cy="519113"/>
            <a:chOff x="318" y="1166"/>
            <a:chExt cx="4553" cy="327"/>
          </a:xfrm>
        </p:grpSpPr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318" y="1247"/>
              <a:ext cx="30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  <a:buFont typeface="Wingdings" charset="0"/>
                <a:buChar char="Ø"/>
              </a:pPr>
              <a:r>
                <a:rPr lang="zh-CN" altLang="en-GB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6600FF"/>
                  </a:solidFill>
                  <a:ea typeface="宋体" charset="0"/>
                  <a:cs typeface="宋体" charset="0"/>
                </a:rPr>
                <a:t>Main process of energy loss is ionization</a:t>
              </a:r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3302" y="1166"/>
              <a:ext cx="156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GB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,  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</a:rPr>
                <a:t>dE/dx </a:t>
              </a:r>
              <a:r>
                <a:rPr lang="en-GB" altLang="zh-CN" sz="2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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(charge)</a:t>
              </a:r>
              <a:r>
                <a:rPr lang="en-GB" altLang="zh-CN" sz="2400" baseline="300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2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99701" y="4692397"/>
            <a:ext cx="2454518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CDF strategy:</a:t>
            </a:r>
          </a:p>
          <a:p>
            <a:r>
              <a:rPr lang="en-US" b="1" dirty="0" smtClean="0"/>
              <a:t>S Banerjee ICHEP2004 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950913" y="4627563"/>
            <a:ext cx="5748788" cy="156527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9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3550" y="877848"/>
            <a:ext cx="84185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No constraint on the lifetime of</a:t>
            </a:r>
            <a:r>
              <a:rPr lang="en-GB" altLang="zh-CN" sz="18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H</a:t>
            </a:r>
            <a:r>
              <a:rPr lang="en-GB" altLang="zh-CN" sz="1800" baseline="300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±±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 ,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can be long, </a:t>
            </a:r>
            <a:r>
              <a:rPr lang="en-GB" altLang="zh-CN" sz="18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e.g.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Yukawa </a:t>
            </a:r>
            <a:r>
              <a:rPr lang="en-GB" altLang="zh-CN" b="1" i="1" dirty="0" err="1" smtClean="0">
                <a:solidFill>
                  <a:srgbClr val="FF0000"/>
                </a:solidFill>
                <a:ea typeface="宋体" charset="0"/>
                <a:cs typeface="宋体" charset="0"/>
              </a:rPr>
              <a:t>h</a:t>
            </a:r>
            <a:r>
              <a:rPr lang="en-GB" altLang="zh-CN" b="1" i="1" baseline="-25000" dirty="0" err="1" smtClean="0">
                <a:solidFill>
                  <a:srgbClr val="FF0000"/>
                </a:solidFill>
                <a:ea typeface="宋体" charset="0"/>
                <a:cs typeface="宋体" charset="0"/>
              </a:rPr>
              <a:t>ij</a:t>
            </a:r>
            <a:r>
              <a:rPr lang="en-GB" altLang="zh-CN" b="1" i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&lt; 10</a:t>
            </a:r>
            <a:r>
              <a:rPr lang="en-GB" altLang="zh-CN" b="1" baseline="30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-8</a:t>
            </a:r>
            <a:r>
              <a:rPr lang="en-GB" altLang="zh-CN" sz="1800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</a:t>
            </a:r>
            <a:endParaRPr lang="en-GB" altLang="zh-CN" sz="1800" b="1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3550" y="1300163"/>
            <a:ext cx="73374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Search for particles with </a:t>
            </a:r>
            <a:r>
              <a:rPr lang="en-GB" altLang="zh-CN" sz="1800" dirty="0" err="1">
                <a:solidFill>
                  <a:srgbClr val="9900FF"/>
                </a:solidFill>
                <a:ea typeface="宋体" charset="0"/>
                <a:cs typeface="宋体" charset="0"/>
              </a:rPr>
              <a:t>c</a:t>
            </a:r>
            <a:r>
              <a:rPr lang="en-GB" altLang="zh-CN" sz="1800" dirty="0" err="1">
                <a:solidFill>
                  <a:srgbClr val="9900FF"/>
                </a:solidFill>
                <a:latin typeface="Symbol" charset="0"/>
                <a:ea typeface="宋体" charset="0"/>
                <a:cs typeface="宋体" charset="0"/>
              </a:rPr>
              <a:t>t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 &gt; 3 m, no decay within the detector</a:t>
            </a:r>
            <a:r>
              <a:rPr lang="en-GB" altLang="zh-CN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463550" y="1679575"/>
            <a:ext cx="841851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1800" dirty="0">
                <a:solidFill>
                  <a:srgbClr val="0080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They will behave like heavy stable particles, (</a:t>
            </a:r>
            <a:r>
              <a:rPr lang="en-GB" altLang="zh-CN" sz="1800" dirty="0" err="1">
                <a:solidFill>
                  <a:srgbClr val="669900"/>
                </a:solidFill>
                <a:ea typeface="宋体" charset="0"/>
                <a:cs typeface="宋体" charset="0"/>
              </a:rPr>
              <a:t>muons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 but more ionising)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41350" y="2709863"/>
            <a:ext cx="770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FF6600"/>
                </a:solidFill>
                <a:ea typeface="宋体" charset="0"/>
                <a:cs typeface="宋体" charset="0"/>
              </a:rPr>
              <a:t>Measurement of ionization – 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dE/dx measurement along the charged</a:t>
            </a:r>
          </a:p>
          <a:p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                                                 particle track in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tracker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and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calorimeter</a:t>
            </a:r>
            <a:r>
              <a:rPr lang="en-GB" altLang="zh-CN" sz="1800">
                <a:solidFill>
                  <a:srgbClr val="008000"/>
                </a:solidFill>
                <a:ea typeface="宋体" charset="0"/>
                <a:cs typeface="宋体" charset="0"/>
              </a:rPr>
              <a:t>.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54050" y="3763963"/>
            <a:ext cx="687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996633"/>
                </a:solidFill>
                <a:ea typeface="宋体" charset="0"/>
                <a:cs typeface="宋体" charset="0"/>
              </a:rPr>
              <a:t>Background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9900"/>
                </a:solidFill>
                <a:ea typeface="宋体" charset="0"/>
                <a:cs typeface="宋体" charset="0"/>
              </a:rPr>
              <a:t>Advantage is lack of Standard Model decays.</a:t>
            </a:r>
          </a:p>
          <a:p>
            <a:r>
              <a:rPr lang="en-GB" altLang="zh-CN" sz="1800">
                <a:ea typeface="宋体" charset="0"/>
                <a:cs typeface="宋体" charset="0"/>
              </a:rPr>
              <a:t>                        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Events expected from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highly ionizing particles.</a:t>
            </a:r>
            <a:endParaRPr lang="en-GB" altLang="zh-CN" sz="1800">
              <a:solidFill>
                <a:srgbClr val="669900"/>
              </a:solidFill>
              <a:ea typeface="宋体" charset="0"/>
              <a:cs typeface="宋体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950913" y="4627563"/>
            <a:ext cx="602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Muons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data from cosmic rays (pure muon sample)</a:t>
            </a:r>
          </a:p>
        </p:txBody>
      </p:sp>
      <p:grpSp>
        <p:nvGrpSpPr>
          <p:cNvPr id="32794" name="Group 26"/>
          <p:cNvGrpSpPr>
            <a:grpSpLocks/>
          </p:cNvGrpSpPr>
          <p:nvPr/>
        </p:nvGrpSpPr>
        <p:grpSpPr bwMode="auto">
          <a:xfrm>
            <a:off x="950913" y="5037138"/>
            <a:ext cx="4943475" cy="396875"/>
            <a:chOff x="612" y="3173"/>
            <a:chExt cx="3114" cy="250"/>
          </a:xfrm>
        </p:grpSpPr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612" y="3188"/>
              <a:ext cx="11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177800" indent="-1778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buClr>
                  <a:srgbClr val="FF0000"/>
                </a:buClr>
                <a:buFontTx/>
                <a:buChar char="•"/>
              </a:pPr>
              <a:r>
                <a:rPr lang="en-GB" altLang="zh-CN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Electrons –</a:t>
              </a:r>
              <a:r>
                <a:rPr lang="en-GB" altLang="zh-CN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</a:rPr>
                <a:t>W</a:t>
              </a:r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1791" y="3308"/>
              <a:ext cx="181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1973" y="3173"/>
              <a:ext cx="17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</a:rPr>
                <a:t>e </a:t>
              </a: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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Monte Carlo sample</a:t>
              </a:r>
            </a:p>
          </p:txBody>
        </p:sp>
      </p:grp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950913" y="5467350"/>
            <a:ext cx="589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Hadronic decays for taus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from Monte Carlo sample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950913" y="5826125"/>
            <a:ext cx="602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QCD contribution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calculated from experimental data</a:t>
            </a: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51798"/>
            <a:ext cx="8229600" cy="665605"/>
          </a:xfrm>
        </p:spPr>
        <p:txBody>
          <a:bodyPr>
            <a:normAutofit/>
          </a:bodyPr>
          <a:lstStyle/>
          <a:p>
            <a:r>
              <a:rPr lang="en-GB" altLang="zh-CN" sz="3600" dirty="0">
                <a:ea typeface="宋体" charset="0"/>
                <a:cs typeface="宋体" charset="0"/>
              </a:rPr>
              <a:t>Long Lived Doubly Charged Higgs </a:t>
            </a:r>
          </a:p>
        </p:txBody>
      </p: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463550" y="1851025"/>
            <a:ext cx="7227888" cy="519113"/>
            <a:chOff x="318" y="1166"/>
            <a:chExt cx="4553" cy="327"/>
          </a:xfrm>
        </p:grpSpPr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318" y="1247"/>
              <a:ext cx="30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  <a:buFont typeface="Wingdings" charset="0"/>
                <a:buChar char="Ø"/>
              </a:pPr>
              <a:r>
                <a:rPr lang="zh-CN" altLang="en-GB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6600FF"/>
                  </a:solidFill>
                  <a:ea typeface="宋体" charset="0"/>
                  <a:cs typeface="宋体" charset="0"/>
                </a:rPr>
                <a:t>Main process of energy loss is ionization</a:t>
              </a:r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3302" y="1166"/>
              <a:ext cx="156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GB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,  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</a:rPr>
                <a:t>dE/dx </a:t>
              </a:r>
              <a:r>
                <a:rPr lang="en-GB" altLang="zh-CN" sz="2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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(charge)</a:t>
              </a:r>
              <a:r>
                <a:rPr lang="en-GB" altLang="zh-CN" sz="2400" baseline="300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2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99701" y="4692397"/>
            <a:ext cx="2454518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CDF strategy:</a:t>
            </a:r>
          </a:p>
          <a:p>
            <a:r>
              <a:rPr lang="en-US" b="1" dirty="0" smtClean="0"/>
              <a:t>S Banerjee ICHEP2004 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950913" y="4627563"/>
            <a:ext cx="5748788" cy="156527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8265"/>
            <a:ext cx="4793400" cy="82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099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3550" y="877848"/>
            <a:ext cx="84185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No constraint on the lifetime of</a:t>
            </a:r>
            <a:r>
              <a:rPr lang="en-GB" altLang="zh-CN" sz="1800" dirty="0" smtClean="0">
                <a:ea typeface="宋体" charset="0"/>
                <a:cs typeface="宋体" charset="0"/>
              </a:rPr>
              <a:t> 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H</a:t>
            </a:r>
            <a:r>
              <a:rPr lang="en-GB" altLang="zh-CN" sz="1800" baseline="300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±±</a:t>
            </a:r>
            <a:r>
              <a:rPr lang="en-GB" altLang="zh-CN" sz="1800" dirty="0" smtClean="0">
                <a:solidFill>
                  <a:srgbClr val="0033CC"/>
                </a:solidFill>
                <a:ea typeface="宋体" charset="0"/>
                <a:cs typeface="宋体" charset="0"/>
              </a:rPr>
              <a:t> , 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can be long, </a:t>
            </a:r>
            <a:r>
              <a:rPr lang="en-GB" altLang="zh-CN" sz="18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e.g.</a:t>
            </a:r>
            <a:r>
              <a:rPr lang="en-GB" altLang="zh-CN" sz="1800" dirty="0" smtClean="0">
                <a:solidFill>
                  <a:srgbClr val="6699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Yukawa </a:t>
            </a:r>
            <a:r>
              <a:rPr lang="en-GB" altLang="zh-CN" b="1" i="1" dirty="0" err="1" smtClean="0">
                <a:solidFill>
                  <a:srgbClr val="FF0000"/>
                </a:solidFill>
                <a:ea typeface="宋体" charset="0"/>
                <a:cs typeface="宋体" charset="0"/>
              </a:rPr>
              <a:t>h</a:t>
            </a:r>
            <a:r>
              <a:rPr lang="en-GB" altLang="zh-CN" b="1" i="1" baseline="-25000" dirty="0" err="1" smtClean="0">
                <a:solidFill>
                  <a:srgbClr val="FF0000"/>
                </a:solidFill>
                <a:ea typeface="宋体" charset="0"/>
                <a:cs typeface="宋体" charset="0"/>
              </a:rPr>
              <a:t>ij</a:t>
            </a:r>
            <a:r>
              <a:rPr lang="en-GB" altLang="zh-CN" b="1" i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&lt; 10</a:t>
            </a:r>
            <a:r>
              <a:rPr lang="en-GB" altLang="zh-CN" b="1" baseline="30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-8</a:t>
            </a:r>
            <a:r>
              <a:rPr lang="en-GB" altLang="zh-CN" sz="1800" b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</a:t>
            </a:r>
            <a:endParaRPr lang="en-GB" altLang="zh-CN" sz="1800" b="1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3550" y="1300163"/>
            <a:ext cx="73374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Search for particles with </a:t>
            </a:r>
            <a:r>
              <a:rPr lang="en-GB" altLang="zh-CN" sz="1800" dirty="0" err="1">
                <a:solidFill>
                  <a:srgbClr val="9900FF"/>
                </a:solidFill>
                <a:ea typeface="宋体" charset="0"/>
                <a:cs typeface="宋体" charset="0"/>
              </a:rPr>
              <a:t>c</a:t>
            </a:r>
            <a:r>
              <a:rPr lang="en-GB" altLang="zh-CN" sz="1800" dirty="0" err="1">
                <a:solidFill>
                  <a:srgbClr val="9900FF"/>
                </a:solidFill>
                <a:latin typeface="Symbol" charset="0"/>
                <a:ea typeface="宋体" charset="0"/>
                <a:cs typeface="宋体" charset="0"/>
              </a:rPr>
              <a:t>t</a:t>
            </a:r>
            <a:r>
              <a:rPr lang="en-GB" altLang="zh-CN" sz="1800" dirty="0">
                <a:solidFill>
                  <a:srgbClr val="9900FF"/>
                </a:solidFill>
                <a:ea typeface="宋体" charset="0"/>
                <a:cs typeface="宋体" charset="0"/>
              </a:rPr>
              <a:t> &gt; 3 m, no decay within the detector</a:t>
            </a:r>
            <a:r>
              <a:rPr lang="en-GB" altLang="zh-CN" sz="2000" dirty="0">
                <a:solidFill>
                  <a:srgbClr val="9900FF"/>
                </a:solidFill>
                <a:ea typeface="宋体" charset="0"/>
                <a:cs typeface="宋体" charset="0"/>
              </a:rPr>
              <a:t>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463550" y="1679575"/>
            <a:ext cx="8418513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buClr>
                <a:schemeClr val="tx1"/>
              </a:buClr>
              <a:buFont typeface="Wingdings" charset="0"/>
              <a:buChar char="Ø"/>
            </a:pPr>
            <a:r>
              <a:rPr lang="zh-CN" altLang="en-GB" sz="1800" dirty="0">
                <a:solidFill>
                  <a:srgbClr val="008000"/>
                </a:solidFill>
                <a:ea typeface="宋体" charset="0"/>
                <a:cs typeface="宋体" charset="0"/>
              </a:rPr>
              <a:t> 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They will behave like heavy stable particles, (</a:t>
            </a:r>
            <a:r>
              <a:rPr lang="en-GB" altLang="zh-CN" sz="1800" dirty="0" err="1">
                <a:solidFill>
                  <a:srgbClr val="669900"/>
                </a:solidFill>
                <a:ea typeface="宋体" charset="0"/>
                <a:cs typeface="宋体" charset="0"/>
              </a:rPr>
              <a:t>muons</a:t>
            </a:r>
            <a:r>
              <a:rPr lang="en-GB" altLang="zh-CN" sz="1800" dirty="0">
                <a:solidFill>
                  <a:srgbClr val="669900"/>
                </a:solidFill>
                <a:ea typeface="宋体" charset="0"/>
                <a:cs typeface="宋体" charset="0"/>
              </a:rPr>
              <a:t> but more ionising)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41350" y="2709863"/>
            <a:ext cx="770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FF6600"/>
                </a:solidFill>
                <a:ea typeface="宋体" charset="0"/>
                <a:cs typeface="宋体" charset="0"/>
              </a:rPr>
              <a:t>Measurement of ionization – 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dE/dx measurement along the charged</a:t>
            </a:r>
          </a:p>
          <a:p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                                                 particle track in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tracker</a:t>
            </a: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 and </a:t>
            </a:r>
            <a:r>
              <a:rPr lang="en-GB" altLang="zh-CN" sz="1800">
                <a:solidFill>
                  <a:srgbClr val="669900"/>
                </a:solidFill>
                <a:ea typeface="宋体" charset="0"/>
                <a:cs typeface="宋体" charset="0"/>
              </a:rPr>
              <a:t>calorimeter</a:t>
            </a:r>
            <a:r>
              <a:rPr lang="en-GB" altLang="zh-CN" sz="1800">
                <a:solidFill>
                  <a:srgbClr val="008000"/>
                </a:solidFill>
                <a:ea typeface="宋体" charset="0"/>
                <a:cs typeface="宋体" charset="0"/>
              </a:rPr>
              <a:t>.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54050" y="3763963"/>
            <a:ext cx="687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996633"/>
                </a:solidFill>
                <a:ea typeface="宋体" charset="0"/>
                <a:cs typeface="宋体" charset="0"/>
              </a:rPr>
              <a:t>Background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9900"/>
                </a:solidFill>
                <a:ea typeface="宋体" charset="0"/>
                <a:cs typeface="宋体" charset="0"/>
              </a:rPr>
              <a:t>Advantage is lack of Standard Model decays.</a:t>
            </a:r>
          </a:p>
          <a:p>
            <a:r>
              <a:rPr lang="en-GB" altLang="zh-CN" sz="1800">
                <a:ea typeface="宋体" charset="0"/>
                <a:cs typeface="宋体" charset="0"/>
              </a:rPr>
              <a:t>                        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Events expected from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highly ionizing particles.</a:t>
            </a:r>
            <a:endParaRPr lang="en-GB" altLang="zh-CN" sz="1800">
              <a:solidFill>
                <a:srgbClr val="669900"/>
              </a:solidFill>
              <a:ea typeface="宋体" charset="0"/>
              <a:cs typeface="宋体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950913" y="4627563"/>
            <a:ext cx="602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Muons –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data from cosmic rays (pure muon sample)</a:t>
            </a:r>
          </a:p>
        </p:txBody>
      </p:sp>
      <p:grpSp>
        <p:nvGrpSpPr>
          <p:cNvPr id="32794" name="Group 26"/>
          <p:cNvGrpSpPr>
            <a:grpSpLocks/>
          </p:cNvGrpSpPr>
          <p:nvPr/>
        </p:nvGrpSpPr>
        <p:grpSpPr bwMode="auto">
          <a:xfrm>
            <a:off x="950913" y="5037138"/>
            <a:ext cx="4943475" cy="396875"/>
            <a:chOff x="612" y="3173"/>
            <a:chExt cx="3114" cy="250"/>
          </a:xfrm>
        </p:grpSpPr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612" y="3188"/>
              <a:ext cx="11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177800" indent="-1778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buClr>
                  <a:srgbClr val="FF0000"/>
                </a:buClr>
                <a:buFontTx/>
                <a:buChar char="•"/>
              </a:pPr>
              <a:r>
                <a:rPr lang="en-GB" altLang="zh-CN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Electrons –</a:t>
              </a:r>
              <a:r>
                <a:rPr lang="en-GB" altLang="zh-CN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</a:rPr>
                <a:t>W</a:t>
              </a:r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1791" y="3308"/>
              <a:ext cx="181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1973" y="3173"/>
              <a:ext cx="17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</a:rPr>
                <a:t>e </a:t>
              </a:r>
              <a:r>
                <a:rPr lang="en-GB" altLang="zh-CN" sz="20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 </a:t>
              </a:r>
              <a:r>
                <a:rPr lang="en-GB" altLang="zh-CN" sz="1800">
                  <a:solidFill>
                    <a:srgbClr val="990099"/>
                  </a:solidFill>
                  <a:ea typeface="宋体" charset="0"/>
                  <a:cs typeface="宋体" charset="0"/>
                  <a:sym typeface="Symbol" charset="0"/>
                </a:rPr>
                <a:t>Monte Carlo sample</a:t>
              </a:r>
            </a:p>
          </p:txBody>
        </p:sp>
      </p:grp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950913" y="5467350"/>
            <a:ext cx="589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Hadronic decays for taus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from Monte Carlo sample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950913" y="5826125"/>
            <a:ext cx="602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n-GB" altLang="zh-CN" sz="1800">
                <a:solidFill>
                  <a:srgbClr val="0033CC"/>
                </a:solidFill>
                <a:ea typeface="宋体" charset="0"/>
                <a:cs typeface="宋体" charset="0"/>
              </a:rPr>
              <a:t>QCD contribution</a:t>
            </a:r>
            <a:r>
              <a:rPr lang="en-GB" altLang="zh-CN" sz="1800">
                <a:ea typeface="宋体" charset="0"/>
                <a:cs typeface="宋体" charset="0"/>
              </a:rPr>
              <a:t> </a:t>
            </a:r>
            <a:r>
              <a:rPr lang="en-GB" altLang="zh-CN" sz="1800">
                <a:solidFill>
                  <a:srgbClr val="990099"/>
                </a:solidFill>
                <a:ea typeface="宋体" charset="0"/>
                <a:cs typeface="宋体" charset="0"/>
              </a:rPr>
              <a:t>calculated from experimental data</a:t>
            </a: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51798"/>
            <a:ext cx="8229600" cy="665605"/>
          </a:xfrm>
        </p:spPr>
        <p:txBody>
          <a:bodyPr>
            <a:normAutofit/>
          </a:bodyPr>
          <a:lstStyle/>
          <a:p>
            <a:r>
              <a:rPr lang="en-GB" altLang="zh-CN" sz="3600" dirty="0">
                <a:ea typeface="宋体" charset="0"/>
                <a:cs typeface="宋体" charset="0"/>
              </a:rPr>
              <a:t>Long Lived Doubly Charged Higgs </a:t>
            </a:r>
          </a:p>
        </p:txBody>
      </p: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463550" y="1851025"/>
            <a:ext cx="7227888" cy="519113"/>
            <a:chOff x="318" y="1166"/>
            <a:chExt cx="4553" cy="327"/>
          </a:xfrm>
        </p:grpSpPr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318" y="1247"/>
              <a:ext cx="30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chemeClr val="tx1"/>
                </a:buClr>
                <a:buFont typeface="Wingdings" charset="0"/>
                <a:buChar char="Ø"/>
              </a:pPr>
              <a:r>
                <a:rPr lang="zh-CN" altLang="en-GB" sz="1800">
                  <a:ea typeface="宋体" charset="0"/>
                  <a:cs typeface="宋体" charset="0"/>
                </a:rPr>
                <a:t> </a:t>
              </a:r>
              <a:r>
                <a:rPr lang="en-GB" altLang="zh-CN" sz="1800">
                  <a:solidFill>
                    <a:srgbClr val="6600FF"/>
                  </a:solidFill>
                  <a:ea typeface="宋体" charset="0"/>
                  <a:cs typeface="宋体" charset="0"/>
                </a:rPr>
                <a:t>Main process of energy loss is ionization</a:t>
              </a:r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3302" y="1166"/>
              <a:ext cx="156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GB" sz="1800">
                  <a:solidFill>
                    <a:srgbClr val="0033CC"/>
                  </a:solidFill>
                  <a:ea typeface="宋体" charset="0"/>
                  <a:cs typeface="宋体" charset="0"/>
                </a:rPr>
                <a:t>,  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</a:rPr>
                <a:t>dE/dx </a:t>
              </a:r>
              <a:r>
                <a:rPr lang="en-GB" altLang="zh-CN" sz="2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 </a:t>
              </a:r>
              <a:r>
                <a:rPr lang="en-GB" altLang="zh-CN" sz="18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(charge)</a:t>
              </a:r>
              <a:r>
                <a:rPr lang="en-GB" altLang="zh-CN" sz="2400" baseline="30000">
                  <a:solidFill>
                    <a:srgbClr val="FF0000"/>
                  </a:solidFill>
                  <a:ea typeface="宋体" charset="0"/>
                  <a:cs typeface="宋体" charset="0"/>
                  <a:sym typeface="Symbol" charset="0"/>
                </a:rPr>
                <a:t>2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699701" y="4692397"/>
            <a:ext cx="2454518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CDF strategy:</a:t>
            </a:r>
          </a:p>
          <a:p>
            <a:r>
              <a:rPr lang="en-US" b="1" dirty="0" smtClean="0"/>
              <a:t>S Banerjee ICHEP2004 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950913" y="4627563"/>
            <a:ext cx="5748788" cy="156527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1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1798"/>
            <a:ext cx="8229600" cy="665605"/>
          </a:xfrm>
        </p:spPr>
        <p:txBody>
          <a:bodyPr>
            <a:normAutofit fontScale="90000"/>
          </a:bodyPr>
          <a:lstStyle/>
          <a:p>
            <a:r>
              <a:rPr lang="en-GB" altLang="zh-CN" dirty="0">
                <a:ea typeface="宋体" charset="0"/>
                <a:cs typeface="宋体" charset="0"/>
              </a:rPr>
              <a:t>Mass Limit for Long Lived </a:t>
            </a:r>
            <a:r>
              <a:rPr lang="en-GB" altLang="zh-CN" dirty="0" smtClean="0">
                <a:ea typeface="宋体" charset="0"/>
                <a:cs typeface="宋体" charset="0"/>
              </a:rPr>
              <a:t>H</a:t>
            </a:r>
            <a:r>
              <a:rPr lang="en-GB" altLang="zh-CN" baseline="30000" dirty="0" smtClean="0">
                <a:ea typeface="宋体" charset="0"/>
                <a:cs typeface="宋体" charset="0"/>
              </a:rPr>
              <a:t>±±</a:t>
            </a:r>
            <a:endParaRPr lang="en-GB" altLang="zh-CN" baseline="30000" dirty="0">
              <a:ea typeface="宋体" charset="0"/>
              <a:cs typeface="宋体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330382" y="4329429"/>
            <a:ext cx="4124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dirty="0">
                <a:solidFill>
                  <a:srgbClr val="FF0000"/>
                </a:solidFill>
                <a:ea typeface="宋体" charset="0"/>
                <a:cs typeface="宋体" charset="0"/>
              </a:rPr>
              <a:t>Bayesian upper limit on</a:t>
            </a:r>
            <a:r>
              <a:rPr lang="en-GB" altLang="zh-CN" dirty="0">
                <a:ea typeface="宋体" charset="0"/>
                <a:cs typeface="宋体" charset="0"/>
              </a:rPr>
              <a:t> </a:t>
            </a:r>
            <a:r>
              <a:rPr lang="en-GB" altLang="zh-CN" dirty="0">
                <a:solidFill>
                  <a:srgbClr val="FF0000"/>
                </a:solidFill>
                <a:ea typeface="宋体" charset="0"/>
                <a:cs typeface="宋体" charset="0"/>
              </a:rPr>
              <a:t>H</a:t>
            </a:r>
            <a:r>
              <a:rPr lang="en-US" baseline="34000" dirty="0">
                <a:solidFill>
                  <a:srgbClr val="FF0000"/>
                </a:solidFill>
                <a:cs typeface="Arial" charset="0"/>
              </a:rPr>
              <a:t>±±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crosssection</a:t>
            </a:r>
            <a:endParaRPr lang="en-US" baseline="34000" dirty="0">
              <a:solidFill>
                <a:srgbClr val="FF0000"/>
              </a:solidFill>
              <a:cs typeface="Arial" charset="0"/>
            </a:endParaRPr>
          </a:p>
          <a:p>
            <a:endParaRPr lang="zh-CN" altLang="en-GB" dirty="0">
              <a:ea typeface="宋体" charset="0"/>
              <a:cs typeface="宋体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27107" y="4830237"/>
            <a:ext cx="803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GB" sz="2400" dirty="0">
                <a:ea typeface="宋体" charset="0"/>
                <a:cs typeface="宋体" charset="0"/>
                <a:sym typeface="Symbol" charset="0"/>
              </a:rPr>
              <a:t></a:t>
            </a:r>
            <a:r>
              <a:rPr lang="zh-CN" altLang="en-GB" sz="2000" dirty="0">
                <a:ea typeface="宋体" charset="0"/>
                <a:cs typeface="宋体" charset="0"/>
                <a:sym typeface="Symbol" charset="0"/>
              </a:rPr>
              <a:t> </a:t>
            </a:r>
            <a:r>
              <a:rPr lang="en-GB" altLang="zh-CN" sz="2000" dirty="0">
                <a:solidFill>
                  <a:srgbClr val="FF0000"/>
                </a:solidFill>
                <a:ea typeface="宋体" charset="0"/>
                <a:cs typeface="宋体" charset="0"/>
              </a:rPr>
              <a:t>H</a:t>
            </a:r>
            <a:r>
              <a:rPr lang="en-US" sz="2000" baseline="34000" dirty="0">
                <a:solidFill>
                  <a:srgbClr val="FF0000"/>
                </a:solidFill>
                <a:cs typeface="Arial" charset="0"/>
              </a:rPr>
              <a:t>±±</a:t>
            </a:r>
            <a:endParaRPr lang="en-GB" altLang="zh-CN" sz="2000" u="sng" baseline="34000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511471" y="4795253"/>
            <a:ext cx="72786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009900"/>
                </a:solidFill>
              </a:rPr>
              <a:t>Upper Limit on No. of Signal Events at 95% C.L. for 0 Observed Events</a:t>
            </a:r>
          </a:p>
          <a:p>
            <a:r>
              <a:rPr lang="en-US" dirty="0">
                <a:solidFill>
                  <a:srgbClr val="009900"/>
                </a:solidFill>
              </a:rPr>
              <a:t>                      Total </a:t>
            </a:r>
            <a:r>
              <a:rPr lang="en-GB" altLang="zh-CN" dirty="0">
                <a:solidFill>
                  <a:srgbClr val="009900"/>
                </a:solidFill>
                <a:ea typeface="宋体" charset="0"/>
                <a:cs typeface="宋体" charset="0"/>
              </a:rPr>
              <a:t>H</a:t>
            </a:r>
            <a:r>
              <a:rPr lang="en-US" baseline="34000" dirty="0">
                <a:solidFill>
                  <a:srgbClr val="009900"/>
                </a:solidFill>
                <a:cs typeface="Arial" charset="0"/>
              </a:rPr>
              <a:t>±± </a:t>
            </a:r>
            <a:r>
              <a:rPr lang="en-US" dirty="0">
                <a:solidFill>
                  <a:srgbClr val="009900"/>
                </a:solidFill>
                <a:cs typeface="Arial" charset="0"/>
              </a:rPr>
              <a:t>Acceptance x Integrated Luminosity</a:t>
            </a:r>
            <a:endParaRPr lang="en-GB" altLang="zh-CN" u="sng" baseline="34000" dirty="0">
              <a:solidFill>
                <a:srgbClr val="009900"/>
              </a:solidFill>
              <a:ea typeface="宋体" charset="0"/>
              <a:cs typeface="宋体" charset="0"/>
            </a:endParaRPr>
          </a:p>
          <a:p>
            <a:r>
              <a:rPr lang="en-US" u="sng" dirty="0">
                <a:solidFill>
                  <a:srgbClr val="FF0000"/>
                </a:solidFill>
              </a:rPr>
              <a:t> </a:t>
            </a:r>
            <a:endParaRPr lang="en-GB" altLang="zh-CN" u="sng" dirty="0">
              <a:solidFill>
                <a:srgbClr val="FF0000"/>
              </a:solidFill>
              <a:ea typeface="宋体" charset="0"/>
              <a:cs typeface="宋体" charset="0"/>
            </a:endParaRPr>
          </a:p>
          <a:p>
            <a:endParaRPr lang="zh-CN" altLang="en-GB" dirty="0">
              <a:ea typeface="宋体" charset="0"/>
              <a:cs typeface="宋体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225607" y="4876157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GB" sz="1800">
                <a:ea typeface="宋体" charset="0"/>
                <a:cs typeface="宋体" charset="0"/>
              </a:rPr>
              <a:t>=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139825" y="5481053"/>
            <a:ext cx="696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zh-CN" dirty="0">
                <a:solidFill>
                  <a:srgbClr val="FF0000"/>
                </a:solidFill>
                <a:ea typeface="宋体" charset="0"/>
                <a:cs typeface="宋体" charset="0"/>
              </a:rPr>
              <a:t>For a H</a:t>
            </a:r>
            <a:r>
              <a:rPr lang="en-US" baseline="34000" dirty="0">
                <a:solidFill>
                  <a:srgbClr val="FF0000"/>
                </a:solidFill>
                <a:cs typeface="Arial" charset="0"/>
              </a:rPr>
              <a:t>±±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 mass of 130 </a:t>
            </a:r>
            <a:r>
              <a:rPr lang="en-US" dirty="0" err="1">
                <a:solidFill>
                  <a:srgbClr val="FF0000"/>
                </a:solidFill>
                <a:cs typeface="Arial" charset="0"/>
              </a:rPr>
              <a:t>GeV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altLang="zh-CN" dirty="0">
                <a:solidFill>
                  <a:srgbClr val="FF0000"/>
                </a:solidFill>
                <a:ea typeface="宋体" charset="0"/>
                <a:cs typeface="宋体" charset="0"/>
              </a:rPr>
              <a:t>H</a:t>
            </a:r>
            <a:r>
              <a:rPr lang="en-US" baseline="34000" dirty="0">
                <a:solidFill>
                  <a:srgbClr val="FF0000"/>
                </a:solidFill>
                <a:cs typeface="Arial" charset="0"/>
              </a:rPr>
              <a:t>±±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cross section is 0.057 ± 0.0066 ± 0.0030 </a:t>
            </a:r>
            <a:endParaRPr lang="en-GB" altLang="zh-CN" dirty="0">
              <a:solidFill>
                <a:srgbClr val="FF0000"/>
              </a:solidFill>
              <a:ea typeface="宋体" charset="0"/>
              <a:cs typeface="宋体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1152525" y="5997109"/>
            <a:ext cx="6902450" cy="36671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zh-CN" sz="1800">
                <a:solidFill>
                  <a:srgbClr val="0000FF"/>
                </a:solidFill>
                <a:ea typeface="宋体" charset="0"/>
                <a:cs typeface="宋体" charset="0"/>
              </a:rPr>
              <a:t>Mass Limit for Quasi-Stable Doubly charged Higgs is 134 GeV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89482" y="741576"/>
            <a:ext cx="2454518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CDF strategy:</a:t>
            </a:r>
          </a:p>
          <a:p>
            <a:r>
              <a:rPr lang="en-US" b="1" dirty="0" smtClean="0"/>
              <a:t>S Banerjee ICHEP2004 </a:t>
            </a:r>
            <a:endParaRPr lang="en-US" b="1" dirty="0"/>
          </a:p>
        </p:txBody>
      </p:sp>
      <p:pic>
        <p:nvPicPr>
          <p:cNvPr id="12" name="Picture 4" descr="dchiggs_crossect_limits_cd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24" y="916262"/>
            <a:ext cx="4969478" cy="336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91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199" y="2411985"/>
            <a:ext cx="7542511" cy="36625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very small Yukawa </a:t>
            </a:r>
            <a:r>
              <a:rPr lang="en-US" dirty="0" smtClean="0"/>
              <a:t>couplings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h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ij</a:t>
            </a:r>
            <a:r>
              <a:rPr lang="en-US" sz="2400" b="1" dirty="0" smtClean="0">
                <a:solidFill>
                  <a:srgbClr val="FF0000"/>
                </a:solidFill>
              </a:rPr>
              <a:t> &lt;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-8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dirty="0"/>
              <a:t>doubly charged Higgs </a:t>
            </a:r>
            <a:r>
              <a:rPr lang="en-US" dirty="0" smtClean="0"/>
              <a:t>boson could </a:t>
            </a:r>
            <a:r>
              <a:rPr lang="en-US" dirty="0"/>
              <a:t>be quasi-stable.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 case very slow pseudo-stable Higgs could be detected in </a:t>
            </a:r>
            <a:r>
              <a:rPr lang="en-US" dirty="0" smtClean="0"/>
              <a:t> the </a:t>
            </a:r>
            <a:r>
              <a:rPr lang="en-US" dirty="0" err="1"/>
              <a:t>MoEDAL</a:t>
            </a:r>
            <a:r>
              <a:rPr lang="en-US" dirty="0"/>
              <a:t> NTDs. For example with  </a:t>
            </a:r>
            <a:r>
              <a:rPr lang="en-US" sz="2800" b="1" dirty="0">
                <a:solidFill>
                  <a:srgbClr val="FF0000"/>
                </a:solidFill>
              </a:rPr>
              <a:t>CR39</a:t>
            </a:r>
            <a:r>
              <a:rPr lang="en-US" dirty="0"/>
              <a:t>, one </a:t>
            </a:r>
            <a:r>
              <a:rPr lang="en-US" dirty="0" smtClean="0"/>
              <a:t>could detect </a:t>
            </a:r>
            <a:r>
              <a:rPr lang="en-US" dirty="0"/>
              <a:t>doubly charged Higgs particles with a </a:t>
            </a:r>
            <a:r>
              <a:rPr lang="en-US" b="1" dirty="0" smtClean="0">
                <a:solidFill>
                  <a:srgbClr val="0000FF"/>
                </a:solidFill>
              </a:rPr>
              <a:t>Z/</a:t>
            </a:r>
            <a:r>
              <a:rPr lang="el-GR" b="1" dirty="0">
                <a:solidFill>
                  <a:srgbClr val="0000FF"/>
                </a:solidFill>
              </a:rPr>
              <a:t>β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&gt; </a:t>
            </a:r>
            <a:r>
              <a:rPr lang="en-US" b="1" dirty="0" smtClean="0">
                <a:solidFill>
                  <a:srgbClr val="0000FF"/>
                </a:solidFill>
              </a:rPr>
              <a:t>5</a:t>
            </a:r>
            <a:r>
              <a:rPr lang="el-GR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15)</a:t>
            </a:r>
            <a:r>
              <a:rPr lang="en-US" dirty="0"/>
              <a:t>, where </a:t>
            </a:r>
            <a:r>
              <a:rPr lang="el-GR" dirty="0" smtClean="0"/>
              <a:t> </a:t>
            </a:r>
            <a:r>
              <a:rPr lang="el-GR" b="1" dirty="0" smtClean="0">
                <a:solidFill>
                  <a:srgbClr val="0000FF"/>
                </a:solidFill>
              </a:rPr>
              <a:t>β ≤</a:t>
            </a:r>
            <a:r>
              <a:rPr lang="en-GB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rgbClr val="0000FF"/>
                </a:solidFill>
              </a:rPr>
              <a:t>0.4</a:t>
            </a:r>
            <a:r>
              <a:rPr lang="el-GR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0.13)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such slow heavy particles are produced then one could have difficulty measuring them in </a:t>
            </a:r>
            <a:r>
              <a:rPr lang="en-US" dirty="0" smtClean="0"/>
              <a:t>ATLAS and </a:t>
            </a:r>
            <a:r>
              <a:rPr lang="en-US" dirty="0"/>
              <a:t>CMS as their journey through the detector to the </a:t>
            </a:r>
            <a:r>
              <a:rPr lang="en-US" dirty="0" err="1"/>
              <a:t>muon</a:t>
            </a:r>
            <a:r>
              <a:rPr lang="en-US" dirty="0"/>
              <a:t> system would span </a:t>
            </a:r>
            <a:r>
              <a:rPr lang="en-US" dirty="0" smtClean="0"/>
              <a:t> more </a:t>
            </a:r>
            <a:r>
              <a:rPr lang="en-US" dirty="0"/>
              <a:t>than one beam crossing.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zh-CN" sz="3600" dirty="0">
                <a:ea typeface="宋体" charset="0"/>
                <a:cs typeface="宋体" charset="0"/>
              </a:rPr>
              <a:t>Long Lived Doubly Charged </a:t>
            </a:r>
            <a:r>
              <a:rPr lang="en-GB" altLang="zh-CN" sz="3600" dirty="0" smtClean="0">
                <a:ea typeface="宋体" charset="0"/>
                <a:cs typeface="宋体" charset="0"/>
              </a:rPr>
              <a:t>Higgs &amp; </a:t>
            </a:r>
            <a:r>
              <a:rPr lang="en-GB" altLang="zh-CN" sz="3600" dirty="0" err="1" smtClean="0">
                <a:ea typeface="宋体" charset="0"/>
                <a:cs typeface="宋体" charset="0"/>
              </a:rPr>
              <a:t>MoEDAL</a:t>
            </a:r>
            <a:endParaRPr lang="en-GB" altLang="zh-CN" sz="3600" dirty="0">
              <a:ea typeface="宋体" charset="0"/>
              <a:cs typeface="宋体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8265"/>
            <a:ext cx="4793400" cy="82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988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199" y="2411985"/>
            <a:ext cx="7542511" cy="36625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very small Yukawa </a:t>
            </a:r>
            <a:r>
              <a:rPr lang="en-US" dirty="0" smtClean="0"/>
              <a:t>couplings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h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ij</a:t>
            </a:r>
            <a:r>
              <a:rPr lang="en-US" sz="2400" b="1" dirty="0" smtClean="0">
                <a:solidFill>
                  <a:srgbClr val="FF0000"/>
                </a:solidFill>
              </a:rPr>
              <a:t> &lt;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-8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dirty="0"/>
              <a:t>doubly charged Higgs </a:t>
            </a:r>
            <a:r>
              <a:rPr lang="en-US" dirty="0" smtClean="0"/>
              <a:t>boson could </a:t>
            </a:r>
            <a:r>
              <a:rPr lang="en-US" dirty="0"/>
              <a:t>be quasi-stable.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 case very slow pseudo-stable Higgs could be detected in </a:t>
            </a:r>
            <a:r>
              <a:rPr lang="en-US" dirty="0" smtClean="0"/>
              <a:t> the </a:t>
            </a:r>
            <a:r>
              <a:rPr lang="en-US" dirty="0" err="1"/>
              <a:t>MoEDAL</a:t>
            </a:r>
            <a:r>
              <a:rPr lang="en-US" dirty="0"/>
              <a:t> NTDs. For example with  </a:t>
            </a:r>
            <a:r>
              <a:rPr lang="en-US" sz="2800" b="1" dirty="0">
                <a:solidFill>
                  <a:srgbClr val="FF0000"/>
                </a:solidFill>
              </a:rPr>
              <a:t>CR39</a:t>
            </a:r>
            <a:r>
              <a:rPr lang="en-US" dirty="0"/>
              <a:t>, one </a:t>
            </a:r>
            <a:r>
              <a:rPr lang="en-US" dirty="0" smtClean="0"/>
              <a:t>could detect </a:t>
            </a:r>
            <a:r>
              <a:rPr lang="en-US" dirty="0"/>
              <a:t>doubly charged Higgs particles with a </a:t>
            </a:r>
            <a:r>
              <a:rPr lang="en-US" b="1" dirty="0" smtClean="0">
                <a:solidFill>
                  <a:srgbClr val="0000FF"/>
                </a:solidFill>
              </a:rPr>
              <a:t>Z/</a:t>
            </a:r>
            <a:r>
              <a:rPr lang="el-GR" b="1" dirty="0">
                <a:solidFill>
                  <a:srgbClr val="0000FF"/>
                </a:solidFill>
              </a:rPr>
              <a:t>β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&gt; </a:t>
            </a:r>
            <a:r>
              <a:rPr lang="en-US" b="1" dirty="0" smtClean="0">
                <a:solidFill>
                  <a:srgbClr val="0000FF"/>
                </a:solidFill>
              </a:rPr>
              <a:t>5</a:t>
            </a:r>
            <a:r>
              <a:rPr lang="el-GR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15)</a:t>
            </a:r>
            <a:r>
              <a:rPr lang="en-US" dirty="0"/>
              <a:t>, where </a:t>
            </a:r>
            <a:r>
              <a:rPr lang="el-GR" dirty="0" smtClean="0"/>
              <a:t> </a:t>
            </a:r>
            <a:r>
              <a:rPr lang="el-GR" b="1" dirty="0" smtClean="0">
                <a:solidFill>
                  <a:srgbClr val="0000FF"/>
                </a:solidFill>
              </a:rPr>
              <a:t>β ≤</a:t>
            </a:r>
            <a:r>
              <a:rPr lang="en-GB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rgbClr val="0000FF"/>
                </a:solidFill>
              </a:rPr>
              <a:t>0.4</a:t>
            </a:r>
            <a:r>
              <a:rPr lang="el-GR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0.13)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such slow heavy particles are produced then one could have difficulty measuring them in </a:t>
            </a:r>
            <a:r>
              <a:rPr lang="en-US" dirty="0" smtClean="0"/>
              <a:t>ATLAS and </a:t>
            </a:r>
            <a:r>
              <a:rPr lang="en-US" dirty="0"/>
              <a:t>CMS as their journey through the detector to the </a:t>
            </a:r>
            <a:r>
              <a:rPr lang="en-US" dirty="0" err="1"/>
              <a:t>muon</a:t>
            </a:r>
            <a:r>
              <a:rPr lang="en-US" dirty="0"/>
              <a:t> system would span </a:t>
            </a:r>
            <a:r>
              <a:rPr lang="en-US" dirty="0" smtClean="0"/>
              <a:t> more </a:t>
            </a:r>
            <a:r>
              <a:rPr lang="en-US" dirty="0"/>
              <a:t>than one beam crossing.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zh-CN" sz="3600" dirty="0">
                <a:ea typeface="宋体" charset="0"/>
                <a:cs typeface="宋体" charset="0"/>
              </a:rPr>
              <a:t>Long Lived Doubly Charged </a:t>
            </a:r>
            <a:r>
              <a:rPr lang="en-GB" altLang="zh-CN" sz="3600" dirty="0" smtClean="0">
                <a:ea typeface="宋体" charset="0"/>
                <a:cs typeface="宋体" charset="0"/>
              </a:rPr>
              <a:t>Higgs &amp; </a:t>
            </a:r>
            <a:r>
              <a:rPr lang="en-GB" altLang="zh-CN" sz="3600" dirty="0" err="1" smtClean="0">
                <a:ea typeface="宋体" charset="0"/>
                <a:cs typeface="宋体" charset="0"/>
              </a:rPr>
              <a:t>MoEDAL</a:t>
            </a:r>
            <a:endParaRPr lang="en-GB" altLang="zh-CN" sz="3600" dirty="0">
              <a:ea typeface="宋体" charset="0"/>
              <a:cs typeface="宋体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8265"/>
            <a:ext cx="4793400" cy="82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ounded Rectangle 1"/>
          <p:cNvSpPr/>
          <p:nvPr/>
        </p:nvSpPr>
        <p:spPr>
          <a:xfrm>
            <a:off x="457200" y="5063067"/>
            <a:ext cx="7542510" cy="101145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0496" y="6058246"/>
            <a:ext cx="873375" cy="69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53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9411" y="2518380"/>
            <a:ext cx="5539844" cy="1569660"/>
          </a:xfrm>
          <a:prstGeom prst="rect">
            <a:avLst/>
          </a:prstGeom>
          <a:solidFill>
            <a:srgbClr val="CC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uhaus 93"/>
                <a:cs typeface="Bauhaus 93"/>
              </a:rPr>
              <a:t>QUIRKS</a:t>
            </a:r>
            <a:endParaRPr lang="en-US" sz="9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288806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0744" y="891373"/>
            <a:ext cx="7289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EXTENSION OF THE SM WITH NEW HEAVY FERMIONS (QUIRKS) CHARGED </a:t>
            </a:r>
          </a:p>
          <a:p>
            <a:r>
              <a:rPr lang="en-US" dirty="0" smtClean="0">
                <a:latin typeface="Calibri"/>
                <a:cs typeface="Calibri"/>
              </a:rPr>
              <a:t>UNDER BOTH A NEW UNBROKEN GAUGE GROUP  &amp; THE SM GUAGE GROUP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006" y="2530917"/>
            <a:ext cx="776366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NEW GAUGE GROUP (</a:t>
            </a:r>
            <a:r>
              <a:rPr lang="en-US" b="1" dirty="0" smtClean="0">
                <a:solidFill>
                  <a:srgbClr val="FF0000"/>
                </a:solidFill>
              </a:rPr>
              <a:t>``INFRACOLOUR’’</a:t>
            </a:r>
            <a:r>
              <a:rPr lang="en-US" b="1" dirty="0" smtClean="0"/>
              <a:t> (IC))  SU(N) WITH FERMIONS</a:t>
            </a:r>
          </a:p>
          <a:p>
            <a:r>
              <a:rPr lang="en-US" b="1" dirty="0" smtClean="0"/>
              <a:t>(QUIRKS) IN FUNDAMENTAL REPRESENTATION BECOMES STRONG AT A SCALE </a:t>
            </a:r>
          </a:p>
          <a:p>
            <a:r>
              <a:rPr lang="el-GR" b="1" dirty="0" smtClean="0"/>
              <a:t>Λ &lt;</a:t>
            </a:r>
            <a:r>
              <a:rPr lang="en-GB" b="1" dirty="0" smtClean="0"/>
              <a:t>&lt;</a:t>
            </a:r>
            <a:r>
              <a:rPr lang="el-GR" b="1" dirty="0" smtClean="0"/>
              <a:t> </a:t>
            </a:r>
            <a:r>
              <a:rPr lang="en-GB" b="1" dirty="0" smtClean="0"/>
              <a:t>m , </a:t>
            </a:r>
            <a:r>
              <a:rPr lang="en-GB" b="1" dirty="0"/>
              <a:t> </a:t>
            </a:r>
            <a:r>
              <a:rPr lang="en-GB" b="1" dirty="0" smtClean="0"/>
              <a:t>WHERE m IS THE QUIRK MASS ASSUMED TO BE IN THE </a:t>
            </a:r>
          </a:p>
          <a:p>
            <a:r>
              <a:rPr lang="en-GB" b="1" dirty="0" smtClean="0"/>
              <a:t>PHENOMENOLOGIVCALLY INTERESTING RANGE </a:t>
            </a:r>
            <a:r>
              <a:rPr lang="en-GB" b="1" dirty="0"/>
              <a:t> </a:t>
            </a:r>
            <a:r>
              <a:rPr lang="en-GB" b="1" dirty="0" smtClean="0"/>
              <a:t>100 </a:t>
            </a:r>
            <a:r>
              <a:rPr lang="en-GB" b="1" dirty="0" err="1" smtClean="0"/>
              <a:t>GeV</a:t>
            </a:r>
            <a:r>
              <a:rPr lang="en-GB" b="1" dirty="0"/>
              <a:t> </a:t>
            </a:r>
            <a:r>
              <a:rPr lang="en-GB" b="1" dirty="0" smtClean="0"/>
              <a:t>&lt; m &lt;  </a:t>
            </a:r>
            <a:r>
              <a:rPr lang="en-GB" b="1" dirty="0" err="1" smtClean="0"/>
              <a:t>TeV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60203" y="1871883"/>
            <a:ext cx="3183797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Kang, </a:t>
            </a:r>
            <a:r>
              <a:rPr lang="en-US" b="1" dirty="0" err="1" smtClean="0"/>
              <a:t>Lutty</a:t>
            </a:r>
            <a:r>
              <a:rPr lang="en-US" b="1" dirty="0" smtClean="0"/>
              <a:t> </a:t>
            </a:r>
            <a:r>
              <a:rPr lang="en-US" b="1" dirty="0" err="1" smtClean="0"/>
              <a:t>arXive</a:t>
            </a:r>
            <a:r>
              <a:rPr lang="en-US" b="1" dirty="0" smtClean="0"/>
              <a:t>: 0805.4642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0744" y="4288092"/>
            <a:ext cx="449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OF FM TO INFRACOLOUR SECTOR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800" y="4657425"/>
            <a:ext cx="2870200" cy="1155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87" y="4986173"/>
            <a:ext cx="4857489" cy="165702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369976" y="5214531"/>
            <a:ext cx="590227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53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58" y="544326"/>
            <a:ext cx="4840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OPERATOR MEDIATES INFRACOLOUR </a:t>
            </a:r>
          </a:p>
          <a:p>
            <a:r>
              <a:rPr lang="en-US" dirty="0" smtClean="0"/>
              <a:t>GLUEBALL DECAY WITH RATE OF ORDER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00" y="1190657"/>
            <a:ext cx="3225800" cy="927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0" y="2514600"/>
            <a:ext cx="4394200" cy="91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1282" y="3832903"/>
            <a:ext cx="6894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INFRACOLOUR GLUEBALLS CSAN DECAY INSIDE PARTICLE DETECTOR</a:t>
            </a:r>
          </a:p>
          <a:p>
            <a:pPr algn="ctr"/>
            <a:r>
              <a:rPr lang="en-GB" b="1" dirty="0" smtClean="0"/>
              <a:t>FOR  </a:t>
            </a:r>
            <a:r>
              <a:rPr lang="el-GR" b="1" dirty="0" smtClean="0"/>
              <a:t>Λ &gt; 50 </a:t>
            </a:r>
            <a:r>
              <a:rPr lang="en-GB" b="1" dirty="0" err="1" smtClean="0"/>
              <a:t>GeV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45830" y="5147678"/>
            <a:ext cx="714811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FOR </a:t>
            </a:r>
            <a:r>
              <a:rPr lang="el-GR" b="1" dirty="0" smtClean="0"/>
              <a:t>Λ &lt; 50 </a:t>
            </a:r>
            <a:r>
              <a:rPr lang="en-GB" b="1" dirty="0" smtClean="0"/>
              <a:t>MeV LIFE TIME BECOMES LONGER THAN AGE OF UNIVERSE </a:t>
            </a:r>
          </a:p>
          <a:p>
            <a:pPr algn="ctr"/>
            <a:r>
              <a:rPr lang="en-GB" b="1" dirty="0" smtClean="0"/>
              <a:t>(METASTABLE STATE) </a:t>
            </a:r>
            <a:r>
              <a:rPr lang="en-GB" b="1" dirty="0" smtClean="0">
                <a:sym typeface="Wingdings"/>
              </a:rPr>
              <a:t> </a:t>
            </a:r>
            <a:r>
              <a:rPr lang="en-GB" sz="2800" b="1" dirty="0" smtClean="0">
                <a:sym typeface="Wingdings"/>
              </a:rPr>
              <a:t>RELEVANCE FOR </a:t>
            </a:r>
            <a:r>
              <a:rPr lang="en-GB" sz="2800" b="1" dirty="0" err="1" smtClean="0">
                <a:sym typeface="Wingdings"/>
              </a:rPr>
              <a:t>MoEDAL</a:t>
            </a:r>
            <a:r>
              <a:rPr lang="en-GB" sz="2800" b="1" dirty="0" smtClean="0">
                <a:sym typeface="Wingdings"/>
              </a:rPr>
              <a:t> </a:t>
            </a:r>
            <a:r>
              <a:rPr lang="en-GB" b="1" dirty="0" smtClean="0">
                <a:sym typeface="Wingdings"/>
              </a:rPr>
              <a:t>AS </a:t>
            </a:r>
          </a:p>
          <a:p>
            <a:pPr algn="ctr"/>
            <a:r>
              <a:rPr lang="en-GB" sz="2800" b="1" i="1" dirty="0" smtClean="0">
                <a:solidFill>
                  <a:srgbClr val="FF0000"/>
                </a:solidFill>
                <a:sym typeface="Wingdings"/>
              </a:rPr>
              <a:t>QUIRKS CAN BE HIGHLY IONIZING</a:t>
            </a:r>
          </a:p>
        </p:txBody>
      </p:sp>
    </p:spTree>
    <p:extLst>
      <p:ext uri="{BB962C8B-B14F-4D97-AF65-F5344CB8AC3E}">
        <p14:creationId xmlns:p14="http://schemas.microsoft.com/office/powerpoint/2010/main" val="126251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846" y="623961"/>
            <a:ext cx="171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PARTICULAR: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53181" y="690814"/>
            <a:ext cx="4427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BREAKING OF INFRACOLOUR STRING IS </a:t>
            </a:r>
          </a:p>
          <a:p>
            <a:r>
              <a:rPr lang="en-US" dirty="0" smtClean="0"/>
              <a:t>EXPONENTIALLY  SUPPRESSED FOR </a:t>
            </a:r>
            <a:r>
              <a:rPr lang="el-GR" dirty="0" smtClean="0"/>
              <a:t>Λ &lt;&lt; </a:t>
            </a:r>
            <a:r>
              <a:rPr lang="en-GB" dirty="0" smtClean="0"/>
              <a:t>m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467" y="2412774"/>
            <a:ext cx="3035300" cy="101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2409" y="2148976"/>
            <a:ext cx="3300904" cy="1754327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Life time :</a:t>
            </a:r>
          </a:p>
          <a:p>
            <a:r>
              <a:rPr lang="en-US" sz="2000" b="1" dirty="0" smtClean="0"/>
              <a:t>(</a:t>
            </a:r>
            <a:r>
              <a:rPr lang="en-US" sz="2000" b="1" i="1" dirty="0" smtClean="0"/>
              <a:t>cf.</a:t>
            </a:r>
            <a:r>
              <a:rPr lang="en-US" sz="2000" b="1" dirty="0" smtClean="0"/>
              <a:t> Schwinger mechanism</a:t>
            </a:r>
          </a:p>
          <a:p>
            <a:r>
              <a:rPr lang="en-US" sz="2000" b="1" dirty="0" smtClean="0"/>
              <a:t>for pair creation of charged </a:t>
            </a:r>
          </a:p>
          <a:p>
            <a:r>
              <a:rPr lang="en-US" sz="2000" b="1" dirty="0" err="1" smtClean="0"/>
              <a:t>ptcles</a:t>
            </a:r>
            <a:r>
              <a:rPr lang="en-US" sz="2000" b="1" dirty="0"/>
              <a:t> </a:t>
            </a:r>
            <a:r>
              <a:rPr lang="en-US" sz="2000" b="1" dirty="0" smtClean="0"/>
              <a:t>by weak Electric field 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53181" y="4346792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Longer than Age of Universe for m &gt; 100 </a:t>
            </a:r>
            <a:r>
              <a:rPr lang="en-US" dirty="0" err="1" smtClean="0"/>
              <a:t>GeV</a:t>
            </a:r>
            <a:r>
              <a:rPr lang="en-US" dirty="0" smtClean="0"/>
              <a:t>, </a:t>
            </a:r>
            <a:r>
              <a:rPr lang="el-GR" dirty="0" smtClean="0"/>
              <a:t>Λ = 50 </a:t>
            </a:r>
            <a:r>
              <a:rPr lang="en-GB" dirty="0" smtClean="0"/>
              <a:t>MeV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32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0"/>
            <a:ext cx="6351309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226724" y="4057890"/>
            <a:ext cx="914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27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" y="0"/>
            <a:ext cx="732523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84183" y="134690"/>
            <a:ext cx="3183797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Kang, </a:t>
            </a:r>
            <a:r>
              <a:rPr lang="en-US" b="1" dirty="0" err="1" smtClean="0"/>
              <a:t>Lutty</a:t>
            </a:r>
            <a:r>
              <a:rPr lang="en-US" b="1" dirty="0" smtClean="0"/>
              <a:t> </a:t>
            </a:r>
            <a:r>
              <a:rPr lang="en-US" b="1" dirty="0" err="1" smtClean="0"/>
              <a:t>arXive</a:t>
            </a:r>
            <a:r>
              <a:rPr lang="en-US" b="1" dirty="0" smtClean="0"/>
              <a:t>: 0805.4642 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774665" y="6072484"/>
            <a:ext cx="683815" cy="260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3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846" y="623961"/>
            <a:ext cx="171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PARTICULAR: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1556" y="2018372"/>
            <a:ext cx="774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QUIRK-ANTIQUIRK PAIR STAYS CONNECTED BY THE INFRACOLOUR STRING </a:t>
            </a:r>
          </a:p>
          <a:p>
            <a:r>
              <a:rPr lang="en-US" dirty="0" smtClean="0"/>
              <a:t>LIKE A ``RUBBER BAND’’ THAT CAN STRETCH UP TO MACROSCOPIC LENGTHS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53181" y="690814"/>
            <a:ext cx="4427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BREAKING OF INFRACOLOUR STRING IS </a:t>
            </a:r>
          </a:p>
          <a:p>
            <a:r>
              <a:rPr lang="en-US" dirty="0" smtClean="0"/>
              <a:t>EXPONENTIALLY  SUPPRESSED FOR </a:t>
            </a:r>
            <a:r>
              <a:rPr lang="el-GR" dirty="0" smtClean="0"/>
              <a:t>Λ &lt;&lt; </a:t>
            </a:r>
            <a:r>
              <a:rPr lang="en-GB" dirty="0" smtClean="0"/>
              <a:t>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799" y="3047999"/>
            <a:ext cx="6012321" cy="1007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1556" y="4345443"/>
            <a:ext cx="76244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 QUIRKS TO HAVE CHARGE e , no strong </a:t>
            </a:r>
            <a:r>
              <a:rPr lang="en-US" dirty="0" err="1" smtClean="0"/>
              <a:t>colour</a:t>
            </a:r>
            <a:r>
              <a:rPr lang="en-US" dirty="0" smtClean="0"/>
              <a:t> charge </a:t>
            </a:r>
            <a:r>
              <a:rPr lang="en-US" dirty="0" smtClean="0">
                <a:sym typeface="Wingdings"/>
              </a:rPr>
              <a:t> </a:t>
            </a:r>
          </a:p>
          <a:p>
            <a:r>
              <a:rPr lang="en-US" dirty="0" smtClean="0">
                <a:sym typeface="Wingdings"/>
              </a:rPr>
              <a:t>quirk-</a:t>
            </a:r>
            <a:r>
              <a:rPr lang="en-US" dirty="0" err="1" smtClean="0">
                <a:sym typeface="Wingdings"/>
              </a:rPr>
              <a:t>antiquirk</a:t>
            </a:r>
            <a:r>
              <a:rPr lang="en-US" dirty="0" smtClean="0">
                <a:sym typeface="Wingdings"/>
              </a:rPr>
              <a:t> pair is reconstructed  in the detector as a highly-ionizing track</a:t>
            </a:r>
          </a:p>
          <a:p>
            <a:r>
              <a:rPr lang="en-US" dirty="0" smtClean="0">
                <a:sym typeface="Wingdings"/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SIGNATURE:</a:t>
            </a:r>
            <a:r>
              <a:rPr lang="en-US" dirty="0" smtClean="0">
                <a:sym typeface="Wingdings"/>
              </a:rPr>
              <a:t>   large ionization-energy loss rate </a:t>
            </a:r>
            <a:r>
              <a:rPr lang="en-US" dirty="0" err="1" smtClean="0">
                <a:sym typeface="Wingdings"/>
              </a:rPr>
              <a:t>dE</a:t>
            </a:r>
            <a:r>
              <a:rPr lang="en-US" dirty="0" smtClean="0">
                <a:sym typeface="Wingdings"/>
              </a:rPr>
              <a:t>/dx , a jet, from initial state </a:t>
            </a:r>
          </a:p>
          <a:p>
            <a:r>
              <a:rPr lang="en-US" dirty="0" smtClean="0">
                <a:sym typeface="Wingdings"/>
              </a:rPr>
              <a:t>radiation, and missing transverse energy E</a:t>
            </a:r>
            <a:r>
              <a:rPr lang="en-US" baseline="-25000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aligned with the track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9310" y="5921238"/>
            <a:ext cx="276992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D0 Coll. arXive:1008.3547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6215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50800"/>
            <a:ext cx="8788400" cy="675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2403" y="95369"/>
            <a:ext cx="3183797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Kang, </a:t>
            </a:r>
            <a:r>
              <a:rPr lang="en-US" b="1" dirty="0" err="1" smtClean="0"/>
              <a:t>Lutty</a:t>
            </a:r>
            <a:r>
              <a:rPr lang="en-US" b="1" dirty="0" smtClean="0"/>
              <a:t> </a:t>
            </a:r>
            <a:r>
              <a:rPr lang="en-US" b="1" dirty="0" err="1" smtClean="0"/>
              <a:t>arXive</a:t>
            </a:r>
            <a:r>
              <a:rPr lang="en-US" b="1" dirty="0" smtClean="0"/>
              <a:t>: 0805.4642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1282" y="95369"/>
            <a:ext cx="2175145" cy="369332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QUIRK PRODUCTION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667534" y="6300406"/>
            <a:ext cx="993161" cy="506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5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30" y="517633"/>
            <a:ext cx="3994862" cy="37821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00" y="2808091"/>
            <a:ext cx="4927600" cy="3924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0660" y="332967"/>
            <a:ext cx="276992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D0 Coll. arXive:1008.3547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50660" y="2438759"/>
            <a:ext cx="15989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QUIRK SIGNAL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94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5025" y="1099789"/>
            <a:ext cx="7747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QUIRK-ANTIQUIRK PAIR STAYS CONNECTED BY THE INFRACOLOUR STRING </a:t>
            </a:r>
          </a:p>
          <a:p>
            <a:r>
              <a:rPr lang="en-US" dirty="0" smtClean="0"/>
              <a:t>LIKE A ``RUBBER BAND’’ THAT CAN STRETCH UP TO MACROSCOPIC LENGTHS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07" y="1746120"/>
            <a:ext cx="6012321" cy="1007747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QUIRK IN </a:t>
            </a:r>
            <a:r>
              <a:rPr lang="en-US" dirty="0" err="1" smtClean="0"/>
              <a:t>MoEDAL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753867"/>
            <a:ext cx="8118277" cy="32316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STRONG IONIZATION EFFECTS – MOST RELEVANT for </a:t>
            </a:r>
            <a:r>
              <a:rPr lang="en-US" sz="2000" b="1" dirty="0" err="1" smtClean="0">
                <a:solidFill>
                  <a:srgbClr val="FF0000"/>
                </a:solidFill>
                <a:latin typeface="Arial Black"/>
                <a:cs typeface="Arial Black"/>
              </a:rPr>
              <a:t>MoEDAL</a:t>
            </a:r>
            <a:r>
              <a:rPr lang="en-US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detector  for </a:t>
            </a:r>
            <a:r>
              <a:rPr lang="el-GR" sz="2400" b="1" dirty="0" smtClean="0">
                <a:solidFill>
                  <a:srgbClr val="FF0000"/>
                </a:solidFill>
                <a:latin typeface="Arial Black"/>
                <a:cs typeface="Arial Black"/>
              </a:rPr>
              <a:t>Λ</a:t>
            </a:r>
            <a:r>
              <a:rPr lang="en-GB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&lt; 10 </a:t>
            </a:r>
            <a:r>
              <a:rPr lang="en-GB" sz="2000" b="1" dirty="0" err="1" smtClean="0">
                <a:solidFill>
                  <a:srgbClr val="FF0000"/>
                </a:solidFill>
                <a:latin typeface="Arial Black"/>
                <a:cs typeface="Arial Black"/>
              </a:rPr>
              <a:t>keV</a:t>
            </a:r>
            <a:r>
              <a:rPr lang="en-GB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</a:p>
          <a:p>
            <a:endParaRPr lang="en-GB" sz="2000" b="1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r>
              <a:rPr lang="en-GB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Two scenarios for quirk-</a:t>
            </a:r>
            <a:r>
              <a:rPr lang="en-GB" sz="2000" b="1" dirty="0" err="1" smtClean="0">
                <a:solidFill>
                  <a:srgbClr val="FF0000"/>
                </a:solidFill>
                <a:latin typeface="Arial Black"/>
                <a:cs typeface="Arial Black"/>
              </a:rPr>
              <a:t>antiquirk</a:t>
            </a:r>
            <a:r>
              <a:rPr lang="en-GB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pair: </a:t>
            </a:r>
          </a:p>
          <a:p>
            <a:pPr marL="514350" indent="-514350">
              <a:buAutoNum type="romanLcParenBoth"/>
            </a:pPr>
            <a:r>
              <a:rPr lang="en-GB" sz="2000" b="1" dirty="0" smtClean="0">
                <a:solidFill>
                  <a:srgbClr val="0000FF"/>
                </a:solidFill>
                <a:latin typeface="Arial Black"/>
                <a:cs typeface="Arial Black"/>
              </a:rPr>
              <a:t>Move away from the </a:t>
            </a:r>
            <a:r>
              <a:rPr lang="en-GB" sz="2000" b="1" dirty="0" err="1" smtClean="0">
                <a:solidFill>
                  <a:srgbClr val="0000FF"/>
                </a:solidFill>
                <a:latin typeface="Arial Black"/>
                <a:cs typeface="Arial Black"/>
              </a:rPr>
              <a:t>LHCb</a:t>
            </a:r>
            <a:r>
              <a:rPr lang="en-GB" sz="2000" b="1" dirty="0" smtClean="0">
                <a:solidFill>
                  <a:srgbClr val="0000FF"/>
                </a:solidFill>
                <a:latin typeface="Arial Black"/>
                <a:cs typeface="Arial Black"/>
              </a:rPr>
              <a:t> detector towards </a:t>
            </a:r>
          </a:p>
          <a:p>
            <a:r>
              <a:rPr lang="en-GB" sz="2000" b="1" dirty="0" smtClean="0">
                <a:solidFill>
                  <a:srgbClr val="0000FF"/>
                </a:solidFill>
                <a:latin typeface="Arial Black"/>
                <a:cs typeface="Arial Black"/>
              </a:rPr>
              <a:t>the plastic film as a slowly moving pair (decelerated by flux tube) </a:t>
            </a:r>
          </a:p>
          <a:p>
            <a:pPr marL="514350" indent="-514350">
              <a:buAutoNum type="romanLcParenBoth"/>
            </a:pPr>
            <a:r>
              <a:rPr lang="en-GB" sz="2000" b="1" dirty="0">
                <a:solidFill>
                  <a:srgbClr val="0000FF"/>
                </a:solidFill>
                <a:latin typeface="Arial Black"/>
                <a:cs typeface="Arial Black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Arial Black"/>
                <a:cs typeface="Arial Black"/>
              </a:rPr>
              <a:t>if produced close to threshold</a:t>
            </a:r>
            <a:r>
              <a:rPr lang="en-GB" sz="2000" b="1" dirty="0" smtClean="0">
                <a:solidFill>
                  <a:srgbClr val="0000FF"/>
                </a:solidFill>
                <a:latin typeface="Arial Black"/>
                <a:cs typeface="Arial Black"/>
              </a:rPr>
              <a:t>: One end moves towards </a:t>
            </a:r>
            <a:r>
              <a:rPr lang="en-GB" sz="2000" b="1" dirty="0" err="1" smtClean="0">
                <a:solidFill>
                  <a:srgbClr val="0000FF"/>
                </a:solidFill>
                <a:latin typeface="Arial Black"/>
                <a:cs typeface="Arial Black"/>
              </a:rPr>
              <a:t>LHCb</a:t>
            </a:r>
            <a:r>
              <a:rPr lang="en-GB" sz="2000" b="1" dirty="0" smtClean="0">
                <a:solidFill>
                  <a:srgbClr val="0000FF"/>
                </a:solidFill>
                <a:latin typeface="Arial Black"/>
                <a:cs typeface="Arial Black"/>
              </a:rPr>
              <a:t> detector &amp; gets stuck, the other towards the plastic film </a:t>
            </a:r>
            <a:endParaRPr lang="en-US" sz="2000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5727" y="5265041"/>
            <a:ext cx="1134049" cy="9081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292" y="6001801"/>
            <a:ext cx="799449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Quirks May be undetected if moving slowly although stuck in the detector. </a:t>
            </a:r>
          </a:p>
          <a:p>
            <a:r>
              <a:rPr lang="en-US" b="1" dirty="0" err="1" smtClean="0"/>
              <a:t>LHCb</a:t>
            </a:r>
            <a:r>
              <a:rPr lang="en-US" b="1" dirty="0" smtClean="0"/>
              <a:t> much less dense medium for quirk motion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good candidates </a:t>
            </a:r>
            <a:r>
              <a:rPr lang="en-US" b="1" dirty="0" smtClean="0">
                <a:sym typeface="Wingdings"/>
              </a:rPr>
              <a:t>for </a:t>
            </a:r>
            <a:r>
              <a:rPr lang="en-US" b="1" dirty="0" err="1" smtClean="0">
                <a:sym typeface="Wingdings"/>
              </a:rPr>
              <a:t>MoeDAL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51258" t="58160" r="6290" b="23228"/>
          <a:stretch/>
        </p:blipFill>
        <p:spPr>
          <a:xfrm>
            <a:off x="6138753" y="3207183"/>
            <a:ext cx="1971035" cy="80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45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9411" y="2518380"/>
            <a:ext cx="5539844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uhaus 93"/>
                <a:cs typeface="Bauhaus 93"/>
              </a:rPr>
              <a:t>Q-BALLS</a:t>
            </a:r>
            <a:endParaRPr lang="en-US" sz="9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2862706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65" y="1489141"/>
            <a:ext cx="5638800" cy="87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8283" y="324474"/>
            <a:ext cx="1215422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Q-balls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23276"/>
            <a:ext cx="9150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Non-topological </a:t>
            </a:r>
            <a:r>
              <a:rPr lang="en-US" sz="2000" b="1" i="1" dirty="0" err="1" smtClean="0"/>
              <a:t>soliton</a:t>
            </a:r>
            <a:r>
              <a:rPr lang="en-US" sz="2000" b="1" i="1" dirty="0" smtClean="0"/>
              <a:t> field  configurations with a global charge Q</a:t>
            </a:r>
            <a:endParaRPr lang="en-US" sz="2000" b="1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189" y="87294"/>
            <a:ext cx="1724573" cy="17245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3565" y="2816461"/>
            <a:ext cx="3070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U(1) (phase) symmetry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2816461"/>
            <a:ext cx="1282700" cy="4191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828799" y="3598558"/>
            <a:ext cx="1794949" cy="16594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200" dirty="0" smtClean="0"/>
              <a:t>φ = 0  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60315" y="340360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ritannic Bold"/>
                <a:cs typeface="Britannic Bold"/>
              </a:rPr>
              <a:t>Spherical </a:t>
            </a:r>
          </a:p>
          <a:p>
            <a:r>
              <a:rPr lang="en-US" b="1" dirty="0" smtClean="0">
                <a:latin typeface="Britannic Bold"/>
                <a:cs typeface="Britannic Bold"/>
              </a:rPr>
              <a:t>Q-ball</a:t>
            </a:r>
            <a:endParaRPr lang="en-US" b="1" dirty="0">
              <a:latin typeface="Britannic Bold"/>
              <a:cs typeface="Britannic Bol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71530" y="5672667"/>
            <a:ext cx="1752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/>
              <a:t>φ = φ</a:t>
            </a:r>
            <a:r>
              <a:rPr lang="el-GR" sz="2800" baseline="-25000" dirty="0" smtClean="0"/>
              <a:t>1</a:t>
            </a:r>
            <a:r>
              <a:rPr lang="el-GR" sz="2800" dirty="0" smtClean="0"/>
              <a:t> ≠</a:t>
            </a:r>
            <a:r>
              <a:rPr lang="en-GB" sz="2800" dirty="0" smtClean="0"/>
              <a:t> 0 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20762" y="4320115"/>
            <a:ext cx="248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(Potential Minimization) 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577379"/>
            <a:ext cx="1731433" cy="7258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73140" y="5466266"/>
            <a:ext cx="2119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Size 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Minimize: 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3362" y="5272617"/>
            <a:ext cx="2819400" cy="8001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365" y="6195887"/>
            <a:ext cx="2298700" cy="469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3362" y="2906590"/>
            <a:ext cx="2950638" cy="221836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973140" y="2180775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Friedberg-Lee-</a:t>
            </a:r>
            <a:r>
              <a:rPr lang="en-US" b="1" dirty="0" err="1" smtClean="0">
                <a:solidFill>
                  <a:srgbClr val="0000FF"/>
                </a:solidFill>
              </a:rPr>
              <a:t>Sirlin</a:t>
            </a:r>
            <a:r>
              <a:rPr lang="en-US" b="1" dirty="0" smtClean="0">
                <a:solidFill>
                  <a:srgbClr val="0000FF"/>
                </a:solidFill>
              </a:rPr>
              <a:t> (multiple scalars)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630414" y="2185599"/>
            <a:ext cx="128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Coleman </a:t>
            </a:r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08484" y="2520271"/>
            <a:ext cx="1409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33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575" y="2045454"/>
            <a:ext cx="3162300" cy="1028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725" y="1047205"/>
            <a:ext cx="5448300" cy="812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6629" y="721910"/>
            <a:ext cx="688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GB" dirty="0" smtClean="0"/>
              <a:t> rotates around the internal symmetry space SO(2) with frequency </a:t>
            </a:r>
            <a:r>
              <a:rPr lang="el-GR" dirty="0" smtClean="0"/>
              <a:t>ω</a:t>
            </a:r>
            <a:r>
              <a:rPr lang="en-GB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253" y="1231704"/>
            <a:ext cx="199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Conserved charge: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46629" y="325602"/>
            <a:ext cx="350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scalar field Q-balls of size R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1253" y="2306192"/>
            <a:ext cx="77953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                                                          is </a:t>
            </a:r>
            <a:r>
              <a:rPr lang="en-US" dirty="0" err="1" smtClean="0"/>
              <a:t>minimised</a:t>
            </a:r>
            <a:r>
              <a:rPr lang="en-US" dirty="0" smtClean="0"/>
              <a:t> @ radius R, with energy </a:t>
            </a:r>
          </a:p>
          <a:p>
            <a:endParaRPr lang="en-US" dirty="0"/>
          </a:p>
          <a:p>
            <a:r>
              <a:rPr lang="en-US" dirty="0" smtClean="0"/>
              <a:t>per unit charge at minimum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794" y="2858254"/>
            <a:ext cx="2032000" cy="431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6810" y="3506521"/>
            <a:ext cx="1599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Stable Q-ball if 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339" y="3506521"/>
            <a:ext cx="1765300" cy="457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6474" y="4012561"/>
            <a:ext cx="85848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SUSY models have logarithmic one-loop corrections which allow such a condition</a:t>
            </a:r>
          </a:p>
          <a:p>
            <a:r>
              <a:rPr lang="en-US" dirty="0" smtClean="0"/>
              <a:t>to be satisfied, but in most models Q-ball masses are much higher than </a:t>
            </a:r>
          </a:p>
          <a:p>
            <a:r>
              <a:rPr lang="en-US" dirty="0" smtClean="0"/>
              <a:t>electroweak scale … so unlikely to be produced at LHV energies….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07712" y="6263209"/>
            <a:ext cx="344562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Kusenko</a:t>
            </a:r>
            <a:r>
              <a:rPr lang="en-US" b="1" dirty="0" smtClean="0"/>
              <a:t>, </a:t>
            </a:r>
            <a:r>
              <a:rPr lang="en-US" b="1" dirty="0" err="1" smtClean="0"/>
              <a:t>Shaposhnikov</a:t>
            </a:r>
            <a:r>
              <a:rPr lang="en-US" b="1" dirty="0" smtClean="0"/>
              <a:t>, </a:t>
            </a:r>
            <a:r>
              <a:rPr lang="en-US" b="1" dirty="0" err="1" smtClean="0"/>
              <a:t>Tinyakov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6474" y="5358596"/>
            <a:ext cx="71820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Q-balls may be important for </a:t>
            </a:r>
            <a:r>
              <a:rPr lang="en-US" sz="2400" b="1" dirty="0" smtClean="0">
                <a:solidFill>
                  <a:srgbClr val="FF0000"/>
                </a:solidFill>
                <a:latin typeface="Abadi MT Condensed Extra Bold"/>
                <a:cs typeface="Abadi MT Condensed Extra Bold"/>
              </a:rPr>
              <a:t>Cosmology</a:t>
            </a:r>
            <a:r>
              <a:rPr lang="en-US" dirty="0" smtClean="0"/>
              <a:t>: can be produced abundantly</a:t>
            </a:r>
          </a:p>
          <a:p>
            <a:r>
              <a:rPr lang="en-US" dirty="0" smtClean="0"/>
              <a:t>in early Universe &amp; play a role in </a:t>
            </a:r>
            <a:r>
              <a:rPr lang="en-US" sz="2000" b="1" i="1" dirty="0" smtClean="0">
                <a:solidFill>
                  <a:srgbClr val="000090"/>
                </a:solidFill>
              </a:rPr>
              <a:t>Baryon asymmetry </a:t>
            </a:r>
            <a:r>
              <a:rPr lang="en-US" dirty="0" smtClean="0"/>
              <a:t>and </a:t>
            </a:r>
            <a:r>
              <a:rPr lang="en-US" sz="2000" b="1" dirty="0" smtClean="0"/>
              <a:t>Dark Matter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6380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2062" y="6385404"/>
            <a:ext cx="3285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r>
              <a:rPr lang="en-US" b="1" dirty="0" smtClean="0">
                <a:solidFill>
                  <a:srgbClr val="FF0000"/>
                </a:solidFill>
              </a:rPr>
              <a:t>no matter how weak gravity is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957" y="2265836"/>
            <a:ext cx="3073400" cy="774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0357" y="1234919"/>
            <a:ext cx="3801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Abadi MT Condensed Extra Bold"/>
                <a:cs typeface="Abadi MT Condensed Extra Bold"/>
              </a:rPr>
              <a:t>Gravity affects Q-ball stability </a:t>
            </a:r>
            <a:endParaRPr lang="en-US" sz="2400" b="1" dirty="0">
              <a:solidFill>
                <a:srgbClr val="0000FF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56398" y="1244667"/>
            <a:ext cx="3367290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Tamaki, Sakai arXive:1108.3902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23" y="1683689"/>
            <a:ext cx="7481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Stable Q-balls with arbitrarily small charge exist in non-flat space-times  in </a:t>
            </a:r>
          </a:p>
          <a:p>
            <a:r>
              <a:rPr lang="en-US" dirty="0" smtClean="0"/>
              <a:t>contrast to </a:t>
            </a:r>
            <a:r>
              <a:rPr lang="en-US" dirty="0" err="1" smtClean="0"/>
              <a:t>Minkowski</a:t>
            </a:r>
            <a:r>
              <a:rPr lang="en-US" dirty="0" smtClean="0"/>
              <a:t> space-time cases for Affleck-Dine potentials …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4" y="2265836"/>
            <a:ext cx="4942504" cy="42048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339" y="6178550"/>
            <a:ext cx="787400" cy="292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2342" y="3610269"/>
            <a:ext cx="5308600" cy="736600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1860" y="4478482"/>
            <a:ext cx="1409700" cy="330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1738" y="4808682"/>
            <a:ext cx="4333854" cy="11465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1681" y="6322640"/>
            <a:ext cx="5130800" cy="393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8189" y="303738"/>
            <a:ext cx="5875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r>
              <a:rPr lang="en-US" sz="2400" b="1" dirty="0" smtClean="0">
                <a:solidFill>
                  <a:srgbClr val="FF0000"/>
                </a:solidFill>
                <a:latin typeface="Abadi MT Condensed Extra Bold"/>
                <a:cs typeface="Abadi MT Condensed Extra Bold"/>
              </a:rPr>
              <a:t>BUT </a:t>
            </a:r>
            <a:r>
              <a:rPr lang="en-US" sz="2400" dirty="0" smtClean="0">
                <a:latin typeface="Abadi MT Condensed Extra Bold"/>
                <a:cs typeface="Abadi MT Condensed Extra Bold"/>
              </a:rPr>
              <a:t>ABOVE RESULTS FOR FLAT SPACE TIMES </a:t>
            </a:r>
            <a:r>
              <a:rPr lang="en-US" sz="2400" dirty="0" smtClean="0"/>
              <a:t>---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7426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4591" y="1132606"/>
            <a:ext cx="8342899" cy="4524316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HENCE ….</a:t>
            </a:r>
          </a:p>
          <a:p>
            <a:endParaRPr lang="en-US" sz="3600" dirty="0">
              <a:solidFill>
                <a:srgbClr val="0000FF"/>
              </a:solidFill>
              <a:latin typeface="Britannic Bold"/>
              <a:cs typeface="Britannic Bold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Britannic Bold"/>
                <a:cs typeface="Britannic Bold"/>
              </a:rPr>
              <a:t>Self-gravitating stable</a:t>
            </a:r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 charged Q</a:t>
            </a:r>
            <a:r>
              <a:rPr lang="en-US" sz="3600" dirty="0">
                <a:solidFill>
                  <a:srgbClr val="0000FF"/>
                </a:solidFill>
                <a:latin typeface="Britannic Bold"/>
                <a:cs typeface="Britannic Bold"/>
              </a:rPr>
              <a:t>-balls </a:t>
            </a:r>
            <a:endParaRPr lang="en-US" sz="3600" dirty="0" smtClean="0">
              <a:solidFill>
                <a:srgbClr val="0000FF"/>
              </a:solidFill>
              <a:latin typeface="Britannic Bold"/>
              <a:cs typeface="Britannic Bold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with relatively </a:t>
            </a:r>
            <a:r>
              <a:rPr lang="en-US" sz="3600" dirty="0" smtClean="0">
                <a:solidFill>
                  <a:srgbClr val="FF0000"/>
                </a:solidFill>
                <a:latin typeface="Britannic Bold"/>
                <a:cs typeface="Britannic Bold"/>
              </a:rPr>
              <a:t>low masses </a:t>
            </a:r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may EXIST </a:t>
            </a:r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  <a:sym typeface="Wingdings"/>
              </a:rPr>
              <a:t> </a:t>
            </a:r>
            <a:endParaRPr lang="en-US" sz="3600" dirty="0" smtClean="0">
              <a:solidFill>
                <a:srgbClr val="0000FF"/>
              </a:solidFill>
              <a:latin typeface="Britannic Bold"/>
              <a:cs typeface="Britannic Bold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relevant for </a:t>
            </a:r>
            <a:r>
              <a:rPr lang="en-US" sz="3600" dirty="0" smtClean="0">
                <a:solidFill>
                  <a:srgbClr val="FF0000"/>
                </a:solidFill>
                <a:latin typeface="Britannic Bold"/>
                <a:cs typeface="Britannic Bold"/>
              </a:rPr>
              <a:t>LHC</a:t>
            </a:r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 energies, </a:t>
            </a:r>
            <a:endParaRPr lang="en-US" sz="3600" dirty="0">
              <a:solidFill>
                <a:srgbClr val="0000FF"/>
              </a:solidFill>
              <a:latin typeface="Britannic Bold"/>
              <a:cs typeface="Britannic Bold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can be </a:t>
            </a:r>
            <a:r>
              <a:rPr lang="en-US" sz="3600" dirty="0" smtClean="0">
                <a:solidFill>
                  <a:srgbClr val="FF0000"/>
                </a:solidFill>
                <a:latin typeface="Britannic Bold"/>
                <a:cs typeface="Britannic Bold"/>
              </a:rPr>
              <a:t>highly ionizing </a:t>
            </a:r>
          </a:p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(mass is not relevant for ionization) </a:t>
            </a:r>
          </a:p>
          <a:p>
            <a:r>
              <a:rPr lang="en-US" sz="3600" dirty="0" smtClean="0">
                <a:solidFill>
                  <a:srgbClr val="0000FF"/>
                </a:solidFill>
                <a:latin typeface="Britannic Bold"/>
                <a:cs typeface="Britannic Bold"/>
              </a:rPr>
              <a:t>so relevant for </a:t>
            </a:r>
            <a:r>
              <a:rPr lang="en-US" sz="3600" dirty="0" err="1" smtClean="0">
                <a:solidFill>
                  <a:srgbClr val="FF0000"/>
                </a:solidFill>
                <a:latin typeface="Britannic Bold"/>
                <a:cs typeface="Britannic Bold"/>
              </a:rPr>
              <a:t>MoEDAL</a:t>
            </a:r>
            <a:endParaRPr lang="en-US" sz="3600" dirty="0">
              <a:solidFill>
                <a:srgbClr val="FF0000"/>
              </a:solidFill>
              <a:latin typeface="Britannic Bold"/>
              <a:cs typeface="Britannic 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569" y="5888025"/>
            <a:ext cx="1106269" cy="88589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Q-balls in </a:t>
            </a:r>
            <a:r>
              <a:rPr lang="en-US" dirty="0" err="1" smtClean="0"/>
              <a:t>MoEDAL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7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Pirnciples</a:t>
            </a:r>
            <a:r>
              <a:rPr lang="en-US" dirty="0" smtClean="0"/>
              <a:t> of </a:t>
            </a:r>
            <a:r>
              <a:rPr lang="en-US" dirty="0" err="1" smtClean="0"/>
              <a:t>MoEDAL</a:t>
            </a:r>
            <a:r>
              <a:rPr lang="en-US" dirty="0" smtClean="0"/>
              <a:t> Searches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6" y="1071578"/>
            <a:ext cx="884471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Particle must be </a:t>
            </a:r>
            <a:r>
              <a:rPr lang="en-US" sz="2000" b="1" i="1" dirty="0" smtClean="0"/>
              <a:t>massive</a:t>
            </a:r>
            <a:r>
              <a:rPr lang="en-US" sz="2000" b="1" dirty="0" smtClean="0"/>
              <a:t>, </a:t>
            </a:r>
            <a:r>
              <a:rPr lang="en-US" sz="2000" b="1" i="1" dirty="0" smtClean="0">
                <a:solidFill>
                  <a:srgbClr val="0000FF"/>
                </a:solidFill>
              </a:rPr>
              <a:t>long-lived </a:t>
            </a:r>
            <a:r>
              <a:rPr lang="en-US" sz="2000" b="1" dirty="0" smtClean="0"/>
              <a:t>&amp; </a:t>
            </a:r>
            <a:r>
              <a:rPr lang="en-US" sz="2000" b="1" i="1" dirty="0" smtClean="0">
                <a:solidFill>
                  <a:srgbClr val="FF0000"/>
                </a:solidFill>
              </a:rPr>
              <a:t>highly ionizing </a:t>
            </a:r>
            <a:r>
              <a:rPr lang="en-US" sz="2000" b="1" dirty="0"/>
              <a:t> </a:t>
            </a:r>
            <a:r>
              <a:rPr lang="en-US" sz="2000" b="1" dirty="0" smtClean="0"/>
              <a:t>to be detected at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MoEDAL</a:t>
            </a:r>
            <a:endParaRPr lang="en-US" sz="2000" b="1" i="1" baseline="300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0200"/>
            <a:ext cx="7601920" cy="398283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To get high ionization we need: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Magnetic charge or </a:t>
            </a:r>
            <a:r>
              <a:rPr lang="en-US" sz="9600" i="1" dirty="0" smtClean="0">
                <a:solidFill>
                  <a:srgbClr val="FF0000"/>
                </a:solidFill>
                <a:latin typeface="Book Antiqua" charset="0"/>
                <a:ea typeface="ＭＳ Ｐゴシック" charset="0"/>
              </a:rPr>
              <a:t>multiple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 electric charge (Monopoles, </a:t>
            </a:r>
            <a:r>
              <a:rPr lang="en-US" sz="9600" i="1" dirty="0" err="1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Dyons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, SMPs…)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Very low velocity &amp; electric charge  (Stable Massive Particles - SMPs)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Any combination of the above 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err="1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MoEDAL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has a threshold of Z/</a:t>
            </a:r>
            <a:r>
              <a:rPr lang="en-US" sz="9600" i="1" dirty="0" smtClean="0">
                <a:solidFill>
                  <a:srgbClr val="FFFF00"/>
                </a:solidFill>
                <a:latin typeface="Symbol" charset="0"/>
                <a:ea typeface="ＭＳ Ｐゴシック" charset="0"/>
                <a:cs typeface="Symbol" charset="0"/>
              </a:rPr>
              <a:t>b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~ 5 </a:t>
            </a:r>
            <a:r>
              <a:rPr lang="en-US" sz="24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5</a:t>
            </a:r>
            <a:endParaRPr lang="en-US" sz="2400" i="1" dirty="0">
              <a:solidFill>
                <a:srgbClr val="FFFF00"/>
              </a:solidFill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673108" y="5096004"/>
            <a:ext cx="2386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VELOCITY: </a:t>
            </a:r>
            <a:r>
              <a:rPr lang="en-US" sz="2000" dirty="0">
                <a:solidFill>
                  <a:srgbClr val="FFFF00"/>
                </a:solidFill>
                <a:latin typeface="Symbol" charset="0"/>
                <a:cs typeface="Symbol" charset="0"/>
              </a:rPr>
              <a:t>b </a:t>
            </a:r>
            <a:r>
              <a:rPr lang="en-US" sz="2000" dirty="0">
                <a:solidFill>
                  <a:srgbClr val="FFFF00"/>
                </a:solidFill>
              </a:rPr>
              <a:t>=V/C</a:t>
            </a:r>
          </a:p>
        </p:txBody>
      </p:sp>
      <p:pic>
        <p:nvPicPr>
          <p:cNvPr id="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16708"/>
            <a:ext cx="6550025" cy="792162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886" y="1554907"/>
            <a:ext cx="1886232" cy="133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058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92" y="1062363"/>
            <a:ext cx="5539844" cy="4062651"/>
          </a:xfrm>
          <a:prstGeom prst="rect">
            <a:avLst/>
          </a:prstGeom>
          <a:solidFill>
            <a:srgbClr val="91867D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96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 93"/>
                <a:cs typeface="Bauhaus 93"/>
              </a:rPr>
              <a:t>CHAMPS</a:t>
            </a:r>
          </a:p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 93"/>
                <a:cs typeface="Bauhaus 93"/>
              </a:rPr>
              <a:t>Charged</a:t>
            </a:r>
          </a:p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 93"/>
                <a:cs typeface="Bauhaus 93"/>
              </a:rPr>
              <a:t>massive</a:t>
            </a:r>
          </a:p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 93"/>
                <a:cs typeface="Bauhaus 93"/>
              </a:rPr>
              <a:t>Particles</a:t>
            </a:r>
            <a:endParaRPr lang="en-US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1188931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TextBox 1"/>
          <p:cNvSpPr txBox="1">
            <a:spLocks noChangeArrowheads="1"/>
          </p:cNvSpPr>
          <p:nvPr/>
        </p:nvSpPr>
        <p:spPr bwMode="auto">
          <a:xfrm>
            <a:off x="179388" y="1125538"/>
            <a:ext cx="35163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/>
              <a:t>WHAT ARE SIMPS? </a:t>
            </a:r>
          </a:p>
        </p:txBody>
      </p:sp>
      <p:sp>
        <p:nvSpPr>
          <p:cNvPr id="149506" name="TextBox 3"/>
          <p:cNvSpPr txBox="1">
            <a:spLocks noChangeArrowheads="1"/>
          </p:cNvSpPr>
          <p:nvPr/>
        </p:nvSpPr>
        <p:spPr bwMode="auto">
          <a:xfrm>
            <a:off x="3267075" y="44450"/>
            <a:ext cx="5842000" cy="9239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de Rujula, Glashow, Sarid (1990)</a:t>
            </a:r>
          </a:p>
          <a:p>
            <a:pPr eaLnBrk="1" hangingPunct="1"/>
            <a:r>
              <a:rPr lang="en-US" sz="1800" b="1"/>
              <a:t>Dimopoulos, Eichler, Esmailzadeh, Starkman (1990)</a:t>
            </a:r>
          </a:p>
          <a:p>
            <a:pPr eaLnBrk="1" hangingPunct="1"/>
            <a:r>
              <a:rPr lang="en-US" sz="1800" b="1"/>
              <a:t>Starkman, Gould, Esmailzadeh, Dimopoulos (1990)</a:t>
            </a:r>
          </a:p>
        </p:txBody>
      </p:sp>
      <p:sp>
        <p:nvSpPr>
          <p:cNvPr id="149507" name="TextBox 5"/>
          <p:cNvSpPr txBox="1">
            <a:spLocks noChangeArrowheads="1"/>
          </p:cNvSpPr>
          <p:nvPr/>
        </p:nvSpPr>
        <p:spPr bwMode="auto">
          <a:xfrm>
            <a:off x="-71438" y="1700213"/>
            <a:ext cx="92154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FF0000"/>
                </a:solidFill>
              </a:rPr>
              <a:t>      (I) Charged Massive Particles (CHAMP)</a:t>
            </a:r>
            <a:r>
              <a:rPr lang="en-US" sz="1800" dirty="0"/>
              <a:t> : if the whole of DM, as originally assumed</a:t>
            </a:r>
          </a:p>
          <a:p>
            <a:pPr eaLnBrk="1" hangingPunct="1"/>
            <a:r>
              <a:rPr lang="en-US" sz="1800" dirty="0"/>
              <a:t>      </a:t>
            </a:r>
            <a:r>
              <a:rPr lang="en-US" sz="1800" dirty="0">
                <a:sym typeface="Wingdings" charset="0"/>
              </a:rPr>
              <a:t> </a:t>
            </a:r>
            <a:r>
              <a:rPr lang="en-US" sz="1800" dirty="0"/>
              <a:t>cosmological compatibilities require them  to be heavy ( 20 </a:t>
            </a:r>
            <a:r>
              <a:rPr lang="en-US" sz="1800" dirty="0" err="1"/>
              <a:t>teV</a:t>
            </a:r>
            <a:r>
              <a:rPr lang="en-US" sz="1800" dirty="0"/>
              <a:t> &lt; </a:t>
            </a:r>
            <a:r>
              <a:rPr lang="en-US" sz="1800" dirty="0" err="1"/>
              <a:t>M</a:t>
            </a:r>
            <a:r>
              <a:rPr lang="en-US" sz="1800" baseline="-25000" dirty="0" err="1"/>
              <a:t>Ch</a:t>
            </a:r>
            <a:r>
              <a:rPr lang="en-US" sz="1800" baseline="-25000" dirty="0"/>
              <a:t> </a:t>
            </a:r>
            <a:r>
              <a:rPr lang="en-US" sz="1800" dirty="0"/>
              <a:t>&lt; 1000 </a:t>
            </a:r>
            <a:r>
              <a:rPr lang="en-US" sz="1800" dirty="0" err="1"/>
              <a:t>TeV</a:t>
            </a:r>
            <a:r>
              <a:rPr lang="en-US" sz="1800" dirty="0"/>
              <a:t>)</a:t>
            </a:r>
          </a:p>
          <a:p>
            <a:pPr eaLnBrk="1" hangingPunct="1"/>
            <a:r>
              <a:rPr lang="en-US" sz="1800" dirty="0"/>
              <a:t>      if charge + 1: </a:t>
            </a:r>
            <a:r>
              <a:rPr lang="en-US" sz="1800" dirty="0" err="1"/>
              <a:t>Superheavy</a:t>
            </a:r>
            <a:r>
              <a:rPr lang="en-US" sz="1800" dirty="0"/>
              <a:t> remnants of H isotopes in the Universe,</a:t>
            </a:r>
          </a:p>
          <a:p>
            <a:pPr eaLnBrk="1" hangingPunct="1"/>
            <a:r>
              <a:rPr lang="en-US" sz="1800" dirty="0"/>
              <a:t>      particle-antiparticle symmetric </a:t>
            </a:r>
            <a:r>
              <a:rPr lang="en-US" sz="1800" dirty="0">
                <a:sym typeface="Wingdings" charset="0"/>
              </a:rPr>
              <a:t> anti-CHAMP may bind with </a:t>
            </a:r>
            <a:r>
              <a:rPr lang="en-US" sz="1800" baseline="30000" dirty="0">
                <a:sym typeface="Wingdings" charset="0"/>
              </a:rPr>
              <a:t>4</a:t>
            </a:r>
            <a:r>
              <a:rPr lang="en-US" sz="1800" dirty="0">
                <a:sym typeface="Wingdings" charset="0"/>
              </a:rPr>
              <a:t>He nuclei after BBN</a:t>
            </a:r>
          </a:p>
          <a:p>
            <a:pPr eaLnBrk="1" hangingPunct="1"/>
            <a:r>
              <a:rPr lang="en-US" sz="1800" dirty="0">
                <a:sym typeface="Wingdings" charset="0"/>
              </a:rPr>
              <a:t>      but mostly bind to protons to behave like </a:t>
            </a:r>
            <a:r>
              <a:rPr lang="en-US" sz="1800" dirty="0" err="1">
                <a:sym typeface="Wingdings" charset="0"/>
              </a:rPr>
              <a:t>superheavy</a:t>
            </a:r>
            <a:r>
              <a:rPr lang="en-US" sz="1800" dirty="0">
                <a:sym typeface="Wingdings" charset="0"/>
              </a:rPr>
              <a:t> stable neutrons</a:t>
            </a:r>
          </a:p>
        </p:txBody>
      </p:sp>
      <p:sp>
        <p:nvSpPr>
          <p:cNvPr id="149508" name="TextBox 6"/>
          <p:cNvSpPr txBox="1">
            <a:spLocks noChangeArrowheads="1"/>
          </p:cNvSpPr>
          <p:nvPr/>
        </p:nvSpPr>
        <p:spPr bwMode="auto">
          <a:xfrm>
            <a:off x="468313" y="3500438"/>
            <a:ext cx="7342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 But, may be CHAMPS are a </a:t>
            </a:r>
            <a:r>
              <a:rPr lang="en-US" sz="1800" b="1" i="1"/>
              <a:t>(small) part </a:t>
            </a:r>
            <a:r>
              <a:rPr lang="en-US" sz="1800"/>
              <a:t>of DM: if neutral DM decays</a:t>
            </a:r>
          </a:p>
          <a:p>
            <a:pPr eaLnBrk="1" hangingPunct="1"/>
            <a:r>
              <a:rPr lang="en-US" sz="1800"/>
              <a:t>(at late eras)  to CHAMPs stringent bounds may be re-evaluated,  </a:t>
            </a:r>
          </a:p>
          <a:p>
            <a:pPr eaLnBrk="1" hangingPunct="1"/>
            <a:endParaRPr lang="en-US" sz="1800"/>
          </a:p>
        </p:txBody>
      </p:sp>
      <p:sp>
        <p:nvSpPr>
          <p:cNvPr id="149509" name="TextBox 7"/>
          <p:cNvSpPr txBox="1">
            <a:spLocks noChangeArrowheads="1"/>
          </p:cNvSpPr>
          <p:nvPr/>
        </p:nvSpPr>
        <p:spPr bwMode="auto">
          <a:xfrm>
            <a:off x="3348038" y="4221163"/>
            <a:ext cx="5824537" cy="923925"/>
          </a:xfrm>
          <a:prstGeom prst="rect">
            <a:avLst/>
          </a:prstGeom>
          <a:solidFill>
            <a:srgbClr val="FFF7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e.g. fraction of CHAMP in galactic halo</a:t>
            </a:r>
          </a:p>
          <a:p>
            <a:pPr eaLnBrk="1" hangingPunct="1"/>
            <a:r>
              <a:rPr lang="en-US" sz="1800"/>
              <a:t>&lt; 0.4 – 1.4 x 10</a:t>
            </a:r>
            <a:r>
              <a:rPr lang="en-US" sz="1800" baseline="30000"/>
              <a:t>-2 </a:t>
            </a:r>
            <a:r>
              <a:rPr lang="en-US" sz="1800"/>
              <a:t> (</a:t>
            </a:r>
            <a:r>
              <a:rPr lang="en-US" sz="1800" b="1"/>
              <a:t>Sanchez-Salcedo </a:t>
            </a:r>
            <a:r>
              <a:rPr lang="en-US" sz="1800" b="1" i="1"/>
              <a:t>et al</a:t>
            </a:r>
            <a:r>
              <a:rPr lang="en-US" sz="1800" b="1"/>
              <a:t>. 1002.3145</a:t>
            </a:r>
            <a:r>
              <a:rPr lang="en-US" sz="1800"/>
              <a:t>)</a:t>
            </a:r>
          </a:p>
          <a:p>
            <a:pPr eaLnBrk="1" hangingPunct="1"/>
            <a:r>
              <a:rPr lang="en-US" sz="1800"/>
              <a:t>                               </a:t>
            </a:r>
          </a:p>
        </p:txBody>
      </p:sp>
      <p:sp>
        <p:nvSpPr>
          <p:cNvPr id="149510" name="TextBox 6"/>
          <p:cNvSpPr txBox="1">
            <a:spLocks noChangeArrowheads="1"/>
          </p:cNvSpPr>
          <p:nvPr/>
        </p:nvSpPr>
        <p:spPr bwMode="auto">
          <a:xfrm>
            <a:off x="395288" y="5157788"/>
            <a:ext cx="8148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 Also Galactic magnetic fields || disc, prevent  CHAMPS from  entering the disc </a:t>
            </a:r>
          </a:p>
          <a:p>
            <a:pPr eaLnBrk="1" hangingPunct="1"/>
            <a:r>
              <a:rPr lang="en-US" sz="1800"/>
              <a:t>(</a:t>
            </a:r>
            <a:r>
              <a:rPr lang="en-US" sz="1800" b="1" i="1">
                <a:solidFill>
                  <a:srgbClr val="0000FF"/>
                </a:solidFill>
              </a:rPr>
              <a:t>non detection on Earth</a:t>
            </a:r>
            <a:r>
              <a:rPr lang="en-US" sz="1800"/>
              <a:t>) if their charge q</a:t>
            </a:r>
            <a:r>
              <a:rPr lang="en-US" sz="1800" baseline="-25000"/>
              <a:t>X</a:t>
            </a:r>
            <a:r>
              <a:rPr lang="en-US" sz="1800"/>
              <a:t>  &amp; mass are in the range: </a:t>
            </a:r>
          </a:p>
        </p:txBody>
      </p:sp>
      <p:pic>
        <p:nvPicPr>
          <p:cNvPr id="149511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876925"/>
            <a:ext cx="40671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12" name="TextBox 13"/>
          <p:cNvSpPr txBox="1">
            <a:spLocks noChangeArrowheads="1"/>
          </p:cNvSpPr>
          <p:nvPr/>
        </p:nvSpPr>
        <p:spPr bwMode="auto">
          <a:xfrm>
            <a:off x="5795963" y="6011863"/>
            <a:ext cx="3122612" cy="369887"/>
          </a:xfrm>
          <a:prstGeom prst="rect">
            <a:avLst/>
          </a:prstGeom>
          <a:solidFill>
            <a:srgbClr val="3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Chuzhoy &amp; Kolb 0809.0436 </a:t>
            </a:r>
          </a:p>
        </p:txBody>
      </p:sp>
    </p:spTree>
    <p:extLst>
      <p:ext uri="{BB962C8B-B14F-4D97-AF65-F5344CB8AC3E}">
        <p14:creationId xmlns:p14="http://schemas.microsoft.com/office/powerpoint/2010/main" val="387849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39560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CHAMPS - REVISITED</a:t>
            </a:r>
          </a:p>
        </p:txBody>
      </p:sp>
      <p:sp>
        <p:nvSpPr>
          <p:cNvPr id="150530" name="TextBox 6"/>
          <p:cNvSpPr txBox="1">
            <a:spLocks noChangeArrowheads="1"/>
          </p:cNvSpPr>
          <p:nvPr/>
        </p:nvSpPr>
        <p:spPr bwMode="auto">
          <a:xfrm>
            <a:off x="179388" y="836613"/>
            <a:ext cx="8148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 Also Galactic magnetic fields || disc, prevent  CHAMPS from  entering the disc </a:t>
            </a:r>
          </a:p>
          <a:p>
            <a:pPr eaLnBrk="1" hangingPunct="1"/>
            <a:r>
              <a:rPr lang="en-US" sz="1800"/>
              <a:t>(</a:t>
            </a:r>
            <a:r>
              <a:rPr lang="en-US" sz="1800" b="1" i="1">
                <a:solidFill>
                  <a:srgbClr val="0000FF"/>
                </a:solidFill>
              </a:rPr>
              <a:t>non detection on Earth</a:t>
            </a:r>
            <a:r>
              <a:rPr lang="en-US" sz="1800"/>
              <a:t>) if their charge q</a:t>
            </a:r>
            <a:r>
              <a:rPr lang="en-US" sz="1800" baseline="-25000"/>
              <a:t>X</a:t>
            </a:r>
            <a:r>
              <a:rPr lang="en-US" sz="1800"/>
              <a:t>  &amp; mass are in the range: </a:t>
            </a:r>
          </a:p>
        </p:txBody>
      </p:sp>
      <p:pic>
        <p:nvPicPr>
          <p:cNvPr id="150531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557338"/>
            <a:ext cx="40671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2" name="TextBox 13"/>
          <p:cNvSpPr txBox="1">
            <a:spLocks noChangeArrowheads="1"/>
          </p:cNvSpPr>
          <p:nvPr/>
        </p:nvSpPr>
        <p:spPr bwMode="auto">
          <a:xfrm>
            <a:off x="5651500" y="188913"/>
            <a:ext cx="3122613" cy="369887"/>
          </a:xfrm>
          <a:prstGeom prst="rect">
            <a:avLst/>
          </a:prstGeom>
          <a:solidFill>
            <a:srgbClr val="3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Chuzhoy &amp; Kolb 0809.0436 </a:t>
            </a:r>
          </a:p>
        </p:txBody>
      </p:sp>
      <p:sp>
        <p:nvSpPr>
          <p:cNvPr id="150533" name="TextBox 1"/>
          <p:cNvSpPr txBox="1">
            <a:spLocks noChangeArrowheads="1"/>
          </p:cNvSpPr>
          <p:nvPr/>
        </p:nvSpPr>
        <p:spPr bwMode="auto">
          <a:xfrm>
            <a:off x="107950" y="2205038"/>
            <a:ext cx="8940800" cy="1754187"/>
          </a:xfrm>
          <a:prstGeom prst="rect">
            <a:avLst/>
          </a:prstGeom>
          <a:solidFill>
            <a:srgbClr val="FE95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0000FF"/>
                </a:solidFill>
              </a:rPr>
              <a:t>DM density profiles</a:t>
            </a:r>
            <a:r>
              <a:rPr lang="en-US" sz="1800" b="1"/>
              <a:t>: </a:t>
            </a:r>
          </a:p>
          <a:p>
            <a:pPr eaLnBrk="1" hangingPunct="1"/>
            <a:r>
              <a:rPr lang="en-US" sz="1800" b="1"/>
              <a:t>these CHAMPS interact with ordinary matter via magnetic field mediation </a:t>
            </a:r>
            <a:r>
              <a:rPr lang="en-US" sz="1800" b="1">
                <a:sym typeface="Wingdings" charset="0"/>
              </a:rPr>
              <a:t></a:t>
            </a:r>
          </a:p>
          <a:p>
            <a:pPr eaLnBrk="1" hangingPunct="1"/>
            <a:r>
              <a:rPr lang="en-US" sz="1800" b="1">
                <a:sym typeface="Wingdings" charset="0"/>
              </a:rPr>
              <a:t>affect visible Universe </a:t>
            </a:r>
            <a:r>
              <a:rPr lang="en-US" sz="1800" b="1"/>
              <a:t> </a:t>
            </a:r>
            <a:r>
              <a:rPr lang="en-US" sz="1800" b="1">
                <a:sym typeface="Wingdings" charset="0"/>
              </a:rPr>
              <a:t> their density profiles depend on the Galaxy </a:t>
            </a:r>
          </a:p>
          <a:p>
            <a:pPr eaLnBrk="1" hangingPunct="1"/>
            <a:r>
              <a:rPr lang="en-US" sz="1800" b="1">
                <a:sym typeface="Wingdings" charset="0"/>
              </a:rPr>
              <a:t> : moderate effects in large elliptical galaxies and Milky way, </a:t>
            </a:r>
          </a:p>
          <a:p>
            <a:pPr eaLnBrk="1" hangingPunct="1"/>
            <a:r>
              <a:rPr lang="en-US" sz="1800" b="1">
                <a:sym typeface="Wingdings" charset="0"/>
              </a:rPr>
              <a:t>expulsion of CHAMPS with moderate charge  (Coulomb Interactions </a:t>
            </a:r>
          </a:p>
          <a:p>
            <a:pPr eaLnBrk="1" hangingPunct="1"/>
            <a:r>
              <a:rPr lang="en-US" sz="1800" b="1">
                <a:sym typeface="Wingdings" charset="0"/>
              </a:rPr>
              <a:t>not important) from spherical Dwarf Galaxies   agreement with observations ?</a:t>
            </a:r>
            <a:endParaRPr lang="en-US" sz="1800" b="1"/>
          </a:p>
        </p:txBody>
      </p:sp>
      <p:sp>
        <p:nvSpPr>
          <p:cNvPr id="3" name="TextBox 2"/>
          <p:cNvSpPr txBox="1"/>
          <p:nvPr/>
        </p:nvSpPr>
        <p:spPr>
          <a:xfrm>
            <a:off x="395288" y="4221163"/>
            <a:ext cx="8235950" cy="203200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/>
              <a:t>DM Annihilation different from Cold Dark Matter (CDM) model</a:t>
            </a:r>
            <a:r>
              <a:rPr lang="en-US" dirty="0"/>
              <a:t>: </a:t>
            </a:r>
          </a:p>
          <a:p>
            <a:pPr>
              <a:defRPr/>
            </a:pPr>
            <a:r>
              <a:rPr lang="en-US" dirty="0"/>
              <a:t>attractive Coulomb potential between X</a:t>
            </a:r>
            <a:r>
              <a:rPr lang="en-US" baseline="30000" dirty="0"/>
              <a:t>+</a:t>
            </a:r>
            <a:r>
              <a:rPr lang="en-US" dirty="0"/>
              <a:t> , X</a:t>
            </a:r>
            <a:r>
              <a:rPr lang="en-US" baseline="30000" dirty="0"/>
              <a:t>- 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ym typeface="Wingdings"/>
              </a:rPr>
              <a:t>increased annihilation cross section (relative to CDM models) 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ym typeface="Wingdings"/>
              </a:rPr>
              <a:t>by a factor c/v (</a:t>
            </a:r>
            <a:r>
              <a:rPr lang="en-US" dirty="0" err="1">
                <a:sym typeface="Wingdings"/>
              </a:rPr>
              <a:t>Sommerfield</a:t>
            </a:r>
            <a:r>
              <a:rPr lang="en-US" dirty="0">
                <a:sym typeface="Wingdings"/>
              </a:rPr>
              <a:t>-Sakharov effect) 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ym typeface="Wingdings"/>
              </a:rPr>
              <a:t>after CHAMP becomes non relativistic the annihilation rate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ym typeface="Wingdings"/>
              </a:rPr>
              <a:t> falls off slower than in CDM  kinetic energies scale as (1 + z) with redshift</a:t>
            </a:r>
          </a:p>
          <a:p>
            <a:pPr marL="285750" indent="-285750">
              <a:buFont typeface="Wingdings" charset="0"/>
              <a:buChar char="à"/>
              <a:defRPr/>
            </a:pPr>
            <a:r>
              <a:rPr lang="en-US" dirty="0">
                <a:sym typeface="Wingdings"/>
              </a:rPr>
              <a:t>present annihilation rate depends on fraction of X</a:t>
            </a:r>
            <a:r>
              <a:rPr lang="en-US" baseline="30000" dirty="0">
                <a:sym typeface="Wingdings"/>
              </a:rPr>
              <a:t>-</a:t>
            </a:r>
            <a:r>
              <a:rPr lang="en-US" dirty="0">
                <a:sym typeface="Wingdings"/>
              </a:rPr>
              <a:t> bound to baryons</a:t>
            </a:r>
          </a:p>
        </p:txBody>
      </p:sp>
    </p:spTree>
    <p:extLst>
      <p:ext uri="{BB962C8B-B14F-4D97-AF65-F5344CB8AC3E}">
        <p14:creationId xmlns:p14="http://schemas.microsoft.com/office/powerpoint/2010/main" val="2403580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0" y="941421"/>
            <a:ext cx="9289759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FF0000"/>
                </a:solidFill>
              </a:rPr>
              <a:t>      </a:t>
            </a:r>
            <a:r>
              <a:rPr lang="en-US" sz="1800" b="1" i="1" dirty="0">
                <a:solidFill>
                  <a:srgbClr val="008000"/>
                </a:solidFill>
              </a:rPr>
              <a:t>(</a:t>
            </a:r>
            <a:r>
              <a:rPr lang="en-US" sz="1800" b="1" i="1" dirty="0" smtClean="0">
                <a:solidFill>
                  <a:srgbClr val="008000"/>
                </a:solidFill>
              </a:rPr>
              <a:t>II) Fractionally </a:t>
            </a:r>
            <a:r>
              <a:rPr lang="en-US" sz="1800" b="1" i="1" dirty="0">
                <a:solidFill>
                  <a:srgbClr val="008000"/>
                </a:solidFill>
              </a:rPr>
              <a:t>Charged Massive Particles </a:t>
            </a:r>
            <a:r>
              <a:rPr lang="en-US" sz="1800" b="1" i="1" dirty="0" smtClean="0">
                <a:solidFill>
                  <a:srgbClr val="008000"/>
                </a:solidFill>
              </a:rPr>
              <a:t>(FCHAMP)</a:t>
            </a:r>
            <a:r>
              <a:rPr lang="en-US" sz="1800" b="1" dirty="0" smtClean="0">
                <a:solidFill>
                  <a:srgbClr val="008000"/>
                </a:solidFill>
              </a:rPr>
              <a:t>: </a:t>
            </a:r>
            <a:r>
              <a:rPr lang="en-US" sz="1800" dirty="0" smtClean="0"/>
              <a:t>Leptons with electroweak </a:t>
            </a:r>
          </a:p>
          <a:p>
            <a:pPr eaLnBrk="1" hangingPunct="1"/>
            <a:r>
              <a:rPr lang="en-US" sz="1800" dirty="0" smtClean="0"/>
              <a:t>interactions (charge  U</a:t>
            </a:r>
            <a:r>
              <a:rPr lang="en-US" sz="1800" baseline="-25000" dirty="0" smtClean="0"/>
              <a:t>Y</a:t>
            </a:r>
            <a:r>
              <a:rPr lang="en-US" sz="1800" dirty="0" smtClean="0"/>
              <a:t>(1)) but no strong interactions of mass m</a:t>
            </a:r>
            <a:r>
              <a:rPr lang="en-US" sz="1800" baseline="-25000" dirty="0" smtClean="0"/>
              <a:t>L</a:t>
            </a:r>
            <a:r>
              <a:rPr lang="en-US" sz="1800" dirty="0" smtClean="0"/>
              <a:t> and charge Q</a:t>
            </a:r>
            <a:r>
              <a:rPr lang="en-US" sz="1800" baseline="-25000" dirty="0" smtClean="0"/>
              <a:t>L</a:t>
            </a:r>
            <a:r>
              <a:rPr lang="en-US" sz="1800" dirty="0" smtClean="0"/>
              <a:t> e that </a:t>
            </a:r>
          </a:p>
          <a:p>
            <a:pPr eaLnBrk="1" hangingPunct="1"/>
            <a:r>
              <a:rPr lang="en-US" sz="1800" dirty="0" smtClean="0"/>
              <a:t>could be fractional. </a:t>
            </a:r>
            <a:endParaRPr lang="en-US" sz="1800" b="1" dirty="0" smtClean="0">
              <a:solidFill>
                <a:srgbClr val="008000"/>
              </a:solidFill>
            </a:endParaRPr>
          </a:p>
          <a:p>
            <a:pPr eaLnBrk="1" hangingPunct="1"/>
            <a:endParaRPr lang="en-US" sz="1800" b="1" dirty="0">
              <a:solidFill>
                <a:srgbClr val="008000"/>
              </a:solidFill>
              <a:sym typeface="Wingdings" charset="0"/>
            </a:endParaRPr>
          </a:p>
          <a:p>
            <a:pPr eaLnBrk="1" hangingPunct="1"/>
            <a:r>
              <a:rPr lang="en-US" sz="1800" b="1" dirty="0" smtClean="0">
                <a:solidFill>
                  <a:srgbClr val="008000"/>
                </a:solidFill>
                <a:sym typeface="Wingdings" charset="0"/>
              </a:rPr>
              <a:t>     </a:t>
            </a:r>
            <a:r>
              <a:rPr lang="en-US" sz="1800" b="1" dirty="0" smtClean="0">
                <a:sym typeface="Wingdings" charset="0"/>
              </a:rPr>
              <a:t> Constraints from primordial </a:t>
            </a:r>
            <a:r>
              <a:rPr lang="en-US" sz="1800" b="1" dirty="0" err="1" smtClean="0">
                <a:sym typeface="Wingdings" charset="0"/>
              </a:rPr>
              <a:t>nucleosynthesis</a:t>
            </a:r>
            <a:r>
              <a:rPr lang="en-US" sz="1800" b="1" dirty="0">
                <a:sym typeface="Wingdings" charset="0"/>
              </a:rPr>
              <a:t> </a:t>
            </a:r>
            <a:r>
              <a:rPr lang="en-US" sz="1800" b="1" dirty="0" smtClean="0">
                <a:sym typeface="Wingdings" charset="0"/>
              </a:rPr>
              <a:t>&amp; Cosmic Microwave Background</a:t>
            </a:r>
          </a:p>
          <a:p>
            <a:pPr eaLnBrk="1" hangingPunct="1"/>
            <a:r>
              <a:rPr lang="en-US" sz="1800" b="1" dirty="0" smtClean="0">
                <a:sym typeface="Wingdings" charset="0"/>
              </a:rPr>
              <a:t>&amp; invisible width of Z boson </a:t>
            </a:r>
            <a:r>
              <a:rPr lang="en-US" sz="1800" b="1" dirty="0" smtClean="0">
                <a:sym typeface="Wingdings"/>
              </a:rPr>
              <a:t> Q</a:t>
            </a:r>
            <a:r>
              <a:rPr lang="en-US" sz="1800" b="1" baseline="-25000" dirty="0" smtClean="0">
                <a:sym typeface="Wingdings"/>
              </a:rPr>
              <a:t>L</a:t>
            </a:r>
            <a:r>
              <a:rPr lang="en-US" sz="1800" b="1" dirty="0" smtClean="0">
                <a:sym typeface="Wingdings"/>
              </a:rPr>
              <a:t>-m</a:t>
            </a:r>
            <a:r>
              <a:rPr lang="en-US" sz="1800" b="1" baseline="-25000" dirty="0" smtClean="0">
                <a:sym typeface="Wingdings"/>
              </a:rPr>
              <a:t>L</a:t>
            </a:r>
            <a:r>
              <a:rPr lang="en-US" sz="1800" b="1" dirty="0" smtClean="0">
                <a:sym typeface="Wingdings"/>
              </a:rPr>
              <a:t> relation: </a:t>
            </a:r>
          </a:p>
          <a:p>
            <a:pPr eaLnBrk="1" hangingPunct="1"/>
            <a:r>
              <a:rPr lang="en-US" sz="1800" b="1" dirty="0" smtClean="0">
                <a:sym typeface="Wingdings"/>
              </a:rPr>
              <a:t>Surviving FCHAMP abundance on Earth several orders of magnitude higher than</a:t>
            </a:r>
          </a:p>
          <a:p>
            <a:pPr eaLnBrk="1" hangingPunct="1"/>
            <a:r>
              <a:rPr lang="en-US" sz="1800" b="1" dirty="0" smtClean="0">
                <a:sym typeface="Wingdings"/>
              </a:rPr>
              <a:t>limits from terrestrial searches for fractionally charged particles  close window </a:t>
            </a:r>
          </a:p>
          <a:p>
            <a:pPr eaLnBrk="1" hangingPunct="1"/>
            <a:r>
              <a:rPr lang="en-US" sz="1800" b="1" dirty="0" smtClean="0">
                <a:sym typeface="Wingdings"/>
              </a:rPr>
              <a:t>for FCHAMP Q</a:t>
            </a:r>
            <a:r>
              <a:rPr lang="en-US" sz="1800" b="1" baseline="-25000" dirty="0" smtClean="0">
                <a:sym typeface="Wingdings"/>
              </a:rPr>
              <a:t>L</a:t>
            </a:r>
            <a:r>
              <a:rPr lang="en-US" sz="1800" b="1" dirty="0" smtClean="0">
                <a:sym typeface="Wingdings"/>
              </a:rPr>
              <a:t> ≥ 0.01. </a:t>
            </a:r>
          </a:p>
          <a:p>
            <a:pPr eaLnBrk="1" hangingPunct="1"/>
            <a:endParaRPr lang="en-US" sz="1800" b="1" dirty="0">
              <a:sym typeface="Wingdings"/>
            </a:endParaRPr>
          </a:p>
          <a:p>
            <a:pPr eaLnBrk="1" hangingPunct="1"/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BUT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… as Q approaches an integer  |</a:t>
            </a:r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Q</a:t>
            </a:r>
            <a:r>
              <a:rPr lang="en-US" sz="1800" b="1" baseline="-25000" dirty="0" smtClean="0">
                <a:solidFill>
                  <a:srgbClr val="FF0000"/>
                </a:solidFill>
                <a:sym typeface="Wingdings"/>
              </a:rPr>
              <a:t>L</a:t>
            </a:r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 – n| ≤ 0.25 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these searches are increasingly</a:t>
            </a:r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insensitive  ``</a:t>
            </a:r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unconstrained islands 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‘’ in Q</a:t>
            </a:r>
            <a:r>
              <a:rPr lang="en-US" sz="1800" b="1" baseline="-25000" dirty="0" smtClean="0">
                <a:solidFill>
                  <a:srgbClr val="0000FF"/>
                </a:solidFill>
                <a:sym typeface="Wingdings"/>
              </a:rPr>
              <a:t>L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-m</a:t>
            </a:r>
            <a:r>
              <a:rPr lang="en-US" sz="1800" b="1" baseline="-25000" dirty="0" smtClean="0">
                <a:solidFill>
                  <a:srgbClr val="0000FF"/>
                </a:solidFill>
                <a:sym typeface="Wingdings"/>
              </a:rPr>
              <a:t>L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 planes to be explored by </a:t>
            </a:r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searching for FCHAMPS in Cosmic Rays </a:t>
            </a:r>
          </a:p>
          <a:p>
            <a:pPr eaLnBrk="1" hangingPunct="1"/>
            <a:endParaRPr lang="en-US" sz="1800" b="1" dirty="0">
              <a:solidFill>
                <a:srgbClr val="0000FF"/>
              </a:solidFill>
              <a:sym typeface="Wingdings"/>
            </a:endParaRPr>
          </a:p>
          <a:p>
            <a:pPr eaLnBrk="1" hangingPunct="1"/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&amp; in </a:t>
            </a:r>
            <a:r>
              <a:rPr lang="en-US" sz="1800" b="1" dirty="0" err="1" smtClean="0">
                <a:solidFill>
                  <a:srgbClr val="FF0000"/>
                </a:solidFill>
                <a:sym typeface="Wingdings"/>
              </a:rPr>
              <a:t>MoEDAL</a:t>
            </a:r>
            <a:r>
              <a:rPr lang="en-US" sz="18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detector 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via tracks in the plastics</a:t>
            </a:r>
            <a:r>
              <a:rPr lang="en-US" sz="1800" b="1" dirty="0" smtClean="0">
                <a:sym typeface="Wingdings"/>
              </a:rPr>
              <a:t>…</a:t>
            </a:r>
            <a:endParaRPr lang="en-US" sz="1800" b="1" dirty="0">
              <a:sym typeface="Wingdings" charset="0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39560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CHAMPS - REVISITED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56751" y="67307"/>
            <a:ext cx="2217637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Langacker</a:t>
            </a:r>
            <a:r>
              <a:rPr lang="en-US" b="1" dirty="0" smtClean="0"/>
              <a:t>, </a:t>
            </a:r>
            <a:r>
              <a:rPr lang="en-US" b="1" dirty="0" err="1" smtClean="0"/>
              <a:t>Steigman</a:t>
            </a:r>
            <a:endParaRPr lang="en-US" b="1" dirty="0" smtClean="0"/>
          </a:p>
          <a:p>
            <a:r>
              <a:rPr lang="en-US" b="1" dirty="0" smtClean="0"/>
              <a:t>arXive:11073131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28521" y="5111957"/>
            <a:ext cx="4214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badi MT Condensed Extra Bold"/>
                <a:cs typeface="Abadi MT Condensed Extra Bold"/>
              </a:rPr>
              <a:t>…If we can produce FCHAMPS @ LHC….</a:t>
            </a:r>
            <a:endParaRPr lang="en-US" sz="2000" dirty="0">
              <a:solidFill>
                <a:srgbClr val="FF0000"/>
              </a:solidFill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457951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FCHAMPS ``ISLANDS’’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58207"/>
            <a:ext cx="5628265" cy="56369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79968" y="979245"/>
            <a:ext cx="2217637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Langacker</a:t>
            </a:r>
            <a:r>
              <a:rPr lang="en-US" b="1" dirty="0" smtClean="0"/>
              <a:t>, </a:t>
            </a:r>
            <a:r>
              <a:rPr lang="en-US" b="1" dirty="0" err="1" smtClean="0"/>
              <a:t>Steigman</a:t>
            </a:r>
            <a:endParaRPr lang="en-US" b="1" dirty="0" smtClean="0"/>
          </a:p>
          <a:p>
            <a:r>
              <a:rPr lang="en-US" b="1" dirty="0" smtClean="0"/>
              <a:t>arXive:11073131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465" y="5720238"/>
            <a:ext cx="28194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74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TextBox 1"/>
          <p:cNvSpPr txBox="1">
            <a:spLocks noChangeArrowheads="1"/>
          </p:cNvSpPr>
          <p:nvPr/>
        </p:nvSpPr>
        <p:spPr bwMode="auto">
          <a:xfrm>
            <a:off x="179388" y="1125538"/>
            <a:ext cx="35163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WHAT ARE SIMPS? </a:t>
            </a:r>
          </a:p>
        </p:txBody>
      </p:sp>
      <p:sp>
        <p:nvSpPr>
          <p:cNvPr id="151554" name="TextBox 3"/>
          <p:cNvSpPr txBox="1">
            <a:spLocks noChangeArrowheads="1"/>
          </p:cNvSpPr>
          <p:nvPr/>
        </p:nvSpPr>
        <p:spPr bwMode="auto">
          <a:xfrm>
            <a:off x="3267075" y="44450"/>
            <a:ext cx="5842000" cy="9239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de Rujula, Glashow, Sarid (1990)</a:t>
            </a:r>
          </a:p>
          <a:p>
            <a:pPr eaLnBrk="1" hangingPunct="1"/>
            <a:r>
              <a:rPr lang="en-US" sz="1800" b="1"/>
              <a:t>Dimopoulos, Eichler, Esmailzadeh, Starkman (1990)</a:t>
            </a:r>
          </a:p>
          <a:p>
            <a:pPr eaLnBrk="1" hangingPunct="1"/>
            <a:r>
              <a:rPr lang="en-US" sz="1800" b="1"/>
              <a:t>Starkman, Gould, Esmailzadeh, Dimopoulos (1990)</a:t>
            </a:r>
          </a:p>
        </p:txBody>
      </p:sp>
      <p:sp>
        <p:nvSpPr>
          <p:cNvPr id="151555" name="TextBox 10"/>
          <p:cNvSpPr txBox="1">
            <a:spLocks noChangeArrowheads="1"/>
          </p:cNvSpPr>
          <p:nvPr/>
        </p:nvSpPr>
        <p:spPr bwMode="auto">
          <a:xfrm>
            <a:off x="323850" y="1989138"/>
            <a:ext cx="41163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0000FF"/>
                </a:solidFill>
              </a:rPr>
              <a:t>(</a:t>
            </a:r>
            <a:r>
              <a:rPr lang="en-US" sz="1800" b="1" i="1" dirty="0" smtClean="0">
                <a:solidFill>
                  <a:srgbClr val="0000FF"/>
                </a:solidFill>
              </a:rPr>
              <a:t>III) </a:t>
            </a:r>
            <a:r>
              <a:rPr lang="en-US" sz="1800" b="1" i="1" dirty="0">
                <a:solidFill>
                  <a:srgbClr val="0000FF"/>
                </a:solidFill>
              </a:rPr>
              <a:t>SIMP could be neutral (fermion)</a:t>
            </a:r>
            <a:r>
              <a:rPr lang="en-US" sz="18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1556" name="TextBox 11"/>
          <p:cNvSpPr txBox="1">
            <a:spLocks noChangeArrowheads="1"/>
          </p:cNvSpPr>
          <p:nvPr/>
        </p:nvSpPr>
        <p:spPr bwMode="auto">
          <a:xfrm>
            <a:off x="5041900" y="2492375"/>
            <a:ext cx="3059113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Bai, Rajaraman, 1109.6009</a:t>
            </a:r>
          </a:p>
        </p:txBody>
      </p:sp>
      <p:sp>
        <p:nvSpPr>
          <p:cNvPr id="151557" name="TextBox 2"/>
          <p:cNvSpPr txBox="1">
            <a:spLocks noChangeArrowheads="1"/>
          </p:cNvSpPr>
          <p:nvPr/>
        </p:nvSpPr>
        <p:spPr bwMode="auto">
          <a:xfrm>
            <a:off x="5026025" y="1916113"/>
            <a:ext cx="3722688" cy="368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Wandelt </a:t>
            </a:r>
            <a:r>
              <a:rPr lang="en-US" sz="1800" b="1" i="1"/>
              <a:t>et al.,</a:t>
            </a:r>
            <a:r>
              <a:rPr lang="en-US" sz="1800" b="1"/>
              <a:t> astro-ph/0006344</a:t>
            </a:r>
            <a:r>
              <a:rPr lang="en-US" sz="1800" b="1" i="1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92225" y="3381375"/>
            <a:ext cx="4425950" cy="12001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behave like a neutron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so most of astrophysical &amp; terrestrial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constraints can be avoided, especially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if light ….</a:t>
            </a:r>
          </a:p>
        </p:txBody>
      </p:sp>
    </p:spTree>
    <p:extLst>
      <p:ext uri="{BB962C8B-B14F-4D97-AF65-F5344CB8AC3E}">
        <p14:creationId xmlns:p14="http://schemas.microsoft.com/office/powerpoint/2010/main" val="220152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188913"/>
            <a:ext cx="5416550" cy="461962"/>
          </a:xfrm>
          <a:prstGeom prst="rect">
            <a:avLst/>
          </a:prstGeom>
          <a:solidFill>
            <a:srgbClr val="CCFFCC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/>
              <a:t>CONSTRAINTS ON SIMPS/CHAMPS</a:t>
            </a:r>
          </a:p>
        </p:txBody>
      </p:sp>
      <p:sp>
        <p:nvSpPr>
          <p:cNvPr id="152578" name="TextBox 3"/>
          <p:cNvSpPr txBox="1">
            <a:spLocks noChangeArrowheads="1"/>
          </p:cNvSpPr>
          <p:nvPr/>
        </p:nvSpPr>
        <p:spPr bwMode="auto">
          <a:xfrm>
            <a:off x="323850" y="765175"/>
            <a:ext cx="86963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u="sng"/>
              <a:t>(i) Direct Detection Searches</a:t>
            </a:r>
            <a:r>
              <a:rPr lang="en-US" sz="1800" u="sng"/>
              <a:t>: </a:t>
            </a:r>
          </a:p>
          <a:p>
            <a:pPr eaLnBrk="1" hangingPunct="1"/>
            <a:endParaRPr lang="en-US" sz="1800" b="1">
              <a:solidFill>
                <a:srgbClr val="0000FF"/>
              </a:solidFill>
            </a:endParaRPr>
          </a:p>
          <a:p>
            <a:pPr eaLnBrk="1" hangingPunct="1"/>
            <a:r>
              <a:rPr lang="en-US" sz="1800" b="1">
                <a:solidFill>
                  <a:srgbClr val="0000FF"/>
                </a:solidFill>
              </a:rPr>
              <a:t>ground exps </a:t>
            </a:r>
            <a:r>
              <a:rPr lang="en-US" sz="1800"/>
              <a:t>(CDMS, XENON) </a:t>
            </a:r>
            <a:r>
              <a:rPr lang="en-US" sz="1800">
                <a:sym typeface="Wingdings" charset="0"/>
              </a:rPr>
              <a:t> </a:t>
            </a:r>
            <a:r>
              <a:rPr lang="en-US" sz="1800"/>
              <a:t>stringent bounds </a:t>
            </a:r>
            <a:r>
              <a:rPr lang="en-US" sz="1800" b="1">
                <a:solidFill>
                  <a:srgbClr val="0000FF"/>
                </a:solidFill>
              </a:rPr>
              <a:t>on low cross sections</a:t>
            </a:r>
          </a:p>
          <a:p>
            <a:pPr eaLnBrk="1" hangingPunct="1"/>
            <a:endParaRPr lang="en-US" sz="1000"/>
          </a:p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High Cross sections </a:t>
            </a:r>
            <a:r>
              <a:rPr lang="en-US" sz="1800"/>
              <a:t>: SIMP stopped in the atmosphere do not reach ground or </a:t>
            </a:r>
          </a:p>
          <a:p>
            <a:pPr eaLnBrk="1" hangingPunct="1"/>
            <a:r>
              <a:rPr lang="en-US" sz="1800"/>
              <a:t>underground detectors -</a:t>
            </a:r>
            <a:r>
              <a:rPr lang="en-US" sz="1800">
                <a:sym typeface="Wingdings" charset="0"/>
              </a:rPr>
              <a:t>  </a:t>
            </a:r>
            <a:r>
              <a:rPr lang="en-US" sz="1800" b="1" i="1">
                <a:solidFill>
                  <a:srgbClr val="FF0000"/>
                </a:solidFill>
                <a:sym typeface="Wingdings" charset="0"/>
              </a:rPr>
              <a:t>high-altitude expts </a:t>
            </a:r>
            <a:r>
              <a:rPr lang="en-US" sz="1800">
                <a:sym typeface="Wingdings" charset="0"/>
              </a:rPr>
              <a:t>(Baloon, satellite… X-ray Quantum </a:t>
            </a:r>
          </a:p>
          <a:p>
            <a:pPr eaLnBrk="1" hangingPunct="1"/>
            <a:r>
              <a:rPr lang="en-US" sz="1800">
                <a:sym typeface="Wingdings" charset="0"/>
              </a:rPr>
              <a:t>Calorimeters (XQC))  reach interactions above the atmosphere &amp; </a:t>
            </a:r>
          </a:p>
          <a:p>
            <a:pPr eaLnBrk="1" hangingPunct="1"/>
            <a:r>
              <a:rPr lang="en-US" sz="1800" b="1">
                <a:solidFill>
                  <a:srgbClr val="FF0000"/>
                </a:solidFill>
                <a:sym typeface="Wingdings" charset="0"/>
              </a:rPr>
              <a:t>eliminate  large portion </a:t>
            </a:r>
            <a:r>
              <a:rPr lang="en-US" sz="1800">
                <a:sym typeface="Wingdings" charset="0"/>
              </a:rPr>
              <a:t>of SIMP parameter space  </a:t>
            </a:r>
            <a:r>
              <a:rPr lang="en-US" sz="1800"/>
              <a:t>                           </a:t>
            </a:r>
          </a:p>
        </p:txBody>
      </p:sp>
      <p:sp>
        <p:nvSpPr>
          <p:cNvPr id="152579" name="TextBox 4"/>
          <p:cNvSpPr txBox="1">
            <a:spLocks noChangeArrowheads="1"/>
          </p:cNvSpPr>
          <p:nvPr/>
        </p:nvSpPr>
        <p:spPr bwMode="auto">
          <a:xfrm>
            <a:off x="6011863" y="404813"/>
            <a:ext cx="3059112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Bai, Rajaraman, 1109.6009</a:t>
            </a:r>
          </a:p>
        </p:txBody>
      </p:sp>
      <p:sp>
        <p:nvSpPr>
          <p:cNvPr id="152580" name="TextBox 5"/>
          <p:cNvSpPr txBox="1">
            <a:spLocks noChangeArrowheads="1"/>
          </p:cNvSpPr>
          <p:nvPr/>
        </p:nvSpPr>
        <p:spPr bwMode="auto">
          <a:xfrm>
            <a:off x="323850" y="3068638"/>
            <a:ext cx="2227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u="sng">
                <a:solidFill>
                  <a:srgbClr val="FF0000"/>
                </a:solidFill>
              </a:rPr>
              <a:t> (ii) Earth Heating:</a:t>
            </a:r>
          </a:p>
        </p:txBody>
      </p:sp>
      <p:sp>
        <p:nvSpPr>
          <p:cNvPr id="152581" name="TextBox 6"/>
          <p:cNvSpPr txBox="1">
            <a:spLocks noChangeArrowheads="1"/>
          </p:cNvSpPr>
          <p:nvPr/>
        </p:nvSpPr>
        <p:spPr bwMode="auto">
          <a:xfrm>
            <a:off x="971550" y="3429000"/>
            <a:ext cx="7747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SIMP captured gravitationally by Earth, accumulate at core,</a:t>
            </a:r>
          </a:p>
          <a:p>
            <a:pPr eaLnBrk="1" hangingPunct="1"/>
            <a:r>
              <a:rPr lang="en-US" sz="1800">
                <a:sym typeface="Wingdings" charset="0"/>
              </a:rPr>
              <a:t> </a:t>
            </a:r>
            <a:r>
              <a:rPr lang="en-US" sz="1800" b="1">
                <a:solidFill>
                  <a:srgbClr val="FF0000"/>
                </a:solidFill>
                <a:sym typeface="Wingdings" charset="0"/>
              </a:rPr>
              <a:t>self-annihilate </a:t>
            </a:r>
            <a:r>
              <a:rPr lang="en-US" sz="1800">
                <a:sym typeface="Wingdings" charset="0"/>
              </a:rPr>
              <a:t>into SM ptcles  thermalize/</a:t>
            </a:r>
            <a:r>
              <a:rPr lang="en-US" sz="1800" b="1">
                <a:solidFill>
                  <a:srgbClr val="FF0000"/>
                </a:solidFill>
                <a:sym typeface="Wingdings" charset="0"/>
              </a:rPr>
              <a:t>modify Earth’s heat flow</a:t>
            </a:r>
            <a:r>
              <a:rPr lang="en-US" sz="1800">
                <a:sym typeface="Wingdings" charset="0"/>
              </a:rPr>
              <a:t>, </a:t>
            </a:r>
            <a:r>
              <a:rPr lang="en-US" sz="1800"/>
              <a:t> </a:t>
            </a:r>
          </a:p>
        </p:txBody>
      </p:sp>
      <p:sp>
        <p:nvSpPr>
          <p:cNvPr id="152582" name="TextBox 7"/>
          <p:cNvSpPr txBox="1">
            <a:spLocks noChangeArrowheads="1"/>
          </p:cNvSpPr>
          <p:nvPr/>
        </p:nvSpPr>
        <p:spPr bwMode="auto">
          <a:xfrm>
            <a:off x="74613" y="4076700"/>
            <a:ext cx="90693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u="sng">
                <a:solidFill>
                  <a:srgbClr val="0000FF"/>
                </a:solidFill>
              </a:rPr>
              <a:t>(iii) Neutron Star </a:t>
            </a:r>
            <a:r>
              <a:rPr lang="en-US" sz="1800"/>
              <a:t>core collection of scalar SIMP </a:t>
            </a:r>
            <a:r>
              <a:rPr lang="en-US" sz="1800">
                <a:sym typeface="Wingdings" charset="0"/>
              </a:rPr>
              <a:t> </a:t>
            </a:r>
            <a:r>
              <a:rPr lang="en-US" sz="1800" b="1" i="1" u="sng">
                <a:solidFill>
                  <a:srgbClr val="0000FF"/>
                </a:solidFill>
                <a:sym typeface="Wingdings" charset="0"/>
              </a:rPr>
              <a:t>collapse to black hole </a:t>
            </a:r>
          </a:p>
          <a:p>
            <a:pPr eaLnBrk="1" hangingPunct="1"/>
            <a:endParaRPr lang="en-US" sz="1400" b="1" i="1" u="sng">
              <a:solidFill>
                <a:srgbClr val="0000FF"/>
              </a:solidFill>
              <a:sym typeface="Wingdings" charset="0"/>
            </a:endParaRPr>
          </a:p>
          <a:p>
            <a:pPr eaLnBrk="1" hangingPunct="1"/>
            <a:r>
              <a:rPr lang="en-US" sz="1800" b="1" i="1" u="sng">
                <a:solidFill>
                  <a:srgbClr val="0000FF"/>
                </a:solidFill>
                <a:sym typeface="Wingdings" charset="0"/>
              </a:rPr>
              <a:t>(iv) Cosmic Rays</a:t>
            </a:r>
            <a:r>
              <a:rPr lang="en-US" sz="1800">
                <a:solidFill>
                  <a:srgbClr val="0000FF"/>
                </a:solidFill>
                <a:sym typeface="Wingdings" charset="0"/>
              </a:rPr>
              <a:t>: </a:t>
            </a:r>
          </a:p>
          <a:p>
            <a:pPr eaLnBrk="1" hangingPunct="1"/>
            <a:r>
              <a:rPr lang="en-US" sz="1800">
                <a:sym typeface="Wingdings" charset="0"/>
              </a:rPr>
              <a:t>protons-SIMP scattering  </a:t>
            </a:r>
            <a:r>
              <a:rPr lang="el-GR" sz="1800">
                <a:sym typeface="Wingdings" charset="0"/>
              </a:rPr>
              <a:t>π</a:t>
            </a:r>
            <a:r>
              <a:rPr lang="el-GR" sz="1800" baseline="30000">
                <a:sym typeface="Wingdings" charset="0"/>
              </a:rPr>
              <a:t>0</a:t>
            </a:r>
            <a:r>
              <a:rPr lang="el-GR" sz="1800">
                <a:sym typeface="Wingdings" charset="0"/>
              </a:rPr>
              <a:t>  γγ</a:t>
            </a:r>
            <a:r>
              <a:rPr lang="en-GB" sz="1800">
                <a:sym typeface="Wingdings" charset="0"/>
              </a:rPr>
              <a:t> (assume SIMP near Galaxy Center, </a:t>
            </a:r>
            <a:r>
              <a:rPr lang="en-GB" b="1">
                <a:solidFill>
                  <a:srgbClr val="FF0000"/>
                </a:solidFill>
                <a:sym typeface="Wingdings" charset="0"/>
              </a:rPr>
              <a:t>uncertain</a:t>
            </a:r>
            <a:r>
              <a:rPr lang="en-GB" sz="1800">
                <a:sym typeface="Wingdings" charset="0"/>
              </a:rPr>
              <a:t>)</a:t>
            </a:r>
          </a:p>
          <a:p>
            <a:pPr eaLnBrk="1" hangingPunct="1"/>
            <a:endParaRPr lang="en-GB" sz="1200">
              <a:sym typeface="Wingdings" charset="0"/>
            </a:endParaRPr>
          </a:p>
          <a:p>
            <a:pPr eaLnBrk="1" hangingPunct="1"/>
            <a:r>
              <a:rPr lang="en-GB" sz="1800" b="1" i="1" u="sng">
                <a:sym typeface="Wingdings" charset="0"/>
              </a:rPr>
              <a:t>(v) CMB, Large Scale Structure </a:t>
            </a:r>
            <a:r>
              <a:rPr lang="en-GB" sz="1800">
                <a:sym typeface="Wingdings" charset="0"/>
              </a:rPr>
              <a:t>modified by strong SIMP - baryon interactions </a:t>
            </a:r>
          </a:p>
          <a:p>
            <a:pPr eaLnBrk="1" hangingPunct="1"/>
            <a:endParaRPr lang="en-GB" sz="1800" b="1" i="1" u="sng">
              <a:solidFill>
                <a:srgbClr val="0000FF"/>
              </a:solidFill>
              <a:sym typeface="Wingdings" charset="0"/>
            </a:endParaRPr>
          </a:p>
          <a:p>
            <a:pPr eaLnBrk="1" hangingPunct="1"/>
            <a:r>
              <a:rPr lang="en-GB" sz="1800" b="1" i="1" u="sng">
                <a:solidFill>
                  <a:srgbClr val="008000"/>
                </a:solidFill>
                <a:sym typeface="Wingdings" charset="0"/>
              </a:rPr>
              <a:t>(vi) Bound States SIMP-Nucleons: </a:t>
            </a:r>
            <a:r>
              <a:rPr lang="en-GB" sz="1800">
                <a:sym typeface="Wingdings" charset="0"/>
              </a:rPr>
              <a:t>if formed - constraints exclude models  </a:t>
            </a:r>
          </a:p>
          <a:p>
            <a:pPr eaLnBrk="1" hangingPunct="1"/>
            <a:r>
              <a:rPr lang="en-GB" sz="1800" b="1" i="1" u="sng">
                <a:solidFill>
                  <a:srgbClr val="008000"/>
                </a:solidFill>
                <a:sym typeface="Wingdings" charset="0"/>
              </a:rPr>
              <a:t> </a:t>
            </a:r>
            <a:r>
              <a:rPr lang="en-GB" sz="1800">
                <a:sym typeface="Wingdings" charset="0"/>
              </a:rPr>
              <a:t>avoid such bound states  repulsive forces between SIMPS and nucleons </a:t>
            </a:r>
            <a:endParaRPr lang="en-US" sz="1800" b="1" i="1" u="sng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1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851" y="412387"/>
            <a:ext cx="682842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CONSTRAINTS ON CHAMPS FROM PLASTIC COSMIC RAY DETECTOPS</a:t>
            </a:r>
            <a:endParaRPr lang="en-US" b="1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008" y="2118578"/>
            <a:ext cx="4521200" cy="1041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3275" y="1088702"/>
            <a:ext cx="8248359" cy="646331"/>
          </a:xfrm>
          <a:prstGeom prst="rect">
            <a:avLst/>
          </a:prstGeom>
          <a:solidFill>
            <a:srgbClr val="FFFF00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Scattering of SIMPs off molecules in plastic causes sufficient damage by molecular </a:t>
            </a:r>
          </a:p>
          <a:p>
            <a:r>
              <a:rPr lang="en-US" dirty="0" smtClean="0"/>
              <a:t>bond breaking provided energy deposition is such that: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851" y="3843449"/>
            <a:ext cx="353173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This corresponds to cross sections </a:t>
            </a:r>
            <a:endParaRPr lang="en-US" b="1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734" y="3685868"/>
            <a:ext cx="4064000" cy="546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851" y="4981638"/>
            <a:ext cx="696857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Minimum length of tracks required for tracks to be seen (e.g. 2.5 </a:t>
            </a:r>
            <a:r>
              <a:rPr lang="en-US" b="1" dirty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m)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1"/>
          <p:cNvSpPr>
            <a:spLocks noChangeArrowheads="1"/>
          </p:cNvSpPr>
          <p:nvPr/>
        </p:nvSpPr>
        <p:spPr bwMode="auto">
          <a:xfrm>
            <a:off x="611188" y="333375"/>
            <a:ext cx="7416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b="1" i="1" u="sng">
                <a:solidFill>
                  <a:srgbClr val="008000"/>
                </a:solidFill>
                <a:sym typeface="Wingdings" charset="0"/>
              </a:rPr>
              <a:t>Bound States SIMP-Nucleons: </a:t>
            </a:r>
          </a:p>
          <a:p>
            <a:endParaRPr lang="en-GB" b="1" i="1" u="sng">
              <a:solidFill>
                <a:srgbClr val="008000"/>
              </a:solidFill>
              <a:sym typeface="Wingdings" charset="0"/>
            </a:endParaRPr>
          </a:p>
          <a:p>
            <a:r>
              <a:rPr lang="en-GB">
                <a:sym typeface="Wingdings" charset="0"/>
              </a:rPr>
              <a:t>Avoid such bound states  repulsive forces between SIMPS and nucleons  </a:t>
            </a:r>
            <a:r>
              <a:rPr lang="en-GB" b="1" i="1">
                <a:solidFill>
                  <a:srgbClr val="FF0000"/>
                </a:solidFill>
                <a:sym typeface="Wingdings" charset="0"/>
              </a:rPr>
              <a:t>fermion SIMP </a:t>
            </a:r>
            <a:r>
              <a:rPr lang="en-GB">
                <a:sym typeface="Wingdings" charset="0"/>
              </a:rPr>
              <a:t>and </a:t>
            </a:r>
            <a:r>
              <a:rPr lang="en-GB" b="1" i="1">
                <a:solidFill>
                  <a:srgbClr val="FF0000"/>
                </a:solidFill>
                <a:sym typeface="Wingdings" charset="0"/>
              </a:rPr>
              <a:t>scalar </a:t>
            </a:r>
            <a:r>
              <a:rPr lang="el-GR" b="1" i="1">
                <a:solidFill>
                  <a:srgbClr val="FF0000"/>
                </a:solidFill>
                <a:sym typeface="Wingdings" charset="0"/>
              </a:rPr>
              <a:t>φ</a:t>
            </a:r>
            <a:r>
              <a:rPr lang="en-GB">
                <a:sym typeface="Wingdings" charset="0"/>
              </a:rPr>
              <a:t> attractive mediator (for charge neutrality of the Universe), </a:t>
            </a:r>
            <a:r>
              <a:rPr lang="en-GB" b="1" i="1">
                <a:solidFill>
                  <a:srgbClr val="FF0000"/>
                </a:solidFill>
                <a:sym typeface="Wingdings" charset="0"/>
              </a:rPr>
              <a:t>scalar force &lt; two pion</a:t>
            </a:r>
            <a:r>
              <a:rPr lang="el-GR" b="1" i="1">
                <a:solidFill>
                  <a:srgbClr val="FF0000"/>
                </a:solidFill>
                <a:sym typeface="Wingdings" charset="0"/>
              </a:rPr>
              <a:t> </a:t>
            </a:r>
            <a:r>
              <a:rPr lang="en-GB" b="1" i="1">
                <a:solidFill>
                  <a:srgbClr val="FF0000"/>
                </a:solidFill>
                <a:sym typeface="Wingdings" charset="0"/>
              </a:rPr>
              <a:t>exchange </a:t>
            </a:r>
            <a:endParaRPr lang="el-GR" b="1" i="1">
              <a:solidFill>
                <a:srgbClr val="FF0000"/>
              </a:solidFill>
              <a:sym typeface="Wingdings" charset="0"/>
            </a:endParaRPr>
          </a:p>
          <a:p>
            <a:r>
              <a:rPr lang="en-GB">
                <a:sym typeface="Wingdings" charset="0"/>
              </a:rPr>
              <a:t> nucleon bound states </a:t>
            </a:r>
            <a:r>
              <a:rPr lang="en-GB" b="1" i="1">
                <a:solidFill>
                  <a:srgbClr val="008000"/>
                </a:solidFill>
                <a:sym typeface="Wingdings" charset="0"/>
              </a:rPr>
              <a:t>do not form </a:t>
            </a:r>
            <a:r>
              <a:rPr lang="en-GB">
                <a:sym typeface="Wingdings" charset="0"/>
              </a:rPr>
              <a:t>due to </a:t>
            </a:r>
            <a:r>
              <a:rPr lang="el-GR">
                <a:sym typeface="Wingdings" charset="0"/>
              </a:rPr>
              <a:t>φ</a:t>
            </a:r>
            <a:r>
              <a:rPr lang="en-GB">
                <a:sym typeface="Wingdings" charset="0"/>
              </a:rPr>
              <a:t> : </a:t>
            </a:r>
            <a:endParaRPr lang="en-US" b="1" i="1" u="sng">
              <a:solidFill>
                <a:srgbClr val="008000"/>
              </a:solidFill>
            </a:endParaRPr>
          </a:p>
        </p:txBody>
      </p:sp>
      <p:sp>
        <p:nvSpPr>
          <p:cNvPr id="153602" name="TextBox 2"/>
          <p:cNvSpPr txBox="1">
            <a:spLocks noChangeArrowheads="1"/>
          </p:cNvSpPr>
          <p:nvPr/>
        </p:nvSpPr>
        <p:spPr bwMode="auto">
          <a:xfrm>
            <a:off x="6011863" y="404813"/>
            <a:ext cx="3059112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Bai, Rajaraman, 1109.6009</a:t>
            </a:r>
          </a:p>
        </p:txBody>
      </p:sp>
      <p:pic>
        <p:nvPicPr>
          <p:cNvPr id="153603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11550"/>
            <a:ext cx="39608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4" name="TextBox 5"/>
          <p:cNvSpPr txBox="1">
            <a:spLocks noChangeArrowheads="1"/>
          </p:cNvSpPr>
          <p:nvPr/>
        </p:nvSpPr>
        <p:spPr bwMode="auto">
          <a:xfrm>
            <a:off x="539750" y="4005263"/>
            <a:ext cx="6518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Not modification of Galactic halo shape (e.g. Bullet Cluster) </a:t>
            </a:r>
            <a:r>
              <a:rPr lang="en-US" sz="1800">
                <a:sym typeface="Wingdings" charset="0"/>
              </a:rPr>
              <a:t> </a:t>
            </a:r>
          </a:p>
          <a:p>
            <a:pPr eaLnBrk="1" hangingPunct="1"/>
            <a:endParaRPr lang="en-US" sz="1800"/>
          </a:p>
        </p:txBody>
      </p:sp>
      <p:pic>
        <p:nvPicPr>
          <p:cNvPr id="15360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860800"/>
            <a:ext cx="1816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own Arrow 7"/>
          <p:cNvSpPr/>
          <p:nvPr/>
        </p:nvSpPr>
        <p:spPr>
          <a:xfrm>
            <a:off x="3635375" y="4437063"/>
            <a:ext cx="288925" cy="6477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53607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157788"/>
            <a:ext cx="3479800" cy="774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8" name="TextBox 8"/>
          <p:cNvSpPr txBox="1">
            <a:spLocks noChangeArrowheads="1"/>
          </p:cNvSpPr>
          <p:nvPr/>
        </p:nvSpPr>
        <p:spPr bwMode="auto">
          <a:xfrm>
            <a:off x="365125" y="2276475"/>
            <a:ext cx="3702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/>
              <a:t>Toy (Instructive) Models</a:t>
            </a:r>
          </a:p>
        </p:txBody>
      </p:sp>
      <p:sp>
        <p:nvSpPr>
          <p:cNvPr id="153609" name="TextBox 9"/>
          <p:cNvSpPr txBox="1">
            <a:spLocks noChangeArrowheads="1"/>
          </p:cNvSpPr>
          <p:nvPr/>
        </p:nvSpPr>
        <p:spPr bwMode="auto">
          <a:xfrm>
            <a:off x="4752975" y="2341563"/>
            <a:ext cx="4391025" cy="1016000"/>
          </a:xfrm>
          <a:prstGeom prst="rect">
            <a:avLst/>
          </a:prstGeom>
          <a:solidFill>
            <a:srgbClr val="760B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chemeClr val="bg1"/>
                </a:solidFill>
              </a:rPr>
              <a:t>Extend SM by one massive particle m</a:t>
            </a:r>
            <a:r>
              <a:rPr lang="en-US" sz="1800" b="1" baseline="-25000">
                <a:solidFill>
                  <a:schemeClr val="bg1"/>
                </a:solidFill>
              </a:rPr>
              <a:t>x</a:t>
            </a:r>
          </a:p>
          <a:p>
            <a:pPr eaLnBrk="1" hangingPunct="1"/>
            <a:r>
              <a:rPr lang="en-US" sz="1800" b="1">
                <a:solidFill>
                  <a:schemeClr val="bg1"/>
                </a:solidFill>
              </a:rPr>
              <a:t>Important information: nucleon-X </a:t>
            </a:r>
          </a:p>
          <a:p>
            <a:pPr eaLnBrk="1" hangingPunct="1"/>
            <a:r>
              <a:rPr lang="en-US" sz="1800" b="1">
                <a:solidFill>
                  <a:schemeClr val="bg1"/>
                </a:solidFill>
              </a:rPr>
              <a:t>cross section  </a:t>
            </a:r>
            <a:r>
              <a:rPr lang="el-GR" b="1">
                <a:solidFill>
                  <a:schemeClr val="bg1"/>
                </a:solidFill>
              </a:rPr>
              <a:t>σ</a:t>
            </a:r>
            <a:r>
              <a:rPr lang="en-GB" b="1" baseline="-25000">
                <a:solidFill>
                  <a:schemeClr val="bg1"/>
                </a:solidFill>
              </a:rPr>
              <a:t>xp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53610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35288"/>
            <a:ext cx="399573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11" name="TextBox 2"/>
          <p:cNvSpPr txBox="1">
            <a:spLocks noChangeArrowheads="1"/>
          </p:cNvSpPr>
          <p:nvPr/>
        </p:nvSpPr>
        <p:spPr bwMode="auto">
          <a:xfrm>
            <a:off x="5435600" y="44450"/>
            <a:ext cx="3722688" cy="368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Wandelt </a:t>
            </a:r>
            <a:r>
              <a:rPr lang="en-US" sz="1800" b="1" i="1"/>
              <a:t>et al.,</a:t>
            </a:r>
            <a:r>
              <a:rPr lang="en-US" sz="1800" b="1"/>
              <a:t> astro-ph/0006344</a:t>
            </a:r>
            <a:r>
              <a:rPr lang="en-US" sz="1800" b="1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5621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8175" y="260350"/>
            <a:ext cx="5416550" cy="461963"/>
          </a:xfrm>
          <a:prstGeom prst="rect">
            <a:avLst/>
          </a:prstGeom>
          <a:solidFill>
            <a:srgbClr val="CCFFCC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/>
              <a:t>CONSTRAINTS ON SIMPS/CHAMPS</a:t>
            </a:r>
          </a:p>
        </p:txBody>
      </p:sp>
      <p:sp>
        <p:nvSpPr>
          <p:cNvPr id="154626" name="TextBox 2"/>
          <p:cNvSpPr txBox="1">
            <a:spLocks noChangeArrowheads="1"/>
          </p:cNvSpPr>
          <p:nvPr/>
        </p:nvSpPr>
        <p:spPr bwMode="auto">
          <a:xfrm>
            <a:off x="5724525" y="765175"/>
            <a:ext cx="3059113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Bai, Rajaraman, 1109.6009</a:t>
            </a:r>
          </a:p>
        </p:txBody>
      </p:sp>
      <p:pic>
        <p:nvPicPr>
          <p:cNvPr id="15462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96975"/>
            <a:ext cx="6789738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150" y="5661025"/>
            <a:ext cx="6092825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63500" dir="13500000" kx="2700000" rotWithShape="0">
              <a:srgbClr val="FF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err="1"/>
              <a:t>m</a:t>
            </a:r>
            <a:r>
              <a:rPr lang="en-GB" sz="2400" b="1" baseline="-25000" dirty="0" err="1"/>
              <a:t>X</a:t>
            </a:r>
            <a:r>
              <a:rPr lang="en-GB" sz="2400" b="1" dirty="0"/>
              <a:t> &lt; 1 </a:t>
            </a:r>
            <a:r>
              <a:rPr lang="en-GB" sz="2400" b="1" dirty="0" err="1"/>
              <a:t>GeV</a:t>
            </a:r>
            <a:r>
              <a:rPr lang="en-GB" sz="2400" b="1" dirty="0"/>
              <a:t> , </a:t>
            </a:r>
            <a:r>
              <a:rPr lang="el-GR" sz="2400" b="1" dirty="0"/>
              <a:t>σ</a:t>
            </a:r>
            <a:r>
              <a:rPr lang="en-GB" sz="2400" b="1" baseline="-25000" dirty="0" err="1"/>
              <a:t>xp</a:t>
            </a:r>
            <a:r>
              <a:rPr lang="en-GB" sz="2400" b="1" dirty="0"/>
              <a:t> &lt; 10</a:t>
            </a:r>
            <a:r>
              <a:rPr lang="en-GB" sz="2400" b="1" baseline="30000" dirty="0"/>
              <a:t>-25</a:t>
            </a:r>
            <a:r>
              <a:rPr lang="en-GB" sz="2400" b="1" dirty="0"/>
              <a:t> cm</a:t>
            </a:r>
            <a:r>
              <a:rPr lang="en-GB" sz="2400" b="1" baseline="30000" dirty="0"/>
              <a:t>-2 </a:t>
            </a:r>
            <a:r>
              <a:rPr lang="en-GB" sz="2400" b="1" dirty="0"/>
              <a:t>ALLOWED !</a:t>
            </a:r>
            <a:r>
              <a:rPr lang="en-GB" dirty="0"/>
              <a:t>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5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0200"/>
            <a:ext cx="7601920" cy="398283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To get high ionization we need: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Magnetic charge or </a:t>
            </a:r>
            <a:r>
              <a:rPr lang="en-US" sz="9600" i="1" dirty="0" smtClean="0">
                <a:solidFill>
                  <a:srgbClr val="FF0000"/>
                </a:solidFill>
                <a:latin typeface="Book Antiqua" charset="0"/>
                <a:ea typeface="ＭＳ Ｐゴシック" charset="0"/>
              </a:rPr>
              <a:t>multiple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 electric charge (Monopoles, </a:t>
            </a:r>
            <a:r>
              <a:rPr lang="en-US" sz="9600" i="1" dirty="0" err="1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Dyons</a:t>
            </a: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, SMPs…)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Very low velocity &amp; electric charge  (Stable Massive Particles - SMPs)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 lvl="2">
              <a:spcBef>
                <a:spcPct val="0"/>
              </a:spcBef>
              <a:spcAft>
                <a:spcPts val="600"/>
              </a:spcAft>
            </a:pPr>
            <a:r>
              <a:rPr lang="en-US" sz="9600" i="1" dirty="0" smtClean="0">
                <a:solidFill>
                  <a:srgbClr val="00FFFF"/>
                </a:solidFill>
                <a:latin typeface="Book Antiqua" charset="0"/>
                <a:ea typeface="ＭＳ Ｐゴシック" charset="0"/>
              </a:rPr>
              <a:t>Any combination of the above </a:t>
            </a:r>
          </a:p>
          <a:p>
            <a:pPr lvl="2">
              <a:spcBef>
                <a:spcPct val="0"/>
              </a:spcBef>
              <a:spcAft>
                <a:spcPts val="600"/>
              </a:spcAft>
            </a:pPr>
            <a:endParaRPr lang="en-US" sz="9600" i="1" dirty="0" smtClean="0">
              <a:solidFill>
                <a:srgbClr val="00FFFF"/>
              </a:solidFill>
              <a:latin typeface="Book Antiqua" charset="0"/>
              <a:ea typeface="ＭＳ Ｐゴシック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9600" i="1" dirty="0" err="1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MoEDAL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has a threshold of Z/</a:t>
            </a:r>
            <a:r>
              <a:rPr lang="en-US" sz="9600" i="1" dirty="0" smtClean="0">
                <a:solidFill>
                  <a:srgbClr val="FFFF00"/>
                </a:solidFill>
                <a:latin typeface="Symbol" charset="0"/>
                <a:ea typeface="ＭＳ Ｐゴシック" charset="0"/>
                <a:cs typeface="Symbol" charset="0"/>
              </a:rPr>
              <a:t>b</a:t>
            </a:r>
            <a:r>
              <a:rPr lang="en-US" sz="96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 ~ 5 </a:t>
            </a:r>
            <a:r>
              <a:rPr lang="en-US" sz="2400" i="1" dirty="0" smtClean="0">
                <a:solidFill>
                  <a:srgbClr val="FFFF00"/>
                </a:solidFill>
                <a:latin typeface="Book Antiqua" charset="0"/>
                <a:ea typeface="ＭＳ Ｐゴシック" charset="0"/>
                <a:cs typeface="ＭＳ Ｐゴシック" charset="0"/>
              </a:rPr>
              <a:t>5</a:t>
            </a:r>
            <a:endParaRPr lang="en-US" sz="2400" i="1" dirty="0">
              <a:solidFill>
                <a:srgbClr val="FFFF00"/>
              </a:solidFill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673108" y="5096004"/>
            <a:ext cx="2386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VELOCITY: </a:t>
            </a:r>
            <a:r>
              <a:rPr lang="en-US" sz="2000" dirty="0">
                <a:solidFill>
                  <a:srgbClr val="FFFF00"/>
                </a:solidFill>
                <a:latin typeface="Symbol" charset="0"/>
                <a:cs typeface="Symbol" charset="0"/>
              </a:rPr>
              <a:t>b </a:t>
            </a:r>
            <a:r>
              <a:rPr lang="en-US" sz="2000" dirty="0">
                <a:solidFill>
                  <a:srgbClr val="FFFF00"/>
                </a:solidFill>
              </a:rPr>
              <a:t>=V/C</a:t>
            </a:r>
          </a:p>
        </p:txBody>
      </p:sp>
      <p:pic>
        <p:nvPicPr>
          <p:cNvPr id="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16708"/>
            <a:ext cx="6550025" cy="792162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920277" y="5686472"/>
            <a:ext cx="914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56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Pirnciples</a:t>
            </a:r>
            <a:r>
              <a:rPr lang="en-US" dirty="0" smtClean="0"/>
              <a:t> of </a:t>
            </a:r>
            <a:r>
              <a:rPr lang="en-US" dirty="0" err="1" smtClean="0"/>
              <a:t>MoEDAL</a:t>
            </a:r>
            <a:r>
              <a:rPr lang="en-US" dirty="0" smtClean="0"/>
              <a:t> Searches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6" y="1071578"/>
            <a:ext cx="884471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Particle must be </a:t>
            </a:r>
            <a:r>
              <a:rPr lang="en-US" sz="2000" b="1" i="1" dirty="0" smtClean="0"/>
              <a:t>massive</a:t>
            </a:r>
            <a:r>
              <a:rPr lang="en-US" sz="2000" b="1" dirty="0" smtClean="0"/>
              <a:t>, </a:t>
            </a:r>
            <a:r>
              <a:rPr lang="en-US" sz="2000" b="1" i="1" dirty="0" smtClean="0">
                <a:solidFill>
                  <a:srgbClr val="0000FF"/>
                </a:solidFill>
              </a:rPr>
              <a:t>long-lived </a:t>
            </a:r>
            <a:r>
              <a:rPr lang="en-US" sz="2000" b="1" dirty="0" smtClean="0"/>
              <a:t>&amp; </a:t>
            </a:r>
            <a:r>
              <a:rPr lang="en-US" sz="2000" b="1" i="1" dirty="0" smtClean="0">
                <a:solidFill>
                  <a:srgbClr val="FF0000"/>
                </a:solidFill>
              </a:rPr>
              <a:t>highly ionizing </a:t>
            </a:r>
            <a:r>
              <a:rPr lang="en-US" sz="2000" b="1" dirty="0"/>
              <a:t> </a:t>
            </a:r>
            <a:r>
              <a:rPr lang="en-US" sz="2000" b="1" dirty="0" smtClean="0"/>
              <a:t>to be detected at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MoEDAL</a:t>
            </a:r>
            <a:endParaRPr lang="en-US" sz="2000" b="1" i="1" baseline="300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886" y="1554907"/>
            <a:ext cx="1886232" cy="133180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307876" y="4772072"/>
            <a:ext cx="1365231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9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4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-33338"/>
            <a:ext cx="8770938" cy="612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TextBox 2"/>
          <p:cNvSpPr txBox="1">
            <a:spLocks noChangeArrowheads="1"/>
          </p:cNvSpPr>
          <p:nvPr/>
        </p:nvSpPr>
        <p:spPr bwMode="auto">
          <a:xfrm>
            <a:off x="5435600" y="6165850"/>
            <a:ext cx="3722688" cy="368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Wandelt </a:t>
            </a:r>
            <a:r>
              <a:rPr lang="en-US" sz="1800" b="1" i="1"/>
              <a:t>et al.,</a:t>
            </a:r>
            <a:r>
              <a:rPr lang="en-US" sz="1800" b="1"/>
              <a:t> astro-ph/0006344</a:t>
            </a:r>
            <a:r>
              <a:rPr lang="en-US" sz="1800" b="1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199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650" y="260350"/>
            <a:ext cx="8391525" cy="461963"/>
          </a:xfrm>
          <a:prstGeom prst="rect">
            <a:avLst/>
          </a:prstGeom>
          <a:solidFill>
            <a:srgbClr val="CCFFCC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/>
              <a:t>DARK MATTER di-JETS FROM ALLOWED </a:t>
            </a:r>
            <a:r>
              <a:rPr lang="en-US" sz="2400" b="1" i="1" dirty="0"/>
              <a:t>Neutral</a:t>
            </a:r>
            <a:r>
              <a:rPr lang="en-US" sz="2400" b="1" dirty="0"/>
              <a:t> SIMPs </a:t>
            </a:r>
          </a:p>
        </p:txBody>
      </p:sp>
      <p:sp>
        <p:nvSpPr>
          <p:cNvPr id="156674" name="TextBox 2"/>
          <p:cNvSpPr txBox="1">
            <a:spLocks noChangeArrowheads="1"/>
          </p:cNvSpPr>
          <p:nvPr/>
        </p:nvSpPr>
        <p:spPr bwMode="auto">
          <a:xfrm>
            <a:off x="6084888" y="981075"/>
            <a:ext cx="3059112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Bai, Rajaraman, 1109.6009</a:t>
            </a:r>
          </a:p>
        </p:txBody>
      </p:sp>
      <p:pic>
        <p:nvPicPr>
          <p:cNvPr id="15667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57610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565400"/>
            <a:ext cx="21224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7" name="TextBox 5"/>
          <p:cNvSpPr txBox="1">
            <a:spLocks noChangeArrowheads="1"/>
          </p:cNvSpPr>
          <p:nvPr/>
        </p:nvSpPr>
        <p:spPr bwMode="auto">
          <a:xfrm>
            <a:off x="6084888" y="2133600"/>
            <a:ext cx="19542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scattering Length </a:t>
            </a:r>
          </a:p>
        </p:txBody>
      </p:sp>
      <p:sp>
        <p:nvSpPr>
          <p:cNvPr id="156678" name="TextBox 6"/>
          <p:cNvSpPr txBox="1">
            <a:spLocks noChangeArrowheads="1"/>
          </p:cNvSpPr>
          <p:nvPr/>
        </p:nvSpPr>
        <p:spPr bwMode="auto">
          <a:xfrm>
            <a:off x="5867400" y="3716338"/>
            <a:ext cx="302418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can be smaller than</a:t>
            </a:r>
          </a:p>
          <a:p>
            <a:pPr eaLnBrk="1" hangingPunct="1"/>
            <a:r>
              <a:rPr lang="en-US" sz="1800"/>
              <a:t>calorimeter size </a:t>
            </a:r>
            <a:r>
              <a:rPr lang="en-US" sz="1800">
                <a:sym typeface="Wingdings" charset="0"/>
              </a:rPr>
              <a:t></a:t>
            </a:r>
          </a:p>
          <a:p>
            <a:pPr eaLnBrk="1" hangingPunct="1"/>
            <a:r>
              <a:rPr lang="en-US" sz="1800">
                <a:sym typeface="Wingdings" charset="0"/>
              </a:rPr>
              <a:t>deposit energy in </a:t>
            </a:r>
          </a:p>
          <a:p>
            <a:pPr eaLnBrk="1" hangingPunct="1"/>
            <a:r>
              <a:rPr lang="en-US" sz="1800">
                <a:sym typeface="Wingdings" charset="0"/>
              </a:rPr>
              <a:t>the form of Jets </a:t>
            </a:r>
          </a:p>
          <a:p>
            <a:pPr eaLnBrk="1" hangingPunct="1"/>
            <a:r>
              <a:rPr lang="en-US" sz="1800">
                <a:sym typeface="Wingdings" charset="0"/>
              </a:rPr>
              <a:t>if DM </a:t>
            </a:r>
            <a:r>
              <a:rPr lang="en-US" sz="1800" b="1" i="1">
                <a:solidFill>
                  <a:srgbClr val="0000FF"/>
                </a:solidFill>
                <a:sym typeface="Wingdings" charset="0"/>
              </a:rPr>
              <a:t>neutral</a:t>
            </a:r>
            <a:r>
              <a:rPr lang="en-US" sz="1800">
                <a:sym typeface="Wingdings" charset="0"/>
              </a:rPr>
              <a:t>,  </a:t>
            </a:r>
            <a:r>
              <a:rPr lang="en-US" sz="1800" b="1" i="1">
                <a:solidFill>
                  <a:srgbClr val="FF0000"/>
                </a:solidFill>
                <a:sym typeface="Wingdings" charset="0"/>
              </a:rPr>
              <a:t>no track</a:t>
            </a:r>
          </a:p>
          <a:p>
            <a:pPr eaLnBrk="1" hangingPunct="1"/>
            <a:r>
              <a:rPr lang="en-US" sz="1800" b="1" i="1">
                <a:solidFill>
                  <a:srgbClr val="FF0000"/>
                </a:solidFill>
                <a:sym typeface="Wingdings" charset="0"/>
              </a:rPr>
              <a:t> </a:t>
            </a:r>
            <a:r>
              <a:rPr lang="en-US" sz="1800">
                <a:sym typeface="Wingdings" charset="0"/>
              </a:rPr>
              <a:t>difference from QCD jets</a:t>
            </a:r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114387" y="5636903"/>
            <a:ext cx="8948208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Such phenomena for m</a:t>
            </a:r>
            <a:r>
              <a:rPr lang="el-GR" b="1" baseline="-25000" dirty="0" smtClean="0"/>
              <a:t>χ</a:t>
            </a:r>
            <a:r>
              <a:rPr lang="el-GR" b="1" dirty="0" smtClean="0"/>
              <a:t> &lt; 1 </a:t>
            </a:r>
            <a:r>
              <a:rPr lang="en-GB" b="1" dirty="0" err="1" smtClean="0"/>
              <a:t>GeV</a:t>
            </a:r>
            <a:r>
              <a:rPr lang="en-GB" b="1" dirty="0" smtClean="0"/>
              <a:t> </a:t>
            </a:r>
            <a:r>
              <a:rPr lang="en-US" b="1" dirty="0" smtClean="0"/>
              <a:t>are interesting but </a:t>
            </a:r>
            <a:r>
              <a:rPr lang="en-US" sz="2800" b="1" dirty="0" smtClean="0">
                <a:solidFill>
                  <a:srgbClr val="FF0000"/>
                </a:solidFill>
              </a:rPr>
              <a:t>not </a:t>
            </a:r>
            <a:r>
              <a:rPr lang="en-US" sz="2800" b="1" dirty="0" smtClean="0"/>
              <a:t>relevant to </a:t>
            </a:r>
            <a:r>
              <a:rPr lang="en-US" sz="2800" b="1" dirty="0" err="1" smtClean="0"/>
              <a:t>MoEDAL</a:t>
            </a:r>
            <a:r>
              <a:rPr lang="en-US" b="1" dirty="0" smtClean="0"/>
              <a:t>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430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282" y="2715770"/>
            <a:ext cx="3479800" cy="774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0251" y="320017"/>
            <a:ext cx="5089830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R</a:t>
            </a:r>
            <a:r>
              <a:rPr lang="en-US" sz="2800" b="1" dirty="0" smtClean="0"/>
              <a:t>elevant to </a:t>
            </a:r>
            <a:r>
              <a:rPr lang="en-US" sz="2800" b="1" dirty="0" err="1" smtClean="0"/>
              <a:t>MoEDAL</a:t>
            </a:r>
            <a:r>
              <a:rPr lang="en-US" sz="2800" b="1" dirty="0" smtClean="0"/>
              <a:t> possibly if </a:t>
            </a:r>
            <a:r>
              <a:rPr lang="en-US" b="1" dirty="0" smtClean="0"/>
              <a:t>…</a:t>
            </a:r>
            <a:endParaRPr lang="en-US" b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84" y="1357811"/>
            <a:ext cx="4064000" cy="546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0348" y="1357811"/>
            <a:ext cx="2990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sufficient damage in plastics </a:t>
            </a:r>
          </a:p>
          <a:p>
            <a:r>
              <a:rPr lang="en-US" dirty="0" smtClean="0"/>
              <a:t>requires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0348" y="2715770"/>
            <a:ext cx="2378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Cosmology constraints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8481" y="3679307"/>
            <a:ext cx="6963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we need unnatural large factors if relevance to </a:t>
            </a:r>
            <a:r>
              <a:rPr lang="en-US" dirty="0" err="1" smtClean="0"/>
              <a:t>MoEDAL</a:t>
            </a:r>
            <a:r>
              <a:rPr lang="en-US" dirty="0" smtClean="0"/>
              <a:t> is attained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1" y="4211199"/>
            <a:ext cx="3175000" cy="119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26306" y="4211199"/>
            <a:ext cx="2544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e.g. for m</a:t>
            </a:r>
            <a:r>
              <a:rPr lang="el-GR" sz="2400" baseline="-25000" dirty="0" smtClean="0"/>
              <a:t>χ</a:t>
            </a:r>
            <a:r>
              <a:rPr lang="en-US" sz="2400" dirty="0" smtClean="0"/>
              <a:t> = 1 </a:t>
            </a:r>
            <a:r>
              <a:rPr lang="en-US" sz="2400" dirty="0" err="1" smtClean="0"/>
              <a:t>TeV</a:t>
            </a:r>
            <a:endParaRPr lang="el-GR" sz="2400" dirty="0" smtClean="0"/>
          </a:p>
          <a:p>
            <a:r>
              <a:rPr lang="en-GB" sz="2400" dirty="0" smtClean="0"/>
              <a:t>must have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30348" y="5674188"/>
            <a:ext cx="6103704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Rather unlikely ,</a:t>
            </a:r>
            <a:r>
              <a:rPr lang="en-US" dirty="0" smtClean="0"/>
              <a:t> taking into account other constraints – </a:t>
            </a:r>
          </a:p>
          <a:p>
            <a:r>
              <a:rPr lang="en-US" dirty="0" smtClean="0"/>
              <a:t>see above … BUT not quite impossible 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220" y="4673985"/>
            <a:ext cx="1511602" cy="73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8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772" y="2149746"/>
            <a:ext cx="6301983" cy="1569660"/>
          </a:xfrm>
          <a:prstGeom prst="rect">
            <a:avLst/>
          </a:prstGeom>
          <a:solidFill>
            <a:schemeClr val="tx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 93"/>
                <a:cs typeface="Bauhaus 93"/>
              </a:rPr>
              <a:t>D-MATTER</a:t>
            </a:r>
            <a:endParaRPr lang="en-US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1534314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3779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3782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3784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3785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67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4803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4808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09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10" name="AutoShape 10"/>
          <p:cNvSpPr>
            <a:spLocks noChangeArrowheads="1"/>
          </p:cNvSpPr>
          <p:nvPr/>
        </p:nvSpPr>
        <p:spPr bwMode="auto">
          <a:xfrm rot="-2059503">
            <a:off x="3132138" y="33575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3471863" y="4310063"/>
            <a:ext cx="252888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Gravitons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(carrier of Gravitational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Interactions)</a:t>
            </a:r>
          </a:p>
        </p:txBody>
      </p:sp>
    </p:spTree>
    <p:extLst>
      <p:ext uri="{BB962C8B-B14F-4D97-AF65-F5344CB8AC3E}">
        <p14:creationId xmlns:p14="http://schemas.microsoft.com/office/powerpoint/2010/main" val="213036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5257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495300" y="311150"/>
            <a:ext cx="7604125" cy="804863"/>
          </a:xfr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412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String Theory?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3157538" cy="9159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Fundamental Excitations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are not point-like but</a:t>
            </a:r>
          </a:p>
          <a:p>
            <a:pPr>
              <a:defRPr/>
            </a:pPr>
            <a:r>
              <a:rPr lang="en-GB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one-dimensional (strings)</a:t>
            </a: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250825" y="4235450"/>
            <a:ext cx="3097213" cy="2289175"/>
          </a:xfrm>
          <a:prstGeom prst="rect">
            <a:avLst/>
          </a:prstGeom>
          <a:solidFill>
            <a:srgbClr val="BAFF1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ONE VERSION :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Strings live in Large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Four space-time dimensions but have extra dimensions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``Curled-up</a:t>
            </a:r>
            <a:r>
              <a:rPr lang="ja-JP" alt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charset="0"/>
              </a:rPr>
              <a:t>’’</a:t>
            </a: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 in  small-size but of complicated </a:t>
            </a:r>
          </a:p>
          <a:p>
            <a:pPr>
              <a:defRPr/>
            </a:pPr>
            <a:r>
              <a:rPr lang="en-GB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Geometry spaces</a:t>
            </a:r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323850" y="2708275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Open 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2392363" y="3589338"/>
            <a:ext cx="846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Closed</a:t>
            </a:r>
          </a:p>
        </p:txBody>
      </p:sp>
      <p:sp>
        <p:nvSpPr>
          <p:cNvPr id="205832" name="Freeform 8"/>
          <p:cNvSpPr>
            <a:spLocks/>
          </p:cNvSpPr>
          <p:nvPr/>
        </p:nvSpPr>
        <p:spPr bwMode="auto">
          <a:xfrm>
            <a:off x="334963" y="3068638"/>
            <a:ext cx="876300" cy="865187"/>
          </a:xfrm>
          <a:custGeom>
            <a:avLst/>
            <a:gdLst>
              <a:gd name="T0" fmla="*/ 265 w 552"/>
              <a:gd name="T1" fmla="*/ 545 h 545"/>
              <a:gd name="T2" fmla="*/ 38 w 552"/>
              <a:gd name="T3" fmla="*/ 272 h 545"/>
              <a:gd name="T4" fmla="*/ 492 w 552"/>
              <a:gd name="T5" fmla="*/ 318 h 545"/>
              <a:gd name="T6" fmla="*/ 401 w 552"/>
              <a:gd name="T7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545">
                <a:moveTo>
                  <a:pt x="265" y="545"/>
                </a:moveTo>
                <a:cubicBezTo>
                  <a:pt x="132" y="427"/>
                  <a:pt x="0" y="310"/>
                  <a:pt x="38" y="272"/>
                </a:cubicBezTo>
                <a:cubicBezTo>
                  <a:pt x="76" y="234"/>
                  <a:pt x="432" y="363"/>
                  <a:pt x="492" y="318"/>
                </a:cubicBezTo>
                <a:cubicBezTo>
                  <a:pt x="552" y="273"/>
                  <a:pt x="476" y="136"/>
                  <a:pt x="40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3" name="Freeform 9"/>
          <p:cNvSpPr>
            <a:spLocks/>
          </p:cNvSpPr>
          <p:nvPr/>
        </p:nvSpPr>
        <p:spPr bwMode="auto">
          <a:xfrm>
            <a:off x="1692275" y="2911475"/>
            <a:ext cx="1620838" cy="985838"/>
          </a:xfrm>
          <a:custGeom>
            <a:avLst/>
            <a:gdLst>
              <a:gd name="T0" fmla="*/ 272 w 1021"/>
              <a:gd name="T1" fmla="*/ 507 h 621"/>
              <a:gd name="T2" fmla="*/ 0 w 1021"/>
              <a:gd name="T3" fmla="*/ 235 h 621"/>
              <a:gd name="T4" fmla="*/ 272 w 1021"/>
              <a:gd name="T5" fmla="*/ 54 h 621"/>
              <a:gd name="T6" fmla="*/ 544 w 1021"/>
              <a:gd name="T7" fmla="*/ 145 h 621"/>
              <a:gd name="T8" fmla="*/ 725 w 1021"/>
              <a:gd name="T9" fmla="*/ 8 h 621"/>
              <a:gd name="T10" fmla="*/ 998 w 1021"/>
              <a:gd name="T11" fmla="*/ 190 h 621"/>
              <a:gd name="T12" fmla="*/ 589 w 1021"/>
              <a:gd name="T13" fmla="*/ 371 h 621"/>
              <a:gd name="T14" fmla="*/ 363 w 1021"/>
              <a:gd name="T15" fmla="*/ 598 h 621"/>
              <a:gd name="T16" fmla="*/ 272 w 1021"/>
              <a:gd name="T17" fmla="*/ 50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1" h="621">
                <a:moveTo>
                  <a:pt x="272" y="507"/>
                </a:moveTo>
                <a:cubicBezTo>
                  <a:pt x="212" y="447"/>
                  <a:pt x="0" y="310"/>
                  <a:pt x="0" y="235"/>
                </a:cubicBezTo>
                <a:cubicBezTo>
                  <a:pt x="0" y="160"/>
                  <a:pt x="181" y="69"/>
                  <a:pt x="272" y="54"/>
                </a:cubicBezTo>
                <a:cubicBezTo>
                  <a:pt x="363" y="39"/>
                  <a:pt x="469" y="153"/>
                  <a:pt x="544" y="145"/>
                </a:cubicBezTo>
                <a:cubicBezTo>
                  <a:pt x="619" y="137"/>
                  <a:pt x="649" y="0"/>
                  <a:pt x="725" y="8"/>
                </a:cubicBezTo>
                <a:cubicBezTo>
                  <a:pt x="801" y="16"/>
                  <a:pt x="1021" y="130"/>
                  <a:pt x="998" y="190"/>
                </a:cubicBezTo>
                <a:cubicBezTo>
                  <a:pt x="975" y="250"/>
                  <a:pt x="695" y="303"/>
                  <a:pt x="589" y="371"/>
                </a:cubicBezTo>
                <a:cubicBezTo>
                  <a:pt x="483" y="439"/>
                  <a:pt x="416" y="575"/>
                  <a:pt x="363" y="598"/>
                </a:cubicBezTo>
                <a:cubicBezTo>
                  <a:pt x="310" y="621"/>
                  <a:pt x="332" y="567"/>
                  <a:pt x="272" y="5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4" name="AutoShape 10"/>
          <p:cNvSpPr>
            <a:spLocks noChangeArrowheads="1"/>
          </p:cNvSpPr>
          <p:nvPr/>
        </p:nvSpPr>
        <p:spPr bwMode="auto">
          <a:xfrm rot="-2059503">
            <a:off x="3132138" y="33575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3471863" y="4310063"/>
            <a:ext cx="252888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Gravitons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(carrier of Gravitational</a:t>
            </a:r>
          </a:p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Interactions)</a:t>
            </a:r>
          </a:p>
        </p:txBody>
      </p:sp>
      <p:sp>
        <p:nvSpPr>
          <p:cNvPr id="16398" name="WordArt 12"/>
          <p:cNvSpPr>
            <a:spLocks noChangeArrowheads="1" noChangeShapeType="1" noTextEdit="1"/>
          </p:cNvSpPr>
          <p:nvPr/>
        </p:nvSpPr>
        <p:spPr bwMode="auto">
          <a:xfrm>
            <a:off x="3995738" y="4724400"/>
            <a:ext cx="4495800" cy="17510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Gravity Unified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with rest of Interactions</a:t>
            </a:r>
          </a:p>
        </p:txBody>
      </p:sp>
      <p:pic>
        <p:nvPicPr>
          <p:cNvPr id="2058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734050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34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674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6852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</p:spTree>
    <p:extLst>
      <p:ext uri="{BB962C8B-B14F-4D97-AF65-F5344CB8AC3E}">
        <p14:creationId xmlns:p14="http://schemas.microsoft.com/office/powerpoint/2010/main" val="1045917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919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78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7876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</p:spTree>
    <p:extLst>
      <p:ext uri="{BB962C8B-B14F-4D97-AF65-F5344CB8AC3E}">
        <p14:creationId xmlns:p14="http://schemas.microsoft.com/office/powerpoint/2010/main" val="140671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919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SECOND VERSION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STRING THEORY (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BRANE-THEORY):</a:t>
            </a: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2088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8900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19466" name="WordArt 8"/>
          <p:cNvSpPr>
            <a:spLocks noChangeArrowheads="1" noChangeShapeType="1" noTextEdit="1"/>
          </p:cNvSpPr>
          <p:nvPr/>
        </p:nvSpPr>
        <p:spPr bwMode="auto">
          <a:xfrm>
            <a:off x="3995738" y="4724400"/>
            <a:ext cx="4495800" cy="17510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Gravity Unified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with rest of Interactions</a:t>
            </a:r>
          </a:p>
        </p:txBody>
      </p:sp>
      <p:pic>
        <p:nvPicPr>
          <p:cNvPr id="2089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860800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535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220"/>
            <a:ext cx="9144000" cy="42641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08046" y="6096900"/>
            <a:ext cx="3343759" cy="52322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ArXive:1112.2999v2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6782" y="4932152"/>
            <a:ext cx="3647018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@ 20 fb</a:t>
            </a:r>
            <a:r>
              <a:rPr lang="en-US" sz="3200" b="1" baseline="30000" dirty="0" smtClean="0"/>
              <a:t>-1 </a:t>
            </a:r>
            <a:r>
              <a:rPr lang="en-US" sz="3200" b="1" dirty="0" smtClean="0"/>
              <a:t>(assumed)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5153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GB" sz="4000"/>
              <a:t>STRING/D-BRANE BASICS</a:t>
            </a:r>
          </a:p>
        </p:txBody>
      </p:sp>
      <p:pic>
        <p:nvPicPr>
          <p:cNvPr id="797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1719263"/>
            <a:ext cx="5258198" cy="39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97700" name="Text Box 4"/>
          <p:cNvSpPr txBox="1">
            <a:spLocks noChangeArrowheads="1"/>
          </p:cNvSpPr>
          <p:nvPr/>
        </p:nvSpPr>
        <p:spPr bwMode="auto">
          <a:xfrm>
            <a:off x="2440781" y="1468085"/>
            <a:ext cx="1564425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String </a:t>
            </a:r>
            <a:r>
              <a:rPr lang="en-GB" sz="2000" dirty="0" smtClean="0">
                <a:solidFill>
                  <a:srgbClr val="000000"/>
                </a:solidFill>
              </a:rPr>
              <a:t>theory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797701" name="Text Box 5"/>
          <p:cNvSpPr txBox="1">
            <a:spLocks noChangeArrowheads="1"/>
          </p:cNvSpPr>
          <p:nvPr/>
        </p:nvSpPr>
        <p:spPr bwMode="auto">
          <a:xfrm>
            <a:off x="4005206" y="1468084"/>
            <a:ext cx="3353954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p-</a:t>
            </a:r>
            <a:r>
              <a:rPr lang="en-GB" sz="2000" dirty="0" err="1">
                <a:solidFill>
                  <a:srgbClr val="000000"/>
                </a:solidFill>
              </a:rPr>
              <a:t>brane</a:t>
            </a:r>
            <a:r>
              <a:rPr lang="en-GB" sz="2000" dirty="0">
                <a:solidFill>
                  <a:srgbClr val="000000"/>
                </a:solidFill>
              </a:rPr>
              <a:t> types allowed</a:t>
            </a: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2339975" y="5229225"/>
            <a:ext cx="5181998" cy="11688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Heterotic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Strings admit no p-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sz="2400" b="1" dirty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5627" y="1468084"/>
            <a:ext cx="2037136" cy="20005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p-</a:t>
            </a:r>
            <a:r>
              <a:rPr lang="en-US" sz="3200" b="1" dirty="0" err="1" smtClean="0">
                <a:solidFill>
                  <a:srgbClr val="0000FF"/>
                </a:solidFill>
              </a:rPr>
              <a:t>branes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have </a:t>
            </a:r>
            <a:r>
              <a:rPr lang="en-US" sz="2000" b="1" dirty="0" smtClean="0"/>
              <a:t>p</a:t>
            </a:r>
            <a:r>
              <a:rPr lang="en-US" dirty="0" smtClean="0"/>
              <a:t> longitudinal</a:t>
            </a:r>
          </a:p>
          <a:p>
            <a:r>
              <a:rPr lang="en-US" dirty="0" smtClean="0"/>
              <a:t>dimensions</a:t>
            </a:r>
          </a:p>
          <a:p>
            <a:r>
              <a:rPr lang="en-US" dirty="0" smtClean="0"/>
              <a:t>over which strings</a:t>
            </a:r>
          </a:p>
          <a:p>
            <a:r>
              <a:rPr lang="en-US" dirty="0" smtClean="0"/>
              <a:t>have their ends</a:t>
            </a:r>
          </a:p>
          <a:p>
            <a:r>
              <a:rPr lang="en-US" dirty="0" smtClean="0"/>
              <a:t>attached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GB" sz="4000"/>
              <a:t>STRING/D-BRANE BASICS</a:t>
            </a:r>
          </a:p>
        </p:txBody>
      </p:sp>
      <p:pic>
        <p:nvPicPr>
          <p:cNvPr id="797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1719263"/>
            <a:ext cx="5258198" cy="39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97700" name="Text Box 4"/>
          <p:cNvSpPr txBox="1">
            <a:spLocks noChangeArrowheads="1"/>
          </p:cNvSpPr>
          <p:nvPr/>
        </p:nvSpPr>
        <p:spPr bwMode="auto">
          <a:xfrm>
            <a:off x="2440781" y="1468085"/>
            <a:ext cx="1564425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String </a:t>
            </a:r>
            <a:r>
              <a:rPr lang="en-GB" sz="2000" dirty="0" smtClean="0">
                <a:solidFill>
                  <a:srgbClr val="000000"/>
                </a:solidFill>
              </a:rPr>
              <a:t>theory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797701" name="Text Box 5"/>
          <p:cNvSpPr txBox="1">
            <a:spLocks noChangeArrowheads="1"/>
          </p:cNvSpPr>
          <p:nvPr/>
        </p:nvSpPr>
        <p:spPr bwMode="auto">
          <a:xfrm>
            <a:off x="4005206" y="1468084"/>
            <a:ext cx="3353954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p-</a:t>
            </a:r>
            <a:r>
              <a:rPr lang="en-GB" sz="2000" dirty="0" err="1">
                <a:solidFill>
                  <a:srgbClr val="000000"/>
                </a:solidFill>
              </a:rPr>
              <a:t>brane</a:t>
            </a:r>
            <a:r>
              <a:rPr lang="en-GB" sz="2000" dirty="0">
                <a:solidFill>
                  <a:srgbClr val="000000"/>
                </a:solidFill>
              </a:rPr>
              <a:t> types allowed</a:t>
            </a: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2339975" y="5229225"/>
            <a:ext cx="5181998" cy="11688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Heterotic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Strings admit no p-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sz="2400" b="1" dirty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2" name="Oval 1"/>
          <p:cNvSpPr/>
          <p:nvPr/>
        </p:nvSpPr>
        <p:spPr>
          <a:xfrm>
            <a:off x="2440876" y="2995542"/>
            <a:ext cx="1564330" cy="123728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031" y="3190903"/>
            <a:ext cx="2364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Phenomenologically</a:t>
            </a:r>
            <a:endParaRPr lang="en-US" sz="2000" b="1" dirty="0" smtClean="0"/>
          </a:p>
          <a:p>
            <a:r>
              <a:rPr lang="en-US" sz="2000" b="1" dirty="0" smtClean="0"/>
              <a:t>relevant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7620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GB" sz="4000"/>
              <a:t>STRING/D-BRANE BASICS</a:t>
            </a:r>
          </a:p>
        </p:txBody>
      </p:sp>
      <p:pic>
        <p:nvPicPr>
          <p:cNvPr id="797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1719263"/>
            <a:ext cx="5258198" cy="39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97700" name="Text Box 4"/>
          <p:cNvSpPr txBox="1">
            <a:spLocks noChangeArrowheads="1"/>
          </p:cNvSpPr>
          <p:nvPr/>
        </p:nvSpPr>
        <p:spPr bwMode="auto">
          <a:xfrm>
            <a:off x="2440781" y="1468085"/>
            <a:ext cx="1564425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String </a:t>
            </a:r>
            <a:r>
              <a:rPr lang="en-GB" sz="2000" dirty="0" smtClean="0">
                <a:solidFill>
                  <a:srgbClr val="000000"/>
                </a:solidFill>
              </a:rPr>
              <a:t>theory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797701" name="Text Box 5"/>
          <p:cNvSpPr txBox="1">
            <a:spLocks noChangeArrowheads="1"/>
          </p:cNvSpPr>
          <p:nvPr/>
        </p:nvSpPr>
        <p:spPr bwMode="auto">
          <a:xfrm>
            <a:off x="4005206" y="1468084"/>
            <a:ext cx="3353954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p-</a:t>
            </a:r>
            <a:r>
              <a:rPr lang="en-GB" sz="2000" dirty="0" err="1">
                <a:solidFill>
                  <a:srgbClr val="000000"/>
                </a:solidFill>
              </a:rPr>
              <a:t>brane</a:t>
            </a:r>
            <a:r>
              <a:rPr lang="en-GB" sz="2000" dirty="0">
                <a:solidFill>
                  <a:srgbClr val="000000"/>
                </a:solidFill>
              </a:rPr>
              <a:t> types allowed</a:t>
            </a: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2339975" y="5229225"/>
            <a:ext cx="5181998" cy="11688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Heterotic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Strings admit no p-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sz="2400" b="1" dirty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7" name="Oval 6"/>
          <p:cNvSpPr/>
          <p:nvPr/>
        </p:nvSpPr>
        <p:spPr>
          <a:xfrm>
            <a:off x="5486807" y="3011822"/>
            <a:ext cx="537284" cy="123728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Arrow 1"/>
          <p:cNvSpPr/>
          <p:nvPr/>
        </p:nvSpPr>
        <p:spPr>
          <a:xfrm>
            <a:off x="6024091" y="2852792"/>
            <a:ext cx="177466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98755" y="2637946"/>
            <a:ext cx="1159292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Wrap </a:t>
            </a:r>
          </a:p>
          <a:p>
            <a:r>
              <a:rPr lang="en-US" sz="2000" b="1" dirty="0" smtClean="0"/>
              <a:t>3-branes</a:t>
            </a:r>
          </a:p>
          <a:p>
            <a:r>
              <a:rPr lang="en-US" sz="2000" b="1" dirty="0" smtClean="0"/>
              <a:t>around </a:t>
            </a:r>
          </a:p>
          <a:p>
            <a:r>
              <a:rPr lang="en-US" sz="2000" b="1" dirty="0" smtClean="0"/>
              <a:t>3 cycles</a:t>
            </a:r>
          </a:p>
          <a:p>
            <a:endParaRPr lang="en-US" sz="2000" b="1" dirty="0"/>
          </a:p>
        </p:txBody>
      </p:sp>
      <p:sp>
        <p:nvSpPr>
          <p:cNvPr id="4" name="Down Arrow 3"/>
          <p:cNvSpPr/>
          <p:nvPr/>
        </p:nvSpPr>
        <p:spPr>
          <a:xfrm>
            <a:off x="8061161" y="4269162"/>
            <a:ext cx="484632" cy="5823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02580" y="4851475"/>
            <a:ext cx="144142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</a:t>
            </a:r>
          </a:p>
          <a:p>
            <a:r>
              <a:rPr lang="en-US" dirty="0" smtClean="0"/>
              <a:t>``</a:t>
            </a:r>
            <a:r>
              <a:rPr lang="en-US" b="1" dirty="0" smtClean="0">
                <a:solidFill>
                  <a:srgbClr val="0000FF"/>
                </a:solidFill>
              </a:rPr>
              <a:t>point-like’</a:t>
            </a:r>
            <a:r>
              <a:rPr lang="en-US" dirty="0" smtClean="0"/>
              <a:t>’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localised</a:t>
            </a:r>
            <a:r>
              <a:rPr lang="en-US" dirty="0" smtClean="0"/>
              <a:t> on</a:t>
            </a:r>
          </a:p>
          <a:p>
            <a:r>
              <a:rPr lang="en-US" dirty="0" smtClean="0"/>
              <a:t>higher</a:t>
            </a:r>
          </a:p>
          <a:p>
            <a:r>
              <a:rPr lang="en-US" dirty="0" smtClean="0"/>
              <a:t>dimensional</a:t>
            </a:r>
          </a:p>
          <a:p>
            <a:r>
              <a:rPr lang="en-US" dirty="0" err="1" smtClean="0"/>
              <a:t>brane</a:t>
            </a:r>
            <a:r>
              <a:rPr lang="en-US" dirty="0" smtClean="0"/>
              <a:t> worlds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GB" sz="4000"/>
              <a:t>STRING/D-BRANE BASICS</a:t>
            </a:r>
          </a:p>
        </p:txBody>
      </p:sp>
      <p:pic>
        <p:nvPicPr>
          <p:cNvPr id="797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1719263"/>
            <a:ext cx="5258198" cy="39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97700" name="Text Box 4"/>
          <p:cNvSpPr txBox="1">
            <a:spLocks noChangeArrowheads="1"/>
          </p:cNvSpPr>
          <p:nvPr/>
        </p:nvSpPr>
        <p:spPr bwMode="auto">
          <a:xfrm>
            <a:off x="2440781" y="1468085"/>
            <a:ext cx="1564425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String </a:t>
            </a:r>
            <a:r>
              <a:rPr lang="en-GB" sz="2000" dirty="0" smtClean="0">
                <a:solidFill>
                  <a:srgbClr val="000000"/>
                </a:solidFill>
              </a:rPr>
              <a:t>theory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797701" name="Text Box 5"/>
          <p:cNvSpPr txBox="1">
            <a:spLocks noChangeArrowheads="1"/>
          </p:cNvSpPr>
          <p:nvPr/>
        </p:nvSpPr>
        <p:spPr bwMode="auto">
          <a:xfrm>
            <a:off x="4005206" y="1468084"/>
            <a:ext cx="3353954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</a:rPr>
              <a:t>p-</a:t>
            </a:r>
            <a:r>
              <a:rPr lang="en-GB" sz="2000" dirty="0" err="1">
                <a:solidFill>
                  <a:srgbClr val="000000"/>
                </a:solidFill>
              </a:rPr>
              <a:t>brane</a:t>
            </a:r>
            <a:r>
              <a:rPr lang="en-GB" sz="2000" dirty="0">
                <a:solidFill>
                  <a:srgbClr val="000000"/>
                </a:solidFill>
              </a:rPr>
              <a:t> types allowed</a:t>
            </a: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2339975" y="5229225"/>
            <a:ext cx="5181998" cy="11688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Heterotic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Strings admit no p-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branes</a:t>
            </a:r>
            <a:r>
              <a:rPr lang="en-GB" sz="2400" b="1" dirty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7" name="Oval 6"/>
          <p:cNvSpPr/>
          <p:nvPr/>
        </p:nvSpPr>
        <p:spPr>
          <a:xfrm>
            <a:off x="5486807" y="3011822"/>
            <a:ext cx="537284" cy="123728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Arrow 1"/>
          <p:cNvSpPr/>
          <p:nvPr/>
        </p:nvSpPr>
        <p:spPr>
          <a:xfrm>
            <a:off x="6024091" y="2852792"/>
            <a:ext cx="177466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98755" y="2637946"/>
            <a:ext cx="1159292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Wrap </a:t>
            </a:r>
          </a:p>
          <a:p>
            <a:r>
              <a:rPr lang="en-US" sz="2000" b="1" dirty="0" smtClean="0"/>
              <a:t>3-branes</a:t>
            </a:r>
          </a:p>
          <a:p>
            <a:r>
              <a:rPr lang="en-US" sz="2000" b="1" dirty="0" smtClean="0"/>
              <a:t>around </a:t>
            </a:r>
          </a:p>
          <a:p>
            <a:r>
              <a:rPr lang="en-US" sz="2000" b="1" dirty="0" smtClean="0"/>
              <a:t>3 cycles</a:t>
            </a:r>
          </a:p>
          <a:p>
            <a:endParaRPr lang="en-US" sz="2000" b="1" dirty="0"/>
          </a:p>
        </p:txBody>
      </p:sp>
      <p:sp>
        <p:nvSpPr>
          <p:cNvPr id="4" name="Down Arrow 3"/>
          <p:cNvSpPr/>
          <p:nvPr/>
        </p:nvSpPr>
        <p:spPr>
          <a:xfrm>
            <a:off x="8061161" y="4269162"/>
            <a:ext cx="484632" cy="5823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21973" y="4826675"/>
            <a:ext cx="16519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</a:t>
            </a:r>
          </a:p>
          <a:p>
            <a:r>
              <a:rPr lang="en-US" dirty="0" smtClean="0"/>
              <a:t>``</a:t>
            </a:r>
            <a:r>
              <a:rPr lang="en-US" b="1" dirty="0" smtClean="0">
                <a:solidFill>
                  <a:srgbClr val="0000FF"/>
                </a:solidFill>
              </a:rPr>
              <a:t>point-like’</a:t>
            </a:r>
            <a:r>
              <a:rPr lang="en-US" dirty="0" smtClean="0"/>
              <a:t>’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localised</a:t>
            </a:r>
            <a:r>
              <a:rPr lang="en-US" dirty="0" smtClean="0"/>
              <a:t> on</a:t>
            </a:r>
          </a:p>
          <a:p>
            <a:r>
              <a:rPr lang="en-US" dirty="0" smtClean="0"/>
              <a:t>higher</a:t>
            </a:r>
          </a:p>
          <a:p>
            <a:r>
              <a:rPr lang="en-US" dirty="0" smtClean="0"/>
              <a:t>dimensional</a:t>
            </a:r>
          </a:p>
          <a:p>
            <a:r>
              <a:rPr lang="en-US" dirty="0" err="1" smtClean="0"/>
              <a:t>brane</a:t>
            </a:r>
            <a:r>
              <a:rPr lang="en-US" dirty="0" smtClean="0"/>
              <a:t> worlds</a:t>
            </a:r>
          </a:p>
          <a:p>
            <a:r>
              <a:rPr lang="en-US" i="1" dirty="0" smtClean="0"/>
              <a:t>e.g</a:t>
            </a:r>
            <a:r>
              <a:rPr lang="en-US" dirty="0" smtClean="0"/>
              <a:t>. 5,7-branes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6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319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 of BRANE WORLDS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with </a:t>
            </a:r>
            <a:r>
              <a:rPr lang="en-GB" sz="1800" b="1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</a:p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(POINT-LIKE BRANE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)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58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8758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8759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58762" name="AutoShape 10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3" name="Text Box 11"/>
          <p:cNvSpPr txBox="1">
            <a:spLocks noChangeArrowheads="1"/>
          </p:cNvSpPr>
          <p:nvPr/>
        </p:nvSpPr>
        <p:spPr bwMode="auto">
          <a:xfrm>
            <a:off x="5549900" y="4652963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rgbClr val="FF3300"/>
                </a:solidFill>
                <a:cs typeface="Arial" charset="0"/>
              </a:rPr>
              <a:t>D-particle defect</a:t>
            </a:r>
          </a:p>
        </p:txBody>
      </p:sp>
      <p:sp>
        <p:nvSpPr>
          <p:cNvPr id="458764" name="AutoShape 12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5" name="AutoShape 13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6" name="AutoShape 14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7" name="AutoShape 15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8" name="AutoShape 16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9" name="AutoShape 17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0" name="AutoShape 18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1" name="AutoShape 19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8636" y="5750183"/>
            <a:ext cx="29159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M </a:t>
            </a:r>
            <a:r>
              <a:rPr lang="en-US" b="1" dirty="0" err="1" smtClean="0"/>
              <a:t>Westmuckett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136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319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 of BRANE WORLDS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with </a:t>
            </a:r>
            <a:r>
              <a:rPr lang="en-GB" sz="1800" b="1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</a:p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(POINT-LIKE BRANE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)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58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8758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8759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sp>
        <p:nvSpPr>
          <p:cNvPr id="458762" name="AutoShape 10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3" name="Text Box 11"/>
          <p:cNvSpPr txBox="1">
            <a:spLocks noChangeArrowheads="1"/>
          </p:cNvSpPr>
          <p:nvPr/>
        </p:nvSpPr>
        <p:spPr bwMode="auto">
          <a:xfrm>
            <a:off x="5549900" y="4652963"/>
            <a:ext cx="2249334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3300"/>
                </a:solidFill>
                <a:latin typeface="Abadi MT Condensed Extra Bold"/>
                <a:cs typeface="Abadi MT Condensed Extra Bold"/>
              </a:rPr>
              <a:t>D-particle </a:t>
            </a:r>
            <a:r>
              <a:rPr lang="en-GB" b="1" dirty="0" smtClean="0">
                <a:solidFill>
                  <a:srgbClr val="FF3300"/>
                </a:solidFill>
                <a:latin typeface="Abadi MT Condensed Extra Bold"/>
                <a:cs typeface="Abadi MT Condensed Extra Bold"/>
              </a:rPr>
              <a:t>defect</a:t>
            </a:r>
          </a:p>
          <a:p>
            <a:pPr>
              <a:defRPr/>
            </a:pPr>
            <a:r>
              <a:rPr lang="en-GB" b="1" dirty="0" smtClean="0">
                <a:solidFill>
                  <a:srgbClr val="FF3300"/>
                </a:solidFill>
                <a:latin typeface="Abadi MT Condensed Extra Bold"/>
                <a:cs typeface="Abadi MT Condensed Extra Bold"/>
              </a:rPr>
              <a:t>(effectively point-like, </a:t>
            </a:r>
          </a:p>
          <a:p>
            <a:pPr>
              <a:defRPr/>
            </a:pPr>
            <a:r>
              <a:rPr lang="en-GB" b="1" dirty="0" smtClean="0">
                <a:solidFill>
                  <a:srgbClr val="FF3300"/>
                </a:solidFill>
                <a:latin typeface="Abadi MT Condensed Extra Bold"/>
                <a:cs typeface="Abadi MT Condensed Extra Bold"/>
              </a:rPr>
              <a:t>wrapped up 3-brane</a:t>
            </a:r>
          </a:p>
          <a:p>
            <a:pPr>
              <a:defRPr/>
            </a:pPr>
            <a:r>
              <a:rPr lang="en-GB" b="1" dirty="0" smtClean="0">
                <a:solidFill>
                  <a:srgbClr val="FF3300"/>
                </a:solidFill>
                <a:latin typeface="Abadi MT Condensed Extra Bold"/>
                <a:cs typeface="Abadi MT Condensed Extra Bold"/>
              </a:rPr>
              <a:t>around 3 cycle)</a:t>
            </a:r>
            <a:endParaRPr lang="en-GB" b="1" dirty="0">
              <a:solidFill>
                <a:srgbClr val="FF3300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458764" name="AutoShape 12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5" name="AutoShape 13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6" name="AutoShape 14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7" name="AutoShape 15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8" name="AutoShape 16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69" name="AutoShape 17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0" name="AutoShape 18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8771" name="AutoShape 19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8636" y="5750183"/>
            <a:ext cx="29159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M </a:t>
            </a:r>
            <a:r>
              <a:rPr lang="en-US" b="1" dirty="0" err="1" smtClean="0"/>
              <a:t>Westmuckett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09400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Text Box 2"/>
          <p:cNvSpPr txBox="1">
            <a:spLocks noChangeArrowheads="1"/>
          </p:cNvSpPr>
          <p:nvPr/>
        </p:nvSpPr>
        <p:spPr bwMode="auto">
          <a:xfrm>
            <a:off x="376238" y="277813"/>
            <a:ext cx="683191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ANTOHER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VERSION</a:t>
            </a:r>
            <a:r>
              <a:rPr lang="en-GB" b="1" dirty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of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BRANE </a:t>
            </a: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WORLDS with </a:t>
            </a:r>
            <a:r>
              <a:rPr lang="en-GB" sz="1800" b="1" dirty="0">
                <a:solidFill>
                  <a:srgbClr val="FF3300"/>
                </a:solidFill>
                <a:latin typeface="Tahoma" charset="0"/>
                <a:cs typeface="Arial" charset="0"/>
              </a:rPr>
              <a:t>D-PARTICLE </a:t>
            </a:r>
          </a:p>
          <a:p>
            <a:pPr>
              <a:defRPr/>
            </a:pPr>
            <a:r>
              <a:rPr lang="en-GB" sz="1800" b="1" dirty="0">
                <a:solidFill>
                  <a:schemeClr val="hlink"/>
                </a:solidFill>
                <a:latin typeface="Tahoma" charset="0"/>
                <a:cs typeface="Arial" charset="0"/>
              </a:rPr>
              <a:t>(POINT-LIKE BRANE) </a:t>
            </a:r>
            <a:r>
              <a:rPr lang="en-GB" sz="1800" b="1" dirty="0" smtClean="0">
                <a:solidFill>
                  <a:srgbClr val="FF3300"/>
                </a:solidFill>
                <a:latin typeface="Tahoma" charset="0"/>
                <a:cs typeface="Arial" charset="0"/>
              </a:rPr>
              <a:t>DEFECTS</a:t>
            </a:r>
            <a:r>
              <a:rPr lang="en-GB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chemeClr val="hlink"/>
                </a:solidFill>
                <a:latin typeface="Tahoma" charset="0"/>
                <a:cs typeface="Arial" charset="0"/>
              </a:rPr>
              <a:t>:</a:t>
            </a:r>
            <a:endParaRPr lang="en-GB" sz="1800" b="1" dirty="0">
              <a:solidFill>
                <a:schemeClr val="hlink"/>
              </a:solidFill>
              <a:latin typeface="Tahoma" charset="0"/>
              <a:cs typeface="Arial" charset="0"/>
            </a:endParaRPr>
          </a:p>
          <a:p>
            <a:pPr>
              <a:defRPr/>
            </a:pPr>
            <a:endParaRPr lang="en-GB" sz="1800" dirty="0">
              <a:solidFill>
                <a:schemeClr val="hlink"/>
              </a:solidFill>
              <a:latin typeface="Tahoma" charset="0"/>
              <a:cs typeface="Arial" charset="0"/>
            </a:endParaRPr>
          </a:p>
        </p:txBody>
      </p:sp>
      <p:pic>
        <p:nvPicPr>
          <p:cNvPr id="4597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1850"/>
            <a:ext cx="7416800" cy="602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6011863" y="17732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1" name="Text Box 5"/>
          <p:cNvSpPr txBox="1">
            <a:spLocks noChangeArrowheads="1"/>
          </p:cNvSpPr>
          <p:nvPr/>
        </p:nvSpPr>
        <p:spPr bwMode="auto">
          <a:xfrm>
            <a:off x="7000875" y="1789113"/>
            <a:ext cx="218916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Our Universe</a:t>
            </a:r>
          </a:p>
          <a:p>
            <a:pPr>
              <a:defRPr/>
            </a:pPr>
            <a:r>
              <a:rPr lang="en-GB" sz="1800" b="1">
                <a:solidFill>
                  <a:srgbClr val="FF3300"/>
                </a:solidFill>
                <a:latin typeface="Tahoma" charset="0"/>
                <a:cs typeface="Arial" charset="0"/>
              </a:rPr>
              <a:t>NO LONGER</a:t>
            </a:r>
          </a:p>
          <a:p>
            <a:pPr>
              <a:defRPr/>
            </a:pPr>
            <a:r>
              <a:rPr lang="en-GB" sz="1800" b="1">
                <a:latin typeface="Tahoma" charset="0"/>
                <a:cs typeface="Arial" charset="0"/>
              </a:rPr>
              <a:t>Lorentz Invariant</a:t>
            </a:r>
          </a:p>
        </p:txBody>
      </p:sp>
      <p:sp>
        <p:nvSpPr>
          <p:cNvPr id="459782" name="Text Box 6"/>
          <p:cNvSpPr txBox="1">
            <a:spLocks noChangeArrowheads="1"/>
          </p:cNvSpPr>
          <p:nvPr/>
        </p:nvSpPr>
        <p:spPr bwMode="auto">
          <a:xfrm>
            <a:off x="360363" y="3860800"/>
            <a:ext cx="2339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>
                <a:latin typeface="Tahoma" charset="0"/>
                <a:cs typeface="Arial" charset="0"/>
              </a:rPr>
              <a:t>(Standard Model particles)</a:t>
            </a:r>
          </a:p>
        </p:txBody>
      </p:sp>
      <p:sp>
        <p:nvSpPr>
          <p:cNvPr id="459783" name="Text Box 7"/>
          <p:cNvSpPr txBox="1">
            <a:spLocks noChangeArrowheads="1"/>
          </p:cNvSpPr>
          <p:nvPr/>
        </p:nvSpPr>
        <p:spPr bwMode="auto">
          <a:xfrm>
            <a:off x="3975100" y="3733800"/>
            <a:ext cx="1309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latin typeface="Tahoma" charset="0"/>
                <a:cs typeface="Arial" charset="0"/>
              </a:rPr>
              <a:t>(Gravitons)</a:t>
            </a:r>
          </a:p>
        </p:txBody>
      </p:sp>
      <p:pic>
        <p:nvPicPr>
          <p:cNvPr id="4597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36613"/>
            <a:ext cx="9525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9785" name="AutoShape 9"/>
          <p:cNvSpPr>
            <a:spLocks noChangeArrowheads="1"/>
          </p:cNvSpPr>
          <p:nvPr/>
        </p:nvSpPr>
        <p:spPr bwMode="auto">
          <a:xfrm>
            <a:off x="5364163" y="4508500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6" name="Text Box 10"/>
          <p:cNvSpPr txBox="1">
            <a:spLocks noChangeArrowheads="1"/>
          </p:cNvSpPr>
          <p:nvPr/>
        </p:nvSpPr>
        <p:spPr bwMode="auto">
          <a:xfrm>
            <a:off x="827088" y="5373688"/>
            <a:ext cx="197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b="1">
                <a:solidFill>
                  <a:srgbClr val="FF3300"/>
                </a:solidFill>
                <a:cs typeface="Arial" charset="0"/>
              </a:rPr>
              <a:t>D-particle defect</a:t>
            </a: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4859338" y="2060575"/>
            <a:ext cx="287337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8" name="AutoShape 12"/>
          <p:cNvSpPr>
            <a:spLocks noChangeArrowheads="1"/>
          </p:cNvSpPr>
          <p:nvPr/>
        </p:nvSpPr>
        <p:spPr bwMode="auto">
          <a:xfrm>
            <a:off x="3348038" y="22050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89" name="AutoShape 13"/>
          <p:cNvSpPr>
            <a:spLocks noChangeArrowheads="1"/>
          </p:cNvSpPr>
          <p:nvPr/>
        </p:nvSpPr>
        <p:spPr bwMode="auto">
          <a:xfrm>
            <a:off x="5435600" y="3068638"/>
            <a:ext cx="287338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0" name="AutoShape 14"/>
          <p:cNvSpPr>
            <a:spLocks noChangeArrowheads="1"/>
          </p:cNvSpPr>
          <p:nvPr/>
        </p:nvSpPr>
        <p:spPr bwMode="auto">
          <a:xfrm>
            <a:off x="3276600" y="34290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1" name="AutoShape 15"/>
          <p:cNvSpPr>
            <a:spLocks noChangeArrowheads="1"/>
          </p:cNvSpPr>
          <p:nvPr/>
        </p:nvSpPr>
        <p:spPr bwMode="auto">
          <a:xfrm>
            <a:off x="2843213" y="5300663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2" name="AutoShape 16"/>
          <p:cNvSpPr>
            <a:spLocks noChangeArrowheads="1"/>
          </p:cNvSpPr>
          <p:nvPr/>
        </p:nvSpPr>
        <p:spPr bwMode="auto">
          <a:xfrm>
            <a:off x="4140200" y="2133600"/>
            <a:ext cx="287338" cy="265113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3" name="AutoShape 17"/>
          <p:cNvSpPr>
            <a:spLocks noChangeArrowheads="1"/>
          </p:cNvSpPr>
          <p:nvPr/>
        </p:nvSpPr>
        <p:spPr bwMode="auto">
          <a:xfrm>
            <a:off x="4211638" y="263683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4" name="AutoShape 18"/>
          <p:cNvSpPr>
            <a:spLocks noChangeArrowheads="1"/>
          </p:cNvSpPr>
          <p:nvPr/>
        </p:nvSpPr>
        <p:spPr bwMode="auto">
          <a:xfrm>
            <a:off x="4211638" y="5589588"/>
            <a:ext cx="287337" cy="265112"/>
          </a:xfrm>
          <a:prstGeom prst="star24">
            <a:avLst>
              <a:gd name="adj" fmla="val 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798" name="Freeform 22"/>
          <p:cNvSpPr>
            <a:spLocks/>
          </p:cNvSpPr>
          <p:nvPr/>
        </p:nvSpPr>
        <p:spPr bwMode="auto">
          <a:xfrm>
            <a:off x="2843213" y="1112838"/>
            <a:ext cx="936625" cy="1081087"/>
          </a:xfrm>
          <a:custGeom>
            <a:avLst/>
            <a:gdLst>
              <a:gd name="T0" fmla="*/ 0 w 590"/>
              <a:gd name="T1" fmla="*/ 643 h 681"/>
              <a:gd name="T2" fmla="*/ 46 w 590"/>
              <a:gd name="T3" fmla="*/ 280 h 681"/>
              <a:gd name="T4" fmla="*/ 182 w 590"/>
              <a:gd name="T5" fmla="*/ 643 h 681"/>
              <a:gd name="T6" fmla="*/ 499 w 590"/>
              <a:gd name="T7" fmla="*/ 53 h 681"/>
              <a:gd name="T8" fmla="*/ 590 w 590"/>
              <a:gd name="T9" fmla="*/ 325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0" h="681">
                <a:moveTo>
                  <a:pt x="0" y="643"/>
                </a:moveTo>
                <a:cubicBezTo>
                  <a:pt x="8" y="461"/>
                  <a:pt x="16" y="280"/>
                  <a:pt x="46" y="280"/>
                </a:cubicBezTo>
                <a:cubicBezTo>
                  <a:pt x="76" y="280"/>
                  <a:pt x="107" y="681"/>
                  <a:pt x="182" y="643"/>
                </a:cubicBezTo>
                <a:cubicBezTo>
                  <a:pt x="257" y="605"/>
                  <a:pt x="431" y="106"/>
                  <a:pt x="499" y="53"/>
                </a:cubicBezTo>
                <a:cubicBezTo>
                  <a:pt x="567" y="0"/>
                  <a:pt x="578" y="162"/>
                  <a:pt x="59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0" name="Freeform 24"/>
          <p:cNvSpPr>
            <a:spLocks/>
          </p:cNvSpPr>
          <p:nvPr/>
        </p:nvSpPr>
        <p:spPr bwMode="auto">
          <a:xfrm>
            <a:off x="4427538" y="2012950"/>
            <a:ext cx="576262" cy="695325"/>
          </a:xfrm>
          <a:custGeom>
            <a:avLst/>
            <a:gdLst>
              <a:gd name="T0" fmla="*/ 0 w 363"/>
              <a:gd name="T1" fmla="*/ 438 h 438"/>
              <a:gd name="T2" fmla="*/ 91 w 363"/>
              <a:gd name="T3" fmla="*/ 30 h 438"/>
              <a:gd name="T4" fmla="*/ 318 w 363"/>
              <a:gd name="T5" fmla="*/ 257 h 438"/>
              <a:gd name="T6" fmla="*/ 363 w 363"/>
              <a:gd name="T7" fmla="*/ 34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438">
                <a:moveTo>
                  <a:pt x="0" y="438"/>
                </a:moveTo>
                <a:cubicBezTo>
                  <a:pt x="19" y="249"/>
                  <a:pt x="38" y="60"/>
                  <a:pt x="91" y="30"/>
                </a:cubicBezTo>
                <a:cubicBezTo>
                  <a:pt x="144" y="0"/>
                  <a:pt x="273" y="204"/>
                  <a:pt x="318" y="257"/>
                </a:cubicBezTo>
                <a:cubicBezTo>
                  <a:pt x="363" y="310"/>
                  <a:pt x="356" y="333"/>
                  <a:pt x="363" y="348"/>
                </a:cubicBezTo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9801" name="Text Box 25"/>
          <p:cNvSpPr txBox="1">
            <a:spLocks noChangeArrowheads="1"/>
          </p:cNvSpPr>
          <p:nvPr/>
        </p:nvSpPr>
        <p:spPr bwMode="auto">
          <a:xfrm>
            <a:off x="5127625" y="2439988"/>
            <a:ext cx="17589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cs typeface="Arial" charset="0"/>
              </a:rPr>
              <a:t>Recoil of defect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78636" y="5750183"/>
            <a:ext cx="29159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M </a:t>
            </a:r>
            <a:r>
              <a:rPr lang="en-US" b="1" dirty="0" err="1" smtClean="0"/>
              <a:t>Westmuckett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086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Such wrapped up p-</a:t>
            </a:r>
            <a:r>
              <a:rPr lang="en-US" sz="8000" dirty="0" err="1" smtClean="0"/>
              <a:t>branes</a:t>
            </a:r>
            <a:r>
              <a:rPr lang="en-US" sz="8000" dirty="0" smtClean="0"/>
              <a:t> </a:t>
            </a:r>
            <a:r>
              <a:rPr lang="en-US" sz="8000" dirty="0" err="1" smtClean="0"/>
              <a:t>branes</a:t>
            </a:r>
            <a:r>
              <a:rPr lang="en-US" sz="8000" dirty="0" smtClean="0"/>
              <a:t> </a:t>
            </a:r>
          </a:p>
          <a:p>
            <a:pPr marL="0" indent="0">
              <a:buNone/>
            </a:pPr>
            <a:r>
              <a:rPr lang="en-US" sz="8000" dirty="0" smtClean="0"/>
              <a:t>around p-cycles appear as </a:t>
            </a:r>
            <a:r>
              <a:rPr lang="en-US" sz="8000" b="1" dirty="0" err="1" smtClean="0">
                <a:solidFill>
                  <a:srgbClr val="FF0000"/>
                </a:solidFill>
              </a:rPr>
              <a:t>localised</a:t>
            </a:r>
            <a:r>
              <a:rPr lang="en-US" sz="8000" dirty="0" smtClean="0"/>
              <a:t> objects </a:t>
            </a:r>
          </a:p>
          <a:p>
            <a:pPr marL="0" indent="0">
              <a:buNone/>
            </a:pPr>
            <a:r>
              <a:rPr lang="en-US" sz="8000" dirty="0" smtClean="0"/>
              <a:t>when embedded  in higher-dimensional </a:t>
            </a:r>
          </a:p>
          <a:p>
            <a:pPr marL="0" indent="0">
              <a:buNone/>
            </a:pPr>
            <a:r>
              <a:rPr lang="en-US" sz="8000" dirty="0" smtClean="0"/>
              <a:t>p’ </a:t>
            </a:r>
            <a:r>
              <a:rPr lang="en-US" sz="8000" dirty="0" err="1" smtClean="0"/>
              <a:t>brane</a:t>
            </a:r>
            <a:r>
              <a:rPr lang="en-US" sz="8000" dirty="0" smtClean="0"/>
              <a:t> worlds (p’ &gt; p) </a:t>
            </a:r>
          </a:p>
          <a:p>
            <a:pPr marL="0" indent="0">
              <a:buNone/>
            </a:pPr>
            <a:endParaRPr lang="en-US" sz="8000" dirty="0" smtClean="0"/>
          </a:p>
          <a:p>
            <a:r>
              <a:rPr lang="en-US" sz="8000" dirty="0" smtClean="0"/>
              <a:t>Have small (string scale) </a:t>
            </a:r>
            <a:r>
              <a:rPr lang="en-US" sz="8000" dirty="0" err="1" smtClean="0"/>
              <a:t>compactification</a:t>
            </a:r>
            <a:r>
              <a:rPr lang="en-US" sz="8000" dirty="0" smtClean="0"/>
              <a:t> radii</a:t>
            </a:r>
          </a:p>
          <a:p>
            <a:endParaRPr lang="en-US" sz="80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sz="8000" dirty="0"/>
              <a:t>Can be considered as effectively point-like ``</a:t>
            </a:r>
            <a:r>
              <a:rPr lang="en-US" sz="8000" dirty="0" err="1"/>
              <a:t>localised</a:t>
            </a:r>
            <a:r>
              <a:rPr lang="en-US" sz="8000" dirty="0"/>
              <a:t>’’ </a:t>
            </a:r>
            <a:endParaRPr lang="en-US" sz="8000" dirty="0" smtClean="0"/>
          </a:p>
          <a:p>
            <a:pPr marL="0" indent="0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      excitations</a:t>
            </a:r>
            <a:r>
              <a:rPr lang="en-US" sz="8000" dirty="0" smtClean="0"/>
              <a:t> </a:t>
            </a:r>
            <a:r>
              <a:rPr lang="en-US" sz="8000" dirty="0"/>
              <a:t>from string vacuum</a:t>
            </a:r>
          </a:p>
          <a:p>
            <a:r>
              <a:rPr lang="en-US" sz="8000" dirty="0"/>
              <a:t> TERMED D-PARTICLES </a:t>
            </a:r>
            <a:r>
              <a:rPr lang="en-US" sz="8000" dirty="0">
                <a:sym typeface="Wingdings"/>
              </a:rPr>
              <a:t> </a:t>
            </a:r>
            <a:r>
              <a:rPr lang="en-US" sz="11200" b="1" dirty="0">
                <a:solidFill>
                  <a:srgbClr val="FF0000"/>
                </a:solidFill>
                <a:sym typeface="Wingdings"/>
              </a:rPr>
              <a:t>form of </a:t>
            </a:r>
            <a:r>
              <a:rPr lang="en-US" sz="11200" b="1" dirty="0">
                <a:sym typeface="Wingdings"/>
              </a:rPr>
              <a:t>D</a:t>
            </a:r>
            <a:r>
              <a:rPr lang="en-US" sz="11200" b="1" dirty="0">
                <a:solidFill>
                  <a:srgbClr val="FF0000"/>
                </a:solidFill>
                <a:sym typeface="Wingdings"/>
              </a:rPr>
              <a:t>(</a:t>
            </a:r>
            <a:r>
              <a:rPr lang="en-US" sz="11200" b="1" dirty="0" err="1">
                <a:solidFill>
                  <a:srgbClr val="FF0000"/>
                </a:solidFill>
                <a:sym typeface="Wingdings"/>
              </a:rPr>
              <a:t>efect</a:t>
            </a:r>
            <a:r>
              <a:rPr lang="en-US" sz="11200" b="1" dirty="0">
                <a:solidFill>
                  <a:srgbClr val="FF0000"/>
                </a:solidFill>
                <a:sym typeface="Wingdings"/>
              </a:rPr>
              <a:t>)</a:t>
            </a:r>
            <a:r>
              <a:rPr lang="en-US" sz="11200" b="1" dirty="0">
                <a:sym typeface="Wingdings"/>
              </a:rPr>
              <a:t>-matter</a:t>
            </a:r>
            <a:endParaRPr lang="en-US" sz="11200" b="1" dirty="0"/>
          </a:p>
          <a:p>
            <a:endParaRPr lang="en-US" sz="8000" dirty="0" smtClean="0"/>
          </a:p>
          <a:p>
            <a:r>
              <a:rPr lang="en-US" sz="8000" dirty="0" smtClean="0"/>
              <a:t>They have masses                 </a:t>
            </a:r>
            <a:r>
              <a:rPr lang="en-US" sz="11200" dirty="0" smtClean="0"/>
              <a:t>M</a:t>
            </a:r>
            <a:r>
              <a:rPr lang="en-US" sz="11200" baseline="-25000" dirty="0" smtClean="0"/>
              <a:t>D</a:t>
            </a:r>
            <a:r>
              <a:rPr lang="en-US" sz="11200" dirty="0" smtClean="0"/>
              <a:t>  = </a:t>
            </a:r>
            <a:r>
              <a:rPr lang="en-US" sz="11200" dirty="0" err="1" smtClean="0"/>
              <a:t>M</a:t>
            </a:r>
            <a:r>
              <a:rPr lang="en-US" sz="11200" baseline="-25000" dirty="0" err="1" smtClean="0"/>
              <a:t>s</a:t>
            </a:r>
            <a:r>
              <a:rPr lang="en-US" sz="11200" dirty="0" smtClean="0"/>
              <a:t>/</a:t>
            </a:r>
            <a:r>
              <a:rPr lang="en-US" sz="11200" dirty="0" err="1" smtClean="0"/>
              <a:t>g</a:t>
            </a:r>
            <a:r>
              <a:rPr lang="en-US" sz="11200" baseline="-25000" dirty="0" err="1" smtClean="0"/>
              <a:t>s</a:t>
            </a:r>
            <a:endParaRPr lang="en-US" sz="11200" baseline="-25000" dirty="0" smtClean="0"/>
          </a:p>
          <a:p>
            <a:pPr marL="0" indent="0">
              <a:buNone/>
            </a:pPr>
            <a:r>
              <a:rPr lang="en-US" sz="8000" baseline="-25000" dirty="0" smtClean="0"/>
              <a:t> </a:t>
            </a:r>
          </a:p>
          <a:p>
            <a:pPr marL="0" indent="0">
              <a:buNone/>
            </a:pPr>
            <a:r>
              <a:rPr lang="en-US" sz="8000" dirty="0" smtClean="0"/>
              <a:t>M</a:t>
            </a:r>
            <a:r>
              <a:rPr lang="en-US" sz="8000" baseline="-25000" dirty="0" smtClean="0"/>
              <a:t>S</a:t>
            </a:r>
            <a:r>
              <a:rPr lang="en-US" sz="8000" dirty="0" smtClean="0"/>
              <a:t> = STRING MASS SCALE (≥ </a:t>
            </a:r>
            <a:r>
              <a:rPr lang="en-US" sz="8000" dirty="0" err="1" smtClean="0"/>
              <a:t>TeV</a:t>
            </a:r>
            <a:r>
              <a:rPr lang="en-US" sz="8000" dirty="0" smtClean="0"/>
              <a:t> </a:t>
            </a:r>
            <a:r>
              <a:rPr lang="en-US" sz="8000" dirty="0" err="1" smtClean="0"/>
              <a:t>phenomenologically</a:t>
            </a:r>
            <a:r>
              <a:rPr lang="en-US" sz="8000" dirty="0" smtClean="0"/>
              <a:t>)</a:t>
            </a:r>
          </a:p>
          <a:p>
            <a:pPr marL="0" indent="0">
              <a:buNone/>
            </a:pPr>
            <a:r>
              <a:rPr lang="en-US" sz="8000" dirty="0" err="1" smtClean="0"/>
              <a:t>g</a:t>
            </a:r>
            <a:r>
              <a:rPr lang="en-US" sz="8000" baseline="-25000" dirty="0" err="1" smtClean="0"/>
              <a:t>s</a:t>
            </a:r>
            <a:r>
              <a:rPr lang="en-US" sz="8000" dirty="0" smtClean="0"/>
              <a:t> &lt; 1 = (WEAK) STRING COUPLING </a:t>
            </a:r>
          </a:p>
          <a:p>
            <a:pPr marL="0" indent="0">
              <a:buNone/>
            </a:pPr>
            <a:endParaRPr lang="en-US" sz="8000" dirty="0" smtClean="0"/>
          </a:p>
          <a:p>
            <a:pPr marL="0" indent="0">
              <a:buNone/>
            </a:pPr>
            <a:r>
              <a:rPr lang="en-US" sz="8000" baseline="-25000" dirty="0"/>
              <a:t> </a:t>
            </a:r>
            <a:r>
              <a:rPr lang="en-US" sz="8000" baseline="-25000" dirty="0" smtClean="0"/>
              <a:t>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436" y="1080592"/>
            <a:ext cx="2601667" cy="2376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40239" y="2993764"/>
            <a:ext cx="99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p’ </a:t>
            </a:r>
            <a:r>
              <a:rPr lang="en-US" b="1" dirty="0" err="1" smtClean="0">
                <a:solidFill>
                  <a:schemeClr val="bg1"/>
                </a:solidFill>
              </a:rPr>
              <a:t>brane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6484" y="1774534"/>
            <a:ext cx="1239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wrapped</a:t>
            </a:r>
          </a:p>
          <a:p>
            <a:r>
              <a:rPr lang="en-US" dirty="0" smtClean="0"/>
              <a:t>up p-</a:t>
            </a:r>
            <a:r>
              <a:rPr lang="en-US" dirty="0" err="1" smtClean="0"/>
              <a:t>brane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84037" y="4639830"/>
            <a:ext cx="2874362" cy="58477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 </a:t>
            </a:r>
            <a:r>
              <a:rPr lang="en-US" sz="1600" b="1" dirty="0" err="1" smtClean="0"/>
              <a:t>Shiu</a:t>
            </a:r>
            <a:r>
              <a:rPr lang="en-US" sz="1600" b="1" dirty="0" smtClean="0"/>
              <a:t>  L-T Wang 2003</a:t>
            </a:r>
          </a:p>
          <a:p>
            <a:r>
              <a:rPr lang="en-US" sz="1600" b="1" dirty="0" smtClean="0"/>
              <a:t>J Ellis, NEM, </a:t>
            </a:r>
            <a:r>
              <a:rPr lang="en-US" sz="1600" b="1" dirty="0" err="1" smtClean="0"/>
              <a:t>Wesmuckett</a:t>
            </a:r>
            <a:r>
              <a:rPr lang="en-US" sz="1600" b="1" dirty="0"/>
              <a:t> </a:t>
            </a:r>
            <a:r>
              <a:rPr lang="en-US" sz="1600" b="1" dirty="0" smtClean="0"/>
              <a:t>2004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49898" y="6033184"/>
            <a:ext cx="3081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Can play the role of a kind of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Dark matter/dark energy fluid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763" y="5427070"/>
            <a:ext cx="653366" cy="65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41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7" y="1107047"/>
            <a:ext cx="7900851" cy="56951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 </a:t>
            </a:r>
            <a:r>
              <a:rPr lang="en-US" dirty="0" err="1" smtClean="0"/>
              <a:t>vs</a:t>
            </a:r>
            <a:r>
              <a:rPr lang="en-US" dirty="0" smtClean="0"/>
              <a:t> Monopoles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9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7" y="1107047"/>
            <a:ext cx="7900851" cy="56951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 </a:t>
            </a:r>
            <a:r>
              <a:rPr lang="en-US" dirty="0" err="1" smtClean="0"/>
              <a:t>vs</a:t>
            </a:r>
            <a:r>
              <a:rPr lang="en-US" dirty="0" smtClean="0"/>
              <a:t> Monopoles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5659" y="1665682"/>
            <a:ext cx="270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Symmetry Breaking  scale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21488" y="2035014"/>
            <a:ext cx="398988" cy="130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41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9411" y="875478"/>
            <a:ext cx="5539844" cy="452431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Bauhaus 93"/>
                <a:cs typeface="Bauhaus 93"/>
              </a:rPr>
              <a:t>DOUBLY CHARGED </a:t>
            </a:r>
          </a:p>
          <a:p>
            <a:pPr algn="ctr"/>
            <a:r>
              <a:rPr lang="en-US" sz="9600" dirty="0" smtClean="0">
                <a:latin typeface="Bauhaus 93"/>
                <a:cs typeface="Bauhaus 93"/>
              </a:rPr>
              <a:t>HIGGS </a:t>
            </a:r>
            <a:endParaRPr lang="en-US" sz="9600" dirty="0"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145525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7" y="1107047"/>
            <a:ext cx="7900851" cy="56951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 </a:t>
            </a:r>
            <a:r>
              <a:rPr lang="en-US" dirty="0" err="1" smtClean="0"/>
              <a:t>vs</a:t>
            </a:r>
            <a:r>
              <a:rPr lang="en-US" dirty="0" smtClean="0"/>
              <a:t> Monopoles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42199" y="5676177"/>
            <a:ext cx="1929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NON-PERTURBATIVE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1278" y="5645399"/>
            <a:ext cx="164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PERTURBATIVE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5659" y="1665682"/>
            <a:ext cx="270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Symmetry Breaking  scale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21488" y="2035014"/>
            <a:ext cx="398988" cy="130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581" y="5645399"/>
            <a:ext cx="613946" cy="61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54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D-matter/SM matter interactions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64" y="1168890"/>
            <a:ext cx="3401044" cy="2215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47308" y="1448931"/>
            <a:ext cx="300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Via exchange of </a:t>
            </a:r>
            <a:r>
              <a:rPr lang="en-US" dirty="0" smtClean="0">
                <a:solidFill>
                  <a:srgbClr val="FF0000"/>
                </a:solidFill>
              </a:rPr>
              <a:t>open strings</a:t>
            </a:r>
          </a:p>
          <a:p>
            <a:r>
              <a:rPr lang="en-US" dirty="0" smtClean="0"/>
              <a:t>stretched between D-particle</a:t>
            </a:r>
          </a:p>
          <a:p>
            <a:r>
              <a:rPr lang="en-US" dirty="0" smtClean="0"/>
              <a:t>and p’ (D-</a:t>
            </a:r>
            <a:r>
              <a:rPr lang="en-US" dirty="0" err="1" smtClean="0"/>
              <a:t>brane</a:t>
            </a:r>
            <a:r>
              <a:rPr lang="en-US" dirty="0" smtClean="0"/>
              <a:t>) world 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6565182" y="2497339"/>
            <a:ext cx="484632" cy="63956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513" y="3384460"/>
            <a:ext cx="3399935" cy="2785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47308" y="4032359"/>
            <a:ext cx="252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be produced @ LHC 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 = O(10 </a:t>
            </a:r>
            <a:r>
              <a:rPr lang="en-US" dirty="0" err="1" smtClean="0"/>
              <a:t>TeV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099" y="4678690"/>
            <a:ext cx="3605349" cy="17299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8288" y="5063117"/>
            <a:ext cx="53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4972" y="4032359"/>
            <a:ext cx="2592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D-matter Mass spectrum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72" y="4367540"/>
            <a:ext cx="2146300" cy="622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96" y="5172724"/>
            <a:ext cx="1384300" cy="355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30542" y="5063117"/>
            <a:ext cx="2485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Lightest D-matter </a:t>
            </a:r>
          </a:p>
          <a:p>
            <a:r>
              <a:rPr lang="en-US" dirty="0" smtClean="0"/>
              <a:t>(stable, play role of DM)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7100" y="4488190"/>
            <a:ext cx="7366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5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D-matter/SM matter interactions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64" y="1168890"/>
            <a:ext cx="3401044" cy="2215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47308" y="1448931"/>
            <a:ext cx="300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Via exchange of </a:t>
            </a:r>
            <a:r>
              <a:rPr lang="en-US" dirty="0" smtClean="0">
                <a:solidFill>
                  <a:srgbClr val="FF0000"/>
                </a:solidFill>
              </a:rPr>
              <a:t>open strings</a:t>
            </a:r>
          </a:p>
          <a:p>
            <a:r>
              <a:rPr lang="en-US" dirty="0" smtClean="0"/>
              <a:t>stretched between D-particle</a:t>
            </a:r>
          </a:p>
          <a:p>
            <a:r>
              <a:rPr lang="en-US" dirty="0" smtClean="0"/>
              <a:t>and p’ (D-</a:t>
            </a:r>
            <a:r>
              <a:rPr lang="en-US" dirty="0" err="1" smtClean="0"/>
              <a:t>brane</a:t>
            </a:r>
            <a:r>
              <a:rPr lang="en-US" dirty="0" smtClean="0"/>
              <a:t>) world 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6565182" y="2497339"/>
            <a:ext cx="484632" cy="63956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513" y="3384460"/>
            <a:ext cx="3399935" cy="2785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47308" y="4032359"/>
            <a:ext cx="252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be produced @ LHC 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 = O(10 </a:t>
            </a:r>
            <a:r>
              <a:rPr lang="en-US" dirty="0" err="1" smtClean="0"/>
              <a:t>TeV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099" y="4678690"/>
            <a:ext cx="3605349" cy="17299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8288" y="5063117"/>
            <a:ext cx="53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4972" y="4032359"/>
            <a:ext cx="2592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D-matter Mass spectrum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72" y="4367540"/>
            <a:ext cx="2146300" cy="622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96" y="5172724"/>
            <a:ext cx="1384300" cy="355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30542" y="5063117"/>
            <a:ext cx="2485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Lightest D-matter </a:t>
            </a:r>
          </a:p>
          <a:p>
            <a:r>
              <a:rPr lang="en-US" dirty="0" smtClean="0"/>
              <a:t>(stable, play role of DM)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7100" y="4488190"/>
            <a:ext cx="736600" cy="381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0096" y="5830719"/>
            <a:ext cx="380104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Excited states can be electrically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(or magnetically) charged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can be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highly ionizing  relevant to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MoEDAL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772" y="424053"/>
            <a:ext cx="6301983" cy="5632311"/>
          </a:xfrm>
          <a:prstGeom prst="rect">
            <a:avLst/>
          </a:prstGeom>
          <a:solidFill>
            <a:srgbClr val="FF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72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/>
                <a:cs typeface="Arial Black"/>
              </a:rPr>
              <a:t>Black-Hole</a:t>
            </a:r>
          </a:p>
          <a:p>
            <a:pPr algn="ctr"/>
            <a:r>
              <a:rPr lang="en-US" sz="72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/>
                <a:cs typeface="Arial Black"/>
              </a:rPr>
              <a:t>Remnants in Large extra dimensions </a:t>
            </a:r>
            <a:endParaRPr lang="en-US" sz="72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137091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319" y="151631"/>
            <a:ext cx="58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Extra dimension models motivated by string theory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9866" y="658515"/>
            <a:ext cx="195048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Arkani-Hamed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Dimopoulos</a:t>
            </a:r>
            <a:r>
              <a:rPr lang="en-US" b="1" dirty="0" smtClean="0"/>
              <a:t>, </a:t>
            </a:r>
            <a:r>
              <a:rPr lang="en-US" b="1" dirty="0" err="1" smtClean="0"/>
              <a:t>Dvali</a:t>
            </a:r>
            <a:endParaRPr lang="en-US" b="1" dirty="0" smtClean="0"/>
          </a:p>
          <a:p>
            <a:r>
              <a:rPr lang="en-US" b="1" dirty="0" smtClean="0"/>
              <a:t>(string models)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6329" y="710029"/>
            <a:ext cx="187837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Randall </a:t>
            </a:r>
            <a:r>
              <a:rPr lang="en-US" b="1" dirty="0" err="1" smtClean="0"/>
              <a:t>Sundrum</a:t>
            </a:r>
            <a:endParaRPr lang="en-US" b="1" dirty="0" smtClean="0"/>
          </a:p>
          <a:p>
            <a:r>
              <a:rPr lang="en-US" b="1" dirty="0" smtClean="0"/>
              <a:t>(</a:t>
            </a:r>
            <a:r>
              <a:rPr lang="en-US" b="1" dirty="0" err="1" smtClean="0"/>
              <a:t>brane</a:t>
            </a:r>
            <a:r>
              <a:rPr lang="en-US" b="1" dirty="0" smtClean="0"/>
              <a:t> models)  </a:t>
            </a:r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66" y="1888494"/>
            <a:ext cx="2002143" cy="158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40" y="1464748"/>
            <a:ext cx="2749078" cy="223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8173" y="1464748"/>
            <a:ext cx="1513756" cy="175432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Both relevant</a:t>
            </a:r>
          </a:p>
          <a:p>
            <a:r>
              <a:rPr lang="en-US" dirty="0" smtClean="0"/>
              <a:t>for providing </a:t>
            </a:r>
          </a:p>
          <a:p>
            <a:r>
              <a:rPr lang="en-US" dirty="0" smtClean="0"/>
              <a:t>resolution of </a:t>
            </a:r>
          </a:p>
          <a:p>
            <a:r>
              <a:rPr lang="en-US" dirty="0" smtClean="0"/>
              <a:t>the hierarchy</a:t>
            </a:r>
          </a:p>
          <a:p>
            <a:r>
              <a:rPr lang="en-US" dirty="0" smtClean="0"/>
              <a:t>problem </a:t>
            </a:r>
          </a:p>
          <a:p>
            <a:r>
              <a:rPr lang="en-US" dirty="0" smtClean="0"/>
              <a:t>in field theory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8135" y="3698374"/>
            <a:ext cx="2271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Stringy effects @ low </a:t>
            </a:r>
          </a:p>
          <a:p>
            <a:r>
              <a:rPr lang="en-US" dirty="0" smtClean="0"/>
              <a:t>scales (</a:t>
            </a:r>
            <a:r>
              <a:rPr lang="en-US" dirty="0" err="1" smtClean="0"/>
              <a:t>TeV</a:t>
            </a:r>
            <a:r>
              <a:rPr lang="en-US" dirty="0" smtClean="0"/>
              <a:t> )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6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319" y="151631"/>
            <a:ext cx="58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Extra dimension models motivated by string theory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9866" y="658515"/>
            <a:ext cx="195048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Arkani-Hamed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Dimopoulos</a:t>
            </a:r>
            <a:r>
              <a:rPr lang="en-US" b="1" dirty="0" smtClean="0"/>
              <a:t>, </a:t>
            </a:r>
            <a:r>
              <a:rPr lang="en-US" b="1" dirty="0" err="1" smtClean="0"/>
              <a:t>Dvali</a:t>
            </a:r>
            <a:endParaRPr lang="en-US" b="1" dirty="0" smtClean="0"/>
          </a:p>
          <a:p>
            <a:r>
              <a:rPr lang="en-US" b="1" dirty="0" smtClean="0"/>
              <a:t>(string models)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6329" y="710029"/>
            <a:ext cx="187837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Randall </a:t>
            </a:r>
            <a:r>
              <a:rPr lang="en-US" b="1" dirty="0" err="1" smtClean="0"/>
              <a:t>Sundrum</a:t>
            </a:r>
            <a:endParaRPr lang="en-US" b="1" dirty="0" smtClean="0"/>
          </a:p>
          <a:p>
            <a:r>
              <a:rPr lang="en-US" b="1" dirty="0" smtClean="0"/>
              <a:t>(</a:t>
            </a:r>
            <a:r>
              <a:rPr lang="en-US" b="1" dirty="0" err="1" smtClean="0"/>
              <a:t>brane</a:t>
            </a:r>
            <a:r>
              <a:rPr lang="en-US" b="1" dirty="0" smtClean="0"/>
              <a:t> models)  </a:t>
            </a:r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66" y="1888494"/>
            <a:ext cx="2002143" cy="158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40" y="1464748"/>
            <a:ext cx="2749078" cy="223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8173" y="1464748"/>
            <a:ext cx="1513756" cy="175432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Both relevant</a:t>
            </a:r>
          </a:p>
          <a:p>
            <a:r>
              <a:rPr lang="en-US" dirty="0" smtClean="0"/>
              <a:t>for providing </a:t>
            </a:r>
          </a:p>
          <a:p>
            <a:r>
              <a:rPr lang="en-US" dirty="0" smtClean="0"/>
              <a:t>resolution of </a:t>
            </a:r>
          </a:p>
          <a:p>
            <a:r>
              <a:rPr lang="en-US" dirty="0" smtClean="0"/>
              <a:t>the hierarchy</a:t>
            </a:r>
          </a:p>
          <a:p>
            <a:r>
              <a:rPr lang="en-US" dirty="0" smtClean="0"/>
              <a:t>problem </a:t>
            </a:r>
          </a:p>
          <a:p>
            <a:r>
              <a:rPr lang="en-US" dirty="0" smtClean="0"/>
              <a:t>in field theory 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08761" y="2910275"/>
            <a:ext cx="1740305" cy="24548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74027" y="5007845"/>
            <a:ext cx="703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Formation of </a:t>
            </a:r>
            <a:r>
              <a:rPr lang="en-US" dirty="0" err="1" smtClean="0"/>
              <a:t>TeV</a:t>
            </a:r>
            <a:r>
              <a:rPr lang="en-US" dirty="0" smtClean="0"/>
              <a:t> Black Holes (BH) by high energy SM particle Collisions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8135" y="3698374"/>
            <a:ext cx="2271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Stringy effects @ low </a:t>
            </a:r>
          </a:p>
          <a:p>
            <a:r>
              <a:rPr lang="en-US" dirty="0" smtClean="0"/>
              <a:t>scales (</a:t>
            </a:r>
            <a:r>
              <a:rPr lang="en-US" dirty="0" err="1" smtClean="0"/>
              <a:t>TeV</a:t>
            </a:r>
            <a:r>
              <a:rPr lang="en-US" dirty="0" smtClean="0"/>
              <a:t> ) possible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60252" y="4659531"/>
            <a:ext cx="248374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Dimopoulos</a:t>
            </a:r>
            <a:r>
              <a:rPr lang="en-US" b="1" dirty="0" smtClean="0"/>
              <a:t>, </a:t>
            </a:r>
            <a:r>
              <a:rPr lang="en-US" b="1" dirty="0" err="1" smtClean="0"/>
              <a:t>Landsberg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46" y="4458665"/>
            <a:ext cx="1712901" cy="219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3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319" y="151631"/>
            <a:ext cx="58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Extra dimension models motivated by string theory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9866" y="658515"/>
            <a:ext cx="195048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Arkani-Hamed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Dimopoulos</a:t>
            </a:r>
            <a:r>
              <a:rPr lang="en-US" b="1" dirty="0" smtClean="0"/>
              <a:t>, </a:t>
            </a:r>
            <a:r>
              <a:rPr lang="en-US" b="1" dirty="0" err="1" smtClean="0"/>
              <a:t>Dvali</a:t>
            </a:r>
            <a:endParaRPr lang="en-US" b="1" dirty="0" smtClean="0"/>
          </a:p>
          <a:p>
            <a:r>
              <a:rPr lang="en-US" b="1" dirty="0" smtClean="0"/>
              <a:t>(string models)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6329" y="710029"/>
            <a:ext cx="187837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Randall </a:t>
            </a:r>
            <a:r>
              <a:rPr lang="en-US" b="1" dirty="0" err="1" smtClean="0"/>
              <a:t>Sundrum</a:t>
            </a:r>
            <a:endParaRPr lang="en-US" b="1" dirty="0" smtClean="0"/>
          </a:p>
          <a:p>
            <a:r>
              <a:rPr lang="en-US" b="1" dirty="0" smtClean="0"/>
              <a:t>(</a:t>
            </a:r>
            <a:r>
              <a:rPr lang="en-US" b="1" dirty="0" err="1" smtClean="0"/>
              <a:t>brane</a:t>
            </a:r>
            <a:r>
              <a:rPr lang="en-US" b="1" dirty="0" smtClean="0"/>
              <a:t> models)  </a:t>
            </a:r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66" y="1888494"/>
            <a:ext cx="2002143" cy="158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40" y="1464748"/>
            <a:ext cx="2749078" cy="223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8173" y="1464748"/>
            <a:ext cx="1513756" cy="175432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Both relevant</a:t>
            </a:r>
          </a:p>
          <a:p>
            <a:r>
              <a:rPr lang="en-US" dirty="0" smtClean="0"/>
              <a:t>for providing </a:t>
            </a:r>
          </a:p>
          <a:p>
            <a:r>
              <a:rPr lang="en-US" dirty="0" smtClean="0"/>
              <a:t>resolution of </a:t>
            </a:r>
          </a:p>
          <a:p>
            <a:r>
              <a:rPr lang="en-US" dirty="0" smtClean="0"/>
              <a:t>the hierarchy</a:t>
            </a:r>
          </a:p>
          <a:p>
            <a:r>
              <a:rPr lang="en-US" dirty="0" smtClean="0"/>
              <a:t>problem </a:t>
            </a:r>
          </a:p>
          <a:p>
            <a:r>
              <a:rPr lang="en-US" dirty="0" smtClean="0"/>
              <a:t>in field theory 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08761" y="2910275"/>
            <a:ext cx="1740305" cy="24548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74027" y="5007845"/>
            <a:ext cx="703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Formation of </a:t>
            </a:r>
            <a:r>
              <a:rPr lang="en-US" dirty="0" err="1" smtClean="0"/>
              <a:t>TeV</a:t>
            </a:r>
            <a:r>
              <a:rPr lang="en-US" dirty="0" smtClean="0"/>
              <a:t> Black Holes (BH) by high energy SM particle Collisions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8135" y="3698374"/>
            <a:ext cx="2271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Stringy effects @ low </a:t>
            </a:r>
          </a:p>
          <a:p>
            <a:r>
              <a:rPr lang="en-US" dirty="0" smtClean="0"/>
              <a:t>scales (</a:t>
            </a:r>
            <a:r>
              <a:rPr lang="en-US" dirty="0" err="1" smtClean="0"/>
              <a:t>TeV</a:t>
            </a:r>
            <a:r>
              <a:rPr lang="en-US" dirty="0" smtClean="0"/>
              <a:t> ) possible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53239" y="5627810"/>
            <a:ext cx="650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  produced in proton-proton collisions can carry </a:t>
            </a:r>
            <a:r>
              <a:rPr lang="en-US" b="1" dirty="0" smtClean="0">
                <a:solidFill>
                  <a:srgbClr val="FF0000"/>
                </a:solidFill>
              </a:rPr>
              <a:t>electric charge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908" y="6084601"/>
            <a:ext cx="867651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harged BH Hawking evaporate but not completely  </a:t>
            </a:r>
            <a:r>
              <a:rPr lang="en-US" dirty="0" smtClean="0">
                <a:sym typeface="Wingdings"/>
              </a:rPr>
              <a:t> certain fraction of final 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                                                                                     BH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remnants</a:t>
            </a:r>
            <a:r>
              <a:rPr lang="en-US" dirty="0" smtClean="0">
                <a:sym typeface="Wingdings"/>
              </a:rPr>
              <a:t> carry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charge (BH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±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)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52" y="4659531"/>
            <a:ext cx="248374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Dimopoulos</a:t>
            </a:r>
            <a:r>
              <a:rPr lang="en-US" b="1" dirty="0" smtClean="0"/>
              <a:t>, </a:t>
            </a:r>
            <a:r>
              <a:rPr lang="en-US" b="1" dirty="0" err="1" smtClean="0"/>
              <a:t>Landsberg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81" y="4667281"/>
            <a:ext cx="1980336" cy="132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4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002" y="272599"/>
            <a:ext cx="7540212" cy="4801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sym typeface="Wingdings"/>
              </a:rPr>
              <a:t>BH formed from </a:t>
            </a:r>
            <a:r>
              <a:rPr lang="en-US" dirty="0" smtClean="0">
                <a:sym typeface="Wingdings"/>
              </a:rPr>
              <a:t>proton-proton collisions are formed from interactions of </a:t>
            </a:r>
          </a:p>
          <a:p>
            <a:r>
              <a:rPr lang="en-US" b="1" dirty="0" smtClean="0">
                <a:solidFill>
                  <a:srgbClr val="0000FF"/>
                </a:solidFill>
                <a:sym typeface="Wingdings"/>
              </a:rPr>
              <a:t>valence quarks </a:t>
            </a:r>
            <a:r>
              <a:rPr lang="en-US" dirty="0" smtClean="0">
                <a:sym typeface="Wingdings"/>
              </a:rPr>
              <a:t>(carry largest available momenta of </a:t>
            </a:r>
            <a:r>
              <a:rPr lang="en-US" dirty="0" err="1" smtClean="0">
                <a:sym typeface="Wingdings"/>
              </a:rPr>
              <a:t>partonic</a:t>
            </a:r>
            <a:r>
              <a:rPr lang="en-US" dirty="0" smtClean="0">
                <a:sym typeface="Wingdings"/>
              </a:rPr>
              <a:t> system)  </a:t>
            </a:r>
          </a:p>
          <a:p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BH average charge 4/3  </a:t>
            </a:r>
            <a:r>
              <a:rPr lang="en-US" dirty="0" smtClean="0">
                <a:sym typeface="Wingdings"/>
              </a:rPr>
              <a:t> after evaporation to stable remnants, some </a:t>
            </a:r>
          </a:p>
          <a:p>
            <a:r>
              <a:rPr lang="en-US" dirty="0" smtClean="0">
                <a:sym typeface="Wingdings"/>
              </a:rPr>
              <a:t>accumulated net charge </a:t>
            </a: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Most of BH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remnants</a:t>
            </a:r>
            <a:r>
              <a:rPr lang="en-US" dirty="0" smtClean="0">
                <a:sym typeface="Wingdings"/>
              </a:rPr>
              <a:t> carry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charge zero or one </a:t>
            </a:r>
            <a:r>
              <a:rPr lang="en-US" dirty="0" smtClean="0">
                <a:sym typeface="Wingdings"/>
              </a:rPr>
              <a:t>(in units of electron charge)</a:t>
            </a:r>
          </a:p>
          <a:p>
            <a:r>
              <a:rPr lang="en-US" dirty="0" smtClean="0">
                <a:sym typeface="Wingdings"/>
              </a:rPr>
              <a:t> smaller but non negligible fraction carry multiple charges  highly ionizing,</a:t>
            </a:r>
          </a:p>
          <a:p>
            <a:r>
              <a:rPr lang="en-US" dirty="0" smtClean="0">
                <a:sym typeface="Wingdings"/>
              </a:rPr>
              <a:t>relevant to </a:t>
            </a:r>
            <a:r>
              <a:rPr lang="en-US" dirty="0" err="1" smtClean="0">
                <a:sym typeface="Wingdings"/>
              </a:rPr>
              <a:t>MoEDAL</a:t>
            </a:r>
            <a:r>
              <a:rPr lang="en-US" dirty="0" smtClean="0">
                <a:sym typeface="Wingdings"/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002" y="5274747"/>
            <a:ext cx="747955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Estimated number of BH remnants </a:t>
            </a:r>
            <a:r>
              <a:rPr lang="en-US" dirty="0" err="1" smtClean="0"/>
              <a:t>vs</a:t>
            </a:r>
            <a:r>
              <a:rPr lang="en-US" dirty="0" smtClean="0"/>
              <a:t> charge using PYTHIA event generator </a:t>
            </a:r>
          </a:p>
          <a:p>
            <a:r>
              <a:rPr lang="en-US" dirty="0" smtClean="0"/>
              <a:t>&amp; CHARIBDIS program for BH decay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854" y="1284042"/>
            <a:ext cx="1712901" cy="219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7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600"/>
            <a:ext cx="9144000" cy="61453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81601" y="62934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remnant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7926" y="33932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TeV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82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0"/>
            <a:ext cx="9144000" cy="659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9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DOUBLY-CHARGED HIGGS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729"/>
            <a:ext cx="8229600" cy="526751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Extended Higgs sector in BSM models:       SU</a:t>
            </a:r>
            <a:r>
              <a:rPr lang="en-US" baseline="-25000" dirty="0" smtClean="0"/>
              <a:t>L</a:t>
            </a:r>
            <a:r>
              <a:rPr lang="en-US" dirty="0" smtClean="0"/>
              <a:t>(2) x SU</a:t>
            </a:r>
            <a:r>
              <a:rPr lang="en-US" baseline="-25000" dirty="0" smtClean="0"/>
              <a:t>R</a:t>
            </a:r>
            <a:r>
              <a:rPr lang="en-US" dirty="0" smtClean="0"/>
              <a:t>(2) X U</a:t>
            </a:r>
            <a:r>
              <a:rPr lang="en-US" baseline="-25000" dirty="0" smtClean="0"/>
              <a:t>B-L</a:t>
            </a:r>
            <a:r>
              <a:rPr lang="en-US" dirty="0" smtClean="0"/>
              <a:t>(1) </a:t>
            </a:r>
            <a:r>
              <a:rPr lang="en-US" dirty="0"/>
              <a:t> </a:t>
            </a:r>
            <a:r>
              <a:rPr lang="en-US" dirty="0" smtClean="0"/>
              <a:t>P-violating model </a:t>
            </a:r>
          </a:p>
          <a:p>
            <a:r>
              <a:rPr lang="en-US" dirty="0" smtClean="0"/>
              <a:t>Higgs triplet model with massive left-handed neutrinos but not right-handed ones                     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COMMON FEATURE</a:t>
            </a:r>
            <a:r>
              <a:rPr lang="en-US" dirty="0" smtClean="0"/>
              <a:t>: </a:t>
            </a:r>
            <a:r>
              <a:rPr lang="en-US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doubly charged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Higgs </a:t>
            </a:r>
            <a:r>
              <a:rPr lang="en-US" dirty="0" smtClean="0"/>
              <a:t>bosons H</a:t>
            </a:r>
            <a:r>
              <a:rPr lang="en-US" baseline="30000" dirty="0" smtClean="0"/>
              <a:t>±±</a:t>
            </a:r>
            <a:r>
              <a:rPr lang="en-US" dirty="0" smtClean="0"/>
              <a:t> as parts of a Higgs triplet 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H</a:t>
            </a:r>
            <a:r>
              <a:rPr lang="en-US" b="1" baseline="-25000" dirty="0" smtClean="0">
                <a:solidFill>
                  <a:srgbClr val="0000FF"/>
                </a:solidFill>
              </a:rPr>
              <a:t>L</a:t>
            </a:r>
            <a:r>
              <a:rPr lang="en-US" b="1" baseline="30000" dirty="0" smtClean="0">
                <a:solidFill>
                  <a:srgbClr val="0000FF"/>
                </a:solidFill>
              </a:rPr>
              <a:t>±±</a:t>
            </a:r>
            <a:r>
              <a:rPr lang="en-US" b="1" dirty="0" smtClean="0">
                <a:solidFill>
                  <a:srgbClr val="0000FF"/>
                </a:solidFill>
              </a:rPr>
              <a:t> : couple to Higgs, EW gauge bosons &amp; left-handed charged leptons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H</a:t>
            </a:r>
            <a:r>
              <a:rPr lang="en-US" b="1" baseline="-25000" dirty="0" smtClean="0">
                <a:solidFill>
                  <a:srgbClr val="008000"/>
                </a:solidFill>
              </a:rPr>
              <a:t>R</a:t>
            </a:r>
            <a:r>
              <a:rPr lang="en-US" b="1" baseline="30000" dirty="0" smtClean="0">
                <a:solidFill>
                  <a:srgbClr val="008000"/>
                </a:solidFill>
              </a:rPr>
              <a:t>±</a:t>
            </a:r>
            <a:r>
              <a:rPr lang="en-US" b="1" baseline="30000" dirty="0">
                <a:solidFill>
                  <a:srgbClr val="008000"/>
                </a:solidFill>
              </a:rPr>
              <a:t>±</a:t>
            </a:r>
            <a:r>
              <a:rPr lang="en-US" b="1" dirty="0">
                <a:solidFill>
                  <a:srgbClr val="008000"/>
                </a:solidFill>
              </a:rPr>
              <a:t> : couple to Higgs </a:t>
            </a:r>
            <a:r>
              <a:rPr lang="en-US" b="1" dirty="0" smtClean="0">
                <a:solidFill>
                  <a:srgbClr val="008000"/>
                </a:solidFill>
              </a:rPr>
              <a:t>EW gauge bosons &amp; right-</a:t>
            </a:r>
            <a:r>
              <a:rPr lang="en-US" b="1" dirty="0">
                <a:solidFill>
                  <a:srgbClr val="008000"/>
                </a:solidFill>
              </a:rPr>
              <a:t>handed charged </a:t>
            </a:r>
            <a:r>
              <a:rPr lang="en-US" b="1" dirty="0" smtClean="0">
                <a:solidFill>
                  <a:srgbClr val="008000"/>
                </a:solidFill>
              </a:rPr>
              <a:t>leptons</a:t>
            </a:r>
            <a:endParaRPr lang="en-US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8000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140726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88839"/>
            <a:ext cx="9003574" cy="526751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Topic of talk</a:t>
            </a:r>
            <a:r>
              <a:rPr lang="en-US" dirty="0" smtClean="0">
                <a:solidFill>
                  <a:srgbClr val="0000FF"/>
                </a:solidFill>
              </a:rPr>
              <a:t>: Several Instances where highly ionizing massive particles can appear @ the LHC energy range in </a:t>
            </a:r>
            <a:r>
              <a:rPr lang="en-US" b="1" dirty="0" smtClean="0">
                <a:solidFill>
                  <a:srgbClr val="FF0000"/>
                </a:solidFill>
              </a:rPr>
              <a:t>non </a:t>
            </a:r>
            <a:r>
              <a:rPr lang="en-US" b="1" dirty="0" err="1" smtClean="0">
                <a:solidFill>
                  <a:srgbClr val="FF0000"/>
                </a:solidFill>
              </a:rPr>
              <a:t>supersymmetric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scenarios</a:t>
            </a:r>
          </a:p>
          <a:p>
            <a:endParaRPr lang="en-US" dirty="0"/>
          </a:p>
          <a:p>
            <a:r>
              <a:rPr lang="en-US" dirty="0" smtClean="0"/>
              <a:t>Such </a:t>
            </a:r>
            <a:r>
              <a:rPr lang="en-US" b="1" dirty="0" smtClean="0">
                <a:solidFill>
                  <a:srgbClr val="FF0000"/>
                </a:solidFill>
              </a:rPr>
              <a:t>charged massive </a:t>
            </a:r>
            <a:r>
              <a:rPr lang="en-US" dirty="0" smtClean="0"/>
              <a:t>particles vary from Q-balls to extra-dimensional </a:t>
            </a:r>
            <a:r>
              <a:rPr lang="en-US" dirty="0" err="1" smtClean="0"/>
              <a:t>TeV</a:t>
            </a:r>
            <a:r>
              <a:rPr lang="en-US" dirty="0" smtClean="0"/>
              <a:t> mass Black Hole remnants and D-matter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Can be relevant for </a:t>
            </a:r>
            <a:r>
              <a:rPr lang="en-US" dirty="0" err="1" smtClean="0"/>
              <a:t>MoEDAL</a:t>
            </a:r>
            <a:r>
              <a:rPr lang="en-US" dirty="0" smtClean="0"/>
              <a:t> Physics if </a:t>
            </a:r>
            <a:r>
              <a:rPr lang="en-US" b="1" dirty="0" smtClean="0">
                <a:solidFill>
                  <a:srgbClr val="FF0000"/>
                </a:solidFill>
              </a:rPr>
              <a:t>long lived &amp; slowly moving, highly ionizing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may be undetectable in ATLAS &amp; CMS, </a:t>
            </a:r>
            <a:r>
              <a:rPr lang="en-US" b="1" dirty="0" smtClean="0">
                <a:solidFill>
                  <a:srgbClr val="000090"/>
                </a:solidFill>
                <a:sym typeface="Wingdings"/>
              </a:rPr>
              <a:t>good targets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for </a:t>
            </a:r>
            <a:r>
              <a:rPr lang="en-US" b="1" dirty="0" err="1" smtClean="0">
                <a:solidFill>
                  <a:srgbClr val="0000FF"/>
                </a:solidFill>
                <a:sym typeface="Wingdings"/>
              </a:rPr>
              <a:t>MoEDAL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?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821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88839"/>
            <a:ext cx="9003574" cy="5267511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PROSPECTS LOOK GREAT FOR LHC </a:t>
            </a:r>
            <a:r>
              <a:rPr lang="en-US" sz="3600" b="1" dirty="0" err="1" smtClean="0">
                <a:solidFill>
                  <a:srgbClr val="FF0000"/>
                </a:solidFill>
                <a:sym typeface="Wingdings"/>
              </a:rPr>
              <a:t>Expts</a:t>
            </a:r>
            <a:endParaRPr lang="en-US" sz="3600" b="1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en-US" sz="3600" b="1" dirty="0" smtClean="0">
                <a:solidFill>
                  <a:srgbClr val="008000"/>
                </a:solidFill>
                <a:sym typeface="Wingdings"/>
              </a:rPr>
              <a:t>FUTURE LOOKS BRIGHT FOR </a:t>
            </a:r>
            <a:r>
              <a:rPr lang="en-US" sz="3600" b="1" dirty="0" err="1" smtClean="0">
                <a:solidFill>
                  <a:srgbClr val="008000"/>
                </a:solidFill>
                <a:sym typeface="Wingdings"/>
              </a:rPr>
              <a:t>MoEDAL</a:t>
            </a:r>
            <a:r>
              <a:rPr lang="en-US" sz="36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- </a:t>
            </a:r>
            <a:r>
              <a:rPr lang="en-US" sz="3600" b="1" dirty="0" smtClean="0">
                <a:solidFill>
                  <a:srgbClr val="0000FF"/>
                </a:solidFill>
                <a:sym typeface="Wingdings"/>
              </a:rPr>
              <a:t>MAY DETECT NOT ONLY MONOPOLES BUT OTHER EXOTICS AS WELL &amp; </a:t>
            </a:r>
            <a:r>
              <a:rPr lang="en-US" sz="3600" b="1" dirty="0" smtClean="0">
                <a:solidFill>
                  <a:srgbClr val="0000FF"/>
                </a:solidFill>
                <a:latin typeface="Arial Black"/>
                <a:cs typeface="Arial Black"/>
                <a:sym typeface="Wingdings"/>
              </a:rPr>
              <a:t>probably exclusively …</a:t>
            </a:r>
          </a:p>
          <a:p>
            <a:pPr marL="0" indent="0">
              <a:buNone/>
            </a:pPr>
            <a:endParaRPr lang="en-US" sz="3600" b="1" dirty="0">
              <a:solidFill>
                <a:srgbClr val="FF0000"/>
              </a:solidFill>
              <a:sym typeface="Wingdings"/>
            </a:endParaRPr>
          </a:p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MAY BE SURPRISES ARE AROUND THE CORNER EVEN FOR THEORISTS</a:t>
            </a:r>
            <a:endParaRPr lang="en-US" sz="3600" b="1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285" y="6173203"/>
            <a:ext cx="325176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…Carry on Searching 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7207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33" y="1088839"/>
            <a:ext cx="709053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89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33" y="1088839"/>
            <a:ext cx="7090530" cy="5499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0" y="1251836"/>
            <a:ext cx="2540000" cy="314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89507" y="1251836"/>
            <a:ext cx="954493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 do not </a:t>
            </a:r>
          </a:p>
          <a:p>
            <a:r>
              <a:rPr lang="en-US" sz="1600" b="1" dirty="0" smtClean="0"/>
              <a:t>think so! I’m</a:t>
            </a:r>
          </a:p>
          <a:p>
            <a:r>
              <a:rPr lang="en-US" sz="1600" b="1" dirty="0" smtClean="0"/>
              <a:t>checking on you theorists!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4357" y="3429000"/>
            <a:ext cx="1130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Triplet Model (HTM) -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50" y="1088839"/>
            <a:ext cx="8833592" cy="5769161"/>
          </a:xfrm>
        </p:spPr>
        <p:txBody>
          <a:bodyPr>
            <a:normAutofit/>
          </a:bodyPr>
          <a:lstStyle/>
          <a:p>
            <a:r>
              <a:rPr lang="en-US" dirty="0" smtClean="0"/>
              <a:t>Yukawa couplings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Higgs triplet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Realistic neutrino masses &amp;                                   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</a:t>
            </a:r>
          </a:p>
          <a:p>
            <a:pPr marL="0" indent="0">
              <a:buNone/>
            </a:pPr>
            <a:endParaRPr lang="en-US" sz="100" dirty="0" smtClean="0"/>
          </a:p>
          <a:p>
            <a:pPr marL="0" indent="0">
              <a:buNone/>
            </a:pPr>
            <a:r>
              <a:rPr lang="en-US" dirty="0" smtClean="0"/>
              <a:t> Triplet in 2 x 2 rep: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255" y="1758595"/>
            <a:ext cx="4793400" cy="82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63" y="5180085"/>
            <a:ext cx="3649905" cy="1334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428" y="1876824"/>
            <a:ext cx="2357372" cy="4929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5084" y="2906216"/>
            <a:ext cx="2796649" cy="658035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55" y="4421423"/>
            <a:ext cx="3771900" cy="4064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095" y="3071166"/>
            <a:ext cx="2755900" cy="571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305" y="3642665"/>
            <a:ext cx="3201558" cy="77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9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4854</Words>
  <Application>Microsoft Macintosh PowerPoint</Application>
  <PresentationFormat>On-screen Show (4:3)</PresentationFormat>
  <Paragraphs>745</Paragraphs>
  <Slides>83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4" baseType="lpstr">
      <vt:lpstr>Office Theme</vt:lpstr>
      <vt:lpstr>HIGHLY-IONIZING PARTICLES @ THE LHC Non-SUSY Scenarios</vt:lpstr>
      <vt:lpstr>OUTLINE</vt:lpstr>
      <vt:lpstr>PowerPoint Presentation</vt:lpstr>
      <vt:lpstr>The Pirnciples of MoEDAL Searches </vt:lpstr>
      <vt:lpstr>The Pirnciples of MoEDAL Searches </vt:lpstr>
      <vt:lpstr>PowerPoint Presentation</vt:lpstr>
      <vt:lpstr>PowerPoint Presentation</vt:lpstr>
      <vt:lpstr>DOUBLY-CHARGED HIGGS</vt:lpstr>
      <vt:lpstr>Higgs Triplet Model (HTM) - details</vt:lpstr>
      <vt:lpstr>COLLIDER PRODUCTION OF HL,R±±</vt:lpstr>
      <vt:lpstr>Collider Production of  H± ±</vt:lpstr>
      <vt:lpstr>DECAYS  OF HL,R±±</vt:lpstr>
      <vt:lpstr>Life-Time of H±±</vt:lpstr>
      <vt:lpstr>Life-Time of H±±</vt:lpstr>
      <vt:lpstr>Decaying H±±   SEARCHES @ LHC </vt:lpstr>
      <vt:lpstr>PowerPoint Presentation</vt:lpstr>
      <vt:lpstr>H±±   SEARCHES @ LHC - Higgs Triplet Model</vt:lpstr>
      <vt:lpstr>PowerPoint Presentation</vt:lpstr>
      <vt:lpstr>Connection with MoEDAL</vt:lpstr>
      <vt:lpstr>Long Lived Doubly Charged Higgs </vt:lpstr>
      <vt:lpstr>Long Lived Doubly Charged Higgs </vt:lpstr>
      <vt:lpstr>Long Lived Doubly Charged Higgs </vt:lpstr>
      <vt:lpstr>Mass Limit for Long Lived H±±</vt:lpstr>
      <vt:lpstr>Long Lived Doubly Charged Higgs &amp; MoEDAL</vt:lpstr>
      <vt:lpstr>Long Lived Doubly Charged Higgs &amp; MoEDAL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QUIRK IN MoEDAL…</vt:lpstr>
      <vt:lpstr>PowerPoint Presentation</vt:lpstr>
      <vt:lpstr>PowerPoint Presentation</vt:lpstr>
      <vt:lpstr>PowerPoint Presentation</vt:lpstr>
      <vt:lpstr>PowerPoint Presentation</vt:lpstr>
      <vt:lpstr>Q-balls in MoEDAL</vt:lpstr>
      <vt:lpstr>PowerPoint Presentation</vt:lpstr>
      <vt:lpstr>PowerPoint Presentation</vt:lpstr>
      <vt:lpstr>PowerPoint Presentation</vt:lpstr>
      <vt:lpstr>PowerPoint Presentation</vt:lpstr>
      <vt:lpstr>FCHAMPS ``ISLANDS’’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String Theory?</vt:lpstr>
      <vt:lpstr>What is String Theory?</vt:lpstr>
      <vt:lpstr>What is String Theory?</vt:lpstr>
      <vt:lpstr>PowerPoint Presentation</vt:lpstr>
      <vt:lpstr>PowerPoint Presentation</vt:lpstr>
      <vt:lpstr>PowerPoint Presentation</vt:lpstr>
      <vt:lpstr>STRING/D-BRANE BASICS</vt:lpstr>
      <vt:lpstr>STRING/D-BRANE BASICS</vt:lpstr>
      <vt:lpstr>STRING/D-BRANE BASICS</vt:lpstr>
      <vt:lpstr>STRING/D-BRANE BASICS</vt:lpstr>
      <vt:lpstr>PowerPoint Presentation</vt:lpstr>
      <vt:lpstr>PowerPoint Presentation</vt:lpstr>
      <vt:lpstr>PowerPoint Presentation</vt:lpstr>
      <vt:lpstr>D-matter</vt:lpstr>
      <vt:lpstr>D-matter vs Monopoles</vt:lpstr>
      <vt:lpstr>D-matter vs Monopoles</vt:lpstr>
      <vt:lpstr>D-matter vs Monopoles</vt:lpstr>
      <vt:lpstr>D-matter/SM matter interactions</vt:lpstr>
      <vt:lpstr>D-matter/SM matter interactions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- Outlook</vt:lpstr>
      <vt:lpstr>Conclusions - Outlook</vt:lpstr>
      <vt:lpstr>Conclusions - Outlook</vt:lpstr>
      <vt:lpstr>Conclusions - Outlook</vt:lpstr>
    </vt:vector>
  </TitlesOfParts>
  <Company>king's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HIGHLY-IONIZING PARTICLES @ THE LHC Non-SUSY Scenarios</dc:title>
  <dc:creator>nikolaos mavromatos</dc:creator>
  <cp:lastModifiedBy>nikolaos mavromatos</cp:lastModifiedBy>
  <cp:revision>152</cp:revision>
  <dcterms:created xsi:type="dcterms:W3CDTF">2012-06-17T15:23:49Z</dcterms:created>
  <dcterms:modified xsi:type="dcterms:W3CDTF">2012-06-19T22:41:09Z</dcterms:modified>
</cp:coreProperties>
</file>