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customXml/itemProps1.xml" ContentType="application/vnd.openxmlformats-officedocument.customXmlProperti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customXml/itemProps2.xml" ContentType="application/vnd.openxmlformats-officedocument.customXmlProperties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customXml/itemProps3.xml" ContentType="application/vnd.openxmlformats-officedocument.customXmlProperties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trictFirstAndLastChars="0" saveSubsetFonts="1" autoCompressPictures="0">
  <p:sldMasterIdLst>
    <p:sldMasterId r:id="rId4"/>
  </p:sldMasterIdLst>
  <p:notesMasterIdLst>
    <p:notesMasterId r:id="rId41"/>
  </p:notesMasterIdLst>
  <p:handoutMasterIdLst>
    <p:handoutMasterId r:id="rId42"/>
  </p:handoutMasterIdLst>
  <p:sldIdLst>
    <p:sldId id="2499" r:id="rId5"/>
    <p:sldId id="2536" r:id="rId6"/>
    <p:sldId id="2725" r:id="rId7"/>
    <p:sldId id="2754" r:id="rId8"/>
    <p:sldId id="2764" r:id="rId9"/>
    <p:sldId id="2755" r:id="rId10"/>
    <p:sldId id="2765" r:id="rId11"/>
    <p:sldId id="2726" r:id="rId12"/>
    <p:sldId id="2260" r:id="rId13"/>
    <p:sldId id="2690" r:id="rId14"/>
    <p:sldId id="2727" r:id="rId15"/>
    <p:sldId id="2731" r:id="rId16"/>
    <p:sldId id="2728" r:id="rId17"/>
    <p:sldId id="2741" r:id="rId18"/>
    <p:sldId id="2742" r:id="rId19"/>
    <p:sldId id="2767" r:id="rId20"/>
    <p:sldId id="2766" r:id="rId21"/>
    <p:sldId id="2729" r:id="rId22"/>
    <p:sldId id="2750" r:id="rId23"/>
    <p:sldId id="2752" r:id="rId24"/>
    <p:sldId id="2743" r:id="rId25"/>
    <p:sldId id="2763" r:id="rId26"/>
    <p:sldId id="2732" r:id="rId27"/>
    <p:sldId id="2745" r:id="rId28"/>
    <p:sldId id="2762" r:id="rId29"/>
    <p:sldId id="2757" r:id="rId30"/>
    <p:sldId id="2768" r:id="rId31"/>
    <p:sldId id="2734" r:id="rId32"/>
    <p:sldId id="2735" r:id="rId33"/>
    <p:sldId id="2736" r:id="rId34"/>
    <p:sldId id="2682" r:id="rId35"/>
    <p:sldId id="2759" r:id="rId36"/>
    <p:sldId id="2749" r:id="rId37"/>
    <p:sldId id="2770" r:id="rId38"/>
    <p:sldId id="2769" r:id="rId39"/>
    <p:sldId id="2674" r:id="rId40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6523" autoAdjust="0"/>
    <p:restoredTop sz="93357" autoAdjust="0"/>
  </p:normalViewPr>
  <p:slideViewPr>
    <p:cSldViewPr>
      <p:cViewPr>
        <p:scale>
          <a:sx n="100" d="100"/>
          <a:sy n="100" d="100"/>
        </p:scale>
        <p:origin x="-54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24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commentAuthors" Target="commentAuthors.xml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479C2D-025B-9141-8D16-E3BAEEAD1EBF}" type="slidenum">
              <a:rPr lang="fr-FR"/>
              <a:pPr/>
              <a:t>0</a:t>
            </a:fld>
            <a:endParaRPr lang="fr-FR" dirty="0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705DB2-4E98-884D-8802-38A9D85F28FB}" type="slidenum">
              <a:rPr lang="fr-FR"/>
              <a:pPr/>
              <a:t>18</a:t>
            </a:fld>
            <a:endParaRPr lang="fr-FR"/>
          </a:p>
        </p:txBody>
      </p:sp>
      <p:sp>
        <p:nvSpPr>
          <p:cNvPr id="16998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38D2FA-1D4A-3D4D-AD6C-7A0681AED8CF}" type="slidenum">
              <a:rPr lang="fr-FR"/>
              <a:pPr/>
              <a:t>20</a:t>
            </a:fld>
            <a:endParaRPr lang="fr-FR"/>
          </a:p>
        </p:txBody>
      </p:sp>
      <p:sp>
        <p:nvSpPr>
          <p:cNvPr id="1720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6E8544-6AC5-9C4D-9D01-DB5587789CFF}" type="slidenum">
              <a:rPr lang="fr-FR"/>
              <a:pPr/>
              <a:t>29</a:t>
            </a:fld>
            <a:endParaRPr lang="fr-FR"/>
          </a:p>
        </p:txBody>
      </p:sp>
      <p:sp>
        <p:nvSpPr>
          <p:cNvPr id="74755" name="Rectangle 2"/>
          <p:cNvSpPr>
            <a:spLocks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7475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3C718B-7A0E-E54C-A1B5-3692EB4F07A8}" type="slidenum">
              <a:rPr lang="fr-FR"/>
              <a:pPr/>
              <a:t>3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27B5E1-4981-FF45-B171-0739933D3D60}" type="slidenum">
              <a:rPr lang="fr-FR"/>
              <a:pPr/>
              <a:t>4</a:t>
            </a:fld>
            <a:endParaRPr lang="fr-FR"/>
          </a:p>
        </p:txBody>
      </p:sp>
      <p:sp>
        <p:nvSpPr>
          <p:cNvPr id="77827" name="Rectangle 7"/>
          <p:cNvSpPr txBox="1">
            <a:spLocks noGrp="1" noChangeArrowheads="1"/>
          </p:cNvSpPr>
          <p:nvPr/>
        </p:nvSpPr>
        <p:spPr bwMode="auto">
          <a:xfrm>
            <a:off x="3883311" y="8685917"/>
            <a:ext cx="2973084" cy="45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86" tIns="45893" rIns="91786" bIns="45893" anchor="b">
            <a:prstTxWarp prst="textNoShape">
              <a:avLst/>
            </a:prstTxWarp>
          </a:bodyPr>
          <a:lstStyle/>
          <a:p>
            <a:pPr algn="r" defTabSz="912813"/>
            <a:fld id="{C11365B6-58EC-3248-934E-1DB34C2FAE57}" type="slidenum">
              <a:rPr lang="en-US" sz="1200">
                <a:solidFill>
                  <a:schemeClr val="tx1"/>
                </a:solidFill>
                <a:latin typeface="Calibri" charset="0"/>
              </a:rPr>
              <a:pPr algn="r" defTabSz="912813"/>
              <a:t>4</a:t>
            </a:fld>
            <a:endParaRPr lang="en-US" sz="120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778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2625"/>
            <a:ext cx="4579937" cy="3433763"/>
          </a:xfrm>
          <a:ln/>
        </p:spPr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253" y="4343695"/>
            <a:ext cx="5021494" cy="4118335"/>
          </a:xfrm>
          <a:noFill/>
          <a:ln>
            <a:solidFill>
              <a:srgbClr val="000000"/>
            </a:solidFill>
          </a:ln>
        </p:spPr>
        <p:txBody>
          <a:bodyPr lIns="91786" tIns="45893" rIns="91786" bIns="45893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7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a="http://schemas.openxmlformats.org/drawingml/2006/main" xmlns:r="http://schemas.openxmlformats.org/officeDocument/2006/relationships" xmlns:p="http://schemas.openxmlformats.org/presentationml/2006/main"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4F34A0-6ED9-3E49-A9FD-082881339036}" type="slidenum">
              <a:rPr lang="fr-FR"/>
              <a:pPr/>
              <a:t>10</a:t>
            </a:fld>
            <a:endParaRPr lang="fr-FR"/>
          </a:p>
        </p:txBody>
      </p:sp>
      <p:sp>
        <p:nvSpPr>
          <p:cNvPr id="1034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4213"/>
            <a:ext cx="4573587" cy="3429000"/>
          </a:xfrm>
          <a:solidFill>
            <a:srgbClr val="FFFFFF"/>
          </a:solidFill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705DB2-4E98-884D-8802-38A9D85F28FB}" type="slidenum">
              <a:rPr lang="fr-FR"/>
              <a:pPr/>
              <a:t>11</a:t>
            </a:fld>
            <a:endParaRPr lang="fr-FR"/>
          </a:p>
        </p:txBody>
      </p:sp>
      <p:sp>
        <p:nvSpPr>
          <p:cNvPr id="16998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F9DA98-2DE3-3F42-A4F6-4DDC95A7B374}" type="slidenum">
              <a:rPr lang="fr-FR"/>
              <a:pPr/>
              <a:t>12</a:t>
            </a:fld>
            <a:endParaRPr lang="fr-FR"/>
          </a:p>
        </p:txBody>
      </p:sp>
      <p:sp>
        <p:nvSpPr>
          <p:cNvPr id="1740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707F85-45FF-D245-80B2-86F15F7472A7}" type="slidenum">
              <a:rPr lang="fr-FR"/>
              <a:pPr/>
              <a:t>13</a:t>
            </a:fld>
            <a:endParaRPr lang="fr-FR"/>
          </a:p>
        </p:txBody>
      </p:sp>
      <p:sp>
        <p:nvSpPr>
          <p:cNvPr id="1761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4EF28A-D1A9-0F41-8FB3-08CFA8D1A6B2}" type="slidenum">
              <a:rPr lang="fr-FR"/>
              <a:pPr/>
              <a:t>14</a:t>
            </a:fld>
            <a:endParaRPr lang="fr-FR"/>
          </a:p>
        </p:txBody>
      </p:sp>
      <p:sp>
        <p:nvSpPr>
          <p:cNvPr id="17817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37231" cy="514350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09600" y="838200"/>
            <a:ext cx="3815862" cy="535305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566138" y="838201"/>
            <a:ext cx="3815862" cy="2600325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66138" y="3590926"/>
            <a:ext cx="3815862" cy="2600325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3EEB-75CB-7C4A-982F-7D71DD8B0593}" type="slidenum">
              <a:rPr lang="fr-CH"/>
              <a:pPr>
                <a:defRPr/>
              </a:pPr>
              <a:t>‹#›</a:t>
            </a:fld>
            <a:r>
              <a:rPr lang="fr-CH"/>
              <a:t> 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900" y="6281738"/>
            <a:ext cx="19177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C87F899-DFAB-B641-97F2-9233F4B6C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4016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76200"/>
            <a:ext cx="8382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d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 dirty="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0" y="505361"/>
            <a:ext cx="91440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</a:t>
            </a:r>
            <a:r>
              <a:rPr lang="en-GB" sz="4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Search </a:t>
            </a:r>
            <a:r>
              <a:rPr lang="en-GB" sz="4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for</a:t>
            </a:r>
            <a:r>
              <a:rPr lang="en-GB" sz="4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</a:t>
            </a: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Heavy Stable </a:t>
            </a:r>
          </a:p>
          <a:p>
            <a:pPr eaLnBrk="0" hangingPunct="0">
              <a:defRPr/>
            </a:pP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Particles in CMS  </a:t>
            </a:r>
            <a:endParaRPr lang="en-GB" sz="4600" b="1" i="1" dirty="0" smtClean="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         </a:t>
            </a: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23851" y="2362200"/>
            <a:ext cx="4080464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Roeck</a:t>
            </a:r>
          </a:p>
          <a:p>
            <a:pPr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Switzerland</a:t>
            </a: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Davis University USA</a:t>
            </a:r>
          </a:p>
          <a:p>
            <a:pPr eaLnBrk="0" hangingPunct="0">
              <a:defRPr/>
            </a:pPr>
            <a:endParaRPr lang="en-US" sz="24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June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20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2012</a:t>
            </a: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Image 7" descr="Screen shot 2012-06-17 at 8.01.21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4729269"/>
            <a:ext cx="2971800" cy="2052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458200" cy="904875"/>
          </a:xfrm>
        </p:spPr>
        <p:txBody>
          <a:bodyPr/>
          <a:lstStyle/>
          <a:p>
            <a:r>
              <a:rPr lang="en-GB" dirty="0" smtClean="0"/>
              <a:t>Searches for Unusual </a:t>
            </a:r>
            <a:r>
              <a:rPr lang="en-GB" dirty="0" smtClean="0"/>
              <a:t>P</a:t>
            </a:r>
            <a:r>
              <a:rPr lang="en-GB" dirty="0" smtClean="0"/>
              <a:t>articles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105400"/>
          </a:xfrm>
          <a:solidFill>
            <a:schemeClr val="accent3"/>
          </a:solidFill>
        </p:spPr>
        <p:txBody>
          <a:bodyPr/>
          <a:lstStyle/>
          <a:p>
            <a:r>
              <a:rPr lang="en-GB" dirty="0" smtClean="0"/>
              <a:t>Heavy stable charged particles with </a:t>
            </a:r>
            <a:r>
              <a:rPr lang="en-GB" dirty="0" smtClean="0">
                <a:solidFill>
                  <a:srgbClr val="FF0000"/>
                </a:solidFill>
              </a:rPr>
              <a:t>unit charge</a:t>
            </a:r>
            <a:r>
              <a:rPr lang="en-GB" dirty="0" smtClean="0"/>
              <a:t> traversing the detector</a:t>
            </a:r>
          </a:p>
          <a:p>
            <a:r>
              <a:rPr lang="en-GB" dirty="0" smtClean="0"/>
              <a:t>Heavy stable charged particles with </a:t>
            </a:r>
            <a:r>
              <a:rPr lang="en-GB" dirty="0" smtClean="0">
                <a:solidFill>
                  <a:srgbClr val="FF0000"/>
                </a:solidFill>
              </a:rPr>
              <a:t>multiple  charge </a:t>
            </a:r>
            <a:r>
              <a:rPr lang="en-GB" dirty="0" smtClean="0"/>
              <a:t>traversing the detectors</a:t>
            </a:r>
          </a:p>
          <a:p>
            <a:r>
              <a:rPr lang="en-GB" dirty="0" smtClean="0"/>
              <a:t>Heavy stable charge particles with </a:t>
            </a:r>
            <a:r>
              <a:rPr lang="en-GB" dirty="0" smtClean="0">
                <a:solidFill>
                  <a:srgbClr val="FF0000"/>
                </a:solidFill>
              </a:rPr>
              <a:t>fractional charge</a:t>
            </a:r>
            <a:r>
              <a:rPr lang="en-GB" dirty="0" smtClean="0"/>
              <a:t> traversing the detector</a:t>
            </a:r>
          </a:p>
          <a:p>
            <a:r>
              <a:rPr lang="en-GB" dirty="0" smtClean="0"/>
              <a:t>Heavy new particles </a:t>
            </a:r>
            <a:r>
              <a:rPr lang="en-GB" dirty="0" smtClean="0">
                <a:solidFill>
                  <a:srgbClr val="FF0000"/>
                </a:solidFill>
              </a:rPr>
              <a:t>decaying</a:t>
            </a:r>
            <a:r>
              <a:rPr lang="en-GB" dirty="0" smtClean="0"/>
              <a:t> in the detector</a:t>
            </a:r>
          </a:p>
          <a:p>
            <a:r>
              <a:rPr lang="en-GB" dirty="0" smtClean="0"/>
              <a:t>Heavy new particles </a:t>
            </a:r>
            <a:r>
              <a:rPr lang="en-GB" dirty="0" smtClean="0">
                <a:solidFill>
                  <a:srgbClr val="FF0000"/>
                </a:solidFill>
              </a:rPr>
              <a:t>stuck</a:t>
            </a:r>
            <a:r>
              <a:rPr lang="en-GB" dirty="0" smtClean="0"/>
              <a:t> in the material in or before the detector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9F1E2B4-2F73-334D-90B9-9A0CB1C567F5}" type="slidenum">
              <a:rPr lang="fr-CH"/>
              <a:pPr/>
              <a:t>10</a:t>
            </a:fld>
            <a:r>
              <a:rPr lang="fr-CH"/>
              <a:t> </a:t>
            </a:r>
            <a:endParaRPr lang="fr-FR"/>
          </a:p>
        </p:txBody>
      </p:sp>
      <p:sp>
        <p:nvSpPr>
          <p:cNvPr id="10240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34046" cy="6858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Long Lived Particles</a:t>
            </a:r>
            <a:r>
              <a:rPr lang="en-US" sz="3600" dirty="0" smtClean="0">
                <a:latin typeface="Arial" charset="0"/>
              </a:rPr>
              <a:t> </a:t>
            </a:r>
            <a:endParaRPr lang="en-US" sz="3600" dirty="0">
              <a:latin typeface="Arial" charset="0"/>
            </a:endParaRPr>
          </a:p>
        </p:txBody>
      </p:sp>
      <p:sp>
        <p:nvSpPr>
          <p:cNvPr id="10240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4648200" cy="5486400"/>
          </a:xfrm>
          <a:solidFill>
            <a:srgbClr val="FFFF66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400" dirty="0"/>
              <a:t>      </a:t>
            </a:r>
            <a:r>
              <a:rPr lang="en-US" dirty="0">
                <a:solidFill>
                  <a:schemeClr val="tx2"/>
                </a:solidFill>
              </a:rPr>
              <a:t>  </a:t>
            </a:r>
            <a:r>
              <a:rPr lang="en-US" sz="2000" dirty="0">
                <a:solidFill>
                  <a:schemeClr val="tx2"/>
                </a:solidFill>
                <a:latin typeface="Arial" charset="0"/>
              </a:rPr>
              <a:t>Split </a:t>
            </a:r>
            <a:r>
              <a:rPr lang="en-US" sz="2000" dirty="0" err="1">
                <a:solidFill>
                  <a:schemeClr val="tx2"/>
                </a:solidFill>
                <a:latin typeface="Arial" charset="0"/>
              </a:rPr>
              <a:t>Supersymmetry</a:t>
            </a:r>
            <a:endParaRPr lang="en-US" sz="2000" dirty="0" smtClean="0">
              <a:solidFill>
                <a:srgbClr val="000099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The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only light particles are the </a:t>
            </a:r>
            <a:r>
              <a:rPr lang="en-US" sz="1800" dirty="0">
                <a:solidFill>
                  <a:srgbClr val="006600"/>
                </a:solidFill>
                <a:latin typeface="Arial" charset="0"/>
              </a:rPr>
              <a:t>Higgs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and the </a:t>
            </a:r>
            <a:r>
              <a:rPr lang="en-US" sz="1800" dirty="0" err="1">
                <a:solidFill>
                  <a:srgbClr val="006600"/>
                </a:solidFill>
                <a:latin typeface="Arial" charset="0"/>
              </a:rPr>
              <a:t>gauginos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-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Gluino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can live long: sec, min, years!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- </a:t>
            </a:r>
            <a:r>
              <a:rPr lang="en-US" sz="1800" dirty="0">
                <a:solidFill>
                  <a:srgbClr val="CC0000"/>
                </a:solidFill>
                <a:latin typeface="Arial" charset="0"/>
              </a:rPr>
              <a:t>R-</a:t>
            </a:r>
            <a:r>
              <a:rPr lang="en-US" sz="1800" dirty="0" err="1">
                <a:solidFill>
                  <a:srgbClr val="CC0000"/>
                </a:solidFill>
                <a:latin typeface="Arial" charset="0"/>
              </a:rPr>
              <a:t>hadron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formation (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eg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: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gluino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+ gluon): slow, heavy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particles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</a:t>
            </a:r>
            <a:r>
              <a:rPr lang="en-US" sz="1800" dirty="0" err="1" smtClean="0">
                <a:solidFill>
                  <a:schemeClr val="tx2"/>
                </a:solidFill>
                <a:latin typeface="Arial" charset="0"/>
              </a:rPr>
              <a:t>Gravitino</a:t>
            </a:r>
            <a:r>
              <a:rPr lang="en-US" sz="18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1800" dirty="0">
                <a:solidFill>
                  <a:schemeClr val="tx2"/>
                </a:solidFill>
                <a:latin typeface="Arial" charset="0"/>
              </a:rPr>
              <a:t>Dark Matter and GMSB 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In some models/phase space the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gravitino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is the LSP</a:t>
            </a:r>
          </a:p>
          <a:p>
            <a:pPr>
              <a:lnSpc>
                <a:spcPct val="90000"/>
              </a:lnSpc>
            </a:pPr>
            <a:r>
              <a:rPr lang="en-US" sz="1800" dirty="0" err="1">
                <a:solidFill>
                  <a:srgbClr val="000099"/>
                </a:solidFill>
                <a:latin typeface="Arial" charset="0"/>
                <a:sym typeface="Symbol" charset="2"/>
              </a:rPr>
              <a:t></a:t>
            </a:r>
            <a:r>
              <a:rPr lang="en-US" sz="1800" dirty="0">
                <a:solidFill>
                  <a:srgbClr val="000099"/>
                </a:solidFill>
                <a:latin typeface="Arial" charset="0"/>
                <a:sym typeface="Symbol" charset="2"/>
              </a:rPr>
              <a:t>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NLSP (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neutralino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,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stau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lepton) can live ‘long’</a:t>
            </a:r>
          </a:p>
          <a:p>
            <a:pPr>
              <a:lnSpc>
                <a:spcPct val="90000"/>
              </a:lnSpc>
            </a:pPr>
            <a:r>
              <a:rPr lang="en-US" sz="1800" dirty="0" err="1">
                <a:solidFill>
                  <a:srgbClr val="000099"/>
                </a:solidFill>
                <a:latin typeface="Arial" charset="0"/>
                <a:sym typeface="Symbol" charset="2"/>
              </a:rPr>
              <a:t></a:t>
            </a:r>
            <a:r>
              <a:rPr lang="en-US" sz="1800" dirty="0">
                <a:solidFill>
                  <a:srgbClr val="000099"/>
                </a:solidFill>
                <a:latin typeface="Arial" charset="0"/>
                <a:sym typeface="Symbol" charset="2"/>
              </a:rPr>
              <a:t> non-pointing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  <a:sym typeface="Symbol" charset="2"/>
              </a:rPr>
              <a:t>photons</a:t>
            </a:r>
          </a:p>
          <a:p>
            <a:pPr>
              <a:lnSpc>
                <a:spcPct val="90000"/>
              </a:lnSpc>
            </a:pPr>
            <a:endParaRPr lang="en-US" sz="1800" dirty="0" smtClean="0">
              <a:solidFill>
                <a:srgbClr val="000099"/>
              </a:solidFill>
              <a:latin typeface="Arial" charset="0"/>
              <a:sym typeface="Symbol" charset="2"/>
            </a:endParaRP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chemeClr val="tx2"/>
                </a:solidFill>
                <a:latin typeface="Arial" charset="0"/>
              </a:rPr>
              <a:t>        Hidden Valley modes!…</a:t>
            </a: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   Plethora of possibilities for long lived neutrals</a:t>
            </a: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chemeClr val="tx2"/>
                </a:solidFill>
                <a:latin typeface="Arial" charset="0"/>
              </a:rPr>
              <a:t> </a:t>
            </a:r>
            <a:endParaRPr lang="en-US" sz="1800" dirty="0">
              <a:solidFill>
                <a:srgbClr val="000099"/>
              </a:solidFill>
              <a:latin typeface="Arial" charset="0"/>
              <a:sym typeface="Symbol" charset="2"/>
            </a:endParaRPr>
          </a:p>
        </p:txBody>
      </p:sp>
      <p:pic>
        <p:nvPicPr>
          <p:cNvPr id="102406" name="Picture 6" descr="cms"/>
          <p:cNvPicPr>
            <a:picLocks noChangeAspect="1" noChangeArrowheads="1"/>
          </p:cNvPicPr>
          <p:nvPr/>
        </p:nvPicPr>
        <p:blipFill>
          <a:blip r:embed="rId3"/>
          <a:srcRect l="18274" r="21255"/>
          <a:stretch>
            <a:fillRect/>
          </a:stretch>
        </p:blipFill>
        <p:spPr bwMode="auto">
          <a:xfrm>
            <a:off x="5486401" y="3581400"/>
            <a:ext cx="234754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304800" y="6350913"/>
            <a:ext cx="4327089" cy="430887"/>
          </a:xfrm>
          <a:prstGeom prst="rect">
            <a:avLst/>
          </a:prstGeom>
          <a:solidFill>
            <a:srgbClr val="FFFF99"/>
          </a:solidFill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ym typeface="Symbol" charset="2"/>
              </a:rPr>
              <a:t></a:t>
            </a:r>
            <a:r>
              <a:rPr lang="en-US" sz="2200" dirty="0" err="1" smtClean="0">
                <a:latin typeface="Arial" charset="0"/>
              </a:rPr>
              <a:t>Challenges</a:t>
            </a: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>
                <a:latin typeface="Arial" charset="0"/>
              </a:rPr>
              <a:t>to the experiments!</a:t>
            </a:r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4876800" y="5867400"/>
            <a:ext cx="4195999" cy="892552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700" dirty="0" err="1">
                <a:latin typeface="Arial" charset="0"/>
              </a:rPr>
              <a:t>Sparticles</a:t>
            </a:r>
            <a:r>
              <a:rPr lang="en-US" sz="1700" dirty="0">
                <a:latin typeface="Arial" charset="0"/>
              </a:rPr>
              <a:t> stopped in the </a:t>
            </a:r>
            <a:r>
              <a:rPr lang="en-US" sz="1700" dirty="0" err="1">
                <a:latin typeface="Arial" charset="0"/>
              </a:rPr>
              <a:t>detector,walls</a:t>
            </a:r>
            <a:r>
              <a:rPr lang="en-US" sz="1700" dirty="0">
                <a:latin typeface="Arial" charset="0"/>
              </a:rPr>
              <a:t> </a:t>
            </a:r>
          </a:p>
          <a:p>
            <a:r>
              <a:rPr lang="en-US" sz="1700" dirty="0">
                <a:latin typeface="Arial" charset="0"/>
              </a:rPr>
              <a:t>of the cavern, or dense ‘stopper’ detector. </a:t>
            </a:r>
          </a:p>
          <a:p>
            <a:r>
              <a:rPr lang="en-US" sz="1700" dirty="0">
                <a:latin typeface="Arial" charset="0"/>
              </a:rPr>
              <a:t>They  decay after hours---months… </a:t>
            </a:r>
          </a:p>
        </p:txBody>
      </p:sp>
      <p:sp>
        <p:nvSpPr>
          <p:cNvPr id="102409" name="Line 9"/>
          <p:cNvSpPr>
            <a:spLocks noChangeShapeType="1"/>
          </p:cNvSpPr>
          <p:nvPr/>
        </p:nvSpPr>
        <p:spPr bwMode="auto">
          <a:xfrm flipH="1">
            <a:off x="6471138" y="5029200"/>
            <a:ext cx="281354" cy="228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410" name="Line 10"/>
          <p:cNvSpPr>
            <a:spLocks noChangeShapeType="1"/>
          </p:cNvSpPr>
          <p:nvPr/>
        </p:nvSpPr>
        <p:spPr bwMode="auto">
          <a:xfrm flipH="1" flipV="1">
            <a:off x="5838092" y="4724400"/>
            <a:ext cx="914400" cy="304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4768361" y="550863"/>
            <a:ext cx="184666" cy="40011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Text Box 13"/>
          <p:cNvSpPr txBox="1">
            <a:spLocks noChangeArrowheads="1"/>
          </p:cNvSpPr>
          <p:nvPr/>
        </p:nvSpPr>
        <p:spPr bwMode="auto">
          <a:xfrm>
            <a:off x="4953000" y="3276600"/>
            <a:ext cx="4052499" cy="52322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EG: K</a:t>
            </a:r>
            <a:r>
              <a:rPr lang="en-US" sz="1400" dirty="0">
                <a:solidFill>
                  <a:schemeClr val="tx2"/>
                </a:solidFill>
              </a:rPr>
              <a:t>. </a:t>
            </a:r>
            <a:r>
              <a:rPr lang="en-US" sz="1400" dirty="0" err="1">
                <a:solidFill>
                  <a:schemeClr val="tx2"/>
                </a:solidFill>
              </a:rPr>
              <a:t>Hamaguchi,M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 smtClean="0">
                <a:solidFill>
                  <a:schemeClr val="tx2"/>
                </a:solidFill>
              </a:rPr>
              <a:t>Nojiri</a:t>
            </a:r>
            <a:r>
              <a:rPr lang="en-US" sz="1400" dirty="0" err="1">
                <a:solidFill>
                  <a:schemeClr val="tx2"/>
                </a:solidFill>
              </a:rPr>
              <a:t>,ADR</a:t>
            </a:r>
            <a:r>
              <a:rPr lang="en-US" sz="1400" dirty="0">
                <a:solidFill>
                  <a:schemeClr val="tx2"/>
                </a:solidFill>
              </a:rPr>
              <a:t> hep-ph/0612060</a:t>
            </a:r>
          </a:p>
          <a:p>
            <a:r>
              <a:rPr lang="en-US" sz="1400" dirty="0">
                <a:solidFill>
                  <a:schemeClr val="tx2"/>
                </a:solidFill>
              </a:rPr>
              <a:t>ADR, J. Ellis et al. </a:t>
            </a:r>
            <a:r>
              <a:rPr lang="en-US" sz="1400" dirty="0">
                <a:solidFill>
                  <a:schemeClr val="tx1"/>
                </a:solidFill>
              </a:rPr>
              <a:t>hep-ph/0508198</a:t>
            </a:r>
            <a:r>
              <a:rPr lang="en-US" sz="1400" dirty="0"/>
              <a:t> </a:t>
            </a:r>
          </a:p>
        </p:txBody>
      </p:sp>
      <p:pic>
        <p:nvPicPr>
          <p:cNvPr id="14" name="Espace réservé du contenu 5" descr="Screen shot 2011-07-21 at 10.55.53 PM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16689" y="1066800"/>
            <a:ext cx="4627312" cy="1828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6896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152400"/>
            <a:ext cx="8534400" cy="904875"/>
          </a:xfrm>
        </p:spPr>
        <p:txBody>
          <a:bodyPr/>
          <a:lstStyle/>
          <a:p>
            <a:pPr eaLnBrk="1" hangingPunct="1"/>
            <a:r>
              <a:rPr lang="en-US" sz="3200" dirty="0"/>
              <a:t>R-Hadrons Passing Through the Detector</a:t>
            </a:r>
          </a:p>
        </p:txBody>
      </p:sp>
      <p:pic>
        <p:nvPicPr>
          <p:cNvPr id="168965" name="Picture 3" descr="Picture 33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046" y="3048001"/>
            <a:ext cx="6588369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6" name="Text Box 4"/>
          <p:cNvSpPr txBox="1">
            <a:spLocks noChangeArrowheads="1"/>
          </p:cNvSpPr>
          <p:nvPr/>
        </p:nvSpPr>
        <p:spPr bwMode="auto">
          <a:xfrm>
            <a:off x="688731" y="1198563"/>
            <a:ext cx="8359230" cy="1015663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 smtClean="0">
                <a:sym typeface="Symbol" charset="2"/>
              </a:rPr>
              <a:t></a:t>
            </a:r>
            <a:r>
              <a:rPr lang="en-US" dirty="0" smtClean="0">
                <a:sym typeface="Symbol" charset="2"/>
              </a:rPr>
              <a:t> </a:t>
            </a:r>
            <a:r>
              <a:rPr lang="en-US" dirty="0" smtClean="0"/>
              <a:t>They </a:t>
            </a:r>
            <a:r>
              <a:rPr lang="en-US" dirty="0">
                <a:solidFill>
                  <a:srgbClr val="CC0000"/>
                </a:solidFill>
              </a:rPr>
              <a:t>‘sail’ through the detector</a:t>
            </a:r>
            <a:r>
              <a:rPr lang="en-US" dirty="0"/>
              <a:t> like a ‘heavy </a:t>
            </a:r>
            <a:r>
              <a:rPr lang="en-US" dirty="0" err="1"/>
              <a:t>muon</a:t>
            </a:r>
            <a:r>
              <a:rPr lang="en-US" dirty="0"/>
              <a:t>’</a:t>
            </a:r>
          </a:p>
          <a:p>
            <a:r>
              <a:rPr lang="en-US" dirty="0" err="1">
                <a:sym typeface="Symbol" charset="2"/>
              </a:rPr>
              <a:t></a:t>
            </a:r>
            <a:r>
              <a:rPr lang="en-US" dirty="0"/>
              <a:t> In certain (</a:t>
            </a:r>
            <a:r>
              <a:rPr lang="en-US" dirty="0" err="1"/>
              <a:t>hadronization</a:t>
            </a:r>
            <a:r>
              <a:rPr lang="en-US" dirty="0"/>
              <a:t>) models they </a:t>
            </a:r>
            <a:r>
              <a:rPr lang="en-US" dirty="0">
                <a:solidFill>
                  <a:srgbClr val="CC0000"/>
                </a:solidFill>
              </a:rPr>
              <a:t>may change charge</a:t>
            </a:r>
            <a:r>
              <a:rPr lang="en-US" dirty="0"/>
              <a:t> on the way</a:t>
            </a:r>
          </a:p>
          <a:p>
            <a:r>
              <a:rPr lang="en-US" dirty="0" err="1">
                <a:sym typeface="Symbol" charset="2"/>
              </a:rPr>
              <a:t></a:t>
            </a:r>
            <a:r>
              <a:rPr lang="en-US" dirty="0"/>
              <a:t> They also </a:t>
            </a:r>
            <a:r>
              <a:rPr lang="en-US" dirty="0">
                <a:solidFill>
                  <a:srgbClr val="CC0000"/>
                </a:solidFill>
              </a:rPr>
              <a:t>loose a lot of energy</a:t>
            </a:r>
            <a:r>
              <a:rPr lang="en-US" dirty="0"/>
              <a:t> when passing the detector  (</a:t>
            </a:r>
            <a:r>
              <a:rPr lang="en-US" dirty="0" err="1"/>
              <a:t>dE/dx</a:t>
            </a:r>
            <a:r>
              <a:rPr lang="en-US" dirty="0"/>
              <a:t>)</a:t>
            </a:r>
          </a:p>
        </p:txBody>
      </p:sp>
      <p:sp>
        <p:nvSpPr>
          <p:cNvPr id="168967" name="Text Box 5"/>
          <p:cNvSpPr txBox="1">
            <a:spLocks noChangeArrowheads="1"/>
          </p:cNvSpPr>
          <p:nvPr/>
        </p:nvSpPr>
        <p:spPr bwMode="auto">
          <a:xfrm>
            <a:off x="7300546" y="3713163"/>
            <a:ext cx="1402447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Weird</a:t>
            </a:r>
          </a:p>
          <a:p>
            <a:r>
              <a:rPr lang="en-US"/>
              <a:t>signature!!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73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Stopped R-hadrons or </a:t>
            </a:r>
            <a:r>
              <a:rPr lang="en-US" sz="3600" dirty="0" err="1"/>
              <a:t>Gluinos</a:t>
            </a:r>
            <a:r>
              <a:rPr lang="en-US" sz="3600" dirty="0"/>
              <a:t>! </a:t>
            </a:r>
          </a:p>
        </p:txBody>
      </p:sp>
      <p:pic>
        <p:nvPicPr>
          <p:cNvPr id="1730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1354" y="1401764"/>
            <a:ext cx="5556738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06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2339" y="2438400"/>
            <a:ext cx="4240823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63" name="Text Box 5"/>
          <p:cNvSpPr txBox="1">
            <a:spLocks noChangeArrowheads="1"/>
          </p:cNvSpPr>
          <p:nvPr/>
        </p:nvSpPr>
        <p:spPr bwMode="auto">
          <a:xfrm>
            <a:off x="5177735" y="846139"/>
            <a:ext cx="3813865" cy="1200328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The R-hadrons may loose</a:t>
            </a:r>
          </a:p>
          <a:p>
            <a:r>
              <a:rPr lang="en-US" sz="2400"/>
              <a:t>so much energy that they </a:t>
            </a:r>
          </a:p>
          <a:p>
            <a:r>
              <a:rPr lang="en-US" sz="2400"/>
              <a:t>simply </a:t>
            </a:r>
            <a:r>
              <a:rPr lang="en-US" sz="2400">
                <a:solidFill>
                  <a:srgbClr val="CC0000"/>
                </a:solidFill>
              </a:rPr>
              <a:t>stop</a:t>
            </a:r>
            <a:r>
              <a:rPr lang="en-US" sz="2400"/>
              <a:t> in the detector</a:t>
            </a:r>
          </a:p>
        </p:txBody>
      </p:sp>
      <p:sp>
        <p:nvSpPr>
          <p:cNvPr id="173064" name="Text Box 6"/>
          <p:cNvSpPr txBox="1">
            <a:spLocks noChangeArrowheads="1"/>
          </p:cNvSpPr>
          <p:nvPr/>
        </p:nvSpPr>
        <p:spPr bwMode="auto">
          <a:xfrm>
            <a:off x="0" y="6183314"/>
            <a:ext cx="7644015" cy="400110"/>
          </a:xfrm>
          <a:prstGeom prst="rect">
            <a:avLst/>
          </a:prstGeom>
          <a:solidFill>
            <a:srgbClr val="FFFFCC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ym typeface="Symbol" charset="2"/>
              </a:rPr>
              <a:t> </a:t>
            </a:r>
            <a:r>
              <a:rPr lang="en-US">
                <a:solidFill>
                  <a:srgbClr val="CC0000"/>
                </a:solidFill>
                <a:sym typeface="Symbol" charset="2"/>
              </a:rPr>
              <a:t>Special triggers needed</a:t>
            </a:r>
            <a:r>
              <a:rPr lang="en-US">
                <a:sym typeface="Symbol" charset="2"/>
              </a:rPr>
              <a:t>, asynchronous with the bunch crossing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75107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E0DA5FF1-6259-924C-AA47-38693AF03E1C}" type="slidenum">
              <a:rPr lang="fr-CH" smtClean="0"/>
              <a:pPr/>
              <a:t>13</a:t>
            </a:fld>
            <a:r>
              <a:rPr lang="fr-CH" smtClean="0"/>
              <a:t> </a:t>
            </a:r>
            <a:endParaRPr lang="fr-FR" smtClean="0"/>
          </a:p>
        </p:txBody>
      </p:sp>
      <p:sp>
        <p:nvSpPr>
          <p:cNvPr id="175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175109" name="Picture 3" descr="Picture 25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015" y="92076"/>
            <a:ext cx="8932985" cy="676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110" name="Text Box 4"/>
          <p:cNvSpPr txBox="1">
            <a:spLocks noChangeArrowheads="1"/>
          </p:cNvSpPr>
          <p:nvPr/>
        </p:nvSpPr>
        <p:spPr bwMode="auto">
          <a:xfrm>
            <a:off x="5556739" y="4735514"/>
            <a:ext cx="3239764" cy="400110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99"/>
                </a:solidFill>
              </a:rPr>
              <a:t>Eg when there is no beam!</a:t>
            </a:r>
          </a:p>
        </p:txBody>
      </p:sp>
      <p:sp>
        <p:nvSpPr>
          <p:cNvPr id="175111" name="Text Box 5"/>
          <p:cNvSpPr txBox="1">
            <a:spLocks noChangeArrowheads="1"/>
          </p:cNvSpPr>
          <p:nvPr/>
        </p:nvSpPr>
        <p:spPr bwMode="auto">
          <a:xfrm>
            <a:off x="457200" y="6457890"/>
            <a:ext cx="819329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Can be studied in the experiments</a:t>
            </a:r>
            <a:r>
              <a:rPr lang="en-US" dirty="0" smtClean="0"/>
              <a:t> with </a:t>
            </a:r>
            <a:r>
              <a:rPr lang="en-US" dirty="0"/>
              <a:t>cosmic </a:t>
            </a:r>
            <a:r>
              <a:rPr lang="en-US" dirty="0" smtClean="0"/>
              <a:t>data </a:t>
            </a:r>
            <a:r>
              <a:rPr lang="en-US" dirty="0" smtClean="0">
                <a:solidFill>
                  <a:srgbClr val="FF0000"/>
                </a:solidFill>
              </a:rPr>
              <a:t>before data taking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77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Stopped Gluinos</a:t>
            </a:r>
          </a:p>
        </p:txBody>
      </p:sp>
      <p:pic>
        <p:nvPicPr>
          <p:cNvPr id="177157" name="Picture 3" descr="Picture 26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738" y="1739900"/>
            <a:ext cx="7280031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7158" name="Text Box 4"/>
          <p:cNvSpPr txBox="1">
            <a:spLocks noChangeArrowheads="1"/>
          </p:cNvSpPr>
          <p:nvPr/>
        </p:nvSpPr>
        <p:spPr bwMode="auto">
          <a:xfrm>
            <a:off x="0" y="816114"/>
            <a:ext cx="8897488" cy="707886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99"/>
                </a:solidFill>
              </a:rPr>
              <a:t>Studies in CMS with the 2008/2009 cosmic data:</a:t>
            </a:r>
          </a:p>
          <a:p>
            <a:r>
              <a:rPr lang="en-US" dirty="0">
                <a:solidFill>
                  <a:srgbClr val="CC0000"/>
                </a:solidFill>
              </a:rPr>
              <a:t>All events we </a:t>
            </a:r>
            <a:r>
              <a:rPr lang="en-US" dirty="0" smtClean="0">
                <a:solidFill>
                  <a:srgbClr val="CC0000"/>
                </a:solidFill>
              </a:rPr>
              <a:t>found then </a:t>
            </a:r>
            <a:r>
              <a:rPr lang="en-US" dirty="0">
                <a:solidFill>
                  <a:srgbClr val="CC0000"/>
                </a:solidFill>
              </a:rPr>
              <a:t>are background and we</a:t>
            </a:r>
            <a:r>
              <a:rPr lang="en-US" dirty="0" smtClean="0">
                <a:solidFill>
                  <a:srgbClr val="CC0000"/>
                </a:solidFill>
              </a:rPr>
              <a:t> learn </a:t>
            </a:r>
            <a:r>
              <a:rPr lang="en-US" dirty="0">
                <a:solidFill>
                  <a:srgbClr val="CC0000"/>
                </a:solidFill>
              </a:rPr>
              <a:t>how to cut on them!</a:t>
            </a:r>
          </a:p>
        </p:txBody>
      </p:sp>
      <p:sp>
        <p:nvSpPr>
          <p:cNvPr id="177159" name="Text Box 5"/>
          <p:cNvSpPr txBox="1">
            <a:spLocks noChangeArrowheads="1"/>
          </p:cNvSpPr>
          <p:nvPr/>
        </p:nvSpPr>
        <p:spPr bwMode="auto">
          <a:xfrm>
            <a:off x="0" y="2133601"/>
            <a:ext cx="1699504" cy="1323439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99"/>
                </a:solidFill>
              </a:rPr>
              <a:t>Find energy</a:t>
            </a:r>
          </a:p>
          <a:p>
            <a:r>
              <a:rPr lang="en-US">
                <a:solidFill>
                  <a:srgbClr val="000099"/>
                </a:solidFill>
              </a:rPr>
              <a:t>splashes with</a:t>
            </a:r>
          </a:p>
          <a:p>
            <a:r>
              <a:rPr lang="en-US">
                <a:solidFill>
                  <a:srgbClr val="000099"/>
                </a:solidFill>
              </a:rPr>
              <a:t>certain </a:t>
            </a:r>
          </a:p>
          <a:p>
            <a:r>
              <a:rPr lang="en-US">
                <a:solidFill>
                  <a:srgbClr val="000099"/>
                </a:solidFill>
              </a:rPr>
              <a:t>topology</a:t>
            </a:r>
          </a:p>
        </p:txBody>
      </p:sp>
      <p:sp>
        <p:nvSpPr>
          <p:cNvPr id="177160" name="AutoShape 6"/>
          <p:cNvSpPr>
            <a:spLocks noChangeArrowheads="1"/>
          </p:cNvSpPr>
          <p:nvPr/>
        </p:nvSpPr>
        <p:spPr bwMode="auto">
          <a:xfrm rot="5400000">
            <a:off x="563434" y="3475169"/>
            <a:ext cx="824626" cy="1189494"/>
          </a:xfrm>
          <a:custGeom>
            <a:avLst/>
            <a:gdLst>
              <a:gd name="T0" fmla="*/ 608937 w 21600"/>
              <a:gd name="T1" fmla="*/ 0 h 21600"/>
              <a:gd name="T2" fmla="*/ 365346 w 21600"/>
              <a:gd name="T3" fmla="*/ 244475 h 21600"/>
              <a:gd name="T4" fmla="*/ 0 w 21600"/>
              <a:gd name="T5" fmla="*/ 611221 h 21600"/>
              <a:gd name="T6" fmla="*/ 365346 w 21600"/>
              <a:gd name="T7" fmla="*/ 733425 h 21600"/>
              <a:gd name="T8" fmla="*/ 730693 w 21600"/>
              <a:gd name="T9" fmla="*/ 509323 h 21600"/>
              <a:gd name="T10" fmla="*/ 852488 w 21600"/>
              <a:gd name="T11" fmla="*/ 244475 h 21600"/>
              <a:gd name="T12" fmla="*/ 3 60000 65536"/>
              <a:gd name="T13" fmla="*/ 2 60000 65536"/>
              <a:gd name="T14" fmla="*/ 2 60000 65536"/>
              <a:gd name="T15" fmla="*/ 1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0000"/>
          </a:solidFill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77161" name="Picture 7" descr="Picture 329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0985" y="1685925"/>
            <a:ext cx="4079631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7162" name="Text Box 8"/>
          <p:cNvSpPr txBox="1">
            <a:spLocks noChangeArrowheads="1"/>
          </p:cNvSpPr>
          <p:nvPr/>
        </p:nvSpPr>
        <p:spPr bwMode="auto">
          <a:xfrm>
            <a:off x="4783016" y="5798403"/>
            <a:ext cx="3294184" cy="830997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Discovery with only </a:t>
            </a:r>
          </a:p>
          <a:p>
            <a:r>
              <a:rPr lang="en-US" sz="2400" dirty="0"/>
              <a:t>a few weeks </a:t>
            </a:r>
            <a:r>
              <a:rPr lang="en-US" sz="2400" dirty="0" smtClean="0"/>
              <a:t>running??</a:t>
            </a:r>
            <a:endParaRPr lang="en-US" sz="2400" dirty="0"/>
          </a:p>
        </p:txBody>
      </p:sp>
      <p:sp>
        <p:nvSpPr>
          <p:cNvPr id="177163" name="Text Box 9"/>
          <p:cNvSpPr txBox="1">
            <a:spLocks noChangeArrowheads="1"/>
          </p:cNvSpPr>
          <p:nvPr/>
        </p:nvSpPr>
        <p:spPr bwMode="auto">
          <a:xfrm>
            <a:off x="5029200" y="1676400"/>
            <a:ext cx="3906972" cy="338554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Sensitivity for a luminosity of 10</a:t>
            </a:r>
            <a:r>
              <a:rPr lang="en-US" sz="1600" baseline="30000"/>
              <a:t>32</a:t>
            </a:r>
            <a:r>
              <a:rPr lang="en-US" sz="1600"/>
              <a:t> cm</a:t>
            </a:r>
            <a:r>
              <a:rPr lang="en-US" sz="1600" baseline="30000"/>
              <a:t>-2</a:t>
            </a:r>
            <a:r>
              <a:rPr lang="en-US" sz="1600"/>
              <a:t>s</a:t>
            </a:r>
            <a:r>
              <a:rPr lang="en-US" sz="1600" baseline="30000"/>
              <a:t>-1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latin typeface="Arial" charset="0"/>
              </a:rPr>
              <a:t>Search</a:t>
            </a:r>
            <a:r>
              <a:rPr lang="fr-FR" dirty="0" smtClean="0">
                <a:latin typeface="Arial" charset="0"/>
              </a:rPr>
              <a:t> for  </a:t>
            </a:r>
            <a:r>
              <a:rPr lang="fr-FR" dirty="0" err="1" smtClean="0">
                <a:latin typeface="Arial" charset="0"/>
              </a:rPr>
              <a:t>Stopped</a:t>
            </a:r>
            <a:r>
              <a:rPr lang="fr-FR" dirty="0" smtClean="0">
                <a:latin typeface="Arial" charset="0"/>
              </a:rPr>
              <a:t> </a:t>
            </a:r>
            <a:r>
              <a:rPr lang="fr-FR" dirty="0" err="1" smtClean="0">
                <a:latin typeface="Arial" charset="0"/>
              </a:rPr>
              <a:t>Gluinos</a:t>
            </a:r>
            <a:endParaRPr lang="en-GB" dirty="0"/>
          </a:p>
        </p:txBody>
      </p:sp>
      <p:pic>
        <p:nvPicPr>
          <p:cNvPr id="5" name="Image 4" descr="Screen shot 2012-06-19 at 4.13.4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1130300"/>
            <a:ext cx="7112000" cy="45974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22776" y="5943600"/>
            <a:ext cx="763542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In-orbit positions of observed events in </a:t>
            </a:r>
            <a:r>
              <a:rPr lang="en-GB" dirty="0" smtClean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 subset of the data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with the decay profile for a 1µs lifetime hypothesis overlaid	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latin typeface="Arial" charset="0"/>
              </a:rPr>
              <a:t>Search</a:t>
            </a:r>
            <a:r>
              <a:rPr lang="fr-FR" dirty="0" smtClean="0">
                <a:latin typeface="Arial" charset="0"/>
              </a:rPr>
              <a:t> for  </a:t>
            </a:r>
            <a:r>
              <a:rPr lang="fr-FR" dirty="0" err="1" smtClean="0">
                <a:latin typeface="Arial" charset="0"/>
              </a:rPr>
              <a:t>Stopped</a:t>
            </a:r>
            <a:r>
              <a:rPr lang="fr-FR" dirty="0" smtClean="0">
                <a:latin typeface="Arial" charset="0"/>
              </a:rPr>
              <a:t> </a:t>
            </a:r>
            <a:r>
              <a:rPr lang="fr-FR" dirty="0" err="1" smtClean="0">
                <a:latin typeface="Arial" charset="0"/>
              </a:rPr>
              <a:t>Gluinos</a:t>
            </a:r>
            <a:endParaRPr lang="en-GB" dirty="0"/>
          </a:p>
        </p:txBody>
      </p:sp>
      <p:pic>
        <p:nvPicPr>
          <p:cNvPr id="5" name="Espace réservé du contenu 4" descr="Screen shot 2012-06-19 at 4.12.18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38200"/>
            <a:ext cx="7555932" cy="5118100"/>
          </a:xfrm>
        </p:spPr>
      </p:pic>
      <p:sp>
        <p:nvSpPr>
          <p:cNvPr id="6" name="ZoneTexte 5"/>
          <p:cNvSpPr txBox="1"/>
          <p:nvPr/>
        </p:nvSpPr>
        <p:spPr>
          <a:xfrm>
            <a:off x="76200" y="6096000"/>
            <a:ext cx="908358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95%C.L. </a:t>
            </a:r>
            <a:r>
              <a:rPr lang="fr-FR" dirty="0" err="1" smtClean="0">
                <a:solidFill>
                  <a:srgbClr val="0000FF"/>
                </a:solidFill>
              </a:rPr>
              <a:t>limits</a:t>
            </a:r>
            <a:r>
              <a:rPr lang="fr-FR" dirty="0" smtClean="0">
                <a:solidFill>
                  <a:srgbClr val="0000FF"/>
                </a:solidFill>
              </a:rPr>
              <a:t> on </a:t>
            </a:r>
            <a:r>
              <a:rPr lang="fr-FR" dirty="0" err="1" smtClean="0">
                <a:solidFill>
                  <a:srgbClr val="0000FF"/>
                </a:solidFill>
              </a:rPr>
              <a:t>gluino</a:t>
            </a:r>
            <a:r>
              <a:rPr lang="fr-FR" dirty="0" smtClean="0">
                <a:solidFill>
                  <a:srgbClr val="0000FF"/>
                </a:solidFill>
              </a:rPr>
              <a:t> pair production cross section times </a:t>
            </a:r>
            <a:r>
              <a:rPr lang="fr-FR" dirty="0" err="1" smtClean="0">
                <a:solidFill>
                  <a:srgbClr val="0000FF"/>
                </a:solidFill>
              </a:rPr>
              <a:t>branching</a:t>
            </a:r>
            <a:r>
              <a:rPr lang="fr-FR" dirty="0" smtClean="0">
                <a:solidFill>
                  <a:srgbClr val="0000FF"/>
                </a:solidFill>
              </a:rPr>
              <a:t> fraction 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re 1"/>
          <p:cNvSpPr>
            <a:spLocks noGrp="1"/>
          </p:cNvSpPr>
          <p:nvPr>
            <p:ph type="title"/>
          </p:nvPr>
        </p:nvSpPr>
        <p:spPr>
          <a:xfrm>
            <a:off x="609600" y="-152400"/>
            <a:ext cx="8229600" cy="904875"/>
          </a:xfrm>
        </p:spPr>
        <p:txBody>
          <a:bodyPr/>
          <a:lstStyle/>
          <a:p>
            <a:pPr eaLnBrk="1" hangingPunct="1"/>
            <a:r>
              <a:rPr lang="fr-FR" sz="3800" dirty="0" err="1" smtClean="0">
                <a:latin typeface="Arial" charset="0"/>
              </a:rPr>
              <a:t>Search</a:t>
            </a:r>
            <a:r>
              <a:rPr lang="fr-FR" sz="3800" dirty="0" smtClean="0">
                <a:latin typeface="Arial" charset="0"/>
              </a:rPr>
              <a:t> for  </a:t>
            </a:r>
            <a:r>
              <a:rPr lang="fr-FR" sz="3800" dirty="0" err="1" smtClean="0">
                <a:latin typeface="Arial" charset="0"/>
              </a:rPr>
              <a:t>Stopped</a:t>
            </a:r>
            <a:r>
              <a:rPr lang="fr-FR" sz="3800" dirty="0" smtClean="0">
                <a:latin typeface="Arial" charset="0"/>
              </a:rPr>
              <a:t> </a:t>
            </a:r>
            <a:r>
              <a:rPr lang="fr-FR" sz="3800" dirty="0" err="1" smtClean="0">
                <a:latin typeface="Arial" charset="0"/>
              </a:rPr>
              <a:t>Gluinos</a:t>
            </a:r>
            <a:endParaRPr lang="fr-FR" sz="3800" dirty="0" smtClean="0">
              <a:latin typeface="Arial" charset="0"/>
            </a:endParaRPr>
          </a:p>
        </p:txBody>
      </p:sp>
      <p:sp>
        <p:nvSpPr>
          <p:cNvPr id="104454" name="ZoneTexte 5"/>
          <p:cNvSpPr txBox="1">
            <a:spLocks noChangeArrowheads="1"/>
          </p:cNvSpPr>
          <p:nvPr/>
        </p:nvSpPr>
        <p:spPr bwMode="auto">
          <a:xfrm>
            <a:off x="304800" y="1068050"/>
            <a:ext cx="8731451" cy="144655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200" dirty="0">
                <a:solidFill>
                  <a:srgbClr val="0000FF"/>
                </a:solidFill>
                <a:latin typeface="Arial" charset="0"/>
              </a:rPr>
              <a:t>Search for Heavy Stable Charged Particles that </a:t>
            </a:r>
            <a:r>
              <a:rPr lang="en-GB" sz="2200" dirty="0">
                <a:solidFill>
                  <a:srgbClr val="FF0000"/>
                </a:solidFill>
                <a:latin typeface="Arial" charset="0"/>
              </a:rPr>
              <a:t>stop in the detectors </a:t>
            </a:r>
            <a:endParaRPr lang="en-GB" sz="2200" dirty="0" smtClean="0">
              <a:solidFill>
                <a:srgbClr val="FF0000"/>
              </a:solidFill>
              <a:latin typeface="Arial" charset="0"/>
            </a:endParaRPr>
          </a:p>
          <a:p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 and </a:t>
            </a:r>
            <a:r>
              <a:rPr lang="en-GB" sz="2200" dirty="0">
                <a:solidFill>
                  <a:srgbClr val="FF0000"/>
                </a:solidFill>
                <a:latin typeface="Arial" charset="0"/>
              </a:rPr>
              <a:t>decay a long time afterwards </a:t>
            </a:r>
            <a:r>
              <a:rPr lang="en-GB" sz="2200" dirty="0">
                <a:solidFill>
                  <a:srgbClr val="0000FF"/>
                </a:solidFill>
                <a:latin typeface="Arial" charset="0"/>
              </a:rPr>
              <a:t>(</a:t>
            </a:r>
            <a:r>
              <a:rPr lang="en-GB" sz="2200" dirty="0" err="1">
                <a:solidFill>
                  <a:srgbClr val="0000FF"/>
                </a:solidFill>
                <a:latin typeface="Arial" charset="0"/>
              </a:rPr>
              <a:t>nsec</a:t>
            </a:r>
            <a:r>
              <a:rPr lang="en-GB" sz="2200" dirty="0">
                <a:solidFill>
                  <a:srgbClr val="0000FF"/>
                </a:solidFill>
                <a:latin typeface="Arial" charset="0"/>
              </a:rPr>
              <a:t>, sec, hrs…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)</a:t>
            </a:r>
          </a:p>
          <a:p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Special data taking after the beams are dumped and during beam </a:t>
            </a:r>
          </a:p>
          <a:p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 abort gap  </a:t>
            </a:r>
            <a:endParaRPr lang="en-GB" sz="2200" dirty="0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13" name="Espace réservé du contenu 5" descr="Screen shot 2011-07-21 at 10.15.3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590800"/>
            <a:ext cx="4114800" cy="3145479"/>
          </a:xfrm>
        </p:spPr>
      </p:pic>
      <p:pic>
        <p:nvPicPr>
          <p:cNvPr id="14" name="Espace réservé du contenu 5" descr="Screen shot 2011-07-21 at 10.15.4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48200" y="2590800"/>
            <a:ext cx="410051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ZoneTexte 16"/>
          <p:cNvSpPr txBox="1"/>
          <p:nvPr/>
        </p:nvSpPr>
        <p:spPr>
          <a:xfrm>
            <a:off x="228600" y="6019800"/>
            <a:ext cx="8833493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95% CL Limits: Stopped </a:t>
            </a:r>
            <a:r>
              <a:rPr lang="en-GB" dirty="0" err="1" smtClean="0">
                <a:solidFill>
                  <a:srgbClr val="FF0000"/>
                </a:solidFill>
              </a:rPr>
              <a:t>Gluinos</a:t>
            </a:r>
            <a:r>
              <a:rPr lang="en-GB" dirty="0" smtClean="0">
                <a:solidFill>
                  <a:srgbClr val="FF0000"/>
                </a:solidFill>
              </a:rPr>
              <a:t> &gt; 600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, Stopped Stop quarks&gt; 337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057400" y="2480846"/>
            <a:ext cx="1755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CMS-EXO-11-020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6896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152400"/>
            <a:ext cx="8534400" cy="904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Heavy Charged Particles </a:t>
            </a:r>
            <a:endParaRPr lang="en-US" sz="3600" dirty="0"/>
          </a:p>
        </p:txBody>
      </p:sp>
      <p:pic>
        <p:nvPicPr>
          <p:cNvPr id="168965" name="Picture 3" descr="Picture 33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429000"/>
            <a:ext cx="6588369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6" name="Text Box 4"/>
          <p:cNvSpPr txBox="1">
            <a:spLocks noChangeArrowheads="1"/>
          </p:cNvSpPr>
          <p:nvPr/>
        </p:nvSpPr>
        <p:spPr bwMode="auto">
          <a:xfrm>
            <a:off x="533401" y="1198563"/>
            <a:ext cx="8229600" cy="193899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Detection techniques used for heavy (multiple/fractional ) stable charge particles in CMS </a:t>
            </a:r>
          </a:p>
          <a:p>
            <a:r>
              <a:rPr lang="en-US" dirty="0" err="1" smtClean="0">
                <a:sym typeface="Symbol" charset="2"/>
              </a:rPr>
              <a:t></a:t>
            </a:r>
            <a:r>
              <a:rPr lang="en-US" dirty="0" smtClean="0">
                <a:sym typeface="Symbol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Abnormal energy loss (de/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dx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) for given momentum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err="1">
                <a:solidFill>
                  <a:srgbClr val="0000FF"/>
                </a:solidFill>
                <a:sym typeface="Symbol" charset="2"/>
              </a:rPr>
              <a:t>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Slower than speed of light (</a:t>
            </a:r>
            <a:r>
              <a:rPr lang="en-US" dirty="0" err="1" smtClean="0">
                <a:solidFill>
                  <a:srgbClr val="0000FF"/>
                </a:solidFill>
              </a:rPr>
              <a:t>lowβ</a:t>
            </a:r>
            <a:r>
              <a:rPr lang="en-US" dirty="0" smtClean="0">
                <a:solidFill>
                  <a:srgbClr val="0000FF"/>
                </a:solidFill>
              </a:rPr>
              <a:t>) via time of flight measurements     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with the CMS </a:t>
            </a:r>
            <a:r>
              <a:rPr lang="en-US" dirty="0" err="1" smtClean="0">
                <a:solidFill>
                  <a:srgbClr val="0000FF"/>
                </a:solidFill>
              </a:rPr>
              <a:t>muon</a:t>
            </a:r>
            <a:r>
              <a:rPr lang="en-US" dirty="0" smtClean="0">
                <a:solidFill>
                  <a:srgbClr val="0000FF"/>
                </a:solidFill>
              </a:rPr>
              <a:t> system (CSC/DT/RPC) 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err="1">
                <a:solidFill>
                  <a:srgbClr val="0000FF"/>
                </a:solidFill>
                <a:sym typeface="Symbol" charset="2"/>
              </a:rPr>
              <a:t>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A few special measurements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Espace réservé du contenu 4" descr="Screen shot 2012-06-17 at 8.19.19 PM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988834" y="3886200"/>
            <a:ext cx="1850366" cy="990600"/>
          </a:xfrm>
        </p:spPr>
      </p:pic>
      <p:sp>
        <p:nvSpPr>
          <p:cNvPr id="8" name="ZoneTexte 7"/>
          <p:cNvSpPr txBox="1"/>
          <p:nvPr/>
        </p:nvSpPr>
        <p:spPr>
          <a:xfrm>
            <a:off x="7010400" y="3352800"/>
            <a:ext cx="1858163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0000FF"/>
                </a:solidFill>
              </a:rPr>
              <a:t>Time of flight</a:t>
            </a:r>
            <a:endParaRPr lang="en-GB" sz="2200" dirty="0">
              <a:solidFill>
                <a:srgbClr val="0000FF"/>
              </a:solidFill>
            </a:endParaRPr>
          </a:p>
        </p:txBody>
      </p:sp>
      <p:pic>
        <p:nvPicPr>
          <p:cNvPr id="9" name="Image 8" descr="Screen shot 2012-06-19 at 3.15.56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2550" y="4953000"/>
            <a:ext cx="2711450" cy="504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304800" y="1524000"/>
            <a:ext cx="8534400" cy="38862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3200" kern="0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ＭＳ Ｐゴシック" charset="-128"/>
                <a:cs typeface="ＭＳ Ｐゴシック" charset="-128"/>
              </a:rPr>
              <a:t>The CMS experiment and the LHC</a:t>
            </a: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3200" kern="0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ＭＳ Ｐゴシック" charset="-128"/>
                <a:cs typeface="ＭＳ Ｐゴシック" charset="-128"/>
              </a:rPr>
              <a:t>Searching for heavy stopped particles</a:t>
            </a: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3200" kern="0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ＭＳ Ｐゴシック" charset="-128"/>
                <a:cs typeface="ＭＳ Ｐゴシック" charset="-128"/>
              </a:rPr>
              <a:t>Searching for heavy ionizing particles</a:t>
            </a: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3200" kern="0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ＭＳ Ｐゴシック" charset="-128"/>
                <a:cs typeface="ＭＳ Ｐゴシック" charset="-128"/>
              </a:rPr>
              <a:t>Searching for displaced vertices</a:t>
            </a: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Outlook for monopole</a:t>
            </a:r>
            <a:r>
              <a:rPr kumimoji="0" lang="en-GB" sz="32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searches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3200" kern="0" baseline="0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ＭＳ Ｐゴシック" charset="-128"/>
                <a:cs typeface="ＭＳ Ｐゴシック" charset="-128"/>
              </a:rPr>
              <a:t>Summary</a:t>
            </a: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Loss in the Tracker</a:t>
            </a:r>
            <a:endParaRPr lang="en-GB" dirty="0"/>
          </a:p>
        </p:txBody>
      </p:sp>
      <p:pic>
        <p:nvPicPr>
          <p:cNvPr id="6" name="Image 5" descr="Screen shot 2012-06-18 at 3.13.5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4606229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295400" y="5867400"/>
            <a:ext cx="6801862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Using the energy loss de/</a:t>
            </a:r>
            <a:r>
              <a:rPr lang="en-GB" sz="2400" dirty="0" err="1" smtClean="0">
                <a:solidFill>
                  <a:srgbClr val="0000FF"/>
                </a:solidFill>
              </a:rPr>
              <a:t>dx</a:t>
            </a:r>
            <a:r>
              <a:rPr lang="en-GB" sz="2400" dirty="0" smtClean="0">
                <a:solidFill>
                  <a:srgbClr val="0000FF"/>
                </a:solidFill>
              </a:rPr>
              <a:t> in the silicon tracker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Clear tracks from </a:t>
            </a:r>
            <a:r>
              <a:rPr lang="en-GB" sz="2400" dirty="0" err="1" smtClean="0">
                <a:solidFill>
                  <a:srgbClr val="0000FF"/>
                </a:solidFill>
              </a:rPr>
              <a:t>kaons</a:t>
            </a:r>
            <a:r>
              <a:rPr lang="en-GB" sz="2400" dirty="0" smtClean="0">
                <a:solidFill>
                  <a:srgbClr val="0000FF"/>
                </a:solidFill>
              </a:rPr>
              <a:t> and protons observed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7101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305800" cy="904875"/>
          </a:xfrm>
        </p:spPr>
        <p:txBody>
          <a:bodyPr/>
          <a:lstStyle/>
          <a:p>
            <a:pPr eaLnBrk="1" hangingPunct="1"/>
            <a:r>
              <a:rPr lang="en-US" dirty="0"/>
              <a:t>Heavy Stable Charged Particles</a:t>
            </a:r>
          </a:p>
        </p:txBody>
      </p:sp>
      <p:pic>
        <p:nvPicPr>
          <p:cNvPr id="171013" name="Picture 3" descr="Picture 33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708" y="2057401"/>
            <a:ext cx="7227277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4" name="Text Box 4"/>
          <p:cNvSpPr txBox="1">
            <a:spLocks noChangeArrowheads="1"/>
          </p:cNvSpPr>
          <p:nvPr/>
        </p:nvSpPr>
        <p:spPr bwMode="auto">
          <a:xfrm>
            <a:off x="918797" y="962026"/>
            <a:ext cx="6303979" cy="830997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Sensitivity for different models:</a:t>
            </a:r>
          </a:p>
          <a:p>
            <a:r>
              <a:rPr lang="en-US" sz="2400" dirty="0" err="1">
                <a:sym typeface="Symbol" charset="2"/>
              </a:rPr>
              <a:t></a:t>
            </a:r>
            <a:r>
              <a:rPr lang="en-US" sz="2400" dirty="0">
                <a:sym typeface="Symbol" charset="2"/>
              </a:rPr>
              <a:t> </a:t>
            </a:r>
            <a:r>
              <a:rPr lang="en-US" sz="2400" dirty="0" err="1"/>
              <a:t>Gluinos</a:t>
            </a:r>
            <a:r>
              <a:rPr lang="en-US" sz="2400" dirty="0"/>
              <a:t>, stop, </a:t>
            </a:r>
            <a:r>
              <a:rPr lang="en-US" sz="2400" dirty="0" err="1"/>
              <a:t>stau</a:t>
            </a:r>
            <a:r>
              <a:rPr lang="en-US" sz="2400" dirty="0"/>
              <a:t> and </a:t>
            </a:r>
            <a:r>
              <a:rPr lang="en-US" sz="2400" dirty="0" err="1" smtClean="0"/>
              <a:t>KK_tau</a:t>
            </a:r>
            <a:r>
              <a:rPr lang="en-US" sz="2400" dirty="0" smtClean="0"/>
              <a:t> </a:t>
            </a:r>
            <a:r>
              <a:rPr lang="en-US" sz="2400" dirty="0"/>
              <a:t>production</a:t>
            </a:r>
            <a:r>
              <a:rPr lang="en-US" dirty="0"/>
              <a:t>  </a:t>
            </a:r>
          </a:p>
        </p:txBody>
      </p:sp>
      <p:sp>
        <p:nvSpPr>
          <p:cNvPr id="171015" name="Text Box 5"/>
          <p:cNvSpPr txBox="1">
            <a:spLocks noChangeArrowheads="1"/>
          </p:cNvSpPr>
          <p:nvPr/>
        </p:nvSpPr>
        <p:spPr bwMode="auto">
          <a:xfrm>
            <a:off x="899747" y="5846763"/>
            <a:ext cx="2698876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Luminosity needed for</a:t>
            </a:r>
          </a:p>
          <a:p>
            <a:r>
              <a:rPr lang="en-US" dirty="0"/>
              <a:t>a discovery </a:t>
            </a:r>
          </a:p>
        </p:txBody>
      </p:sp>
      <p:sp>
        <p:nvSpPr>
          <p:cNvPr id="171016" name="Text Box 6"/>
          <p:cNvSpPr txBox="1">
            <a:spLocks noChangeArrowheads="1"/>
          </p:cNvSpPr>
          <p:nvPr/>
        </p:nvSpPr>
        <p:spPr bwMode="auto">
          <a:xfrm>
            <a:off x="4191000" y="5791200"/>
            <a:ext cx="4963994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Mass reconstruction for a 200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err="1" smtClean="0"/>
              <a:t>KK_tau</a:t>
            </a:r>
            <a:endParaRPr lang="en-US" dirty="0"/>
          </a:p>
          <a:p>
            <a:r>
              <a:rPr lang="en-US" dirty="0"/>
              <a:t>and a 800 </a:t>
            </a:r>
            <a:r>
              <a:rPr lang="en-US" dirty="0" err="1"/>
              <a:t>GeV</a:t>
            </a:r>
            <a:r>
              <a:rPr lang="en-US" dirty="0"/>
              <a:t> stop particle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248400" y="1828800"/>
            <a:ext cx="277840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CMS Physics TDR 2006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-152400"/>
            <a:ext cx="8001000" cy="904875"/>
          </a:xfrm>
        </p:spPr>
        <p:txBody>
          <a:bodyPr/>
          <a:lstStyle/>
          <a:p>
            <a:r>
              <a:rPr lang="en-GB" dirty="0" smtClean="0"/>
              <a:t>Heavy Stable Charged Particles</a:t>
            </a:r>
            <a:endParaRPr lang="en-GB" dirty="0"/>
          </a:p>
        </p:txBody>
      </p:sp>
      <p:pic>
        <p:nvPicPr>
          <p:cNvPr id="5" name="Espace réservé du contenu 4" descr="Screen shot 2012-06-19 at 4.03.5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600200"/>
            <a:ext cx="4419600" cy="4246590"/>
          </a:xfrm>
        </p:spPr>
      </p:pic>
      <p:pic>
        <p:nvPicPr>
          <p:cNvPr id="6" name="Image 5" descr="Screen shot 2012-06-19 at 3.59.5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0858" y="1600200"/>
            <a:ext cx="4403142" cy="426085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52076" y="1219200"/>
            <a:ext cx="265792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d</a:t>
            </a:r>
            <a:r>
              <a:rPr lang="en-GB" dirty="0" err="1" smtClean="0"/>
              <a:t>E/dx</a:t>
            </a:r>
            <a:r>
              <a:rPr lang="en-GB" dirty="0" smtClean="0"/>
              <a:t> related variable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r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423031" cy="752475"/>
          </a:xfrm>
        </p:spPr>
        <p:txBody>
          <a:bodyPr/>
          <a:lstStyle/>
          <a:p>
            <a:r>
              <a:rPr lang="fr-FR" dirty="0" err="1" smtClean="0">
                <a:latin typeface="Arial" charset="0"/>
              </a:rPr>
              <a:t>Heavy</a:t>
            </a:r>
            <a:r>
              <a:rPr lang="fr-FR" dirty="0" smtClean="0">
                <a:latin typeface="Arial" charset="0"/>
              </a:rPr>
              <a:t> Stable </a:t>
            </a:r>
            <a:r>
              <a:rPr lang="fr-FR" dirty="0" err="1" smtClean="0">
                <a:latin typeface="Arial" charset="0"/>
              </a:rPr>
              <a:t>Charged</a:t>
            </a:r>
            <a:r>
              <a:rPr lang="fr-FR" dirty="0" smtClean="0">
                <a:latin typeface="Arial" charset="0"/>
              </a:rPr>
              <a:t> </a:t>
            </a:r>
            <a:r>
              <a:rPr lang="fr-FR" dirty="0" err="1" smtClean="0">
                <a:latin typeface="Arial" charset="0"/>
              </a:rPr>
              <a:t>Particles</a:t>
            </a:r>
            <a:endParaRPr lang="fr-FR" dirty="0" smtClean="0">
              <a:latin typeface="Arial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4458831"/>
            <a:ext cx="2864812" cy="2246769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dirty="0" err="1" smtClean="0">
                <a:solidFill>
                  <a:srgbClr val="0000FF"/>
                </a:solidFill>
                <a:latin typeface="Arial"/>
              </a:rPr>
              <a:t>Search</a:t>
            </a:r>
            <a:r>
              <a:rPr lang="fr-FR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0000FF"/>
                </a:solidFill>
                <a:latin typeface="Arial"/>
              </a:rPr>
              <a:t>limits</a:t>
            </a:r>
            <a:r>
              <a:rPr lang="fr-FR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latin typeface="Arial"/>
              </a:rPr>
              <a:t>using</a:t>
            </a:r>
            <a:r>
              <a:rPr lang="fr-FR" dirty="0" smtClean="0">
                <a:solidFill>
                  <a:srgbClr val="0000FF"/>
                </a:solidFill>
                <a:latin typeface="Arial"/>
              </a:rPr>
              <a:t> </a:t>
            </a:r>
          </a:p>
          <a:p>
            <a:pPr>
              <a:defRPr/>
            </a:pPr>
            <a:r>
              <a:rPr lang="fr-FR" dirty="0" err="1" smtClean="0">
                <a:solidFill>
                  <a:srgbClr val="0000FF"/>
                </a:solidFill>
                <a:latin typeface="Arial"/>
              </a:rPr>
              <a:t>tracker</a:t>
            </a:r>
            <a:r>
              <a:rPr lang="fr-FR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dirty="0">
                <a:solidFill>
                  <a:srgbClr val="0000FF"/>
                </a:solidFill>
                <a:latin typeface="Arial"/>
              </a:rPr>
              <a:t>de/</a:t>
            </a:r>
            <a:r>
              <a:rPr lang="fr-FR" dirty="0" err="1" smtClean="0">
                <a:solidFill>
                  <a:srgbClr val="0000FF"/>
                </a:solidFill>
                <a:latin typeface="Arial"/>
              </a:rPr>
              <a:t>dx</a:t>
            </a:r>
            <a:r>
              <a:rPr lang="fr-FR" dirty="0">
                <a:solidFill>
                  <a:srgbClr val="0000FF"/>
                </a:solidFill>
                <a:latin typeface="Arial"/>
              </a:rPr>
              <a:t> </a:t>
            </a:r>
            <a:r>
              <a:rPr lang="fr-FR" dirty="0" smtClean="0">
                <a:solidFill>
                  <a:srgbClr val="0000FF"/>
                </a:solidFill>
                <a:latin typeface="Arial"/>
              </a:rPr>
              <a:t>and </a:t>
            </a:r>
          </a:p>
          <a:p>
            <a:pPr>
              <a:defRPr/>
            </a:pPr>
            <a:r>
              <a:rPr lang="fr-FR" dirty="0" smtClean="0">
                <a:solidFill>
                  <a:srgbClr val="0000FF"/>
                </a:solidFill>
                <a:latin typeface="Arial"/>
              </a:rPr>
              <a:t>Muon TOF information</a:t>
            </a:r>
          </a:p>
          <a:p>
            <a:pPr>
              <a:defRPr/>
            </a:pPr>
            <a:endParaRPr lang="fr-FR" dirty="0">
              <a:solidFill>
                <a:srgbClr val="0000FF"/>
              </a:solidFill>
              <a:latin typeface="Arial"/>
            </a:endParaRPr>
          </a:p>
          <a:p>
            <a:pPr>
              <a:defRPr/>
            </a:pPr>
            <a:r>
              <a:rPr lang="fr-FR" dirty="0" err="1">
                <a:solidFill>
                  <a:srgbClr val="0000FF"/>
                </a:solidFill>
                <a:latin typeface="Arial"/>
              </a:rPr>
              <a:t>Result</a:t>
            </a:r>
            <a:r>
              <a:rPr lang="fr-FR" dirty="0">
                <a:solidFill>
                  <a:srgbClr val="0000FF"/>
                </a:solidFill>
                <a:latin typeface="Arial"/>
              </a:rPr>
              <a:t> </a:t>
            </a:r>
            <a:r>
              <a:rPr lang="fr-FR" dirty="0" smtClean="0">
                <a:solidFill>
                  <a:srgbClr val="0000FF"/>
                </a:solidFill>
                <a:latin typeface="Arial"/>
              </a:rPr>
              <a:t>for 5 </a:t>
            </a:r>
            <a:r>
              <a:rPr lang="fr-FR" dirty="0">
                <a:solidFill>
                  <a:srgbClr val="0000FF"/>
                </a:solidFill>
                <a:latin typeface="Arial"/>
              </a:rPr>
              <a:t>f</a:t>
            </a:r>
            <a:r>
              <a:rPr lang="fr-FR" dirty="0" smtClean="0">
                <a:solidFill>
                  <a:srgbClr val="0000FF"/>
                </a:solidFill>
                <a:latin typeface="Arial"/>
              </a:rPr>
              <a:t>b</a:t>
            </a:r>
            <a:r>
              <a:rPr lang="fr-FR" baseline="30000" dirty="0">
                <a:solidFill>
                  <a:srgbClr val="0000FF"/>
                </a:solidFill>
                <a:latin typeface="Arial"/>
              </a:rPr>
              <a:t>-</a:t>
            </a:r>
            <a:r>
              <a:rPr lang="fr-FR" baseline="30000" dirty="0" smtClean="0">
                <a:solidFill>
                  <a:srgbClr val="0000FF"/>
                </a:solidFill>
                <a:latin typeface="Arial"/>
              </a:rPr>
              <a:t>1</a:t>
            </a:r>
            <a:r>
              <a:rPr lang="fr-FR" dirty="0" smtClean="0">
                <a:solidFill>
                  <a:srgbClr val="0000FF"/>
                </a:solidFill>
                <a:latin typeface="Arial"/>
              </a:rPr>
              <a:t>: </a:t>
            </a:r>
          </a:p>
          <a:p>
            <a:pPr>
              <a:defRPr/>
            </a:pPr>
            <a:r>
              <a:rPr lang="fr-FR" dirty="0" smtClean="0">
                <a:solidFill>
                  <a:srgbClr val="0000FF"/>
                </a:solidFill>
                <a:latin typeface="Arial"/>
              </a:rPr>
              <a:t>#Events consistent </a:t>
            </a:r>
            <a:r>
              <a:rPr lang="fr-FR" dirty="0" err="1" smtClean="0">
                <a:solidFill>
                  <a:srgbClr val="0000FF"/>
                </a:solidFill>
                <a:latin typeface="Arial"/>
              </a:rPr>
              <a:t>with</a:t>
            </a:r>
            <a:endParaRPr lang="fr-FR" dirty="0" smtClean="0">
              <a:solidFill>
                <a:srgbClr val="0000FF"/>
              </a:solidFill>
              <a:latin typeface="Arial"/>
            </a:endParaRPr>
          </a:p>
          <a:p>
            <a:pPr>
              <a:defRPr/>
            </a:pPr>
            <a:r>
              <a:rPr lang="fr-FR" dirty="0" err="1" smtClean="0">
                <a:solidFill>
                  <a:srgbClr val="0000FF"/>
                </a:solidFill>
                <a:latin typeface="Arial"/>
              </a:rPr>
              <a:t>estimated</a:t>
            </a:r>
            <a:r>
              <a:rPr lang="fr-FR" dirty="0" smtClean="0">
                <a:solidFill>
                  <a:srgbClr val="0000FF"/>
                </a:solidFill>
                <a:latin typeface="Arial"/>
              </a:rPr>
              <a:t> background</a:t>
            </a:r>
          </a:p>
          <a:p>
            <a:pPr>
              <a:defRPr/>
            </a:pPr>
            <a:endParaRPr lang="fr-FR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236392" y="838200"/>
            <a:ext cx="1755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CMS-EXO-11-022</a:t>
            </a:r>
            <a:endParaRPr lang="en-GB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3505200" y="5181600"/>
            <a:ext cx="482786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 </a:t>
            </a:r>
            <a:r>
              <a:rPr lang="en-GB" dirty="0" err="1" smtClean="0">
                <a:solidFill>
                  <a:srgbClr val="FF0000"/>
                </a:solidFill>
              </a:rPr>
              <a:t>gluinos</a:t>
            </a:r>
            <a:r>
              <a:rPr lang="en-GB" dirty="0" smtClean="0">
                <a:solidFill>
                  <a:srgbClr val="FF0000"/>
                </a:solidFill>
              </a:rPr>
              <a:t> (stop) found for masses up to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about 1200 (800)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Image 9" descr="Screen shot 2012-06-19 at 4.02.0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38200"/>
            <a:ext cx="3727040" cy="3581400"/>
          </a:xfrm>
          <a:prstGeom prst="rect">
            <a:avLst/>
          </a:prstGeom>
        </p:spPr>
      </p:pic>
      <p:pic>
        <p:nvPicPr>
          <p:cNvPr id="13" name="Image 12" descr="Screen shot 2012-06-19 at 4.02.1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1" y="838200"/>
            <a:ext cx="3747822" cy="358140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6629400" y="1566208"/>
            <a:ext cx="2594055" cy="1938992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fr-FR" dirty="0">
                <a:solidFill>
                  <a:srgbClr val="FF0000"/>
                </a:solidFill>
                <a:latin typeface="Arial" charset="0"/>
              </a:rPr>
              <a:t>Stable </a:t>
            </a:r>
            <a:r>
              <a:rPr lang="fr-FR" dirty="0" err="1">
                <a:solidFill>
                  <a:srgbClr val="FF0000"/>
                </a:solidFill>
                <a:latin typeface="Arial" charset="0"/>
              </a:rPr>
              <a:t>particles</a:t>
            </a:r>
            <a:r>
              <a:rPr lang="fr-FR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Arial" charset="0"/>
              </a:rPr>
              <a:t>that</a:t>
            </a:r>
            <a:r>
              <a:rPr lang="fr-FR" dirty="0" smtClean="0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lang="fr-FR" dirty="0" smtClean="0">
                <a:solidFill>
                  <a:srgbClr val="FF0000"/>
                </a:solidFill>
                <a:latin typeface="Arial" charset="0"/>
              </a:rPr>
              <a:t>traverse </a:t>
            </a:r>
            <a:r>
              <a:rPr lang="fr-FR" dirty="0">
                <a:solidFill>
                  <a:srgbClr val="FF0000"/>
                </a:solidFill>
                <a:latin typeface="Arial" charset="0"/>
              </a:rPr>
              <a:t>the</a:t>
            </a:r>
            <a:r>
              <a:rPr lang="fr-FR" dirty="0" smtClean="0">
                <a:solidFill>
                  <a:srgbClr val="FF0000"/>
                </a:solidFill>
                <a:latin typeface="Arial" charset="0"/>
              </a:rPr>
              <a:t> detector, </a:t>
            </a:r>
          </a:p>
          <a:p>
            <a:pPr>
              <a:defRPr/>
            </a:pPr>
            <a:r>
              <a:rPr lang="fr-FR" dirty="0" smtClean="0">
                <a:solidFill>
                  <a:srgbClr val="FF0000"/>
                </a:solidFill>
                <a:latin typeface="Arial" charset="0"/>
              </a:rPr>
              <a:t>and move </a:t>
            </a:r>
            <a:r>
              <a:rPr lang="fr-FR" dirty="0" err="1" smtClean="0">
                <a:solidFill>
                  <a:srgbClr val="FF0000"/>
                </a:solidFill>
                <a:latin typeface="Arial" charset="0"/>
              </a:rPr>
              <a:t>slowly</a:t>
            </a:r>
            <a:endParaRPr lang="fr-FR" dirty="0" smtClean="0">
              <a:solidFill>
                <a:srgbClr val="FF0000"/>
              </a:solidFill>
              <a:latin typeface="Arial" charset="0"/>
            </a:endParaRPr>
          </a:p>
          <a:p>
            <a:pPr>
              <a:defRPr/>
            </a:pPr>
            <a:endParaRPr lang="fr-FR" dirty="0">
              <a:solidFill>
                <a:srgbClr val="FF0000"/>
              </a:solidFill>
              <a:latin typeface="Arial" charset="0"/>
            </a:endParaRPr>
          </a:p>
          <a:p>
            <a:pPr>
              <a:defRPr/>
            </a:pPr>
            <a:r>
              <a:rPr lang="fr-FR" dirty="0" err="1">
                <a:solidFill>
                  <a:srgbClr val="0000FF"/>
                </a:solidFill>
                <a:latin typeface="Arial" charset="0"/>
              </a:rPr>
              <a:t>Eg</a:t>
            </a:r>
            <a:r>
              <a:rPr lang="fr-FR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fr-FR" dirty="0" err="1">
                <a:solidFill>
                  <a:srgbClr val="0000FF"/>
                </a:solidFill>
                <a:latin typeface="Arial" charset="0"/>
              </a:rPr>
              <a:t>heavy</a:t>
            </a:r>
            <a:r>
              <a:rPr lang="fr-FR" dirty="0">
                <a:solidFill>
                  <a:srgbClr val="0000FF"/>
                </a:solidFill>
                <a:latin typeface="Arial" charset="0"/>
              </a:rPr>
              <a:t> stable</a:t>
            </a:r>
            <a:r>
              <a:rPr lang="fr-FR" dirty="0" smtClean="0">
                <a:solidFill>
                  <a:srgbClr val="0000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lang="fr-FR" dirty="0" err="1" smtClean="0">
                <a:solidFill>
                  <a:srgbClr val="0000FF"/>
                </a:solidFill>
                <a:latin typeface="Arial" charset="0"/>
              </a:rPr>
              <a:t>gluino</a:t>
            </a:r>
            <a:r>
              <a:rPr lang="fr-FR" dirty="0" smtClean="0">
                <a:solidFill>
                  <a:srgbClr val="0000FF"/>
                </a:solidFill>
                <a:latin typeface="Arial" charset="0"/>
              </a:rPr>
              <a:t> or </a:t>
            </a:r>
            <a:r>
              <a:rPr lang="fr-FR" dirty="0">
                <a:solidFill>
                  <a:srgbClr val="0000FF"/>
                </a:solidFill>
                <a:latin typeface="Arial" charset="0"/>
              </a:rPr>
              <a:t>stop/</a:t>
            </a:r>
            <a:r>
              <a:rPr lang="fr-FR" dirty="0" err="1">
                <a:solidFill>
                  <a:srgbClr val="0000FF"/>
                </a:solidFill>
                <a:latin typeface="Arial" charset="0"/>
              </a:rPr>
              <a:t>stau</a:t>
            </a:r>
            <a:endParaRPr lang="fr-FR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Displaced Photons</a:t>
            </a:r>
            <a:endParaRPr lang="en-GB" dirty="0"/>
          </a:p>
        </p:txBody>
      </p:sp>
      <p:pic>
        <p:nvPicPr>
          <p:cNvPr id="5" name="Espace réservé du contenu 4" descr="Screen shot 2011-10-18 at 10.56.47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5400" y="3962400"/>
            <a:ext cx="4216400" cy="2691496"/>
          </a:xfrm>
        </p:spPr>
      </p:pic>
      <p:pic>
        <p:nvPicPr>
          <p:cNvPr id="6" name="Image 5" descr="Screen shot 2011-10-18 at 10.56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962400"/>
            <a:ext cx="4538410" cy="2895600"/>
          </a:xfrm>
          <a:prstGeom prst="rect">
            <a:avLst/>
          </a:prstGeom>
        </p:spPr>
      </p:pic>
      <p:pic>
        <p:nvPicPr>
          <p:cNvPr id="8" name="Image 7" descr="Screen shot 2011-10-18 at 10.55.3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0688" y="1066800"/>
            <a:ext cx="2940912" cy="1947253"/>
          </a:xfrm>
          <a:prstGeom prst="rect">
            <a:avLst/>
          </a:prstGeom>
        </p:spPr>
      </p:pic>
      <p:pic>
        <p:nvPicPr>
          <p:cNvPr id="9" name="Image 8" descr="Screen shot 2011-10-18 at 10.54.5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2501900"/>
            <a:ext cx="3175747" cy="13843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28600" y="762000"/>
            <a:ext cx="5481088" cy="1631216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     EG: GMSB models, Hidden Valleys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Use</a:t>
            </a:r>
            <a:r>
              <a:rPr lang="en-GB" dirty="0" smtClean="0">
                <a:solidFill>
                  <a:srgbClr val="0000FF"/>
                </a:solidFill>
              </a:rPr>
              <a:t> photon conversions in CMS tracker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Probe</a:t>
            </a:r>
            <a:r>
              <a:rPr lang="en-GB" dirty="0" smtClean="0">
                <a:solidFill>
                  <a:srgbClr val="0000FF"/>
                </a:solidFill>
              </a:rPr>
              <a:t> ~0.1-1.0 </a:t>
            </a:r>
            <a:r>
              <a:rPr lang="en-GB" dirty="0" err="1" smtClean="0">
                <a:solidFill>
                  <a:srgbClr val="0000FF"/>
                </a:solidFill>
              </a:rPr>
              <a:t>nsec</a:t>
            </a:r>
            <a:r>
              <a:rPr lang="en-GB" dirty="0" smtClean="0">
                <a:solidFill>
                  <a:srgbClr val="0000FF"/>
                </a:solidFill>
              </a:rPr>
              <a:t> lifetimes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(2-25 cm displaced vertices)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Select</a:t>
            </a:r>
            <a:r>
              <a:rPr lang="en-GB" dirty="0" smtClean="0">
                <a:solidFill>
                  <a:srgbClr val="0000FF"/>
                </a:solidFill>
              </a:rPr>
              <a:t> events with 2 jets, 2 photons and MET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676400" y="3886200"/>
            <a:ext cx="2955983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Transverse displacement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943600" y="3733800"/>
            <a:ext cx="2967479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Cross section upper limit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038600" y="3505200"/>
            <a:ext cx="1755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CMS-EXO-11-067</a:t>
            </a:r>
            <a:endParaRPr lang="en-GB" sz="1600" dirty="0"/>
          </a:p>
        </p:txBody>
      </p:sp>
      <p:pic>
        <p:nvPicPr>
          <p:cNvPr id="15" name="Image 14" descr="Screen shot 2011-07-31 at 5.03.42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7200" y="2743200"/>
            <a:ext cx="1219200" cy="50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 Lived Stable Particles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76200" y="914400"/>
            <a:ext cx="9022597" cy="1323439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             Long lived neutral particles like in Hidden Valley models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Simple</a:t>
            </a:r>
            <a:r>
              <a:rPr lang="en-GB" dirty="0" smtClean="0">
                <a:solidFill>
                  <a:srgbClr val="0000FF"/>
                </a:solidFill>
              </a:rPr>
              <a:t> Example: </a:t>
            </a:r>
            <a:r>
              <a:rPr lang="en-GB" dirty="0" err="1" smtClean="0">
                <a:solidFill>
                  <a:srgbClr val="0000FF"/>
                </a:solidFill>
              </a:rPr>
              <a:t>Higgs</a:t>
            </a:r>
            <a:r>
              <a:rPr lang="en-GB" dirty="0" err="1" smtClean="0">
                <a:solidFill>
                  <a:srgbClr val="0000FF"/>
                </a:solidFill>
                <a:sym typeface="Symbol"/>
              </a:rPr>
              <a:t></a:t>
            </a:r>
            <a:r>
              <a:rPr lang="en-GB" dirty="0" smtClean="0">
                <a:solidFill>
                  <a:srgbClr val="0000FF"/>
                </a:solidFill>
                <a:sym typeface="Symbol"/>
              </a:rPr>
              <a:t> X, where X decays into leptons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Symbol"/>
              </a:rPr>
              <a:t></a:t>
            </a:r>
            <a:r>
              <a:rPr lang="en-GB" dirty="0" err="1" smtClean="0">
                <a:solidFill>
                  <a:srgbClr val="0000FF"/>
                </a:solidFill>
                <a:sym typeface="Symbol"/>
              </a:rPr>
              <a:t>Search</a:t>
            </a:r>
            <a:r>
              <a:rPr lang="en-GB" dirty="0" smtClean="0">
                <a:solidFill>
                  <a:srgbClr val="0000FF"/>
                </a:solidFill>
                <a:sym typeface="Symbol"/>
              </a:rPr>
              <a:t> for electrons from displaced vertices in the inner tracker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Symbol"/>
              </a:rPr>
              <a:t></a:t>
            </a:r>
            <a:r>
              <a:rPr lang="en-GB" dirty="0" err="1" smtClean="0">
                <a:solidFill>
                  <a:srgbClr val="0000FF"/>
                </a:solidFill>
                <a:sym typeface="Symbol"/>
              </a:rPr>
              <a:t>Part</a:t>
            </a:r>
            <a:r>
              <a:rPr lang="en-GB" dirty="0" smtClean="0">
                <a:solidFill>
                  <a:srgbClr val="0000FF"/>
                </a:solidFill>
                <a:sym typeface="Symbol"/>
              </a:rPr>
              <a:t> of CMS tracking to find displaced vertices, for up to 50 cm displacement </a:t>
            </a:r>
            <a:r>
              <a:rPr lang="en-GB" dirty="0" smtClean="0">
                <a:solidFill>
                  <a:srgbClr val="0000FF"/>
                </a:solidFill>
              </a:rPr>
              <a:t>  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85006" y="6172200"/>
            <a:ext cx="7306883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Upper limits on cross sections ~ </a:t>
            </a:r>
            <a:r>
              <a:rPr lang="en-GB" dirty="0" smtClean="0">
                <a:solidFill>
                  <a:srgbClr val="FF0000"/>
                </a:solidFill>
              </a:rPr>
              <a:t>0.7-10 </a:t>
            </a:r>
            <a:r>
              <a:rPr lang="en-GB" dirty="0" err="1" smtClean="0">
                <a:solidFill>
                  <a:srgbClr val="FF0000"/>
                </a:solidFill>
              </a:rPr>
              <a:t>f</a:t>
            </a:r>
            <a:r>
              <a:rPr lang="en-GB" dirty="0" err="1" smtClean="0">
                <a:solidFill>
                  <a:srgbClr val="FF0000"/>
                </a:solidFill>
              </a:rPr>
              <a:t>b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(if decay in detector)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388792" y="1219200"/>
            <a:ext cx="1755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CMS-EXO-11</a:t>
            </a:r>
            <a:r>
              <a:rPr lang="en-GB" sz="1600" dirty="0" smtClean="0"/>
              <a:t>-101</a:t>
            </a:r>
            <a:endParaRPr lang="en-GB" sz="1600" dirty="0"/>
          </a:p>
        </p:txBody>
      </p:sp>
      <p:pic>
        <p:nvPicPr>
          <p:cNvPr id="13" name="Image 12" descr="Screen shot 2012-06-19 at 4.06.1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2359212"/>
            <a:ext cx="3885811" cy="3733426"/>
          </a:xfrm>
          <a:prstGeom prst="rect">
            <a:avLst/>
          </a:prstGeom>
        </p:spPr>
      </p:pic>
      <p:pic>
        <p:nvPicPr>
          <p:cNvPr id="14" name="Image 13" descr="Screen shot 2012-06-19 at 4.08.1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362200"/>
            <a:ext cx="3906661" cy="37338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914400" y="4038600"/>
            <a:ext cx="1534044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m</a:t>
            </a:r>
            <a:r>
              <a:rPr lang="en-GB" sz="1800" baseline="-25000" dirty="0" err="1" smtClean="0">
                <a:solidFill>
                  <a:srgbClr val="0000FF"/>
                </a:solidFill>
                <a:latin typeface="Arial"/>
              </a:rPr>
              <a:t>H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=200 </a:t>
            </a:r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GeV</a:t>
            </a:r>
            <a:endParaRPr lang="en-GB" sz="18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181600" y="4114800"/>
            <a:ext cx="1662422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m</a:t>
            </a:r>
            <a:r>
              <a:rPr lang="en-GB" sz="1800" baseline="-25000" dirty="0" err="1" smtClean="0">
                <a:solidFill>
                  <a:srgbClr val="0000FF"/>
                </a:solidFill>
                <a:latin typeface="Arial"/>
              </a:rPr>
              <a:t>H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=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1000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GeV</a:t>
            </a:r>
            <a:endParaRPr lang="en-GB" sz="1800" dirty="0">
              <a:solidFill>
                <a:srgbClr val="0000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Fractional Charged Particles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3581400"/>
            <a:ext cx="4724400" cy="29718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/>
              <a:t>Search possible in CMS</a:t>
            </a:r>
          </a:p>
          <a:p>
            <a:r>
              <a:rPr lang="en-GB" sz="2400" dirty="0" smtClean="0"/>
              <a:t>Both for </a:t>
            </a:r>
            <a:r>
              <a:rPr lang="en-GB" sz="2400" dirty="0" err="1" smtClean="0"/>
              <a:t>q</a:t>
            </a:r>
            <a:r>
              <a:rPr lang="en-GB" sz="2400" dirty="0" smtClean="0"/>
              <a:t>=1/3e and </a:t>
            </a:r>
            <a:r>
              <a:rPr lang="en-GB" sz="2400" dirty="0" err="1" smtClean="0"/>
              <a:t>q</a:t>
            </a:r>
            <a:r>
              <a:rPr lang="en-GB" sz="2400" dirty="0" smtClean="0"/>
              <a:t>=2/3e</a:t>
            </a:r>
          </a:p>
          <a:p>
            <a:r>
              <a:rPr lang="en-GB" sz="2400" dirty="0" smtClean="0"/>
              <a:t>Tracks with a high number of low-ionizing hits in the tracker</a:t>
            </a:r>
          </a:p>
          <a:p>
            <a:r>
              <a:rPr lang="en-GB" sz="2400" dirty="0" smtClean="0"/>
              <a:t>Results soon on 2011 data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Sensitivity to masses in the 200-300 </a:t>
            </a:r>
            <a:r>
              <a:rPr lang="en-GB" sz="2400" dirty="0" err="1" smtClean="0">
                <a:solidFill>
                  <a:srgbClr val="FF0000"/>
                </a:solidFill>
              </a:rPr>
              <a:t>GeV</a:t>
            </a:r>
            <a:r>
              <a:rPr lang="en-GB" sz="2400" dirty="0" smtClean="0">
                <a:solidFill>
                  <a:srgbClr val="FF0000"/>
                </a:solidFill>
              </a:rPr>
              <a:t> range.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5" name="Image 4" descr="Screen shot 2012-06-17 at 8.18.0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578031"/>
            <a:ext cx="3900409" cy="2594169"/>
          </a:xfrm>
          <a:prstGeom prst="rect">
            <a:avLst/>
          </a:prstGeom>
        </p:spPr>
      </p:pic>
      <p:pic>
        <p:nvPicPr>
          <p:cNvPr id="6" name="Image 4" descr="Screen shot 2011-09-07 at 5.07.46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914400"/>
            <a:ext cx="4923692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Espace réservé du contenu 5" descr="Screen shot 2011-09-10 at 9.36.42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676400"/>
            <a:ext cx="8581292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6248400" y="2971800"/>
            <a:ext cx="233732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accent4"/>
                </a:solidFill>
                <a:latin typeface="Arial"/>
              </a:rPr>
              <a:t>M. Perl et al., 2004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Multiple Charged Particles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Espace réservé du contenu 4" descr="Screen shot 2012-06-19 at 8.42.38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76400"/>
            <a:ext cx="4613288" cy="4495800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6" name="Image 5" descr="Screen shot 2012-06-19 at 8.43.0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1377" y="1676400"/>
            <a:ext cx="4662623" cy="450215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943600" y="990600"/>
            <a:ext cx="1697901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Time of flight</a:t>
            </a:r>
          </a:p>
          <a:p>
            <a:r>
              <a:rPr lang="en-GB" dirty="0" smtClean="0"/>
              <a:t>      </a:t>
            </a:r>
            <a:r>
              <a:rPr lang="en-GB" dirty="0" err="1" smtClean="0"/>
              <a:t>q</a:t>
            </a:r>
            <a:r>
              <a:rPr lang="en-GB" dirty="0" smtClean="0"/>
              <a:t> =5e 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892899" y="990600"/>
            <a:ext cx="1697901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Time of flight        </a:t>
            </a:r>
          </a:p>
          <a:p>
            <a:r>
              <a:rPr lang="en-GB" dirty="0" smtClean="0"/>
              <a:t>     </a:t>
            </a:r>
            <a:r>
              <a:rPr lang="en-GB" dirty="0" err="1" smtClean="0"/>
              <a:t>q</a:t>
            </a:r>
            <a:r>
              <a:rPr lang="en-GB" dirty="0" smtClean="0"/>
              <a:t> =2e 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1676400" y="6073914"/>
            <a:ext cx="578853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Results to be released soon  (for </a:t>
            </a:r>
            <a:r>
              <a:rPr lang="en-GB" dirty="0" err="1" smtClean="0">
                <a:solidFill>
                  <a:srgbClr val="0000FF"/>
                </a:solidFill>
              </a:rPr>
              <a:t>q</a:t>
            </a:r>
            <a:r>
              <a:rPr lang="en-GB" dirty="0" smtClean="0">
                <a:solidFill>
                  <a:srgbClr val="0000FF"/>
                </a:solidFill>
              </a:rPr>
              <a:t>= 1e – 5e)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Sensitivity on the mass in the range 400-500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Espace réservé du contenu 4" descr="Screen shot 2011-09-10 at 11.55.16 P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4769" y="3429000"/>
            <a:ext cx="2860431" cy="2273300"/>
          </a:xfrm>
        </p:spPr>
      </p:pic>
      <p:sp>
        <p:nvSpPr>
          <p:cNvPr id="71683" name="Titre 2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GB" sz="4000" dirty="0" smtClean="0">
                <a:effectLst/>
                <a:latin typeface="Arial" charset="0"/>
              </a:rPr>
              <a:t>Monopoles</a:t>
            </a:r>
          </a:p>
        </p:txBody>
      </p:sp>
      <p:pic>
        <p:nvPicPr>
          <p:cNvPr id="71685" name="Image 6" descr="Screen shot 2011-09-10 at 11.54.47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276600"/>
            <a:ext cx="3429000" cy="2577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Image 7" descr="Screen shot 2011-09-10 at 11.53.09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1752600"/>
            <a:ext cx="3938954" cy="75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7" name="Image 9" descr="Screen shot 2011-09-10 at 11.52.41 P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1295400"/>
            <a:ext cx="2033954" cy="434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8" name="Image 10" descr="Screen shot 2011-09-10 at 11.51.38 PM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346" y="1371600"/>
            <a:ext cx="2932854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9" name="ZoneTexte 11"/>
          <p:cNvSpPr txBox="1">
            <a:spLocks noChangeArrowheads="1"/>
          </p:cNvSpPr>
          <p:nvPr/>
        </p:nvSpPr>
        <p:spPr bwMode="auto">
          <a:xfrm>
            <a:off x="4367021" y="2438400"/>
            <a:ext cx="3481579" cy="92333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 err="1">
                <a:solidFill>
                  <a:srgbClr val="0000FF"/>
                </a:solidFill>
                <a:latin typeface="Arial" charset="0"/>
              </a:rPr>
              <a:t>Symmetrizes</a:t>
            </a:r>
            <a:r>
              <a:rPr lang="en-GB" sz="1800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sz="1800" dirty="0" err="1">
                <a:solidFill>
                  <a:srgbClr val="0000FF"/>
                </a:solidFill>
                <a:latin typeface="Arial" charset="0"/>
              </a:rPr>
              <a:t>maxwell</a:t>
            </a:r>
            <a:r>
              <a:rPr lang="en-GB" sz="1800" dirty="0">
                <a:solidFill>
                  <a:srgbClr val="0000FF"/>
                </a:solidFill>
                <a:latin typeface="Arial" charset="0"/>
              </a:rPr>
              <a:t> equations</a:t>
            </a:r>
          </a:p>
          <a:p>
            <a:r>
              <a:rPr lang="en-GB" sz="1800" dirty="0">
                <a:solidFill>
                  <a:srgbClr val="0000FF"/>
                </a:solidFill>
                <a:latin typeface="Arial" charset="0"/>
              </a:rPr>
              <a:t>Searched for at all colliders</a:t>
            </a:r>
          </a:p>
          <a:p>
            <a:r>
              <a:rPr lang="en-GB" sz="1800" dirty="0" err="1">
                <a:solidFill>
                  <a:srgbClr val="0000FF"/>
                </a:solidFill>
                <a:latin typeface="Arial" charset="0"/>
              </a:rPr>
              <a:t>Tevatron</a:t>
            </a:r>
            <a:r>
              <a:rPr lang="en-GB" sz="1800" dirty="0">
                <a:solidFill>
                  <a:srgbClr val="0000FF"/>
                </a:solidFill>
                <a:latin typeface="Arial" charset="0"/>
              </a:rPr>
              <a:t> limits ~ 400-800 </a:t>
            </a:r>
            <a:r>
              <a:rPr lang="en-GB" sz="1800" dirty="0" err="1">
                <a:solidFill>
                  <a:srgbClr val="0000FF"/>
                </a:solidFill>
                <a:latin typeface="Arial" charset="0"/>
              </a:rPr>
              <a:t>GeV</a:t>
            </a:r>
            <a:endParaRPr lang="en-GB" sz="1800" dirty="0">
              <a:solidFill>
                <a:srgbClr val="0000FF"/>
              </a:solidFill>
              <a:latin typeface="Arial" charset="0"/>
            </a:endParaRPr>
          </a:p>
          <a:p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71690" name="ZoneTexte 12"/>
          <p:cNvSpPr txBox="1">
            <a:spLocks noChangeArrowheads="1"/>
          </p:cNvSpPr>
          <p:nvPr/>
        </p:nvSpPr>
        <p:spPr bwMode="auto">
          <a:xfrm>
            <a:off x="140678" y="838200"/>
            <a:ext cx="8881208" cy="40011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00FF"/>
                </a:solidFill>
                <a:latin typeface="Arial" charset="0"/>
              </a:rPr>
              <a:t>Magnetic Monopoles to explain the quantization of electric charge (Dirac ‘31)</a:t>
            </a:r>
          </a:p>
        </p:txBody>
      </p:sp>
      <p:sp>
        <p:nvSpPr>
          <p:cNvPr id="71691" name="ZoneTexte 13"/>
          <p:cNvSpPr txBox="1">
            <a:spLocks noChangeArrowheads="1"/>
          </p:cNvSpPr>
          <p:nvPr/>
        </p:nvSpPr>
        <p:spPr bwMode="auto">
          <a:xfrm>
            <a:off x="7174523" y="1276290"/>
            <a:ext cx="13072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/>
              <a:t>= </a:t>
            </a:r>
            <a:r>
              <a:rPr lang="en-GB" dirty="0" err="1"/>
              <a:t>n</a:t>
            </a:r>
            <a:r>
              <a:rPr lang="en-GB" dirty="0"/>
              <a:t> 68.5e</a:t>
            </a:r>
          </a:p>
        </p:txBody>
      </p:sp>
      <p:pic>
        <p:nvPicPr>
          <p:cNvPr id="12" name="Espace réservé du contenu 4" descr="Screen shot 2012-06-18 at 9.59.15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14400" y="5791200"/>
            <a:ext cx="6019800" cy="103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6952267" y="6172200"/>
            <a:ext cx="211553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arXiv</a:t>
            </a:r>
            <a:r>
              <a:rPr lang="en-GB" dirty="0" smtClean="0"/>
              <a:t>: 1112.2999</a:t>
            </a:r>
            <a:endParaRPr lang="en-GB" dirty="0"/>
          </a:p>
        </p:txBody>
      </p:sp>
      <p:sp>
        <p:nvSpPr>
          <p:cNvPr id="14" name="Flèche vers la droite 13"/>
          <p:cNvSpPr/>
          <p:nvPr/>
        </p:nvSpPr>
        <p:spPr bwMode="auto">
          <a:xfrm>
            <a:off x="240792" y="5992368"/>
            <a:ext cx="673608" cy="6370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r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610600" cy="914400"/>
          </a:xfrm>
        </p:spPr>
        <p:txBody>
          <a:bodyPr>
            <a:normAutofit fontScale="90000"/>
          </a:bodyPr>
          <a:lstStyle/>
          <a:p>
            <a:r>
              <a:rPr lang="en-GB" sz="3800" dirty="0" smtClean="0">
                <a:effectLst/>
                <a:latin typeface="Arial" charset="0"/>
              </a:rPr>
              <a:t>Potential for Monopole </a:t>
            </a:r>
            <a:r>
              <a:rPr lang="en-GB" sz="3800" dirty="0" smtClean="0">
                <a:effectLst/>
                <a:latin typeface="Arial" charset="0"/>
              </a:rPr>
              <a:t>Searches in CMS</a:t>
            </a:r>
          </a:p>
        </p:txBody>
      </p:sp>
      <p:sp>
        <p:nvSpPr>
          <p:cNvPr id="72708" name="Espace réservé du contenu 6"/>
          <p:cNvSpPr>
            <a:spLocks noGrp="1"/>
          </p:cNvSpPr>
          <p:nvPr>
            <p:ph idx="1"/>
          </p:nvPr>
        </p:nvSpPr>
        <p:spPr>
          <a:xfrm>
            <a:off x="269630" y="838200"/>
            <a:ext cx="8721969" cy="762000"/>
          </a:xfrm>
          <a:solidFill>
            <a:schemeClr val="accent3"/>
          </a:solidFill>
        </p:spPr>
        <p:txBody>
          <a:bodyPr/>
          <a:lstStyle/>
          <a:p>
            <a:r>
              <a:rPr lang="en-GB" sz="2000" dirty="0" smtClean="0">
                <a:solidFill>
                  <a:srgbClr val="0000FF"/>
                </a:solidFill>
                <a:latin typeface="Arial" charset="0"/>
              </a:rPr>
              <a:t>Monopoles will loose a lot of energy,</a:t>
            </a:r>
            <a:r>
              <a:rPr lang="en-GB" sz="2000" dirty="0" smtClean="0">
                <a:solidFill>
                  <a:srgbClr val="0000FF"/>
                </a:solidFill>
                <a:latin typeface="Arial" charset="0"/>
              </a:rPr>
              <a:t> and stop </a:t>
            </a:r>
            <a:r>
              <a:rPr lang="en-GB" sz="2000" dirty="0" smtClean="0">
                <a:solidFill>
                  <a:srgbClr val="0000FF"/>
                </a:solidFill>
                <a:latin typeface="Arial" charset="0"/>
              </a:rPr>
              <a:t>in the </a:t>
            </a:r>
            <a:r>
              <a:rPr lang="en-GB" sz="2000" dirty="0" smtClean="0">
                <a:solidFill>
                  <a:srgbClr val="0000FF"/>
                </a:solidFill>
                <a:latin typeface="Arial" charset="0"/>
              </a:rPr>
              <a:t>detector</a:t>
            </a:r>
          </a:p>
          <a:p>
            <a:r>
              <a:rPr lang="en-GB" sz="2000" dirty="0" smtClean="0">
                <a:solidFill>
                  <a:srgbClr val="0000FF"/>
                </a:solidFill>
                <a:latin typeface="Arial" charset="0"/>
              </a:rPr>
              <a:t>Bending in the RZ plane in solenoid field (needs revised reconstruction)</a:t>
            </a:r>
          </a:p>
        </p:txBody>
      </p:sp>
      <p:pic>
        <p:nvPicPr>
          <p:cNvPr id="72711" name="Image 5" descr="ebmax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754" y="4510088"/>
            <a:ext cx="3376246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2" name="Image 5" descr="Screen shot 2011-09-09 at 3.54.45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4470400"/>
            <a:ext cx="383051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7259951" y="4162961"/>
            <a:ext cx="1884049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 smtClean="0">
                <a:latin typeface="Arial"/>
              </a:rPr>
              <a:t>PhD Study: </a:t>
            </a:r>
          </a:p>
          <a:p>
            <a:pPr>
              <a:defRPr/>
            </a:pPr>
            <a:r>
              <a:rPr lang="en-GB" sz="1600" dirty="0" smtClean="0">
                <a:latin typeface="Arial"/>
              </a:rPr>
              <a:t>Stop in ECAL</a:t>
            </a:r>
          </a:p>
          <a:p>
            <a:pPr>
              <a:defRPr/>
            </a:pPr>
            <a:r>
              <a:rPr lang="en-GB" sz="1600" dirty="0" smtClean="0">
                <a:solidFill>
                  <a:schemeClr val="accent4"/>
                </a:solidFill>
                <a:latin typeface="Arial"/>
              </a:rPr>
              <a:t>(</a:t>
            </a:r>
            <a:r>
              <a:rPr lang="en-GB" sz="1600" dirty="0">
                <a:solidFill>
                  <a:schemeClr val="accent4"/>
                </a:solidFill>
                <a:latin typeface="Arial"/>
              </a:rPr>
              <a:t>Y. </a:t>
            </a:r>
            <a:r>
              <a:rPr lang="en-GB" sz="1600" dirty="0" err="1">
                <a:solidFill>
                  <a:schemeClr val="accent4"/>
                </a:solidFill>
                <a:latin typeface="Arial"/>
              </a:rPr>
              <a:t>Assran</a:t>
            </a:r>
            <a:r>
              <a:rPr lang="en-GB" sz="1600" dirty="0" smtClean="0">
                <a:solidFill>
                  <a:schemeClr val="accent4"/>
                </a:solidFill>
                <a:latin typeface="Arial"/>
              </a:rPr>
              <a:t>)</a:t>
            </a:r>
          </a:p>
          <a:p>
            <a:pPr>
              <a:defRPr/>
            </a:pPr>
            <a:endParaRPr lang="en-GB" sz="1600" dirty="0" smtClean="0">
              <a:solidFill>
                <a:schemeClr val="accent4"/>
              </a:solidFill>
              <a:latin typeface="Arial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accent4"/>
                </a:solidFill>
                <a:latin typeface="Arial"/>
              </a:rPr>
              <a:t>Simulation Studies</a:t>
            </a:r>
          </a:p>
          <a:p>
            <a:pPr>
              <a:defRPr/>
            </a:pPr>
            <a:endParaRPr lang="en-GB" dirty="0">
              <a:latin typeface="Arial"/>
            </a:endParaRPr>
          </a:p>
        </p:txBody>
      </p:sp>
      <p:sp>
        <p:nvSpPr>
          <p:cNvPr id="72715" name="ZoneTexte 13"/>
          <p:cNvSpPr txBox="1">
            <a:spLocks noChangeArrowheads="1"/>
          </p:cNvSpPr>
          <p:nvPr/>
        </p:nvSpPr>
        <p:spPr bwMode="auto">
          <a:xfrm>
            <a:off x="592015" y="4431268"/>
            <a:ext cx="3345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latin typeface="Arial" charset="0"/>
              </a:rPr>
              <a:t>Kinematic acceptance in ECAL</a:t>
            </a:r>
          </a:p>
        </p:txBody>
      </p:sp>
      <p:pic>
        <p:nvPicPr>
          <p:cNvPr id="15" name="Image 14" descr="Screen shot 2012-06-19 at 3.20.5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854509"/>
            <a:ext cx="3886200" cy="2669789"/>
          </a:xfrm>
          <a:prstGeom prst="rect">
            <a:avLst/>
          </a:prstGeom>
        </p:spPr>
      </p:pic>
      <p:pic>
        <p:nvPicPr>
          <p:cNvPr id="17" name="Image 16" descr="Screen shot 2012-06-19 at 1.51.16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2093" y="1676400"/>
            <a:ext cx="2983107" cy="28194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2109384" y="1611868"/>
            <a:ext cx="185301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chemeClr val="accent4"/>
                </a:solidFill>
                <a:latin typeface="Arial"/>
              </a:rPr>
              <a:t>Monopole range</a:t>
            </a:r>
          </a:p>
        </p:txBody>
      </p:sp>
      <p:sp>
        <p:nvSpPr>
          <p:cNvPr id="19" name="ZoneTexte 14"/>
          <p:cNvSpPr txBox="1">
            <a:spLocks noChangeArrowheads="1"/>
          </p:cNvSpPr>
          <p:nvPr/>
        </p:nvSpPr>
        <p:spPr bwMode="auto">
          <a:xfrm>
            <a:off x="5439169" y="2895600"/>
            <a:ext cx="16474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latin typeface="Arial" charset="0"/>
              </a:rPr>
              <a:t>Bending in RZ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LHC </a:t>
            </a:r>
            <a:r>
              <a:rPr lang="en-GB" dirty="0" smtClean="0">
                <a:effectLst/>
              </a:rPr>
              <a:t>is</a:t>
            </a:r>
            <a:r>
              <a:rPr lang="en-GB" dirty="0" smtClean="0">
                <a:effectLst/>
              </a:rPr>
              <a:t> </a:t>
            </a:r>
            <a:r>
              <a:rPr lang="en-GB" dirty="0" smtClean="0">
                <a:effectLst/>
              </a:rPr>
              <a:t>performing</a:t>
            </a:r>
            <a:r>
              <a:rPr lang="en-GB" dirty="0" smtClean="0">
                <a:effectLst/>
              </a:rPr>
              <a:t> </a:t>
            </a:r>
            <a:r>
              <a:rPr lang="en-GB" dirty="0" smtClean="0">
                <a:effectLst/>
              </a:rPr>
              <a:t>well …</a:t>
            </a:r>
            <a:endParaRPr lang="en-GB" dirty="0">
              <a:effectLst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572000" y="1392972"/>
            <a:ext cx="4569546" cy="452431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2012: Proton – Proton collisions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                  </a:t>
            </a:r>
            <a:r>
              <a:rPr lang="en-GB" sz="2400" dirty="0" smtClean="0">
                <a:solidFill>
                  <a:srgbClr val="FF0000"/>
                </a:solidFill>
              </a:rPr>
              <a:t>at 8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endParaRPr lang="en-GB" sz="2400" dirty="0" smtClean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The experiments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have</a:t>
            </a:r>
            <a:r>
              <a:rPr lang="en-GB" dirty="0" smtClean="0">
                <a:solidFill>
                  <a:srgbClr val="0000FF"/>
                </a:solidFill>
              </a:rPr>
              <a:t> collected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~6.6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recorded luminosity, before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he 2012 summer conferences.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We </a:t>
            </a:r>
            <a:r>
              <a:rPr lang="en-GB" dirty="0" smtClean="0">
                <a:solidFill>
                  <a:srgbClr val="FF0000"/>
                </a:solidFill>
              </a:rPr>
              <a:t>doubled</a:t>
            </a:r>
            <a:r>
              <a:rPr lang="en-GB" dirty="0" smtClean="0">
                <a:solidFill>
                  <a:srgbClr val="0000FF"/>
                </a:solidFill>
              </a:rPr>
              <a:t> the 2011 data sample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…and </a:t>
            </a:r>
            <a:r>
              <a:rPr lang="en-GB" dirty="0" smtClean="0">
                <a:solidFill>
                  <a:srgbClr val="0000FF"/>
                </a:solidFill>
              </a:rPr>
              <a:t>in total</a:t>
            </a:r>
            <a:r>
              <a:rPr lang="en-GB" dirty="0" smtClean="0">
                <a:solidFill>
                  <a:srgbClr val="0000FF"/>
                </a:solidFill>
              </a:rPr>
              <a:t> expect more </a:t>
            </a:r>
            <a:r>
              <a:rPr lang="en-GB" dirty="0" smtClean="0">
                <a:solidFill>
                  <a:srgbClr val="0000FF"/>
                </a:solidFill>
              </a:rPr>
              <a:t>than </a:t>
            </a:r>
            <a:r>
              <a:rPr lang="en-GB" dirty="0" smtClean="0">
                <a:solidFill>
                  <a:srgbClr val="FF0000"/>
                </a:solidFill>
              </a:rPr>
              <a:t>20 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</a:t>
            </a:r>
            <a:r>
              <a:rPr lang="en-GB" dirty="0" smtClean="0">
                <a:solidFill>
                  <a:srgbClr val="0000FF"/>
                </a:solidFill>
              </a:rPr>
              <a:t>f data </a:t>
            </a:r>
            <a:r>
              <a:rPr lang="en-GB" dirty="0" smtClean="0">
                <a:solidFill>
                  <a:srgbClr val="0000FF"/>
                </a:solidFill>
              </a:rPr>
              <a:t>2011-2012 combined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  -</a:t>
            </a:r>
            <a:r>
              <a:rPr lang="en-GB" dirty="0" smtClean="0">
                <a:solidFill>
                  <a:srgbClr val="FF0000"/>
                </a:solidFill>
              </a:rPr>
              <a:t>&gt;Exciting times for searches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  -</a:t>
            </a:r>
            <a:r>
              <a:rPr lang="en-GB" dirty="0" smtClean="0">
                <a:solidFill>
                  <a:srgbClr val="FF0000"/>
                </a:solidFill>
              </a:rPr>
              <a:t>&gt;Exciting time for the </a:t>
            </a:r>
            <a:r>
              <a:rPr lang="en-GB" dirty="0" smtClean="0">
                <a:solidFill>
                  <a:srgbClr val="FF0000"/>
                </a:solidFill>
              </a:rPr>
              <a:t>Higgs for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      </a:t>
            </a:r>
            <a:r>
              <a:rPr lang="en-GB" dirty="0" smtClean="0">
                <a:solidFill>
                  <a:srgbClr val="FF0000"/>
                </a:solidFill>
              </a:rPr>
              <a:t>ATLAS and CMS</a:t>
            </a:r>
          </a:p>
          <a:p>
            <a:endParaRPr lang="en-GB" dirty="0" smtClean="0">
              <a:solidFill>
                <a:srgbClr val="0000FF"/>
              </a:solidFill>
            </a:endParaRPr>
          </a:p>
        </p:txBody>
      </p:sp>
      <p:pic>
        <p:nvPicPr>
          <p:cNvPr id="7" name="Image 6" descr="Screen shot 2012-05-15 at 11.19.5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914400"/>
            <a:ext cx="4430082" cy="2378637"/>
          </a:xfrm>
          <a:prstGeom prst="rect">
            <a:avLst/>
          </a:prstGeom>
        </p:spPr>
      </p:pic>
      <p:pic>
        <p:nvPicPr>
          <p:cNvPr id="12" name="Image 11" descr="Screen shot 2012-06-19 at 12.58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405928"/>
            <a:ext cx="4397980" cy="3375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Arial" charset="0"/>
              </a:rPr>
              <a:t>Beampipe</a:t>
            </a:r>
            <a:r>
              <a:rPr lang="en-US" dirty="0" smtClean="0">
                <a:latin typeface="Arial" charset="0"/>
              </a:rPr>
              <a:t> Monopole </a:t>
            </a:r>
            <a:r>
              <a:rPr lang="en-US" dirty="0">
                <a:latin typeface="Arial" charset="0"/>
              </a:rPr>
              <a:t>Search</a:t>
            </a:r>
          </a:p>
        </p:txBody>
      </p:sp>
      <p:pic>
        <p:nvPicPr>
          <p:cNvPr id="73733" name="Picture 3" descr="Picture 20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39876"/>
            <a:ext cx="7145215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4" name="Text Box 4"/>
          <p:cNvSpPr txBox="1">
            <a:spLocks noChangeArrowheads="1"/>
          </p:cNvSpPr>
          <p:nvPr/>
        </p:nvSpPr>
        <p:spPr bwMode="auto">
          <a:xfrm>
            <a:off x="6608505" y="4648200"/>
            <a:ext cx="2606753" cy="1015663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Also searched for </a:t>
            </a:r>
          </a:p>
          <a:p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at the </a:t>
            </a:r>
            <a:r>
              <a:rPr lang="en-US" dirty="0" err="1" smtClean="0">
                <a:solidFill>
                  <a:srgbClr val="000099"/>
                </a:solidFill>
                <a:latin typeface="Arial" charset="0"/>
              </a:rPr>
              <a:t>Tevatron</a:t>
            </a:r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Possible at </a:t>
            </a:r>
            <a:r>
              <a:rPr lang="en-US" dirty="0">
                <a:solidFill>
                  <a:srgbClr val="000099"/>
                </a:solidFill>
                <a:latin typeface="Arial" charset="0"/>
              </a:rPr>
              <a:t>the </a:t>
            </a:r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LHC!!</a:t>
            </a:r>
            <a:endParaRPr lang="en-US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73735" name="Text Box 5"/>
          <p:cNvSpPr txBox="1">
            <a:spLocks noChangeArrowheads="1"/>
          </p:cNvSpPr>
          <p:nvPr/>
        </p:nvSpPr>
        <p:spPr bwMode="auto">
          <a:xfrm>
            <a:off x="1386254" y="857251"/>
            <a:ext cx="6907510" cy="461665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Arial" charset="0"/>
              </a:rPr>
              <a:t>H1 experiment at the ep collider HERA, Hamburg</a:t>
            </a:r>
          </a:p>
        </p:txBody>
      </p:sp>
      <p:sp>
        <p:nvSpPr>
          <p:cNvPr id="73736" name="Text Box 6"/>
          <p:cNvSpPr txBox="1">
            <a:spLocks noChangeArrowheads="1"/>
          </p:cNvSpPr>
          <p:nvPr/>
        </p:nvSpPr>
        <p:spPr bwMode="auto">
          <a:xfrm>
            <a:off x="3194539" y="1500188"/>
            <a:ext cx="4466324" cy="430887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latin typeface="Arial" charset="0"/>
              </a:rPr>
              <a:t>trapped in the </a:t>
            </a:r>
            <a:r>
              <a:rPr lang="en-US" sz="2200" dirty="0" err="1" smtClean="0">
                <a:solidFill>
                  <a:schemeClr val="tx1"/>
                </a:solidFill>
                <a:latin typeface="Arial" charset="0"/>
              </a:rPr>
              <a:t>beampipe</a:t>
            </a:r>
            <a:r>
              <a:rPr lang="en-US" sz="2200" dirty="0" smtClean="0">
                <a:solidFill>
                  <a:schemeClr val="tx1"/>
                </a:solidFill>
                <a:latin typeface="Arial" charset="0"/>
              </a:rPr>
              <a:t> material?</a:t>
            </a:r>
            <a:endParaRPr lang="en-US" sz="22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Monopoles Stopped in the </a:t>
            </a:r>
            <a:r>
              <a:rPr lang="en-GB" dirty="0" err="1" smtClean="0"/>
              <a:t>B</a:t>
            </a:r>
            <a:r>
              <a:rPr lang="en-GB" dirty="0" err="1" smtClean="0"/>
              <a:t>eampipe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Espace réservé du contenu 4" descr="Screen shot 2012-06-18 at 2.27.2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14354"/>
            <a:ext cx="8534400" cy="576446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6" name="Image 5" descr="Screen shot 2012-06-18 at 2.25.5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819400"/>
            <a:ext cx="3914640" cy="28321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09600" y="1066800"/>
            <a:ext cx="8650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performed with pieces of material from the LHC from 18 </a:t>
            </a:r>
            <a:r>
              <a:rPr lang="en-GB" dirty="0" err="1" smtClean="0"/>
              <a:t>m</a:t>
            </a:r>
            <a:r>
              <a:rPr lang="en-GB" dirty="0" smtClean="0"/>
              <a:t> away from </a:t>
            </a:r>
          </a:p>
          <a:p>
            <a:r>
              <a:rPr lang="en-GB" dirty="0" smtClean="0"/>
              <a:t>the interaction region</a:t>
            </a:r>
            <a:endParaRPr lang="en-GB" dirty="0"/>
          </a:p>
        </p:txBody>
      </p:sp>
      <p:pic>
        <p:nvPicPr>
          <p:cNvPr id="8" name="Espace réservé du contenu 4" descr="Screen shot 2012-06-08 at 11.30.59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181600" y="2819400"/>
            <a:ext cx="3822134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Connecteur droit avec flèche 13"/>
          <p:cNvCxnSpPr/>
          <p:nvPr/>
        </p:nvCxnSpPr>
        <p:spPr bwMode="auto">
          <a:xfrm rot="10800000" flipV="1">
            <a:off x="6477000" y="1524000"/>
            <a:ext cx="914400" cy="53340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onnecteur droit avec flèche 14"/>
          <p:cNvCxnSpPr/>
          <p:nvPr/>
        </p:nvCxnSpPr>
        <p:spPr bwMode="auto">
          <a:xfrm rot="10800000" flipV="1">
            <a:off x="4191000" y="2438400"/>
            <a:ext cx="1752600" cy="83820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Flèche vers la droite 16"/>
          <p:cNvSpPr/>
          <p:nvPr/>
        </p:nvSpPr>
        <p:spPr bwMode="auto">
          <a:xfrm>
            <a:off x="4431792" y="3962400"/>
            <a:ext cx="673608" cy="6370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28600" y="5715000"/>
            <a:ext cx="4907388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Faulty connecting “fingers” were removed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nd scanned in a SQUID in Zurich</a:t>
            </a:r>
          </a:p>
          <a:p>
            <a:r>
              <a:rPr lang="en-GB" dirty="0" smtClean="0"/>
              <a:t>     See talk by D. </a:t>
            </a:r>
            <a:r>
              <a:rPr lang="en-GB" dirty="0" err="1" smtClean="0"/>
              <a:t>Milstead</a:t>
            </a:r>
            <a:r>
              <a:rPr lang="en-GB" dirty="0" smtClean="0"/>
              <a:t>  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Monopoles Stopped in the</a:t>
            </a:r>
            <a:r>
              <a:rPr lang="en-GB" dirty="0" smtClean="0"/>
              <a:t> </a:t>
            </a:r>
            <a:r>
              <a:rPr lang="en-GB" dirty="0" err="1" smtClean="0"/>
              <a:t>Beampipe</a:t>
            </a:r>
            <a:r>
              <a:rPr lang="en-GB" dirty="0" smtClean="0"/>
              <a:t>  </a:t>
            </a:r>
            <a:endParaRPr lang="en-GB" dirty="0"/>
          </a:p>
        </p:txBody>
      </p:sp>
      <p:pic>
        <p:nvPicPr>
          <p:cNvPr id="5" name="Espace réservé du contenu 4" descr="Screen shot 2012-06-18 at 10.01.5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4018751"/>
            <a:ext cx="8534400" cy="2839249"/>
          </a:xfrm>
        </p:spPr>
      </p:pic>
      <p:pic>
        <p:nvPicPr>
          <p:cNvPr id="6" name="Image 5" descr="Screen shot 2012-06-18 at 10.01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38200"/>
            <a:ext cx="4419600" cy="310445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724400" y="1295400"/>
            <a:ext cx="4016594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Energy below which a monopoles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tops in the </a:t>
            </a:r>
            <a:r>
              <a:rPr lang="en-GB" dirty="0" err="1" smtClean="0">
                <a:solidFill>
                  <a:srgbClr val="0000FF"/>
                </a:solidFill>
              </a:rPr>
              <a:t>beampipe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vs</a:t>
            </a:r>
            <a:r>
              <a:rPr lang="en-GB" dirty="0" smtClean="0">
                <a:solidFill>
                  <a:srgbClr val="0000FF"/>
                </a:solidFill>
              </a:rPr>
              <a:t>  </a:t>
            </a:r>
            <a:r>
              <a:rPr lang="en-GB" dirty="0" err="1" smtClean="0">
                <a:solidFill>
                  <a:srgbClr val="0000FF"/>
                </a:solidFill>
              </a:rPr>
              <a:t>g</a:t>
            </a:r>
            <a:r>
              <a:rPr lang="en-GB" baseline="-25000" dirty="0" err="1" smtClean="0">
                <a:solidFill>
                  <a:srgbClr val="0000FF"/>
                </a:solidFill>
              </a:rPr>
              <a:t>D</a:t>
            </a:r>
            <a:r>
              <a:rPr lang="en-GB" dirty="0" smtClean="0">
                <a:solidFill>
                  <a:srgbClr val="0000FF"/>
                </a:solidFill>
              </a:rPr>
              <a:t> and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η</a:t>
            </a:r>
            <a:r>
              <a:rPr lang="en-GB" dirty="0" smtClean="0">
                <a:solidFill>
                  <a:srgbClr val="0000FF"/>
                </a:solidFill>
              </a:rPr>
              <a:t>=-</a:t>
            </a:r>
            <a:r>
              <a:rPr lang="en-GB" dirty="0" err="1" smtClean="0">
                <a:solidFill>
                  <a:srgbClr val="0000FF"/>
                </a:solidFill>
              </a:rPr>
              <a:t>ln</a:t>
            </a:r>
            <a:r>
              <a:rPr lang="en-GB" dirty="0" smtClean="0">
                <a:solidFill>
                  <a:srgbClr val="0000FF"/>
                </a:solidFill>
              </a:rPr>
              <a:t> tanθ/2 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029200" y="3200400"/>
            <a:ext cx="335698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Acceptance of monopoles in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he CMS (ATLAS) </a:t>
            </a:r>
            <a:r>
              <a:rPr lang="en-GB" dirty="0" err="1" smtClean="0">
                <a:solidFill>
                  <a:srgbClr val="0000FF"/>
                </a:solidFill>
              </a:rPr>
              <a:t>beampipe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Monopoles 14 </a:t>
            </a:r>
            <a:r>
              <a:rPr lang="en-GB" dirty="0" err="1" smtClean="0"/>
              <a:t>TeV</a:t>
            </a:r>
            <a:endParaRPr lang="en-GB" dirty="0"/>
          </a:p>
        </p:txBody>
      </p:sp>
      <p:pic>
        <p:nvPicPr>
          <p:cNvPr id="5" name="Espace réservé du contenu 4" descr="Screen shot 2012-06-19 at 10.22.08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5800" y="2133600"/>
            <a:ext cx="4495800" cy="3352800"/>
          </a:xfrm>
        </p:spPr>
      </p:pic>
      <p:pic>
        <p:nvPicPr>
          <p:cNvPr id="7" name="Image 6" descr="Screen shot 2012-06-19 at 10.21.4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33600"/>
            <a:ext cx="4518051" cy="33528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68039" y="1600200"/>
            <a:ext cx="297514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5% acceptance contours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5072355" y="1600200"/>
            <a:ext cx="322949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10 events /2 years running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762000" y="5791200"/>
            <a:ext cx="7553595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Complementary reach for </a:t>
            </a:r>
            <a:r>
              <a:rPr lang="en-GB" dirty="0" err="1" smtClean="0">
                <a:solidFill>
                  <a:srgbClr val="0000FF"/>
                </a:solidFill>
              </a:rPr>
              <a:t>MoEDAL</a:t>
            </a:r>
            <a:r>
              <a:rPr lang="en-GB" dirty="0" smtClean="0">
                <a:solidFill>
                  <a:srgbClr val="0000FF"/>
                </a:solidFill>
              </a:rPr>
              <a:t> and the central detectors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Beampipe</a:t>
            </a:r>
            <a:r>
              <a:rPr lang="en-GB" dirty="0" smtClean="0">
                <a:solidFill>
                  <a:srgbClr val="FF0000"/>
                </a:solidFill>
              </a:rPr>
              <a:t> analyses can be important to cover larger phase space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</a:rPr>
              <a:t>SUMMARY</a:t>
            </a:r>
            <a:endParaRPr lang="en-GB" dirty="0" smtClean="0">
              <a:latin typeface="Arial" charset="0"/>
            </a:endParaRPr>
          </a:p>
        </p:txBody>
      </p:sp>
      <p:sp>
        <p:nvSpPr>
          <p:cNvPr id="95235" name="Espace réservé du contenu 2"/>
          <p:cNvSpPr>
            <a:spLocks noGrp="1"/>
          </p:cNvSpPr>
          <p:nvPr>
            <p:ph idx="1"/>
          </p:nvPr>
        </p:nvSpPr>
        <p:spPr>
          <a:xfrm>
            <a:off x="562708" y="838200"/>
            <a:ext cx="7772400" cy="57912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CMS has a 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good 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coverage for 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the exotica landscape, particularly the ‘bread and butter’ 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one 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(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Extra Dimensions, 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Z’,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sz="2200" dirty="0" err="1" smtClean="0">
                <a:solidFill>
                  <a:srgbClr val="0000FF"/>
                </a:solidFill>
                <a:latin typeface="Arial" charset="0"/>
              </a:rPr>
              <a:t>supersymmetry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, </a:t>
            </a:r>
            <a:r>
              <a:rPr lang="en-GB" sz="2200" dirty="0" err="1" smtClean="0">
                <a:solidFill>
                  <a:srgbClr val="0000FF"/>
                </a:solidFill>
                <a:latin typeface="Arial" charset="0"/>
              </a:rPr>
              <a:t>technicolor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, </a:t>
            </a:r>
            <a:r>
              <a:rPr lang="en-GB" sz="2200" dirty="0" err="1" smtClean="0">
                <a:solidFill>
                  <a:srgbClr val="0000FF"/>
                </a:solidFill>
                <a:latin typeface="Arial" charset="0"/>
              </a:rPr>
              <a:t>Lepto</a:t>
            </a:r>
            <a:r>
              <a:rPr lang="en-GB" sz="2200" dirty="0" err="1" smtClean="0">
                <a:solidFill>
                  <a:srgbClr val="0000FF"/>
                </a:solidFill>
                <a:latin typeface="Arial" charset="0"/>
              </a:rPr>
              <a:t>q</a:t>
            </a:r>
            <a:r>
              <a:rPr lang="en-GB" sz="2200" dirty="0" err="1" smtClean="0">
                <a:solidFill>
                  <a:srgbClr val="0000FF"/>
                </a:solidFill>
                <a:latin typeface="Arial" charset="0"/>
              </a:rPr>
              <a:t>uarks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, …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)</a:t>
            </a:r>
            <a:endParaRPr lang="en-GB" sz="2200" dirty="0" smtClean="0">
              <a:solidFill>
                <a:srgbClr val="0000FF"/>
              </a:solidFill>
              <a:latin typeface="Arial" charset="0"/>
            </a:endParaRPr>
          </a:p>
          <a:p>
            <a:pPr>
              <a:defRPr/>
            </a:pP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CMS is not especially designed for the detection of </a:t>
            </a:r>
            <a:r>
              <a:rPr lang="en-GB" sz="2200" dirty="0" smtClean="0">
                <a:solidFill>
                  <a:srgbClr val="FF0000"/>
                </a:solidFill>
                <a:latin typeface="Arial" charset="0"/>
              </a:rPr>
              <a:t>particles with unusual properties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, but the  detector has sufficient flexibility. Time of flight and de/</a:t>
            </a:r>
            <a:r>
              <a:rPr lang="en-GB" sz="2200" dirty="0" err="1" smtClean="0">
                <a:solidFill>
                  <a:srgbClr val="0000FF"/>
                </a:solidFill>
                <a:latin typeface="Arial" charset="0"/>
              </a:rPr>
              <a:t>dx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 are the key components, as well as displaced vertices, and more…There will be challenge 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our </a:t>
            </a:r>
            <a:r>
              <a:rPr lang="en-GB" sz="2200" dirty="0" smtClean="0">
                <a:solidFill>
                  <a:srgbClr val="FF0000"/>
                </a:solidFill>
                <a:latin typeface="Arial" charset="0"/>
              </a:rPr>
              <a:t>triggers &amp; software, and detector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constraints with time (luminosity)</a:t>
            </a:r>
          </a:p>
          <a:p>
            <a:pPr>
              <a:defRPr/>
            </a:pP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Studies are carried out on </a:t>
            </a:r>
            <a:r>
              <a:rPr lang="en-GB" sz="2200" dirty="0" smtClean="0">
                <a:solidFill>
                  <a:srgbClr val="FF0000"/>
                </a:solidFill>
                <a:latin typeface="Arial" charset="0"/>
              </a:rPr>
              <a:t>heavy stable charged particles, with fractional charge or multiple charge, stopping particles (</a:t>
            </a:r>
            <a:r>
              <a:rPr lang="en-GB" sz="2200" dirty="0" err="1" smtClean="0">
                <a:solidFill>
                  <a:srgbClr val="FF0000"/>
                </a:solidFill>
                <a:latin typeface="Arial" charset="0"/>
              </a:rPr>
              <a:t>eg</a:t>
            </a:r>
            <a:r>
              <a:rPr lang="en-GB" sz="2200" dirty="0" smtClean="0">
                <a:solidFill>
                  <a:srgbClr val="FF0000"/>
                </a:solidFill>
                <a:latin typeface="Arial" charset="0"/>
              </a:rPr>
              <a:t> monopoles), displaced vertices… </a:t>
            </a:r>
          </a:p>
          <a:p>
            <a:pPr>
              <a:defRPr/>
            </a:pPr>
            <a:r>
              <a:rPr lang="en-GB" sz="2200" dirty="0" err="1" smtClean="0">
                <a:solidFill>
                  <a:srgbClr val="0000FF"/>
                </a:solidFill>
                <a:latin typeface="Arial" charset="0"/>
              </a:rPr>
              <a:t>Beampipe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 analyses may play an important role    </a:t>
            </a:r>
          </a:p>
          <a:p>
            <a:pPr>
              <a:defRPr/>
            </a:pP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Complementary reach with resp. to </a:t>
            </a:r>
            <a:r>
              <a:rPr lang="en-GB" sz="2200" dirty="0" err="1" smtClean="0">
                <a:solidFill>
                  <a:srgbClr val="0000FF"/>
                </a:solidFill>
                <a:latin typeface="Arial" charset="0"/>
              </a:rPr>
              <a:t>MoEDAL</a:t>
            </a: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 sensitivity</a:t>
            </a:r>
          </a:p>
          <a:p>
            <a:pPr>
              <a:buNone/>
              <a:defRPr/>
            </a:pPr>
            <a:r>
              <a:rPr lang="en-GB" sz="2200" dirty="0" smtClean="0">
                <a:solidFill>
                  <a:srgbClr val="0000FF"/>
                </a:solidFill>
                <a:latin typeface="Arial" charset="0"/>
              </a:rPr>
              <a:t>                          </a:t>
            </a:r>
            <a:r>
              <a:rPr lang="en-GB" sz="2600" dirty="0" smtClean="0">
                <a:solidFill>
                  <a:srgbClr val="FF0000"/>
                </a:solidFill>
                <a:latin typeface="Arial" charset="0"/>
              </a:rPr>
              <a:t>Interesting times ahead! </a:t>
            </a:r>
          </a:p>
        </p:txBody>
      </p:sp>
      <p:sp>
        <p:nvSpPr>
          <p:cNvPr id="98308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98309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3F5A2F50-732E-C84E-B099-770A1E9278D8}" type="slidenum">
              <a:rPr lang="fr-CH" smtClean="0"/>
              <a:pPr/>
              <a:t>33</a:t>
            </a:fld>
            <a:r>
              <a:rPr lang="fr-CH" smtClean="0"/>
              <a:t> </a:t>
            </a:r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2438400"/>
            <a:ext cx="7239000" cy="904875"/>
          </a:xfrm>
        </p:spPr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Multiple Charged Particles </a:t>
            </a:r>
            <a:endParaRPr lang="en-GB" dirty="0"/>
          </a:p>
        </p:txBody>
      </p:sp>
      <p:pic>
        <p:nvPicPr>
          <p:cNvPr id="5" name="Espace réservé du contenu 4" descr="Screen shot 2012-06-18 at 2.09.57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066800"/>
            <a:ext cx="8275437" cy="55626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703385" y="0"/>
            <a:ext cx="7737231" cy="6858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charset="0"/>
              </a:rPr>
              <a:t>The CMS Experiment</a:t>
            </a:r>
            <a:endParaRPr lang="en-US" sz="4000" dirty="0">
              <a:latin typeface="Arial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0" y="931864"/>
            <a:ext cx="8944708" cy="5456237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688123" y="6305490"/>
            <a:ext cx="6117330" cy="400110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Acceptance: Calorimetry |</a:t>
            </a:r>
            <a:r>
              <a:rPr lang="en-US">
                <a:latin typeface="Arial" charset="0"/>
                <a:sym typeface="Symbol" charset="2"/>
              </a:rPr>
              <a:t>| &lt;5.0    Tracking |</a:t>
            </a:r>
            <a:r>
              <a:rPr lang="en-US">
                <a:sym typeface="Symbol" charset="2"/>
              </a:rPr>
              <a:t>|&lt;2.4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40676" y="6324601"/>
            <a:ext cx="8850923" cy="3693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accent2"/>
                </a:solidFill>
                <a:latin typeface="Arial" charset="0"/>
              </a:rPr>
              <a:t>Length 	=</a:t>
            </a:r>
            <a:r>
              <a:rPr lang="en-US" sz="1800" b="1" dirty="0" smtClean="0">
                <a:solidFill>
                  <a:schemeClr val="accent2"/>
                </a:solidFill>
                <a:latin typeface="Arial" charset="0"/>
              </a:rPr>
              <a:t> 22 </a:t>
            </a:r>
            <a:r>
              <a:rPr lang="en-US" sz="1800" b="1" dirty="0" err="1">
                <a:solidFill>
                  <a:schemeClr val="accent2"/>
                </a:solidFill>
                <a:latin typeface="Arial" charset="0"/>
              </a:rPr>
              <a:t>m</a:t>
            </a:r>
            <a:r>
              <a:rPr lang="en-US" sz="1800" b="1" dirty="0">
                <a:solidFill>
                  <a:schemeClr val="accent2"/>
                </a:solidFill>
                <a:latin typeface="Arial" charset="0"/>
              </a:rPr>
              <a:t>  </a:t>
            </a:r>
            <a:r>
              <a:rPr lang="en-US" sz="1800" b="1" dirty="0" smtClean="0">
                <a:solidFill>
                  <a:schemeClr val="accent2"/>
                </a:solidFill>
                <a:latin typeface="Arial" charset="0"/>
              </a:rPr>
              <a:t> Width </a:t>
            </a:r>
            <a:r>
              <a:rPr lang="en-US" sz="1800" b="1" dirty="0">
                <a:solidFill>
                  <a:schemeClr val="accent2"/>
                </a:solidFill>
                <a:latin typeface="Arial" charset="0"/>
              </a:rPr>
              <a:t>=</a:t>
            </a:r>
            <a:r>
              <a:rPr lang="en-US" sz="1800" b="1" dirty="0" smtClean="0">
                <a:solidFill>
                  <a:schemeClr val="accent2"/>
                </a:solidFill>
                <a:latin typeface="Arial" charset="0"/>
              </a:rPr>
              <a:t> 15 </a:t>
            </a:r>
            <a:r>
              <a:rPr lang="en-US" sz="1800" b="1" dirty="0" err="1">
                <a:solidFill>
                  <a:schemeClr val="accent2"/>
                </a:solidFill>
                <a:latin typeface="Arial" charset="0"/>
              </a:rPr>
              <a:t>m</a:t>
            </a:r>
            <a:r>
              <a:rPr lang="en-US" sz="1800" b="1" dirty="0">
                <a:solidFill>
                  <a:schemeClr val="accent2"/>
                </a:solidFill>
                <a:latin typeface="Arial" charset="0"/>
              </a:rPr>
              <a:t>  </a:t>
            </a:r>
            <a:r>
              <a:rPr lang="en-US" sz="1800" b="1" dirty="0" smtClean="0">
                <a:solidFill>
                  <a:schemeClr val="accent2"/>
                </a:solidFill>
                <a:latin typeface="Arial" charset="0"/>
              </a:rPr>
              <a:t> Height </a:t>
            </a:r>
            <a:r>
              <a:rPr lang="en-US" sz="1800" b="1" dirty="0">
                <a:solidFill>
                  <a:schemeClr val="accent2"/>
                </a:solidFill>
                <a:latin typeface="Arial" charset="0"/>
              </a:rPr>
              <a:t>=</a:t>
            </a:r>
            <a:r>
              <a:rPr lang="en-US" sz="1800" b="1" dirty="0" smtClean="0">
                <a:solidFill>
                  <a:schemeClr val="accent2"/>
                </a:solidFill>
                <a:latin typeface="Arial" charset="0"/>
              </a:rPr>
              <a:t> 15 </a:t>
            </a:r>
            <a:r>
              <a:rPr lang="en-US" sz="1800" b="1" dirty="0" err="1">
                <a:solidFill>
                  <a:schemeClr val="accent2"/>
                </a:solidFill>
                <a:latin typeface="Arial" charset="0"/>
              </a:rPr>
              <a:t>m</a:t>
            </a:r>
            <a:r>
              <a:rPr lang="en-US" sz="1800" b="1" dirty="0">
                <a:solidFill>
                  <a:schemeClr val="accent2"/>
                </a:solidFill>
                <a:latin typeface="Arial" charset="0"/>
              </a:rPr>
              <a:t>  </a:t>
            </a:r>
            <a:r>
              <a:rPr lang="en-US" sz="1800" b="1" dirty="0" smtClean="0">
                <a:solidFill>
                  <a:schemeClr val="accent2"/>
                </a:solidFill>
                <a:latin typeface="Arial" charset="0"/>
              </a:rPr>
              <a:t> but </a:t>
            </a:r>
            <a:r>
              <a:rPr lang="en-US" sz="1800" b="1" dirty="0">
                <a:solidFill>
                  <a:schemeClr val="accent2"/>
                </a:solidFill>
                <a:latin typeface="Arial" charset="0"/>
              </a:rPr>
              <a:t>spatial precision </a:t>
            </a:r>
            <a:r>
              <a:rPr lang="en-US" sz="1800" b="1" dirty="0">
                <a:solidFill>
                  <a:srgbClr val="CC0000"/>
                </a:solidFill>
                <a:latin typeface="Arial" charset="0"/>
              </a:rPr>
              <a:t>~ 100 </a:t>
            </a:r>
            <a:r>
              <a:rPr lang="en-US" sz="1800" b="1" dirty="0" err="1">
                <a:solidFill>
                  <a:srgbClr val="CC0000"/>
                </a:solidFill>
                <a:latin typeface="Arial" charset="0"/>
                <a:sym typeface="Symbol" charset="2"/>
              </a:rPr>
              <a:t>m</a:t>
            </a:r>
            <a:endParaRPr lang="en-US" sz="1800" b="1" dirty="0">
              <a:solidFill>
                <a:srgbClr val="CC0000"/>
              </a:solidFill>
              <a:latin typeface="Arial" charset="0"/>
              <a:sym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76803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94A0D1B-9B4E-FC47-BC08-225E9D54DCFF}" type="slidenum">
              <a:rPr lang="fr-CH" smtClean="0"/>
              <a:pPr/>
              <a:t>4</a:t>
            </a:fld>
            <a:r>
              <a:rPr lang="fr-CH" smtClean="0"/>
              <a:t> </a:t>
            </a:r>
            <a:endParaRPr lang="fr-FR" smtClean="0"/>
          </a:p>
        </p:txBody>
      </p:sp>
      <p:sp>
        <p:nvSpPr>
          <p:cNvPr id="76804" name="Slide Number Placeholder 5"/>
          <p:cNvSpPr txBox="1">
            <a:spLocks noGrp="1"/>
          </p:cNvSpPr>
          <p:nvPr/>
        </p:nvSpPr>
        <p:spPr bwMode="auto">
          <a:xfrm>
            <a:off x="6553200" y="6356351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E852CD71-A6F3-2942-9DEB-DDE41428D35D}" type="slidenum">
              <a:rPr lang="en-US" sz="1200">
                <a:solidFill>
                  <a:srgbClr val="898989"/>
                </a:solidFill>
                <a:latin typeface="Calibri" charset="0"/>
              </a:rPr>
              <a:pPr algn="r"/>
              <a:t>4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32289" y="990600"/>
            <a:ext cx="7791450" cy="5770563"/>
            <a:chOff x="272" y="451"/>
            <a:chExt cx="4908" cy="3635"/>
          </a:xfrm>
        </p:grpSpPr>
        <p:pic>
          <p:nvPicPr>
            <p:cNvPr id="76808" name="Picture 3" descr="CMS_Slice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2" y="816"/>
              <a:ext cx="4908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6" name="Text Box 4"/>
            <p:cNvSpPr txBox="1">
              <a:spLocks noChangeArrowheads="1"/>
            </p:cNvSpPr>
            <p:nvPr/>
          </p:nvSpPr>
          <p:spPr bwMode="auto">
            <a:xfrm>
              <a:off x="934" y="451"/>
              <a:ext cx="1172" cy="332"/>
            </a:xfrm>
            <a:prstGeom prst="rect">
              <a:avLst/>
            </a:prstGeom>
            <a:solidFill>
              <a:srgbClr val="4FA63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Electromagnetic Calorimeter</a:t>
              </a:r>
            </a:p>
          </p:txBody>
        </p:sp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689" y="3696"/>
              <a:ext cx="886" cy="198"/>
            </a:xfrm>
            <a:prstGeom prst="rect">
              <a:avLst/>
            </a:prstGeom>
            <a:solidFill>
              <a:srgbClr val="E3C9A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Inner Tracker </a:t>
              </a:r>
            </a:p>
          </p:txBody>
        </p:sp>
        <p:sp>
          <p:nvSpPr>
            <p:cNvPr id="13318" name="Text Box 6"/>
            <p:cNvSpPr txBox="1">
              <a:spLocks noChangeArrowheads="1"/>
            </p:cNvSpPr>
            <p:nvPr/>
          </p:nvSpPr>
          <p:spPr bwMode="auto">
            <a:xfrm>
              <a:off x="3834" y="499"/>
              <a:ext cx="1197" cy="198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Muon Spectrometer</a:t>
              </a:r>
            </a:p>
          </p:txBody>
        </p:sp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2188" y="3888"/>
              <a:ext cx="642" cy="198"/>
            </a:xfrm>
            <a:prstGeom prst="rect">
              <a:avLst/>
            </a:prstGeom>
            <a:solidFill>
              <a:srgbClr val="8B83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Magnet</a:t>
              </a:r>
            </a:p>
          </p:txBody>
        </p:sp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 flipH="1">
              <a:off x="1425" y="787"/>
              <a:ext cx="81" cy="912"/>
            </a:xfrm>
            <a:prstGeom prst="line">
              <a:avLst/>
            </a:prstGeom>
            <a:noFill/>
            <a:ln w="38100">
              <a:solidFill>
                <a:srgbClr val="33B039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1" name="Line 9"/>
            <p:cNvSpPr>
              <a:spLocks noChangeShapeType="1"/>
            </p:cNvSpPr>
            <p:nvPr/>
          </p:nvSpPr>
          <p:spPr bwMode="auto">
            <a:xfrm flipV="1">
              <a:off x="2544" y="3024"/>
              <a:ext cx="133" cy="864"/>
            </a:xfrm>
            <a:prstGeom prst="line">
              <a:avLst/>
            </a:prstGeom>
            <a:noFill/>
            <a:ln w="38100">
              <a:solidFill>
                <a:srgbClr val="716C68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2" name="Line 10"/>
            <p:cNvSpPr>
              <a:spLocks noChangeShapeType="1"/>
            </p:cNvSpPr>
            <p:nvPr/>
          </p:nvSpPr>
          <p:spPr bwMode="auto">
            <a:xfrm flipH="1">
              <a:off x="2038" y="787"/>
              <a:ext cx="330" cy="672"/>
            </a:xfrm>
            <a:prstGeom prst="line">
              <a:avLst/>
            </a:prstGeom>
            <a:noFill/>
            <a:ln w="38100">
              <a:solidFill>
                <a:srgbClr val="FFFF33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3" name="Line 11"/>
            <p:cNvSpPr>
              <a:spLocks noChangeShapeType="1"/>
            </p:cNvSpPr>
            <p:nvPr/>
          </p:nvSpPr>
          <p:spPr bwMode="auto">
            <a:xfrm>
              <a:off x="4656" y="691"/>
              <a:ext cx="286" cy="960"/>
            </a:xfrm>
            <a:prstGeom prst="line">
              <a:avLst/>
            </a:prstGeom>
            <a:noFill/>
            <a:ln w="38100">
              <a:solidFill>
                <a:srgbClr val="FFCC66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3024" y="3840"/>
              <a:ext cx="798" cy="198"/>
            </a:xfrm>
            <a:prstGeom prst="rect">
              <a:avLst/>
            </a:prstGeom>
            <a:solidFill>
              <a:srgbClr val="ED261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Return flux</a:t>
              </a:r>
            </a:p>
          </p:txBody>
        </p:sp>
        <p:sp>
          <p:nvSpPr>
            <p:cNvPr id="13325" name="Line 13"/>
            <p:cNvSpPr>
              <a:spLocks noChangeShapeType="1"/>
            </p:cNvSpPr>
            <p:nvPr/>
          </p:nvSpPr>
          <p:spPr bwMode="auto">
            <a:xfrm flipV="1">
              <a:off x="3258" y="2833"/>
              <a:ext cx="222" cy="960"/>
            </a:xfrm>
            <a:prstGeom prst="line">
              <a:avLst/>
            </a:prstGeom>
            <a:noFill/>
            <a:ln w="38100">
              <a:solidFill>
                <a:srgbClr val="CD120D"/>
              </a:solidFill>
              <a:round/>
              <a:headEnd/>
              <a:tailEnd type="triangle" w="med" len="med"/>
            </a:ln>
            <a:effectLst>
              <a:outerShdw dist="12700" dir="2700000" algn="ctr" rotWithShape="0">
                <a:schemeClr val="tx1">
                  <a:alpha val="73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6" name="Line 14"/>
            <p:cNvSpPr>
              <a:spLocks noChangeShapeType="1"/>
            </p:cNvSpPr>
            <p:nvPr/>
          </p:nvSpPr>
          <p:spPr bwMode="auto">
            <a:xfrm flipV="1">
              <a:off x="1043" y="2545"/>
              <a:ext cx="133" cy="1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7" name="Line 15"/>
            <p:cNvSpPr>
              <a:spLocks noChangeShapeType="1"/>
            </p:cNvSpPr>
            <p:nvPr/>
          </p:nvSpPr>
          <p:spPr bwMode="auto">
            <a:xfrm flipH="1" flipV="1">
              <a:off x="3020" y="2467"/>
              <a:ext cx="106" cy="1326"/>
            </a:xfrm>
            <a:prstGeom prst="line">
              <a:avLst/>
            </a:prstGeom>
            <a:noFill/>
            <a:ln w="38100">
              <a:solidFill>
                <a:srgbClr val="CD120D"/>
              </a:solidFill>
              <a:round/>
              <a:headEnd/>
              <a:tailEnd type="triangle" w="med" len="med"/>
            </a:ln>
            <a:effectLst>
              <a:outerShdw dist="12700" dir="2700000" algn="ctr" rotWithShape="0">
                <a:schemeClr val="tx1">
                  <a:alpha val="73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8" name="Line 16"/>
            <p:cNvSpPr>
              <a:spLocks noChangeShapeType="1"/>
            </p:cNvSpPr>
            <p:nvPr/>
          </p:nvSpPr>
          <p:spPr bwMode="auto">
            <a:xfrm flipV="1">
              <a:off x="3391" y="3025"/>
              <a:ext cx="576" cy="768"/>
            </a:xfrm>
            <a:prstGeom prst="line">
              <a:avLst/>
            </a:prstGeom>
            <a:noFill/>
            <a:ln w="38100">
              <a:solidFill>
                <a:srgbClr val="CD120D"/>
              </a:solidFill>
              <a:round/>
              <a:headEnd/>
              <a:tailEnd type="triangle" w="med" len="med"/>
            </a:ln>
            <a:effectLst>
              <a:outerShdw dist="12700" dir="2700000" algn="ctr" rotWithShape="0">
                <a:schemeClr val="tx1">
                  <a:alpha val="73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9" name="Line 17"/>
            <p:cNvSpPr>
              <a:spLocks noChangeShapeType="1"/>
            </p:cNvSpPr>
            <p:nvPr/>
          </p:nvSpPr>
          <p:spPr bwMode="auto">
            <a:xfrm flipH="1">
              <a:off x="4288" y="691"/>
              <a:ext cx="205" cy="912"/>
            </a:xfrm>
            <a:prstGeom prst="line">
              <a:avLst/>
            </a:prstGeom>
            <a:noFill/>
            <a:ln w="38100">
              <a:solidFill>
                <a:srgbClr val="FFCC66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30" name="Line 18"/>
            <p:cNvSpPr>
              <a:spLocks noChangeShapeType="1"/>
            </p:cNvSpPr>
            <p:nvPr/>
          </p:nvSpPr>
          <p:spPr bwMode="auto">
            <a:xfrm flipH="1">
              <a:off x="3633" y="691"/>
              <a:ext cx="655" cy="1008"/>
            </a:xfrm>
            <a:prstGeom prst="line">
              <a:avLst/>
            </a:prstGeom>
            <a:noFill/>
            <a:ln w="38100">
              <a:solidFill>
                <a:srgbClr val="FFCC66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31" name="Line 19"/>
            <p:cNvSpPr>
              <a:spLocks noChangeShapeType="1"/>
            </p:cNvSpPr>
            <p:nvPr/>
          </p:nvSpPr>
          <p:spPr bwMode="auto">
            <a:xfrm flipH="1">
              <a:off x="3184" y="691"/>
              <a:ext cx="858" cy="864"/>
            </a:xfrm>
            <a:prstGeom prst="line">
              <a:avLst/>
            </a:prstGeom>
            <a:noFill/>
            <a:ln w="38100">
              <a:solidFill>
                <a:srgbClr val="FFCC66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32" name="Line 20"/>
            <p:cNvSpPr>
              <a:spLocks noChangeShapeType="1"/>
            </p:cNvSpPr>
            <p:nvPr/>
          </p:nvSpPr>
          <p:spPr bwMode="auto">
            <a:xfrm flipV="1">
              <a:off x="3524" y="3217"/>
              <a:ext cx="1064" cy="576"/>
            </a:xfrm>
            <a:prstGeom prst="line">
              <a:avLst/>
            </a:prstGeom>
            <a:noFill/>
            <a:ln w="38100">
              <a:solidFill>
                <a:srgbClr val="CD120D"/>
              </a:solidFill>
              <a:round/>
              <a:headEnd/>
              <a:tailEnd type="triangle" w="med" len="med"/>
            </a:ln>
            <a:effectLst>
              <a:outerShdw dist="12700" dir="2700000" algn="ctr" rotWithShape="0">
                <a:schemeClr val="tx1">
                  <a:alpha val="73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33" name="Text Box 21"/>
            <p:cNvSpPr txBox="1">
              <a:spLocks noChangeArrowheads="1"/>
            </p:cNvSpPr>
            <p:nvPr/>
          </p:nvSpPr>
          <p:spPr bwMode="auto">
            <a:xfrm>
              <a:off x="2161" y="547"/>
              <a:ext cx="1098" cy="332"/>
            </a:xfrm>
            <a:prstGeom prst="rect">
              <a:avLst/>
            </a:prstGeom>
            <a:solidFill>
              <a:srgbClr val="FF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Hadron Calorimeter </a:t>
              </a:r>
            </a:p>
          </p:txBody>
        </p:sp>
      </p:grp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703385" y="0"/>
            <a:ext cx="773723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Particle Detection in CMS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5" descr="12A_0016 as Smart Object-1_red"/>
          <p:cNvPicPr>
            <a:picLocks noChangeAspect="1" noChangeArrowheads="1"/>
          </p:cNvPicPr>
          <p:nvPr/>
        </p:nvPicPr>
        <p:blipFill>
          <a:blip r:embed="rId2"/>
          <a:srcRect r="-1953"/>
          <a:stretch>
            <a:fillRect/>
          </a:stretch>
        </p:blipFill>
        <p:spPr bwMode="auto">
          <a:xfrm>
            <a:off x="152400" y="3771900"/>
            <a:ext cx="4495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9" name="Picture 5" descr="myphotobook-12.jpg"/>
          <p:cNvPicPr>
            <a:picLocks noChangeAspect="1"/>
          </p:cNvPicPr>
          <p:nvPr/>
        </p:nvPicPr>
        <p:blipFill>
          <a:blip r:embed="rId3"/>
          <a:srcRect t="5859" b="9766"/>
          <a:stretch>
            <a:fillRect/>
          </a:stretch>
        </p:blipFill>
        <p:spPr bwMode="auto">
          <a:xfrm>
            <a:off x="-8792" y="914400"/>
            <a:ext cx="4721469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73015" y="76200"/>
            <a:ext cx="8018585" cy="609600"/>
          </a:xfrm>
          <a:prstGeom prst="rect">
            <a:avLst/>
          </a:prstGeom>
        </p:spPr>
        <p:txBody>
          <a:bodyPr wrap="none" lIns="91407" tIns="45704" rIns="91407" bIns="45704" anchor="ctr">
            <a:prstTxWarp prst="textNoShape">
              <a:avLst/>
            </a:prstTxWarp>
          </a:bodyPr>
          <a:lstStyle/>
          <a:p>
            <a:r>
              <a:rPr lang="en-US" sz="2200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Arial" charset="0"/>
                <a:cs typeface="Arial" charset="0"/>
              </a:rPr>
              <a:t>The CMS Collaboration: &gt;3200 scientists and engineers, </a:t>
            </a:r>
          </a:p>
          <a:p>
            <a:r>
              <a:rPr lang="en-US" sz="2200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Arial" charset="0"/>
                <a:cs typeface="Arial" charset="0"/>
              </a:rPr>
              <a:t>&gt;800 students  from  185 Institutions in 39 countries .</a:t>
            </a:r>
          </a:p>
        </p:txBody>
      </p:sp>
      <p:pic>
        <p:nvPicPr>
          <p:cNvPr id="70661" name="Content Placeholder 7" descr="image_0086.jpg"/>
          <p:cNvPicPr>
            <a:picLocks noChangeAspect="1"/>
          </p:cNvPicPr>
          <p:nvPr/>
        </p:nvPicPr>
        <p:blipFill>
          <a:blip r:embed="rId4"/>
          <a:srcRect l="8405" t="20667" r="7558" b="9154"/>
          <a:stretch>
            <a:fillRect/>
          </a:stretch>
        </p:blipFill>
        <p:spPr bwMode="auto">
          <a:xfrm>
            <a:off x="4712677" y="838200"/>
            <a:ext cx="443132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2" name="Rectangle 3"/>
          <p:cNvSpPr>
            <a:spLocks noChangeArrowheads="1"/>
          </p:cNvSpPr>
          <p:nvPr/>
        </p:nvSpPr>
        <p:spPr bwMode="auto">
          <a:xfrm>
            <a:off x="4586654" y="3287714"/>
            <a:ext cx="4698973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900" b="1">
                <a:solidFill>
                  <a:srgbClr val="FFFFFF"/>
                </a:solidFill>
                <a:latin typeface="Corbel" charset="0"/>
                <a:ea typeface="Arial" charset="0"/>
                <a:cs typeface="Arial" charset="0"/>
              </a:rPr>
              <a:t>~ 1/4 of the people who made CMS possible </a:t>
            </a:r>
          </a:p>
        </p:txBody>
      </p:sp>
      <p:pic>
        <p:nvPicPr>
          <p:cNvPr id="70663" name="Picture 3" descr="IMG_3617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733801"/>
            <a:ext cx="457200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4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3C71CFE-492D-6A4D-AD25-687D866C6AB9}" type="slidenum">
              <a:rPr lang="fr-CH" smtClean="0"/>
              <a:pPr/>
              <a:t>5</a:t>
            </a:fld>
            <a:r>
              <a:rPr lang="fr-CH" smtClean="0"/>
              <a:t> </a:t>
            </a:r>
            <a:endParaRPr lang="fr-F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CMS Experiment (B40)</a:t>
            </a:r>
            <a:endParaRPr lang="en-GB" dirty="0"/>
          </a:p>
        </p:txBody>
      </p:sp>
      <p:pic>
        <p:nvPicPr>
          <p:cNvPr id="5" name="Espace réservé du contenu 4" descr="Screen shot 2011-12-02 at 2.20.3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8264" y="1371600"/>
            <a:ext cx="7587472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3"/>
          <p:cNvSpPr txBox="1">
            <a:spLocks/>
          </p:cNvSpPr>
          <p:nvPr/>
        </p:nvSpPr>
        <p:spPr bwMode="auto">
          <a:xfrm>
            <a:off x="304800" y="-762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The 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Higgs</a:t>
            </a:r>
            <a:r>
              <a:rPr lang="en-US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  <a:sym typeface="Wingdings"/>
              </a:rPr>
              <a:t> Search</a:t>
            </a:r>
            <a:r>
              <a:rPr lang="en-US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  <a:sym typeface="Wingdings"/>
              </a:rPr>
              <a:t> on 2011 Data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" y="4114800"/>
            <a:ext cx="9144000" cy="264687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                              </a:t>
            </a:r>
            <a:r>
              <a:rPr lang="en-GB" dirty="0" smtClean="0">
                <a:solidFill>
                  <a:srgbClr val="0000FF"/>
                </a:solidFill>
              </a:rPr>
              <a:t>  </a:t>
            </a:r>
            <a:r>
              <a:rPr lang="en-GB" sz="2400" dirty="0" smtClean="0">
                <a:solidFill>
                  <a:srgbClr val="FF0000"/>
                </a:solidFill>
              </a:rPr>
              <a:t>Results from the 2011 data</a:t>
            </a:r>
          </a:p>
          <a:p>
            <a:pPr marL="457200" indent="-457200">
              <a:buAutoNum type="arabicParenR"/>
            </a:pPr>
            <a:r>
              <a:rPr lang="en-GB" dirty="0" smtClean="0">
                <a:solidFill>
                  <a:srgbClr val="FF0000"/>
                </a:solidFill>
              </a:rPr>
              <a:t>The </a:t>
            </a:r>
            <a:r>
              <a:rPr lang="en-GB" dirty="0" smtClean="0">
                <a:solidFill>
                  <a:srgbClr val="FF0000"/>
                </a:solidFill>
              </a:rPr>
              <a:t>mass region where Higgs </a:t>
            </a:r>
            <a:r>
              <a:rPr lang="en-GB" dirty="0" smtClean="0">
                <a:solidFill>
                  <a:srgbClr val="FF0000"/>
                </a:solidFill>
              </a:rPr>
              <a:t>particles </a:t>
            </a:r>
            <a:r>
              <a:rPr lang="en-GB" dirty="0" smtClean="0">
                <a:solidFill>
                  <a:srgbClr val="FF0000"/>
                </a:solidFill>
              </a:rPr>
              <a:t>can possibly live has been reduced to very small mass range of 115-130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(95% CL)</a:t>
            </a:r>
          </a:p>
          <a:p>
            <a:pPr marL="457200" indent="-457200">
              <a:buAutoNum type="arabicParenR"/>
            </a:pPr>
            <a:r>
              <a:rPr lang="en-GB" dirty="0" smtClean="0">
                <a:solidFill>
                  <a:srgbClr val="FF0000"/>
                </a:solidFill>
              </a:rPr>
              <a:t>We see an excess of events in that region over expectation from pure background. Cool! </a:t>
            </a:r>
          </a:p>
          <a:p>
            <a:pPr marL="457200" indent="-457200"/>
            <a:r>
              <a:rPr lang="en-GB" dirty="0" smtClean="0">
                <a:solidFill>
                  <a:srgbClr val="0000FF"/>
                </a:solidFill>
              </a:rPr>
              <a:t>      Is this the first sign of the ‘growing Higgs signal?</a:t>
            </a:r>
          </a:p>
          <a:p>
            <a:pPr marL="457200" indent="-457200"/>
            <a:r>
              <a:rPr lang="en-GB" dirty="0" smtClean="0">
                <a:solidFill>
                  <a:srgbClr val="0000FF"/>
                </a:solidFill>
              </a:rPr>
              <a:t>      Is it a statistical fluctuation in the background? We can’t say for sure.</a:t>
            </a:r>
          </a:p>
          <a:p>
            <a:pPr marL="457200" indent="-457200"/>
            <a:r>
              <a:rPr lang="en-US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     </a:t>
            </a:r>
            <a:r>
              <a:rPr lang="en-GB" sz="2200" dirty="0" smtClean="0">
                <a:solidFill>
                  <a:srgbClr val="FF0000"/>
                </a:solidFill>
                <a:sym typeface="Wingdings"/>
              </a:rPr>
              <a:t>In about 2 weeks time we look at the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 smtClean="0">
                <a:solidFill>
                  <a:srgbClr val="FF0000"/>
                </a:solidFill>
              </a:rPr>
              <a:t>2012 </a:t>
            </a:r>
            <a:r>
              <a:rPr lang="en-GB" sz="2200" dirty="0" smtClean="0">
                <a:solidFill>
                  <a:srgbClr val="FF0000"/>
                </a:solidFill>
              </a:rPr>
              <a:t>data!!!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5" name="Image 14" descr="Screen shot 2012-04-30 at 10.59.5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1" y="838200"/>
            <a:ext cx="4114800" cy="3341149"/>
          </a:xfrm>
          <a:prstGeom prst="rect">
            <a:avLst/>
          </a:prstGeom>
        </p:spPr>
      </p:pic>
      <p:pic>
        <p:nvPicPr>
          <p:cNvPr id="17" name="Image 16" descr="Screen shot 2012-04-30 at 10.59.22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838200"/>
            <a:ext cx="3556454" cy="3366581"/>
          </a:xfrm>
          <a:prstGeom prst="rect">
            <a:avLst/>
          </a:prstGeom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="" xmlns:p14="http://schemas.microsoft.com/office/powerpoint/2010/main" xmlns:mv="urn:schemas-microsoft-com:mac:vml" xmlns:mc="http://schemas.openxmlformats.org/markup-compatibility/2006" val="4017523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Arial" charset="0"/>
              </a:rPr>
              <a:t>New Physics: Theory Space</a:t>
            </a:r>
          </a:p>
        </p:txBody>
      </p:sp>
      <p:pic>
        <p:nvPicPr>
          <p:cNvPr id="40963" name="Espace réservé du contenu 5" descr="Screen shot 2011-09-09 at 4.48.50 P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70338" y="914400"/>
            <a:ext cx="5486400" cy="5734050"/>
          </a:xfrm>
        </p:spPr>
      </p:pic>
      <p:sp>
        <p:nvSpPr>
          <p:cNvPr id="40964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pic>
        <p:nvPicPr>
          <p:cNvPr id="7" name="Image 6" descr="Screen shot 2011-09-09 at 4.49.22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00200"/>
            <a:ext cx="513470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8"/>
          <p:cNvCxnSpPr>
            <a:cxnSpLocks noChangeShapeType="1"/>
          </p:cNvCxnSpPr>
          <p:nvPr/>
        </p:nvCxnSpPr>
        <p:spPr bwMode="auto">
          <a:xfrm flipV="1">
            <a:off x="2039815" y="1143000"/>
            <a:ext cx="773723" cy="304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3024554" y="914401"/>
            <a:ext cx="3063384" cy="52322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2011: LHC Impact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5345725" y="1463219"/>
            <a:ext cx="3798276" cy="470898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Note that during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the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3-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4 years before first collisions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we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</a:t>
            </a:r>
          </a:p>
          <a:p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 -LHC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experimentalists-</a:t>
            </a:r>
          </a:p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got more models to deal with</a:t>
            </a:r>
          </a:p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than we needed…</a:t>
            </a:r>
          </a:p>
          <a:p>
            <a:endParaRPr lang="en-GB" dirty="0">
              <a:solidFill>
                <a:srgbClr val="0000FF"/>
              </a:solidFill>
              <a:latin typeface="Arial" charset="0"/>
            </a:endParaRPr>
          </a:p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Some theorists found it a </a:t>
            </a:r>
          </a:p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challenge to invent a model </a:t>
            </a:r>
          </a:p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with signatures difficult for</a:t>
            </a:r>
          </a:p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the experiments: </a:t>
            </a:r>
          </a:p>
          <a:p>
            <a:r>
              <a:rPr lang="en-GB" dirty="0">
                <a:solidFill>
                  <a:srgbClr val="FF0000"/>
                </a:solidFill>
                <a:latin typeface="Arial" charset="0"/>
              </a:rPr>
              <a:t>heavy stable charged particles, </a:t>
            </a:r>
          </a:p>
          <a:p>
            <a:r>
              <a:rPr lang="en-GB" dirty="0">
                <a:solidFill>
                  <a:srgbClr val="FF0000"/>
                </a:solidFill>
                <a:latin typeface="Arial" charset="0"/>
              </a:rPr>
              <a:t>hidden valley models, Quirks…</a:t>
            </a:r>
          </a:p>
          <a:p>
            <a:endParaRPr lang="en-GB" dirty="0">
              <a:solidFill>
                <a:srgbClr val="FF0000"/>
              </a:solidFill>
              <a:latin typeface="Arial" charset="0"/>
            </a:endParaRPr>
          </a:p>
          <a:p>
            <a:r>
              <a:rPr lang="en-GB" dirty="0">
                <a:solidFill>
                  <a:srgbClr val="FF0000"/>
                </a:solidFill>
                <a:latin typeface="Arial" charset="0"/>
              </a:rPr>
              <a:t>NOW WE STRIKE BACK!! </a:t>
            </a:r>
          </a:p>
          <a:p>
            <a:r>
              <a:rPr lang="en-GB" dirty="0">
                <a:latin typeface="Arial" charset="0"/>
              </a:rPr>
              <a:t> </a:t>
            </a:r>
          </a:p>
        </p:txBody>
      </p:sp>
      <p:sp>
        <p:nvSpPr>
          <p:cNvPr id="40970" name="ZoneTexte 9"/>
          <p:cNvSpPr txBox="1">
            <a:spLocks noChangeArrowheads="1"/>
          </p:cNvSpPr>
          <p:nvPr/>
        </p:nvSpPr>
        <p:spPr bwMode="auto">
          <a:xfrm>
            <a:off x="3657600" y="1371600"/>
            <a:ext cx="154012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M. Schmaltz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953000" y="5943601"/>
            <a:ext cx="4217671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 smtClean="0">
                <a:latin typeface="Arial"/>
              </a:rPr>
              <a:t>A number of analyses search </a:t>
            </a:r>
          </a:p>
          <a:p>
            <a:pPr>
              <a:defRPr/>
            </a:pPr>
            <a:r>
              <a:rPr lang="en-GB" sz="2400" dirty="0" smtClean="0">
                <a:latin typeface="Arial"/>
              </a:rPr>
              <a:t>f</a:t>
            </a:r>
            <a:r>
              <a:rPr lang="en-GB" sz="2400" dirty="0" smtClean="0">
                <a:latin typeface="Arial"/>
              </a:rPr>
              <a:t>or “unusual” particles in CMS</a:t>
            </a:r>
            <a:endParaRPr lang="en-GB" sz="2400" dirty="0"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40970" grpId="0"/>
      <p:bldP spid="11" grpId="0" animBg="1"/>
    </p:bld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111580</TotalTime>
  <Words>1747</Words>
  <Application>Microsoft PowerPoint</Application>
  <PresentationFormat>Présentation à l'écran (4:3)</PresentationFormat>
  <Paragraphs>284</Paragraphs>
  <Slides>36</Slides>
  <Notes>12</Notes>
  <HiddenSlides>1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37" baseType="lpstr">
      <vt:lpstr>Reunion_17_01_03</vt:lpstr>
      <vt:lpstr>Diapositive 0</vt:lpstr>
      <vt:lpstr>Contents</vt:lpstr>
      <vt:lpstr>LHC is performing well …</vt:lpstr>
      <vt:lpstr>The CMS Experiment</vt:lpstr>
      <vt:lpstr>Diapositive 4</vt:lpstr>
      <vt:lpstr>Diapositive 5</vt:lpstr>
      <vt:lpstr>The CMS Experiment (B40)</vt:lpstr>
      <vt:lpstr>Diapositive 7</vt:lpstr>
      <vt:lpstr>New Physics: Theory Space</vt:lpstr>
      <vt:lpstr>Searches for Unusual Particles </vt:lpstr>
      <vt:lpstr>Long Lived Particles </vt:lpstr>
      <vt:lpstr>R-Hadrons Passing Through the Detector</vt:lpstr>
      <vt:lpstr>Stopped R-hadrons or Gluinos! </vt:lpstr>
      <vt:lpstr>Diapositive 13</vt:lpstr>
      <vt:lpstr>Stopped Gluinos</vt:lpstr>
      <vt:lpstr>Search for  Stopped Gluinos</vt:lpstr>
      <vt:lpstr>Search for  Stopped Gluinos</vt:lpstr>
      <vt:lpstr>Search for  Stopped Gluinos</vt:lpstr>
      <vt:lpstr>Heavy Charged Particles </vt:lpstr>
      <vt:lpstr>Energy Loss in the Tracker</vt:lpstr>
      <vt:lpstr>Heavy Stable Charged Particles</vt:lpstr>
      <vt:lpstr>Heavy Stable Charged Particles</vt:lpstr>
      <vt:lpstr>Heavy Stable Charged Particles</vt:lpstr>
      <vt:lpstr>Displaced Photons</vt:lpstr>
      <vt:lpstr>Long Lived Stable Particles</vt:lpstr>
      <vt:lpstr>Fractional Charged Particles</vt:lpstr>
      <vt:lpstr>Multiple Charged Particles </vt:lpstr>
      <vt:lpstr>Monopoles</vt:lpstr>
      <vt:lpstr>Potential for Monopole Searches in CMS</vt:lpstr>
      <vt:lpstr>Beampipe Monopole Search</vt:lpstr>
      <vt:lpstr>Monopoles Stopped in the Beampipe </vt:lpstr>
      <vt:lpstr>Monopoles Stopped in the Beampipe  </vt:lpstr>
      <vt:lpstr>Monopoles 14 TeV</vt:lpstr>
      <vt:lpstr>SUMMARY</vt:lpstr>
      <vt:lpstr>Backup</vt:lpstr>
      <vt:lpstr>Multiple Charged Particles 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4530</cp:revision>
  <cp:lastPrinted>2011-08-01T07:19:52Z</cp:lastPrinted>
  <dcterms:created xsi:type="dcterms:W3CDTF">2012-06-17T17:45:47Z</dcterms:created>
  <dcterms:modified xsi:type="dcterms:W3CDTF">2012-06-20T07:50:51Z</dcterms:modified>
</cp:coreProperties>
</file>