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8" r:id="rId3"/>
    <p:sldId id="259" r:id="rId4"/>
    <p:sldId id="283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5" r:id="rId20"/>
    <p:sldId id="274" r:id="rId21"/>
    <p:sldId id="275" r:id="rId22"/>
    <p:sldId id="276" r:id="rId23"/>
    <p:sldId id="277" r:id="rId24"/>
    <p:sldId id="278" r:id="rId25"/>
    <p:sldId id="281" r:id="rId26"/>
    <p:sldId id="282" r:id="rId27"/>
    <p:sldId id="284" r:id="rId28"/>
    <p:sldId id="286" r:id="rId29"/>
    <p:sldId id="290" r:id="rId30"/>
    <p:sldId id="288" r:id="rId31"/>
    <p:sldId id="289" r:id="rId3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83ACC-011D-43AB-A9A6-CF06D566D2F0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58AEB-4D5B-427F-A672-071ABC2903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58AEB-4D5B-427F-A672-071ABC2903F0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  <a:ea typeface="ＭＳ Ｐゴシック" pitchFamily="34" charset="-128"/>
              </a:rPr>
              <a:t>M</a:t>
            </a:r>
            <a:r>
              <a:rPr lang="it-IT" smtClean="0">
                <a:latin typeface="Arial" pitchFamily="34" charset="0"/>
                <a:ea typeface="ＭＳ Ｐゴシック" pitchFamily="34" charset="-128"/>
              </a:rPr>
              <a:t>olto piu’ grande dei mm, sempre sopra soglia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A</a:t>
            </a:r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bove </a:t>
            </a:r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threshold </a:t>
            </a:r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for almost all </a:t>
            </a:r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velocities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Most</a:t>
            </a:r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are NTDs searches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Propagation Models :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The same limit applies for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downgoing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strangelets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with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ve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-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locities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at the detector level β&lt;0.6, as can be seen from Fig. 6. Other limits derived from experiments onboard balloons and in space are also shown for comparison (Fowler et al., 1987, ARIEL-6;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Binn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et al., 1989, HEAO-3</a:t>
            </a:r>
          </a:p>
          <a:p>
            <a:pPr>
              <a:buFontTx/>
              <a:buChar char="-"/>
            </a:pPr>
            <a:endParaRPr lang="en-US" dirty="0" smtClean="0">
              <a:latin typeface="Arial" pitchFamily="34" charset="0"/>
              <a:ea typeface="ＭＳ Ｐゴシック" pitchFamily="34" charset="-128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Lines are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ﬂux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pre- dictions from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diﬀerent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models (Madsen, 2005;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Rybczynski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et al., 2001, 2006). The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ﬂuxes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of some cosmic ray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unexpecte</a:t>
            </a:r>
            <a:endParaRPr lang="en-US" dirty="0" smtClean="0">
              <a:latin typeface="Arial" pitchFamily="34" charset="0"/>
              <a:ea typeface="ＭＳ Ｐゴシック" pitchFamily="34" charset="-128"/>
            </a:endParaRPr>
          </a:p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</a:t>
            </a:r>
          </a:p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According to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themodel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of decreasing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strangelet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when propagating through the atmosphere (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Wilket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al., 1996,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Rybczynski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et al., 2001, 2006) the SLIM experiment with its 427m2 area and 4.22years exposure should have detected about 5to10 events,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takinginto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account the detector angular acceptance. In the case of the propagation model assuming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strangelet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sgrowing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in mass and charge (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Banerjeeet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al., 1999, 2000a, 2000b) the number of events that should have been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recorde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dby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SLIM is about 80 events. The null observation could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thu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sexclude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thi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smodel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whilet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he model of 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marginallyexcluded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. </a:t>
            </a:r>
          </a:p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Banerjee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et al.     May be excluded.</a:t>
            </a:r>
          </a:p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 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Wilk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et al.       Only </a:t>
            </a:r>
            <a:r>
              <a:rPr lang="en-US" dirty="0" err="1" smtClean="0">
                <a:latin typeface="Arial" pitchFamily="34" charset="0"/>
                <a:ea typeface="ＭＳ Ｐゴシック" pitchFamily="34" charset="-128"/>
              </a:rPr>
              <a:t>marginaly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excluded.</a:t>
            </a:r>
          </a:p>
          <a:p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752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>
              <a:spcBef>
                <a:spcPts val="413"/>
              </a:spcBef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  <a:sym typeface="Arial" pitchFamily="34" charset="0"/>
              </a:rPr>
              <a:t>We have calibrated the detector, as described before, with fast ion beams in  the 2 etching condition we use for strong ecthing and soft etching</a:t>
            </a:r>
          </a:p>
          <a:p>
            <a:pPr marL="39688" eaLnBrk="1" hangingPunct="1">
              <a:spcBef>
                <a:spcPts val="413"/>
              </a:spcBef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  <a:sym typeface="Arial" pitchFamily="34" charset="0"/>
              </a:rPr>
              <a:t>You can see how the threshold changes with the etching condition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58AEB-4D5B-427F-A672-071ABC2903F0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dovresti</a:t>
            </a:r>
            <a:r>
              <a:rPr lang="it-IT" baseline="0" dirty="0" smtClean="0"/>
              <a:t> dire da qualche parte che citi un esperimento </a:t>
            </a:r>
            <a:r>
              <a:rPr lang="it-IT" baseline="0" dirty="0" err="1" smtClean="0"/>
              <a:t>gia’</a:t>
            </a:r>
            <a:r>
              <a:rPr lang="it-IT" baseline="0" dirty="0" smtClean="0"/>
              <a:t> concluso da 12 anni... ma </a:t>
            </a:r>
            <a:r>
              <a:rPr lang="it-IT" baseline="0" dirty="0" err="1" smtClean="0"/>
              <a:t>cil</a:t>
            </a:r>
            <a:r>
              <a:rPr lang="it-IT" baseline="0" dirty="0" smtClean="0"/>
              <a:t> cui upper </a:t>
            </a:r>
            <a:r>
              <a:rPr lang="it-IT" baseline="0" dirty="0" err="1" smtClean="0"/>
              <a:t>limit</a:t>
            </a:r>
            <a:r>
              <a:rPr lang="it-IT" baseline="0" dirty="0" smtClean="0"/>
              <a:t> rimane il migliorie fino a beta=0.</a:t>
            </a:r>
            <a:r>
              <a:rPr lang="it-IT" baseline="0" dirty="0" err="1" smtClean="0"/>
              <a:t>6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58AEB-4D5B-427F-A672-071ABC2903F0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Anche qui devi dire che SLIM e’ stato concluso nel 2007 e </a:t>
            </a:r>
            <a:r>
              <a:rPr lang="it-IT" dirty="0" err="1" smtClean="0"/>
              <a:t>speigare</a:t>
            </a:r>
            <a:r>
              <a:rPr lang="it-IT" dirty="0" smtClean="0"/>
              <a:t> che e’ l’esperimento che</a:t>
            </a:r>
            <a:r>
              <a:rPr lang="it-IT" baseline="0" dirty="0" smtClean="0"/>
              <a:t> ha esteso la ricerca a bassi valori delle masse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58AEB-4D5B-427F-A672-071ABC2903F0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58AEB-4D5B-427F-A672-071ABC2903F0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58AEB-4D5B-427F-A672-071ABC2903F0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per quali masse si applica?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Antares</a:t>
            </a:r>
            <a:r>
              <a:rPr lang="it-IT" baseline="0" dirty="0" smtClean="0"/>
              <a:t> ?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58AEB-4D5B-427F-A672-071ABC2903F0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 Neutrino 2012 </a:t>
            </a:r>
            <a:r>
              <a:rPr lang="it-IT" dirty="0" err="1" smtClean="0"/>
              <a:t>Anatres</a:t>
            </a:r>
            <a:r>
              <a:rPr lang="it-IT" dirty="0" smtClean="0"/>
              <a:t> ha </a:t>
            </a:r>
            <a:r>
              <a:rPr lang="it-IT" dirty="0" err="1" smtClean="0"/>
              <a:t>presenatto</a:t>
            </a:r>
            <a:r>
              <a:rPr lang="it-IT" dirty="0" smtClean="0"/>
              <a:t> il suo upper </a:t>
            </a:r>
            <a:r>
              <a:rPr lang="it-IT" dirty="0" err="1" smtClean="0"/>
              <a:t>limit</a:t>
            </a:r>
            <a:r>
              <a:rPr lang="it-IT" dirty="0" smtClean="0"/>
              <a:t>.</a:t>
            </a:r>
          </a:p>
          <a:p>
            <a:r>
              <a:rPr lang="it-IT" dirty="0" smtClean="0"/>
              <a:t>ATTENZIONE: loro assumono che il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MM</a:t>
            </a:r>
            <a:r>
              <a:rPr lang="it-IT" baseline="0" dirty="0" smtClean="0"/>
              <a:t> viene dal basso (so </a:t>
            </a:r>
            <a:r>
              <a:rPr lang="it-IT" baseline="0" dirty="0" err="1" smtClean="0"/>
              <a:t>M</a:t>
            </a:r>
            <a:r>
              <a:rPr lang="it-IT" baseline="0" dirty="0" smtClean="0"/>
              <a:t>&gt;??) ma che sia anche relativistico: e’ </a:t>
            </a:r>
            <a:r>
              <a:rPr lang="it-IT" baseline="0" dirty="0" err="1" smtClean="0"/>
              <a:t>questionable</a:t>
            </a:r>
            <a:r>
              <a:rPr lang="it-IT" baseline="0" dirty="0" smtClean="0"/>
              <a:t>. 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58AEB-4D5B-427F-A672-071ABC2903F0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 searches for MMs induced nucleon decay were made with large neutrino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telescopes [15, 16] and by the MACRO experiment [17]. An indirect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search for GUT monopoles was also performed by the Super-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Kamiokande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collaboration [18]. Looking for a neutrino signal coming from proton decay</a:t>
            </a:r>
          </a:p>
          <a:p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catalised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GUT MMs captured in the Sun, they were able to set a flux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upper limit at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 &lt; 10^-23 cm^-2 s^-1 </a:t>
            </a:r>
            <a:r>
              <a:rPr lang="en-US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sr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^-1 for a monopole mass &lt; 10^17 </a:t>
            </a:r>
            <a:r>
              <a:rPr lang="en-US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/c2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velocity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β = 10^-3 assuming a catalysis cross section σ ∼ 1 </a:t>
            </a:r>
            <a:r>
              <a:rPr lang="en-US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58AEB-4D5B-427F-A672-071ABC2903F0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09DCA-CEAA-4534-ADF5-D12880C3FDA5}" type="datetimeFigureOut">
              <a:rPr lang="fr-FR" smtClean="0"/>
              <a:pPr/>
              <a:t>15/06/2012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5712A-421B-49D5-9056-F36888844D9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8352928" cy="1902073"/>
          </a:xfrm>
        </p:spPr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The Quest for Cosmic Monopoles</a:t>
            </a:r>
            <a:endParaRPr lang="fr-FR" dirty="0">
              <a:solidFill>
                <a:srgbClr val="92D05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728"/>
            <a:ext cx="7127925" cy="204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11560" y="116632"/>
            <a:ext cx="7759700" cy="685800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rIns="40639">
            <a:normAutofit/>
          </a:bodyPr>
          <a:lstStyle/>
          <a:p>
            <a:pPr indent="0" eaLnBrk="1" hangingPunct="1"/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  <a:sym typeface="Futura Condensed" pitchFamily="-109" charset="0"/>
              </a:rPr>
              <a:t>Intermediate mass MMs (10</a:t>
            </a:r>
            <a:r>
              <a:rPr lang="en-US" sz="2800" b="1" baseline="30000" dirty="0" smtClean="0">
                <a:solidFill>
                  <a:srgbClr val="92D050"/>
                </a:solidFill>
                <a:latin typeface="Lucida Grande" pitchFamily="-109" charset="0"/>
                <a:sym typeface="Futura Condensed" pitchFamily="-109" charset="0"/>
              </a:rPr>
              <a:t>5</a:t>
            </a:r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  <a:sym typeface="Futura Condensed" pitchFamily="-109" charset="0"/>
              </a:rPr>
              <a:t> - 10</a:t>
            </a:r>
            <a:r>
              <a:rPr lang="en-US" sz="2800" b="1" baseline="30000" dirty="0" smtClean="0">
                <a:solidFill>
                  <a:srgbClr val="92D050"/>
                </a:solidFill>
                <a:latin typeface="Lucida Grande" pitchFamily="-109" charset="0"/>
                <a:sym typeface="Futura Condensed" pitchFamily="-109" charset="0"/>
              </a:rPr>
              <a:t>12</a:t>
            </a:r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  <a:sym typeface="Futura Condensed" pitchFamily="-109" charset="0"/>
              </a:rPr>
              <a:t> </a:t>
            </a:r>
            <a:r>
              <a:rPr lang="en-US" sz="2800" b="1" dirty="0" err="1" smtClean="0">
                <a:solidFill>
                  <a:srgbClr val="92D050"/>
                </a:solidFill>
                <a:latin typeface="Lucida Grande" pitchFamily="-109" charset="0"/>
                <a:sym typeface="Futura Condensed" pitchFamily="-109" charset="0"/>
              </a:rPr>
              <a:t>GeV</a:t>
            </a:r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  <a:sym typeface="Futura Condensed" pitchFamily="-109" charset="0"/>
              </a:rPr>
              <a:t>)</a:t>
            </a:r>
            <a:endParaRPr lang="en-US" sz="2800" b="1" dirty="0" smtClean="0">
              <a:solidFill>
                <a:srgbClr val="92D050"/>
              </a:solidFill>
              <a:latin typeface="Lucida Grande" pitchFamily="-109" charset="0"/>
              <a:ea typeface="ヒラギノ明朝 ProN W6" pitchFamily="-109" charset="-128"/>
              <a:sym typeface="Comic Sans MS" pitchFamily="66" charset="0"/>
            </a:endParaRPr>
          </a:p>
        </p:txBody>
      </p:sp>
      <p:sp>
        <p:nvSpPr>
          <p:cNvPr id="5" name="Rectangle 15"/>
          <p:cNvSpPr>
            <a:spLocks/>
          </p:cNvSpPr>
          <p:nvPr/>
        </p:nvSpPr>
        <p:spPr bwMode="auto">
          <a:xfrm>
            <a:off x="755576" y="836712"/>
            <a:ext cx="6972742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>
              <a:spcBef>
                <a:spcPts val="1750"/>
              </a:spcBef>
            </a:pP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Produced in the Early Universe in later phase transitions</a:t>
            </a:r>
          </a:p>
        </p:txBody>
      </p:sp>
      <p:sp>
        <p:nvSpPr>
          <p:cNvPr id="7" name="Rectangle 17"/>
          <p:cNvSpPr>
            <a:spLocks/>
          </p:cNvSpPr>
          <p:nvPr/>
        </p:nvSpPr>
        <p:spPr bwMode="auto">
          <a:xfrm>
            <a:off x="0" y="3657600"/>
            <a:ext cx="3200400" cy="2057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lnSpc>
                <a:spcPct val="140000"/>
              </a:lnSpc>
            </a:pPr>
            <a:r>
              <a:rPr lang="en-US" sz="1800" b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IMMs can be accelerated in the galactic B field to relativistic velocities</a:t>
            </a:r>
          </a:p>
        </p:txBody>
      </p:sp>
      <p:sp>
        <p:nvSpPr>
          <p:cNvPr id="8" name="Rectangle 41"/>
          <p:cNvSpPr>
            <a:spLocks/>
          </p:cNvSpPr>
          <p:nvPr/>
        </p:nvSpPr>
        <p:spPr bwMode="auto">
          <a:xfrm>
            <a:off x="2667000" y="4787900"/>
            <a:ext cx="6477000" cy="2070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1150"/>
              </a:spcBef>
            </a:pPr>
            <a:r>
              <a:rPr lang="en-US" sz="1800" b="1" dirty="0">
                <a:solidFill>
                  <a:schemeClr val="tx1"/>
                </a:solidFill>
                <a:latin typeface="Lucida Grande" pitchFamily="-109" charset="0"/>
                <a:sym typeface="Futura Condensed" pitchFamily="-109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  <a:sym typeface="Futura Condensed" pitchFamily="-109" charset="0"/>
              </a:rPr>
              <a:t>W</a:t>
            </a: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  <a:sym typeface="Comic Sans MS" pitchFamily="66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= </a:t>
            </a:r>
            <a:r>
              <a:rPr lang="en-US" sz="2000" b="1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g</a:t>
            </a:r>
            <a:r>
              <a:rPr lang="en-US" sz="2000" b="1" baseline="-25000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D</a:t>
            </a: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B L</a:t>
            </a: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  <a:sym typeface="Symbol" pitchFamily="18" charset="2"/>
              </a:rPr>
              <a:t> ∼</a:t>
            </a: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6 x 10 </a:t>
            </a:r>
            <a:r>
              <a:rPr lang="en-US" sz="2000" b="1" baseline="30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19 </a:t>
            </a:r>
            <a:r>
              <a:rPr lang="en-US" sz="2000" b="1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eV</a:t>
            </a:r>
            <a:r>
              <a:rPr lang="en-US" sz="2000" b="1" baseline="30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(B/3x10</a:t>
            </a:r>
            <a:r>
              <a:rPr lang="en-US" sz="2000" b="1" baseline="30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-6 </a:t>
            </a: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G) (L/300pc</a:t>
            </a:r>
            <a:r>
              <a:rPr lang="en-US" sz="18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)</a:t>
            </a:r>
          </a:p>
          <a:p>
            <a:pPr marL="39688">
              <a:spcBef>
                <a:spcPts val="500"/>
              </a:spcBef>
            </a:pPr>
            <a:r>
              <a:rPr lang="en-US" sz="1800" b="1" dirty="0">
                <a:solidFill>
                  <a:schemeClr val="tx1"/>
                </a:solidFill>
                <a:latin typeface="Lucida Grande" pitchFamily="-109" charset="0"/>
                <a:sym typeface="Comic Sans MS" pitchFamily="66" charset="0"/>
              </a:rPr>
              <a:t>          </a:t>
            </a:r>
            <a:r>
              <a:rPr lang="en-US" sz="18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</a:t>
            </a:r>
          </a:p>
          <a:p>
            <a:pPr marL="39688">
              <a:lnSpc>
                <a:spcPct val="110000"/>
              </a:lnSpc>
            </a:pP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  <a:cs typeface="Arial" pitchFamily="34" charset="0"/>
              </a:rPr>
              <a:t>Galaxy</a:t>
            </a:r>
            <a:r>
              <a:rPr lang="en-US" sz="2000" b="1" dirty="0">
                <a:solidFill>
                  <a:srgbClr val="FF3300"/>
                </a:solidFill>
                <a:latin typeface="Lucida Grande" pitchFamily="-109" charset="0"/>
                <a:cs typeface="Arial" pitchFamily="34" charset="0"/>
              </a:rPr>
              <a:t>              </a:t>
            </a:r>
            <a:r>
              <a:rPr lang="en-US" sz="2000" b="1" dirty="0" smtClean="0">
                <a:solidFill>
                  <a:srgbClr val="FF3300"/>
                </a:solidFill>
                <a:latin typeface="Lucida Grande" pitchFamily="-109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W 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sym typeface="Symbol" pitchFamily="18" charset="2"/>
              </a:rPr>
              <a:t>∼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 6x10</a:t>
            </a:r>
            <a:r>
              <a:rPr lang="en-US" sz="2000" b="1" baseline="30000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19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  </a:t>
            </a:r>
            <a:r>
              <a:rPr lang="en-US" sz="2000" b="1" dirty="0" err="1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eV</a:t>
            </a:r>
            <a:endParaRPr lang="en-US" sz="2000" b="1" dirty="0">
              <a:solidFill>
                <a:srgbClr val="FFFF00"/>
              </a:solidFill>
              <a:latin typeface="Lucida Grande" pitchFamily="-109" charset="0"/>
              <a:cs typeface="Arial" pitchFamily="34" charset="0"/>
            </a:endParaRPr>
          </a:p>
          <a:p>
            <a:pPr marL="39688">
              <a:lnSpc>
                <a:spcPct val="110000"/>
              </a:lnSpc>
            </a:pP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  <a:cs typeface="Arial" pitchFamily="34" charset="0"/>
              </a:rPr>
              <a:t>Neutron stars</a:t>
            </a:r>
            <a:r>
              <a:rPr lang="en-US" sz="2000" b="1" dirty="0">
                <a:solidFill>
                  <a:srgbClr val="FF3300"/>
                </a:solidFill>
                <a:latin typeface="Lucida Grande" pitchFamily="-109" charset="0"/>
                <a:cs typeface="Arial" pitchFamily="34" charset="0"/>
              </a:rPr>
              <a:t>   </a:t>
            </a:r>
            <a:r>
              <a:rPr lang="en-US" sz="2000" b="1" dirty="0" smtClean="0">
                <a:solidFill>
                  <a:srgbClr val="FF3300"/>
                </a:solidFill>
                <a:latin typeface="Lucida Grande" pitchFamily="-109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W 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sym typeface="Symbol" pitchFamily="18" charset="2"/>
              </a:rPr>
              <a:t>∼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 10</a:t>
            </a:r>
            <a:r>
              <a:rPr lang="en-US" sz="2000" b="1" baseline="30000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20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 - 10</a:t>
            </a:r>
            <a:r>
              <a:rPr lang="en-US" sz="2000" b="1" baseline="30000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24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  </a:t>
            </a:r>
            <a:r>
              <a:rPr lang="en-US" sz="2000" b="1" dirty="0" err="1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eV</a:t>
            </a:r>
            <a:endParaRPr lang="en-US" sz="2000" b="1" dirty="0">
              <a:solidFill>
                <a:srgbClr val="FFFF00"/>
              </a:solidFill>
              <a:latin typeface="Lucida Grande" pitchFamily="-109" charset="0"/>
              <a:cs typeface="Arial" pitchFamily="34" charset="0"/>
            </a:endParaRPr>
          </a:p>
          <a:p>
            <a:pPr marL="39688">
              <a:lnSpc>
                <a:spcPct val="110000"/>
              </a:lnSpc>
            </a:pP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</a:rPr>
              <a:t>AGN                  </a:t>
            </a:r>
            <a:r>
              <a:rPr lang="en-US" sz="2000" b="1" dirty="0" smtClean="0">
                <a:solidFill>
                  <a:schemeClr val="tx1"/>
                </a:solidFill>
                <a:latin typeface="Lucida Grande" pitchFamily="-109" charset="0"/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W 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  <a:sym typeface="Symbol" pitchFamily="18" charset="2"/>
              </a:rPr>
              <a:t>∼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 10</a:t>
            </a:r>
            <a:r>
              <a:rPr lang="en-US" sz="2000" b="1" baseline="30000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23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 - 10</a:t>
            </a:r>
            <a:r>
              <a:rPr lang="en-US" sz="2000" b="1" baseline="30000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24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  </a:t>
            </a:r>
            <a:r>
              <a:rPr lang="en-US" sz="2000" b="1" dirty="0" err="1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eV</a:t>
            </a:r>
            <a:endParaRPr lang="en-US" sz="2000" b="1" dirty="0">
              <a:solidFill>
                <a:srgbClr val="FFFF00"/>
              </a:solidFill>
              <a:latin typeface="Lucida Grande" pitchFamily="-109" charset="0"/>
              <a:cs typeface="Arial" pitchFamily="34" charset="0"/>
            </a:endParaRPr>
          </a:p>
        </p:txBody>
      </p:sp>
      <p:pic>
        <p:nvPicPr>
          <p:cNvPr id="9" name="Picture 4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4680" y="1447800"/>
            <a:ext cx="52578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6"/>
          <p:cNvSpPr>
            <a:spLocks/>
          </p:cNvSpPr>
          <p:nvPr/>
        </p:nvSpPr>
        <p:spPr bwMode="auto">
          <a:xfrm>
            <a:off x="144016" y="1905000"/>
            <a:ext cx="3419872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40639" bIns="0">
            <a:spAutoFit/>
          </a:bodyPr>
          <a:lstStyle/>
          <a:p>
            <a:pPr marL="39688"/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Ex. M 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sym typeface="Symbol" pitchFamily="18" charset="2"/>
              </a:rPr>
              <a:t>∼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 10</a:t>
            </a:r>
            <a:r>
              <a:rPr lang="en-US" sz="2000" b="1" baseline="30000" dirty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10  </a:t>
            </a:r>
            <a:r>
              <a:rPr lang="en-US" sz="2000" b="1" dirty="0" err="1" smtClean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GeV</a:t>
            </a:r>
            <a:r>
              <a:rPr lang="en-US" sz="2000" b="1" dirty="0" smtClean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,  g 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= 2 </a:t>
            </a:r>
            <a:r>
              <a:rPr lang="en-US" sz="2000" b="1" dirty="0" err="1" smtClean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g</a:t>
            </a:r>
            <a:r>
              <a:rPr lang="en-US" sz="2000" b="1" baseline="-25000" dirty="0" err="1" smtClean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D</a:t>
            </a:r>
            <a:r>
              <a:rPr lang="en-US" sz="2000" b="1" baseline="-25000" dirty="0" smtClean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 </a:t>
            </a:r>
            <a:r>
              <a:rPr lang="en-US" b="1" baseline="-25000" dirty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,     </a:t>
            </a:r>
            <a:r>
              <a:rPr lang="en-US" b="1" dirty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icCH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421532"/>
            <a:ext cx="65055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9"/>
          <p:cNvSpPr>
            <a:spLocks/>
          </p:cNvSpPr>
          <p:nvPr/>
        </p:nvSpPr>
        <p:spPr bwMode="auto">
          <a:xfrm>
            <a:off x="1691680" y="735360"/>
            <a:ext cx="6444208" cy="2453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lnSpc>
                <a:spcPct val="75000"/>
              </a:lnSpc>
              <a:spcAft>
                <a:spcPts val="4800"/>
              </a:spcAft>
            </a:pPr>
            <a:r>
              <a:rPr lang="en-US" b="1" dirty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430 m</a:t>
            </a:r>
            <a:r>
              <a:rPr lang="en-US" b="1" baseline="30000" dirty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2</a:t>
            </a:r>
            <a:r>
              <a:rPr lang="en-US" b="1" dirty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 of NTDs  @ </a:t>
            </a:r>
            <a:r>
              <a:rPr lang="en-US" b="1" dirty="0" err="1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Chacaltaya</a:t>
            </a:r>
            <a:r>
              <a:rPr lang="en-US" b="1" dirty="0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, Bolivia, 5230 m </a:t>
            </a:r>
            <a:r>
              <a:rPr lang="en-US" b="1" dirty="0" err="1">
                <a:solidFill>
                  <a:srgbClr val="FFFF00"/>
                </a:solidFill>
                <a:latin typeface="Lucida Grande" pitchFamily="-109" charset="0"/>
                <a:sym typeface="Futura Condensed" pitchFamily="-109" charset="0"/>
              </a:rPr>
              <a:t>asl</a:t>
            </a:r>
            <a:endParaRPr lang="en-US" b="1" dirty="0">
              <a:solidFill>
                <a:srgbClr val="FFFF00"/>
              </a:solidFill>
              <a:latin typeface="Lucida Grande" pitchFamily="-109" charset="0"/>
              <a:cs typeface="Arial" pitchFamily="34" charset="0"/>
            </a:endParaRPr>
          </a:p>
        </p:txBody>
      </p:sp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533400" y="1052736"/>
            <a:ext cx="3835400" cy="1308100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/>
              <a:t>Detector surface    430 m</a:t>
            </a:r>
            <a:r>
              <a:rPr lang="en-US" sz="1600" baseline="30000" dirty="0"/>
              <a:t>2</a:t>
            </a:r>
            <a:r>
              <a:rPr lang="en-US" sz="1600" dirty="0"/>
              <a:t> (7420 stacks)</a:t>
            </a:r>
            <a:endParaRPr lang="en-US" sz="1600" dirty="0">
              <a:cs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600" dirty="0" err="1">
                <a:cs typeface="Arial" pitchFamily="34" charset="0"/>
              </a:rPr>
              <a:t>Atm</a:t>
            </a:r>
            <a:r>
              <a:rPr lang="en-US" sz="1600" dirty="0">
                <a:cs typeface="Arial" pitchFamily="34" charset="0"/>
              </a:rPr>
              <a:t> depth   540 g/cm</a:t>
            </a:r>
            <a:r>
              <a:rPr lang="en-US" sz="1600" baseline="30000" dirty="0">
                <a:cs typeface="Arial" pitchFamily="34" charset="0"/>
              </a:rPr>
              <a:t>2</a:t>
            </a:r>
            <a:endParaRPr lang="en-US" sz="1600" dirty="0">
              <a:cs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600" dirty="0">
                <a:cs typeface="Arial" pitchFamily="34" charset="0"/>
              </a:rPr>
              <a:t>Rigidity        ~ 12.5 GV</a:t>
            </a:r>
            <a:endParaRPr lang="en-US" sz="1600" dirty="0"/>
          </a:p>
          <a:p>
            <a:pPr>
              <a:spcAft>
                <a:spcPts val="600"/>
              </a:spcAft>
            </a:pPr>
            <a:r>
              <a:rPr lang="en-US" sz="1600" dirty="0"/>
              <a:t>Average exposure time t  = 4.2 years</a:t>
            </a:r>
            <a:endParaRPr lang="it-IT" baseline="30000" dirty="0"/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4648200" y="1066800"/>
            <a:ext cx="3429000" cy="1308100"/>
          </a:xfrm>
          <a:prstGeom prst="rect">
            <a:avLst/>
          </a:prstGeom>
          <a:solidFill>
            <a:schemeClr val="bg1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/>
              <a:t>Atm Pressure ~ 0.5 atm</a:t>
            </a:r>
          </a:p>
          <a:p>
            <a:pPr>
              <a:spcAft>
                <a:spcPts val="600"/>
              </a:spcAft>
            </a:pPr>
            <a:r>
              <a:rPr lang="en-US" sz="1600"/>
              <a:t>Mean Temperature     = 12 </a:t>
            </a:r>
            <a:r>
              <a:rPr lang="en-US" sz="1600">
                <a:cs typeface="Arial" pitchFamily="34" charset="0"/>
              </a:rPr>
              <a:t>°C</a:t>
            </a:r>
          </a:p>
          <a:p>
            <a:pPr>
              <a:spcAft>
                <a:spcPts val="600"/>
              </a:spcAft>
            </a:pPr>
            <a:r>
              <a:rPr lang="en-US" sz="1600">
                <a:cs typeface="Arial" pitchFamily="34" charset="0"/>
              </a:rPr>
              <a:t>Rd concentr.    ~ 40-50 Bq/m</a:t>
            </a:r>
            <a:r>
              <a:rPr lang="en-US" sz="1600" baseline="30000">
                <a:cs typeface="Arial" pitchFamily="34" charset="0"/>
              </a:rPr>
              <a:t>3 </a:t>
            </a:r>
          </a:p>
          <a:p>
            <a:pPr>
              <a:spcAft>
                <a:spcPts val="600"/>
              </a:spcAft>
            </a:pPr>
            <a:r>
              <a:rPr lang="en-US" sz="1600">
                <a:cs typeface="Arial" pitchFamily="34" charset="0"/>
              </a:rPr>
              <a:t>Neutron flux     = 1.8x10</a:t>
            </a:r>
            <a:r>
              <a:rPr lang="en-US" sz="1600" baseline="30000">
                <a:cs typeface="Arial" pitchFamily="34" charset="0"/>
              </a:rPr>
              <a:t>-2</a:t>
            </a:r>
            <a:r>
              <a:rPr lang="en-US" sz="1600">
                <a:cs typeface="Arial" pitchFamily="34" charset="0"/>
              </a:rPr>
              <a:t> cm</a:t>
            </a:r>
            <a:r>
              <a:rPr lang="en-US" sz="1600" baseline="30000">
                <a:latin typeface="Lucida Grande" pitchFamily="-109" charset="0"/>
                <a:cs typeface="Arial" pitchFamily="34" charset="0"/>
              </a:rPr>
              <a:t>2</a:t>
            </a:r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auto">
          <a:xfrm flipH="1" flipV="1">
            <a:off x="1066800" y="5105400"/>
            <a:ext cx="1371600" cy="800100"/>
          </a:xfrm>
          <a:prstGeom prst="line">
            <a:avLst/>
          </a:prstGeom>
          <a:noFill/>
          <a:ln w="28575">
            <a:solidFill>
              <a:srgbClr val="ED1804"/>
            </a:solidFill>
            <a:round/>
            <a:headEnd/>
            <a:tailEnd type="triangle" w="med" len="med"/>
          </a:ln>
        </p:spPr>
        <p:txBody>
          <a:bodyPr lIns="0" tIns="0" rIns="0" bIns="0"/>
          <a:lstStyle/>
          <a:p>
            <a:endParaRPr lang="fr-FR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246587"/>
            <a:ext cx="24384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19400"/>
            <a:ext cx="170656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52600" y="2438400"/>
            <a:ext cx="3862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Lucida Grande" pitchFamily="-109" charset="0"/>
              </a:rPr>
              <a:t>Exposure : 2000-2005</a:t>
            </a:r>
            <a:endParaRPr lang="it-IT">
              <a:solidFill>
                <a:schemeClr val="bg1"/>
              </a:solidFill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/>
        </p:nvSpPr>
        <p:spPr bwMode="auto">
          <a:xfrm>
            <a:off x="611560" y="0"/>
            <a:ext cx="7759700" cy="658416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  <a:ea typeface="+mj-ea"/>
                <a:cs typeface="+mj-cs"/>
                <a:sym typeface="Futura Condensed" pitchFamily="-109" charset="0"/>
              </a:rPr>
              <a:t>T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Lucida Grande" pitchFamily="-109" charset="0"/>
                <a:ea typeface="+mj-ea"/>
                <a:cs typeface="+mj-cs"/>
                <a:sym typeface="Futura Condensed" pitchFamily="-109" charset="0"/>
              </a:rPr>
              <a:t>he SLIM </a:t>
            </a:r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  <a:ea typeface="+mj-ea"/>
                <a:cs typeface="+mj-cs"/>
                <a:sym typeface="Futura Condensed" pitchFamily="-109" charset="0"/>
              </a:rPr>
              <a:t>e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Lucida Grande" pitchFamily="-109" charset="0"/>
                <a:ea typeface="+mj-ea"/>
                <a:cs typeface="+mj-cs"/>
                <a:sym typeface="Futura Condensed" pitchFamily="-109" charset="0"/>
              </a:rPr>
              <a:t>xperiment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Lucida Grande" pitchFamily="-109" charset="0"/>
              <a:ea typeface="ヒラギノ明朝 ProN W6" pitchFamily="-109" charset="-128"/>
              <a:cs typeface="+mj-cs"/>
              <a:sym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/>
          </p:cNvSpPr>
          <p:nvPr/>
        </p:nvSpPr>
        <p:spPr bwMode="auto">
          <a:xfrm>
            <a:off x="1234008" y="5715000"/>
            <a:ext cx="70104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sym typeface="Comic Sans MS" pitchFamily="66" charset="0"/>
              </a:rPr>
              <a:t>Accessible regions in the plane (mass,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sym typeface="Symbol"/>
              </a:rPr>
              <a:t>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sym typeface="Comic Sans MS" pitchFamily="66" charset="0"/>
              </a:rPr>
              <a:t>) for MMs from above</a:t>
            </a:r>
          </a:p>
        </p:txBody>
      </p:sp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1872952" y="1434752"/>
            <a:ext cx="5618163" cy="4154488"/>
            <a:chOff x="1143000" y="1600200"/>
            <a:chExt cx="5618162" cy="4154488"/>
          </a:xfrm>
        </p:grpSpPr>
        <p:pic>
          <p:nvPicPr>
            <p:cNvPr id="12" name="Picture 4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1600200"/>
              <a:ext cx="5618162" cy="4154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" name="Group 11"/>
            <p:cNvGrpSpPr>
              <a:grpSpLocks/>
            </p:cNvGrpSpPr>
            <p:nvPr/>
          </p:nvGrpSpPr>
          <p:grpSpPr bwMode="auto">
            <a:xfrm>
              <a:off x="1865313" y="2632075"/>
              <a:ext cx="2376487" cy="2376488"/>
              <a:chOff x="1865313" y="2632075"/>
              <a:chExt cx="2376487" cy="2376488"/>
            </a:xfrm>
          </p:grpSpPr>
          <p:sp>
            <p:nvSpPr>
              <p:cNvPr id="14" name="Line 6"/>
              <p:cNvSpPr>
                <a:spLocks noChangeShapeType="1"/>
              </p:cNvSpPr>
              <p:nvPr/>
            </p:nvSpPr>
            <p:spPr bwMode="auto">
              <a:xfrm rot="10800000" flipH="1">
                <a:off x="1865313" y="2640013"/>
                <a:ext cx="608012" cy="6350"/>
              </a:xfrm>
              <a:prstGeom prst="line">
                <a:avLst/>
              </a:prstGeom>
              <a:noFill/>
              <a:ln w="38100">
                <a:solidFill>
                  <a:srgbClr val="FF1D05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Line 7"/>
              <p:cNvSpPr>
                <a:spLocks noChangeShapeType="1"/>
              </p:cNvSpPr>
              <p:nvPr/>
            </p:nvSpPr>
            <p:spPr bwMode="auto">
              <a:xfrm rot="10800000" flipH="1">
                <a:off x="4211638" y="2632075"/>
                <a:ext cx="1587" cy="2376488"/>
              </a:xfrm>
              <a:prstGeom prst="line">
                <a:avLst/>
              </a:prstGeom>
              <a:noFill/>
              <a:ln w="38100">
                <a:solidFill>
                  <a:srgbClr val="555555"/>
                </a:solidFill>
                <a:prstDash val="dash"/>
                <a:round/>
                <a:headEnd type="triangle" w="med" len="med"/>
                <a:tailEnd/>
              </a:ln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Line 8"/>
              <p:cNvSpPr>
                <a:spLocks noChangeShapeType="1"/>
              </p:cNvSpPr>
              <p:nvPr/>
            </p:nvSpPr>
            <p:spPr bwMode="auto">
              <a:xfrm rot="10800000" flipH="1">
                <a:off x="2497138" y="2632075"/>
                <a:ext cx="1587" cy="2376488"/>
              </a:xfrm>
              <a:prstGeom prst="line">
                <a:avLst/>
              </a:prstGeom>
              <a:noFill/>
              <a:ln w="38100">
                <a:solidFill>
                  <a:srgbClr val="FF1D05"/>
                </a:solidFill>
                <a:round/>
                <a:headEnd type="triangle" w="med" len="med"/>
                <a:tailEnd/>
              </a:ln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Line 9"/>
              <p:cNvSpPr>
                <a:spLocks noChangeShapeType="1"/>
              </p:cNvSpPr>
              <p:nvPr/>
            </p:nvSpPr>
            <p:spPr bwMode="auto">
              <a:xfrm>
                <a:off x="2501900" y="2641600"/>
                <a:ext cx="1739900" cy="1588"/>
              </a:xfrm>
              <a:prstGeom prst="line">
                <a:avLst/>
              </a:prstGeom>
              <a:noFill/>
              <a:ln w="38100">
                <a:solidFill>
                  <a:srgbClr val="555555"/>
                </a:solidFill>
                <a:prstDash val="dash"/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19250" y="1050925"/>
            <a:ext cx="1501775" cy="1219200"/>
            <a:chOff x="0" y="0"/>
            <a:chExt cx="946" cy="768"/>
          </a:xfrm>
        </p:grpSpPr>
        <p:sp>
          <p:nvSpPr>
            <p:cNvPr id="3" name="Rectangle 2"/>
            <p:cNvSpPr>
              <a:spLocks/>
            </p:cNvSpPr>
            <p:nvPr/>
          </p:nvSpPr>
          <p:spPr bwMode="auto">
            <a:xfrm>
              <a:off x="27" y="44"/>
              <a:ext cx="919" cy="7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400" b="1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CR39®</a:t>
              </a:r>
            </a:p>
            <a:p>
              <a:pPr marL="39688"/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ρ = 1.32 g /cm</a:t>
              </a:r>
              <a:r>
                <a:rPr lang="en-US" sz="1400" baseline="30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3</a:t>
              </a:r>
            </a:p>
            <a:p>
              <a:pPr marL="39688"/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(C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12</a:t>
              </a:r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H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18</a:t>
              </a:r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O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7</a:t>
              </a:r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)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n</a:t>
              </a:r>
            </a:p>
            <a:p>
              <a:pPr marL="39688"/>
              <a:endParaRPr lang="en-US" sz="1400" baseline="-25000">
                <a:solidFill>
                  <a:schemeClr val="tx1"/>
                </a:solidFill>
                <a:latin typeface="Lucida Grande" pitchFamily="-109" charset="0"/>
                <a:cs typeface="Arial" pitchFamily="34" charset="0"/>
              </a:endParaRPr>
            </a:p>
            <a:p>
              <a:pPr marL="39688"/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A/Z = 1.877</a:t>
              </a:r>
            </a:p>
            <a:p>
              <a:pPr marL="39688"/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4" name="Rectangle 3"/>
            <p:cNvSpPr>
              <a:spLocks/>
            </p:cNvSpPr>
            <p:nvPr/>
          </p:nvSpPr>
          <p:spPr bwMode="auto">
            <a:xfrm>
              <a:off x="0" y="0"/>
              <a:ext cx="908" cy="7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it-IT">
                <a:latin typeface="Lucida Grande" pitchFamily="-109" charset="0"/>
              </a:endParaRPr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172200" y="1066800"/>
            <a:ext cx="1530350" cy="1082675"/>
            <a:chOff x="0" y="0"/>
            <a:chExt cx="964" cy="682"/>
          </a:xfrm>
        </p:grpSpPr>
        <p:sp>
          <p:nvSpPr>
            <p:cNvPr id="6" name="Rectangle 5"/>
            <p:cNvSpPr>
              <a:spLocks/>
            </p:cNvSpPr>
            <p:nvPr/>
          </p:nvSpPr>
          <p:spPr bwMode="auto">
            <a:xfrm>
              <a:off x="45" y="12"/>
              <a:ext cx="919" cy="6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400" b="1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MAKROFOL </a:t>
              </a:r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®</a:t>
              </a:r>
            </a:p>
            <a:p>
              <a:pPr marL="39688"/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ρ = 1.29 g /cm</a:t>
              </a:r>
              <a:r>
                <a:rPr lang="en-US" sz="1400" baseline="30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3</a:t>
              </a:r>
            </a:p>
            <a:p>
              <a:pPr marL="39688"/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(C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16</a:t>
              </a:r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H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14</a:t>
              </a:r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O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3</a:t>
              </a:r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)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n</a:t>
              </a:r>
            </a:p>
            <a:p>
              <a:pPr marL="39688"/>
              <a:endParaRPr lang="en-US" sz="1400" baseline="-25000">
                <a:solidFill>
                  <a:schemeClr val="tx1"/>
                </a:solidFill>
                <a:latin typeface="Lucida Grande" pitchFamily="-109" charset="0"/>
                <a:cs typeface="Arial" pitchFamily="34" charset="0"/>
              </a:endParaRPr>
            </a:p>
            <a:p>
              <a:pPr marL="39688"/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A/Z = 1.896</a:t>
              </a:r>
            </a:p>
          </p:txBody>
        </p:sp>
        <p:sp>
          <p:nvSpPr>
            <p:cNvPr id="7" name="Rectangle 6"/>
            <p:cNvSpPr>
              <a:spLocks/>
            </p:cNvSpPr>
            <p:nvPr/>
          </p:nvSpPr>
          <p:spPr bwMode="auto">
            <a:xfrm>
              <a:off x="0" y="0"/>
              <a:ext cx="952" cy="68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it-IT">
                <a:latin typeface="Lucida Grande" pitchFamily="-109" charset="0"/>
              </a:endParaRPr>
            </a:p>
          </p:txBody>
        </p:sp>
      </p:grp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5299075" y="2895600"/>
            <a:ext cx="3616325" cy="2197100"/>
            <a:chOff x="20" y="-126"/>
            <a:chExt cx="1751" cy="1211"/>
          </a:xfrm>
        </p:grpSpPr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20" y="0"/>
              <a:ext cx="1751" cy="1085"/>
              <a:chOff x="20" y="0"/>
              <a:chExt cx="1751" cy="1085"/>
            </a:xfrm>
          </p:grpSpPr>
          <p:pic>
            <p:nvPicPr>
              <p:cNvPr id="11" name="Picture 11"/>
              <p:cNvPicPr>
                <a:picLocks noChangeArrowheads="1"/>
              </p:cNvPicPr>
              <p:nvPr/>
            </p:nvPicPr>
            <p:blipFill>
              <a:blip r:embed="rId3" cstate="print">
                <a:lum contrast="8000"/>
                <a:grayscl/>
              </a:blip>
              <a:srcRect b="2834"/>
              <a:stretch>
                <a:fillRect/>
              </a:stretch>
            </p:blipFill>
            <p:spPr bwMode="auto">
              <a:xfrm>
                <a:off x="22" y="0"/>
                <a:ext cx="878" cy="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Rectangle 12"/>
              <p:cNvSpPr>
                <a:spLocks/>
              </p:cNvSpPr>
              <p:nvPr/>
            </p:nvSpPr>
            <p:spPr bwMode="auto">
              <a:xfrm>
                <a:off x="20" y="0"/>
                <a:ext cx="879" cy="94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13" name="Rectangle 13"/>
              <p:cNvSpPr>
                <a:spLocks/>
              </p:cNvSpPr>
              <p:nvPr/>
            </p:nvSpPr>
            <p:spPr bwMode="auto">
              <a:xfrm>
                <a:off x="74" y="966"/>
                <a:ext cx="1697" cy="11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>
                <a:spAutoFit/>
              </a:bodyPr>
              <a:lstStyle/>
              <a:p>
                <a:pPr marL="39688"/>
                <a:r>
                  <a:rPr lang="en-US" sz="1400" b="1" dirty="0">
                    <a:cs typeface="Arial" pitchFamily="34" charset="0"/>
                  </a:rPr>
                  <a:t>158 A </a:t>
                </a:r>
                <a:r>
                  <a:rPr lang="en-US" sz="1400" b="1" dirty="0" err="1">
                    <a:cs typeface="Arial" pitchFamily="34" charset="0"/>
                  </a:rPr>
                  <a:t>GeV</a:t>
                </a:r>
                <a:r>
                  <a:rPr lang="en-US" sz="1400" b="1" dirty="0">
                    <a:cs typeface="Arial" pitchFamily="34" charset="0"/>
                  </a:rPr>
                  <a:t>   </a:t>
                </a:r>
                <a:r>
                  <a:rPr lang="en-US" sz="1400" b="1" baseline="30000" dirty="0">
                    <a:cs typeface="Arial" pitchFamily="34" charset="0"/>
                  </a:rPr>
                  <a:t>82+</a:t>
                </a:r>
                <a:r>
                  <a:rPr lang="en-US" sz="1400" b="1" dirty="0">
                    <a:cs typeface="Arial" pitchFamily="34" charset="0"/>
                  </a:rPr>
                  <a:t>Pb + fragments in CR39</a:t>
                </a:r>
              </a:p>
            </p:txBody>
          </p:sp>
        </p:grpSp>
        <p:sp>
          <p:nvSpPr>
            <p:cNvPr id="10" name="Rectangle 14"/>
            <p:cNvSpPr>
              <a:spLocks/>
            </p:cNvSpPr>
            <p:nvPr/>
          </p:nvSpPr>
          <p:spPr bwMode="auto">
            <a:xfrm>
              <a:off x="406" y="-126"/>
              <a:ext cx="478" cy="1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200" b="1">
                  <a:solidFill>
                    <a:schemeClr val="tx1"/>
                  </a:solidFill>
                  <a:cs typeface="Arial" pitchFamily="34" charset="0"/>
                </a:rPr>
                <a:t>150X150 μm</a:t>
              </a:r>
              <a:r>
                <a:rPr lang="en-US" sz="1200" b="1" baseline="30000">
                  <a:solidFill>
                    <a:schemeClr val="tx1"/>
                  </a:solidFill>
                  <a:cs typeface="Arial" pitchFamily="34" charset="0"/>
                </a:rPr>
                <a:t>2 </a:t>
              </a:r>
            </a:p>
          </p:txBody>
        </p:sp>
      </p:grpSp>
      <p:sp>
        <p:nvSpPr>
          <p:cNvPr id="14" name="Rectangle 15"/>
          <p:cNvSpPr>
            <a:spLocks/>
          </p:cNvSpPr>
          <p:nvPr/>
        </p:nvSpPr>
        <p:spPr bwMode="auto">
          <a:xfrm>
            <a:off x="468313" y="3284538"/>
            <a:ext cx="287337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15" name="Rectangle 16"/>
          <p:cNvSpPr>
            <a:spLocks/>
          </p:cNvSpPr>
          <p:nvPr/>
        </p:nvSpPr>
        <p:spPr bwMode="auto">
          <a:xfrm>
            <a:off x="3059113" y="3357563"/>
            <a:ext cx="215900" cy="28733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16" name="Rectangle 17"/>
          <p:cNvSpPr>
            <a:spLocks/>
          </p:cNvSpPr>
          <p:nvPr/>
        </p:nvSpPr>
        <p:spPr bwMode="auto">
          <a:xfrm>
            <a:off x="304800" y="2438400"/>
            <a:ext cx="2992485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   </a:t>
            </a:r>
            <a:r>
              <a:rPr lang="en-US" b="1" u="sng" dirty="0">
                <a:solidFill>
                  <a:srgbClr val="FFFF00"/>
                </a:solidFill>
                <a:latin typeface="Lucida Grande" pitchFamily="-109" charset="0"/>
                <a:cs typeface="Arial" pitchFamily="34" charset="0"/>
              </a:rPr>
              <a:t>Chemical etching modes</a:t>
            </a:r>
          </a:p>
        </p:txBody>
      </p:sp>
      <p:grpSp>
        <p:nvGrpSpPr>
          <p:cNvPr id="17" name="Group 18"/>
          <p:cNvGrpSpPr>
            <a:grpSpLocks/>
          </p:cNvGrpSpPr>
          <p:nvPr/>
        </p:nvGrpSpPr>
        <p:grpSpPr bwMode="auto">
          <a:xfrm>
            <a:off x="3505200" y="1066800"/>
            <a:ext cx="2209800" cy="1143000"/>
            <a:chOff x="-82" y="10"/>
            <a:chExt cx="1392" cy="720"/>
          </a:xfrm>
        </p:grpSpPr>
        <p:sp>
          <p:nvSpPr>
            <p:cNvPr id="18" name="Rectangle 19"/>
            <p:cNvSpPr>
              <a:spLocks/>
            </p:cNvSpPr>
            <p:nvPr/>
          </p:nvSpPr>
          <p:spPr bwMode="auto">
            <a:xfrm>
              <a:off x="0" y="44"/>
              <a:ext cx="1296" cy="5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400" b="1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CR39® 0.1% </a:t>
              </a:r>
            </a:p>
            <a:p>
              <a:pPr marL="39688"/>
              <a:r>
                <a:rPr lang="en-US" sz="1400" b="1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dioctyl phthalate DOP</a:t>
              </a:r>
            </a:p>
            <a:p>
              <a:pPr marL="39688"/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ρ = 1.32 g /cm</a:t>
              </a:r>
              <a:r>
                <a:rPr lang="en-US" sz="1400" baseline="30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3</a:t>
              </a:r>
            </a:p>
            <a:p>
              <a:pPr marL="39688"/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(C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12</a:t>
              </a:r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H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18</a:t>
              </a:r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O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7</a:t>
              </a:r>
              <a:r>
                <a:rPr lang="en-US" sz="14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)</a:t>
              </a:r>
              <a:r>
                <a:rPr lang="en-US" sz="1400" baseline="-25000">
                  <a:solidFill>
                    <a:schemeClr val="tx1"/>
                  </a:solidFill>
                  <a:latin typeface="Lucida Grande" pitchFamily="-109" charset="0"/>
                  <a:cs typeface="Arial" pitchFamily="34" charset="0"/>
                </a:rPr>
                <a:t>n</a:t>
              </a:r>
            </a:p>
          </p:txBody>
        </p:sp>
        <p:sp>
          <p:nvSpPr>
            <p:cNvPr id="19" name="Rectangle 20"/>
            <p:cNvSpPr>
              <a:spLocks/>
            </p:cNvSpPr>
            <p:nvPr/>
          </p:nvSpPr>
          <p:spPr bwMode="auto">
            <a:xfrm>
              <a:off x="-82" y="10"/>
              <a:ext cx="1392" cy="7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it-IT">
                <a:latin typeface="Lucida Grande" pitchFamily="-109" charset="0"/>
              </a:endParaRPr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>
            <a:off x="7239000" y="2895600"/>
            <a:ext cx="1778000" cy="1914525"/>
            <a:chOff x="0" y="-128"/>
            <a:chExt cx="964" cy="1074"/>
          </a:xfrm>
        </p:grpSpPr>
        <p:pic>
          <p:nvPicPr>
            <p:cNvPr id="21" name="Picture 22"/>
            <p:cNvPicPr>
              <a:picLocks noChangeArrowheads="1"/>
            </p:cNvPicPr>
            <p:nvPr/>
          </p:nvPicPr>
          <p:blipFill>
            <a:blip r:embed="rId4" cstate="print"/>
            <a:srcRect b="2789"/>
            <a:stretch>
              <a:fillRect/>
            </a:stretch>
          </p:blipFill>
          <p:spPr bwMode="auto">
            <a:xfrm>
              <a:off x="0" y="0"/>
              <a:ext cx="964" cy="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23"/>
            <p:cNvSpPr>
              <a:spLocks/>
            </p:cNvSpPr>
            <p:nvPr/>
          </p:nvSpPr>
          <p:spPr bwMode="auto">
            <a:xfrm>
              <a:off x="0" y="0"/>
              <a:ext cx="964" cy="94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23" name="Rectangle 24"/>
            <p:cNvSpPr>
              <a:spLocks/>
            </p:cNvSpPr>
            <p:nvPr/>
          </p:nvSpPr>
          <p:spPr bwMode="auto">
            <a:xfrm>
              <a:off x="372" y="-128"/>
              <a:ext cx="536" cy="1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200" b="1">
                  <a:solidFill>
                    <a:schemeClr val="tx1"/>
                  </a:solidFill>
                  <a:cs typeface="Arial" pitchFamily="34" charset="0"/>
                </a:rPr>
                <a:t>150X150 μm</a:t>
              </a:r>
              <a:r>
                <a:rPr lang="en-US" sz="1200" b="1" baseline="30000">
                  <a:solidFill>
                    <a:schemeClr val="tx1"/>
                  </a:solidFill>
                  <a:cs typeface="Arial" pitchFamily="34" charset="0"/>
                </a:rPr>
                <a:t>2 </a:t>
              </a:r>
            </a:p>
          </p:txBody>
        </p:sp>
      </p:grpSp>
      <p:graphicFrame>
        <p:nvGraphicFramePr>
          <p:cNvPr id="25" name="Group 26"/>
          <p:cNvGraphicFramePr>
            <a:graphicFrameLocks noGrp="1"/>
          </p:cNvGraphicFramePr>
          <p:nvPr/>
        </p:nvGraphicFramePr>
        <p:xfrm>
          <a:off x="152400" y="2971800"/>
          <a:ext cx="4800600" cy="2554288"/>
        </p:xfrm>
        <a:graphic>
          <a:graphicData uri="http://schemas.openxmlformats.org/drawingml/2006/table">
            <a:tbl>
              <a:tblPr/>
              <a:tblGrid>
                <a:gridCol w="882650"/>
                <a:gridCol w="1022350"/>
                <a:gridCol w="2895600"/>
              </a:tblGrid>
              <a:tr h="528638"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 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detector type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solution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 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CR39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8N KOH + 1.5% ethyl alcohol 70° C 30h 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Strong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CR39 DOP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8N KOH + 1.5% ethyl alcohol 75° C 30h 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 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Makrofol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6N KOH + 20% ethyl alcohol 75° C 30h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Soft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CR39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6N NaOH + 1% ethyl alcohol 70° C 40h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 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CR39 DOP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6N NaOH 70° C </a:t>
                      </a:r>
                    </a:p>
                    <a:p>
                      <a:pPr marL="39688" marR="0" lvl="0" indent="0" algn="l" defTabSz="914400" rtl="0" eaLnBrk="1" fontAlgn="base" latinLnBrk="0" hangingPunct="1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AD41A"/>
                        </a:buClr>
                        <a:buSzPct val="120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Lucida Grande" pitchFamily="-109" charset="0"/>
                          <a:ea typeface="ヒラギノ角ゴ ProN W3" pitchFamily="-109" charset="-128"/>
                          <a:sym typeface="Arial" pitchFamily="34" charset="0"/>
                        </a:rPr>
                        <a:t>40h</a:t>
                      </a:r>
                    </a:p>
                  </a:txBody>
                  <a:tcPr marL="50800" marR="50800" marT="50800" marB="50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5562600" y="5257800"/>
            <a:ext cx="1168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omic Sans MS" pitchFamily="66" charset="0"/>
                <a:ea typeface="Antique Olive" pitchFamily="34" charset="0"/>
                <a:cs typeface="Comic Sans MS" pitchFamily="66" charset="0"/>
              </a:rPr>
              <a:t>6N </a:t>
            </a:r>
            <a:r>
              <a:rPr lang="en-US" sz="1600" b="1" dirty="0" err="1">
                <a:solidFill>
                  <a:srgbClr val="FFFF00"/>
                </a:solidFill>
                <a:latin typeface="Comic Sans MS" pitchFamily="66" charset="0"/>
                <a:ea typeface="Antique Olive" pitchFamily="34" charset="0"/>
                <a:cs typeface="Comic Sans MS" pitchFamily="66" charset="0"/>
              </a:rPr>
              <a:t>NaOH</a:t>
            </a:r>
            <a:endParaRPr lang="it-IT" sz="1600" b="1" dirty="0">
              <a:solidFill>
                <a:srgbClr val="FFFF00"/>
              </a:solidFill>
              <a:latin typeface="Comic Sans MS" pitchFamily="66" charset="0"/>
              <a:ea typeface="Antique Olive" pitchFamily="34" charset="0"/>
              <a:cs typeface="Comic Sans MS" pitchFamily="66" charset="0"/>
            </a:endParaRPr>
          </a:p>
        </p:txBody>
      </p:sp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7239000" y="5105400"/>
            <a:ext cx="190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  <a:latin typeface="Comic Sans MS" pitchFamily="66" charset="0"/>
              </a:rPr>
              <a:t>6N </a:t>
            </a:r>
            <a:r>
              <a:rPr lang="en-US" sz="1600" dirty="0" err="1">
                <a:solidFill>
                  <a:srgbClr val="FFFF00"/>
                </a:solidFill>
                <a:latin typeface="Comic Sans MS" pitchFamily="66" charset="0"/>
              </a:rPr>
              <a:t>NaOH</a:t>
            </a:r>
            <a:r>
              <a:rPr lang="en-US" sz="16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  <a:p>
            <a:r>
              <a:rPr lang="en-US" sz="1600" dirty="0">
                <a:solidFill>
                  <a:srgbClr val="FFFF00"/>
                </a:solidFill>
                <a:latin typeface="Comic Sans MS" pitchFamily="66" charset="0"/>
              </a:rPr>
              <a:t>+ 1% ethyl alcohol</a:t>
            </a:r>
            <a:endParaRPr lang="it-IT" sz="1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9" name="Rectangle 14"/>
          <p:cNvSpPr txBox="1">
            <a:spLocks noChangeArrowheads="1"/>
          </p:cNvSpPr>
          <p:nvPr/>
        </p:nvSpPr>
        <p:spPr bwMode="auto">
          <a:xfrm>
            <a:off x="611560" y="0"/>
            <a:ext cx="7759700" cy="658416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Lucida Grande" pitchFamily="-109" charset="0"/>
                <a:ea typeface="+mj-ea"/>
                <a:cs typeface="+mj-cs"/>
                <a:sym typeface="Futura Condensed" pitchFamily="-109" charset="0"/>
              </a:rPr>
              <a:t>SLIM </a:t>
            </a:r>
            <a:r>
              <a:rPr lang="en-US" sz="2800" b="1" noProof="0" dirty="0" smtClean="0">
                <a:solidFill>
                  <a:srgbClr val="92D050"/>
                </a:solidFill>
                <a:latin typeface="Lucida Grande" pitchFamily="-109" charset="0"/>
                <a:ea typeface="+mj-ea"/>
                <a:cs typeface="+mj-cs"/>
                <a:sym typeface="Futura Condensed" pitchFamily="-109" charset="0"/>
              </a:rPr>
              <a:t>Nuclear Track Detectors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Lucida Grande" pitchFamily="-109" charset="0"/>
              <a:ea typeface="ヒラギノ明朝 ProN W6" pitchFamily="-109" charset="-128"/>
              <a:cs typeface="+mj-cs"/>
              <a:sym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1835696" y="5949280"/>
            <a:ext cx="540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9688"/>
            <a:r>
              <a:rPr lang="en-US" b="1" dirty="0">
                <a:latin typeface="Lucida Grande" pitchFamily="-109" charset="0"/>
                <a:sym typeface="Futura" pitchFamily="-109" charset="0"/>
              </a:rPr>
              <a:t>Restricted Energy Loss </a:t>
            </a:r>
            <a:r>
              <a:rPr lang="en-US" b="1" dirty="0" err="1">
                <a:latin typeface="Lucida Grande" pitchFamily="-109" charset="0"/>
                <a:sym typeface="Futura" pitchFamily="-109" charset="0"/>
              </a:rPr>
              <a:t>vs</a:t>
            </a:r>
            <a:r>
              <a:rPr lang="en-US" b="1" dirty="0">
                <a:latin typeface="Lucida Grande" pitchFamily="-109" charset="0"/>
                <a:sym typeface="Futura" pitchFamily="-109" charset="0"/>
              </a:rPr>
              <a:t> </a:t>
            </a:r>
            <a:r>
              <a:rPr lang="en-US" b="1" dirty="0">
                <a:latin typeface="Lucida Grande" pitchFamily="-109" charset="0"/>
                <a:sym typeface="Symbol" pitchFamily="18" charset="2"/>
              </a:rPr>
              <a:t>β</a:t>
            </a:r>
            <a:r>
              <a:rPr lang="en-US" b="1" dirty="0">
                <a:latin typeface="Lucida Grande" pitchFamily="-109" charset="0"/>
                <a:sym typeface="Futura" pitchFamily="-109" charset="0"/>
              </a:rPr>
              <a:t> for MMs in CR39</a:t>
            </a:r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8950" y="548680"/>
            <a:ext cx="5626100" cy="511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1651000" y="116632"/>
            <a:ext cx="5867400" cy="609600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-109" charset="0"/>
              </a:rPr>
              <a:t>The search technique </a:t>
            </a:r>
          </a:p>
        </p:txBody>
      </p:sp>
      <p:pic>
        <p:nvPicPr>
          <p:cNvPr id="3" name="Picture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482725"/>
            <a:ext cx="403701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6"/>
          <p:cNvSpPr>
            <a:spLocks/>
          </p:cNvSpPr>
          <p:nvPr/>
        </p:nvSpPr>
        <p:spPr bwMode="auto">
          <a:xfrm>
            <a:off x="4584700" y="1219200"/>
            <a:ext cx="38354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82588" indent="-342900">
              <a:spcBef>
                <a:spcPts val="1500"/>
              </a:spcBef>
            </a:pPr>
            <a:r>
              <a:rPr lang="en-US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Strong etching (large, easy to detect tracks)</a:t>
            </a:r>
          </a:p>
          <a:p>
            <a:pPr marL="382588" indent="-342900">
              <a:spcBef>
                <a:spcPts val="1500"/>
              </a:spcBef>
            </a:pPr>
            <a:r>
              <a:rPr lang="en-US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General scan of the surface</a:t>
            </a: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H="1">
            <a:off x="3059113" y="2349500"/>
            <a:ext cx="1584325" cy="1588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6" name="Rectangle 8"/>
          <p:cNvSpPr>
            <a:spLocks/>
          </p:cNvSpPr>
          <p:nvPr/>
        </p:nvSpPr>
        <p:spPr bwMode="auto">
          <a:xfrm>
            <a:off x="4645025" y="3429000"/>
            <a:ext cx="4267200" cy="184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82588" indent="-342900">
              <a:spcBef>
                <a:spcPts val="1500"/>
              </a:spcBef>
            </a:pPr>
            <a:r>
              <a:rPr lang="en-US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Soft etching</a:t>
            </a:r>
            <a:endParaRPr lang="en-US" dirty="0">
              <a:solidFill>
                <a:srgbClr val="FFFF00"/>
              </a:solidFill>
              <a:cs typeface="Arial" pitchFamily="34" charset="0"/>
            </a:endParaRPr>
          </a:p>
          <a:p>
            <a:pPr marL="382588" indent="-342900">
              <a:spcBef>
                <a:spcPts val="1500"/>
              </a:spcBef>
            </a:pPr>
            <a:r>
              <a:rPr lang="en-US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Scan in the predicted position measurement of REL and direction of incident particle</a:t>
            </a:r>
            <a:r>
              <a:rPr lang="en-US" sz="2000" dirty="0">
                <a:solidFill>
                  <a:srgbClr val="FFFF00"/>
                </a:solidFill>
                <a:latin typeface="Comic Sans MS" pitchFamily="66" charset="0"/>
                <a:sym typeface="Comic Sans MS" pitchFamily="66" charset="0"/>
              </a:rPr>
              <a:t>.</a:t>
            </a: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H="1">
            <a:off x="3130550" y="3644900"/>
            <a:ext cx="1441450" cy="793750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2987675" y="3141663"/>
            <a:ext cx="1584325" cy="503237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 type="triangle" w="med" len="med"/>
            <a:tailEnd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9" name="Rectangle 11"/>
          <p:cNvSpPr>
            <a:spLocks/>
          </p:cNvSpPr>
          <p:nvPr/>
        </p:nvSpPr>
        <p:spPr bwMode="auto">
          <a:xfrm>
            <a:off x="5580112" y="2708275"/>
            <a:ext cx="2107627" cy="67710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63500" dist="50799" dir="2021367" algn="ctr" rotWithShape="0">
              <a:srgbClr val="B2B2B2">
                <a:alpha val="79999"/>
              </a:srgbClr>
            </a:outerShdw>
          </a:effectLst>
        </p:spPr>
        <p:txBody>
          <a:bodyPr wrap="none" lIns="0" tIns="0" rIns="40639" bIns="0" anchorCtr="1">
            <a:spAutoFit/>
          </a:bodyPr>
          <a:lstStyle/>
          <a:p>
            <a:pPr marL="39688" algn="ctr"/>
            <a:r>
              <a:rPr lang="en-US" sz="16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  <a:sym typeface="Comic Sans MS" pitchFamily="66" charset="0"/>
              </a:rPr>
              <a:t>If a signal is found </a:t>
            </a:r>
          </a:p>
          <a:p>
            <a:pPr marL="39688" algn="ctr"/>
            <a:r>
              <a:rPr lang="en-US" sz="16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  <a:sym typeface="Comic Sans MS" pitchFamily="66" charset="0"/>
              </a:rPr>
              <a:t>in the first sheet.</a:t>
            </a:r>
            <a:r>
              <a:rPr lang="en-US" sz="12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  <a:sym typeface="Comic Sans MS" pitchFamily="66" charset="0"/>
              </a:rPr>
              <a:t>..</a:t>
            </a:r>
          </a:p>
          <a:p>
            <a:pPr marL="39688" algn="ctr"/>
            <a:endParaRPr lang="en-US" sz="1200" dirty="0">
              <a:solidFill>
                <a:schemeClr val="accent3">
                  <a:lumMod val="60000"/>
                  <a:lumOff val="40000"/>
                </a:schemeClr>
              </a:solidFill>
              <a:latin typeface="Comic Sans MS" pitchFamily="66" charset="0"/>
              <a:sym typeface="Comic Sans MS" pitchFamily="66" charset="0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1331913" y="692150"/>
            <a:ext cx="1439862" cy="47529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11" name="Rectangle 13"/>
          <p:cNvSpPr>
            <a:spLocks/>
          </p:cNvSpPr>
          <p:nvPr/>
        </p:nvSpPr>
        <p:spPr bwMode="auto">
          <a:xfrm>
            <a:off x="700088" y="5715000"/>
            <a:ext cx="7529512" cy="615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>
            <a:spAutoFit/>
          </a:bodyPr>
          <a:lstStyle/>
          <a:p>
            <a:pPr marL="39688"/>
            <a:r>
              <a:rPr lang="en-US" sz="2000" b="1">
                <a:latin typeface="Antique Olive" pitchFamily="34" charset="0"/>
                <a:sym typeface="Futura" pitchFamily="-109" charset="0"/>
              </a:rPr>
              <a:t>The signal: </a:t>
            </a:r>
            <a:r>
              <a:rPr lang="en-US" sz="2000" b="1">
                <a:latin typeface="Lucida Grande" pitchFamily="-109" charset="0"/>
                <a:sym typeface="Futura" pitchFamily="-109" charset="0"/>
              </a:rPr>
              <a:t>collinear</a:t>
            </a:r>
            <a:r>
              <a:rPr lang="en-US" sz="2000" b="1">
                <a:latin typeface="Antique Olive" pitchFamily="34" charset="0"/>
                <a:sym typeface="Futura" pitchFamily="-109" charset="0"/>
              </a:rPr>
              <a:t> etch pits + constant energy loss thru the stack foils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/>
          </p:cNvSpPr>
          <p:nvPr/>
        </p:nvSpPr>
        <p:spPr bwMode="auto">
          <a:xfrm>
            <a:off x="2590800" y="6324600"/>
            <a:ext cx="3822700" cy="50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/>
            <a:endParaRPr lang="en-US" sz="1400">
              <a:solidFill>
                <a:schemeClr val="tx1"/>
              </a:solidFill>
              <a:cs typeface="Arial" pitchFamily="34" charset="0"/>
            </a:endParaRPr>
          </a:p>
          <a:p>
            <a:pPr marL="39688" algn="ctr"/>
            <a:r>
              <a:rPr lang="en-US" sz="1400">
                <a:solidFill>
                  <a:schemeClr val="tx1"/>
                </a:solidFill>
                <a:cs typeface="Arial" pitchFamily="34" charset="0"/>
              </a:rPr>
              <a:t>23rd ICNTS</a:t>
            </a:r>
          </a:p>
        </p:txBody>
      </p:sp>
      <p:sp>
        <p:nvSpPr>
          <p:cNvPr id="4" name="Rectangle 3"/>
          <p:cNvSpPr>
            <a:spLocks/>
          </p:cNvSpPr>
          <p:nvPr/>
        </p:nvSpPr>
        <p:spPr bwMode="auto">
          <a:xfrm>
            <a:off x="6477000" y="6324600"/>
            <a:ext cx="22987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r"/>
            <a:r>
              <a:rPr lang="en-US" sz="1400">
                <a:solidFill>
                  <a:srgbClr val="7E0009"/>
                </a:solidFill>
                <a:cs typeface="Arial" pitchFamily="34" charset="0"/>
              </a:rPr>
              <a:t>44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6019800" y="1524000"/>
            <a:ext cx="3136900" cy="1104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8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6N KOH + ethyl alcohol 20%, 50 </a:t>
            </a:r>
            <a:r>
              <a:rPr lang="en-US" sz="1800" baseline="30000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o</a:t>
            </a:r>
            <a:r>
              <a:rPr lang="en-US" sz="1800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C</a:t>
            </a:r>
            <a:endParaRPr lang="en-US" sz="1800" dirty="0">
              <a:solidFill>
                <a:schemeClr val="tx1"/>
              </a:solidFill>
              <a:latin typeface="Lucida Grande" pitchFamily="-109" charset="0"/>
              <a:sym typeface="Futura" pitchFamily="-109" charset="0"/>
            </a:endParaRPr>
          </a:p>
          <a:p>
            <a:pPr marL="39688"/>
            <a:r>
              <a:rPr lang="en-US" sz="1800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v</a:t>
            </a:r>
            <a:r>
              <a:rPr lang="en-US" sz="1800" baseline="-25000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B</a:t>
            </a:r>
            <a:r>
              <a:rPr lang="en-US" sz="18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=3.5 ± 0.1mm/h</a:t>
            </a:r>
            <a:r>
              <a:rPr lang="en-US" sz="2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Lucida Grande" pitchFamily="-109" charset="0"/>
                <a:cs typeface="Times New Roman" pitchFamily="18" charset="0"/>
                <a:sym typeface="Times New Roman" pitchFamily="18" charset="0"/>
              </a:rPr>
              <a:t> </a:t>
            </a:r>
          </a:p>
        </p:txBody>
      </p:sp>
      <p:sp>
        <p:nvSpPr>
          <p:cNvPr id="6" name="Rectangle 5"/>
          <p:cNvSpPr>
            <a:spLocks/>
          </p:cNvSpPr>
          <p:nvPr/>
        </p:nvSpPr>
        <p:spPr bwMode="auto">
          <a:xfrm>
            <a:off x="6399213" y="307975"/>
            <a:ext cx="1413147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</p:spPr>
        <p:txBody>
          <a:bodyPr wrap="square" lIns="0" tIns="0" rIns="40639" bIns="0">
            <a:spAutoFit/>
          </a:bodyPr>
          <a:lstStyle/>
          <a:p>
            <a:pPr marL="39688"/>
            <a:r>
              <a:rPr lang="en-US">
                <a:solidFill>
                  <a:srgbClr val="7E0009"/>
                </a:solidFill>
                <a:latin typeface="Antique Olive" pitchFamily="34" charset="0"/>
                <a:sym typeface="Futura" pitchFamily="-109" charset="0"/>
              </a:rPr>
              <a:t>MAKROFOL</a:t>
            </a:r>
          </a:p>
        </p:txBody>
      </p:sp>
      <p:sp>
        <p:nvSpPr>
          <p:cNvPr id="7" name="Rectangle 6"/>
          <p:cNvSpPr>
            <a:spLocks/>
          </p:cNvSpPr>
          <p:nvPr/>
        </p:nvSpPr>
        <p:spPr bwMode="auto">
          <a:xfrm>
            <a:off x="304800" y="4027488"/>
            <a:ext cx="2984500" cy="1282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40639" bIns="0" anchor="ctr"/>
          <a:lstStyle/>
          <a:p>
            <a:pPr marL="39688">
              <a:lnSpc>
                <a:spcPct val="120000"/>
              </a:lnSpc>
            </a:pPr>
            <a:r>
              <a:rPr lang="en-US" b="1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Thresholds: </a:t>
            </a:r>
            <a:endParaRPr lang="en-US" dirty="0">
              <a:solidFill>
                <a:srgbClr val="FFFF00"/>
              </a:solidFill>
              <a:cs typeface="Arial" pitchFamily="34" charset="0"/>
            </a:endParaRPr>
          </a:p>
          <a:p>
            <a:pPr marL="39688">
              <a:lnSpc>
                <a:spcPct val="120000"/>
              </a:lnSpc>
            </a:pPr>
            <a:r>
              <a:rPr lang="en-US" sz="2000" b="1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CR39          Z/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sym typeface="Lucida Grande" pitchFamily="-109" charset="0"/>
              </a:rPr>
              <a:t>β</a:t>
            </a:r>
            <a:r>
              <a:rPr lang="en-US" sz="2000" b="1" dirty="0">
                <a:solidFill>
                  <a:srgbClr val="FFFF00"/>
                </a:solidFill>
                <a:cs typeface="Arial" pitchFamily="34" charset="0"/>
              </a:rPr>
              <a:t> ~</a:t>
            </a:r>
            <a:r>
              <a:rPr lang="en-US" sz="2000" b="1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 7</a:t>
            </a:r>
            <a:endParaRPr lang="en-US" dirty="0">
              <a:solidFill>
                <a:srgbClr val="FFFF00"/>
              </a:solidFill>
              <a:cs typeface="Arial" pitchFamily="34" charset="0"/>
            </a:endParaRPr>
          </a:p>
          <a:p>
            <a:pPr marL="39688">
              <a:lnSpc>
                <a:spcPct val="120000"/>
              </a:lnSpc>
            </a:pPr>
            <a:r>
              <a:rPr lang="en-US" sz="2000" b="1" dirty="0" err="1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Makrofol</a:t>
            </a:r>
            <a:r>
              <a:rPr lang="en-US" sz="2000" b="1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    Z/</a:t>
            </a:r>
            <a:r>
              <a:rPr lang="en-US" sz="2000" b="1" dirty="0">
                <a:solidFill>
                  <a:srgbClr val="FFFF00"/>
                </a:solidFill>
                <a:latin typeface="Lucida Grande" pitchFamily="-109" charset="0"/>
                <a:sym typeface="Lucida Grande" pitchFamily="-109" charset="0"/>
              </a:rPr>
              <a:t>β</a:t>
            </a:r>
            <a:r>
              <a:rPr lang="en-US" sz="2000" b="1" dirty="0">
                <a:solidFill>
                  <a:srgbClr val="FFFF00"/>
                </a:solidFill>
                <a:cs typeface="Arial" pitchFamily="34" charset="0"/>
              </a:rPr>
              <a:t> ~</a:t>
            </a:r>
            <a:r>
              <a:rPr lang="en-US" sz="2000" b="1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 50 </a:t>
            </a: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0" y="228600"/>
            <a:ext cx="5924550" cy="3441700"/>
            <a:chOff x="0" y="0"/>
            <a:chExt cx="3732" cy="2168"/>
          </a:xfrm>
        </p:grpSpPr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0" y="0"/>
              <a:ext cx="3732" cy="2168"/>
              <a:chOff x="0" y="0"/>
              <a:chExt cx="3732" cy="2168"/>
            </a:xfrm>
          </p:grpSpPr>
          <p:grpSp>
            <p:nvGrpSpPr>
              <p:cNvPr id="13" name="Group 9"/>
              <p:cNvGrpSpPr>
                <a:grpSpLocks/>
              </p:cNvGrpSpPr>
              <p:nvPr/>
            </p:nvGrpSpPr>
            <p:grpSpPr bwMode="auto">
              <a:xfrm>
                <a:off x="0" y="0"/>
                <a:ext cx="3732" cy="2168"/>
                <a:chOff x="0" y="0"/>
                <a:chExt cx="3732" cy="2168"/>
              </a:xfrm>
            </p:grpSpPr>
            <p:pic>
              <p:nvPicPr>
                <p:cNvPr id="15" name="Picture 10"/>
                <p:cNvPicPr>
                  <a:picLocks noChangeArrowheads="1"/>
                </p:cNvPicPr>
                <p:nvPr/>
              </p:nvPicPr>
              <p:blipFill>
                <a:blip r:embed="rId2" cstate="print">
                  <a:lum contrast="8000"/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3732" cy="21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" name="Rectangle 11"/>
                <p:cNvSpPr>
                  <a:spLocks/>
                </p:cNvSpPr>
                <p:nvPr/>
              </p:nvSpPr>
              <p:spPr bwMode="auto">
                <a:xfrm>
                  <a:off x="459" y="103"/>
                  <a:ext cx="289" cy="17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0" tIns="0" rIns="40639" bIns="0"/>
                <a:lstStyle/>
                <a:p>
                  <a:pPr marL="39688"/>
                  <a:r>
                    <a:rPr lang="en-US" sz="12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  <a:sym typeface="Times New Roman" pitchFamily="18" charset="0"/>
                    </a:rPr>
                    <a:t>(a)</a:t>
                  </a:r>
                </a:p>
              </p:txBody>
            </p:sp>
            <p:grpSp>
              <p:nvGrpSpPr>
                <p:cNvPr id="17" name="Group 12"/>
                <p:cNvGrpSpPr>
                  <a:grpSpLocks/>
                </p:cNvGrpSpPr>
                <p:nvPr/>
              </p:nvGrpSpPr>
              <p:grpSpPr bwMode="auto">
                <a:xfrm>
                  <a:off x="1162" y="82"/>
                  <a:ext cx="1441" cy="905"/>
                  <a:chOff x="0" y="0"/>
                  <a:chExt cx="1441" cy="904"/>
                </a:xfrm>
              </p:grpSpPr>
              <p:pic>
                <p:nvPicPr>
                  <p:cNvPr id="29" name="Picture 13"/>
                  <p:cNvPicPr>
                    <a:picLocks noChangeArrowheads="1"/>
                  </p:cNvPicPr>
                  <p:nvPr/>
                </p:nvPicPr>
                <p:blipFill>
                  <a:blip r:embed="rId3" cstate="print">
                    <a:lum contrast="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441" cy="9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30" name="Rectangle 14"/>
                  <p:cNvSpPr>
                    <a:spLocks/>
                  </p:cNvSpPr>
                  <p:nvPr/>
                </p:nvSpPr>
                <p:spPr bwMode="auto">
                  <a:xfrm>
                    <a:off x="152" y="26"/>
                    <a:ext cx="289" cy="173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lIns="0" tIns="0" rIns="40639" bIns="0"/>
                  <a:lstStyle/>
                  <a:p>
                    <a:pPr marL="39688"/>
                    <a:r>
                      <a:rPr lang="en-US" sz="12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rPr>
                      <a:t>(b)</a:t>
                    </a:r>
                  </a:p>
                </p:txBody>
              </p:sp>
              <p:grpSp>
                <p:nvGrpSpPr>
                  <p:cNvPr id="31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157" y="490"/>
                    <a:ext cx="360" cy="200"/>
                    <a:chOff x="0" y="0"/>
                    <a:chExt cx="360" cy="200"/>
                  </a:xfrm>
                </p:grpSpPr>
                <p:sp>
                  <p:nvSpPr>
                    <p:cNvPr id="35" name="Rectangle 16"/>
                    <p:cNvSpPr>
                      <a:spLocks/>
                    </p:cNvSpPr>
                    <p:nvPr/>
                  </p:nvSpPr>
                  <p:spPr bwMode="auto">
                    <a:xfrm>
                      <a:off x="0" y="0"/>
                      <a:ext cx="360" cy="144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lIns="0" tIns="0" rIns="40639" bIns="0"/>
                    <a:lstStyle/>
                    <a:p>
                      <a:pPr marL="39688"/>
                      <a:r>
                        <a:rPr lang="en-US" sz="8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rPr>
                        <a:t>Z/</a:t>
                      </a:r>
                      <a:r>
                        <a:rPr lang="en-US" sz="800">
                          <a:solidFill>
                            <a:schemeClr val="tx1"/>
                          </a:solidFill>
                          <a:latin typeface="Symbol" pitchFamily="18" charset="2"/>
                          <a:sym typeface="Symbol" pitchFamily="18" charset="2"/>
                        </a:rPr>
                        <a:t>β</a:t>
                      </a:r>
                      <a:r>
                        <a:rPr lang="en-US" sz="8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rPr>
                        <a:t> = 78</a:t>
                      </a:r>
                    </a:p>
                  </p:txBody>
                </p:sp>
                <p:sp>
                  <p:nvSpPr>
                    <p:cNvPr id="36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3" y="91"/>
                      <a:ext cx="1" cy="109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 type="stealth" w="med" len="med"/>
                    </a:ln>
                  </p:spPr>
                  <p:txBody>
                    <a:bodyPr lIns="0" tIns="0" rIns="0" bIns="0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3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616" y="65"/>
                    <a:ext cx="460" cy="144"/>
                    <a:chOff x="0" y="0"/>
                    <a:chExt cx="459" cy="144"/>
                  </a:xfrm>
                </p:grpSpPr>
                <p:sp>
                  <p:nvSpPr>
                    <p:cNvPr id="33" name="Rectangle 19"/>
                    <p:cNvSpPr>
                      <a:spLocks/>
                    </p:cNvSpPr>
                    <p:nvPr/>
                  </p:nvSpPr>
                  <p:spPr bwMode="auto">
                    <a:xfrm>
                      <a:off x="0" y="0"/>
                      <a:ext cx="360" cy="144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lIns="0" tIns="0" rIns="40639" bIns="0"/>
                    <a:lstStyle/>
                    <a:p>
                      <a:pPr marL="39688"/>
                      <a:r>
                        <a:rPr lang="en-US" sz="8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rPr>
                        <a:t>Z/</a:t>
                      </a:r>
                      <a:r>
                        <a:rPr lang="en-US" sz="800">
                          <a:solidFill>
                            <a:schemeClr val="tx1"/>
                          </a:solidFill>
                          <a:latin typeface="Symbol" pitchFamily="18" charset="2"/>
                          <a:sym typeface="Symbol" pitchFamily="18" charset="2"/>
                        </a:rPr>
                        <a:t>β</a:t>
                      </a:r>
                      <a:r>
                        <a:rPr lang="en-US" sz="8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 pitchFamily="18" charset="0"/>
                        </a:rPr>
                        <a:t> = 82</a:t>
                      </a:r>
                    </a:p>
                  </p:txBody>
                </p:sp>
                <p:sp>
                  <p:nvSpPr>
                    <p:cNvPr id="34" name="Line 20"/>
                    <p:cNvSpPr>
                      <a:spLocks noChangeShapeType="1"/>
                    </p:cNvSpPr>
                    <p:nvPr/>
                  </p:nvSpPr>
                  <p:spPr bwMode="auto">
                    <a:xfrm rot="10800000" flipH="1">
                      <a:off x="326" y="53"/>
                      <a:ext cx="133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 type="stealth" w="med" len="med"/>
                    </a:ln>
                  </p:spPr>
                  <p:txBody>
                    <a:bodyPr lIns="0" tIns="0" rIns="0" bIns="0"/>
                    <a:lstStyle/>
                    <a:p>
                      <a:endParaRPr lang="fr-FR"/>
                    </a:p>
                  </p:txBody>
                </p:sp>
              </p:grpSp>
            </p:grpSp>
            <p:sp>
              <p:nvSpPr>
                <p:cNvPr id="18" name="Rectangle 21"/>
                <p:cNvSpPr>
                  <a:spLocks/>
                </p:cNvSpPr>
                <p:nvPr/>
              </p:nvSpPr>
              <p:spPr bwMode="auto">
                <a:xfrm>
                  <a:off x="454" y="1144"/>
                  <a:ext cx="360" cy="14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0" tIns="0" rIns="40639" bIns="0"/>
                <a:lstStyle/>
                <a:p>
                  <a:pPr marL="39688"/>
                  <a:r>
                    <a:rPr lang="en-US" sz="8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  <a:sym typeface="Times New Roman" pitchFamily="18" charset="0"/>
                    </a:rPr>
                    <a:t>Z/</a:t>
                  </a:r>
                  <a:r>
                    <a:rPr lang="en-US" sz="800">
                      <a:solidFill>
                        <a:schemeClr val="tx1"/>
                      </a:solidFill>
                      <a:latin typeface="Symbol" pitchFamily="18" charset="2"/>
                      <a:sym typeface="Symbol" pitchFamily="18" charset="2"/>
                    </a:rPr>
                    <a:t>β</a:t>
                  </a:r>
                  <a:r>
                    <a:rPr lang="en-US" sz="8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  <a:sym typeface="Times New Roman" pitchFamily="18" charset="0"/>
                    </a:rPr>
                    <a:t> = 51</a:t>
                  </a:r>
                </a:p>
              </p:txBody>
            </p:sp>
            <p:sp>
              <p:nvSpPr>
                <p:cNvPr id="19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529" y="1251"/>
                  <a:ext cx="70" cy="109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 lIns="0" tIns="0" rIns="0" bIns="0"/>
                <a:lstStyle/>
                <a:p>
                  <a:endParaRPr lang="fr-FR"/>
                </a:p>
              </p:txBody>
            </p:sp>
            <p:grpSp>
              <p:nvGrpSpPr>
                <p:cNvPr id="20" name="Group 23"/>
                <p:cNvGrpSpPr>
                  <a:grpSpLocks/>
                </p:cNvGrpSpPr>
                <p:nvPr/>
              </p:nvGrpSpPr>
              <p:grpSpPr bwMode="auto">
                <a:xfrm>
                  <a:off x="1405" y="1060"/>
                  <a:ext cx="216" cy="200"/>
                  <a:chOff x="0" y="0"/>
                  <a:chExt cx="216" cy="200"/>
                </a:xfrm>
              </p:grpSpPr>
              <p:sp>
                <p:nvSpPr>
                  <p:cNvPr id="27" name="Rectangle 24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16" cy="136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lIns="0" tIns="0" rIns="40639" bIns="0"/>
                  <a:lstStyle/>
                  <a:p>
                    <a:pPr marL="39688"/>
                    <a:r>
                      <a:rPr lang="en-US" sz="8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rPr>
                      <a:t> 60</a:t>
                    </a: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98" y="91"/>
                    <a:ext cx="1" cy="109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 lIns="0" tIns="0" rIns="0" bIns="0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1" name="Group 26"/>
                <p:cNvGrpSpPr>
                  <a:grpSpLocks/>
                </p:cNvGrpSpPr>
                <p:nvPr/>
              </p:nvGrpSpPr>
              <p:grpSpPr bwMode="auto">
                <a:xfrm>
                  <a:off x="2216" y="1006"/>
                  <a:ext cx="216" cy="201"/>
                  <a:chOff x="0" y="0"/>
                  <a:chExt cx="216" cy="200"/>
                </a:xfrm>
              </p:grpSpPr>
              <p:sp>
                <p:nvSpPr>
                  <p:cNvPr id="25" name="Rectangle 27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16" cy="136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lIns="0" tIns="0" rIns="40639" bIns="0"/>
                  <a:lstStyle/>
                  <a:p>
                    <a:pPr marL="39688"/>
                    <a:r>
                      <a:rPr lang="en-US" sz="8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  <a:sym typeface="Times New Roman" pitchFamily="18" charset="0"/>
                      </a:rPr>
                      <a:t> 70</a:t>
                    </a:r>
                  </a:p>
                </p:txBody>
              </p:sp>
              <p:sp>
                <p:nvSpPr>
                  <p:cNvPr id="2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98" y="91"/>
                    <a:ext cx="1" cy="109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 lIns="0" tIns="0" rIns="0" bIns="0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22" name="Rectangle 29"/>
                <p:cNvSpPr>
                  <a:spLocks/>
                </p:cNvSpPr>
                <p:nvPr/>
              </p:nvSpPr>
              <p:spPr bwMode="auto">
                <a:xfrm>
                  <a:off x="2628" y="826"/>
                  <a:ext cx="216" cy="13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0" tIns="0" rIns="40639" bIns="0"/>
                <a:lstStyle/>
                <a:p>
                  <a:pPr marL="39688"/>
                  <a:r>
                    <a:rPr lang="en-US" sz="800" b="1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  <a:sym typeface="Times New Roman" pitchFamily="18" charset="0"/>
                    </a:rPr>
                    <a:t> 78</a:t>
                  </a:r>
                </a:p>
              </p:txBody>
            </p:sp>
            <p:sp>
              <p:nvSpPr>
                <p:cNvPr id="23" name="Line 30"/>
                <p:cNvSpPr>
                  <a:spLocks noChangeShapeType="1"/>
                </p:cNvSpPr>
                <p:nvPr/>
              </p:nvSpPr>
              <p:spPr bwMode="auto">
                <a:xfrm>
                  <a:off x="2783" y="902"/>
                  <a:ext cx="150" cy="63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 lIns="0" tIns="0" rIns="0" bIns="0"/>
                <a:lstStyle/>
                <a:p>
                  <a:endParaRPr lang="fr-FR"/>
                </a:p>
              </p:txBody>
            </p:sp>
            <p:sp>
              <p:nvSpPr>
                <p:cNvPr id="24" name="AutoShape 31"/>
                <p:cNvSpPr>
                  <a:spLocks/>
                </p:cNvSpPr>
                <p:nvPr/>
              </p:nvSpPr>
              <p:spPr bwMode="auto">
                <a:xfrm rot="779999">
                  <a:off x="2628" y="628"/>
                  <a:ext cx="842" cy="286"/>
                </a:xfrm>
                <a:prstGeom prst="leftArrow">
                  <a:avLst>
                    <a:gd name="adj1" fmla="val 50000"/>
                    <a:gd name="adj2" fmla="val 73601"/>
                  </a:avLst>
                </a:prstGeom>
                <a:solidFill>
                  <a:srgbClr val="FFFFFF">
                    <a:alpha val="49803"/>
                  </a:srgb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it-IT"/>
                </a:p>
              </p:txBody>
            </p:sp>
          </p:grpSp>
          <p:pic>
            <p:nvPicPr>
              <p:cNvPr id="14" name="Picture 32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" y="538"/>
                <a:ext cx="201" cy="9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2383" y="574"/>
              <a:ext cx="224" cy="228"/>
              <a:chOff x="0" y="0"/>
              <a:chExt cx="224" cy="227"/>
            </a:xfrm>
          </p:grpSpPr>
          <p:sp>
            <p:nvSpPr>
              <p:cNvPr id="11" name="Line 34"/>
              <p:cNvSpPr>
                <a:spLocks noChangeShapeType="1"/>
              </p:cNvSpPr>
              <p:nvPr/>
            </p:nvSpPr>
            <p:spPr bwMode="auto">
              <a:xfrm>
                <a:off x="97" y="107"/>
                <a:ext cx="1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12" name="Rectangle 35"/>
              <p:cNvSpPr>
                <a:spLocks/>
              </p:cNvSpPr>
              <p:nvPr/>
            </p:nvSpPr>
            <p:spPr bwMode="auto">
              <a:xfrm>
                <a:off x="0" y="0"/>
                <a:ext cx="224" cy="13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/>
                <a:r>
                  <a:rPr lang="en-US" sz="8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  <a:sym typeface="Times New Roman" pitchFamily="18" charset="0"/>
                  </a:rPr>
                  <a:t>83</a:t>
                </a:r>
              </a:p>
            </p:txBody>
          </p:sp>
        </p:grpSp>
      </p:grpSp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3048000" y="3733800"/>
            <a:ext cx="6096000" cy="3124200"/>
            <a:chOff x="0" y="0"/>
            <a:chExt cx="3839" cy="1968"/>
          </a:xfrm>
        </p:grpSpPr>
        <p:pic>
          <p:nvPicPr>
            <p:cNvPr id="38" name="Picture 37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3839" cy="1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Rectangle 38"/>
            <p:cNvSpPr>
              <a:spLocks/>
            </p:cNvSpPr>
            <p:nvPr/>
          </p:nvSpPr>
          <p:spPr bwMode="auto">
            <a:xfrm>
              <a:off x="560" y="231"/>
              <a:ext cx="535" cy="2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9" bIns="0">
              <a:spAutoFit/>
            </a:bodyPr>
            <a:lstStyle/>
            <a:p>
              <a:pPr marL="39688">
                <a:buClr>
                  <a:srgbClr val="EE0010"/>
                </a:buClr>
                <a:buSzPct val="100000"/>
                <a:buFont typeface="Wingdings" pitchFamily="2" charset="2"/>
                <a:buChar char="§"/>
              </a:pPr>
              <a:r>
                <a:rPr lang="en-US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en-US" sz="1800">
                  <a:solidFill>
                    <a:srgbClr val="EE0010"/>
                  </a:solidFill>
                  <a:latin typeface="Antique Olive" pitchFamily="34" charset="0"/>
                  <a:sym typeface="Futura" pitchFamily="-109" charset="0"/>
                </a:rPr>
                <a:t>CR39</a:t>
              </a:r>
            </a:p>
          </p:txBody>
        </p:sp>
        <p:sp>
          <p:nvSpPr>
            <p:cNvPr id="40" name="Rectangle 39"/>
            <p:cNvSpPr>
              <a:spLocks/>
            </p:cNvSpPr>
            <p:nvPr/>
          </p:nvSpPr>
          <p:spPr bwMode="auto">
            <a:xfrm>
              <a:off x="560" y="465"/>
              <a:ext cx="680" cy="17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9" bIns="0">
              <a:spAutoFit/>
            </a:bodyPr>
            <a:lstStyle/>
            <a:p>
              <a:pPr marL="39688">
                <a:buClr>
                  <a:srgbClr val="2A20A6"/>
                </a:buClr>
                <a:buSzPct val="100000"/>
                <a:buFont typeface="Times" pitchFamily="-109" charset="0"/>
                <a:buChar char="•"/>
              </a:pPr>
              <a:r>
                <a:rPr lang="en-US" sz="1800">
                  <a:solidFill>
                    <a:schemeClr val="tx1"/>
                  </a:solidFill>
                  <a:latin typeface="Antique Olive" pitchFamily="34" charset="0"/>
                  <a:sym typeface="Futura" pitchFamily="-109" charset="0"/>
                </a:rPr>
                <a:t> </a:t>
              </a:r>
              <a:r>
                <a:rPr lang="en-US" sz="1800">
                  <a:solidFill>
                    <a:srgbClr val="2A20A6"/>
                  </a:solidFill>
                  <a:latin typeface="Antique Olive" pitchFamily="34" charset="0"/>
                  <a:sym typeface="Futura" pitchFamily="-109" charset="0"/>
                </a:rPr>
                <a:t>Makrofo</a:t>
              </a:r>
              <a:r>
                <a:rPr lang="en-US" sz="1800">
                  <a:solidFill>
                    <a:schemeClr val="tx1"/>
                  </a:solidFill>
                  <a:latin typeface="Antique Olive" pitchFamily="34" charset="0"/>
                  <a:sym typeface="Futura" pitchFamily="-109" charset="0"/>
                </a:rPr>
                <a:t>l</a:t>
              </a:r>
            </a:p>
          </p:txBody>
        </p:sp>
      </p:grpSp>
      <p:sp>
        <p:nvSpPr>
          <p:cNvPr id="41" name="Rectangle 40"/>
          <p:cNvSpPr>
            <a:spLocks/>
          </p:cNvSpPr>
          <p:nvPr/>
        </p:nvSpPr>
        <p:spPr bwMode="auto">
          <a:xfrm>
            <a:off x="5940152" y="984250"/>
            <a:ext cx="344170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 anchor="ctr"/>
          <a:lstStyle/>
          <a:p>
            <a:pPr marL="39688"/>
            <a:r>
              <a:rPr lang="en-US" sz="1800" b="1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158 A </a:t>
            </a:r>
            <a:r>
              <a:rPr lang="en-US" sz="1800" b="1" dirty="0" err="1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GeV</a:t>
            </a:r>
            <a:r>
              <a:rPr lang="en-US" sz="1800" b="1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 Pb</a:t>
            </a:r>
            <a:r>
              <a:rPr lang="en-US" sz="1800" b="1" baseline="30000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82+ </a:t>
            </a:r>
            <a:r>
              <a:rPr lang="en-US" sz="1800" b="1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+ fragments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295400"/>
            <a:ext cx="5257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4"/>
          <p:cNvSpPr txBox="1">
            <a:spLocks noChangeArrowheads="1"/>
          </p:cNvSpPr>
          <p:nvPr/>
        </p:nvSpPr>
        <p:spPr bwMode="auto">
          <a:xfrm>
            <a:off x="611560" y="34280"/>
            <a:ext cx="7759700" cy="658416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  <a:ea typeface="Lucida Grande" pitchFamily="-109" charset="0"/>
                <a:cs typeface="Lucida Grande" pitchFamily="-109" charset="0"/>
                <a:sym typeface="Futura" pitchFamily="-109" charset="0"/>
              </a:rPr>
              <a:t>IMMs: world flux upper limits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366838"/>
            <a:ext cx="60960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 txBox="1">
            <a:spLocks noChangeArrowheads="1"/>
          </p:cNvSpPr>
          <p:nvPr/>
        </p:nvSpPr>
        <p:spPr bwMode="auto">
          <a:xfrm>
            <a:off x="611560" y="34280"/>
            <a:ext cx="7759700" cy="658416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  <a:ea typeface="Lucida Grande" pitchFamily="-109" charset="0"/>
                <a:cs typeface="Lucida Grande" pitchFamily="-109" charset="0"/>
                <a:sym typeface="Futura" pitchFamily="-109" charset="0"/>
              </a:rPr>
              <a:t>Flux upper limits at relativistic velocities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53728"/>
            <a:ext cx="8694532" cy="415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 txBox="1">
            <a:spLocks noChangeArrowheads="1"/>
          </p:cNvSpPr>
          <p:nvPr/>
        </p:nvSpPr>
        <p:spPr bwMode="auto">
          <a:xfrm>
            <a:off x="611560" y="34280"/>
            <a:ext cx="7759700" cy="658416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  <a:ea typeface="Lucida Grande" pitchFamily="-109" charset="0"/>
                <a:cs typeface="Lucida Grande" pitchFamily="-109" charset="0"/>
                <a:sym typeface="Futura" pitchFamily="-109" charset="0"/>
              </a:rPr>
              <a:t>Summary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01"/>
          <p:cNvSpPr>
            <a:spLocks noChangeArrowheads="1"/>
          </p:cNvSpPr>
          <p:nvPr/>
        </p:nvSpPr>
        <p:spPr bwMode="auto">
          <a:xfrm>
            <a:off x="0" y="762000"/>
            <a:ext cx="9144000" cy="6096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1668" y="1914529"/>
            <a:ext cx="4590574" cy="257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752"/>
            <a:ext cx="8229600" cy="1143000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rIns="40639"/>
          <a:lstStyle/>
          <a:p>
            <a:pPr indent="0" eaLnBrk="1" hangingPunct="1"/>
            <a:r>
              <a:rPr lang="en-US" sz="2800" dirty="0" smtClean="0">
                <a:solidFill>
                  <a:srgbClr val="92D050"/>
                </a:solidFill>
                <a:latin typeface="Lucida Grande" pitchFamily="-109" charset="0"/>
                <a:sym typeface="Futura" pitchFamily="-109" charset="0"/>
              </a:rPr>
              <a:t>GUT MMs</a:t>
            </a:r>
            <a:r>
              <a:rPr lang="en-US" sz="2800" dirty="0" smtClean="0">
                <a:solidFill>
                  <a:srgbClr val="92D050"/>
                </a:solidFill>
                <a:latin typeface="Lucida Grande" pitchFamily="-109" charset="0"/>
                <a:sym typeface="Comic Sans MS" pitchFamily="66" charset="0"/>
              </a:rPr>
              <a:t> </a:t>
            </a:r>
          </a:p>
        </p:txBody>
      </p:sp>
      <p:sp>
        <p:nvSpPr>
          <p:cNvPr id="120" name="Rectangle 4"/>
          <p:cNvSpPr>
            <a:spLocks/>
          </p:cNvSpPr>
          <p:nvPr/>
        </p:nvSpPr>
        <p:spPr bwMode="auto">
          <a:xfrm>
            <a:off x="762000" y="838200"/>
            <a:ext cx="73152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1438"/>
              </a:spcBef>
              <a:spcAft>
                <a:spcPts val="1800"/>
              </a:spcAft>
            </a:pPr>
            <a:r>
              <a:rPr lang="en-US" sz="1800" b="1" dirty="0">
                <a:solidFill>
                  <a:srgbClr val="FFFF00"/>
                </a:solidFill>
                <a:latin typeface="Lucida Grande" pitchFamily="-109" charset="0"/>
                <a:sym typeface="Futura" pitchFamily="-109" charset="0"/>
              </a:rPr>
              <a:t>Gauge theories  of unified electroweak and strong  interactions predict MMs</a:t>
            </a:r>
          </a:p>
          <a:p>
            <a:pPr marL="39688" algn="ctr">
              <a:spcBef>
                <a:spcPts val="1438"/>
              </a:spcBef>
              <a:spcAft>
                <a:spcPts val="1800"/>
              </a:spcAft>
            </a:pPr>
            <a:endParaRPr lang="en-US" dirty="0">
              <a:solidFill>
                <a:schemeClr val="accent6"/>
              </a:solidFill>
              <a:latin typeface="Antique Olive" pitchFamily="34" charset="0"/>
              <a:sym typeface="Futura" pitchFamily="-109" charset="0"/>
            </a:endParaRPr>
          </a:p>
        </p:txBody>
      </p:sp>
      <p:sp>
        <p:nvSpPr>
          <p:cNvPr id="156" name="Rectangle 38"/>
          <p:cNvSpPr>
            <a:spLocks noChangeArrowheads="1"/>
          </p:cNvSpPr>
          <p:nvPr/>
        </p:nvSpPr>
        <p:spPr bwMode="auto">
          <a:xfrm>
            <a:off x="228600" y="4509120"/>
            <a:ext cx="8305800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438"/>
              </a:spcBef>
              <a:buClr>
                <a:srgbClr val="FF0000"/>
              </a:buClr>
              <a:buSzPct val="150000"/>
              <a:buFont typeface="Wingdings" pitchFamily="2" charset="2"/>
              <a:buChar char="§"/>
            </a:pPr>
            <a:r>
              <a:rPr lang="en-US" sz="1700" b="1" dirty="0" smtClean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Size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: extended object</a:t>
            </a:r>
          </a:p>
          <a:p>
            <a:pPr>
              <a:spcBef>
                <a:spcPts val="1438"/>
              </a:spcBef>
              <a:buClr>
                <a:srgbClr val="FF0000"/>
              </a:buClr>
              <a:buSzPct val="150000"/>
              <a:buFont typeface="Wingdings" pitchFamily="2" charset="2"/>
              <a:buChar char="§"/>
            </a:pP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 Mass  </a:t>
            </a:r>
            <a:r>
              <a:rPr lang="en-US" sz="1700" b="1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m</a:t>
            </a:r>
            <a:r>
              <a:rPr lang="en-US" sz="1700" b="1" baseline="-25000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M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≥  </a:t>
            </a:r>
            <a:r>
              <a:rPr lang="en-US" sz="1700" b="1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m</a:t>
            </a:r>
            <a:r>
              <a:rPr lang="en-US" sz="1700" b="1" baseline="-25000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X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/G &gt; 10</a:t>
            </a:r>
            <a:r>
              <a:rPr lang="en-US" sz="1700" b="1" baseline="30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16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</a:t>
            </a:r>
            <a:r>
              <a:rPr lang="en-US" sz="1700" b="1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GeV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~ 0.02 </a:t>
            </a:r>
            <a:r>
              <a:rPr lang="en-US" sz="1700" b="1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μg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→ 10</a:t>
            </a:r>
            <a:r>
              <a:rPr lang="en-US" sz="1700" b="1" baseline="30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17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</a:t>
            </a:r>
            <a:r>
              <a:rPr lang="en-US" sz="1700" b="1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GeV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</a:t>
            </a:r>
          </a:p>
          <a:p>
            <a:pPr>
              <a:spcBef>
                <a:spcPts val="1438"/>
              </a:spcBef>
              <a:buClr>
                <a:srgbClr val="FF0000"/>
              </a:buClr>
              <a:buSzPct val="150000"/>
            </a:pP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( </a:t>
            </a:r>
            <a:r>
              <a:rPr lang="en-US" sz="1700" b="1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Kaluza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–Klein poles →  &gt; 10</a:t>
            </a:r>
            <a:r>
              <a:rPr lang="en-US" sz="1700" b="1" baseline="30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19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</a:t>
            </a:r>
            <a:r>
              <a:rPr lang="en-US" sz="1700" b="1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GeV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 ,   SUSY  → &gt;  10</a:t>
            </a:r>
            <a:r>
              <a:rPr lang="en-US" sz="1700" b="1" baseline="30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17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</a:t>
            </a:r>
            <a:r>
              <a:rPr lang="en-US" sz="1700" b="1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GeV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</a:t>
            </a:r>
          </a:p>
          <a:p>
            <a:pPr>
              <a:spcBef>
                <a:spcPts val="1438"/>
              </a:spcBef>
              <a:buClr>
                <a:srgbClr val="FF0000"/>
              </a:buClr>
              <a:buSzPct val="150000"/>
              <a:buFont typeface="Wingdings" pitchFamily="2" charset="2"/>
              <a:buChar char="§"/>
            </a:pPr>
            <a:r>
              <a:rPr lang="en-US" sz="1700" b="1" dirty="0" smtClean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Produced 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at t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Symbol" pitchFamily="18" charset="2"/>
              </a:rPr>
              <a:t>∼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10</a:t>
            </a:r>
            <a:r>
              <a:rPr lang="en-US" sz="1700" b="1" baseline="30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-35</a:t>
            </a:r>
            <a:r>
              <a:rPr lang="en-US" sz="1700" b="1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s after the Big Bang</a:t>
            </a:r>
          </a:p>
          <a:p>
            <a:pPr>
              <a:spcBef>
                <a:spcPts val="1438"/>
              </a:spcBef>
              <a:buClr>
                <a:srgbClr val="FF0000"/>
              </a:buClr>
              <a:buSzPct val="150000"/>
              <a:buFont typeface="Wingdings" pitchFamily="2" charset="2"/>
              <a:buChar char="§"/>
            </a:pPr>
            <a:r>
              <a:rPr lang="en-US" sz="1700" b="1" dirty="0" smtClean="0">
                <a:solidFill>
                  <a:srgbClr val="FFFF00"/>
                </a:solidFill>
                <a:latin typeface="Lucida Grande" pitchFamily="-109" charset="0"/>
                <a:sym typeface="Futura" pitchFamily="-109" charset="0"/>
              </a:rPr>
              <a:t> May </a:t>
            </a:r>
            <a:r>
              <a:rPr lang="en-US" sz="1700" b="1" dirty="0">
                <a:solidFill>
                  <a:srgbClr val="FFFF00"/>
                </a:solidFill>
                <a:latin typeface="Lucida Grande" pitchFamily="-109" charset="0"/>
                <a:sym typeface="Futura" pitchFamily="-109" charset="0"/>
              </a:rPr>
              <a:t>be present today in the Cosmic Radiation as “relic” particles </a:t>
            </a:r>
          </a:p>
        </p:txBody>
      </p:sp>
      <p:sp>
        <p:nvSpPr>
          <p:cNvPr id="157" name="Rectangle 28"/>
          <p:cNvSpPr>
            <a:spLocks/>
          </p:cNvSpPr>
          <p:nvPr/>
        </p:nvSpPr>
        <p:spPr bwMode="auto">
          <a:xfrm>
            <a:off x="5334000" y="3810000"/>
            <a:ext cx="2223043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b="1" dirty="0">
                <a:solidFill>
                  <a:schemeClr val="accent6"/>
                </a:solidFill>
                <a:latin typeface="Lucida Grande" pitchFamily="-109" charset="0"/>
                <a:sym typeface="Futura" pitchFamily="-109" charset="0"/>
              </a:rPr>
              <a:t>r &gt; few fm     B≈ g/r</a:t>
            </a:r>
            <a:r>
              <a:rPr lang="en-US" b="1" baseline="30000" dirty="0">
                <a:solidFill>
                  <a:schemeClr val="accent6"/>
                </a:solidFill>
                <a:latin typeface="Lucida Grande" pitchFamily="-109" charset="0"/>
                <a:sym typeface="Futura" pitchFamily="-109" charset="0"/>
              </a:rPr>
              <a:t>2</a:t>
            </a:r>
          </a:p>
        </p:txBody>
      </p:sp>
      <p:grpSp>
        <p:nvGrpSpPr>
          <p:cNvPr id="121" name="Group 4"/>
          <p:cNvGrpSpPr>
            <a:grpSpLocks/>
          </p:cNvGrpSpPr>
          <p:nvPr/>
        </p:nvGrpSpPr>
        <p:grpSpPr bwMode="auto">
          <a:xfrm>
            <a:off x="215532" y="1524000"/>
            <a:ext cx="8407768" cy="661988"/>
            <a:chOff x="105" y="-60"/>
            <a:chExt cx="4096" cy="524"/>
          </a:xfrm>
        </p:grpSpPr>
        <p:grpSp>
          <p:nvGrpSpPr>
            <p:cNvPr id="122" name="Group 5"/>
            <p:cNvGrpSpPr>
              <a:grpSpLocks/>
            </p:cNvGrpSpPr>
            <p:nvPr/>
          </p:nvGrpSpPr>
          <p:grpSpPr bwMode="auto">
            <a:xfrm>
              <a:off x="105" y="-60"/>
              <a:ext cx="3134" cy="524"/>
              <a:chOff x="105" y="-60"/>
              <a:chExt cx="3134" cy="524"/>
            </a:xfrm>
          </p:grpSpPr>
          <p:sp>
            <p:nvSpPr>
              <p:cNvPr id="124" name="Rectangle 6"/>
              <p:cNvSpPr>
                <a:spLocks/>
              </p:cNvSpPr>
              <p:nvPr/>
            </p:nvSpPr>
            <p:spPr bwMode="auto">
              <a:xfrm>
                <a:off x="105" y="0"/>
                <a:ext cx="438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/>
                <a:r>
                  <a:rPr lang="en-US" sz="1800" b="1" dirty="0">
                    <a:solidFill>
                      <a:schemeClr val="tx1"/>
                    </a:solidFill>
                    <a:latin typeface="Lucida Grande" pitchFamily="-109" charset="0"/>
                  </a:rPr>
                  <a:t>SU(5)</a:t>
                </a:r>
              </a:p>
            </p:txBody>
          </p:sp>
          <p:sp>
            <p:nvSpPr>
              <p:cNvPr id="125" name="Line 7"/>
              <p:cNvSpPr>
                <a:spLocks noChangeShapeType="1"/>
              </p:cNvSpPr>
              <p:nvPr/>
            </p:nvSpPr>
            <p:spPr bwMode="auto">
              <a:xfrm>
                <a:off x="557" y="155"/>
                <a:ext cx="488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" name="Rectangle 8"/>
              <p:cNvSpPr>
                <a:spLocks/>
              </p:cNvSpPr>
              <p:nvPr/>
            </p:nvSpPr>
            <p:spPr bwMode="auto">
              <a:xfrm>
                <a:off x="557" y="-60"/>
                <a:ext cx="533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sz="1800" b="1">
                    <a:solidFill>
                      <a:schemeClr val="tx1"/>
                    </a:solidFill>
                    <a:latin typeface="Lucida Grande" pitchFamily="-109" charset="0"/>
                  </a:rPr>
                  <a:t>10</a:t>
                </a:r>
                <a:r>
                  <a:rPr lang="en-US" sz="1800" b="1" baseline="30000">
                    <a:solidFill>
                      <a:schemeClr val="tx1"/>
                    </a:solidFill>
                    <a:latin typeface="Lucida Grande" pitchFamily="-109" charset="0"/>
                  </a:rPr>
                  <a:t>15</a:t>
                </a:r>
                <a:r>
                  <a:rPr lang="en-US" sz="1800" b="1">
                    <a:solidFill>
                      <a:schemeClr val="tx1"/>
                    </a:solidFill>
                    <a:latin typeface="Lucida Grande" pitchFamily="-109" charset="0"/>
                  </a:rPr>
                  <a:t> GeV</a:t>
                </a:r>
              </a:p>
            </p:txBody>
          </p:sp>
          <p:sp>
            <p:nvSpPr>
              <p:cNvPr id="127" name="Rectangle 9"/>
              <p:cNvSpPr>
                <a:spLocks/>
              </p:cNvSpPr>
              <p:nvPr/>
            </p:nvSpPr>
            <p:spPr bwMode="auto">
              <a:xfrm>
                <a:off x="594" y="181"/>
                <a:ext cx="416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sz="1800" b="1" dirty="0">
                    <a:solidFill>
                      <a:schemeClr val="tx1"/>
                    </a:solidFill>
                    <a:latin typeface="Lucida Grande" pitchFamily="-109" charset="0"/>
                  </a:rPr>
                  <a:t>10</a:t>
                </a:r>
                <a:r>
                  <a:rPr lang="en-US" sz="1800" b="1" baseline="30000" dirty="0">
                    <a:solidFill>
                      <a:schemeClr val="tx1"/>
                    </a:solidFill>
                    <a:latin typeface="Lucida Grande" pitchFamily="-109" charset="0"/>
                  </a:rPr>
                  <a:t>-35</a:t>
                </a:r>
                <a:r>
                  <a:rPr lang="en-US" sz="1800" b="1" dirty="0">
                    <a:solidFill>
                      <a:schemeClr val="tx1"/>
                    </a:solidFill>
                    <a:latin typeface="Lucida Grande" pitchFamily="-109" charset="0"/>
                  </a:rPr>
                  <a:t> s</a:t>
                </a:r>
              </a:p>
            </p:txBody>
          </p:sp>
          <p:sp>
            <p:nvSpPr>
              <p:cNvPr id="128" name="Rectangle 10"/>
              <p:cNvSpPr>
                <a:spLocks/>
              </p:cNvSpPr>
              <p:nvPr/>
            </p:nvSpPr>
            <p:spPr bwMode="auto">
              <a:xfrm>
                <a:off x="1225" y="0"/>
                <a:ext cx="1362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sz="1800" b="1">
                    <a:solidFill>
                      <a:schemeClr val="tx1"/>
                    </a:solidFill>
                    <a:latin typeface="Lucida Grande" pitchFamily="-109" charset="0"/>
                  </a:rPr>
                  <a:t>SU(3)</a:t>
                </a:r>
                <a:r>
                  <a:rPr lang="en-US" sz="1800" b="1" baseline="-25000">
                    <a:solidFill>
                      <a:schemeClr val="tx1"/>
                    </a:solidFill>
                    <a:latin typeface="Lucida Grande" pitchFamily="-109" charset="0"/>
                  </a:rPr>
                  <a:t>C </a:t>
                </a:r>
                <a:r>
                  <a:rPr lang="en-US" sz="1800" b="1">
                    <a:solidFill>
                      <a:schemeClr val="tx1"/>
                    </a:solidFill>
                    <a:latin typeface="Lucida Grande" pitchFamily="-109" charset="0"/>
                  </a:rPr>
                  <a:t>x [SU(2)</a:t>
                </a:r>
                <a:r>
                  <a:rPr lang="en-US" sz="1800" b="1" baseline="-25000">
                    <a:solidFill>
                      <a:schemeClr val="tx1"/>
                    </a:solidFill>
                    <a:latin typeface="Lucida Grande" pitchFamily="-109" charset="0"/>
                  </a:rPr>
                  <a:t>L</a:t>
                </a:r>
                <a:r>
                  <a:rPr lang="en-US" sz="1800" b="1">
                    <a:solidFill>
                      <a:schemeClr val="tx1"/>
                    </a:solidFill>
                    <a:latin typeface="Lucida Grande" pitchFamily="-109" charset="0"/>
                  </a:rPr>
                  <a:t> x U(1)</a:t>
                </a:r>
                <a:r>
                  <a:rPr lang="en-US" sz="1800" b="1" baseline="-25000">
                    <a:solidFill>
                      <a:schemeClr val="tx1"/>
                    </a:solidFill>
                    <a:latin typeface="Lucida Grande" pitchFamily="-109" charset="0"/>
                  </a:rPr>
                  <a:t>y</a:t>
                </a:r>
                <a:r>
                  <a:rPr lang="en-US" sz="1800" b="1">
                    <a:solidFill>
                      <a:schemeClr val="tx1"/>
                    </a:solidFill>
                    <a:latin typeface="Lucida Grande" pitchFamily="-109" charset="0"/>
                  </a:rPr>
                  <a:t>] </a:t>
                </a:r>
              </a:p>
            </p:txBody>
          </p:sp>
          <p:sp>
            <p:nvSpPr>
              <p:cNvPr id="129" name="Line 11"/>
              <p:cNvSpPr>
                <a:spLocks noChangeShapeType="1"/>
              </p:cNvSpPr>
              <p:nvPr/>
            </p:nvSpPr>
            <p:spPr bwMode="auto">
              <a:xfrm>
                <a:off x="2673" y="155"/>
                <a:ext cx="56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" name="Rectangle 12"/>
              <p:cNvSpPr>
                <a:spLocks/>
              </p:cNvSpPr>
              <p:nvPr/>
            </p:nvSpPr>
            <p:spPr bwMode="auto">
              <a:xfrm>
                <a:off x="2710" y="-60"/>
                <a:ext cx="483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/>
                <a:r>
                  <a:rPr lang="en-US" sz="1800" b="1">
                    <a:solidFill>
                      <a:schemeClr val="tx1"/>
                    </a:solidFill>
                    <a:latin typeface="Lucida Grande" pitchFamily="-109" charset="0"/>
                  </a:rPr>
                  <a:t>10</a:t>
                </a:r>
                <a:r>
                  <a:rPr lang="en-US" sz="1800" b="1" baseline="30000">
                    <a:solidFill>
                      <a:schemeClr val="tx1"/>
                    </a:solidFill>
                    <a:latin typeface="Lucida Grande" pitchFamily="-109" charset="0"/>
                  </a:rPr>
                  <a:t>2</a:t>
                </a:r>
                <a:r>
                  <a:rPr lang="en-US" sz="1800" b="1">
                    <a:solidFill>
                      <a:schemeClr val="tx1"/>
                    </a:solidFill>
                    <a:latin typeface="Lucida Grande" pitchFamily="-109" charset="0"/>
                  </a:rPr>
                  <a:t> GeV</a:t>
                </a:r>
              </a:p>
            </p:txBody>
          </p:sp>
          <p:sp>
            <p:nvSpPr>
              <p:cNvPr id="131" name="Rectangle 13"/>
              <p:cNvSpPr>
                <a:spLocks/>
              </p:cNvSpPr>
              <p:nvPr/>
            </p:nvSpPr>
            <p:spPr bwMode="auto">
              <a:xfrm>
                <a:off x="2784" y="194"/>
                <a:ext cx="445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40639" bIns="0">
                <a:spAutoFit/>
              </a:bodyPr>
              <a:lstStyle/>
              <a:p>
                <a:pPr marL="39688"/>
                <a:r>
                  <a:rPr lang="en-US" sz="1800" b="1" dirty="0">
                    <a:solidFill>
                      <a:schemeClr val="bg1"/>
                    </a:solidFill>
                    <a:latin typeface="Lucida Grande" pitchFamily="-109" charset="0"/>
                  </a:rPr>
                  <a:t>10</a:t>
                </a:r>
                <a:r>
                  <a:rPr lang="en-US" sz="1800" b="1" baseline="30000" dirty="0">
                    <a:solidFill>
                      <a:schemeClr val="bg1"/>
                    </a:solidFill>
                    <a:latin typeface="Lucida Grande" pitchFamily="-109" charset="0"/>
                  </a:rPr>
                  <a:t>-9</a:t>
                </a:r>
                <a:r>
                  <a:rPr lang="en-US" sz="1800" b="1" dirty="0">
                    <a:solidFill>
                      <a:schemeClr val="bg1"/>
                    </a:solidFill>
                    <a:latin typeface="Lucida Grande" pitchFamily="-109" charset="0"/>
                  </a:rPr>
                  <a:t> s</a:t>
                </a:r>
              </a:p>
            </p:txBody>
          </p:sp>
        </p:grpSp>
        <p:sp>
          <p:nvSpPr>
            <p:cNvPr id="123" name="Rectangle 14"/>
            <p:cNvSpPr>
              <a:spLocks/>
            </p:cNvSpPr>
            <p:nvPr/>
          </p:nvSpPr>
          <p:spPr bwMode="auto">
            <a:xfrm>
              <a:off x="3341" y="60"/>
              <a:ext cx="860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800" b="1">
                  <a:solidFill>
                    <a:schemeClr val="tx1"/>
                  </a:solidFill>
                  <a:latin typeface="Lucida Grande" pitchFamily="-109" charset="0"/>
                </a:rPr>
                <a:t>SU(3)</a:t>
              </a:r>
              <a:r>
                <a:rPr lang="en-US" sz="1800" b="1" baseline="-25000">
                  <a:solidFill>
                    <a:schemeClr val="tx1"/>
                  </a:solidFill>
                  <a:latin typeface="Lucida Grande" pitchFamily="-109" charset="0"/>
                </a:rPr>
                <a:t>C </a:t>
              </a:r>
              <a:r>
                <a:rPr lang="en-US" sz="1800" b="1">
                  <a:solidFill>
                    <a:schemeClr val="tx1"/>
                  </a:solidFill>
                  <a:latin typeface="Lucida Grande" pitchFamily="-109" charset="0"/>
                </a:rPr>
                <a:t>x U(1)</a:t>
              </a:r>
              <a:r>
                <a:rPr lang="en-US" sz="1800" b="1" baseline="-25000">
                  <a:solidFill>
                    <a:schemeClr val="tx1"/>
                  </a:solidFill>
                  <a:latin typeface="Lucida Grande" pitchFamily="-109" charset="0"/>
                </a:rPr>
                <a:t>EM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4"/>
          <p:cNvSpPr>
            <a:spLocks/>
          </p:cNvSpPr>
          <p:nvPr/>
        </p:nvSpPr>
        <p:spPr bwMode="auto">
          <a:xfrm>
            <a:off x="762000" y="1143000"/>
            <a:ext cx="6629400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496888">
              <a:lnSpc>
                <a:spcPct val="80000"/>
              </a:lnSpc>
              <a:spcAft>
                <a:spcPts val="2400"/>
              </a:spcAft>
              <a:buClr>
                <a:srgbClr val="000000"/>
              </a:buClr>
              <a:buSzPct val="150000"/>
              <a:buFont typeface="Futura" pitchFamily="-109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Aggregates of</a:t>
            </a:r>
            <a:r>
              <a:rPr lang="en-US" sz="2000" dirty="0">
                <a:solidFill>
                  <a:schemeClr val="tx1"/>
                </a:solidFill>
                <a:latin typeface="Lucida Grande" pitchFamily="-109" charset="0"/>
                <a:cs typeface="Tahoma" pitchFamily="34" charset="0"/>
                <a:sym typeface="Comic Sans MS" pitchFamily="66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u, d, s</a:t>
            </a:r>
            <a:r>
              <a:rPr lang="en-US" sz="2000" dirty="0">
                <a:solidFill>
                  <a:schemeClr val="tx1"/>
                </a:solidFill>
                <a:latin typeface="Lucida Grande" pitchFamily="-109" charset="0"/>
                <a:cs typeface="Tahoma" pitchFamily="34" charset="0"/>
                <a:sym typeface="Comic Sans MS" pitchFamily="66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quarks</a:t>
            </a:r>
            <a:r>
              <a:rPr lang="en-US" sz="2000" dirty="0">
                <a:solidFill>
                  <a:schemeClr val="tx1"/>
                </a:solidFill>
                <a:latin typeface="Lucida Grande" pitchFamily="-109" charset="0"/>
                <a:cs typeface="Tahoma" pitchFamily="34" charset="0"/>
                <a:sym typeface="Comic Sans MS" pitchFamily="66" charset="0"/>
              </a:rPr>
              <a:t> +</a:t>
            </a:r>
            <a:r>
              <a:rPr lang="en-US" sz="2000" dirty="0">
                <a:solidFill>
                  <a:schemeClr val="tx1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electrons</a:t>
            </a:r>
            <a:r>
              <a:rPr lang="en-US" sz="2000" dirty="0">
                <a:solidFill>
                  <a:schemeClr val="accent6"/>
                </a:solidFill>
                <a:latin typeface="Lucida Grande" pitchFamily="-109" charset="0"/>
                <a:cs typeface="Tahoma" pitchFamily="34" charset="0"/>
                <a:sym typeface="Comic Sans MS" pitchFamily="66" charset="0"/>
              </a:rPr>
              <a:t> </a:t>
            </a:r>
          </a:p>
          <a:p>
            <a:pPr marL="496888">
              <a:lnSpc>
                <a:spcPct val="80000"/>
              </a:lnSpc>
              <a:spcAft>
                <a:spcPts val="2400"/>
              </a:spcAft>
              <a:buClr>
                <a:srgbClr val="FF1D05"/>
              </a:buClr>
              <a:buSzPct val="150000"/>
            </a:pPr>
            <a:r>
              <a:rPr lang="en-US" sz="2000" dirty="0" smtClean="0">
                <a:solidFill>
                  <a:schemeClr val="accent6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  </a:t>
            </a:r>
            <a:r>
              <a:rPr lang="en-US" sz="2000" dirty="0" smtClean="0">
                <a:solidFill>
                  <a:srgbClr val="FFFF00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Ground </a:t>
            </a:r>
            <a:r>
              <a:rPr lang="en-US" sz="2000" dirty="0">
                <a:solidFill>
                  <a:srgbClr val="FFFF00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state of QCD</a:t>
            </a:r>
            <a:r>
              <a:rPr lang="en-US" sz="2000" dirty="0">
                <a:solidFill>
                  <a:srgbClr val="FFFF00"/>
                </a:solidFill>
                <a:latin typeface="Lucida Grande" pitchFamily="-109" charset="0"/>
                <a:cs typeface="Tahoma" pitchFamily="34" charset="0"/>
                <a:sym typeface="Comic Sans MS" pitchFamily="66" charset="0"/>
              </a:rPr>
              <a:t> </a:t>
            </a:r>
          </a:p>
          <a:p>
            <a:pPr marL="496888">
              <a:lnSpc>
                <a:spcPct val="80000"/>
              </a:lnSpc>
              <a:spcAft>
                <a:spcPts val="2400"/>
              </a:spcAft>
              <a:buClr>
                <a:srgbClr val="FF1D05"/>
              </a:buClr>
              <a:buSzPct val="150000"/>
            </a:pPr>
            <a:r>
              <a:rPr lang="en-US" sz="2000" dirty="0" smtClean="0">
                <a:solidFill>
                  <a:schemeClr val="tx1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  Stable </a:t>
            </a:r>
            <a:r>
              <a:rPr lang="en-US" sz="2000" dirty="0">
                <a:solidFill>
                  <a:schemeClr val="tx1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for</a:t>
            </a:r>
            <a:r>
              <a:rPr lang="en-US" sz="2000" dirty="0">
                <a:solidFill>
                  <a:schemeClr val="tx1"/>
                </a:solidFill>
                <a:latin typeface="Lucida Grande" pitchFamily="-109" charset="0"/>
                <a:cs typeface="Tahoma" pitchFamily="34" charset="0"/>
                <a:sym typeface="Comic Sans MS" pitchFamily="66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Lucida Grande" pitchFamily="-109" charset="0"/>
                <a:cs typeface="Tahoma" pitchFamily="34" charset="0"/>
                <a:sym typeface="Symbol" pitchFamily="18" charset="2"/>
              </a:rPr>
              <a:t>∼ </a:t>
            </a:r>
            <a:r>
              <a:rPr lang="en-US" sz="2000" dirty="0">
                <a:solidFill>
                  <a:srgbClr val="FFFF00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300 &lt; A &lt; 10</a:t>
            </a:r>
            <a:r>
              <a:rPr lang="en-US" sz="2000" baseline="30000" dirty="0">
                <a:solidFill>
                  <a:srgbClr val="FFFF00"/>
                </a:solidFill>
                <a:latin typeface="Lucida Grande" pitchFamily="-109" charset="0"/>
                <a:cs typeface="Tahoma" pitchFamily="34" charset="0"/>
                <a:sym typeface="Futura" pitchFamily="-109" charset="0"/>
              </a:rPr>
              <a:t>57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34938" y="0"/>
            <a:ext cx="8628062" cy="762000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rIns="40639">
            <a:normAutofit fontScale="90000"/>
          </a:bodyPr>
          <a:lstStyle/>
          <a:p>
            <a:pPr indent="0" eaLnBrk="1" hangingPunct="1">
              <a:lnSpc>
                <a:spcPct val="110000"/>
              </a:lnSpc>
              <a:tabLst>
                <a:tab pos="444500" algn="l"/>
              </a:tabLst>
              <a:defRPr/>
            </a:pPr>
            <a:r>
              <a:rPr lang="en-US" sz="2800" b="1" dirty="0">
                <a:solidFill>
                  <a:srgbClr val="92D050"/>
                </a:solidFill>
                <a:latin typeface="Lucida Grande" pitchFamily="-109" charset="0"/>
                <a:ea typeface="Futura Condensed" pitchFamily="-109" charset="0"/>
                <a:sym typeface="Futura Condensed" pitchFamily="-109" charset="0"/>
              </a:rPr>
              <a:t>Strange Quark Matter</a:t>
            </a:r>
            <a:r>
              <a:rPr lang="en-US" sz="2800" b="1" dirty="0">
                <a:solidFill>
                  <a:srgbClr val="92D050"/>
                </a:solidFill>
                <a:latin typeface="Lucida Grande" pitchFamily="-109" charset="0"/>
                <a:ea typeface="Lucida Grande" pitchFamily="-109" charset="0"/>
                <a:cs typeface="Lucida Grande" pitchFamily="-109" charset="0"/>
                <a:sym typeface="Arial" pitchFamily="-109" charset="0"/>
              </a:rPr>
              <a:t> </a:t>
            </a:r>
            <a:r>
              <a:rPr lang="en-US" sz="2800" b="1" dirty="0">
                <a:solidFill>
                  <a:srgbClr val="92D050"/>
                </a:solidFill>
                <a:latin typeface="Lucida Grande" pitchFamily="-109" charset="0"/>
                <a:ea typeface="ヒラギノ角ゴ ProN W6" pitchFamily="-109" charset="-128"/>
                <a:sym typeface="Arial" pitchFamily="-109" charset="0"/>
              </a:rPr>
              <a:t/>
            </a:r>
            <a:br>
              <a:rPr lang="en-US" sz="2800" b="1" dirty="0">
                <a:solidFill>
                  <a:srgbClr val="92D050"/>
                </a:solidFill>
                <a:latin typeface="Lucida Grande" pitchFamily="-109" charset="0"/>
                <a:ea typeface="ヒラギノ角ゴ ProN W6" pitchFamily="-109" charset="-128"/>
                <a:sym typeface="Arial" pitchFamily="-109" charset="0"/>
              </a:rPr>
            </a:br>
            <a:r>
              <a:rPr lang="en-US" sz="1400" i="1" dirty="0">
                <a:latin typeface="Lucida Grande" pitchFamily="-109" charset="0"/>
                <a:ea typeface="Lucida Grande" pitchFamily="-109" charset="0"/>
                <a:cs typeface="Lucida Grande" pitchFamily="-109" charset="0"/>
                <a:sym typeface="Arial" pitchFamily="-109" charset="0"/>
              </a:rPr>
              <a:t>E. Witten, Phys. Rev. D30 (1984) 272A. De </a:t>
            </a:r>
            <a:r>
              <a:rPr lang="en-US" sz="1400" i="1" dirty="0" err="1">
                <a:latin typeface="Lucida Grande" pitchFamily="-109" charset="0"/>
                <a:ea typeface="Lucida Grande" pitchFamily="-109" charset="0"/>
                <a:cs typeface="Lucida Grande" pitchFamily="-109" charset="0"/>
                <a:sym typeface="Arial" pitchFamily="-109" charset="0"/>
              </a:rPr>
              <a:t>Rujula</a:t>
            </a:r>
            <a:r>
              <a:rPr lang="en-US" sz="1400" i="1" dirty="0">
                <a:latin typeface="Lucida Grande" pitchFamily="-109" charset="0"/>
                <a:ea typeface="Lucida Grande" pitchFamily="-109" charset="0"/>
                <a:cs typeface="Lucida Grande" pitchFamily="-109" charset="0"/>
                <a:sym typeface="Arial" pitchFamily="-109" charset="0"/>
              </a:rPr>
              <a:t>, S. L. Glashow, Nature 312 (1984) 734</a:t>
            </a:r>
          </a:p>
        </p:txBody>
      </p:sp>
      <p:sp>
        <p:nvSpPr>
          <p:cNvPr id="116740" name="Rectangle 6"/>
          <p:cNvSpPr>
            <a:spLocks/>
          </p:cNvSpPr>
          <p:nvPr/>
        </p:nvSpPr>
        <p:spPr bwMode="auto">
          <a:xfrm>
            <a:off x="1135063" y="6297613"/>
            <a:ext cx="19685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it-IT"/>
          </a:p>
        </p:txBody>
      </p:sp>
      <p:sp>
        <p:nvSpPr>
          <p:cNvPr id="116741" name="Rectangle 7"/>
          <p:cNvSpPr>
            <a:spLocks/>
          </p:cNvSpPr>
          <p:nvPr/>
        </p:nvSpPr>
        <p:spPr bwMode="auto">
          <a:xfrm>
            <a:off x="266700" y="5181600"/>
            <a:ext cx="88773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lnSpc>
                <a:spcPct val="130000"/>
              </a:lnSpc>
            </a:pPr>
            <a:r>
              <a:rPr lang="en-US" sz="200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Produced in Early Universe and/or in Neutron Star collisions</a:t>
            </a:r>
            <a:r>
              <a:rPr lang="en-US" sz="2000">
                <a:solidFill>
                  <a:schemeClr val="tx1"/>
                </a:solidFill>
                <a:latin typeface="Lucida Grande" pitchFamily="-109" charset="0"/>
                <a:sym typeface="Comic Sans MS" pitchFamily="66" charset="0"/>
              </a:rPr>
              <a:t>  </a:t>
            </a:r>
          </a:p>
        </p:txBody>
      </p:sp>
      <p:pic>
        <p:nvPicPr>
          <p:cNvPr id="116742" name="Picture 1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743200"/>
            <a:ext cx="4419600" cy="2057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6743" name="Rectangle 11"/>
          <p:cNvSpPr>
            <a:spLocks/>
          </p:cNvSpPr>
          <p:nvPr/>
        </p:nvSpPr>
        <p:spPr bwMode="auto">
          <a:xfrm>
            <a:off x="5105400" y="3276600"/>
            <a:ext cx="3746500" cy="111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496888">
              <a:lnSpc>
                <a:spcPct val="120000"/>
              </a:lnSpc>
            </a:pPr>
            <a:r>
              <a:rPr lang="en-US" dirty="0" err="1">
                <a:solidFill>
                  <a:srgbClr val="FFFF00"/>
                </a:solidFill>
                <a:latin typeface="Lucida Grande" pitchFamily="-109" charset="0"/>
                <a:sym typeface="Symbol" pitchFamily="18" charset="2"/>
              </a:rPr>
              <a:t>ρ</a:t>
            </a:r>
            <a:r>
              <a:rPr lang="en-US" baseline="-25000" dirty="0" err="1">
                <a:solidFill>
                  <a:srgbClr val="FFFF00"/>
                </a:solidFill>
                <a:latin typeface="Lucida Grande" pitchFamily="-109" charset="0"/>
                <a:sym typeface="Futura" pitchFamily="-109" charset="0"/>
              </a:rPr>
              <a:t>SQM</a:t>
            </a:r>
            <a:r>
              <a:rPr lang="en-US" sz="2000" dirty="0">
                <a:solidFill>
                  <a:srgbClr val="FFFF00"/>
                </a:solidFill>
                <a:latin typeface="Lucida Grande" pitchFamily="-109" charset="0"/>
                <a:sym typeface="Futura" pitchFamily="-109" charset="0"/>
              </a:rPr>
              <a:t> ~ 3.5 x 10</a:t>
            </a:r>
            <a:r>
              <a:rPr lang="en-US" sz="2000" baseline="30000" dirty="0">
                <a:solidFill>
                  <a:srgbClr val="FFFF00"/>
                </a:solidFill>
                <a:latin typeface="Lucida Grande" pitchFamily="-109" charset="0"/>
                <a:sym typeface="Futura" pitchFamily="-109" charset="0"/>
              </a:rPr>
              <a:t>14</a:t>
            </a:r>
            <a:r>
              <a:rPr lang="en-US" sz="2000" dirty="0">
                <a:solidFill>
                  <a:srgbClr val="FFFF00"/>
                </a:solidFill>
                <a:latin typeface="Lucida Grande" pitchFamily="-109" charset="0"/>
                <a:sym typeface="Futura" pitchFamily="-109" charset="0"/>
              </a:rPr>
              <a:t> g cm</a:t>
            </a:r>
            <a:r>
              <a:rPr lang="en-US" sz="2000" baseline="30000" dirty="0">
                <a:solidFill>
                  <a:srgbClr val="FFFF00"/>
                </a:solidFill>
                <a:latin typeface="Lucida Grande" pitchFamily="-109" charset="0"/>
                <a:sym typeface="Futura" pitchFamily="-109" charset="0"/>
              </a:rPr>
              <a:t>-3 </a:t>
            </a:r>
            <a:r>
              <a:rPr lang="en-US" sz="2000" dirty="0">
                <a:solidFill>
                  <a:srgbClr val="FFFF00"/>
                </a:solidFill>
                <a:latin typeface="Lucida Grande" pitchFamily="-109" charset="0"/>
                <a:sym typeface="Futura" pitchFamily="-109" charset="0"/>
              </a:rPr>
              <a:t>  </a:t>
            </a:r>
            <a:r>
              <a:rPr lang="en-US" sz="2000" b="1" baseline="30000" dirty="0">
                <a:solidFill>
                  <a:srgbClr val="FFFF00"/>
                </a:solidFill>
                <a:latin typeface="Lucida Grande" pitchFamily="-109" charset="0"/>
                <a:sym typeface="Comic Sans MS" pitchFamily="66" charset="0"/>
              </a:rPr>
              <a:t>   </a:t>
            </a:r>
          </a:p>
          <a:p>
            <a:pPr marL="496888">
              <a:lnSpc>
                <a:spcPct val="120000"/>
              </a:lnSpc>
            </a:pPr>
            <a:r>
              <a:rPr lang="en-US" dirty="0" err="1">
                <a:solidFill>
                  <a:schemeClr val="tx1"/>
                </a:solidFill>
                <a:latin typeface="Lucida Grande" pitchFamily="-109" charset="0"/>
                <a:sym typeface="Symbol" pitchFamily="18" charset="2"/>
              </a:rPr>
              <a:t>ρ</a:t>
            </a:r>
            <a:r>
              <a:rPr lang="en-US" baseline="-25000" dirty="0" err="1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nuclei</a:t>
            </a:r>
            <a:r>
              <a:rPr lang="en-US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~ 10</a:t>
            </a:r>
            <a:r>
              <a:rPr lang="en-US" sz="2000" baseline="30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14</a:t>
            </a:r>
            <a:r>
              <a:rPr lang="en-US" sz="2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 g cm</a:t>
            </a:r>
            <a:r>
              <a:rPr lang="en-US" sz="2000" baseline="30000" dirty="0">
                <a:solidFill>
                  <a:schemeClr val="tx1"/>
                </a:solidFill>
                <a:latin typeface="Lucida Grande" pitchFamily="-109" charset="0"/>
                <a:sym typeface="Futura" pitchFamily="-109" charset="0"/>
              </a:rPr>
              <a:t>-3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55713" y="3810000"/>
            <a:ext cx="6400800" cy="1981200"/>
            <a:chOff x="943882" y="768106"/>
            <a:chExt cx="7124700" cy="2436812"/>
          </a:xfrm>
        </p:grpSpPr>
        <p:pic>
          <p:nvPicPr>
            <p:cNvPr id="117769" name="Picture 8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12194" y="768106"/>
              <a:ext cx="6402387" cy="1909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7770" name="Rectangle 9"/>
            <p:cNvSpPr>
              <a:spLocks/>
            </p:cNvSpPr>
            <p:nvPr/>
          </p:nvSpPr>
          <p:spPr bwMode="auto">
            <a:xfrm>
              <a:off x="943882" y="2344493"/>
              <a:ext cx="7124700" cy="8604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>
                <a:spcBef>
                  <a:spcPts val="875"/>
                </a:spcBef>
              </a:pPr>
              <a:r>
                <a:rPr lang="en-US" sz="1800">
                  <a:solidFill>
                    <a:srgbClr val="FF3300"/>
                  </a:solidFill>
                  <a:latin typeface="Tahoma" pitchFamily="34" charset="0"/>
                  <a:sym typeface="Tahoma" pitchFamily="34" charset="0"/>
                </a:rPr>
                <a:t> </a:t>
              </a:r>
              <a:r>
                <a:rPr lang="en-US" sz="18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R</a:t>
              </a:r>
              <a:r>
                <a:rPr lang="en-US" sz="1800" baseline="-250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  </a:t>
              </a:r>
              <a:r>
                <a:rPr lang="en-US" sz="18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(fm)      10</a:t>
              </a:r>
              <a:r>
                <a:rPr lang="en-US" sz="1800" baseline="300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2</a:t>
              </a:r>
              <a:r>
                <a:rPr lang="en-US" sz="18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          10</a:t>
              </a:r>
              <a:r>
                <a:rPr lang="en-US" sz="1800" baseline="300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3</a:t>
              </a:r>
              <a:r>
                <a:rPr lang="en-US" sz="18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          10</a:t>
              </a:r>
              <a:r>
                <a:rPr lang="en-US" sz="1800" baseline="300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4</a:t>
              </a:r>
              <a:r>
                <a:rPr lang="en-US" sz="18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          10</a:t>
              </a:r>
              <a:r>
                <a:rPr lang="en-US" sz="1800" baseline="300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5</a:t>
              </a:r>
              <a:r>
                <a:rPr lang="en-US" sz="18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             10</a:t>
              </a:r>
              <a:r>
                <a:rPr lang="en-US" sz="1800" baseline="300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6</a:t>
              </a:r>
              <a:r>
                <a:rPr lang="en-US" sz="1800">
                  <a:solidFill>
                    <a:srgbClr val="FF1D05"/>
                  </a:solidFill>
                  <a:latin typeface="Tahoma" pitchFamily="34" charset="0"/>
                  <a:sym typeface="Tahoma" pitchFamily="34" charset="0"/>
                </a:rPr>
                <a:t> </a:t>
              </a:r>
            </a:p>
            <a:p>
              <a:pPr marL="39688">
                <a:spcBef>
                  <a:spcPts val="875"/>
                </a:spcBef>
              </a:pPr>
              <a:r>
                <a:rPr lang="en-US" sz="18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 M</a:t>
              </a:r>
              <a:r>
                <a:rPr lang="en-US" sz="1800" baseline="-250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 </a:t>
              </a:r>
              <a:r>
                <a:rPr lang="en-US" sz="18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(GeV)      10</a:t>
              </a:r>
              <a:r>
                <a:rPr lang="en-US" sz="1800" baseline="300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6</a:t>
              </a:r>
              <a:r>
                <a:rPr lang="en-US" sz="18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         10</a:t>
              </a:r>
              <a:r>
                <a:rPr lang="en-US" sz="1800" baseline="300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9</a:t>
              </a:r>
              <a:r>
                <a:rPr lang="en-US" sz="18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          10</a:t>
              </a:r>
              <a:r>
                <a:rPr lang="en-US" sz="1800" baseline="300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12</a:t>
              </a:r>
              <a:r>
                <a:rPr lang="en-US" sz="18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        10</a:t>
              </a:r>
              <a:r>
                <a:rPr lang="en-US" sz="1800" baseline="300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15</a:t>
              </a:r>
              <a:r>
                <a:rPr lang="en-US" sz="18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            10</a:t>
              </a:r>
              <a:r>
                <a:rPr lang="en-US" sz="1800" baseline="30000">
                  <a:solidFill>
                    <a:srgbClr val="555555"/>
                  </a:solidFill>
                  <a:latin typeface="Tahoma" pitchFamily="34" charset="0"/>
                  <a:sym typeface="Tahoma" pitchFamily="34" charset="0"/>
                </a:rPr>
                <a:t>18</a:t>
              </a:r>
            </a:p>
          </p:txBody>
        </p:sp>
      </p:grpSp>
      <p:sp>
        <p:nvSpPr>
          <p:cNvPr id="117763" name="TextBox 8"/>
          <p:cNvSpPr txBox="1">
            <a:spLocks noChangeArrowheads="1"/>
          </p:cNvSpPr>
          <p:nvPr/>
        </p:nvSpPr>
        <p:spPr bwMode="auto">
          <a:xfrm>
            <a:off x="152400" y="1524000"/>
            <a:ext cx="8991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 dirty="0">
                <a:solidFill>
                  <a:srgbClr val="FFFF00"/>
                </a:solidFill>
                <a:latin typeface="Lucida Grande" pitchFamily="-109" charset="0"/>
                <a:cs typeface="Tahoma" pitchFamily="34" charset="0"/>
              </a:rPr>
              <a:t>Nuclearite</a:t>
            </a:r>
            <a:r>
              <a:rPr lang="it-IT" sz="2200" dirty="0">
                <a:latin typeface="Lucida Grande" pitchFamily="-109" charset="0"/>
                <a:cs typeface="Tahoma" pitchFamily="34" charset="0"/>
              </a:rPr>
              <a:t> : large neutral Thomson-like atom constituted by an SQM bag core + electrons</a:t>
            </a:r>
          </a:p>
        </p:txBody>
      </p:sp>
      <p:sp>
        <p:nvSpPr>
          <p:cNvPr id="117764" name="TextBox 9"/>
          <p:cNvSpPr txBox="1">
            <a:spLocks noChangeArrowheads="1"/>
          </p:cNvSpPr>
          <p:nvPr/>
        </p:nvSpPr>
        <p:spPr bwMode="auto">
          <a:xfrm>
            <a:off x="179512" y="2667000"/>
            <a:ext cx="838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 dirty="0">
                <a:solidFill>
                  <a:srgbClr val="FFFF00"/>
                </a:solidFill>
                <a:latin typeface="Lucida Grande" pitchFamily="-109" charset="0"/>
                <a:cs typeface="Tahoma" pitchFamily="34" charset="0"/>
              </a:rPr>
              <a:t>Strangelet</a:t>
            </a:r>
            <a:r>
              <a:rPr lang="it-IT" sz="2200" dirty="0">
                <a:latin typeface="Lucida Grande" pitchFamily="-109" charset="0"/>
                <a:cs typeface="Tahoma" pitchFamily="34" charset="0"/>
              </a:rPr>
              <a:t> : small, Bohr-like atom constituted by an SQM bag core  surrounded by electrons</a:t>
            </a:r>
          </a:p>
        </p:txBody>
      </p:sp>
      <p:sp>
        <p:nvSpPr>
          <p:cNvPr id="117765" name="Rectangle 8"/>
          <p:cNvSpPr>
            <a:spLocks noChangeArrowheads="1"/>
          </p:cNvSpPr>
          <p:nvPr/>
        </p:nvSpPr>
        <p:spPr bwMode="auto">
          <a:xfrm>
            <a:off x="971600" y="764704"/>
            <a:ext cx="6934200" cy="373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688" algn="ctr">
              <a:lnSpc>
                <a:spcPct val="110000"/>
              </a:lnSpc>
              <a:tabLst>
                <a:tab pos="444500" algn="l"/>
              </a:tabLst>
            </a:pPr>
            <a:r>
              <a:rPr lang="en-US" b="1" dirty="0">
                <a:solidFill>
                  <a:srgbClr val="92D050"/>
                </a:solidFill>
                <a:latin typeface="Lucida Grande" pitchFamily="-109" charset="0"/>
              </a:rPr>
              <a:t>SQM : alias</a:t>
            </a:r>
            <a:r>
              <a:rPr lang="en-US" b="1" dirty="0">
                <a:solidFill>
                  <a:srgbClr val="2D2D8A"/>
                </a:solidFill>
                <a:latin typeface="Lucida Grande" pitchFamily="-109" charset="0"/>
              </a:rPr>
              <a:t> </a:t>
            </a:r>
            <a:r>
              <a:rPr lang="en-US" b="1" dirty="0" err="1">
                <a:solidFill>
                  <a:srgbClr val="FFFF00"/>
                </a:solidFill>
                <a:latin typeface="Lucida Grande" pitchFamily="-109" charset="0"/>
              </a:rPr>
              <a:t>Nuclearites</a:t>
            </a:r>
            <a:r>
              <a:rPr lang="en-US" b="1" dirty="0">
                <a:solidFill>
                  <a:srgbClr val="FFFF00"/>
                </a:solidFill>
                <a:latin typeface="Lucida Grande" pitchFamily="-109" charset="0"/>
              </a:rPr>
              <a:t>, </a:t>
            </a:r>
            <a:r>
              <a:rPr lang="en-US" b="1" dirty="0" err="1">
                <a:solidFill>
                  <a:srgbClr val="FFFF00"/>
                </a:solidFill>
                <a:latin typeface="Lucida Grande" pitchFamily="-109" charset="0"/>
              </a:rPr>
              <a:t>Strangelets</a:t>
            </a:r>
            <a:endParaRPr lang="en-US" b="1" dirty="0">
              <a:solidFill>
                <a:srgbClr val="FFFF00"/>
              </a:solidFill>
              <a:latin typeface="Lucida Grande" pitchFamily="-10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2627784" y="5733256"/>
            <a:ext cx="4320480" cy="86409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03400" y="228600"/>
            <a:ext cx="6121400" cy="609600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sz="2800" dirty="0" smtClean="0">
                <a:solidFill>
                  <a:srgbClr val="92D050"/>
                </a:solidFill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Charge vs mass relation:  Z /A  « </a:t>
            </a:r>
            <a:r>
              <a:rPr lang="it-IT" sz="2800" dirty="0" smtClean="0">
                <a:solidFill>
                  <a:srgbClr val="92D050"/>
                </a:solidFill>
                <a:latin typeface="Antique Olive" pitchFamily="34" charset="0"/>
                <a:ea typeface="ＭＳ Ｐゴシック" pitchFamily="34" charset="-128"/>
              </a:rPr>
              <a:t>1</a:t>
            </a:r>
            <a:endParaRPr lang="it-IT" sz="2800" dirty="0" smtClean="0">
              <a:solidFill>
                <a:srgbClr val="92D050"/>
              </a:solidFill>
              <a:ea typeface="ＭＳ Ｐゴシック" pitchFamily="34" charset="-128"/>
            </a:endParaRPr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2652613" y="5771852"/>
            <a:ext cx="45116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 dirty="0">
                <a:solidFill>
                  <a:srgbClr val="FF1D05"/>
                </a:solidFill>
                <a:latin typeface="Comic Sans MS" pitchFamily="66" charset="0"/>
                <a:ea typeface="ＭＳ Ｐゴシック" pitchFamily="34" charset="-128"/>
              </a:rPr>
              <a:t>M. Kasuya et al. Phys.Rev.D47(1993)2153</a:t>
            </a:r>
            <a:r>
              <a:rPr lang="it-IT" sz="1600" dirty="0">
                <a:solidFill>
                  <a:srgbClr val="0000FF"/>
                </a:solidFill>
                <a:latin typeface="Comic Sans MS" pitchFamily="66" charset="0"/>
                <a:ea typeface="ＭＳ Ｐゴシック" pitchFamily="34" charset="-128"/>
              </a:rPr>
              <a:t> H.Heiselberg, Phys. Rev.D48(1993)1418</a:t>
            </a:r>
          </a:p>
          <a:p>
            <a:r>
              <a:rPr lang="it-IT" sz="1600" dirty="0">
                <a:solidFill>
                  <a:srgbClr val="800080"/>
                </a:solidFill>
                <a:latin typeface="Comic Sans MS" pitchFamily="66" charset="0"/>
                <a:ea typeface="ＭＳ Ｐゴシック" pitchFamily="34" charset="-128"/>
              </a:rPr>
              <a:t>J. Madsen Phys. Rev.Lett.87(2001)172003</a:t>
            </a:r>
            <a:endParaRPr lang="it-IT" sz="1600" dirty="0">
              <a:solidFill>
                <a:schemeClr val="tx1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752600" y="1219200"/>
            <a:ext cx="5532438" cy="4646613"/>
            <a:chOff x="146" y="392"/>
            <a:chExt cx="3485" cy="2927"/>
          </a:xfrm>
        </p:grpSpPr>
        <p:sp>
          <p:nvSpPr>
            <p:cNvPr id="118792" name="Rectangle 5"/>
            <p:cNvSpPr>
              <a:spLocks noChangeArrowheads="1"/>
            </p:cNvSpPr>
            <p:nvPr/>
          </p:nvSpPr>
          <p:spPr bwMode="auto">
            <a:xfrm>
              <a:off x="697" y="423"/>
              <a:ext cx="2727" cy="235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8793" name="Text Box 6"/>
            <p:cNvSpPr txBox="1">
              <a:spLocks noChangeArrowheads="1"/>
            </p:cNvSpPr>
            <p:nvPr/>
          </p:nvSpPr>
          <p:spPr bwMode="auto">
            <a:xfrm>
              <a:off x="2034" y="3031"/>
              <a:ext cx="2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>
                  <a:solidFill>
                    <a:schemeClr val="tx1"/>
                  </a:solidFill>
                  <a:latin typeface="Comic Sans MS" pitchFamily="66" charset="0"/>
                  <a:ea typeface="ＭＳ Ｐゴシック" pitchFamily="34" charset="-128"/>
                </a:rPr>
                <a:t>A</a:t>
              </a:r>
            </a:p>
          </p:txBody>
        </p:sp>
        <p:sp>
          <p:nvSpPr>
            <p:cNvPr id="118794" name="Text Box 7"/>
            <p:cNvSpPr txBox="1">
              <a:spLocks noChangeArrowheads="1"/>
            </p:cNvSpPr>
            <p:nvPr/>
          </p:nvSpPr>
          <p:spPr bwMode="auto">
            <a:xfrm>
              <a:off x="146" y="1719"/>
              <a:ext cx="24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="1">
                  <a:solidFill>
                    <a:schemeClr val="tx1"/>
                  </a:solidFill>
                  <a:latin typeface="Comic Sans MS" pitchFamily="66" charset="0"/>
                  <a:ea typeface="ＭＳ Ｐゴシック" pitchFamily="34" charset="-128"/>
                </a:rPr>
                <a:t>Z</a:t>
              </a:r>
            </a:p>
          </p:txBody>
        </p:sp>
        <p:sp>
          <p:nvSpPr>
            <p:cNvPr id="118795" name="Text Box 8"/>
            <p:cNvSpPr txBox="1">
              <a:spLocks noChangeArrowheads="1"/>
            </p:cNvSpPr>
            <p:nvPr/>
          </p:nvSpPr>
          <p:spPr bwMode="auto">
            <a:xfrm>
              <a:off x="349" y="2482"/>
              <a:ext cx="232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2000" b="1" baseline="-25000">
                  <a:solidFill>
                    <a:schemeClr val="tx1"/>
                  </a:solidFill>
                  <a:ea typeface="ＭＳ Ｐゴシック" pitchFamily="34" charset="-128"/>
                </a:rPr>
                <a:t>10</a:t>
              </a:r>
              <a:endParaRPr lang="it-IT" sz="2000" baseline="-250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endParaRPr>
            </a:p>
          </p:txBody>
        </p:sp>
        <p:sp>
          <p:nvSpPr>
            <p:cNvPr id="118796" name="Text Box 9"/>
            <p:cNvSpPr txBox="1">
              <a:spLocks noChangeArrowheads="1"/>
            </p:cNvSpPr>
            <p:nvPr/>
          </p:nvSpPr>
          <p:spPr bwMode="auto">
            <a:xfrm>
              <a:off x="342" y="1600"/>
              <a:ext cx="29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2000" b="1" baseline="-25000">
                  <a:solidFill>
                    <a:schemeClr val="tx1"/>
                  </a:solidFill>
                  <a:ea typeface="ＭＳ Ｐゴシック" pitchFamily="34" charset="-128"/>
                </a:rPr>
                <a:t>10</a:t>
              </a:r>
              <a:r>
                <a:rPr lang="it-IT" sz="2000" b="1" baseline="30000">
                  <a:solidFill>
                    <a:schemeClr val="tx1"/>
                  </a:solidFill>
                  <a:ea typeface="ＭＳ Ｐゴシック" pitchFamily="34" charset="-128"/>
                </a:rPr>
                <a:t>2</a:t>
              </a:r>
              <a:endParaRPr lang="it-IT" sz="2000" baseline="-250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endParaRPr>
            </a:p>
          </p:txBody>
        </p:sp>
        <p:sp>
          <p:nvSpPr>
            <p:cNvPr id="118797" name="Text Box 10"/>
            <p:cNvSpPr txBox="1">
              <a:spLocks noChangeArrowheads="1"/>
            </p:cNvSpPr>
            <p:nvPr/>
          </p:nvSpPr>
          <p:spPr bwMode="auto">
            <a:xfrm>
              <a:off x="325" y="735"/>
              <a:ext cx="29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2000" b="1" baseline="-25000">
                  <a:solidFill>
                    <a:schemeClr val="tx1"/>
                  </a:solidFill>
                  <a:ea typeface="ＭＳ Ｐゴシック" pitchFamily="34" charset="-128"/>
                </a:rPr>
                <a:t>10</a:t>
              </a:r>
              <a:r>
                <a:rPr lang="it-IT" sz="2000" b="1" baseline="30000">
                  <a:solidFill>
                    <a:schemeClr val="tx1"/>
                  </a:solidFill>
                  <a:ea typeface="ＭＳ Ｐゴシック" pitchFamily="34" charset="-128"/>
                </a:rPr>
                <a:t>3</a:t>
              </a:r>
              <a:endParaRPr lang="it-IT" sz="2000" baseline="-250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endParaRPr>
            </a:p>
          </p:txBody>
        </p:sp>
        <p:sp>
          <p:nvSpPr>
            <p:cNvPr id="118798" name="Freeform 11"/>
            <p:cNvSpPr>
              <a:spLocks/>
            </p:cNvSpPr>
            <p:nvPr/>
          </p:nvSpPr>
          <p:spPr bwMode="auto">
            <a:xfrm>
              <a:off x="707" y="942"/>
              <a:ext cx="2696" cy="1730"/>
            </a:xfrm>
            <a:custGeom>
              <a:avLst/>
              <a:gdLst>
                <a:gd name="T0" fmla="*/ 0 w 2720"/>
                <a:gd name="T1" fmla="*/ 1292 h 1760"/>
                <a:gd name="T2" fmla="*/ 275 w 2720"/>
                <a:gd name="T3" fmla="*/ 1038 h 1760"/>
                <a:gd name="T4" fmla="*/ 563 w 2720"/>
                <a:gd name="T5" fmla="*/ 835 h 1760"/>
                <a:gd name="T6" fmla="*/ 882 w 2720"/>
                <a:gd name="T7" fmla="*/ 628 h 1760"/>
                <a:gd name="T8" fmla="*/ 1044 w 2720"/>
                <a:gd name="T9" fmla="*/ 529 h 1760"/>
                <a:gd name="T10" fmla="*/ 1259 w 2720"/>
                <a:gd name="T11" fmla="*/ 428 h 1760"/>
                <a:gd name="T12" fmla="*/ 1491 w 2720"/>
                <a:gd name="T13" fmla="*/ 321 h 1760"/>
                <a:gd name="T14" fmla="*/ 1857 w 2720"/>
                <a:gd name="T15" fmla="*/ 172 h 1760"/>
                <a:gd name="T16" fmla="*/ 2318 w 2720"/>
                <a:gd name="T17" fmla="*/ 0 h 17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20"/>
                <a:gd name="T28" fmla="*/ 0 h 1760"/>
                <a:gd name="T29" fmla="*/ 2720 w 2720"/>
                <a:gd name="T30" fmla="*/ 1760 h 176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20" h="1760">
                  <a:moveTo>
                    <a:pt x="0" y="1760"/>
                  </a:moveTo>
                  <a:cubicBezTo>
                    <a:pt x="108" y="1639"/>
                    <a:pt x="216" y="1519"/>
                    <a:pt x="326" y="1415"/>
                  </a:cubicBezTo>
                  <a:cubicBezTo>
                    <a:pt x="436" y="1311"/>
                    <a:pt x="541" y="1231"/>
                    <a:pt x="659" y="1138"/>
                  </a:cubicBezTo>
                  <a:cubicBezTo>
                    <a:pt x="777" y="1045"/>
                    <a:pt x="940" y="925"/>
                    <a:pt x="1034" y="855"/>
                  </a:cubicBezTo>
                  <a:cubicBezTo>
                    <a:pt x="1128" y="785"/>
                    <a:pt x="1151" y="765"/>
                    <a:pt x="1225" y="720"/>
                  </a:cubicBezTo>
                  <a:cubicBezTo>
                    <a:pt x="1299" y="675"/>
                    <a:pt x="1390" y="631"/>
                    <a:pt x="1477" y="584"/>
                  </a:cubicBezTo>
                  <a:cubicBezTo>
                    <a:pt x="1564" y="537"/>
                    <a:pt x="1631" y="495"/>
                    <a:pt x="1748" y="437"/>
                  </a:cubicBezTo>
                  <a:cubicBezTo>
                    <a:pt x="1865" y="379"/>
                    <a:pt x="2017" y="307"/>
                    <a:pt x="2179" y="234"/>
                  </a:cubicBezTo>
                  <a:cubicBezTo>
                    <a:pt x="2341" y="161"/>
                    <a:pt x="2628" y="37"/>
                    <a:pt x="2720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707" y="462"/>
              <a:ext cx="2726" cy="2099"/>
              <a:chOff x="707" y="462"/>
              <a:chExt cx="2726" cy="2099"/>
            </a:xfrm>
          </p:grpSpPr>
          <p:sp>
            <p:nvSpPr>
              <p:cNvPr id="118821" name="Line 13"/>
              <p:cNvSpPr>
                <a:spLocks noChangeShapeType="1"/>
              </p:cNvSpPr>
              <p:nvPr/>
            </p:nvSpPr>
            <p:spPr bwMode="auto">
              <a:xfrm flipV="1">
                <a:off x="707" y="462"/>
                <a:ext cx="2726" cy="2099"/>
              </a:xfrm>
              <a:prstGeom prst="line">
                <a:avLst/>
              </a:prstGeom>
              <a:noFill/>
              <a:ln w="38100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8822" name="Text Box 14"/>
              <p:cNvSpPr txBox="1">
                <a:spLocks noChangeArrowheads="1"/>
              </p:cNvSpPr>
              <p:nvPr/>
            </p:nvSpPr>
            <p:spPr bwMode="auto">
              <a:xfrm>
                <a:off x="1914" y="892"/>
                <a:ext cx="96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it-IT" sz="1800" b="1" dirty="0">
                    <a:solidFill>
                      <a:srgbClr val="800080"/>
                    </a:solidFill>
                    <a:latin typeface="Comic Sans MS" pitchFamily="66" charset="0"/>
                    <a:ea typeface="ＭＳ Ｐゴシック" pitchFamily="34" charset="-128"/>
                    <a:sym typeface="Symbol" pitchFamily="18" charset="2"/>
                  </a:rPr>
                  <a:t>0.3</a:t>
                </a:r>
                <a:r>
                  <a:rPr lang="it-IT" sz="1800" b="1" dirty="0">
                    <a:solidFill>
                      <a:srgbClr val="800080"/>
                    </a:solidFill>
                    <a:latin typeface="Comic Sans MS" pitchFamily="66" charset="0"/>
                    <a:ea typeface="ＭＳ Ｐゴシック" pitchFamily="34" charset="-128"/>
                  </a:rPr>
                  <a:t>A</a:t>
                </a:r>
                <a:r>
                  <a:rPr lang="it-IT" sz="1800" b="1" baseline="30000" dirty="0">
                    <a:solidFill>
                      <a:srgbClr val="800080"/>
                    </a:solidFill>
                    <a:latin typeface="Comic Sans MS" pitchFamily="66" charset="0"/>
                    <a:ea typeface="ＭＳ Ｐゴシック" pitchFamily="34" charset="-128"/>
                  </a:rPr>
                  <a:t>2/3</a:t>
                </a:r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706" y="946"/>
              <a:ext cx="2925" cy="1640"/>
              <a:chOff x="960" y="946"/>
              <a:chExt cx="5843122" cy="1640"/>
            </a:xfrm>
          </p:grpSpPr>
          <p:grpSp>
            <p:nvGrpSpPr>
              <p:cNvPr id="5" name="Group 16"/>
              <p:cNvGrpSpPr>
                <a:grpSpLocks/>
              </p:cNvGrpSpPr>
              <p:nvPr/>
            </p:nvGrpSpPr>
            <p:grpSpPr bwMode="auto">
              <a:xfrm>
                <a:off x="1120775" y="946"/>
                <a:ext cx="4333875" cy="1370"/>
                <a:chOff x="706" y="946"/>
                <a:chExt cx="2730" cy="1370"/>
              </a:xfrm>
            </p:grpSpPr>
            <p:sp>
              <p:nvSpPr>
                <p:cNvPr id="11881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706" y="1833"/>
                  <a:ext cx="432" cy="483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18820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137" y="946"/>
                  <a:ext cx="2299" cy="885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118816" name="Text Box 19"/>
              <p:cNvSpPr txBox="1">
                <a:spLocks noChangeArrowheads="1"/>
              </p:cNvSpPr>
              <p:nvPr/>
            </p:nvSpPr>
            <p:spPr bwMode="auto">
              <a:xfrm>
                <a:off x="889713" y="2374"/>
                <a:ext cx="79375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sz="1600" b="1" dirty="0">
                    <a:solidFill>
                      <a:srgbClr val="0000FF"/>
                    </a:solidFill>
                    <a:latin typeface="Comic Sans MS" pitchFamily="66" charset="0"/>
                    <a:ea typeface="ＭＳ Ｐゴシック" pitchFamily="34" charset="-128"/>
                    <a:sym typeface="Symbol" pitchFamily="18" charset="2"/>
                  </a:rPr>
                  <a:t>~0.1</a:t>
                </a:r>
                <a:r>
                  <a:rPr lang="it-IT" sz="1600" b="1" dirty="0">
                    <a:solidFill>
                      <a:srgbClr val="0000FF"/>
                    </a:solidFill>
                    <a:latin typeface="Comic Sans MS" pitchFamily="66" charset="0"/>
                    <a:ea typeface="ＭＳ Ｐゴシック" pitchFamily="34" charset="-128"/>
                  </a:rPr>
                  <a:t>A</a:t>
                </a:r>
                <a:endParaRPr lang="it-IT" sz="2000" b="1" baseline="30000" dirty="0">
                  <a:solidFill>
                    <a:srgbClr val="0000FF"/>
                  </a:solidFill>
                  <a:latin typeface="Comic Sans MS" pitchFamily="66" charset="0"/>
                  <a:ea typeface="ＭＳ Ｐゴシック" pitchFamily="34" charset="-128"/>
                </a:endParaRPr>
              </a:p>
            </p:txBody>
          </p:sp>
          <p:sp>
            <p:nvSpPr>
              <p:cNvPr id="118817" name="Text Box 20"/>
              <p:cNvSpPr txBox="1">
                <a:spLocks noChangeArrowheads="1"/>
              </p:cNvSpPr>
              <p:nvPr/>
            </p:nvSpPr>
            <p:spPr bwMode="auto">
              <a:xfrm>
                <a:off x="4513874" y="1194"/>
                <a:ext cx="133020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it-IT" sz="1800" b="1" dirty="0">
                    <a:solidFill>
                      <a:srgbClr val="0000FF"/>
                    </a:solidFill>
                    <a:latin typeface="Comic Sans MS" pitchFamily="66" charset="0"/>
                    <a:ea typeface="ＭＳ Ｐゴシック" pitchFamily="34" charset="-128"/>
                    <a:sym typeface="Symbol" pitchFamily="18" charset="2"/>
                  </a:rPr>
                  <a:t>8</a:t>
                </a:r>
                <a:r>
                  <a:rPr lang="it-IT" sz="1800" b="1" dirty="0">
                    <a:solidFill>
                      <a:srgbClr val="0000FF"/>
                    </a:solidFill>
                    <a:latin typeface="Comic Sans MS" pitchFamily="66" charset="0"/>
                    <a:ea typeface="ＭＳ Ｐゴシック" pitchFamily="34" charset="-128"/>
                  </a:rPr>
                  <a:t>A</a:t>
                </a:r>
                <a:r>
                  <a:rPr lang="it-IT" sz="1800" b="1" baseline="30000" dirty="0">
                    <a:solidFill>
                      <a:srgbClr val="0000FF"/>
                    </a:solidFill>
                    <a:latin typeface="Comic Sans MS" pitchFamily="66" charset="0"/>
                    <a:ea typeface="ＭＳ Ｐゴシック" pitchFamily="34" charset="-128"/>
                  </a:rPr>
                  <a:t>1/3</a:t>
                </a:r>
              </a:p>
            </p:txBody>
          </p:sp>
          <p:sp>
            <p:nvSpPr>
              <p:cNvPr id="118818" name="Line 21"/>
              <p:cNvSpPr>
                <a:spLocks noChangeShapeType="1"/>
              </p:cNvSpPr>
              <p:nvPr/>
            </p:nvSpPr>
            <p:spPr bwMode="auto">
              <a:xfrm>
                <a:off x="960" y="1696"/>
                <a:ext cx="0" cy="23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18801" name="Line 22"/>
            <p:cNvSpPr>
              <a:spLocks noChangeShapeType="1"/>
            </p:cNvSpPr>
            <p:nvPr/>
          </p:nvSpPr>
          <p:spPr bwMode="auto">
            <a:xfrm>
              <a:off x="640" y="172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02" name="Line 23"/>
            <p:cNvSpPr>
              <a:spLocks noChangeShapeType="1"/>
            </p:cNvSpPr>
            <p:nvPr/>
          </p:nvSpPr>
          <p:spPr bwMode="auto">
            <a:xfrm>
              <a:off x="646" y="824"/>
              <a:ext cx="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03" name="Line 24"/>
            <p:cNvSpPr>
              <a:spLocks noChangeShapeType="1"/>
            </p:cNvSpPr>
            <p:nvPr/>
          </p:nvSpPr>
          <p:spPr bwMode="auto">
            <a:xfrm>
              <a:off x="640" y="261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04" name="Line 25"/>
            <p:cNvSpPr>
              <a:spLocks noChangeShapeType="1"/>
            </p:cNvSpPr>
            <p:nvPr/>
          </p:nvSpPr>
          <p:spPr bwMode="auto">
            <a:xfrm flipV="1">
              <a:off x="1243" y="2784"/>
              <a:ext cx="0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05" name="Line 26"/>
            <p:cNvSpPr>
              <a:spLocks noChangeShapeType="1"/>
            </p:cNvSpPr>
            <p:nvPr/>
          </p:nvSpPr>
          <p:spPr bwMode="auto">
            <a:xfrm flipV="1">
              <a:off x="1982" y="2786"/>
              <a:ext cx="0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06" name="Line 27"/>
            <p:cNvSpPr>
              <a:spLocks noChangeShapeType="1"/>
            </p:cNvSpPr>
            <p:nvPr/>
          </p:nvSpPr>
          <p:spPr bwMode="auto">
            <a:xfrm flipH="1" flipV="1">
              <a:off x="2736" y="2779"/>
              <a:ext cx="0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07" name="Text Box 28"/>
            <p:cNvSpPr txBox="1">
              <a:spLocks noChangeArrowheads="1"/>
            </p:cNvSpPr>
            <p:nvPr/>
          </p:nvSpPr>
          <p:spPr bwMode="auto">
            <a:xfrm>
              <a:off x="1464" y="392"/>
              <a:ext cx="144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it-IT" sz="2000" baseline="-250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endParaRPr>
            </a:p>
          </p:txBody>
        </p:sp>
        <p:grpSp>
          <p:nvGrpSpPr>
            <p:cNvPr id="6" name="Group 29"/>
            <p:cNvGrpSpPr>
              <a:grpSpLocks/>
            </p:cNvGrpSpPr>
            <p:nvPr/>
          </p:nvGrpSpPr>
          <p:grpSpPr bwMode="auto">
            <a:xfrm>
              <a:off x="479" y="423"/>
              <a:ext cx="1488" cy="1081"/>
              <a:chOff x="479" y="423"/>
              <a:chExt cx="1488" cy="1081"/>
            </a:xfrm>
          </p:grpSpPr>
          <p:sp>
            <p:nvSpPr>
              <p:cNvPr id="118813" name="Line 30"/>
              <p:cNvSpPr>
                <a:spLocks noChangeShapeType="1"/>
              </p:cNvSpPr>
              <p:nvPr/>
            </p:nvSpPr>
            <p:spPr bwMode="auto">
              <a:xfrm flipV="1">
                <a:off x="928" y="440"/>
                <a:ext cx="984" cy="1064"/>
              </a:xfrm>
              <a:prstGeom prst="line">
                <a:avLst/>
              </a:prstGeom>
              <a:noFill/>
              <a:ln w="19050">
                <a:solidFill>
                  <a:srgbClr val="0078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8814" name="Text Box 31"/>
              <p:cNvSpPr txBox="1">
                <a:spLocks noChangeArrowheads="1"/>
              </p:cNvSpPr>
              <p:nvPr/>
            </p:nvSpPr>
            <p:spPr bwMode="auto">
              <a:xfrm>
                <a:off x="479" y="423"/>
                <a:ext cx="1488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da-DK" sz="1800" dirty="0">
                    <a:solidFill>
                      <a:srgbClr val="007800"/>
                    </a:solidFill>
                    <a:latin typeface="Comic Sans MS" pitchFamily="66" charset="0"/>
                    <a:ea typeface="ＭＳ Ｐゴシック" pitchFamily="34" charset="-128"/>
                  </a:rPr>
                  <a:t>   Ordinary Nuclei</a:t>
                </a:r>
              </a:p>
              <a:p>
                <a:pPr algn="ctr"/>
                <a:r>
                  <a:rPr lang="da-DK" sz="1800" dirty="0">
                    <a:solidFill>
                      <a:srgbClr val="007800"/>
                    </a:solidFill>
                    <a:latin typeface="Comic Sans MS" pitchFamily="66" charset="0"/>
                    <a:ea typeface="ＭＳ Ｐゴシック" pitchFamily="34" charset="-128"/>
                  </a:rPr>
                  <a:t>    0.5A</a:t>
                </a:r>
                <a:endParaRPr lang="da-DK" sz="1800" dirty="0">
                  <a:solidFill>
                    <a:srgbClr val="007800"/>
                  </a:solidFill>
                  <a:ea typeface="ＭＳ Ｐゴシック" pitchFamily="34" charset="-128"/>
                </a:endParaRPr>
              </a:p>
            </p:txBody>
          </p:sp>
        </p:grpSp>
        <p:sp>
          <p:nvSpPr>
            <p:cNvPr id="118809" name="Text Box 32"/>
            <p:cNvSpPr txBox="1">
              <a:spLocks noChangeArrowheads="1"/>
            </p:cNvSpPr>
            <p:nvPr/>
          </p:nvSpPr>
          <p:spPr bwMode="auto">
            <a:xfrm>
              <a:off x="1105" y="2880"/>
              <a:ext cx="29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2000" b="1" baseline="-25000">
                  <a:solidFill>
                    <a:schemeClr val="tx1"/>
                  </a:solidFill>
                  <a:ea typeface="ＭＳ Ｐゴシック" pitchFamily="34" charset="-128"/>
                </a:rPr>
                <a:t>10</a:t>
              </a:r>
              <a:r>
                <a:rPr lang="it-IT" sz="2000" b="1" baseline="30000">
                  <a:solidFill>
                    <a:schemeClr val="tx1"/>
                  </a:solidFill>
                  <a:ea typeface="ＭＳ Ｐゴシック" pitchFamily="34" charset="-128"/>
                </a:rPr>
                <a:t>3</a:t>
              </a:r>
              <a:endParaRPr lang="it-IT" sz="2000" baseline="-250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endParaRPr>
            </a:p>
          </p:txBody>
        </p:sp>
        <p:sp>
          <p:nvSpPr>
            <p:cNvPr id="118810" name="Text Box 33"/>
            <p:cNvSpPr txBox="1">
              <a:spLocks noChangeArrowheads="1"/>
            </p:cNvSpPr>
            <p:nvPr/>
          </p:nvSpPr>
          <p:spPr bwMode="auto">
            <a:xfrm>
              <a:off x="1792" y="2890"/>
              <a:ext cx="29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2000" b="1" baseline="-25000">
                  <a:solidFill>
                    <a:schemeClr val="tx1"/>
                  </a:solidFill>
                  <a:ea typeface="ＭＳ Ｐゴシック" pitchFamily="34" charset="-128"/>
                </a:rPr>
                <a:t>10</a:t>
              </a:r>
              <a:r>
                <a:rPr lang="it-IT" sz="2000" b="1" baseline="30000">
                  <a:solidFill>
                    <a:schemeClr val="tx1"/>
                  </a:solidFill>
                  <a:ea typeface="ＭＳ Ｐゴシック" pitchFamily="34" charset="-128"/>
                </a:rPr>
                <a:t>4</a:t>
              </a:r>
              <a:endParaRPr lang="it-IT" sz="2000" baseline="-250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endParaRPr>
            </a:p>
          </p:txBody>
        </p:sp>
        <p:sp>
          <p:nvSpPr>
            <p:cNvPr id="118811" name="Text Box 34"/>
            <p:cNvSpPr txBox="1">
              <a:spLocks noChangeArrowheads="1"/>
            </p:cNvSpPr>
            <p:nvPr/>
          </p:nvSpPr>
          <p:spPr bwMode="auto">
            <a:xfrm>
              <a:off x="2545" y="2896"/>
              <a:ext cx="29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2000" b="1" baseline="-25000">
                  <a:solidFill>
                    <a:schemeClr val="tx1"/>
                  </a:solidFill>
                  <a:ea typeface="ＭＳ Ｐゴシック" pitchFamily="34" charset="-128"/>
                </a:rPr>
                <a:t>10</a:t>
              </a:r>
              <a:r>
                <a:rPr lang="it-IT" sz="2000" b="1" baseline="30000">
                  <a:solidFill>
                    <a:schemeClr val="tx1"/>
                  </a:solidFill>
                  <a:ea typeface="ＭＳ Ｐゴシック" pitchFamily="34" charset="-128"/>
                </a:rPr>
                <a:t>5</a:t>
              </a:r>
              <a:endParaRPr lang="it-IT" sz="2000" baseline="-250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endParaRPr>
            </a:p>
          </p:txBody>
        </p:sp>
        <p:sp>
          <p:nvSpPr>
            <p:cNvPr id="118812" name="Text Box 35"/>
            <p:cNvSpPr txBox="1">
              <a:spLocks noChangeArrowheads="1"/>
            </p:cNvSpPr>
            <p:nvPr/>
          </p:nvSpPr>
          <p:spPr bwMode="auto">
            <a:xfrm>
              <a:off x="3217" y="2896"/>
              <a:ext cx="29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2000" b="1" baseline="-25000">
                  <a:solidFill>
                    <a:schemeClr val="tx1"/>
                  </a:solidFill>
                  <a:ea typeface="ＭＳ Ｐゴシック" pitchFamily="34" charset="-128"/>
                </a:rPr>
                <a:t>10</a:t>
              </a:r>
              <a:r>
                <a:rPr lang="it-IT" sz="2000" b="1" baseline="30000">
                  <a:solidFill>
                    <a:schemeClr val="tx1"/>
                  </a:solidFill>
                  <a:ea typeface="ＭＳ Ｐゴシック" pitchFamily="34" charset="-128"/>
                </a:rPr>
                <a:t>6</a:t>
              </a:r>
              <a:endParaRPr lang="it-IT" sz="2000" baseline="-250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1982688" y="692696"/>
            <a:ext cx="518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1200"/>
              </a:spcAft>
            </a:pPr>
            <a:r>
              <a:rPr lang="en-US" b="1" dirty="0" err="1" smtClean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Nuclearites</a:t>
            </a:r>
            <a:r>
              <a:rPr lang="en-US" b="1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, ß~10</a:t>
            </a:r>
            <a:r>
              <a:rPr lang="en-US" b="1" baseline="300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-3</a:t>
            </a:r>
            <a:r>
              <a:rPr lang="en-US" b="1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0" y="1143000"/>
            <a:ext cx="914400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20000"/>
              </a:spcAft>
              <a:buClr>
                <a:schemeClr val="accent2"/>
              </a:buClr>
              <a:buSzPct val="180000"/>
              <a:buFont typeface="Comic Sans MS" pitchFamily="66" charset="0"/>
              <a:buNone/>
            </a:pPr>
            <a:r>
              <a:rPr lang="en-US" sz="2000" b="1" dirty="0">
                <a:solidFill>
                  <a:schemeClr val="tx1"/>
                </a:solidFill>
                <a:latin typeface="Lucida Grande" pitchFamily="-109" charset="0"/>
                <a:ea typeface="ＭＳ Ｐゴシック" pitchFamily="34" charset="-128"/>
              </a:rPr>
              <a:t>Main energy loss mechanism by elastic and quasi elastic collisions with atoms and molecules</a:t>
            </a:r>
          </a:p>
          <a:p>
            <a:pPr>
              <a:spcAft>
                <a:spcPct val="20000"/>
              </a:spcAft>
              <a:buClr>
                <a:schemeClr val="accent2"/>
              </a:buClr>
              <a:buSzPct val="180000"/>
              <a:buFont typeface="Comic Sans MS" pitchFamily="66" charset="0"/>
              <a:buNone/>
            </a:pPr>
            <a:endParaRPr lang="it-IT" sz="1800" dirty="0">
              <a:solidFill>
                <a:schemeClr val="tx1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2084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0775" y="2209800"/>
            <a:ext cx="54832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7" name="Rectangle 7"/>
          <p:cNvSpPr>
            <a:spLocks noChangeArrowheads="1"/>
          </p:cNvSpPr>
          <p:nvPr/>
        </p:nvSpPr>
        <p:spPr bwMode="auto">
          <a:xfrm>
            <a:off x="0" y="2819400"/>
            <a:ext cx="4114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ts val="1200"/>
              </a:spcAft>
              <a:buFont typeface="Symbol" pitchFamily="18" charset="2"/>
              <a:buChar char="s"/>
            </a:pP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  <a:sym typeface="Symbol" pitchFamily="18" charset="2"/>
              </a:rPr>
              <a:t> 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 </a:t>
            </a:r>
            <a:r>
              <a:rPr lang="en-US" sz="1800" dirty="0">
                <a:solidFill>
                  <a:srgbClr val="FFFF00"/>
                </a:solidFill>
                <a:latin typeface="Symbol" pitchFamily="18" charset="2"/>
                <a:ea typeface="ＭＳ Ｐゴシック" pitchFamily="34" charset="-128"/>
              </a:rPr>
              <a:t>p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 10</a:t>
            </a:r>
            <a:r>
              <a:rPr lang="en-US" sz="1800" baseline="300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-16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 cm</a:t>
            </a:r>
            <a:r>
              <a:rPr lang="en-US" sz="1800" baseline="300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2     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R</a:t>
            </a:r>
            <a:r>
              <a:rPr lang="en-US" sz="1800" baseline="-250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N 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&lt; </a:t>
            </a:r>
            <a:r>
              <a:rPr lang="it-IT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1Å</a:t>
            </a:r>
          </a:p>
          <a:p>
            <a:pPr eaLnBrk="0" hangingPunct="0">
              <a:spcAft>
                <a:spcPts val="1200"/>
              </a:spcAft>
            </a:pPr>
            <a:r>
              <a:rPr lang="en-US" sz="1800" dirty="0">
                <a:solidFill>
                  <a:srgbClr val="FFFF00"/>
                </a:solidFill>
                <a:latin typeface="Symbol" pitchFamily="18" charset="2"/>
                <a:ea typeface="ＭＳ Ｐゴシック" pitchFamily="34" charset="-128"/>
              </a:rPr>
              <a:t>s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 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  <a:sym typeface="Symbol" pitchFamily="18" charset="2"/>
              </a:rPr>
              <a:t> </a:t>
            </a:r>
            <a:r>
              <a:rPr lang="en-US" sz="1800" dirty="0">
                <a:solidFill>
                  <a:srgbClr val="FFFF00"/>
                </a:solidFill>
                <a:latin typeface="Symbol" pitchFamily="18" charset="2"/>
                <a:ea typeface="ＭＳ Ｐゴシック" pitchFamily="34" charset="-128"/>
              </a:rPr>
              <a:t>p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 x R</a:t>
            </a:r>
            <a:r>
              <a:rPr lang="en-US" sz="1800" baseline="300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2</a:t>
            </a:r>
            <a:r>
              <a:rPr lang="en-US" sz="1800" baseline="-250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N          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R</a:t>
            </a:r>
            <a:r>
              <a:rPr lang="en-US" sz="1800" baseline="-250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N 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&gt; </a:t>
            </a:r>
            <a:r>
              <a:rPr lang="it-IT" sz="18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1Å</a:t>
            </a:r>
            <a:endParaRPr lang="en-US" sz="1800" dirty="0">
              <a:solidFill>
                <a:srgbClr val="FFFF00"/>
              </a:solidFill>
              <a:latin typeface="Lucida Grande" pitchFamily="-109" charset="0"/>
              <a:ea typeface="ＭＳ Ｐゴシック" pitchFamily="34" charset="-128"/>
            </a:endParaRPr>
          </a:p>
        </p:txBody>
      </p:sp>
      <p:sp>
        <p:nvSpPr>
          <p:cNvPr id="120838" name="Rectangle 8"/>
          <p:cNvSpPr>
            <a:spLocks noChangeArrowheads="1"/>
          </p:cNvSpPr>
          <p:nvPr/>
        </p:nvSpPr>
        <p:spPr bwMode="auto">
          <a:xfrm>
            <a:off x="0" y="1981200"/>
            <a:ext cx="2364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Aft>
                <a:spcPct val="5000"/>
              </a:spcAft>
              <a:buFont typeface="Symbol" pitchFamily="18" charset="2"/>
              <a:buNone/>
            </a:pPr>
            <a:r>
              <a:rPr lang="en-US" dirty="0" err="1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dE</a:t>
            </a:r>
            <a:r>
              <a:rPr lang="en-US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/</a:t>
            </a:r>
            <a:r>
              <a:rPr lang="en-US" dirty="0" err="1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dx</a:t>
            </a:r>
            <a:r>
              <a:rPr lang="en-US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= - </a:t>
            </a:r>
            <a:r>
              <a:rPr lang="en-US" dirty="0">
                <a:solidFill>
                  <a:srgbClr val="FFFF00"/>
                </a:solidFill>
                <a:latin typeface="Symbol" pitchFamily="18" charset="2"/>
                <a:ea typeface="ＭＳ Ｐゴシック" pitchFamily="34" charset="-128"/>
              </a:rPr>
              <a:t>s</a:t>
            </a:r>
            <a:r>
              <a:rPr lang="en-US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Symbol" pitchFamily="18" charset="2"/>
                <a:ea typeface="ＭＳ Ｐゴシック" pitchFamily="34" charset="-128"/>
              </a:rPr>
              <a:t>r</a:t>
            </a:r>
            <a:r>
              <a:rPr lang="en-US" baseline="-25000" dirty="0" err="1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medium</a:t>
            </a:r>
            <a:r>
              <a:rPr lang="en-US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 v</a:t>
            </a:r>
            <a:r>
              <a:rPr lang="en-US" baseline="300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2</a:t>
            </a:r>
            <a:r>
              <a:rPr lang="en-US" baseline="-25000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N</a:t>
            </a:r>
            <a:endParaRPr lang="en-US" dirty="0">
              <a:solidFill>
                <a:srgbClr val="FFFF00"/>
              </a:solidFill>
              <a:latin typeface="Lucida Grande" pitchFamily="-109" charset="0"/>
              <a:ea typeface="ＭＳ Ｐゴシック" pitchFamily="34" charset="-128"/>
            </a:endParaRPr>
          </a:p>
        </p:txBody>
      </p:sp>
      <p:sp>
        <p:nvSpPr>
          <p:cNvPr id="120840" name="TextBox 12"/>
          <p:cNvSpPr txBox="1">
            <a:spLocks noChangeArrowheads="1"/>
          </p:cNvSpPr>
          <p:nvPr/>
        </p:nvSpPr>
        <p:spPr bwMode="auto">
          <a:xfrm>
            <a:off x="1143000" y="5410200"/>
            <a:ext cx="20606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b="1" dirty="0"/>
              <a:t>Energy Loss in CR39</a:t>
            </a: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1651000" y="44624"/>
            <a:ext cx="5867400" cy="609600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-109" charset="0"/>
              </a:rPr>
              <a:t>Energy Loss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17"/>
          <p:cNvSpPr txBox="1">
            <a:spLocks noChangeArrowheads="1"/>
          </p:cNvSpPr>
          <p:nvPr/>
        </p:nvSpPr>
        <p:spPr bwMode="auto">
          <a:xfrm>
            <a:off x="838200" y="1106884"/>
            <a:ext cx="6781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spcBef>
                <a:spcPct val="50000"/>
              </a:spcBef>
              <a:buFont typeface="Wingdings" pitchFamily="2" charset="2"/>
              <a:buNone/>
            </a:pPr>
            <a:r>
              <a:rPr lang="en-US" sz="2000" b="1" dirty="0">
                <a:latin typeface="Lucida Grande" pitchFamily="-109" charset="0"/>
                <a:cs typeface="Tahoma" pitchFamily="34" charset="0"/>
              </a:rPr>
              <a:t>Behave </a:t>
            </a:r>
            <a:r>
              <a:rPr lang="en-US" sz="2000" b="1" u="sng" dirty="0">
                <a:latin typeface="Lucida Grande" pitchFamily="-109" charset="0"/>
                <a:cs typeface="Tahoma" pitchFamily="34" charset="0"/>
              </a:rPr>
              <a:t>like ordinary nuclei</a:t>
            </a:r>
            <a:endParaRPr lang="en-US" sz="2000" b="1" dirty="0">
              <a:latin typeface="Lucida Grande" pitchFamily="-109" charset="0"/>
              <a:cs typeface="Tahoma" pitchFamily="34" charset="0"/>
            </a:endParaRPr>
          </a:p>
          <a:p>
            <a:pPr lvl="1"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b="1" dirty="0">
                <a:latin typeface="Lucida Grande" pitchFamily="-109" charset="0"/>
                <a:cs typeface="Tahoma" pitchFamily="34" charset="0"/>
              </a:rPr>
              <a:t> Same acceleration processes and Energy Loss</a:t>
            </a:r>
          </a:p>
        </p:txBody>
      </p:sp>
      <p:sp>
        <p:nvSpPr>
          <p:cNvPr id="122884" name="Rectangle 9"/>
          <p:cNvSpPr>
            <a:spLocks noChangeArrowheads="1"/>
          </p:cNvSpPr>
          <p:nvPr/>
        </p:nvSpPr>
        <p:spPr bwMode="auto">
          <a:xfrm>
            <a:off x="395536" y="4151039"/>
            <a:ext cx="4038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11400"/>
              </a:spcAft>
            </a:pPr>
            <a:r>
              <a:rPr lang="en-GB" altLang="ja-JP" sz="1800" b="1" dirty="0">
                <a:latin typeface="Lucida Grande" pitchFamily="-109" charset="0"/>
              </a:rPr>
              <a:t>Restricted energy loss in CR39 nuclear track detector</a:t>
            </a:r>
          </a:p>
        </p:txBody>
      </p:sp>
      <p:sp>
        <p:nvSpPr>
          <p:cNvPr id="122885" name="Text Box 2"/>
          <p:cNvSpPr txBox="1">
            <a:spLocks noChangeArrowheads="1"/>
          </p:cNvSpPr>
          <p:nvPr/>
        </p:nvSpPr>
        <p:spPr bwMode="auto">
          <a:xfrm>
            <a:off x="1910680" y="683404"/>
            <a:ext cx="518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1200"/>
              </a:spcAft>
            </a:pPr>
            <a:r>
              <a:rPr lang="en-US" b="1" dirty="0" err="1" smtClean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strangelets</a:t>
            </a:r>
            <a:r>
              <a:rPr lang="en-US" b="1" dirty="0">
                <a:solidFill>
                  <a:srgbClr val="FFFF00"/>
                </a:solidFill>
                <a:latin typeface="Lucida Grande" pitchFamily="-109" charset="0"/>
                <a:ea typeface="ＭＳ Ｐゴシック" pitchFamily="34" charset="-128"/>
              </a:rPr>
              <a:t>, </a:t>
            </a:r>
          </a:p>
        </p:txBody>
      </p:sp>
      <p:pic>
        <p:nvPicPr>
          <p:cNvPr id="10" name="Immagine 7" descr="RELStr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7025" y="2133600"/>
            <a:ext cx="4778375" cy="4446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51000" y="44624"/>
            <a:ext cx="5867400" cy="609600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-109" charset="0"/>
              </a:rPr>
              <a:t>Energy Loss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4" name="Rectangle 6"/>
          <p:cNvSpPr>
            <a:spLocks/>
          </p:cNvSpPr>
          <p:nvPr/>
        </p:nvSpPr>
        <p:spPr bwMode="auto">
          <a:xfrm>
            <a:off x="5461000" y="1447800"/>
            <a:ext cx="3683000" cy="31242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</p:spPr>
        <p:txBody>
          <a:bodyPr lIns="0" tIns="0" rIns="40330" bIns="0"/>
          <a:lstStyle/>
          <a:p>
            <a:pPr marL="39688">
              <a:spcBef>
                <a:spcPts val="750"/>
              </a:spcBef>
            </a:pP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sym typeface="Comic Sans MS" pitchFamily="66" charset="0"/>
              </a:rPr>
              <a:t>SLIM :5300 m </a:t>
            </a:r>
            <a:r>
              <a:rPr lang="en-US" sz="1800" dirty="0" err="1">
                <a:solidFill>
                  <a:srgbClr val="FFFF00"/>
                </a:solidFill>
                <a:latin typeface="Lucida Grande" pitchFamily="-109" charset="0"/>
                <a:sym typeface="Comic Sans MS" pitchFamily="66" charset="0"/>
              </a:rPr>
              <a:t>a.s.l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sym typeface="Comic Sans MS" pitchFamily="66" charset="0"/>
              </a:rPr>
              <a:t>  Mt. </a:t>
            </a:r>
            <a:r>
              <a:rPr lang="en-US" sz="1800" dirty="0" err="1">
                <a:solidFill>
                  <a:srgbClr val="FFFF00"/>
                </a:solidFill>
                <a:latin typeface="Lucida Grande" pitchFamily="-109" charset="0"/>
                <a:sym typeface="Comic Sans MS" pitchFamily="66" charset="0"/>
              </a:rPr>
              <a:t>Norikura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sym typeface="Comic Sans MS" pitchFamily="66" charset="0"/>
              </a:rPr>
              <a:t>:  2000 m </a:t>
            </a:r>
            <a:r>
              <a:rPr lang="en-US" sz="1800" dirty="0" err="1">
                <a:solidFill>
                  <a:srgbClr val="FFFF00"/>
                </a:solidFill>
                <a:latin typeface="Lucida Grande" pitchFamily="-109" charset="0"/>
                <a:sym typeface="Comic Sans MS" pitchFamily="66" charset="0"/>
              </a:rPr>
              <a:t>a.s.l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  <a:sym typeface="Comic Sans MS" pitchFamily="66" charset="0"/>
              </a:rPr>
              <a:t>.</a:t>
            </a:r>
          </a:p>
          <a:p>
            <a:pPr marL="39688">
              <a:spcBef>
                <a:spcPts val="750"/>
              </a:spcBef>
            </a:pPr>
            <a:r>
              <a:rPr lang="en-US" sz="1800" dirty="0" err="1">
                <a:solidFill>
                  <a:schemeClr val="tx1"/>
                </a:solidFill>
                <a:latin typeface="Lucida Grande" pitchFamily="-109" charset="0"/>
                <a:sym typeface="Comic Sans MS" pitchFamily="66" charset="0"/>
              </a:rPr>
              <a:t>Ohya</a:t>
            </a:r>
            <a:r>
              <a:rPr lang="en-US" sz="1800" dirty="0">
                <a:solidFill>
                  <a:schemeClr val="tx1"/>
                </a:solidFill>
                <a:latin typeface="Lucida Grande" pitchFamily="-109" charset="0"/>
                <a:sym typeface="Comic Sans MS" pitchFamily="66" charset="0"/>
              </a:rPr>
              <a:t> : 100 hg/cm</a:t>
            </a:r>
            <a:r>
              <a:rPr lang="en-US" sz="1800" baseline="30000" dirty="0">
                <a:solidFill>
                  <a:schemeClr val="tx1"/>
                </a:solidFill>
                <a:latin typeface="Lucida Grande" pitchFamily="-109" charset="0"/>
                <a:sym typeface="Comic Sans MS" pitchFamily="66" charset="0"/>
              </a:rPr>
              <a:t>2  </a:t>
            </a:r>
            <a:r>
              <a:rPr lang="en-US" sz="1800" dirty="0">
                <a:solidFill>
                  <a:schemeClr val="tx1"/>
                </a:solidFill>
                <a:latin typeface="Lucida Grande" pitchFamily="-109" charset="0"/>
                <a:sym typeface="Comic Sans MS" pitchFamily="66" charset="0"/>
              </a:rPr>
              <a:t> underground   </a:t>
            </a:r>
          </a:p>
          <a:p>
            <a:pPr marL="39688">
              <a:spcBef>
                <a:spcPts val="750"/>
              </a:spcBef>
            </a:pPr>
            <a:r>
              <a:rPr lang="en-US" sz="1800" dirty="0">
                <a:solidFill>
                  <a:schemeClr val="tx1"/>
                </a:solidFill>
                <a:latin typeface="Lucida Grande" pitchFamily="-109" charset="0"/>
                <a:sym typeface="Comic Sans MS" pitchFamily="66" charset="0"/>
              </a:rPr>
              <a:t> MACRO :  3700 hg/cm</a:t>
            </a:r>
            <a:r>
              <a:rPr lang="en-US" sz="1800" baseline="30000" dirty="0">
                <a:solidFill>
                  <a:schemeClr val="tx1"/>
                </a:solidFill>
                <a:latin typeface="Lucida Grande" pitchFamily="-109" charset="0"/>
                <a:sym typeface="Comic Sans MS" pitchFamily="66" charset="0"/>
              </a:rPr>
              <a:t>2 </a:t>
            </a:r>
            <a:r>
              <a:rPr lang="en-US" sz="1800" dirty="0">
                <a:solidFill>
                  <a:schemeClr val="tx1"/>
                </a:solidFill>
                <a:latin typeface="Lucida Grande" pitchFamily="-109" charset="0"/>
                <a:sym typeface="Comic Sans MS" pitchFamily="66" charset="0"/>
              </a:rPr>
              <a:t> underground </a:t>
            </a:r>
          </a:p>
        </p:txBody>
      </p:sp>
      <p:sp>
        <p:nvSpPr>
          <p:cNvPr id="126980" name="Line 9"/>
          <p:cNvSpPr>
            <a:spLocks noChangeShapeType="1"/>
          </p:cNvSpPr>
          <p:nvPr/>
        </p:nvSpPr>
        <p:spPr bwMode="auto">
          <a:xfrm>
            <a:off x="2244725" y="3197225"/>
            <a:ext cx="381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752"/>
            <a:ext cx="5436096" cy="4411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1651000" y="44624"/>
            <a:ext cx="5867400" cy="609600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err="1" smtClean="0">
                <a:solidFill>
                  <a:srgbClr val="92D050"/>
                </a:solidFill>
                <a:latin typeface="Lucida Grande" pitchFamily="-109" charset="0"/>
                <a:sym typeface="Comic Sans MS" pitchFamily="66" charset="0"/>
              </a:rPr>
              <a:t>Nuclearites</a:t>
            </a:r>
            <a:r>
              <a:rPr lang="en-US" sz="3200" b="1" dirty="0" smtClean="0">
                <a:solidFill>
                  <a:srgbClr val="92D050"/>
                </a:solidFill>
                <a:latin typeface="Lucida Grande" pitchFamily="-109" charset="0"/>
                <a:sym typeface="Comic Sans MS" pitchFamily="66" charset="0"/>
              </a:rPr>
              <a:t> :  World Flux upper limits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-109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10"/>
          <p:cNvSpPr>
            <a:spLocks noChangeArrowheads="1"/>
          </p:cNvSpPr>
          <p:nvPr/>
        </p:nvSpPr>
        <p:spPr bwMode="auto">
          <a:xfrm>
            <a:off x="0" y="99060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>
                <a:latin typeface="Lucida Grande" pitchFamily="-109" charset="0"/>
              </a:rPr>
              <a:t>Flux Upper Limits at  90% C.L.  for  downgoing Strange Quark Matter</a:t>
            </a:r>
          </a:p>
        </p:txBody>
      </p:sp>
      <p:sp>
        <p:nvSpPr>
          <p:cNvPr id="129028" name="Rectangle 12"/>
          <p:cNvSpPr>
            <a:spLocks noChangeArrowheads="1"/>
          </p:cNvSpPr>
          <p:nvPr/>
        </p:nvSpPr>
        <p:spPr bwMode="auto">
          <a:xfrm>
            <a:off x="0" y="2667000"/>
            <a:ext cx="3429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 dirty="0">
                <a:solidFill>
                  <a:srgbClr val="FFFF00"/>
                </a:solidFill>
                <a:latin typeface="Lucida Grande" pitchFamily="-109" charset="0"/>
              </a:rPr>
              <a:t>Results put some constrain in existing  strangelets propagation models.</a:t>
            </a:r>
          </a:p>
          <a:p>
            <a:endParaRPr lang="it-IT" sz="2000" dirty="0">
              <a:solidFill>
                <a:srgbClr val="FFFF00"/>
              </a:solidFill>
              <a:latin typeface="Lucida Grande" pitchFamily="-109" charset="0"/>
            </a:endParaRPr>
          </a:p>
          <a:p>
            <a:r>
              <a:rPr lang="it-IT" sz="2000" i="1" dirty="0">
                <a:solidFill>
                  <a:srgbClr val="FFFF00"/>
                </a:solidFill>
                <a:latin typeface="Lucida Grande" pitchFamily="-109" charset="0"/>
              </a:rPr>
              <a:t>More with the future AMS2 experiment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1651000" y="44624"/>
            <a:ext cx="5867400" cy="792088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b="1" dirty="0" err="1" smtClean="0">
                <a:solidFill>
                  <a:srgbClr val="92D050"/>
                </a:solidFill>
                <a:latin typeface="Lucida Grande" pitchFamily="-109" charset="0"/>
                <a:sym typeface="Comic Sans MS" pitchFamily="66" charset="0"/>
              </a:rPr>
              <a:t>Strangelets</a:t>
            </a:r>
            <a:r>
              <a:rPr lang="en-US" sz="3200" b="1" dirty="0" smtClean="0">
                <a:solidFill>
                  <a:srgbClr val="92D050"/>
                </a:solidFill>
                <a:latin typeface="Lucida Grande" pitchFamily="-109" charset="0"/>
                <a:sym typeface="Comic Sans MS" pitchFamily="66" charset="0"/>
              </a:rPr>
              <a:t> :  World Flux upper limits</a:t>
            </a:r>
          </a:p>
          <a:p>
            <a:pPr algn="ctr">
              <a:spcBef>
                <a:spcPct val="0"/>
              </a:spcBef>
              <a:defRPr/>
            </a:pPr>
            <a:r>
              <a:rPr lang="it-IT" sz="3200" b="1" dirty="0" smtClean="0">
                <a:solidFill>
                  <a:srgbClr val="92D050"/>
                </a:solidFill>
                <a:latin typeface="Lucida Grande" pitchFamily="-109" charset="0"/>
              </a:rPr>
              <a:t>and search status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-109" charset="0"/>
              </a:rPr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6232" y="1772816"/>
            <a:ext cx="5563081" cy="466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Back </a:t>
            </a:r>
            <a:r>
              <a:rPr lang="fr-FR" dirty="0" err="1" smtClean="0"/>
              <a:t>slides</a:t>
            </a:r>
            <a:endParaRPr lang="fr-F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3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57200"/>
            <a:ext cx="4495800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499" name="Picture 3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1000"/>
            <a:ext cx="457676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0" name="Rectangle 4"/>
          <p:cNvSpPr>
            <a:spLocks/>
          </p:cNvSpPr>
          <p:nvPr/>
        </p:nvSpPr>
        <p:spPr bwMode="auto">
          <a:xfrm>
            <a:off x="0" y="0"/>
            <a:ext cx="141513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b="1" dirty="0">
                <a:solidFill>
                  <a:srgbClr val="92D050"/>
                </a:solidFill>
                <a:latin typeface="Lucida Grande" pitchFamily="-109" charset="0"/>
                <a:sym typeface="Futura Condensed" pitchFamily="-109" charset="0"/>
              </a:rPr>
              <a:t>Calibrations</a:t>
            </a:r>
          </a:p>
        </p:txBody>
      </p:sp>
      <p:sp>
        <p:nvSpPr>
          <p:cNvPr id="106501" name="Rectangle 25"/>
          <p:cNvSpPr>
            <a:spLocks/>
          </p:cNvSpPr>
          <p:nvPr/>
        </p:nvSpPr>
        <p:spPr bwMode="auto">
          <a:xfrm>
            <a:off x="2895600" y="304800"/>
            <a:ext cx="3657600" cy="3810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1800" b="1">
                <a:solidFill>
                  <a:schemeClr val="accent6"/>
                </a:solidFill>
                <a:latin typeface="Lucida Grande" pitchFamily="-109" charset="0"/>
                <a:sym typeface="Futura Condensed" pitchFamily="-109" charset="0"/>
              </a:rPr>
              <a:t>160 A GeV In </a:t>
            </a:r>
            <a:r>
              <a:rPr lang="en-US" sz="1800" b="1" baseline="30000">
                <a:solidFill>
                  <a:schemeClr val="accent6"/>
                </a:solidFill>
                <a:latin typeface="Lucida Grande" pitchFamily="-109" charset="0"/>
                <a:sym typeface="Futura Condensed" pitchFamily="-109" charset="0"/>
              </a:rPr>
              <a:t>49+ </a:t>
            </a:r>
            <a:r>
              <a:rPr lang="en-US" sz="1800" b="1">
                <a:solidFill>
                  <a:schemeClr val="accent6"/>
                </a:solidFill>
                <a:latin typeface="Lucida Grande" pitchFamily="-109" charset="0"/>
                <a:sym typeface="Futura Condensed" pitchFamily="-109" charset="0"/>
              </a:rPr>
              <a:t> fragments</a:t>
            </a:r>
          </a:p>
        </p:txBody>
      </p:sp>
      <p:sp>
        <p:nvSpPr>
          <p:cNvPr id="106502" name="Rectangle 27"/>
          <p:cNvSpPr>
            <a:spLocks/>
          </p:cNvSpPr>
          <p:nvPr/>
        </p:nvSpPr>
        <p:spPr bwMode="auto">
          <a:xfrm>
            <a:off x="1981200" y="1600200"/>
            <a:ext cx="1905000" cy="276225"/>
          </a:xfrm>
          <a:prstGeom prst="rect">
            <a:avLst/>
          </a:prstGeom>
          <a:gradFill rotWithShape="0">
            <a:gsLst>
              <a:gs pos="0">
                <a:srgbClr val="FCC7FE"/>
              </a:gs>
              <a:gs pos="100000">
                <a:srgbClr val="755C76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lIns="0" tIns="0" rIns="40639" bIns="0">
            <a:spAutoFit/>
          </a:bodyPr>
          <a:lstStyle/>
          <a:p>
            <a:pPr marL="39688"/>
            <a:r>
              <a:rPr lang="en-US" sz="1800">
                <a:solidFill>
                  <a:srgbClr val="7E0009"/>
                </a:solidFill>
                <a:latin typeface="Lucida Grande" pitchFamily="-109" charset="0"/>
                <a:cs typeface="Arial" pitchFamily="34" charset="0"/>
              </a:rPr>
              <a:t>Soft etching</a:t>
            </a:r>
          </a:p>
        </p:txBody>
      </p:sp>
      <p:sp>
        <p:nvSpPr>
          <p:cNvPr id="67612" name="Rectangle 28"/>
          <p:cNvSpPr>
            <a:spLocks/>
          </p:cNvSpPr>
          <p:nvPr/>
        </p:nvSpPr>
        <p:spPr bwMode="auto">
          <a:xfrm>
            <a:off x="6705600" y="1600200"/>
            <a:ext cx="1677988" cy="276225"/>
          </a:xfrm>
          <a:prstGeom prst="rect">
            <a:avLst/>
          </a:prstGeom>
          <a:gradFill rotWithShape="0">
            <a:gsLst>
              <a:gs pos="0">
                <a:srgbClr val="024D20"/>
              </a:gs>
              <a:gs pos="100000">
                <a:srgbClr val="01240F">
                  <a:alpha val="50000"/>
                </a:srgbClr>
              </a:gs>
            </a:gsLst>
            <a:lin ang="5400000" scaled="1"/>
          </a:gradFill>
          <a:ln w="9525" cap="flat">
            <a:solidFill>
              <a:srgbClr val="C5E7B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wrap="none" lIns="0" tIns="0" rIns="40639" bIns="0">
            <a:spAutoFit/>
          </a:bodyPr>
          <a:lstStyle/>
          <a:p>
            <a:pPr marL="39688">
              <a:defRPr/>
            </a:pPr>
            <a:r>
              <a:rPr lang="en-US" sz="1800">
                <a:solidFill>
                  <a:srgbClr val="FFFFFF"/>
                </a:solidFill>
                <a:latin typeface="Lucida Grande" pitchFamily="-109" charset="0"/>
                <a:ea typeface="Arial" pitchFamily="-109" charset="0"/>
                <a:sym typeface="Arial" pitchFamily="-109" charset="0"/>
              </a:rPr>
              <a:t>Strong etching</a:t>
            </a:r>
          </a:p>
        </p:txBody>
      </p:sp>
      <p:pic>
        <p:nvPicPr>
          <p:cNvPr id="106504" name="Picture 3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3429000"/>
            <a:ext cx="47529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13"/>
          <p:cNvSpPr txBox="1">
            <a:spLocks noChangeArrowheads="1"/>
          </p:cNvSpPr>
          <p:nvPr/>
        </p:nvSpPr>
        <p:spPr bwMode="auto">
          <a:xfrm>
            <a:off x="174625" y="1168995"/>
            <a:ext cx="8820150" cy="455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ct val="70000"/>
              </a:spcAft>
              <a:buClr>
                <a:schemeClr val="accent2"/>
              </a:buClr>
              <a:buFont typeface="Wingdings 2" pitchFamily="18" charset="2"/>
              <a:buChar char="ß"/>
            </a:pPr>
            <a:r>
              <a:rPr lang="it-IT" dirty="0"/>
              <a:t> </a:t>
            </a:r>
            <a:r>
              <a:rPr lang="it-IT" sz="1800" dirty="0">
                <a:solidFill>
                  <a:srgbClr val="FFC000"/>
                </a:solidFill>
                <a:latin typeface="Lucida Grande" pitchFamily="-109" charset="0"/>
              </a:rPr>
              <a:t>Magnetic charge </a:t>
            </a:r>
            <a:r>
              <a:rPr lang="it-IT" sz="1800" dirty="0">
                <a:solidFill>
                  <a:schemeClr val="accent2"/>
                </a:solidFill>
                <a:latin typeface="Lucida Grande" pitchFamily="-109" charset="0"/>
              </a:rPr>
              <a:t>  </a:t>
            </a:r>
            <a:r>
              <a:rPr lang="it-IT" dirty="0">
                <a:solidFill>
                  <a:srgbClr val="FFFF00"/>
                </a:solidFill>
                <a:latin typeface="Lucida Grande" pitchFamily="-109" charset="0"/>
              </a:rPr>
              <a:t>g = n g</a:t>
            </a:r>
            <a:r>
              <a:rPr lang="it-IT" baseline="-25000" dirty="0">
                <a:solidFill>
                  <a:srgbClr val="FFFF00"/>
                </a:solidFill>
                <a:latin typeface="Lucida Grande" pitchFamily="-109" charset="0"/>
              </a:rPr>
              <a:t>D</a:t>
            </a:r>
            <a:r>
              <a:rPr lang="it-IT" baseline="-25000" dirty="0">
                <a:latin typeface="Lucida Grande" pitchFamily="-109" charset="0"/>
              </a:rPr>
              <a:t>        </a:t>
            </a:r>
            <a:r>
              <a:rPr lang="it-IT" sz="1800" dirty="0">
                <a:latin typeface="Lucida Grande" pitchFamily="-109" charset="0"/>
              </a:rPr>
              <a:t>several models predict n&gt;1 (2,3)</a:t>
            </a:r>
          </a:p>
          <a:p>
            <a:pPr>
              <a:lnSpc>
                <a:spcPct val="120000"/>
              </a:lnSpc>
              <a:buClr>
                <a:schemeClr val="accent2"/>
              </a:buClr>
              <a:buFont typeface="Wingdings 2" pitchFamily="18" charset="2"/>
              <a:buChar char="ß"/>
            </a:pPr>
            <a:r>
              <a:rPr lang="en-US" dirty="0">
                <a:latin typeface="Lucida Grande" pitchFamily="-109" charset="0"/>
              </a:rPr>
              <a:t> </a:t>
            </a:r>
            <a:r>
              <a:rPr lang="en-US" sz="1800" dirty="0">
                <a:solidFill>
                  <a:srgbClr val="FFC000"/>
                </a:solidFill>
                <a:latin typeface="Lucida Grande" pitchFamily="-109" charset="0"/>
              </a:rPr>
              <a:t>Production:</a:t>
            </a:r>
            <a:r>
              <a:rPr lang="en-US" sz="1800" dirty="0">
                <a:solidFill>
                  <a:schemeClr val="accent2"/>
                </a:solidFill>
                <a:latin typeface="Lucida Grande" pitchFamily="-109" charset="0"/>
              </a:rPr>
              <a:t>  </a:t>
            </a:r>
            <a:r>
              <a:rPr lang="en-US" sz="1800" dirty="0">
                <a:latin typeface="Lucida Grande" pitchFamily="-109" charset="0"/>
              </a:rPr>
              <a:t>In the Early Universe at G.U.T. phase transition</a:t>
            </a:r>
            <a:r>
              <a:rPr lang="en-US" sz="1800" dirty="0">
                <a:solidFill>
                  <a:srgbClr val="FF3300"/>
                </a:solidFill>
                <a:latin typeface="Lucida Grande" pitchFamily="-109" charset="0"/>
              </a:rPr>
              <a:t> </a:t>
            </a:r>
            <a:endParaRPr lang="en-US" sz="1800" dirty="0">
              <a:latin typeface="Lucida Grande" pitchFamily="-109" charset="0"/>
            </a:endParaRPr>
          </a:p>
          <a:p>
            <a:pPr>
              <a:lnSpc>
                <a:spcPct val="120000"/>
              </a:lnSpc>
              <a:buClr>
                <a:schemeClr val="accent2"/>
              </a:buClr>
              <a:buFont typeface="Wingdings 2" pitchFamily="18" charset="2"/>
              <a:buNone/>
            </a:pPr>
            <a:r>
              <a:rPr lang="en-US" sz="1800" dirty="0">
                <a:latin typeface="Lucida Grande" pitchFamily="-109" charset="0"/>
              </a:rPr>
              <a:t>    </a:t>
            </a:r>
            <a:r>
              <a:rPr lang="en-US" sz="1800" dirty="0">
                <a:solidFill>
                  <a:srgbClr val="FF3300"/>
                </a:solidFill>
                <a:latin typeface="Lucida Grande" pitchFamily="-109" charset="0"/>
              </a:rPr>
              <a:t>- </a:t>
            </a:r>
            <a:r>
              <a:rPr lang="en-US" dirty="0">
                <a:solidFill>
                  <a:srgbClr val="FFFF00"/>
                </a:solidFill>
                <a:latin typeface="Lucida Grande" pitchFamily="-109" charset="0"/>
              </a:rPr>
              <a:t>as topological defects</a:t>
            </a:r>
            <a:r>
              <a:rPr lang="en-US" dirty="0">
                <a:latin typeface="Lucida Grande" pitchFamily="-109" charset="0"/>
              </a:rPr>
              <a:t> </a:t>
            </a:r>
            <a:r>
              <a:rPr lang="en-US" sz="1800" dirty="0">
                <a:latin typeface="Lucida Grande" pitchFamily="-109" charset="0"/>
              </a:rPr>
              <a:t>G</a:t>
            </a:r>
            <a:r>
              <a:rPr lang="en-US" sz="1800" dirty="0">
                <a:latin typeface="Lucida Grande" pitchFamily="-109" charset="0"/>
                <a:sym typeface="Wingdings" pitchFamily="2" charset="2"/>
              </a:rPr>
              <a:t>U (1) x …  </a:t>
            </a:r>
            <a:r>
              <a:rPr lang="en-US" sz="1800" dirty="0">
                <a:latin typeface="Lucida Grande" pitchFamily="-109" charset="0"/>
              </a:rPr>
              <a:t>(t~ 10</a:t>
            </a:r>
            <a:r>
              <a:rPr lang="en-US" sz="1800" baseline="30000" dirty="0">
                <a:latin typeface="Lucida Grande" pitchFamily="-109" charset="0"/>
              </a:rPr>
              <a:t>-35 </a:t>
            </a:r>
            <a:r>
              <a:rPr lang="en-US" sz="1800" dirty="0">
                <a:latin typeface="Lucida Grande" pitchFamily="-109" charset="0"/>
              </a:rPr>
              <a:t>s )</a:t>
            </a:r>
          </a:p>
          <a:p>
            <a:pPr>
              <a:lnSpc>
                <a:spcPct val="120000"/>
              </a:lnSpc>
              <a:buClr>
                <a:schemeClr val="accent2"/>
              </a:buClr>
              <a:buFont typeface="Wingdings 2" pitchFamily="18" charset="2"/>
              <a:buNone/>
            </a:pPr>
            <a:endParaRPr lang="en-US" sz="1800" dirty="0"/>
          </a:p>
          <a:p>
            <a:pPr>
              <a:lnSpc>
                <a:spcPct val="120000"/>
              </a:lnSpc>
              <a:buClr>
                <a:schemeClr val="accent2"/>
              </a:buClr>
              <a:buFont typeface="Wingdings 2" pitchFamily="18" charset="2"/>
              <a:buNone/>
            </a:pPr>
            <a:endParaRPr lang="en-US" sz="1800" dirty="0"/>
          </a:p>
          <a:p>
            <a:pPr>
              <a:lnSpc>
                <a:spcPct val="120000"/>
              </a:lnSpc>
              <a:buClr>
                <a:schemeClr val="accent2"/>
              </a:buClr>
              <a:buFont typeface="Wingdings 2" pitchFamily="18" charset="2"/>
              <a:buNone/>
            </a:pPr>
            <a:endParaRPr lang="en-US" sz="1800" dirty="0"/>
          </a:p>
          <a:p>
            <a:pPr>
              <a:lnSpc>
                <a:spcPct val="120000"/>
              </a:lnSpc>
              <a:buClr>
                <a:schemeClr val="accent2"/>
              </a:buClr>
              <a:buFont typeface="Wingdings 2" pitchFamily="18" charset="2"/>
              <a:buNone/>
            </a:pPr>
            <a:endParaRPr lang="en-US" sz="1800" dirty="0"/>
          </a:p>
          <a:p>
            <a:pPr>
              <a:lnSpc>
                <a:spcPct val="120000"/>
              </a:lnSpc>
              <a:buClr>
                <a:schemeClr val="accent2"/>
              </a:buClr>
              <a:buFont typeface="Wingdings 2" pitchFamily="18" charset="2"/>
              <a:buNone/>
            </a:pPr>
            <a:endParaRPr lang="en-US" sz="1800" dirty="0"/>
          </a:p>
          <a:p>
            <a:pPr>
              <a:lnSpc>
                <a:spcPct val="120000"/>
              </a:lnSpc>
              <a:buClr>
                <a:schemeClr val="accent2"/>
              </a:buClr>
              <a:buFont typeface="Wingdings 2" pitchFamily="18" charset="2"/>
              <a:buNone/>
            </a:pPr>
            <a:endParaRPr lang="en-US" sz="1800" dirty="0"/>
          </a:p>
          <a:p>
            <a:pPr>
              <a:lnSpc>
                <a:spcPct val="120000"/>
              </a:lnSpc>
              <a:buClr>
                <a:schemeClr val="accent2"/>
              </a:buClr>
              <a:buFont typeface="Wingdings 2" pitchFamily="18" charset="2"/>
              <a:buNone/>
            </a:pPr>
            <a:endParaRPr lang="en-US" sz="1800" dirty="0"/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FF3300"/>
                </a:solidFill>
                <a:latin typeface="Lucida Grande" pitchFamily="-109" charset="0"/>
              </a:rPr>
              <a:t>   - </a:t>
            </a:r>
            <a:r>
              <a:rPr lang="en-US" dirty="0">
                <a:solidFill>
                  <a:srgbClr val="FFFF00"/>
                </a:solidFill>
                <a:latin typeface="Lucida Grande" pitchFamily="-109" charset="0"/>
              </a:rPr>
              <a:t>in high energy collisions </a:t>
            </a:r>
            <a:r>
              <a:rPr lang="en-US" dirty="0">
                <a:solidFill>
                  <a:srgbClr val="FF3300"/>
                </a:solidFill>
                <a:latin typeface="Lucida Grande" pitchFamily="-109" charset="0"/>
              </a:rPr>
              <a:t> </a:t>
            </a:r>
            <a:r>
              <a:rPr lang="en-US" sz="1800" dirty="0">
                <a:latin typeface="Lucida Grande" pitchFamily="-109" charset="0"/>
              </a:rPr>
              <a:t>(t~ 10</a:t>
            </a:r>
            <a:r>
              <a:rPr lang="en-US" sz="1800" baseline="30000" dirty="0">
                <a:latin typeface="Lucida Grande" pitchFamily="-109" charset="0"/>
              </a:rPr>
              <a:t>-34 </a:t>
            </a:r>
            <a:r>
              <a:rPr lang="en-US" sz="1800" dirty="0">
                <a:latin typeface="Lucida Grande" pitchFamily="-109" charset="0"/>
              </a:rPr>
              <a:t>s )</a:t>
            </a:r>
            <a:endParaRPr lang="it-IT" dirty="0">
              <a:solidFill>
                <a:srgbClr val="FF3300"/>
              </a:solidFill>
              <a:latin typeface="Lucida Grande" pitchFamily="-109" charset="0"/>
            </a:endParaRPr>
          </a:p>
          <a:p>
            <a:pPr>
              <a:lnSpc>
                <a:spcPct val="120000"/>
              </a:lnSpc>
              <a:buClr>
                <a:schemeClr val="accent2"/>
              </a:buClr>
              <a:buFont typeface="Wingdings 2" pitchFamily="18" charset="2"/>
              <a:buNone/>
            </a:pPr>
            <a:endParaRPr lang="it-IT" sz="1800" dirty="0"/>
          </a:p>
          <a:p>
            <a:pPr>
              <a:lnSpc>
                <a:spcPct val="120000"/>
              </a:lnSpc>
              <a:buClr>
                <a:schemeClr val="accent2"/>
              </a:buClr>
              <a:buFont typeface="Wingdings 2" pitchFamily="18" charset="2"/>
              <a:buNone/>
            </a:pPr>
            <a:endParaRPr lang="it-IT" dirty="0"/>
          </a:p>
        </p:txBody>
      </p:sp>
      <p:sp>
        <p:nvSpPr>
          <p:cNvPr id="15" name="Text Box 118"/>
          <p:cNvSpPr txBox="1">
            <a:spLocks noChangeArrowheads="1"/>
          </p:cNvSpPr>
          <p:nvPr/>
        </p:nvSpPr>
        <p:spPr bwMode="auto">
          <a:xfrm>
            <a:off x="0" y="5221288"/>
            <a:ext cx="8807450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>
                <a:latin typeface="Lucida Grande" pitchFamily="-109" charset="0"/>
              </a:rPr>
              <a:t>   </a:t>
            </a:r>
            <a:r>
              <a:rPr lang="en-US" sz="1800" dirty="0">
                <a:latin typeface="Lucida Grande" pitchFamily="-109" charset="0"/>
              </a:rPr>
              <a:t>MMs follow “history” of the Universe  </a:t>
            </a:r>
            <a:r>
              <a:rPr lang="en-US" sz="1800" dirty="0">
                <a:latin typeface="Lucida Grande" pitchFamily="-109" charset="0"/>
                <a:sym typeface="Wingdings 3" pitchFamily="18" charset="2"/>
              </a:rPr>
              <a:t></a:t>
            </a:r>
            <a:r>
              <a:rPr lang="en-US" sz="1800" dirty="0">
                <a:latin typeface="Lucida Grande" pitchFamily="-109" charset="0"/>
              </a:rPr>
              <a:t> </a:t>
            </a:r>
            <a:r>
              <a:rPr lang="en-US" sz="1800" dirty="0">
                <a:latin typeface="Lucida Grande" pitchFamily="-109" charset="0"/>
                <a:sym typeface="Wingdings" pitchFamily="2" charset="2"/>
              </a:rPr>
              <a:t>slowed down </a:t>
            </a:r>
            <a:r>
              <a:rPr lang="en-US" sz="1800" dirty="0">
                <a:latin typeface="Lucida Grande" pitchFamily="-109" charset="0"/>
                <a:sym typeface="Wingdings 3" pitchFamily="18" charset="2"/>
              </a:rPr>
              <a:t> </a:t>
            </a:r>
            <a:r>
              <a:rPr lang="en-US" sz="1800" dirty="0">
                <a:latin typeface="Lucida Grande" pitchFamily="-109" charset="0"/>
                <a:sym typeface="Wingdings" pitchFamily="2" charset="2"/>
              </a:rPr>
              <a:t>formation of galaxies  </a:t>
            </a:r>
            <a:r>
              <a:rPr lang="en-US" sz="1800" dirty="0">
                <a:latin typeface="Lucida Grande" pitchFamily="-109" charset="0"/>
                <a:sym typeface="Wingdings 3" pitchFamily="18" charset="2"/>
              </a:rPr>
              <a:t></a:t>
            </a:r>
            <a:r>
              <a:rPr lang="en-US" sz="1800" dirty="0">
                <a:latin typeface="Lucida Grande" pitchFamily="-109" charset="0"/>
                <a:sym typeface="Wingdings" pitchFamily="2" charset="2"/>
              </a:rPr>
              <a:t> magnetic fields </a:t>
            </a:r>
            <a:r>
              <a:rPr lang="en-US" sz="1800" dirty="0">
                <a:latin typeface="Lucida Grande" pitchFamily="-109" charset="0"/>
                <a:sym typeface="Wingdings 3" pitchFamily="18" charset="2"/>
              </a:rPr>
              <a:t></a:t>
            </a:r>
            <a:r>
              <a:rPr lang="en-US" sz="1800" dirty="0">
                <a:latin typeface="Lucida Grande" pitchFamily="-109" charset="0"/>
                <a:sym typeface="Wingdings" pitchFamily="2" charset="2"/>
              </a:rPr>
              <a:t> poles accelerated</a:t>
            </a:r>
            <a:endParaRPr lang="it-IT" sz="1800" dirty="0">
              <a:latin typeface="Lucida Grande" pitchFamily="-109" charset="0"/>
              <a:sym typeface="Wingdings" pitchFamily="2" charset="2"/>
            </a:endParaRPr>
          </a:p>
        </p:txBody>
      </p:sp>
      <p:pic>
        <p:nvPicPr>
          <p:cNvPr id="16" name="Picture 143" descr="laur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590800"/>
            <a:ext cx="37496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44"/>
          <p:cNvSpPr txBox="1">
            <a:spLocks noChangeArrowheads="1"/>
          </p:cNvSpPr>
          <p:nvPr/>
        </p:nvSpPr>
        <p:spPr bwMode="auto">
          <a:xfrm>
            <a:off x="2197100" y="3479800"/>
            <a:ext cx="15795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>
                <a:latin typeface="Times New Roman" pitchFamily="18" charset="0"/>
              </a:rPr>
              <a:t>Frozen domains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18" name="Text Box 145"/>
          <p:cNvSpPr txBox="1">
            <a:spLocks noChangeArrowheads="1"/>
          </p:cNvSpPr>
          <p:nvPr/>
        </p:nvSpPr>
        <p:spPr bwMode="auto">
          <a:xfrm>
            <a:off x="5124301" y="3267075"/>
            <a:ext cx="1031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b="1" dirty="0">
                <a:latin typeface="Times New Roman" pitchFamily="18" charset="0"/>
              </a:rPr>
              <a:t>monopole</a:t>
            </a:r>
          </a:p>
        </p:txBody>
      </p:sp>
      <p:sp>
        <p:nvSpPr>
          <p:cNvPr id="19" name="Line 166"/>
          <p:cNvSpPr>
            <a:spLocks noChangeShapeType="1"/>
          </p:cNvSpPr>
          <p:nvPr/>
        </p:nvSpPr>
        <p:spPr bwMode="auto">
          <a:xfrm flipH="1" flipV="1">
            <a:off x="5245100" y="4492625"/>
            <a:ext cx="117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0" name="Group 170"/>
          <p:cNvGrpSpPr>
            <a:grpSpLocks/>
          </p:cNvGrpSpPr>
          <p:nvPr/>
        </p:nvGrpSpPr>
        <p:grpSpPr bwMode="auto">
          <a:xfrm>
            <a:off x="6019800" y="3810000"/>
            <a:ext cx="1649413" cy="641350"/>
            <a:chOff x="3703" y="2407"/>
            <a:chExt cx="1039" cy="404"/>
          </a:xfrm>
        </p:grpSpPr>
        <p:sp>
          <p:nvSpPr>
            <p:cNvPr id="21" name="Text Box 159"/>
            <p:cNvSpPr txBox="1">
              <a:spLocks noChangeArrowheads="1"/>
            </p:cNvSpPr>
            <p:nvPr/>
          </p:nvSpPr>
          <p:spPr bwMode="auto">
            <a:xfrm>
              <a:off x="3703" y="2407"/>
              <a:ext cx="103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it-IT" sz="1800" b="1">
                  <a:latin typeface="Times New Roman" pitchFamily="18" charset="0"/>
                </a:rPr>
                <a:t>e</a:t>
              </a:r>
              <a:r>
                <a:rPr lang="it-IT" sz="1800" b="1" baseline="30000">
                  <a:latin typeface="Times New Roman" pitchFamily="18" charset="0"/>
                </a:rPr>
                <a:t>+ </a:t>
              </a:r>
              <a:r>
                <a:rPr lang="it-IT" sz="1800" b="1">
                  <a:latin typeface="Times New Roman" pitchFamily="18" charset="0"/>
                </a:rPr>
                <a:t>e</a:t>
              </a:r>
              <a:r>
                <a:rPr lang="it-IT" sz="1800" b="1" baseline="30000">
                  <a:latin typeface="Times New Roman" pitchFamily="18" charset="0"/>
                </a:rPr>
                <a:t>-  </a:t>
              </a:r>
              <a:r>
                <a:rPr lang="it-IT" sz="1800" b="1">
                  <a:latin typeface="Times New Roman" pitchFamily="18" charset="0"/>
                  <a:sym typeface="Wingdings" pitchFamily="2" charset="2"/>
                </a:rPr>
                <a:t></a:t>
              </a:r>
              <a:r>
                <a:rPr lang="it-IT" sz="1800" b="1">
                  <a:latin typeface="Times New Roman" pitchFamily="18" charset="0"/>
                </a:rPr>
                <a:t> </a:t>
              </a:r>
              <a:r>
                <a:rPr lang="it-IT" sz="1800" b="1" baseline="30000">
                  <a:latin typeface="Times New Roman" pitchFamily="18" charset="0"/>
                </a:rPr>
                <a:t>  </a:t>
              </a:r>
              <a:r>
                <a:rPr lang="it-IT" sz="1800" b="1">
                  <a:latin typeface="Times New Roman" pitchFamily="18" charset="0"/>
                </a:rPr>
                <a:t>M M</a:t>
              </a:r>
              <a:r>
                <a:rPr lang="it-IT" sz="1800" baseline="30000">
                  <a:latin typeface="Times New Roman" pitchFamily="18" charset="0"/>
                </a:rPr>
                <a:t>  </a:t>
              </a:r>
            </a:p>
            <a:p>
              <a:pPr eaLnBrk="0" hangingPunct="0"/>
              <a:r>
                <a:rPr lang="it-IT" sz="1800" b="1">
                  <a:latin typeface="Times New Roman" pitchFamily="18" charset="0"/>
                </a:rPr>
                <a:t>q q</a:t>
              </a:r>
              <a:r>
                <a:rPr lang="it-IT" sz="1800" b="1" baseline="30000">
                  <a:latin typeface="Times New Roman" pitchFamily="18" charset="0"/>
                </a:rPr>
                <a:t>   </a:t>
              </a:r>
              <a:r>
                <a:rPr lang="it-IT" sz="1800" b="1">
                  <a:latin typeface="Times New Roman" pitchFamily="18" charset="0"/>
                  <a:sym typeface="Wingdings" pitchFamily="2" charset="2"/>
                </a:rPr>
                <a:t></a:t>
              </a:r>
              <a:r>
                <a:rPr lang="it-IT" sz="1800" b="1">
                  <a:latin typeface="Times New Roman" pitchFamily="18" charset="0"/>
                </a:rPr>
                <a:t> </a:t>
              </a:r>
              <a:r>
                <a:rPr lang="it-IT" sz="1800" b="1" baseline="30000">
                  <a:latin typeface="Times New Roman" pitchFamily="18" charset="0"/>
                </a:rPr>
                <a:t>   </a:t>
              </a:r>
              <a:r>
                <a:rPr lang="it-IT" sz="1800" b="1">
                  <a:latin typeface="Times New Roman" pitchFamily="18" charset="0"/>
                </a:rPr>
                <a:t>M M</a:t>
              </a:r>
              <a:r>
                <a:rPr lang="it-IT" baseline="300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22" name="Line 168"/>
            <p:cNvSpPr>
              <a:spLocks noChangeShapeType="1"/>
            </p:cNvSpPr>
            <p:nvPr/>
          </p:nvSpPr>
          <p:spPr bwMode="auto">
            <a:xfrm flipH="1" flipV="1">
              <a:off x="3866" y="2637"/>
              <a:ext cx="10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" name="Line 169"/>
            <p:cNvSpPr>
              <a:spLocks noChangeShapeType="1"/>
            </p:cNvSpPr>
            <p:nvPr/>
          </p:nvSpPr>
          <p:spPr bwMode="auto">
            <a:xfrm flipH="1" flipV="1">
              <a:off x="3877" y="2800"/>
              <a:ext cx="10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5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44624"/>
            <a:ext cx="8229600" cy="1143000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rIns="40639"/>
          <a:lstStyle/>
          <a:p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</a:rPr>
              <a:t>GUT MM </a:t>
            </a:r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</a:rPr>
              <a:t>properties</a:t>
            </a:r>
            <a:endParaRPr lang="en-US" sz="2800" dirty="0" smtClean="0">
              <a:solidFill>
                <a:srgbClr val="92D050"/>
              </a:solidFill>
              <a:latin typeface="Lucida Grande" pitchFamily="-109" charset="0"/>
              <a:sym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54774E-8DDB-486F-BE68-204CE99B7D6F}" type="slidenum">
              <a:rPr lang="it-IT"/>
              <a:pPr/>
              <a:t>30</a:t>
            </a:fld>
            <a:endParaRPr lang="it-IT"/>
          </a:p>
        </p:txBody>
      </p:sp>
      <p:sp>
        <p:nvSpPr>
          <p:cNvPr id="124932" name="Rectangle 5"/>
          <p:cNvSpPr>
            <a:spLocks noChangeArrowheads="1"/>
          </p:cNvSpPr>
          <p:nvPr/>
        </p:nvSpPr>
        <p:spPr bwMode="auto">
          <a:xfrm>
            <a:off x="533400" y="1066800"/>
            <a:ext cx="3886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solidFill>
                <a:schemeClr val="accent6"/>
              </a:solidFill>
              <a:latin typeface="Lucida Grande" pitchFamily="-109" charset="0"/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r>
              <a:rPr lang="en-US" sz="2000" dirty="0" err="1">
                <a:solidFill>
                  <a:schemeClr val="accent6"/>
                </a:solidFill>
                <a:latin typeface="Lucida Grande" pitchFamily="-109" charset="0"/>
              </a:rPr>
              <a:t>Strangelets</a:t>
            </a:r>
            <a:r>
              <a:rPr lang="en-US" sz="2000" dirty="0">
                <a:solidFill>
                  <a:schemeClr val="accent6"/>
                </a:solidFill>
                <a:latin typeface="Lucida Grande" pitchFamily="-109" charset="0"/>
              </a:rPr>
              <a:t> losing mass when colliding with air nuclei: 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solidFill>
                  <a:schemeClr val="accent6"/>
                </a:solidFill>
                <a:latin typeface="Lucida Grande" pitchFamily="-109" charset="0"/>
              </a:rPr>
              <a:t>	-</a:t>
            </a:r>
            <a:r>
              <a:rPr lang="en-US" sz="1600" dirty="0">
                <a:solidFill>
                  <a:schemeClr val="accent6"/>
                </a:solidFill>
                <a:latin typeface="Lucida Grande" pitchFamily="-109" charset="0"/>
              </a:rPr>
              <a:t> </a:t>
            </a:r>
            <a:r>
              <a:rPr lang="fr-FR" sz="1600" i="1" dirty="0" err="1">
                <a:solidFill>
                  <a:schemeClr val="accent6"/>
                </a:solidFill>
                <a:latin typeface="Lucida Grande" pitchFamily="-109" charset="0"/>
              </a:rPr>
              <a:t>Wilk,G</a:t>
            </a:r>
            <a:r>
              <a:rPr lang="fr-FR" sz="1600" i="1" dirty="0">
                <a:solidFill>
                  <a:schemeClr val="accent6"/>
                </a:solidFill>
                <a:latin typeface="Lucida Grande" pitchFamily="-109" charset="0"/>
              </a:rPr>
              <a:t>. et al. J. Phys. G 22 (1996) L105.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r>
              <a:rPr lang="en-US" sz="2000" i="1" dirty="0">
                <a:solidFill>
                  <a:schemeClr val="accent6"/>
                </a:solidFill>
                <a:latin typeface="Lucida Grande" pitchFamily="-109" charset="0"/>
              </a:rPr>
              <a:t> 	</a:t>
            </a:r>
            <a:endParaRPr lang="en-US" dirty="0">
              <a:solidFill>
                <a:schemeClr val="accent6"/>
              </a:solidFill>
              <a:latin typeface="Lucida Grande" pitchFamily="-109" charset="0"/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1249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44" y="2951163"/>
            <a:ext cx="40386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4" name="Rectangle 8"/>
          <p:cNvSpPr>
            <a:spLocks noChangeArrowheads="1"/>
          </p:cNvSpPr>
          <p:nvPr/>
        </p:nvSpPr>
        <p:spPr bwMode="auto">
          <a:xfrm>
            <a:off x="4876800" y="4895850"/>
            <a:ext cx="4267200" cy="144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>
                <a:solidFill>
                  <a:schemeClr val="accent6"/>
                </a:solidFill>
                <a:latin typeface="Lucida Grande" pitchFamily="-109" charset="0"/>
              </a:rPr>
              <a:t>Small strangelets accreting neutrons and protons increasing their mass and charge</a:t>
            </a:r>
            <a:r>
              <a:rPr lang="en-US">
                <a:solidFill>
                  <a:schemeClr val="accent6"/>
                </a:solidFill>
                <a:latin typeface="Lucida Grande" pitchFamily="-109" charset="0"/>
              </a:rPr>
              <a:t>.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>
                <a:solidFill>
                  <a:schemeClr val="accent6"/>
                </a:solidFill>
                <a:latin typeface="Lucida Grande" pitchFamily="-109" charset="0"/>
              </a:rPr>
              <a:t>	</a:t>
            </a:r>
            <a:r>
              <a:rPr lang="en-US" sz="1600">
                <a:solidFill>
                  <a:schemeClr val="accent6"/>
                </a:solidFill>
                <a:latin typeface="Lucida Grande" pitchFamily="-109" charset="0"/>
              </a:rPr>
              <a:t>- </a:t>
            </a:r>
            <a:r>
              <a:rPr lang="en-GB" sz="1600" i="1">
                <a:solidFill>
                  <a:schemeClr val="accent6"/>
                </a:solidFill>
                <a:latin typeface="Lucida Grande" pitchFamily="-109" charset="0"/>
              </a:rPr>
              <a:t>Banerjee S., et al.,</a:t>
            </a:r>
            <a:r>
              <a:rPr lang="en-GB" sz="1600" b="1" i="1">
                <a:solidFill>
                  <a:schemeClr val="accent6"/>
                </a:solidFill>
                <a:latin typeface="Lucida Grande" pitchFamily="-109" charset="0"/>
              </a:rPr>
              <a:t> </a:t>
            </a:r>
            <a:r>
              <a:rPr lang="en-GB" sz="1600" i="1">
                <a:solidFill>
                  <a:schemeClr val="accent6"/>
                </a:solidFill>
                <a:latin typeface="Lucida Grande" pitchFamily="-109" charset="0"/>
              </a:rPr>
              <a:t>J. Phys. G 25 (1999) L15.</a:t>
            </a:r>
            <a:endParaRPr lang="it-IT" sz="1600">
              <a:solidFill>
                <a:schemeClr val="accent6"/>
              </a:solidFill>
              <a:latin typeface="Lucida Grande" pitchFamily="-109" charset="0"/>
            </a:endParaRPr>
          </a:p>
        </p:txBody>
      </p:sp>
      <p:pic>
        <p:nvPicPr>
          <p:cNvPr id="124935" name="Picture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219200"/>
            <a:ext cx="35814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1651000" y="44624"/>
            <a:ext cx="5867400" cy="609600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 fontScale="77500" lnSpcReduction="20000"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3200" dirty="0" err="1" smtClean="0">
                <a:solidFill>
                  <a:srgbClr val="92D050"/>
                </a:solidFill>
                <a:latin typeface="Lucida Grande" pitchFamily="-109" charset="0"/>
                <a:ea typeface="Lucida Grande" pitchFamily="-109" charset="0"/>
                <a:cs typeface="Lucida Grande" pitchFamily="-109" charset="0"/>
                <a:sym typeface="Arial" pitchFamily="-109" charset="0"/>
              </a:rPr>
              <a:t>Strangelets</a:t>
            </a:r>
            <a:r>
              <a:rPr lang="en-GB" sz="3200" dirty="0" smtClean="0">
                <a:solidFill>
                  <a:srgbClr val="92D050"/>
                </a:solidFill>
                <a:latin typeface="Lucida Grande" pitchFamily="-109" charset="0"/>
                <a:ea typeface="Lucida Grande" pitchFamily="-109" charset="0"/>
                <a:cs typeface="Lucida Grande" pitchFamily="-109" charset="0"/>
                <a:sym typeface="Arial" pitchFamily="-109" charset="0"/>
              </a:rPr>
              <a:t> Propagation in Atmosphere</a:t>
            </a:r>
            <a:endParaRPr lang="en-GB" sz="3200" dirty="0">
              <a:solidFill>
                <a:srgbClr val="92D050"/>
              </a:solidFill>
              <a:latin typeface="Lucida Grande" pitchFamily="-109" charset="0"/>
              <a:ea typeface="Lucida Grande" pitchFamily="-109" charset="0"/>
              <a:cs typeface="Lucida Grande" pitchFamily="-109" charset="0"/>
              <a:sym typeface="Arial" pitchFamily="-10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5004048" y="1196752"/>
            <a:ext cx="4139952" cy="48965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956" name="Text Box 7"/>
          <p:cNvSpPr txBox="1">
            <a:spLocks noChangeArrowheads="1"/>
          </p:cNvSpPr>
          <p:nvPr/>
        </p:nvSpPr>
        <p:spPr bwMode="auto">
          <a:xfrm>
            <a:off x="0" y="4191000"/>
            <a:ext cx="58674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800"/>
              </a:spcAft>
            </a:pPr>
            <a:r>
              <a:rPr lang="en-US" sz="2000" b="1" dirty="0"/>
              <a:t> </a:t>
            </a:r>
            <a:r>
              <a:rPr lang="en-US" sz="2000" b="1" u="sng" dirty="0" err="1">
                <a:latin typeface="Lucida Grande" pitchFamily="-109" charset="0"/>
              </a:rPr>
              <a:t>Chacaltaya</a:t>
            </a:r>
            <a:r>
              <a:rPr lang="en-US" sz="2000" b="1" u="sng" dirty="0">
                <a:latin typeface="Lucida Grande" pitchFamily="-109" charset="0"/>
              </a:rPr>
              <a:t> Laboratory  540 g/cm</a:t>
            </a:r>
            <a:r>
              <a:rPr lang="en-US" sz="2000" b="1" u="sng" baseline="30000" dirty="0">
                <a:latin typeface="Lucida Grande" pitchFamily="-109" charset="0"/>
              </a:rPr>
              <a:t>2 </a:t>
            </a:r>
            <a:r>
              <a:rPr lang="en-US" sz="2000" b="1" u="sng" dirty="0">
                <a:latin typeface="Lucida Grande" pitchFamily="-109" charset="0"/>
              </a:rPr>
              <a:t>(1sr)</a:t>
            </a:r>
            <a:r>
              <a:rPr lang="en-US" sz="2000" b="1" dirty="0">
                <a:latin typeface="Lucida Grande" pitchFamily="-109" charset="0"/>
              </a:rPr>
              <a:t>: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en-US" sz="2000" b="1" dirty="0">
                <a:latin typeface="Lucida Grande" pitchFamily="-109" charset="0"/>
              </a:rPr>
              <a:t> Madsen: ~ 300 events/100 m</a:t>
            </a:r>
            <a:r>
              <a:rPr lang="en-US" sz="2000" b="1" baseline="30000" dirty="0">
                <a:latin typeface="Lucida Grande" pitchFamily="-109" charset="0"/>
              </a:rPr>
              <a:t>2</a:t>
            </a:r>
            <a:r>
              <a:rPr lang="en-US" sz="2000" b="1" dirty="0">
                <a:latin typeface="Lucida Grande" pitchFamily="-109" charset="0"/>
              </a:rPr>
              <a:t> / year.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en-US" sz="2000" b="1" dirty="0">
                <a:latin typeface="Lucida Grande" pitchFamily="-109" charset="0"/>
              </a:rPr>
              <a:t> </a:t>
            </a:r>
            <a:r>
              <a:rPr lang="en-US" sz="2000" b="1" dirty="0" err="1">
                <a:latin typeface="Lucida Grande" pitchFamily="-109" charset="0"/>
              </a:rPr>
              <a:t>Wilk</a:t>
            </a:r>
            <a:r>
              <a:rPr lang="en-US" sz="2000" b="1" dirty="0">
                <a:latin typeface="Lucida Grande" pitchFamily="-109" charset="0"/>
              </a:rPr>
              <a:t>*: ~ 6 events/100 m</a:t>
            </a:r>
            <a:r>
              <a:rPr lang="en-US" sz="2000" b="1" baseline="30000" dirty="0">
                <a:latin typeface="Lucida Grande" pitchFamily="-109" charset="0"/>
              </a:rPr>
              <a:t>2</a:t>
            </a:r>
            <a:r>
              <a:rPr lang="en-US" sz="2000" b="1" dirty="0">
                <a:latin typeface="Lucida Grande" pitchFamily="-109" charset="0"/>
              </a:rPr>
              <a:t> / year.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en-US" sz="2000" b="1" dirty="0">
                <a:latin typeface="Lucida Grande" pitchFamily="-109" charset="0"/>
              </a:rPr>
              <a:t> </a:t>
            </a:r>
            <a:r>
              <a:rPr lang="en-US" sz="2000" b="1" dirty="0" err="1">
                <a:latin typeface="Lucida Grande" pitchFamily="-109" charset="0"/>
              </a:rPr>
              <a:t>Banerjee</a:t>
            </a:r>
            <a:r>
              <a:rPr lang="en-US" sz="2000" b="1" dirty="0">
                <a:latin typeface="Lucida Grande" pitchFamily="-109" charset="0"/>
              </a:rPr>
              <a:t>*: ~5-10 events/100 m</a:t>
            </a:r>
            <a:r>
              <a:rPr lang="en-US" sz="2000" b="1" baseline="30000" dirty="0">
                <a:latin typeface="Lucida Grande" pitchFamily="-109" charset="0"/>
              </a:rPr>
              <a:t>2</a:t>
            </a:r>
            <a:r>
              <a:rPr lang="en-US" sz="2000" b="1" dirty="0">
                <a:latin typeface="Lucida Grande" pitchFamily="-109" charset="0"/>
              </a:rPr>
              <a:t> / year. </a:t>
            </a:r>
          </a:p>
          <a:p>
            <a:endParaRPr lang="en-US" sz="1800" b="1" dirty="0">
              <a:sym typeface="Symbol" pitchFamily="18" charset="2"/>
            </a:endParaRPr>
          </a:p>
        </p:txBody>
      </p:sp>
      <p:sp>
        <p:nvSpPr>
          <p:cNvPr id="125957" name="Text Box 8"/>
          <p:cNvSpPr txBox="1">
            <a:spLocks noChangeArrowheads="1"/>
          </p:cNvSpPr>
          <p:nvPr/>
        </p:nvSpPr>
        <p:spPr bwMode="auto">
          <a:xfrm>
            <a:off x="228600" y="914400"/>
            <a:ext cx="504031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Lucida Grande" pitchFamily="-109" charset="0"/>
              </a:rPr>
              <a:t>Two models: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accent2"/>
                </a:solidFill>
                <a:latin typeface="Lucida Grande" pitchFamily="-109" charset="0"/>
                <a:sym typeface="Wingdings" pitchFamily="2" charset="2"/>
              </a:rPr>
              <a:t></a:t>
            </a:r>
            <a:r>
              <a:rPr lang="en-US" sz="2000" dirty="0">
                <a:latin typeface="Lucida Grande" pitchFamily="-109" charset="0"/>
              </a:rPr>
              <a:t> Strange star binary collision + propagation in the galaxy: F </a:t>
            </a:r>
            <a:r>
              <a:rPr lang="en-US" sz="2000" dirty="0">
                <a:latin typeface="Lucida Grande" pitchFamily="-109" charset="0"/>
                <a:sym typeface="Symbol" pitchFamily="18" charset="2"/>
              </a:rPr>
              <a:t> A</a:t>
            </a:r>
            <a:r>
              <a:rPr lang="en-US" sz="1600" baseline="50000" dirty="0">
                <a:latin typeface="Lucida Grande" pitchFamily="-109" charset="0"/>
                <a:sym typeface="Symbol" pitchFamily="18" charset="2"/>
              </a:rPr>
              <a:t>-0.467</a:t>
            </a:r>
            <a:r>
              <a:rPr lang="en-US" sz="2000" dirty="0">
                <a:latin typeface="Lucida Grande" pitchFamily="-109" charset="0"/>
                <a:sym typeface="Symbol" pitchFamily="18" charset="2"/>
              </a:rPr>
              <a:t> Z</a:t>
            </a:r>
            <a:r>
              <a:rPr lang="en-US" sz="1600" baseline="50000" dirty="0">
                <a:latin typeface="Lucida Grande" pitchFamily="-109" charset="0"/>
                <a:sym typeface="Symbol" pitchFamily="18" charset="2"/>
              </a:rPr>
              <a:t>-1.2</a:t>
            </a:r>
            <a:r>
              <a:rPr lang="en-US" sz="2000" dirty="0">
                <a:latin typeface="Lucida Grande" pitchFamily="-109" charset="0"/>
                <a:sym typeface="Symbol" pitchFamily="18" charset="2"/>
              </a:rPr>
              <a:t> max[R</a:t>
            </a:r>
            <a:r>
              <a:rPr lang="en-US" sz="2000" baseline="-25000" dirty="0">
                <a:latin typeface="Lucida Grande" pitchFamily="-109" charset="0"/>
                <a:sym typeface="Symbol" pitchFamily="18" charset="2"/>
              </a:rPr>
              <a:t>SM</a:t>
            </a:r>
            <a:r>
              <a:rPr lang="en-US" sz="2000" dirty="0">
                <a:latin typeface="Lucida Grande" pitchFamily="-109" charset="0"/>
                <a:sym typeface="Symbol" pitchFamily="18" charset="2"/>
              </a:rPr>
              <a:t>, R</a:t>
            </a:r>
            <a:r>
              <a:rPr lang="en-US" sz="2000" baseline="-25000" dirty="0">
                <a:latin typeface="Lucida Grande" pitchFamily="-109" charset="0"/>
                <a:sym typeface="Symbol" pitchFamily="18" charset="2"/>
              </a:rPr>
              <a:t>GC</a:t>
            </a:r>
            <a:r>
              <a:rPr lang="en-US" sz="2000" dirty="0">
                <a:latin typeface="Lucida Grande" pitchFamily="-109" charset="0"/>
                <a:sym typeface="Symbol" pitchFamily="18" charset="2"/>
              </a:rPr>
              <a:t>]</a:t>
            </a:r>
            <a:r>
              <a:rPr lang="en-US" sz="1600" baseline="50000" dirty="0">
                <a:latin typeface="Lucida Grande" pitchFamily="-109" charset="0"/>
                <a:sym typeface="Symbol" pitchFamily="18" charset="2"/>
              </a:rPr>
              <a:t>-1.2</a:t>
            </a:r>
            <a:r>
              <a:rPr lang="en-US" sz="2000" dirty="0">
                <a:latin typeface="Lucida Grande" pitchFamily="-109" charset="0"/>
                <a:sym typeface="Symbol" pitchFamily="18" charset="2"/>
              </a:rPr>
              <a:t>.</a:t>
            </a:r>
            <a:endParaRPr lang="en-US" sz="2000" dirty="0">
              <a:latin typeface="Lucida Grande" pitchFamily="-109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accent2"/>
                </a:solidFill>
                <a:latin typeface="Lucida Grande" pitchFamily="-109" charset="0"/>
                <a:sym typeface="Wingdings" pitchFamily="2" charset="2"/>
              </a:rPr>
              <a:t></a:t>
            </a:r>
            <a:r>
              <a:rPr lang="en-US" sz="2000" dirty="0">
                <a:latin typeface="Lucida Grande" pitchFamily="-109" charset="0"/>
              </a:rPr>
              <a:t> Candidate events + relative abundance of elements in the Universe: F </a:t>
            </a:r>
            <a:r>
              <a:rPr lang="en-US" sz="2000" dirty="0">
                <a:latin typeface="Lucida Grande" pitchFamily="-109" charset="0"/>
                <a:sym typeface="Symbol" pitchFamily="18" charset="2"/>
              </a:rPr>
              <a:t></a:t>
            </a:r>
            <a:r>
              <a:rPr lang="en-US" sz="2000" dirty="0">
                <a:latin typeface="Lucida Grande" pitchFamily="-109" charset="0"/>
              </a:rPr>
              <a:t> A</a:t>
            </a:r>
            <a:r>
              <a:rPr lang="en-US" sz="2000" baseline="30000" dirty="0">
                <a:latin typeface="Lucida Grande" pitchFamily="-109" charset="0"/>
              </a:rPr>
              <a:t>-7.5</a:t>
            </a:r>
            <a:r>
              <a:rPr lang="en-US" sz="2000" dirty="0">
                <a:latin typeface="Lucida Grande" pitchFamily="-109" charset="0"/>
              </a:rPr>
              <a:t>.</a:t>
            </a:r>
            <a:endParaRPr lang="it-IT" sz="2000" dirty="0">
              <a:latin typeface="Lucida Grande" pitchFamily="-109" charset="0"/>
            </a:endParaRPr>
          </a:p>
        </p:txBody>
      </p:sp>
      <p:sp>
        <p:nvSpPr>
          <p:cNvPr id="125958" name="Rectangle 9"/>
          <p:cNvSpPr>
            <a:spLocks noChangeArrowheads="1"/>
          </p:cNvSpPr>
          <p:nvPr/>
        </p:nvSpPr>
        <p:spPr bwMode="auto">
          <a:xfrm>
            <a:off x="5724525" y="973138"/>
            <a:ext cx="2768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200" i="1" dirty="0"/>
              <a:t>J. Madsen, Phys. Rev. D</a:t>
            </a:r>
            <a:r>
              <a:rPr lang="it-IT" sz="1200" b="1" i="1" dirty="0"/>
              <a:t>71 </a:t>
            </a:r>
            <a:r>
              <a:rPr lang="it-IT" sz="1200" i="1" dirty="0"/>
              <a:t>(2005) 014026</a:t>
            </a:r>
          </a:p>
        </p:txBody>
      </p:sp>
      <p:sp>
        <p:nvSpPr>
          <p:cNvPr id="28" name="Line 11"/>
          <p:cNvSpPr>
            <a:spLocks noChangeShapeType="1"/>
          </p:cNvSpPr>
          <p:nvPr/>
        </p:nvSpPr>
        <p:spPr bwMode="auto">
          <a:xfrm flipH="1">
            <a:off x="4787900" y="1189038"/>
            <a:ext cx="1079500" cy="720725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it-IT" dirty="0">
              <a:ln>
                <a:solidFill>
                  <a:schemeClr val="bg1"/>
                </a:solidFill>
              </a:ln>
              <a:solidFill>
                <a:srgbClr val="4D4D4D"/>
              </a:solidFill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29" name="Line 12"/>
          <p:cNvSpPr>
            <a:spLocks noChangeShapeType="1"/>
          </p:cNvSpPr>
          <p:nvPr/>
        </p:nvSpPr>
        <p:spPr bwMode="auto">
          <a:xfrm>
            <a:off x="5867400" y="1189038"/>
            <a:ext cx="144463" cy="86360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it-IT"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30" name="Line 13"/>
          <p:cNvSpPr>
            <a:spLocks noChangeShapeType="1"/>
          </p:cNvSpPr>
          <p:nvPr/>
        </p:nvSpPr>
        <p:spPr bwMode="auto">
          <a:xfrm flipH="1" flipV="1">
            <a:off x="4211638" y="2989263"/>
            <a:ext cx="576262" cy="576262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it-IT"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31" name="Line 14"/>
          <p:cNvSpPr>
            <a:spLocks noChangeShapeType="1"/>
          </p:cNvSpPr>
          <p:nvPr/>
        </p:nvSpPr>
        <p:spPr bwMode="auto">
          <a:xfrm>
            <a:off x="4787900" y="3565525"/>
            <a:ext cx="2160588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it-IT"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pic>
        <p:nvPicPr>
          <p:cNvPr id="17" name="Picture 5" descr="Flux_Strangele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764704"/>
            <a:ext cx="4075113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1651000" y="44624"/>
            <a:ext cx="5867400" cy="609600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3200" dirty="0" err="1" smtClean="0">
                <a:solidFill>
                  <a:srgbClr val="92D050"/>
                </a:solidFill>
                <a:latin typeface="Lucida Grande" pitchFamily="-109" charset="0"/>
                <a:ea typeface="Lucida Grande" pitchFamily="-109" charset="0"/>
                <a:cs typeface="Lucida Grande" pitchFamily="-109" charset="0"/>
                <a:sym typeface="Arial" pitchFamily="-109" charset="0"/>
              </a:rPr>
              <a:t>Strangelets</a:t>
            </a:r>
            <a:r>
              <a:rPr lang="en-GB" sz="3200" dirty="0" smtClean="0">
                <a:solidFill>
                  <a:srgbClr val="92D050"/>
                </a:solidFill>
                <a:latin typeface="Lucida Grande" pitchFamily="-109" charset="0"/>
                <a:ea typeface="Lucida Grande" pitchFamily="-109" charset="0"/>
                <a:cs typeface="Lucida Grande" pitchFamily="-109" charset="0"/>
                <a:sym typeface="Arial" pitchFamily="-109" charset="0"/>
              </a:rPr>
              <a:t> </a:t>
            </a:r>
            <a:r>
              <a:rPr lang="en-US" sz="3200" dirty="0" smtClean="0">
                <a:solidFill>
                  <a:srgbClr val="92D050"/>
                </a:solidFill>
              </a:rPr>
              <a:t>Flux Predictions</a:t>
            </a:r>
            <a:endParaRPr lang="it-IT" sz="3200" dirty="0" smtClean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63713" y="3429000"/>
            <a:ext cx="5772150" cy="3260725"/>
            <a:chOff x="230" y="3362"/>
            <a:chExt cx="3857" cy="218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30" y="3362"/>
              <a:ext cx="3857" cy="2188"/>
              <a:chOff x="230" y="3362"/>
              <a:chExt cx="3857" cy="2188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230" y="3362"/>
                <a:ext cx="3857" cy="2188"/>
                <a:chOff x="230" y="3362"/>
                <a:chExt cx="3857" cy="2188"/>
              </a:xfrm>
            </p:grpSpPr>
            <p:graphicFrame>
              <p:nvGraphicFramePr>
                <p:cNvPr id="68610" name="Object 2"/>
                <p:cNvGraphicFramePr>
                  <a:graphicFrameLocks noChangeAspect="1"/>
                </p:cNvGraphicFramePr>
                <p:nvPr/>
              </p:nvGraphicFramePr>
              <p:xfrm>
                <a:off x="230" y="3362"/>
                <a:ext cx="3857" cy="2188"/>
              </p:xfrm>
              <a:graphic>
                <a:graphicData uri="http://schemas.openxmlformats.org/presentationml/2006/ole">
                  <p:oleObj spid="_x0000_s2050" name="Immagine bitmap" r:id="rId3" imgW="6466667" imgH="3666667" progId="PBrush">
                    <p:embed/>
                  </p:oleObj>
                </a:graphicData>
              </a:graphic>
            </p:graphicFrame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640" y="3424"/>
                  <a:ext cx="3320" cy="1776"/>
                  <a:chOff x="640" y="3424"/>
                  <a:chExt cx="3320" cy="1776"/>
                </a:xfrm>
              </p:grpSpPr>
              <p:sp>
                <p:nvSpPr>
                  <p:cNvPr id="68632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648" y="5184"/>
                    <a:ext cx="3312" cy="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8633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640" y="3424"/>
                    <a:ext cx="0" cy="177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8634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664" y="3424"/>
                    <a:ext cx="3280" cy="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8635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3952" y="3424"/>
                    <a:ext cx="8" cy="177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  <p:sp>
            <p:nvSpPr>
              <p:cNvPr id="68630" name="Rectangle 11"/>
              <p:cNvSpPr>
                <a:spLocks noChangeArrowheads="1"/>
              </p:cNvSpPr>
              <p:nvPr/>
            </p:nvSpPr>
            <p:spPr bwMode="auto">
              <a:xfrm>
                <a:off x="750" y="3581"/>
                <a:ext cx="643" cy="182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Tahoma" pitchFamily="34" charset="0"/>
                  </a:rPr>
                  <a:t>liquid H</a:t>
                </a:r>
                <a:r>
                  <a:rPr lang="en-US" sz="1400" b="1" baseline="-25000" dirty="0">
                    <a:solidFill>
                      <a:schemeClr val="bg1"/>
                    </a:solidFill>
                    <a:latin typeface="Tahoma" pitchFamily="34" charset="0"/>
                  </a:rPr>
                  <a:t>2</a:t>
                </a:r>
                <a:endParaRPr lang="it-IT" sz="1400" b="1" baseline="-25000" dirty="0">
                  <a:solidFill>
                    <a:schemeClr val="bg1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8622" name="Rectangle 12"/>
            <p:cNvSpPr>
              <a:spLocks noChangeArrowheads="1"/>
            </p:cNvSpPr>
            <p:nvPr/>
          </p:nvSpPr>
          <p:spPr bwMode="auto">
            <a:xfrm>
              <a:off x="999" y="4255"/>
              <a:ext cx="168" cy="17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600" b="1" dirty="0">
                  <a:solidFill>
                    <a:srgbClr val="92D050"/>
                  </a:solidFill>
                  <a:latin typeface="Comic Sans MS" pitchFamily="66" charset="0"/>
                </a:rPr>
                <a:t>(c)</a:t>
              </a:r>
              <a:endParaRPr lang="en-US" sz="2200" dirty="0">
                <a:solidFill>
                  <a:srgbClr val="92D050"/>
                </a:solidFill>
                <a:latin typeface="Comic Sans MS" pitchFamily="66" charset="0"/>
              </a:endParaRPr>
            </a:p>
          </p:txBody>
        </p:sp>
        <p:sp>
          <p:nvSpPr>
            <p:cNvPr id="68623" name="Rectangle 13"/>
            <p:cNvSpPr>
              <a:spLocks noChangeArrowheads="1"/>
            </p:cNvSpPr>
            <p:nvPr/>
          </p:nvSpPr>
          <p:spPr bwMode="auto">
            <a:xfrm>
              <a:off x="1818" y="4442"/>
              <a:ext cx="168" cy="17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600" b="1" dirty="0">
                  <a:solidFill>
                    <a:schemeClr val="accent2"/>
                  </a:solidFill>
                  <a:latin typeface="Comic Sans MS" pitchFamily="66" charset="0"/>
                </a:rPr>
                <a:t>(b)</a:t>
              </a:r>
              <a:endParaRPr lang="en-US" sz="22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68624" name="Rectangle 14"/>
            <p:cNvSpPr>
              <a:spLocks noChangeArrowheads="1"/>
            </p:cNvSpPr>
            <p:nvPr/>
          </p:nvSpPr>
          <p:spPr bwMode="auto">
            <a:xfrm>
              <a:off x="2634" y="3939"/>
              <a:ext cx="168" cy="17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600" b="1" dirty="0">
                  <a:solidFill>
                    <a:srgbClr val="FFC000"/>
                  </a:solidFill>
                  <a:latin typeface="Comic Sans MS" pitchFamily="66" charset="0"/>
                </a:rPr>
                <a:t>(a)</a:t>
              </a:r>
              <a:endParaRPr lang="en-US" sz="2200" dirty="0">
                <a:solidFill>
                  <a:srgbClr val="FFC000"/>
                </a:solidFill>
                <a:latin typeface="Comic Sans MS" pitchFamily="66" charset="0"/>
              </a:endParaRPr>
            </a:p>
          </p:txBody>
        </p:sp>
        <p:sp>
          <p:nvSpPr>
            <p:cNvPr id="68625" name="Freeform 15"/>
            <p:cNvSpPr>
              <a:spLocks/>
            </p:cNvSpPr>
            <p:nvPr/>
          </p:nvSpPr>
          <p:spPr bwMode="auto">
            <a:xfrm>
              <a:off x="660" y="3968"/>
              <a:ext cx="1052" cy="1020"/>
            </a:xfrm>
            <a:custGeom>
              <a:avLst/>
              <a:gdLst>
                <a:gd name="T0" fmla="*/ 0 w 1052"/>
                <a:gd name="T1" fmla="*/ 0 h 1020"/>
                <a:gd name="T2" fmla="*/ 64 w 1052"/>
                <a:gd name="T3" fmla="*/ 8 h 1020"/>
                <a:gd name="T4" fmla="*/ 144 w 1052"/>
                <a:gd name="T5" fmla="*/ 32 h 1020"/>
                <a:gd name="T6" fmla="*/ 240 w 1052"/>
                <a:gd name="T7" fmla="*/ 64 h 1020"/>
                <a:gd name="T8" fmla="*/ 336 w 1052"/>
                <a:gd name="T9" fmla="*/ 116 h 1020"/>
                <a:gd name="T10" fmla="*/ 408 w 1052"/>
                <a:gd name="T11" fmla="*/ 160 h 1020"/>
                <a:gd name="T12" fmla="*/ 492 w 1052"/>
                <a:gd name="T13" fmla="*/ 220 h 1020"/>
                <a:gd name="T14" fmla="*/ 576 w 1052"/>
                <a:gd name="T15" fmla="*/ 300 h 1020"/>
                <a:gd name="T16" fmla="*/ 644 w 1052"/>
                <a:gd name="T17" fmla="*/ 376 h 1020"/>
                <a:gd name="T18" fmla="*/ 696 w 1052"/>
                <a:gd name="T19" fmla="*/ 456 h 1020"/>
                <a:gd name="T20" fmla="*/ 740 w 1052"/>
                <a:gd name="T21" fmla="*/ 524 h 1020"/>
                <a:gd name="T22" fmla="*/ 796 w 1052"/>
                <a:gd name="T23" fmla="*/ 612 h 1020"/>
                <a:gd name="T24" fmla="*/ 860 w 1052"/>
                <a:gd name="T25" fmla="*/ 708 h 1020"/>
                <a:gd name="T26" fmla="*/ 920 w 1052"/>
                <a:gd name="T27" fmla="*/ 800 h 1020"/>
                <a:gd name="T28" fmla="*/ 980 w 1052"/>
                <a:gd name="T29" fmla="*/ 904 h 1020"/>
                <a:gd name="T30" fmla="*/ 1024 w 1052"/>
                <a:gd name="T31" fmla="*/ 972 h 1020"/>
                <a:gd name="T32" fmla="*/ 1052 w 1052"/>
                <a:gd name="T33" fmla="*/ 1020 h 10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52"/>
                <a:gd name="T52" fmla="*/ 0 h 1020"/>
                <a:gd name="T53" fmla="*/ 1052 w 1052"/>
                <a:gd name="T54" fmla="*/ 1020 h 10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52" h="1020">
                  <a:moveTo>
                    <a:pt x="0" y="0"/>
                  </a:moveTo>
                  <a:cubicBezTo>
                    <a:pt x="20" y="1"/>
                    <a:pt x="40" y="3"/>
                    <a:pt x="64" y="8"/>
                  </a:cubicBezTo>
                  <a:cubicBezTo>
                    <a:pt x="88" y="13"/>
                    <a:pt x="115" y="23"/>
                    <a:pt x="144" y="32"/>
                  </a:cubicBezTo>
                  <a:cubicBezTo>
                    <a:pt x="173" y="41"/>
                    <a:pt x="208" y="50"/>
                    <a:pt x="240" y="64"/>
                  </a:cubicBezTo>
                  <a:cubicBezTo>
                    <a:pt x="272" y="78"/>
                    <a:pt x="308" y="100"/>
                    <a:pt x="336" y="116"/>
                  </a:cubicBezTo>
                  <a:cubicBezTo>
                    <a:pt x="364" y="132"/>
                    <a:pt x="382" y="143"/>
                    <a:pt x="408" y="160"/>
                  </a:cubicBezTo>
                  <a:cubicBezTo>
                    <a:pt x="434" y="177"/>
                    <a:pt x="464" y="197"/>
                    <a:pt x="492" y="220"/>
                  </a:cubicBezTo>
                  <a:cubicBezTo>
                    <a:pt x="520" y="243"/>
                    <a:pt x="551" y="274"/>
                    <a:pt x="576" y="300"/>
                  </a:cubicBezTo>
                  <a:cubicBezTo>
                    <a:pt x="601" y="326"/>
                    <a:pt x="624" y="350"/>
                    <a:pt x="644" y="376"/>
                  </a:cubicBezTo>
                  <a:cubicBezTo>
                    <a:pt x="664" y="402"/>
                    <a:pt x="680" y="431"/>
                    <a:pt x="696" y="456"/>
                  </a:cubicBezTo>
                  <a:cubicBezTo>
                    <a:pt x="712" y="481"/>
                    <a:pt x="723" y="498"/>
                    <a:pt x="740" y="524"/>
                  </a:cubicBezTo>
                  <a:cubicBezTo>
                    <a:pt x="757" y="550"/>
                    <a:pt x="776" y="581"/>
                    <a:pt x="796" y="612"/>
                  </a:cubicBezTo>
                  <a:cubicBezTo>
                    <a:pt x="816" y="643"/>
                    <a:pt x="839" y="677"/>
                    <a:pt x="860" y="708"/>
                  </a:cubicBezTo>
                  <a:cubicBezTo>
                    <a:pt x="881" y="739"/>
                    <a:pt x="900" y="767"/>
                    <a:pt x="920" y="800"/>
                  </a:cubicBezTo>
                  <a:cubicBezTo>
                    <a:pt x="940" y="833"/>
                    <a:pt x="963" y="875"/>
                    <a:pt x="980" y="904"/>
                  </a:cubicBezTo>
                  <a:cubicBezTo>
                    <a:pt x="997" y="933"/>
                    <a:pt x="1012" y="953"/>
                    <a:pt x="1024" y="972"/>
                  </a:cubicBezTo>
                  <a:cubicBezTo>
                    <a:pt x="1036" y="991"/>
                    <a:pt x="1044" y="1005"/>
                    <a:pt x="1052" y="1020"/>
                  </a:cubicBezTo>
                </a:path>
              </a:pathLst>
            </a:custGeom>
            <a:noFill/>
            <a:ln w="44450">
              <a:solidFill>
                <a:srgbClr val="92D05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it-IT" dirty="0">
                <a:solidFill>
                  <a:srgbClr val="92D050"/>
                </a:solidFill>
              </a:endParaRPr>
            </a:p>
          </p:txBody>
        </p:sp>
        <p:sp>
          <p:nvSpPr>
            <p:cNvPr id="68626" name="Freeform 16"/>
            <p:cNvSpPr>
              <a:spLocks/>
            </p:cNvSpPr>
            <p:nvPr/>
          </p:nvSpPr>
          <p:spPr bwMode="auto">
            <a:xfrm>
              <a:off x="1372" y="4008"/>
              <a:ext cx="892" cy="1168"/>
            </a:xfrm>
            <a:custGeom>
              <a:avLst/>
              <a:gdLst>
                <a:gd name="T0" fmla="*/ 0 w 892"/>
                <a:gd name="T1" fmla="*/ 1168 h 1168"/>
                <a:gd name="T2" fmla="*/ 32 w 892"/>
                <a:gd name="T3" fmla="*/ 1084 h 1168"/>
                <a:gd name="T4" fmla="*/ 88 w 892"/>
                <a:gd name="T5" fmla="*/ 948 h 1168"/>
                <a:gd name="T6" fmla="*/ 156 w 892"/>
                <a:gd name="T7" fmla="*/ 808 h 1168"/>
                <a:gd name="T8" fmla="*/ 252 w 892"/>
                <a:gd name="T9" fmla="*/ 652 h 1168"/>
                <a:gd name="T10" fmla="*/ 336 w 892"/>
                <a:gd name="T11" fmla="*/ 540 h 1168"/>
                <a:gd name="T12" fmla="*/ 440 w 892"/>
                <a:gd name="T13" fmla="*/ 428 h 1168"/>
                <a:gd name="T14" fmla="*/ 532 w 892"/>
                <a:gd name="T15" fmla="*/ 320 h 1168"/>
                <a:gd name="T16" fmla="*/ 652 w 892"/>
                <a:gd name="T17" fmla="*/ 204 h 1168"/>
                <a:gd name="T18" fmla="*/ 752 w 892"/>
                <a:gd name="T19" fmla="*/ 112 h 1168"/>
                <a:gd name="T20" fmla="*/ 892 w 892"/>
                <a:gd name="T21" fmla="*/ 0 h 11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92"/>
                <a:gd name="T34" fmla="*/ 0 h 1168"/>
                <a:gd name="T35" fmla="*/ 892 w 892"/>
                <a:gd name="T36" fmla="*/ 1168 h 11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92" h="1168">
                  <a:moveTo>
                    <a:pt x="0" y="1168"/>
                  </a:moveTo>
                  <a:cubicBezTo>
                    <a:pt x="8" y="1144"/>
                    <a:pt x="17" y="1121"/>
                    <a:pt x="32" y="1084"/>
                  </a:cubicBezTo>
                  <a:cubicBezTo>
                    <a:pt x="47" y="1047"/>
                    <a:pt x="67" y="994"/>
                    <a:pt x="88" y="948"/>
                  </a:cubicBezTo>
                  <a:cubicBezTo>
                    <a:pt x="109" y="902"/>
                    <a:pt x="129" y="857"/>
                    <a:pt x="156" y="808"/>
                  </a:cubicBezTo>
                  <a:cubicBezTo>
                    <a:pt x="183" y="759"/>
                    <a:pt x="222" y="697"/>
                    <a:pt x="252" y="652"/>
                  </a:cubicBezTo>
                  <a:cubicBezTo>
                    <a:pt x="282" y="607"/>
                    <a:pt x="305" y="577"/>
                    <a:pt x="336" y="540"/>
                  </a:cubicBezTo>
                  <a:cubicBezTo>
                    <a:pt x="367" y="503"/>
                    <a:pt x="407" y="465"/>
                    <a:pt x="440" y="428"/>
                  </a:cubicBezTo>
                  <a:cubicBezTo>
                    <a:pt x="473" y="391"/>
                    <a:pt x="497" y="357"/>
                    <a:pt x="532" y="320"/>
                  </a:cubicBezTo>
                  <a:cubicBezTo>
                    <a:pt x="567" y="283"/>
                    <a:pt x="615" y="239"/>
                    <a:pt x="652" y="204"/>
                  </a:cubicBezTo>
                  <a:cubicBezTo>
                    <a:pt x="689" y="169"/>
                    <a:pt x="712" y="146"/>
                    <a:pt x="752" y="112"/>
                  </a:cubicBezTo>
                  <a:cubicBezTo>
                    <a:pt x="792" y="78"/>
                    <a:pt x="869" y="19"/>
                    <a:pt x="892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8627" name="Freeform 17"/>
            <p:cNvSpPr>
              <a:spLocks/>
            </p:cNvSpPr>
            <p:nvPr/>
          </p:nvSpPr>
          <p:spPr bwMode="auto">
            <a:xfrm>
              <a:off x="1964" y="3452"/>
              <a:ext cx="1831" cy="1716"/>
            </a:xfrm>
            <a:custGeom>
              <a:avLst/>
              <a:gdLst>
                <a:gd name="T0" fmla="*/ 0 w 1831"/>
                <a:gd name="T1" fmla="*/ 1716 h 1716"/>
                <a:gd name="T2" fmla="*/ 8 w 1831"/>
                <a:gd name="T3" fmla="*/ 1652 h 1716"/>
                <a:gd name="T4" fmla="*/ 33 w 1831"/>
                <a:gd name="T5" fmla="*/ 1558 h 1716"/>
                <a:gd name="T6" fmla="*/ 65 w 1831"/>
                <a:gd name="T7" fmla="*/ 1468 h 1716"/>
                <a:gd name="T8" fmla="*/ 94 w 1831"/>
                <a:gd name="T9" fmla="*/ 1389 h 1716"/>
                <a:gd name="T10" fmla="*/ 130 w 1831"/>
                <a:gd name="T11" fmla="*/ 1295 h 1716"/>
                <a:gd name="T12" fmla="*/ 171 w 1831"/>
                <a:gd name="T13" fmla="*/ 1190 h 1716"/>
                <a:gd name="T14" fmla="*/ 228 w 1831"/>
                <a:gd name="T15" fmla="*/ 1070 h 1716"/>
                <a:gd name="T16" fmla="*/ 277 w 1831"/>
                <a:gd name="T17" fmla="*/ 972 h 1716"/>
                <a:gd name="T18" fmla="*/ 342 w 1831"/>
                <a:gd name="T19" fmla="*/ 856 h 1716"/>
                <a:gd name="T20" fmla="*/ 407 w 1831"/>
                <a:gd name="T21" fmla="*/ 751 h 1716"/>
                <a:gd name="T22" fmla="*/ 492 w 1831"/>
                <a:gd name="T23" fmla="*/ 638 h 1716"/>
                <a:gd name="T24" fmla="*/ 588 w 1831"/>
                <a:gd name="T25" fmla="*/ 508 h 1716"/>
                <a:gd name="T26" fmla="*/ 679 w 1831"/>
                <a:gd name="T27" fmla="*/ 432 h 1716"/>
                <a:gd name="T28" fmla="*/ 748 w 1831"/>
                <a:gd name="T29" fmla="*/ 356 h 1716"/>
                <a:gd name="T30" fmla="*/ 797 w 1831"/>
                <a:gd name="T31" fmla="*/ 334 h 1716"/>
                <a:gd name="T32" fmla="*/ 887 w 1831"/>
                <a:gd name="T33" fmla="*/ 270 h 1716"/>
                <a:gd name="T34" fmla="*/ 956 w 1831"/>
                <a:gd name="T35" fmla="*/ 236 h 1716"/>
                <a:gd name="T36" fmla="*/ 1042 w 1831"/>
                <a:gd name="T37" fmla="*/ 191 h 1716"/>
                <a:gd name="T38" fmla="*/ 1131 w 1831"/>
                <a:gd name="T39" fmla="*/ 150 h 1716"/>
                <a:gd name="T40" fmla="*/ 1212 w 1831"/>
                <a:gd name="T41" fmla="*/ 112 h 1716"/>
                <a:gd name="T42" fmla="*/ 1306 w 1831"/>
                <a:gd name="T43" fmla="*/ 82 h 1716"/>
                <a:gd name="T44" fmla="*/ 1387 w 1831"/>
                <a:gd name="T45" fmla="*/ 60 h 1716"/>
                <a:gd name="T46" fmla="*/ 1477 w 1831"/>
                <a:gd name="T47" fmla="*/ 45 h 1716"/>
                <a:gd name="T48" fmla="*/ 1554 w 1831"/>
                <a:gd name="T49" fmla="*/ 30 h 1716"/>
                <a:gd name="T50" fmla="*/ 1652 w 1831"/>
                <a:gd name="T51" fmla="*/ 22 h 1716"/>
                <a:gd name="T52" fmla="*/ 1831 w 1831"/>
                <a:gd name="T53" fmla="*/ 0 h 171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831"/>
                <a:gd name="T82" fmla="*/ 0 h 1716"/>
                <a:gd name="T83" fmla="*/ 1831 w 1831"/>
                <a:gd name="T84" fmla="*/ 1716 h 171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831" h="1716">
                  <a:moveTo>
                    <a:pt x="0" y="1716"/>
                  </a:moveTo>
                  <a:cubicBezTo>
                    <a:pt x="1" y="1697"/>
                    <a:pt x="3" y="1678"/>
                    <a:pt x="8" y="1652"/>
                  </a:cubicBezTo>
                  <a:cubicBezTo>
                    <a:pt x="13" y="1626"/>
                    <a:pt x="23" y="1589"/>
                    <a:pt x="33" y="1558"/>
                  </a:cubicBezTo>
                  <a:cubicBezTo>
                    <a:pt x="42" y="1527"/>
                    <a:pt x="55" y="1496"/>
                    <a:pt x="65" y="1468"/>
                  </a:cubicBezTo>
                  <a:cubicBezTo>
                    <a:pt x="75" y="1440"/>
                    <a:pt x="82" y="1418"/>
                    <a:pt x="94" y="1389"/>
                  </a:cubicBezTo>
                  <a:cubicBezTo>
                    <a:pt x="105" y="1360"/>
                    <a:pt x="117" y="1328"/>
                    <a:pt x="130" y="1295"/>
                  </a:cubicBezTo>
                  <a:cubicBezTo>
                    <a:pt x="143" y="1263"/>
                    <a:pt x="155" y="1228"/>
                    <a:pt x="171" y="1190"/>
                  </a:cubicBezTo>
                  <a:cubicBezTo>
                    <a:pt x="187" y="1153"/>
                    <a:pt x="211" y="1107"/>
                    <a:pt x="228" y="1070"/>
                  </a:cubicBezTo>
                  <a:cubicBezTo>
                    <a:pt x="245" y="1033"/>
                    <a:pt x="257" y="1008"/>
                    <a:pt x="277" y="972"/>
                  </a:cubicBezTo>
                  <a:cubicBezTo>
                    <a:pt x="296" y="937"/>
                    <a:pt x="320" y="893"/>
                    <a:pt x="342" y="856"/>
                  </a:cubicBezTo>
                  <a:cubicBezTo>
                    <a:pt x="363" y="819"/>
                    <a:pt x="381" y="787"/>
                    <a:pt x="407" y="751"/>
                  </a:cubicBezTo>
                  <a:cubicBezTo>
                    <a:pt x="432" y="714"/>
                    <a:pt x="462" y="678"/>
                    <a:pt x="492" y="638"/>
                  </a:cubicBezTo>
                  <a:cubicBezTo>
                    <a:pt x="522" y="598"/>
                    <a:pt x="557" y="542"/>
                    <a:pt x="588" y="508"/>
                  </a:cubicBezTo>
                  <a:cubicBezTo>
                    <a:pt x="619" y="474"/>
                    <a:pt x="652" y="457"/>
                    <a:pt x="679" y="432"/>
                  </a:cubicBezTo>
                  <a:cubicBezTo>
                    <a:pt x="706" y="407"/>
                    <a:pt x="728" y="372"/>
                    <a:pt x="748" y="356"/>
                  </a:cubicBezTo>
                  <a:cubicBezTo>
                    <a:pt x="768" y="340"/>
                    <a:pt x="774" y="348"/>
                    <a:pt x="797" y="334"/>
                  </a:cubicBezTo>
                  <a:cubicBezTo>
                    <a:pt x="820" y="320"/>
                    <a:pt x="860" y="286"/>
                    <a:pt x="887" y="270"/>
                  </a:cubicBezTo>
                  <a:cubicBezTo>
                    <a:pt x="913" y="254"/>
                    <a:pt x="931" y="249"/>
                    <a:pt x="956" y="236"/>
                  </a:cubicBezTo>
                  <a:cubicBezTo>
                    <a:pt x="982" y="223"/>
                    <a:pt x="1012" y="205"/>
                    <a:pt x="1042" y="191"/>
                  </a:cubicBezTo>
                  <a:cubicBezTo>
                    <a:pt x="1071" y="177"/>
                    <a:pt x="1103" y="163"/>
                    <a:pt x="1131" y="150"/>
                  </a:cubicBezTo>
                  <a:cubicBezTo>
                    <a:pt x="1160" y="137"/>
                    <a:pt x="1183" y="124"/>
                    <a:pt x="1212" y="112"/>
                  </a:cubicBezTo>
                  <a:cubicBezTo>
                    <a:pt x="1242" y="101"/>
                    <a:pt x="1278" y="91"/>
                    <a:pt x="1306" y="82"/>
                  </a:cubicBezTo>
                  <a:cubicBezTo>
                    <a:pt x="1334" y="74"/>
                    <a:pt x="1359" y="66"/>
                    <a:pt x="1387" y="60"/>
                  </a:cubicBezTo>
                  <a:cubicBezTo>
                    <a:pt x="1416" y="53"/>
                    <a:pt x="1449" y="50"/>
                    <a:pt x="1477" y="45"/>
                  </a:cubicBezTo>
                  <a:cubicBezTo>
                    <a:pt x="1504" y="40"/>
                    <a:pt x="1525" y="34"/>
                    <a:pt x="1554" y="30"/>
                  </a:cubicBezTo>
                  <a:cubicBezTo>
                    <a:pt x="1584" y="26"/>
                    <a:pt x="1606" y="27"/>
                    <a:pt x="1652" y="22"/>
                  </a:cubicBezTo>
                  <a:cubicBezTo>
                    <a:pt x="1698" y="17"/>
                    <a:pt x="1801" y="4"/>
                    <a:pt x="1831" y="0"/>
                  </a:cubicBezTo>
                </a:path>
              </a:pathLst>
            </a:custGeom>
            <a:noFill/>
            <a:ln w="44450">
              <a:solidFill>
                <a:srgbClr val="FFC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it-IT" dirty="0">
                <a:solidFill>
                  <a:srgbClr val="FFC000"/>
                </a:solidFill>
              </a:endParaRPr>
            </a:p>
          </p:txBody>
        </p:sp>
        <p:sp>
          <p:nvSpPr>
            <p:cNvPr id="68628" name="Freeform 18"/>
            <p:cNvSpPr>
              <a:spLocks/>
            </p:cNvSpPr>
            <p:nvPr/>
          </p:nvSpPr>
          <p:spPr bwMode="auto">
            <a:xfrm>
              <a:off x="648" y="3448"/>
              <a:ext cx="3128" cy="1166"/>
            </a:xfrm>
            <a:custGeom>
              <a:avLst/>
              <a:gdLst>
                <a:gd name="T0" fmla="*/ 0 w 3128"/>
                <a:gd name="T1" fmla="*/ 520 h 1166"/>
                <a:gd name="T2" fmla="*/ 200 w 3128"/>
                <a:gd name="T3" fmla="*/ 564 h 1166"/>
                <a:gd name="T4" fmla="*/ 276 w 3128"/>
                <a:gd name="T5" fmla="*/ 596 h 1166"/>
                <a:gd name="T6" fmla="*/ 368 w 3128"/>
                <a:gd name="T7" fmla="*/ 648 h 1166"/>
                <a:gd name="T8" fmla="*/ 444 w 3128"/>
                <a:gd name="T9" fmla="*/ 700 h 1166"/>
                <a:gd name="T10" fmla="*/ 524 w 3128"/>
                <a:gd name="T11" fmla="*/ 764 h 1166"/>
                <a:gd name="T12" fmla="*/ 620 w 3128"/>
                <a:gd name="T13" fmla="*/ 856 h 1166"/>
                <a:gd name="T14" fmla="*/ 676 w 3128"/>
                <a:gd name="T15" fmla="*/ 924 h 1166"/>
                <a:gd name="T16" fmla="*/ 756 w 3128"/>
                <a:gd name="T17" fmla="*/ 1008 h 1166"/>
                <a:gd name="T18" fmla="*/ 836 w 3128"/>
                <a:gd name="T19" fmla="*/ 1108 h 1166"/>
                <a:gd name="T20" fmla="*/ 928 w 3128"/>
                <a:gd name="T21" fmla="*/ 1152 h 1166"/>
                <a:gd name="T22" fmla="*/ 1080 w 3128"/>
                <a:gd name="T23" fmla="*/ 1024 h 1166"/>
                <a:gd name="T24" fmla="*/ 1328 w 3128"/>
                <a:gd name="T25" fmla="*/ 776 h 1166"/>
                <a:gd name="T26" fmla="*/ 1456 w 3128"/>
                <a:gd name="T27" fmla="*/ 664 h 1166"/>
                <a:gd name="T28" fmla="*/ 1656 w 3128"/>
                <a:gd name="T29" fmla="*/ 520 h 1166"/>
                <a:gd name="T30" fmla="*/ 1720 w 3128"/>
                <a:gd name="T31" fmla="*/ 472 h 1166"/>
                <a:gd name="T32" fmla="*/ 1848 w 3128"/>
                <a:gd name="T33" fmla="*/ 392 h 1166"/>
                <a:gd name="T34" fmla="*/ 2024 w 3128"/>
                <a:gd name="T35" fmla="*/ 296 h 1166"/>
                <a:gd name="T36" fmla="*/ 2480 w 3128"/>
                <a:gd name="T37" fmla="*/ 120 h 1166"/>
                <a:gd name="T38" fmla="*/ 2688 w 3128"/>
                <a:gd name="T39" fmla="*/ 64 h 1166"/>
                <a:gd name="T40" fmla="*/ 2832 w 3128"/>
                <a:gd name="T41" fmla="*/ 40 h 1166"/>
                <a:gd name="T42" fmla="*/ 3128 w 3128"/>
                <a:gd name="T43" fmla="*/ 0 h 116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128"/>
                <a:gd name="T67" fmla="*/ 0 h 1166"/>
                <a:gd name="T68" fmla="*/ 3128 w 3128"/>
                <a:gd name="T69" fmla="*/ 1166 h 116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128" h="1166">
                  <a:moveTo>
                    <a:pt x="0" y="520"/>
                  </a:moveTo>
                  <a:cubicBezTo>
                    <a:pt x="33" y="528"/>
                    <a:pt x="154" y="551"/>
                    <a:pt x="200" y="564"/>
                  </a:cubicBezTo>
                  <a:cubicBezTo>
                    <a:pt x="246" y="577"/>
                    <a:pt x="248" y="582"/>
                    <a:pt x="276" y="596"/>
                  </a:cubicBezTo>
                  <a:cubicBezTo>
                    <a:pt x="304" y="610"/>
                    <a:pt x="340" y="631"/>
                    <a:pt x="368" y="648"/>
                  </a:cubicBezTo>
                  <a:cubicBezTo>
                    <a:pt x="396" y="665"/>
                    <a:pt x="418" y="681"/>
                    <a:pt x="444" y="700"/>
                  </a:cubicBezTo>
                  <a:cubicBezTo>
                    <a:pt x="470" y="719"/>
                    <a:pt x="495" y="738"/>
                    <a:pt x="524" y="764"/>
                  </a:cubicBezTo>
                  <a:cubicBezTo>
                    <a:pt x="553" y="790"/>
                    <a:pt x="595" y="829"/>
                    <a:pt x="620" y="856"/>
                  </a:cubicBezTo>
                  <a:cubicBezTo>
                    <a:pt x="645" y="883"/>
                    <a:pt x="653" y="899"/>
                    <a:pt x="676" y="924"/>
                  </a:cubicBezTo>
                  <a:cubicBezTo>
                    <a:pt x="699" y="949"/>
                    <a:pt x="729" y="977"/>
                    <a:pt x="756" y="1008"/>
                  </a:cubicBezTo>
                  <a:cubicBezTo>
                    <a:pt x="783" y="1039"/>
                    <a:pt x="807" y="1084"/>
                    <a:pt x="836" y="1108"/>
                  </a:cubicBezTo>
                  <a:cubicBezTo>
                    <a:pt x="865" y="1132"/>
                    <a:pt x="887" y="1166"/>
                    <a:pt x="928" y="1152"/>
                  </a:cubicBezTo>
                  <a:cubicBezTo>
                    <a:pt x="969" y="1138"/>
                    <a:pt x="1013" y="1087"/>
                    <a:pt x="1080" y="1024"/>
                  </a:cubicBezTo>
                  <a:cubicBezTo>
                    <a:pt x="1147" y="961"/>
                    <a:pt x="1265" y="836"/>
                    <a:pt x="1328" y="776"/>
                  </a:cubicBezTo>
                  <a:cubicBezTo>
                    <a:pt x="1391" y="716"/>
                    <a:pt x="1401" y="707"/>
                    <a:pt x="1456" y="664"/>
                  </a:cubicBezTo>
                  <a:cubicBezTo>
                    <a:pt x="1511" y="621"/>
                    <a:pt x="1612" y="552"/>
                    <a:pt x="1656" y="520"/>
                  </a:cubicBezTo>
                  <a:cubicBezTo>
                    <a:pt x="1700" y="488"/>
                    <a:pt x="1688" y="493"/>
                    <a:pt x="1720" y="472"/>
                  </a:cubicBezTo>
                  <a:cubicBezTo>
                    <a:pt x="1752" y="451"/>
                    <a:pt x="1797" y="421"/>
                    <a:pt x="1848" y="392"/>
                  </a:cubicBezTo>
                  <a:cubicBezTo>
                    <a:pt x="1899" y="363"/>
                    <a:pt x="1919" y="341"/>
                    <a:pt x="2024" y="296"/>
                  </a:cubicBezTo>
                  <a:cubicBezTo>
                    <a:pt x="2129" y="251"/>
                    <a:pt x="2369" y="159"/>
                    <a:pt x="2480" y="120"/>
                  </a:cubicBezTo>
                  <a:cubicBezTo>
                    <a:pt x="2591" y="81"/>
                    <a:pt x="2629" y="77"/>
                    <a:pt x="2688" y="64"/>
                  </a:cubicBezTo>
                  <a:cubicBezTo>
                    <a:pt x="2747" y="51"/>
                    <a:pt x="2759" y="51"/>
                    <a:pt x="2832" y="40"/>
                  </a:cubicBezTo>
                  <a:cubicBezTo>
                    <a:pt x="2905" y="29"/>
                    <a:pt x="3066" y="8"/>
                    <a:pt x="3128" y="0"/>
                  </a:cubicBezTo>
                </a:path>
              </a:pathLst>
            </a:custGeom>
            <a:noFill/>
            <a:ln w="444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68612" name="Rectangle 19"/>
          <p:cNvSpPr>
            <a:spLocks noChangeArrowheads="1"/>
          </p:cNvSpPr>
          <p:nvPr/>
        </p:nvSpPr>
        <p:spPr bwMode="auto">
          <a:xfrm>
            <a:off x="-1925638" y="2093913"/>
            <a:ext cx="1841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it-IT" sz="2000" baseline="3000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8613" name="Text Box 20"/>
          <p:cNvSpPr txBox="1">
            <a:spLocks noChangeArrowheads="1"/>
          </p:cNvSpPr>
          <p:nvPr/>
        </p:nvSpPr>
        <p:spPr bwMode="auto">
          <a:xfrm>
            <a:off x="260350" y="1887538"/>
            <a:ext cx="8212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800" dirty="0">
                <a:solidFill>
                  <a:srgbClr val="FFFF00"/>
                </a:solidFill>
                <a:latin typeface="Comic Sans MS" pitchFamily="66" charset="0"/>
              </a:rPr>
              <a:t>10</a:t>
            </a:r>
            <a:r>
              <a:rPr lang="en-US" sz="1800" baseline="30000" dirty="0">
                <a:solidFill>
                  <a:srgbClr val="FFFF00"/>
                </a:solidFill>
                <a:latin typeface="Comic Sans MS" pitchFamily="66" charset="0"/>
              </a:rPr>
              <a:t>-4</a:t>
            </a:r>
            <a:r>
              <a:rPr lang="en-US" sz="1800" dirty="0">
                <a:solidFill>
                  <a:srgbClr val="FFFF00"/>
                </a:solidFill>
                <a:latin typeface="Symbol" pitchFamily="18" charset="2"/>
              </a:rPr>
              <a:t>&lt;b&lt;</a:t>
            </a:r>
            <a:r>
              <a:rPr lang="en-US" sz="1800" dirty="0">
                <a:solidFill>
                  <a:srgbClr val="FFFF00"/>
                </a:solidFill>
                <a:latin typeface="Comic Sans MS" pitchFamily="66" charset="0"/>
              </a:rPr>
              <a:t>10</a:t>
            </a:r>
            <a:r>
              <a:rPr lang="en-US" sz="1800" baseline="30000" dirty="0">
                <a:solidFill>
                  <a:srgbClr val="FFFF00"/>
                </a:solidFill>
                <a:latin typeface="Comic Sans MS" pitchFamily="66" charset="0"/>
              </a:rPr>
              <a:t>-2</a:t>
            </a:r>
            <a:r>
              <a:rPr lang="en-US" sz="1800" b="1" dirty="0">
                <a:solidFill>
                  <a:srgbClr val="FFFF00"/>
                </a:solidFill>
                <a:latin typeface="Comic Sans MS" pitchFamily="66" charset="0"/>
              </a:rPr>
              <a:t>  </a:t>
            </a:r>
            <a:r>
              <a:rPr lang="en-US" sz="1800" dirty="0">
                <a:solidFill>
                  <a:srgbClr val="FFFF00"/>
                </a:solidFill>
                <a:latin typeface="Comic Sans MS" pitchFamily="66" charset="0"/>
              </a:rPr>
              <a:t>Excitation</a:t>
            </a:r>
            <a:r>
              <a:rPr lang="en-US" sz="1800" dirty="0">
                <a:solidFill>
                  <a:schemeClr val="accent2"/>
                </a:solidFill>
                <a:latin typeface="Comic Sans MS" pitchFamily="66" charset="0"/>
              </a:rPr>
              <a:t>        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Medium as Fermi gas                                </a:t>
            </a:r>
            <a:r>
              <a:rPr lang="en-US" sz="1800" dirty="0">
                <a:solidFill>
                  <a:schemeClr val="accent2"/>
                </a:solidFill>
                <a:latin typeface="Comic Sans MS" pitchFamily="66" charset="0"/>
              </a:rPr>
              <a:t>(b)</a:t>
            </a:r>
            <a:r>
              <a:rPr lang="en-US" sz="2000" dirty="0">
                <a:solidFill>
                  <a:schemeClr val="tx1"/>
                </a:solidFill>
                <a:latin typeface="Comic Sans MS" pitchFamily="66" charset="0"/>
              </a:rPr>
              <a:t>                            </a:t>
            </a:r>
          </a:p>
        </p:txBody>
      </p:sp>
      <p:sp>
        <p:nvSpPr>
          <p:cNvPr id="68614" name="Text Box 21"/>
          <p:cNvSpPr txBox="1">
            <a:spLocks noChangeArrowheads="1"/>
          </p:cNvSpPr>
          <p:nvPr/>
        </p:nvSpPr>
        <p:spPr bwMode="auto">
          <a:xfrm>
            <a:off x="280988" y="2425700"/>
            <a:ext cx="62992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dirty="0">
                <a:solidFill>
                  <a:srgbClr val="FFFF00"/>
                </a:solidFill>
                <a:latin typeface="Comic Sans MS" pitchFamily="66" charset="0"/>
              </a:rPr>
              <a:t>10</a:t>
            </a:r>
            <a:r>
              <a:rPr lang="en-US" sz="1800" baseline="30000" dirty="0">
                <a:solidFill>
                  <a:srgbClr val="FFFF00"/>
                </a:solidFill>
                <a:latin typeface="Comic Sans MS" pitchFamily="66" charset="0"/>
              </a:rPr>
              <a:t>-4</a:t>
            </a:r>
            <a:r>
              <a:rPr lang="en-US" sz="1800" dirty="0">
                <a:solidFill>
                  <a:srgbClr val="FFFF00"/>
                </a:solidFill>
                <a:latin typeface="Symbol" pitchFamily="18" charset="2"/>
              </a:rPr>
              <a:t>&lt;b&lt;</a:t>
            </a:r>
            <a:r>
              <a:rPr lang="en-US" sz="1800" dirty="0">
                <a:solidFill>
                  <a:srgbClr val="FFFF00"/>
                </a:solidFill>
                <a:latin typeface="Comic Sans MS" pitchFamily="66" charset="0"/>
              </a:rPr>
              <a:t>10</a:t>
            </a:r>
            <a:r>
              <a:rPr lang="en-US" sz="1800" baseline="30000" dirty="0">
                <a:solidFill>
                  <a:srgbClr val="FFFF00"/>
                </a:solidFill>
                <a:latin typeface="Comic Sans MS" pitchFamily="66" charset="0"/>
              </a:rPr>
              <a:t>-3</a:t>
            </a:r>
            <a:r>
              <a:rPr lang="it-IT" sz="1800" dirty="0">
                <a:solidFill>
                  <a:srgbClr val="FFFF00"/>
                </a:solidFill>
                <a:latin typeface="Comic Sans MS" pitchFamily="66" charset="0"/>
              </a:rPr>
              <a:t>   Drell effect</a:t>
            </a:r>
            <a:r>
              <a:rPr lang="it-IT" sz="1800" dirty="0">
                <a:solidFill>
                  <a:schemeClr val="tx1"/>
                </a:solidFill>
                <a:latin typeface="Comic Sans MS" pitchFamily="66" charset="0"/>
              </a:rPr>
              <a:t>     M + He </a:t>
            </a:r>
            <a:r>
              <a:rPr lang="it-IT" sz="1800" dirty="0">
                <a:solidFill>
                  <a:schemeClr val="tx1"/>
                </a:solidFill>
                <a:latin typeface="Comic Sans MS" pitchFamily="66" charset="0"/>
                <a:sym typeface="Wingdings" pitchFamily="2" charset="2"/>
              </a:rPr>
              <a:t></a:t>
            </a:r>
            <a:r>
              <a:rPr lang="it-IT" sz="1800" dirty="0">
                <a:solidFill>
                  <a:schemeClr val="tx1"/>
                </a:solidFill>
                <a:latin typeface="Comic Sans MS" pitchFamily="66" charset="0"/>
              </a:rPr>
              <a:t> M + He* </a:t>
            </a:r>
          </a:p>
          <a:p>
            <a:pPr eaLnBrk="0" hangingPunct="0">
              <a:lnSpc>
                <a:spcPct val="115000"/>
              </a:lnSpc>
            </a:pPr>
            <a:r>
              <a:rPr lang="it-IT" sz="1800" dirty="0">
                <a:solidFill>
                  <a:schemeClr val="tx1"/>
                </a:solidFill>
                <a:latin typeface="Comic Sans MS" pitchFamily="66" charset="0"/>
              </a:rPr>
              <a:t>                       + Penning effect He*+ CH</a:t>
            </a:r>
            <a:r>
              <a:rPr lang="it-IT" sz="1800" baseline="-25000" dirty="0">
                <a:solidFill>
                  <a:schemeClr val="tx1"/>
                </a:solidFill>
                <a:latin typeface="Comic Sans MS" pitchFamily="66" charset="0"/>
              </a:rPr>
              <a:t>4</a:t>
            </a:r>
            <a:r>
              <a:rPr lang="it-IT" sz="1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latin typeface="Comic Sans MS" pitchFamily="66" charset="0"/>
                <a:sym typeface="Wingdings" pitchFamily="2" charset="2"/>
              </a:rPr>
              <a:t></a:t>
            </a:r>
            <a:r>
              <a:rPr lang="it-IT" sz="1800" dirty="0">
                <a:solidFill>
                  <a:schemeClr val="tx1"/>
                </a:solidFill>
                <a:latin typeface="Comic Sans MS" pitchFamily="66" charset="0"/>
              </a:rPr>
              <a:t> He + CH</a:t>
            </a:r>
            <a:r>
              <a:rPr lang="it-IT" sz="1800" baseline="-25000" dirty="0">
                <a:solidFill>
                  <a:schemeClr val="tx1"/>
                </a:solidFill>
                <a:latin typeface="Comic Sans MS" pitchFamily="66" charset="0"/>
              </a:rPr>
              <a:t>4 </a:t>
            </a:r>
            <a:r>
              <a:rPr lang="it-IT" sz="1800" dirty="0">
                <a:solidFill>
                  <a:schemeClr val="tx1"/>
                </a:solidFill>
                <a:latin typeface="Comic Sans MS" pitchFamily="66" charset="0"/>
              </a:rPr>
              <a:t>+ e</a:t>
            </a:r>
            <a:r>
              <a:rPr lang="it-IT" sz="1800" baseline="30000" dirty="0">
                <a:solidFill>
                  <a:schemeClr val="tx1"/>
                </a:solidFill>
                <a:latin typeface="Comic Sans MS" pitchFamily="66" charset="0"/>
              </a:rPr>
              <a:t>-</a:t>
            </a:r>
          </a:p>
        </p:txBody>
      </p:sp>
      <p:sp>
        <p:nvSpPr>
          <p:cNvPr id="68615" name="Text Box 23"/>
          <p:cNvSpPr txBox="1">
            <a:spLocks noChangeArrowheads="1"/>
          </p:cNvSpPr>
          <p:nvPr/>
        </p:nvSpPr>
        <p:spPr bwMode="auto">
          <a:xfrm>
            <a:off x="179388" y="3070225"/>
            <a:ext cx="812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800" dirty="0">
                <a:solidFill>
                  <a:srgbClr val="92D050"/>
                </a:solidFill>
                <a:latin typeface="Symbol" pitchFamily="18" charset="2"/>
              </a:rPr>
              <a:t>  b</a:t>
            </a:r>
            <a:r>
              <a:rPr lang="en-US" sz="1800" dirty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en-US" sz="1800" dirty="0">
                <a:solidFill>
                  <a:srgbClr val="92D050"/>
                </a:solidFill>
                <a:latin typeface="Symbol" pitchFamily="18" charset="2"/>
              </a:rPr>
              <a:t>&lt;</a:t>
            </a:r>
            <a:r>
              <a:rPr lang="en-US" sz="1800" dirty="0">
                <a:solidFill>
                  <a:srgbClr val="92D050"/>
                </a:solidFill>
                <a:latin typeface="Comic Sans MS" pitchFamily="66" charset="0"/>
              </a:rPr>
              <a:t> 10</a:t>
            </a:r>
            <a:r>
              <a:rPr lang="en-US" sz="1800" baseline="30000" dirty="0">
                <a:solidFill>
                  <a:srgbClr val="92D050"/>
                </a:solidFill>
                <a:latin typeface="Comic Sans MS" pitchFamily="66" charset="0"/>
              </a:rPr>
              <a:t>-4</a:t>
            </a:r>
            <a:r>
              <a:rPr lang="en-US" sz="1800" dirty="0">
                <a:solidFill>
                  <a:srgbClr val="92D050"/>
                </a:solidFill>
                <a:latin typeface="Comic Sans MS" pitchFamily="66" charset="0"/>
              </a:rPr>
              <a:t>        Elastic collisions                                                               (c)</a:t>
            </a:r>
            <a:endParaRPr lang="it-IT" sz="1800" dirty="0">
              <a:solidFill>
                <a:srgbClr val="92D050"/>
              </a:solidFill>
              <a:latin typeface="Comic Sans MS" pitchFamily="66" charset="0"/>
            </a:endParaRPr>
          </a:p>
        </p:txBody>
      </p:sp>
      <p:sp>
        <p:nvSpPr>
          <p:cNvPr id="68616" name="Text Box 24"/>
          <p:cNvSpPr txBox="1">
            <a:spLocks noChangeArrowheads="1"/>
          </p:cNvSpPr>
          <p:nvPr/>
        </p:nvSpPr>
        <p:spPr bwMode="auto">
          <a:xfrm>
            <a:off x="171450" y="1125538"/>
            <a:ext cx="8972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solidFill>
                  <a:srgbClr val="FF3300"/>
                </a:solidFill>
                <a:latin typeface="Symbol" pitchFamily="18" charset="2"/>
              </a:rPr>
              <a:t> </a:t>
            </a:r>
            <a:r>
              <a:rPr lang="en-US" sz="1800" dirty="0">
                <a:solidFill>
                  <a:srgbClr val="FFC000"/>
                </a:solidFill>
                <a:latin typeface="Symbol" pitchFamily="18" charset="2"/>
              </a:rPr>
              <a:t>b &gt; </a:t>
            </a:r>
            <a:r>
              <a:rPr lang="en-US" sz="1800" dirty="0">
                <a:solidFill>
                  <a:srgbClr val="FFC000"/>
                </a:solidFill>
                <a:latin typeface="Comic Sans MS" pitchFamily="66" charset="0"/>
              </a:rPr>
              <a:t>10</a:t>
            </a:r>
            <a:r>
              <a:rPr lang="en-US" sz="1800" baseline="30000" dirty="0">
                <a:solidFill>
                  <a:srgbClr val="FFC000"/>
                </a:solidFill>
                <a:latin typeface="Comic Sans MS" pitchFamily="66" charset="0"/>
              </a:rPr>
              <a:t>-2</a:t>
            </a:r>
            <a:r>
              <a:rPr lang="en-US" sz="1800" dirty="0">
                <a:solidFill>
                  <a:srgbClr val="FFC000"/>
                </a:solidFill>
                <a:latin typeface="Comic Sans MS" pitchFamily="66" charset="0"/>
              </a:rPr>
              <a:t>        Ionization</a:t>
            </a:r>
            <a:r>
              <a:rPr lang="en-US" sz="1800" b="1" dirty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en-US" sz="1800" i="1" dirty="0">
                <a:solidFill>
                  <a:schemeClr val="tx1"/>
                </a:solidFill>
                <a:latin typeface="Comic Sans MS" pitchFamily="66" charset="0"/>
              </a:rPr>
              <a:t>(à la Bethe-Bloch) </a:t>
            </a:r>
            <a:r>
              <a:rPr lang="en-US" sz="1800" i="1" dirty="0">
                <a:solidFill>
                  <a:srgbClr val="CC0000"/>
                </a:solidFill>
                <a:latin typeface="Comic Sans MS" pitchFamily="66" charset="0"/>
              </a:rPr>
              <a:t>  </a:t>
            </a:r>
            <a:r>
              <a:rPr lang="en-US" sz="1800" dirty="0">
                <a:solidFill>
                  <a:srgbClr val="FFC000"/>
                </a:solidFill>
                <a:latin typeface="Comic Sans MS" pitchFamily="66" charset="0"/>
              </a:rPr>
              <a:t>(</a:t>
            </a:r>
            <a:r>
              <a:rPr lang="en-US" sz="1800" dirty="0" err="1">
                <a:solidFill>
                  <a:srgbClr val="FFC000"/>
                </a:solidFill>
                <a:latin typeface="Comic Sans MS" pitchFamily="66" charset="0"/>
              </a:rPr>
              <a:t>Ze</a:t>
            </a:r>
            <a:r>
              <a:rPr lang="en-US" sz="1800" baseline="-25000" dirty="0" err="1">
                <a:solidFill>
                  <a:srgbClr val="FFC000"/>
                </a:solidFill>
                <a:latin typeface="Comic Sans MS" pitchFamily="66" charset="0"/>
              </a:rPr>
              <a:t>eq</a:t>
            </a:r>
            <a:r>
              <a:rPr lang="en-US" sz="1800" dirty="0">
                <a:solidFill>
                  <a:srgbClr val="FFC000"/>
                </a:solidFill>
                <a:latin typeface="Comic Sans MS" pitchFamily="66" charset="0"/>
              </a:rPr>
              <a:t>)</a:t>
            </a:r>
            <a:r>
              <a:rPr lang="en-US" sz="1800" baseline="30000" dirty="0">
                <a:solidFill>
                  <a:srgbClr val="FFC000"/>
                </a:solidFill>
                <a:latin typeface="Comic Sans MS" pitchFamily="66" charset="0"/>
              </a:rPr>
              <a:t>2</a:t>
            </a:r>
            <a:r>
              <a:rPr lang="en-US" sz="1800" dirty="0">
                <a:solidFill>
                  <a:srgbClr val="FFC000"/>
                </a:solidFill>
                <a:latin typeface="Comic Sans MS" pitchFamily="66" charset="0"/>
              </a:rPr>
              <a:t>= (</a:t>
            </a:r>
            <a:r>
              <a:rPr lang="en-US" sz="1800" dirty="0" err="1">
                <a:solidFill>
                  <a:srgbClr val="FFC000"/>
                </a:solidFill>
                <a:latin typeface="Comic Sans MS" pitchFamily="66" charset="0"/>
              </a:rPr>
              <a:t>g</a:t>
            </a:r>
            <a:r>
              <a:rPr lang="en-US" sz="1800" dirty="0" err="1">
                <a:solidFill>
                  <a:srgbClr val="FFC000"/>
                </a:solidFill>
                <a:latin typeface="Symbol" pitchFamily="18" charset="2"/>
              </a:rPr>
              <a:t>b</a:t>
            </a:r>
            <a:r>
              <a:rPr lang="en-US" sz="1800" dirty="0">
                <a:solidFill>
                  <a:srgbClr val="FFC000"/>
                </a:solidFill>
                <a:latin typeface="Symbol" pitchFamily="18" charset="2"/>
              </a:rPr>
              <a:t>)</a:t>
            </a:r>
            <a:r>
              <a:rPr lang="en-US" sz="1800" baseline="30000" dirty="0">
                <a:solidFill>
                  <a:srgbClr val="FFC000"/>
                </a:solidFill>
                <a:latin typeface="Symbol" pitchFamily="18" charset="2"/>
              </a:rPr>
              <a:t>2 </a:t>
            </a:r>
            <a:r>
              <a:rPr lang="en-US" sz="1800" dirty="0">
                <a:solidFill>
                  <a:srgbClr val="FF3300"/>
                </a:solidFill>
                <a:latin typeface="Symbol" pitchFamily="18" charset="2"/>
              </a:rPr>
              <a:t>                         </a:t>
            </a:r>
            <a:r>
              <a:rPr lang="en-US" sz="2000" dirty="0">
                <a:solidFill>
                  <a:srgbClr val="FFC000"/>
                </a:solidFill>
                <a:latin typeface="Comic Sans MS" pitchFamily="66" charset="0"/>
              </a:rPr>
              <a:t>(a) </a:t>
            </a:r>
            <a:endParaRPr lang="en-US" sz="1800" dirty="0">
              <a:solidFill>
                <a:srgbClr val="FFC000"/>
              </a:solidFill>
              <a:latin typeface="Symbol" pitchFamily="18" charset="2"/>
            </a:endParaRPr>
          </a:p>
          <a:p>
            <a:pPr eaLnBrk="0" hangingPunct="0"/>
            <a:r>
              <a:rPr lang="en-US" sz="2000" dirty="0">
                <a:solidFill>
                  <a:schemeClr val="tx1"/>
                </a:solidFill>
                <a:latin typeface="Comic Sans MS" pitchFamily="66" charset="0"/>
              </a:rPr>
              <a:t>                         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for</a:t>
            </a:r>
            <a:r>
              <a:rPr lang="en-US" sz="1800" dirty="0">
                <a:solidFill>
                  <a:schemeClr val="tx1"/>
                </a:solidFill>
                <a:latin typeface="Symbol" pitchFamily="18" charset="2"/>
              </a:rPr>
              <a:t> b 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= 1  :  (</a:t>
            </a:r>
            <a:r>
              <a:rPr lang="en-US" sz="1800" dirty="0" err="1">
                <a:solidFill>
                  <a:schemeClr val="tx1"/>
                </a:solidFill>
                <a:latin typeface="Comic Sans MS" pitchFamily="66" charset="0"/>
              </a:rPr>
              <a:t>dE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/</a:t>
            </a:r>
            <a:r>
              <a:rPr lang="en-US" sz="1800" dirty="0" err="1">
                <a:solidFill>
                  <a:schemeClr val="tx1"/>
                </a:solidFill>
                <a:latin typeface="Comic Sans MS" pitchFamily="66" charset="0"/>
              </a:rPr>
              <a:t>dx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)</a:t>
            </a:r>
            <a:r>
              <a:rPr lang="en-US" sz="1800" baseline="-25000" dirty="0">
                <a:solidFill>
                  <a:schemeClr val="tx1"/>
                </a:solidFill>
                <a:latin typeface="Comic Sans MS" pitchFamily="66" charset="0"/>
              </a:rPr>
              <a:t>MM 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= 4700 (</a:t>
            </a:r>
            <a:r>
              <a:rPr lang="en-US" sz="1800" dirty="0" err="1">
                <a:solidFill>
                  <a:schemeClr val="tx1"/>
                </a:solidFill>
                <a:latin typeface="Comic Sans MS" pitchFamily="66" charset="0"/>
              </a:rPr>
              <a:t>dE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/</a:t>
            </a:r>
            <a:r>
              <a:rPr lang="en-US" sz="1800" dirty="0" err="1">
                <a:solidFill>
                  <a:schemeClr val="tx1"/>
                </a:solidFill>
                <a:latin typeface="Comic Sans MS" pitchFamily="66" charset="0"/>
              </a:rPr>
              <a:t>dx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)</a:t>
            </a:r>
            <a:r>
              <a:rPr lang="en-US" sz="1800" baseline="-25000" dirty="0" err="1">
                <a:solidFill>
                  <a:schemeClr val="tx1"/>
                </a:solidFill>
                <a:latin typeface="Comic Sans MS" pitchFamily="66" charset="0"/>
              </a:rPr>
              <a:t>m.i.p</a:t>
            </a:r>
            <a:r>
              <a:rPr lang="en-US" sz="1800" baseline="-25000" dirty="0">
                <a:solidFill>
                  <a:schemeClr val="tx1"/>
                </a:solidFill>
                <a:latin typeface="Comic Sans MS" pitchFamily="66" charset="0"/>
              </a:rPr>
              <a:t>.</a:t>
            </a:r>
            <a:r>
              <a:rPr lang="en-US" sz="1800" dirty="0">
                <a:solidFill>
                  <a:srgbClr val="FF3300"/>
                </a:solidFill>
                <a:latin typeface="Symbol" pitchFamily="18" charset="2"/>
              </a:rPr>
              <a:t> </a:t>
            </a:r>
          </a:p>
        </p:txBody>
      </p:sp>
      <p:sp>
        <p:nvSpPr>
          <p:cNvPr id="29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44624"/>
            <a:ext cx="8229600" cy="864096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rIns="40639"/>
          <a:lstStyle/>
          <a:p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</a:rPr>
              <a:t>MM Energy Loss</a:t>
            </a:r>
            <a:endParaRPr lang="en-US" sz="2800" dirty="0" smtClean="0">
              <a:solidFill>
                <a:srgbClr val="92D050"/>
              </a:solidFill>
              <a:latin typeface="Lucida Grande" pitchFamily="-109" charset="0"/>
              <a:sym typeface="Comic Sans MS" pitchFamily="66" charset="0"/>
            </a:endParaRPr>
          </a:p>
        </p:txBody>
      </p:sp>
      <p:sp>
        <p:nvSpPr>
          <p:cNvPr id="31" name="Freeform 18"/>
          <p:cNvSpPr>
            <a:spLocks/>
          </p:cNvSpPr>
          <p:nvPr/>
        </p:nvSpPr>
        <p:spPr bwMode="auto">
          <a:xfrm>
            <a:off x="2339753" y="3573016"/>
            <a:ext cx="4608512" cy="1665654"/>
          </a:xfrm>
          <a:custGeom>
            <a:avLst/>
            <a:gdLst>
              <a:gd name="T0" fmla="*/ 0 w 3128"/>
              <a:gd name="T1" fmla="*/ 520 h 1166"/>
              <a:gd name="T2" fmla="*/ 200 w 3128"/>
              <a:gd name="T3" fmla="*/ 564 h 1166"/>
              <a:gd name="T4" fmla="*/ 276 w 3128"/>
              <a:gd name="T5" fmla="*/ 596 h 1166"/>
              <a:gd name="T6" fmla="*/ 368 w 3128"/>
              <a:gd name="T7" fmla="*/ 648 h 1166"/>
              <a:gd name="T8" fmla="*/ 444 w 3128"/>
              <a:gd name="T9" fmla="*/ 700 h 1166"/>
              <a:gd name="T10" fmla="*/ 524 w 3128"/>
              <a:gd name="T11" fmla="*/ 764 h 1166"/>
              <a:gd name="T12" fmla="*/ 620 w 3128"/>
              <a:gd name="T13" fmla="*/ 856 h 1166"/>
              <a:gd name="T14" fmla="*/ 676 w 3128"/>
              <a:gd name="T15" fmla="*/ 924 h 1166"/>
              <a:gd name="T16" fmla="*/ 756 w 3128"/>
              <a:gd name="T17" fmla="*/ 1008 h 1166"/>
              <a:gd name="T18" fmla="*/ 836 w 3128"/>
              <a:gd name="T19" fmla="*/ 1108 h 1166"/>
              <a:gd name="T20" fmla="*/ 928 w 3128"/>
              <a:gd name="T21" fmla="*/ 1152 h 1166"/>
              <a:gd name="T22" fmla="*/ 1080 w 3128"/>
              <a:gd name="T23" fmla="*/ 1024 h 1166"/>
              <a:gd name="T24" fmla="*/ 1328 w 3128"/>
              <a:gd name="T25" fmla="*/ 776 h 1166"/>
              <a:gd name="T26" fmla="*/ 1456 w 3128"/>
              <a:gd name="T27" fmla="*/ 664 h 1166"/>
              <a:gd name="T28" fmla="*/ 1656 w 3128"/>
              <a:gd name="T29" fmla="*/ 520 h 1166"/>
              <a:gd name="T30" fmla="*/ 1720 w 3128"/>
              <a:gd name="T31" fmla="*/ 472 h 1166"/>
              <a:gd name="T32" fmla="*/ 1848 w 3128"/>
              <a:gd name="T33" fmla="*/ 392 h 1166"/>
              <a:gd name="T34" fmla="*/ 2024 w 3128"/>
              <a:gd name="T35" fmla="*/ 296 h 1166"/>
              <a:gd name="T36" fmla="*/ 2480 w 3128"/>
              <a:gd name="T37" fmla="*/ 120 h 1166"/>
              <a:gd name="T38" fmla="*/ 2688 w 3128"/>
              <a:gd name="T39" fmla="*/ 64 h 1166"/>
              <a:gd name="T40" fmla="*/ 2832 w 3128"/>
              <a:gd name="T41" fmla="*/ 40 h 1166"/>
              <a:gd name="T42" fmla="*/ 3128 w 3128"/>
              <a:gd name="T43" fmla="*/ 0 h 116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128"/>
              <a:gd name="T67" fmla="*/ 0 h 1166"/>
              <a:gd name="T68" fmla="*/ 3128 w 3128"/>
              <a:gd name="T69" fmla="*/ 1166 h 116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128" h="1166">
                <a:moveTo>
                  <a:pt x="0" y="520"/>
                </a:moveTo>
                <a:cubicBezTo>
                  <a:pt x="33" y="528"/>
                  <a:pt x="154" y="551"/>
                  <a:pt x="200" y="564"/>
                </a:cubicBezTo>
                <a:cubicBezTo>
                  <a:pt x="246" y="577"/>
                  <a:pt x="248" y="582"/>
                  <a:pt x="276" y="596"/>
                </a:cubicBezTo>
                <a:cubicBezTo>
                  <a:pt x="304" y="610"/>
                  <a:pt x="340" y="631"/>
                  <a:pt x="368" y="648"/>
                </a:cubicBezTo>
                <a:cubicBezTo>
                  <a:pt x="396" y="665"/>
                  <a:pt x="418" y="681"/>
                  <a:pt x="444" y="700"/>
                </a:cubicBezTo>
                <a:cubicBezTo>
                  <a:pt x="470" y="719"/>
                  <a:pt x="495" y="738"/>
                  <a:pt x="524" y="764"/>
                </a:cubicBezTo>
                <a:cubicBezTo>
                  <a:pt x="553" y="790"/>
                  <a:pt x="595" y="829"/>
                  <a:pt x="620" y="856"/>
                </a:cubicBezTo>
                <a:cubicBezTo>
                  <a:pt x="645" y="883"/>
                  <a:pt x="653" y="899"/>
                  <a:pt x="676" y="924"/>
                </a:cubicBezTo>
                <a:cubicBezTo>
                  <a:pt x="699" y="949"/>
                  <a:pt x="729" y="977"/>
                  <a:pt x="756" y="1008"/>
                </a:cubicBezTo>
                <a:cubicBezTo>
                  <a:pt x="783" y="1039"/>
                  <a:pt x="807" y="1084"/>
                  <a:pt x="836" y="1108"/>
                </a:cubicBezTo>
                <a:cubicBezTo>
                  <a:pt x="865" y="1132"/>
                  <a:pt x="887" y="1166"/>
                  <a:pt x="928" y="1152"/>
                </a:cubicBezTo>
                <a:cubicBezTo>
                  <a:pt x="969" y="1138"/>
                  <a:pt x="1013" y="1087"/>
                  <a:pt x="1080" y="1024"/>
                </a:cubicBezTo>
                <a:cubicBezTo>
                  <a:pt x="1147" y="961"/>
                  <a:pt x="1265" y="836"/>
                  <a:pt x="1328" y="776"/>
                </a:cubicBezTo>
                <a:cubicBezTo>
                  <a:pt x="1391" y="716"/>
                  <a:pt x="1401" y="707"/>
                  <a:pt x="1456" y="664"/>
                </a:cubicBezTo>
                <a:cubicBezTo>
                  <a:pt x="1511" y="621"/>
                  <a:pt x="1612" y="552"/>
                  <a:pt x="1656" y="520"/>
                </a:cubicBezTo>
                <a:cubicBezTo>
                  <a:pt x="1700" y="488"/>
                  <a:pt x="1688" y="493"/>
                  <a:pt x="1720" y="472"/>
                </a:cubicBezTo>
                <a:cubicBezTo>
                  <a:pt x="1752" y="451"/>
                  <a:pt x="1797" y="421"/>
                  <a:pt x="1848" y="392"/>
                </a:cubicBezTo>
                <a:cubicBezTo>
                  <a:pt x="1899" y="363"/>
                  <a:pt x="1919" y="341"/>
                  <a:pt x="2024" y="296"/>
                </a:cubicBezTo>
                <a:cubicBezTo>
                  <a:pt x="2129" y="251"/>
                  <a:pt x="2369" y="159"/>
                  <a:pt x="2480" y="120"/>
                </a:cubicBezTo>
                <a:cubicBezTo>
                  <a:pt x="2591" y="81"/>
                  <a:pt x="2629" y="77"/>
                  <a:pt x="2688" y="64"/>
                </a:cubicBezTo>
                <a:cubicBezTo>
                  <a:pt x="2747" y="51"/>
                  <a:pt x="2759" y="51"/>
                  <a:pt x="2832" y="40"/>
                </a:cubicBezTo>
                <a:cubicBezTo>
                  <a:pt x="2905" y="29"/>
                  <a:pt x="3066" y="8"/>
                  <a:pt x="3128" y="0"/>
                </a:cubicBezTo>
              </a:path>
            </a:pathLst>
          </a:custGeom>
          <a:noFill/>
          <a:ln w="444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1"/>
          </p:nvPr>
        </p:nvSpPr>
        <p:spPr bwMode="auto">
          <a:xfrm>
            <a:off x="457200" y="635635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0F74187-10AC-48CE-B5EE-DA2E8EC6AF2B}" type="datetime1">
              <a:rPr lang="it-IT"/>
              <a:pPr/>
              <a:t>15/06/2012</a:t>
            </a:fld>
            <a:endParaRPr lang="it-IT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457200" y="838200"/>
            <a:ext cx="8229600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>
                <a:latin typeface="Lucida Grande" pitchFamily="-109" charset="0"/>
              </a:rPr>
              <a:t>Expected MM velocities are related to the escape velocity of the system in which they are confined</a:t>
            </a:r>
          </a:p>
        </p:txBody>
      </p:sp>
      <p:sp>
        <p:nvSpPr>
          <p:cNvPr id="7" name="Rectangle 35"/>
          <p:cNvSpPr>
            <a:spLocks noChangeArrowheads="1"/>
          </p:cNvSpPr>
          <p:nvPr/>
        </p:nvSpPr>
        <p:spPr bwMode="auto">
          <a:xfrm>
            <a:off x="5867400" y="1905000"/>
            <a:ext cx="2998788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20000"/>
              </a:lnSpc>
              <a:spcAft>
                <a:spcPct val="5000"/>
              </a:spcAft>
              <a:buClr>
                <a:schemeClr val="accent2"/>
              </a:buClr>
              <a:buFont typeface="Wingdings 2" pitchFamily="18" charset="2"/>
              <a:buNone/>
            </a:pPr>
            <a:r>
              <a:rPr lang="en-US" sz="2000" dirty="0">
                <a:solidFill>
                  <a:srgbClr val="FF3300"/>
                </a:solidFill>
                <a:latin typeface="Lucida Grande" pitchFamily="-109" charset="0"/>
              </a:rPr>
              <a:t>-  </a:t>
            </a:r>
            <a:r>
              <a:rPr lang="en-US" sz="2000" dirty="0">
                <a:solidFill>
                  <a:schemeClr val="accent6"/>
                </a:solidFill>
                <a:latin typeface="Lucida Grande" pitchFamily="-109" charset="0"/>
              </a:rPr>
              <a:t>No predictions from Cosmology on MM flux</a:t>
            </a:r>
          </a:p>
          <a:p>
            <a:pPr marL="342900" indent="-342900" eaLnBrk="0" hangingPunct="0">
              <a:lnSpc>
                <a:spcPct val="120000"/>
              </a:lnSpc>
              <a:spcAft>
                <a:spcPct val="5000"/>
              </a:spcAft>
              <a:buClr>
                <a:schemeClr val="accent2"/>
              </a:buClr>
              <a:buFont typeface="Wingdings 2" pitchFamily="18" charset="2"/>
              <a:buNone/>
            </a:pPr>
            <a:endParaRPr lang="en-US" sz="2000" dirty="0">
              <a:latin typeface="Lucida Grande" pitchFamily="-109" charset="0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ct val="5000"/>
              </a:spcAft>
              <a:buClr>
                <a:schemeClr val="accent2"/>
              </a:buClr>
              <a:buFont typeface="Wingdings 2" pitchFamily="18" charset="2"/>
              <a:buNone/>
            </a:pPr>
            <a:endParaRPr lang="en-US" sz="2000" dirty="0">
              <a:latin typeface="Lucida Grande" pitchFamily="-109" charset="0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ct val="5000"/>
              </a:spcAft>
              <a:buClr>
                <a:schemeClr val="accent2"/>
              </a:buClr>
              <a:buFont typeface="Wingdings 2" pitchFamily="18" charset="2"/>
              <a:buNone/>
            </a:pPr>
            <a:r>
              <a:rPr lang="en-US" sz="2000" dirty="0">
                <a:latin typeface="Lucida Grande" pitchFamily="-109" charset="0"/>
              </a:rPr>
              <a:t>-  Upper limits on MM fluxes put constraints on some cosmological models</a:t>
            </a:r>
          </a:p>
        </p:txBody>
      </p:sp>
      <p:sp>
        <p:nvSpPr>
          <p:cNvPr id="8" name="AutoShape 36"/>
          <p:cNvSpPr>
            <a:spLocks noChangeArrowheads="1"/>
          </p:cNvSpPr>
          <p:nvPr/>
        </p:nvSpPr>
        <p:spPr bwMode="auto">
          <a:xfrm>
            <a:off x="7086600" y="2819400"/>
            <a:ext cx="574675" cy="720725"/>
          </a:xfrm>
          <a:prstGeom prst="upDownArrow">
            <a:avLst>
              <a:gd name="adj1" fmla="val 50000"/>
              <a:gd name="adj2" fmla="val 25083"/>
            </a:avLst>
          </a:prstGeom>
          <a:solidFill>
            <a:srgbClr val="0033CC"/>
          </a:solidFill>
          <a:ln w="9525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9" name="Picture 5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57912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44624"/>
            <a:ext cx="8229600" cy="648072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rIns="40639"/>
          <a:lstStyle/>
          <a:p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  <a:sym typeface="Comic Sans MS" pitchFamily="66" charset="0"/>
              </a:rPr>
              <a:t>Searches in Cosmic Rays</a:t>
            </a:r>
            <a:endParaRPr lang="en-US" sz="2800" dirty="0" smtClean="0">
              <a:solidFill>
                <a:srgbClr val="92D050"/>
              </a:solidFill>
              <a:latin typeface="Lucida Grande" pitchFamily="-109" charset="0"/>
              <a:sym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Rectangle 60"/>
          <p:cNvSpPr>
            <a:spLocks noChangeArrowheads="1"/>
          </p:cNvSpPr>
          <p:nvPr/>
        </p:nvSpPr>
        <p:spPr bwMode="auto">
          <a:xfrm>
            <a:off x="4860032" y="5733256"/>
            <a:ext cx="792163" cy="431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04800" y="1371600"/>
            <a:ext cx="6624638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10000"/>
              </a:lnSpc>
              <a:buSzPct val="125000"/>
              <a:buFont typeface="Wingdings" pitchFamily="2" charset="2"/>
              <a:buNone/>
            </a:pPr>
            <a:r>
              <a:rPr lang="en-US" sz="1800" b="1" dirty="0">
                <a:solidFill>
                  <a:schemeClr val="accent6"/>
                </a:solidFill>
              </a:rPr>
              <a:t>-    </a:t>
            </a:r>
            <a:r>
              <a:rPr lang="en-US" sz="1800" b="1" dirty="0">
                <a:solidFill>
                  <a:schemeClr val="accent6"/>
                </a:solidFill>
                <a:latin typeface="Lucida Grande" pitchFamily="-109" charset="0"/>
              </a:rPr>
              <a:t>Survival of galactic magnetic fields  </a:t>
            </a:r>
          </a:p>
          <a:p>
            <a:pPr marL="342900" indent="-342900" eaLnBrk="0" hangingPunct="0">
              <a:lnSpc>
                <a:spcPct val="110000"/>
              </a:lnSpc>
              <a:buSzPct val="125000"/>
              <a:buFont typeface="Wingdings 3" pitchFamily="18" charset="2"/>
              <a:buNone/>
            </a:pPr>
            <a:r>
              <a:rPr lang="en-US" sz="1800" dirty="0">
                <a:solidFill>
                  <a:srgbClr val="000090"/>
                </a:solidFill>
                <a:latin typeface="Lucida Grande" pitchFamily="-109" charset="0"/>
              </a:rPr>
              <a:t>     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</a:rPr>
              <a:t>“Parker Bound” (TPB)</a:t>
            </a:r>
          </a:p>
          <a:p>
            <a:pPr marL="342900" indent="-342900" eaLnBrk="0" hangingPunct="0">
              <a:lnSpc>
                <a:spcPct val="110000"/>
              </a:lnSpc>
              <a:buSzPct val="125000"/>
              <a:buFont typeface="Wingdings 3" pitchFamily="18" charset="2"/>
              <a:buNone/>
            </a:pPr>
            <a:endParaRPr lang="en-US" sz="1800" dirty="0">
              <a:solidFill>
                <a:schemeClr val="accent2"/>
              </a:solidFill>
            </a:endParaRPr>
          </a:p>
          <a:p>
            <a:pPr marL="342900" indent="-342900" eaLnBrk="0" hangingPunct="0"/>
            <a:r>
              <a:rPr lang="en-US" sz="1800" dirty="0"/>
              <a:t> </a:t>
            </a:r>
            <a:r>
              <a:rPr lang="el-GR" sz="1800" dirty="0">
                <a:latin typeface="Lucida Grande" pitchFamily="-109" charset="0"/>
              </a:rPr>
              <a:t>Φ</a:t>
            </a:r>
            <a:r>
              <a:rPr lang="it-IT" sz="1800" baseline="-25000" dirty="0"/>
              <a:t>TPB</a:t>
            </a:r>
            <a:r>
              <a:rPr lang="en-US" sz="1800" dirty="0"/>
              <a:t> &lt; 10</a:t>
            </a:r>
            <a:r>
              <a:rPr lang="en-US" sz="1800" baseline="30000" dirty="0"/>
              <a:t>-15</a:t>
            </a:r>
            <a:r>
              <a:rPr lang="en-US" sz="1800" dirty="0"/>
              <a:t> cm</a:t>
            </a:r>
            <a:r>
              <a:rPr lang="en-US" sz="1800" baseline="30000" dirty="0"/>
              <a:t>-2</a:t>
            </a:r>
            <a:r>
              <a:rPr lang="en-US" sz="1800" dirty="0"/>
              <a:t> s</a:t>
            </a:r>
            <a:r>
              <a:rPr lang="en-US" sz="1800" baseline="30000" dirty="0"/>
              <a:t>-1</a:t>
            </a:r>
            <a:r>
              <a:rPr lang="en-US" sz="1800" dirty="0"/>
              <a:t> sr</a:t>
            </a:r>
            <a:r>
              <a:rPr lang="en-US" sz="1800" baseline="30000" dirty="0"/>
              <a:t>-1                      </a:t>
            </a:r>
            <a:r>
              <a:rPr lang="en-US" sz="1800" dirty="0"/>
              <a:t>for </a:t>
            </a:r>
            <a:r>
              <a:rPr lang="en-US" sz="1800" dirty="0">
                <a:latin typeface="Symbol" pitchFamily="18" charset="2"/>
              </a:rPr>
              <a:t>b </a:t>
            </a:r>
            <a:r>
              <a:rPr lang="en-US" sz="1800" dirty="0"/>
              <a:t>&lt;3 10</a:t>
            </a:r>
            <a:r>
              <a:rPr lang="en-US" sz="1800" baseline="30000" dirty="0"/>
              <a:t>-3</a:t>
            </a:r>
          </a:p>
          <a:p>
            <a:pPr marL="342900" indent="-342900" eaLnBrk="0" hangingPunct="0"/>
            <a:r>
              <a:rPr lang="en-US" sz="1800" dirty="0"/>
              <a:t> </a:t>
            </a:r>
            <a:r>
              <a:rPr lang="el-GR" sz="1800" dirty="0">
                <a:latin typeface="Lucida Grande" pitchFamily="-109" charset="0"/>
              </a:rPr>
              <a:t>Φ</a:t>
            </a:r>
            <a:r>
              <a:rPr lang="it-IT" sz="1800" baseline="-25000" dirty="0"/>
              <a:t>TPB</a:t>
            </a:r>
            <a:r>
              <a:rPr lang="en-US" sz="1800" dirty="0"/>
              <a:t> &lt; 10</a:t>
            </a:r>
            <a:r>
              <a:rPr lang="en-US" sz="1800" baseline="30000" dirty="0"/>
              <a:t>-9 </a:t>
            </a:r>
            <a:r>
              <a:rPr lang="en-US" sz="1800" dirty="0"/>
              <a:t> </a:t>
            </a:r>
            <a:r>
              <a:rPr lang="en-US" sz="1800" dirty="0">
                <a:latin typeface="Symbol" pitchFamily="18" charset="2"/>
              </a:rPr>
              <a:t>b</a:t>
            </a:r>
            <a:r>
              <a:rPr lang="en-US" sz="1800" baseline="30000" dirty="0">
                <a:latin typeface="Symbol" pitchFamily="18" charset="2"/>
              </a:rPr>
              <a:t>2</a:t>
            </a:r>
            <a:r>
              <a:rPr lang="en-US" sz="1800" dirty="0"/>
              <a:t> m</a:t>
            </a:r>
            <a:r>
              <a:rPr lang="en-US" sz="1800" baseline="-25000" dirty="0"/>
              <a:t>17</a:t>
            </a:r>
            <a:r>
              <a:rPr lang="en-US" sz="1800" dirty="0"/>
              <a:t> cm</a:t>
            </a:r>
            <a:r>
              <a:rPr lang="en-US" sz="1800" baseline="30000" dirty="0"/>
              <a:t>-2</a:t>
            </a:r>
            <a:r>
              <a:rPr lang="en-US" sz="1800" dirty="0"/>
              <a:t> s</a:t>
            </a:r>
            <a:r>
              <a:rPr lang="en-US" sz="1800" baseline="30000" dirty="0"/>
              <a:t>-1</a:t>
            </a:r>
            <a:r>
              <a:rPr lang="en-US" sz="1800" dirty="0"/>
              <a:t> sr</a:t>
            </a:r>
            <a:r>
              <a:rPr lang="en-US" sz="1800" baseline="30000" dirty="0"/>
              <a:t>-1</a:t>
            </a:r>
            <a:r>
              <a:rPr lang="en-US" sz="1800" dirty="0"/>
              <a:t>     for </a:t>
            </a:r>
            <a:r>
              <a:rPr lang="en-US" sz="1800" dirty="0">
                <a:latin typeface="Symbol" pitchFamily="18" charset="2"/>
              </a:rPr>
              <a:t>b </a:t>
            </a:r>
            <a:r>
              <a:rPr lang="en-US" sz="1800" dirty="0"/>
              <a:t>&gt;3 10</a:t>
            </a:r>
            <a:r>
              <a:rPr lang="en-US" sz="1800" baseline="30000" dirty="0"/>
              <a:t>-3</a:t>
            </a:r>
          </a:p>
          <a:p>
            <a:pPr marL="342900" indent="-342900" eaLnBrk="0" hangingPunct="0"/>
            <a:endParaRPr lang="en-US" sz="1800" baseline="30000" dirty="0"/>
          </a:p>
          <a:p>
            <a:pPr marL="342900" indent="-342900" eaLnBrk="0" hangingPunct="0"/>
            <a:endParaRPr lang="en-US" sz="1800" baseline="30000" dirty="0"/>
          </a:p>
          <a:p>
            <a:pPr marL="342900" indent="-342900" eaLnBrk="0" hangingPunct="0">
              <a:buFontTx/>
              <a:buChar char="-"/>
            </a:pPr>
            <a:r>
              <a:rPr lang="it-IT" sz="1800" b="1" dirty="0">
                <a:solidFill>
                  <a:schemeClr val="accent6"/>
                </a:solidFill>
                <a:latin typeface="Lucida Grande" pitchFamily="-109" charset="0"/>
              </a:rPr>
              <a:t>Survival of early seed of </a:t>
            </a:r>
          </a:p>
          <a:p>
            <a:pPr marL="342900" indent="-342900" eaLnBrk="0" hangingPunct="0"/>
            <a:r>
              <a:rPr lang="it-IT" sz="1800" b="1" dirty="0">
                <a:solidFill>
                  <a:schemeClr val="accent6"/>
                </a:solidFill>
                <a:latin typeface="Lucida Grande" pitchFamily="-109" charset="0"/>
              </a:rPr>
              <a:t>     galactical magnetic field</a:t>
            </a:r>
            <a:r>
              <a:rPr lang="it-IT" sz="1800" b="1" dirty="0">
                <a:solidFill>
                  <a:srgbClr val="ED1804"/>
                </a:solidFill>
                <a:latin typeface="Lucida Grande" pitchFamily="-109" charset="0"/>
              </a:rPr>
              <a:t> </a:t>
            </a:r>
          </a:p>
          <a:p>
            <a:pPr marL="342900" indent="-342900" eaLnBrk="0" hangingPunct="0"/>
            <a:r>
              <a:rPr lang="en-US" sz="1800" dirty="0">
                <a:solidFill>
                  <a:srgbClr val="000090"/>
                </a:solidFill>
                <a:latin typeface="Lucida Grande" pitchFamily="-109" charset="0"/>
              </a:rPr>
              <a:t>    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</a:rPr>
              <a:t> “Extended Parker Bound” (EPB)</a:t>
            </a:r>
          </a:p>
          <a:p>
            <a:pPr marL="342900" indent="-342900" eaLnBrk="0" hangingPunct="0"/>
            <a:endParaRPr lang="en-US" sz="1800" dirty="0"/>
          </a:p>
          <a:p>
            <a:pPr marL="342900" indent="-342900" eaLnBrk="0" hangingPunct="0"/>
            <a:r>
              <a:rPr lang="el-GR" sz="1800" dirty="0">
                <a:latin typeface="Lucida Grande" pitchFamily="-109" charset="0"/>
              </a:rPr>
              <a:t>Φ</a:t>
            </a:r>
            <a:r>
              <a:rPr lang="it-IT" sz="1800" baseline="-25000" dirty="0"/>
              <a:t>EPB</a:t>
            </a:r>
            <a:r>
              <a:rPr lang="en-US" sz="1800" dirty="0"/>
              <a:t> &lt; m</a:t>
            </a:r>
            <a:r>
              <a:rPr lang="en-US" sz="1800" baseline="-25000" dirty="0"/>
              <a:t>17</a:t>
            </a:r>
            <a:r>
              <a:rPr lang="en-US" sz="1800" dirty="0"/>
              <a:t> 10</a:t>
            </a:r>
            <a:r>
              <a:rPr lang="en-US" sz="1800" baseline="30000" dirty="0"/>
              <a:t>-16</a:t>
            </a:r>
            <a:r>
              <a:rPr lang="en-US" sz="1800" dirty="0"/>
              <a:t> cm</a:t>
            </a:r>
            <a:r>
              <a:rPr lang="en-US" sz="1800" baseline="30000" dirty="0"/>
              <a:t>-2</a:t>
            </a:r>
            <a:r>
              <a:rPr lang="en-US" sz="1800" dirty="0"/>
              <a:t> s</a:t>
            </a:r>
            <a:r>
              <a:rPr lang="en-US" sz="1800" baseline="30000" dirty="0"/>
              <a:t>-1</a:t>
            </a:r>
            <a:r>
              <a:rPr lang="en-US" sz="1800" dirty="0"/>
              <a:t> sr</a:t>
            </a:r>
            <a:r>
              <a:rPr lang="en-US" sz="1800" baseline="30000" dirty="0"/>
              <a:t>-1 </a:t>
            </a:r>
          </a:p>
          <a:p>
            <a:pPr marL="342900" indent="-342900" eaLnBrk="0" hangingPunct="0"/>
            <a:endParaRPr lang="en-US" sz="1800" baseline="30000" dirty="0"/>
          </a:p>
          <a:p>
            <a:pPr marL="342900" indent="-342900" eaLnBrk="0" hangingPunct="0"/>
            <a:r>
              <a:rPr lang="en-US" sz="1800" dirty="0"/>
              <a:t> m</a:t>
            </a:r>
            <a:r>
              <a:rPr lang="en-US" sz="1800" baseline="-25000" dirty="0"/>
              <a:t>17 </a:t>
            </a:r>
            <a:r>
              <a:rPr lang="en-US" sz="1800" dirty="0"/>
              <a:t>= </a:t>
            </a:r>
            <a:r>
              <a:rPr lang="en-US" sz="1800" dirty="0" err="1"/>
              <a:t>m</a:t>
            </a:r>
            <a:r>
              <a:rPr lang="en-US" sz="1800" baseline="-25000" dirty="0" err="1"/>
              <a:t>M</a:t>
            </a:r>
            <a:r>
              <a:rPr lang="en-US" sz="1800" dirty="0"/>
              <a:t>/10</a:t>
            </a:r>
            <a:r>
              <a:rPr lang="en-US" sz="1800" baseline="30000" dirty="0"/>
              <a:t>17</a:t>
            </a:r>
            <a:r>
              <a:rPr lang="en-US" sz="1800" dirty="0"/>
              <a:t> </a:t>
            </a:r>
            <a:r>
              <a:rPr lang="en-US" sz="1800" dirty="0" err="1"/>
              <a:t>GeV</a:t>
            </a:r>
            <a:r>
              <a:rPr lang="en-US" sz="1800" dirty="0"/>
              <a:t>/c</a:t>
            </a:r>
            <a:r>
              <a:rPr lang="en-US" sz="1800" baseline="30000" dirty="0"/>
              <a:t>2</a:t>
            </a:r>
          </a:p>
          <a:p>
            <a:pPr marL="342900" indent="-342900" eaLnBrk="0" hangingPunct="0"/>
            <a:endParaRPr lang="en-US" sz="1800" b="1" baseline="30000" dirty="0">
              <a:solidFill>
                <a:srgbClr val="ED1804"/>
              </a:solidFill>
            </a:endParaRPr>
          </a:p>
          <a:p>
            <a:pPr marL="342900" indent="-342900" eaLnBrk="0" hangingPunct="0"/>
            <a:endParaRPr lang="en-US" sz="1800" b="1" baseline="30000" dirty="0">
              <a:solidFill>
                <a:srgbClr val="ED1804"/>
              </a:solidFill>
            </a:endParaRPr>
          </a:p>
          <a:p>
            <a:pPr marL="342900" indent="-342900" eaLnBrk="0" hangingPunct="0">
              <a:buFontTx/>
              <a:buChar char="-"/>
            </a:pPr>
            <a:r>
              <a:rPr lang="en-US" sz="1800" b="1" dirty="0">
                <a:solidFill>
                  <a:schemeClr val="accent6"/>
                </a:solidFill>
                <a:latin typeface="Lucida Grande" pitchFamily="-109" charset="0"/>
              </a:rPr>
              <a:t>Limits from Universe mass density</a:t>
            </a:r>
          </a:p>
          <a:p>
            <a:pPr marL="342900" indent="-342900" eaLnBrk="0" hangingPunct="0"/>
            <a:r>
              <a:rPr lang="en-US" sz="1800" dirty="0">
                <a:solidFill>
                  <a:srgbClr val="000090"/>
                </a:solidFill>
                <a:latin typeface="Lucida Grande" pitchFamily="-109" charset="0"/>
              </a:rPr>
              <a:t>     </a:t>
            </a:r>
            <a:r>
              <a:rPr lang="en-US" sz="1800" dirty="0">
                <a:solidFill>
                  <a:srgbClr val="FFFF00"/>
                </a:solidFill>
                <a:latin typeface="Lucida Grande" pitchFamily="-109" charset="0"/>
              </a:rPr>
              <a:t>“uniform” or “clumped”</a:t>
            </a:r>
          </a:p>
        </p:txBody>
      </p:sp>
      <p:sp>
        <p:nvSpPr>
          <p:cNvPr id="32" name="Rectangle 60"/>
          <p:cNvSpPr>
            <a:spLocks noChangeArrowheads="1"/>
          </p:cNvSpPr>
          <p:nvPr/>
        </p:nvSpPr>
        <p:spPr bwMode="auto">
          <a:xfrm>
            <a:off x="4787900" y="6237288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8" name="Rectangle 30"/>
          <p:cNvSpPr txBox="1">
            <a:spLocks noChangeArrowheads="1"/>
          </p:cNvSpPr>
          <p:nvPr/>
        </p:nvSpPr>
        <p:spPr bwMode="auto">
          <a:xfrm>
            <a:off x="467544" y="44624"/>
            <a:ext cx="8229600" cy="864096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vert="horz" lIns="91440" tIns="45720" rIns="40639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Lucida Grande" pitchFamily="-109" charset="0"/>
                <a:ea typeface="+mj-ea"/>
                <a:cs typeface="+mj-cs"/>
              </a:rPr>
              <a:t>Astrophysical limits on Magnetic Monopole flux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Lucida Grande" pitchFamily="-109" charset="0"/>
              <a:ea typeface="+mj-ea"/>
              <a:cs typeface="+mj-cs"/>
              <a:sym typeface="Comic Sans MS" pitchFamily="66" charset="0"/>
            </a:endParaRPr>
          </a:p>
        </p:txBody>
      </p:sp>
      <p:grpSp>
        <p:nvGrpSpPr>
          <p:cNvPr id="225" name="Group 59"/>
          <p:cNvGrpSpPr>
            <a:grpSpLocks/>
          </p:cNvGrpSpPr>
          <p:nvPr/>
        </p:nvGrpSpPr>
        <p:grpSpPr bwMode="auto">
          <a:xfrm>
            <a:off x="4859213" y="2492896"/>
            <a:ext cx="4105275" cy="3867152"/>
            <a:chOff x="2607" y="1569"/>
            <a:chExt cx="2586" cy="2436"/>
          </a:xfrm>
          <a:solidFill>
            <a:srgbClr val="FFFFFF"/>
          </a:solidFill>
        </p:grpSpPr>
        <p:pic>
          <p:nvPicPr>
            <p:cNvPr id="226" name="Picture 30" descr="LimitiFlusso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</a:blip>
            <a:srcRect/>
            <a:stretch>
              <a:fillRect/>
            </a:stretch>
          </p:blipFill>
          <p:spPr bwMode="auto">
            <a:xfrm>
              <a:off x="2741" y="1570"/>
              <a:ext cx="2452" cy="22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grpSp>
          <p:nvGrpSpPr>
            <p:cNvPr id="227" name="Group 32"/>
            <p:cNvGrpSpPr>
              <a:grpSpLocks/>
            </p:cNvGrpSpPr>
            <p:nvPr/>
          </p:nvGrpSpPr>
          <p:grpSpPr bwMode="auto">
            <a:xfrm>
              <a:off x="3072" y="1716"/>
              <a:ext cx="2019" cy="1914"/>
              <a:chOff x="2515" y="1628"/>
              <a:chExt cx="2313" cy="2191"/>
            </a:xfrm>
            <a:grpFill/>
          </p:grpSpPr>
          <p:sp>
            <p:nvSpPr>
              <p:cNvPr id="241" name="Rectangle 33"/>
              <p:cNvSpPr>
                <a:spLocks noChangeArrowheads="1"/>
              </p:cNvSpPr>
              <p:nvPr/>
            </p:nvSpPr>
            <p:spPr bwMode="auto">
              <a:xfrm>
                <a:off x="2515" y="2965"/>
                <a:ext cx="1349" cy="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  <p:sp>
            <p:nvSpPr>
              <p:cNvPr id="242" name="Rectangle 34"/>
              <p:cNvSpPr>
                <a:spLocks noChangeArrowheads="1"/>
              </p:cNvSpPr>
              <p:nvPr/>
            </p:nvSpPr>
            <p:spPr bwMode="auto">
              <a:xfrm>
                <a:off x="2550" y="1683"/>
                <a:ext cx="2191" cy="205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  <p:sp>
            <p:nvSpPr>
              <p:cNvPr id="243" name="Line 35"/>
              <p:cNvSpPr>
                <a:spLocks noChangeShapeType="1"/>
              </p:cNvSpPr>
              <p:nvPr/>
            </p:nvSpPr>
            <p:spPr bwMode="auto">
              <a:xfrm flipH="1">
                <a:off x="4723" y="1631"/>
                <a:ext cx="89" cy="157"/>
              </a:xfrm>
              <a:prstGeom prst="line">
                <a:avLst/>
              </a:prstGeom>
              <a:grp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  <p:sp>
            <p:nvSpPr>
              <p:cNvPr id="244" name="Line 36"/>
              <p:cNvSpPr>
                <a:spLocks noChangeShapeType="1"/>
              </p:cNvSpPr>
              <p:nvPr/>
            </p:nvSpPr>
            <p:spPr bwMode="auto">
              <a:xfrm>
                <a:off x="2950" y="1634"/>
                <a:ext cx="35" cy="46"/>
              </a:xfrm>
              <a:prstGeom prst="line">
                <a:avLst/>
              </a:prstGeom>
              <a:grp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  <p:sp>
            <p:nvSpPr>
              <p:cNvPr id="245" name="Line 37"/>
              <p:cNvSpPr>
                <a:spLocks noChangeShapeType="1"/>
              </p:cNvSpPr>
              <p:nvPr/>
            </p:nvSpPr>
            <p:spPr bwMode="auto">
              <a:xfrm>
                <a:off x="3673" y="1634"/>
                <a:ext cx="35" cy="46"/>
              </a:xfrm>
              <a:prstGeom prst="line">
                <a:avLst/>
              </a:prstGeom>
              <a:grp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  <p:sp>
            <p:nvSpPr>
              <p:cNvPr id="246" name="Line 38"/>
              <p:cNvSpPr>
                <a:spLocks noChangeShapeType="1"/>
              </p:cNvSpPr>
              <p:nvPr/>
            </p:nvSpPr>
            <p:spPr bwMode="auto">
              <a:xfrm flipH="1">
                <a:off x="4786" y="1628"/>
                <a:ext cx="42" cy="55"/>
              </a:xfrm>
              <a:prstGeom prst="line">
                <a:avLst/>
              </a:prstGeom>
              <a:grpFill/>
              <a:ln w="2857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  <p:sp>
            <p:nvSpPr>
              <p:cNvPr id="247" name="Line 39"/>
              <p:cNvSpPr>
                <a:spLocks noChangeShapeType="1"/>
              </p:cNvSpPr>
              <p:nvPr/>
            </p:nvSpPr>
            <p:spPr bwMode="auto">
              <a:xfrm flipH="1">
                <a:off x="4734" y="1968"/>
                <a:ext cx="90" cy="131"/>
              </a:xfrm>
              <a:prstGeom prst="line">
                <a:avLst/>
              </a:prstGeom>
              <a:grp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  <p:sp>
            <p:nvSpPr>
              <p:cNvPr id="248" name="Line 40"/>
              <p:cNvSpPr>
                <a:spLocks noChangeShapeType="1"/>
              </p:cNvSpPr>
              <p:nvPr/>
            </p:nvSpPr>
            <p:spPr bwMode="auto">
              <a:xfrm flipH="1" flipV="1">
                <a:off x="4741" y="3145"/>
                <a:ext cx="87" cy="124"/>
              </a:xfrm>
              <a:prstGeom prst="line">
                <a:avLst/>
              </a:prstGeom>
              <a:grp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  <p:sp>
            <p:nvSpPr>
              <p:cNvPr id="249" name="Line 41"/>
              <p:cNvSpPr>
                <a:spLocks noChangeShapeType="1"/>
              </p:cNvSpPr>
              <p:nvPr/>
            </p:nvSpPr>
            <p:spPr bwMode="auto">
              <a:xfrm flipV="1">
                <a:off x="3513" y="3731"/>
                <a:ext cx="56" cy="88"/>
              </a:xfrm>
              <a:prstGeom prst="line">
                <a:avLst/>
              </a:prstGeom>
              <a:grp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  <p:sp>
            <p:nvSpPr>
              <p:cNvPr id="250" name="Line 42"/>
              <p:cNvSpPr>
                <a:spLocks noChangeShapeType="1"/>
              </p:cNvSpPr>
              <p:nvPr/>
            </p:nvSpPr>
            <p:spPr bwMode="auto">
              <a:xfrm flipH="1" flipV="1">
                <a:off x="4442" y="3737"/>
                <a:ext cx="55" cy="75"/>
              </a:xfrm>
              <a:prstGeom prst="line">
                <a:avLst/>
              </a:prstGeom>
              <a:grp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  <p:sp>
            <p:nvSpPr>
              <p:cNvPr id="251" name="Line 43"/>
              <p:cNvSpPr>
                <a:spLocks noChangeShapeType="1"/>
              </p:cNvSpPr>
              <p:nvPr/>
            </p:nvSpPr>
            <p:spPr bwMode="auto">
              <a:xfrm>
                <a:off x="3492" y="3816"/>
                <a:ext cx="59" cy="0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</p:grpSp>
        <p:sp>
          <p:nvSpPr>
            <p:cNvPr id="228" name="Line 44"/>
            <p:cNvSpPr>
              <a:spLocks noChangeShapeType="1"/>
            </p:cNvSpPr>
            <p:nvPr/>
          </p:nvSpPr>
          <p:spPr bwMode="auto">
            <a:xfrm>
              <a:off x="3398" y="1719"/>
              <a:ext cx="1361" cy="1920"/>
            </a:xfrm>
            <a:prstGeom prst="line">
              <a:avLst/>
            </a:prstGeom>
            <a:grp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ヒラギノ角ゴ ProN W3" charset="-128"/>
                <a:sym typeface="Arial" charset="0"/>
              </a:endParaRPr>
            </a:p>
          </p:txBody>
        </p:sp>
        <p:sp>
          <p:nvSpPr>
            <p:cNvPr id="229" name="Rectangle 45"/>
            <p:cNvSpPr>
              <a:spLocks noChangeArrowheads="1"/>
            </p:cNvSpPr>
            <p:nvPr/>
          </p:nvSpPr>
          <p:spPr bwMode="auto">
            <a:xfrm rot="3292165">
              <a:off x="3653" y="2277"/>
              <a:ext cx="768" cy="2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 Narrow" charset="0"/>
                  <a:ea typeface="ヒラギノ角ゴ ProN W3" charset="-128"/>
                  <a:sym typeface="Arial" charset="0"/>
                </a:rPr>
                <a:t>Uniform</a:t>
              </a:r>
            </a:p>
          </p:txBody>
        </p:sp>
        <p:sp>
          <p:nvSpPr>
            <p:cNvPr id="230" name="Line 46"/>
            <p:cNvSpPr>
              <a:spLocks noChangeShapeType="1"/>
            </p:cNvSpPr>
            <p:nvPr/>
          </p:nvSpPr>
          <p:spPr bwMode="auto">
            <a:xfrm>
              <a:off x="4075" y="1732"/>
              <a:ext cx="1013" cy="1423"/>
            </a:xfrm>
            <a:prstGeom prst="line">
              <a:avLst/>
            </a:prstGeom>
            <a:grp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ヒラギノ角ゴ ProN W3" charset="-128"/>
                <a:sym typeface="Arial" charset="0"/>
              </a:endParaRPr>
            </a:p>
          </p:txBody>
        </p:sp>
        <p:sp>
          <p:nvSpPr>
            <p:cNvPr id="231" name="Rectangle 47"/>
            <p:cNvSpPr>
              <a:spLocks noChangeArrowheads="1"/>
            </p:cNvSpPr>
            <p:nvPr/>
          </p:nvSpPr>
          <p:spPr bwMode="auto">
            <a:xfrm rot="3322671">
              <a:off x="4122" y="1990"/>
              <a:ext cx="543" cy="9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1" i="0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 Narrow" charset="0"/>
                  <a:ea typeface="ヒラギノ角ゴ ProN W3" charset="-128"/>
                  <a:sym typeface="Arial" charset="0"/>
                </a:rPr>
                <a:t>Clumped</a:t>
              </a:r>
            </a:p>
          </p:txBody>
        </p:sp>
        <p:sp>
          <p:nvSpPr>
            <p:cNvPr id="232" name="Line 48"/>
            <p:cNvSpPr>
              <a:spLocks noChangeShapeType="1"/>
            </p:cNvSpPr>
            <p:nvPr/>
          </p:nvSpPr>
          <p:spPr bwMode="auto">
            <a:xfrm flipV="1">
              <a:off x="3943" y="2021"/>
              <a:ext cx="1137" cy="1607"/>
            </a:xfrm>
            <a:prstGeom prst="line">
              <a:avLst/>
            </a:prstGeom>
            <a:grpFill/>
            <a:ln w="28575">
              <a:solidFill>
                <a:srgbClr val="FF33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ヒラギノ角ゴ ProN W3" charset="-128"/>
                <a:sym typeface="Arial" charset="0"/>
              </a:endParaRPr>
            </a:p>
          </p:txBody>
        </p:sp>
        <p:sp>
          <p:nvSpPr>
            <p:cNvPr id="233" name="Rectangle 49"/>
            <p:cNvSpPr>
              <a:spLocks noChangeArrowheads="1"/>
            </p:cNvSpPr>
            <p:nvPr/>
          </p:nvSpPr>
          <p:spPr bwMode="auto">
            <a:xfrm>
              <a:off x="3627" y="3246"/>
              <a:ext cx="479" cy="14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0" cap="none" spc="0" normalizeH="0" baseline="0" noProof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Arial Narrow" charset="0"/>
                  <a:ea typeface="ヒラギノ角ゴ ProN W3" charset="-128"/>
                  <a:sym typeface="Arial" charset="0"/>
                </a:rPr>
                <a:t>       </a:t>
              </a:r>
              <a:r>
                <a:rPr kumimoji="0" lang="it-IT" sz="2000" b="1" i="0" u="none" strike="noStrike" kern="0" cap="none" spc="0" normalizeH="0" baseline="0" noProof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Arial Narrow" charset="0"/>
                  <a:ea typeface="ヒラギノ角ゴ ProN W3" charset="-128"/>
                  <a:sym typeface="Arial" charset="0"/>
                </a:rPr>
                <a:t> EPB</a:t>
              </a:r>
            </a:p>
          </p:txBody>
        </p:sp>
        <p:grpSp>
          <p:nvGrpSpPr>
            <p:cNvPr id="234" name="Group 50"/>
            <p:cNvGrpSpPr>
              <a:grpSpLocks/>
            </p:cNvGrpSpPr>
            <p:nvPr/>
          </p:nvGrpSpPr>
          <p:grpSpPr bwMode="auto">
            <a:xfrm>
              <a:off x="3049" y="1725"/>
              <a:ext cx="2025" cy="1194"/>
              <a:chOff x="860" y="2494"/>
              <a:chExt cx="2668" cy="1672"/>
            </a:xfrm>
            <a:grpFill/>
          </p:grpSpPr>
          <p:sp>
            <p:nvSpPr>
              <p:cNvPr id="239" name="Line 51"/>
              <p:cNvSpPr>
                <a:spLocks noChangeShapeType="1"/>
              </p:cNvSpPr>
              <p:nvPr/>
            </p:nvSpPr>
            <p:spPr bwMode="auto">
              <a:xfrm>
                <a:off x="860" y="4162"/>
                <a:ext cx="1566" cy="0"/>
              </a:xfrm>
              <a:prstGeom prst="line">
                <a:avLst/>
              </a:prstGeom>
              <a:grp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  <p:sp>
            <p:nvSpPr>
              <p:cNvPr id="240" name="Line 52"/>
              <p:cNvSpPr>
                <a:spLocks noChangeShapeType="1"/>
              </p:cNvSpPr>
              <p:nvPr/>
            </p:nvSpPr>
            <p:spPr bwMode="auto">
              <a:xfrm flipV="1">
                <a:off x="2422" y="2494"/>
                <a:ext cx="1106" cy="1672"/>
              </a:xfrm>
              <a:prstGeom prst="line">
                <a:avLst/>
              </a:prstGeom>
              <a:grp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endParaRPr>
              </a:p>
            </p:txBody>
          </p:sp>
        </p:grpSp>
        <p:sp>
          <p:nvSpPr>
            <p:cNvPr id="235" name="Text Box 53"/>
            <p:cNvSpPr txBox="1">
              <a:spLocks noChangeArrowheads="1"/>
            </p:cNvSpPr>
            <p:nvPr/>
          </p:nvSpPr>
          <p:spPr bwMode="auto">
            <a:xfrm>
              <a:off x="3132" y="2605"/>
              <a:ext cx="668" cy="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0" cap="none" spc="0" normalizeH="0" baseline="0" noProof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Arial Narrow" charset="0"/>
                  <a:ea typeface="ヒラギノ角ゴ ProN W3" charset="-128"/>
                  <a:sym typeface="Arial" charset="0"/>
                </a:rPr>
                <a:t>Parker</a:t>
              </a:r>
            </a:p>
          </p:txBody>
        </p:sp>
        <p:sp>
          <p:nvSpPr>
            <p:cNvPr id="237" name="Rectangle 56"/>
            <p:cNvSpPr>
              <a:spLocks noChangeArrowheads="1"/>
            </p:cNvSpPr>
            <p:nvPr/>
          </p:nvSpPr>
          <p:spPr bwMode="auto">
            <a:xfrm>
              <a:off x="3512" y="3725"/>
              <a:ext cx="1251" cy="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ヒラギノ角ゴ ProN W3" charset="-128"/>
                <a:sym typeface="Arial" charset="0"/>
              </a:endParaRPr>
            </a:p>
          </p:txBody>
        </p:sp>
        <p:sp>
          <p:nvSpPr>
            <p:cNvPr id="238" name="Text Box 57"/>
            <p:cNvSpPr txBox="1">
              <a:spLocks noChangeArrowheads="1"/>
            </p:cNvSpPr>
            <p:nvPr/>
          </p:nvSpPr>
          <p:spPr bwMode="auto">
            <a:xfrm rot="10800000">
              <a:off x="2607" y="1569"/>
              <a:ext cx="272" cy="207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MM flux Upper Limits (cm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2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 s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-1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 sr</a:t>
              </a:r>
              <a:r>
                <a:rPr kumimoji="0" lang="en-US" sz="1400" b="0" i="0" u="none" strike="noStrike" kern="0" cap="none" spc="0" normalizeH="0" baseline="30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-2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) </a:t>
              </a:r>
            </a:p>
          </p:txBody>
        </p:sp>
        <p:sp>
          <p:nvSpPr>
            <p:cNvPr id="236" name="Text Box 55"/>
            <p:cNvSpPr txBox="1">
              <a:spLocks noChangeArrowheads="1"/>
            </p:cNvSpPr>
            <p:nvPr/>
          </p:nvSpPr>
          <p:spPr bwMode="auto">
            <a:xfrm>
              <a:off x="2608" y="3792"/>
              <a:ext cx="2585" cy="2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                     Monopole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Mass (</a:t>
              </a: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GeV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/c</a:t>
              </a:r>
              <a:r>
                <a:rPr kumimoji="0" lang="en-US" sz="1600" b="0" i="0" u="none" strike="noStrike" kern="0" cap="none" spc="0" normalizeH="0" baseline="30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2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)</a:t>
              </a:r>
              <a:r>
                <a:rPr kumimoji="0" lang="en-US" sz="1600" b="0" i="0" u="none" strike="noStrike" kern="0" cap="none" spc="0" normalizeH="0" baseline="3000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ヒラギノ角ゴ ProN W3" charset="-128"/>
                  <a:sym typeface="Arial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43136" y="1412776"/>
            <a:ext cx="728464" cy="42840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6228184" y="1412776"/>
            <a:ext cx="2232248" cy="42840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3" y="1412776"/>
            <a:ext cx="5916612" cy="4293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Line 2"/>
          <p:cNvSpPr>
            <a:spLocks noChangeShapeType="1"/>
          </p:cNvSpPr>
          <p:nvPr/>
        </p:nvSpPr>
        <p:spPr bwMode="auto">
          <a:xfrm rot="10800000" flipH="1">
            <a:off x="3217863" y="2842915"/>
            <a:ext cx="3344862" cy="2366962"/>
          </a:xfrm>
          <a:prstGeom prst="line">
            <a:avLst/>
          </a:prstGeom>
          <a:noFill/>
          <a:ln w="57150">
            <a:solidFill>
              <a:srgbClr val="7E0009"/>
            </a:solidFill>
            <a:round/>
            <a:headEnd type="arrow" w="med" len="med"/>
            <a:tailEnd type="arrow" w="med" len="med"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18" name="Line 3"/>
          <p:cNvSpPr>
            <a:spLocks noChangeShapeType="1"/>
          </p:cNvSpPr>
          <p:nvPr/>
        </p:nvSpPr>
        <p:spPr bwMode="auto">
          <a:xfrm>
            <a:off x="760413" y="4944765"/>
            <a:ext cx="1595437" cy="568325"/>
          </a:xfrm>
          <a:prstGeom prst="line">
            <a:avLst/>
          </a:prstGeom>
          <a:noFill/>
          <a:ln w="57150">
            <a:solidFill>
              <a:srgbClr val="7E0009"/>
            </a:solidFill>
            <a:round/>
            <a:headEnd type="arrow" w="med" len="med"/>
            <a:tailEnd type="arrow" w="med" len="med"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19" name="Line 4"/>
          <p:cNvSpPr>
            <a:spLocks noChangeShapeType="1"/>
          </p:cNvSpPr>
          <p:nvPr/>
        </p:nvSpPr>
        <p:spPr bwMode="auto">
          <a:xfrm>
            <a:off x="649288" y="3236615"/>
            <a:ext cx="1587" cy="1393825"/>
          </a:xfrm>
          <a:prstGeom prst="line">
            <a:avLst/>
          </a:prstGeom>
          <a:noFill/>
          <a:ln w="57150">
            <a:solidFill>
              <a:srgbClr val="7E0009"/>
            </a:solidFill>
            <a:round/>
            <a:headEnd type="arrow" w="med" len="med"/>
            <a:tailEnd type="arrow" w="med" len="med"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20" name="Rectangle 5"/>
          <p:cNvSpPr>
            <a:spLocks/>
          </p:cNvSpPr>
          <p:nvPr/>
        </p:nvSpPr>
        <p:spPr bwMode="auto">
          <a:xfrm>
            <a:off x="5148064" y="3882504"/>
            <a:ext cx="990600" cy="48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b="1" dirty="0">
                <a:solidFill>
                  <a:srgbClr val="7E0009"/>
                </a:solidFill>
                <a:latin typeface="Futura Condensed" pitchFamily="-109" charset="0"/>
                <a:sym typeface="Futura Condensed" pitchFamily="-109" charset="0"/>
              </a:rPr>
              <a:t>76 m</a:t>
            </a:r>
          </a:p>
        </p:txBody>
      </p:sp>
      <p:sp>
        <p:nvSpPr>
          <p:cNvPr id="21" name="Rectangle 6"/>
          <p:cNvSpPr>
            <a:spLocks/>
          </p:cNvSpPr>
          <p:nvPr/>
        </p:nvSpPr>
        <p:spPr bwMode="auto">
          <a:xfrm>
            <a:off x="782638" y="5173365"/>
            <a:ext cx="1130300" cy="48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b="1">
                <a:solidFill>
                  <a:srgbClr val="7E0009"/>
                </a:solidFill>
                <a:latin typeface="Futura Condensed" pitchFamily="-109" charset="0"/>
                <a:sym typeface="Futura Condensed" pitchFamily="-109" charset="0"/>
              </a:rPr>
              <a:t>12 m</a:t>
            </a:r>
          </a:p>
        </p:txBody>
      </p:sp>
      <p:sp>
        <p:nvSpPr>
          <p:cNvPr id="22" name="Rectangle 7"/>
          <p:cNvSpPr>
            <a:spLocks/>
          </p:cNvSpPr>
          <p:nvPr/>
        </p:nvSpPr>
        <p:spPr bwMode="auto">
          <a:xfrm rot="16200000">
            <a:off x="-27632" y="3513584"/>
            <a:ext cx="939800" cy="48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b="1" dirty="0">
                <a:solidFill>
                  <a:srgbClr val="7E0009"/>
                </a:solidFill>
                <a:latin typeface="Futura Condensed" pitchFamily="-109" charset="0"/>
                <a:sym typeface="Futura Condensed" pitchFamily="-109" charset="0"/>
              </a:rPr>
              <a:t>9 m</a:t>
            </a:r>
          </a:p>
        </p:txBody>
      </p:sp>
      <p:sp>
        <p:nvSpPr>
          <p:cNvPr id="23" name="Rectangle 9"/>
          <p:cNvSpPr>
            <a:spLocks/>
          </p:cNvSpPr>
          <p:nvPr/>
        </p:nvSpPr>
        <p:spPr bwMode="auto">
          <a:xfrm>
            <a:off x="5292080" y="4077072"/>
            <a:ext cx="3860800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 anchor="ctr"/>
          <a:lstStyle/>
          <a:p>
            <a:pPr marL="39688"/>
            <a:r>
              <a:rPr lang="en-US" sz="2800" b="1" dirty="0">
                <a:solidFill>
                  <a:srgbClr val="7E0009"/>
                </a:solidFill>
                <a:latin typeface="Futura Condensed" pitchFamily="-109" charset="0"/>
                <a:sym typeface="Futura Condensed" pitchFamily="-109" charset="0"/>
              </a:rPr>
              <a:t>3 </a:t>
            </a:r>
            <a:r>
              <a:rPr lang="en-US" sz="2800" b="1" dirty="0" err="1">
                <a:solidFill>
                  <a:srgbClr val="7E0009"/>
                </a:solidFill>
                <a:latin typeface="Futura Condensed" pitchFamily="-109" charset="0"/>
                <a:sym typeface="Futura Condensed" pitchFamily="-109" charset="0"/>
              </a:rPr>
              <a:t>Subdetectors</a:t>
            </a:r>
            <a:r>
              <a:rPr lang="en-US" sz="2800" b="1" dirty="0">
                <a:solidFill>
                  <a:srgbClr val="7E0009"/>
                </a:solidFill>
                <a:latin typeface="Futura Condensed" pitchFamily="-109" charset="0"/>
                <a:sym typeface="Futura Condensed" pitchFamily="-109" charset="0"/>
              </a:rPr>
              <a:t>:</a:t>
            </a:r>
          </a:p>
          <a:p>
            <a:pPr marL="39688"/>
            <a:r>
              <a:rPr lang="en-US" b="1" dirty="0">
                <a:solidFill>
                  <a:srgbClr val="383838"/>
                </a:solidFill>
                <a:latin typeface="Futura Condensed" pitchFamily="-109" charset="0"/>
                <a:sym typeface="Futura Condensed" pitchFamily="-109" charset="0"/>
              </a:rPr>
              <a:t>- </a:t>
            </a:r>
            <a:r>
              <a:rPr lang="en-US" b="1" dirty="0" err="1">
                <a:solidFill>
                  <a:srgbClr val="383838"/>
                </a:solidFill>
                <a:latin typeface="Futura Condensed" pitchFamily="-109" charset="0"/>
                <a:sym typeface="Futura Condensed" pitchFamily="-109" charset="0"/>
              </a:rPr>
              <a:t>Scintillators</a:t>
            </a:r>
            <a:endParaRPr lang="en-US" b="1" dirty="0">
              <a:solidFill>
                <a:srgbClr val="383838"/>
              </a:solidFill>
              <a:latin typeface="Futura Condensed" pitchFamily="-109" charset="0"/>
              <a:sym typeface="Futura Condensed" pitchFamily="-109" charset="0"/>
            </a:endParaRPr>
          </a:p>
          <a:p>
            <a:pPr marL="39688"/>
            <a:r>
              <a:rPr lang="en-US" b="1" dirty="0">
                <a:solidFill>
                  <a:srgbClr val="383838"/>
                </a:solidFill>
                <a:latin typeface="Futura Condensed" pitchFamily="-109" charset="0"/>
                <a:sym typeface="Futura Condensed" pitchFamily="-109" charset="0"/>
              </a:rPr>
              <a:t>- Limited Streamer Tubes</a:t>
            </a:r>
          </a:p>
          <a:p>
            <a:pPr marL="39688"/>
            <a:r>
              <a:rPr lang="en-US" b="1" dirty="0">
                <a:solidFill>
                  <a:srgbClr val="383838"/>
                </a:solidFill>
                <a:latin typeface="Futura Condensed" pitchFamily="-109" charset="0"/>
                <a:sym typeface="Futura Condensed" pitchFamily="-109" charset="0"/>
              </a:rPr>
              <a:t>- Nuclear Track Detectors</a:t>
            </a:r>
            <a:r>
              <a:rPr lang="en-US" b="1" baseline="30000" dirty="0">
                <a:solidFill>
                  <a:srgbClr val="FF0000"/>
                </a:solidFill>
                <a:latin typeface="Futura Condensed" pitchFamily="-109" charset="0"/>
                <a:sym typeface="Futura Condensed" pitchFamily="-109" charset="0"/>
              </a:rPr>
              <a:t> </a:t>
            </a:r>
          </a:p>
        </p:txBody>
      </p:sp>
      <p:sp>
        <p:nvSpPr>
          <p:cNvPr id="24" name="Rectangle 10"/>
          <p:cNvSpPr>
            <a:spLocks/>
          </p:cNvSpPr>
          <p:nvPr/>
        </p:nvSpPr>
        <p:spPr bwMode="auto">
          <a:xfrm>
            <a:off x="608632" y="1493540"/>
            <a:ext cx="5043488" cy="49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2000" b="1" dirty="0">
                <a:solidFill>
                  <a:srgbClr val="383838"/>
                </a:solidFill>
                <a:latin typeface="Lucida Grande" pitchFamily="-109" charset="0"/>
                <a:sym typeface="Futura" pitchFamily="-109" charset="0"/>
              </a:rPr>
              <a:t>Data taking from 1989 to 2000</a:t>
            </a:r>
          </a:p>
        </p:txBody>
      </p:sp>
      <p:sp>
        <p:nvSpPr>
          <p:cNvPr id="25" name="Rectangle 11"/>
          <p:cNvSpPr>
            <a:spLocks/>
          </p:cNvSpPr>
          <p:nvPr/>
        </p:nvSpPr>
        <p:spPr bwMode="auto">
          <a:xfrm>
            <a:off x="3851920" y="6102052"/>
            <a:ext cx="1843132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b="1" dirty="0">
                <a:latin typeface="Futura Condensed" pitchFamily="-109" charset="0"/>
                <a:sym typeface="Futura Condensed" pitchFamily="-109" charset="0"/>
              </a:rPr>
              <a:t>S</a:t>
            </a:r>
            <a:r>
              <a:rPr lang="en-US" dirty="0">
                <a:latin typeface="Symbol" pitchFamily="18" charset="2"/>
                <a:sym typeface="Symbol" pitchFamily="18" charset="2"/>
              </a:rPr>
              <a:t>Ω</a:t>
            </a:r>
            <a:r>
              <a:rPr lang="en-US" b="1" dirty="0">
                <a:latin typeface="Futura Condensed" pitchFamily="-109" charset="0"/>
                <a:sym typeface="Futura Condensed" pitchFamily="-109" charset="0"/>
              </a:rPr>
              <a:t> </a:t>
            </a:r>
            <a:r>
              <a:rPr lang="en-US" dirty="0">
                <a:latin typeface="Symbol" pitchFamily="18" charset="2"/>
                <a:sym typeface="Symbol" pitchFamily="18" charset="2"/>
              </a:rPr>
              <a:t>∼</a:t>
            </a:r>
            <a:r>
              <a:rPr lang="en-US" b="1" dirty="0">
                <a:latin typeface="Futura Condensed" pitchFamily="-109" charset="0"/>
                <a:sym typeface="Futura Condensed" pitchFamily="-109" charset="0"/>
              </a:rPr>
              <a:t>10,000 m</a:t>
            </a:r>
            <a:r>
              <a:rPr lang="en-US" b="1" baseline="30000" dirty="0">
                <a:latin typeface="Futura Condensed" pitchFamily="-109" charset="0"/>
                <a:sym typeface="Futura Condensed" pitchFamily="-109" charset="0"/>
              </a:rPr>
              <a:t>2</a:t>
            </a:r>
            <a:r>
              <a:rPr lang="en-US" b="1" dirty="0">
                <a:latin typeface="Futura Condensed" pitchFamily="-109" charset="0"/>
                <a:sym typeface="Futura Condensed" pitchFamily="-109" charset="0"/>
              </a:rPr>
              <a:t>sr</a:t>
            </a:r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1115616" y="1043444"/>
            <a:ext cx="7086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@ </a:t>
            </a:r>
            <a:r>
              <a:rPr lang="en-US" b="1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Gran </a:t>
            </a:r>
            <a:r>
              <a:rPr lang="en-US" b="1" dirty="0" err="1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Sasso</a:t>
            </a:r>
            <a:r>
              <a:rPr lang="en-US" b="1" dirty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 underground Lab (Italy</a:t>
            </a:r>
            <a:r>
              <a:rPr lang="en-US" b="1" dirty="0" smtClean="0">
                <a:solidFill>
                  <a:srgbClr val="FFFF00"/>
                </a:solidFill>
                <a:latin typeface="Futura Condensed" pitchFamily="-109" charset="0"/>
                <a:sym typeface="Futura Condensed" pitchFamily="-109" charset="0"/>
              </a:rPr>
              <a:t>) </a:t>
            </a:r>
            <a:r>
              <a:rPr lang="en-US" b="1" dirty="0" smtClean="0">
                <a:solidFill>
                  <a:srgbClr val="FFFF00"/>
                </a:solidFill>
                <a:latin typeface="Lucida Grande" pitchFamily="-109" charset="0"/>
                <a:sym typeface="Comic Sans MS" pitchFamily="66" charset="0"/>
              </a:rPr>
              <a:t>(3700 m </a:t>
            </a:r>
            <a:r>
              <a:rPr lang="en-US" b="1" dirty="0" err="1" smtClean="0">
                <a:solidFill>
                  <a:srgbClr val="FFFF00"/>
                </a:solidFill>
                <a:latin typeface="Lucida Grande" pitchFamily="-109" charset="0"/>
                <a:sym typeface="Comic Sans MS" pitchFamily="66" charset="0"/>
              </a:rPr>
              <a:t>w.e</a:t>
            </a:r>
            <a:r>
              <a:rPr lang="en-US" b="1" dirty="0" smtClean="0">
                <a:solidFill>
                  <a:srgbClr val="FFFF00"/>
                </a:solidFill>
                <a:latin typeface="Lucida Grande" pitchFamily="-109" charset="0"/>
                <a:sym typeface="Comic Sans MS" pitchFamily="66" charset="0"/>
              </a:rPr>
              <a:t>.)</a:t>
            </a:r>
          </a:p>
        </p:txBody>
      </p:sp>
      <p:sp>
        <p:nvSpPr>
          <p:cNvPr id="28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44624"/>
            <a:ext cx="8229600" cy="864096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rIns="40639"/>
          <a:lstStyle/>
          <a:p>
            <a:r>
              <a:rPr lang="en-US" sz="2800" b="1" dirty="0" smtClean="0">
                <a:solidFill>
                  <a:srgbClr val="92D050"/>
                </a:solidFill>
                <a:latin typeface="Futura Condensed" pitchFamily="-109" charset="0"/>
                <a:sym typeface="Futura Condensed" pitchFamily="-109" charset="0"/>
              </a:rPr>
              <a:t>The MACRO experiment</a:t>
            </a:r>
            <a:endParaRPr lang="en-US" sz="2800" dirty="0" smtClean="0">
              <a:solidFill>
                <a:srgbClr val="92D050"/>
              </a:solidFill>
              <a:latin typeface="Lucida Grande" pitchFamily="-109" charset="0"/>
              <a:sym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5092700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Rectangle 5"/>
          <p:cNvSpPr>
            <a:spLocks/>
          </p:cNvSpPr>
          <p:nvPr/>
        </p:nvSpPr>
        <p:spPr bwMode="auto">
          <a:xfrm>
            <a:off x="5257800" y="1447800"/>
            <a:ext cx="3357563" cy="1384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 marR="0" lvl="0" indent="0" defTabSz="914400" eaLnBrk="1" fontAlgn="auto" latinLnBrk="0" hangingPunct="1">
              <a:lnSpc>
                <a:spcPct val="100000"/>
              </a:lnSpc>
              <a:spcBef>
                <a:spcPts val="1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Total surface :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Symbol" pitchFamily="18" charset="2"/>
              </a:rPr>
              <a:t>∼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 1263 m</a:t>
            </a:r>
            <a:r>
              <a:rPr kumimoji="0" lang="en-US" sz="2000" b="1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2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  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Lucida Grande" pitchFamily="-109" charset="0"/>
              <a:cs typeface="Arial" pitchFamily="34" charset="0"/>
            </a:endParaRPr>
          </a:p>
          <a:p>
            <a:pPr marL="39688" marR="0" lvl="0" indent="0" defTabSz="914400" eaLnBrk="1" fontAlgn="auto" latinLnBrk="0" hangingPunct="1">
              <a:lnSpc>
                <a:spcPct val="100000"/>
              </a:lnSpc>
              <a:spcBef>
                <a:spcPts val="1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 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Symbol" pitchFamily="18" charset="2"/>
              </a:rPr>
              <a:t>Ω </a:t>
            </a:r>
            <a:r>
              <a:rPr kumimoji="0" lang="en-US" sz="2000" b="1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fast MM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Symbol" pitchFamily="18" charset="2"/>
              </a:rPr>
              <a:t>∼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 7100 m</a:t>
            </a:r>
            <a:r>
              <a:rPr kumimoji="0" lang="en-US" sz="2000" b="1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" pitchFamily="-109" charset="0"/>
              </a:rPr>
              <a:t>2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sr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Lucida Grande" pitchFamily="-109" charset="0"/>
              <a:cs typeface="Arial" pitchFamily="34" charset="0"/>
            </a:endParaRPr>
          </a:p>
          <a:p>
            <a:pPr marL="39688" marR="0" lvl="0" indent="0" defTabSz="914400" eaLnBrk="1" fontAlgn="auto" latinLnBrk="0" hangingPunct="1">
              <a:lnSpc>
                <a:spcPct val="100000"/>
              </a:lnSpc>
              <a:spcBef>
                <a:spcPts val="1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T_exposure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Symbol" pitchFamily="18" charset="2"/>
              </a:rPr>
              <a:t>∼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Lucida Grande" pitchFamily="-109" charset="0"/>
                <a:sym typeface="Futura Condensed" pitchFamily="-109" charset="0"/>
              </a:rPr>
              <a:t> 10 years</a:t>
            </a:r>
          </a:p>
        </p:txBody>
      </p:sp>
      <p:sp>
        <p:nvSpPr>
          <p:cNvPr id="62" name="Rectangle 6"/>
          <p:cNvSpPr>
            <a:spLocks/>
          </p:cNvSpPr>
          <p:nvPr/>
        </p:nvSpPr>
        <p:spPr bwMode="auto">
          <a:xfrm>
            <a:off x="1524000" y="6324600"/>
            <a:ext cx="3579813" cy="5334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/>
            <a:r>
              <a:rPr lang="en-US" sz="2000" dirty="0">
                <a:latin typeface="Lucida Grande" pitchFamily="-109" charset="0"/>
                <a:sym typeface="Futura Condensed" pitchFamily="-109" charset="0"/>
              </a:rPr>
              <a:t>modules  24.5 x 24.5 cm</a:t>
            </a:r>
            <a:r>
              <a:rPr lang="en-US" sz="2000" baseline="30000" dirty="0">
                <a:latin typeface="Lucida Grande" pitchFamily="-109" charset="0"/>
                <a:sym typeface="Futura Condensed" pitchFamily="-109" charset="0"/>
              </a:rPr>
              <a:t>2</a:t>
            </a:r>
          </a:p>
        </p:txBody>
      </p:sp>
      <p:sp>
        <p:nvSpPr>
          <p:cNvPr id="112" name="Rectangle 57"/>
          <p:cNvSpPr>
            <a:spLocks/>
          </p:cNvSpPr>
          <p:nvPr/>
        </p:nvSpPr>
        <p:spPr bwMode="auto">
          <a:xfrm>
            <a:off x="228600" y="5181600"/>
            <a:ext cx="48006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/>
            <a:r>
              <a:rPr lang="en-US" sz="2000" b="1" dirty="0">
                <a:latin typeface="Lucida Grande" pitchFamily="-109" charset="0"/>
                <a:sym typeface="Futura Condensed" pitchFamily="-109" charset="0"/>
              </a:rPr>
              <a:t>Used in triggered and stand-alone mode</a:t>
            </a:r>
          </a:p>
        </p:txBody>
      </p:sp>
      <p:grpSp>
        <p:nvGrpSpPr>
          <p:cNvPr id="310" name="Group 8"/>
          <p:cNvGrpSpPr>
            <a:grpSpLocks/>
          </p:cNvGrpSpPr>
          <p:nvPr/>
        </p:nvGrpSpPr>
        <p:grpSpPr bwMode="auto">
          <a:xfrm>
            <a:off x="4572000" y="3827463"/>
            <a:ext cx="4584700" cy="3030537"/>
            <a:chOff x="-8" y="0"/>
            <a:chExt cx="2888" cy="1909"/>
          </a:xfrm>
        </p:grpSpPr>
        <p:grpSp>
          <p:nvGrpSpPr>
            <p:cNvPr id="313" name="Group 11"/>
            <p:cNvGrpSpPr>
              <a:grpSpLocks/>
            </p:cNvGrpSpPr>
            <p:nvPr/>
          </p:nvGrpSpPr>
          <p:grpSpPr bwMode="auto">
            <a:xfrm>
              <a:off x="0" y="1019"/>
              <a:ext cx="946" cy="363"/>
              <a:chOff x="0" y="-86"/>
              <a:chExt cx="946" cy="363"/>
            </a:xfrm>
          </p:grpSpPr>
          <p:sp>
            <p:nvSpPr>
              <p:cNvPr id="357" name="Rectangle 12"/>
              <p:cNvSpPr>
                <a:spLocks/>
              </p:cNvSpPr>
              <p:nvPr/>
            </p:nvSpPr>
            <p:spPr bwMode="auto">
              <a:xfrm>
                <a:off x="0" y="46"/>
                <a:ext cx="946" cy="2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58" name="Rectangle 13"/>
              <p:cNvSpPr>
                <a:spLocks/>
              </p:cNvSpPr>
              <p:nvPr/>
            </p:nvSpPr>
            <p:spPr bwMode="auto">
              <a:xfrm>
                <a:off x="1" y="-86"/>
                <a:ext cx="944" cy="363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/>
                <a:r>
                  <a:rPr lang="en-US" sz="1800" b="1" dirty="0" err="1">
                    <a:solidFill>
                      <a:srgbClr val="4D4D4D"/>
                    </a:solidFill>
                    <a:latin typeface="Futura Condensed" pitchFamily="-109" charset="0"/>
                    <a:sym typeface="Futura Condensed" pitchFamily="-109" charset="0"/>
                  </a:rPr>
                  <a:t>Aluminium</a:t>
                </a:r>
                <a:endParaRPr lang="en-US" sz="1800" b="1" dirty="0">
                  <a:solidFill>
                    <a:srgbClr val="4D4D4D"/>
                  </a:solidFill>
                  <a:latin typeface="Futura Condensed" pitchFamily="-109" charset="0"/>
                  <a:sym typeface="Futura Condensed" pitchFamily="-109" charset="0"/>
                </a:endParaRPr>
              </a:p>
            </p:txBody>
          </p:sp>
        </p:grpSp>
        <p:sp>
          <p:nvSpPr>
            <p:cNvPr id="314" name="Rectangle 14"/>
            <p:cNvSpPr>
              <a:spLocks/>
            </p:cNvSpPr>
            <p:nvPr/>
          </p:nvSpPr>
          <p:spPr bwMode="auto">
            <a:xfrm>
              <a:off x="801" y="1327"/>
              <a:ext cx="2034" cy="203"/>
            </a:xfrm>
            <a:prstGeom prst="rect">
              <a:avLst/>
            </a:prstGeom>
            <a:solidFill>
              <a:srgbClr val="9B96FE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it-IT"/>
            </a:p>
          </p:txBody>
        </p:sp>
        <p:grpSp>
          <p:nvGrpSpPr>
            <p:cNvPr id="315" name="Group 15"/>
            <p:cNvGrpSpPr>
              <a:grpSpLocks/>
            </p:cNvGrpSpPr>
            <p:nvPr/>
          </p:nvGrpSpPr>
          <p:grpSpPr bwMode="auto">
            <a:xfrm>
              <a:off x="616" y="192"/>
              <a:ext cx="569" cy="248"/>
              <a:chOff x="0" y="0"/>
              <a:chExt cx="569" cy="248"/>
            </a:xfrm>
          </p:grpSpPr>
          <p:sp>
            <p:nvSpPr>
              <p:cNvPr id="355" name="Rectangle 16"/>
              <p:cNvSpPr>
                <a:spLocks/>
              </p:cNvSpPr>
              <p:nvPr/>
            </p:nvSpPr>
            <p:spPr bwMode="auto">
              <a:xfrm>
                <a:off x="0" y="0"/>
                <a:ext cx="569" cy="2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56" name="Rectangle 17"/>
              <p:cNvSpPr>
                <a:spLocks/>
              </p:cNvSpPr>
              <p:nvPr/>
            </p:nvSpPr>
            <p:spPr bwMode="auto">
              <a:xfrm>
                <a:off x="0" y="0"/>
                <a:ext cx="568" cy="24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/>
                <a:r>
                  <a:rPr lang="en-US" sz="1800" b="1" dirty="0">
                    <a:solidFill>
                      <a:schemeClr val="tx1"/>
                    </a:solidFill>
                    <a:latin typeface="Futura Condensed" pitchFamily="-109" charset="0"/>
                    <a:sym typeface="Futura Condensed" pitchFamily="-109" charset="0"/>
                  </a:rPr>
                  <a:t>M.I.P.</a:t>
                </a:r>
              </a:p>
            </p:txBody>
          </p:sp>
        </p:grpSp>
        <p:grpSp>
          <p:nvGrpSpPr>
            <p:cNvPr id="316" name="Group 18"/>
            <p:cNvGrpSpPr>
              <a:grpSpLocks/>
            </p:cNvGrpSpPr>
            <p:nvPr/>
          </p:nvGrpSpPr>
          <p:grpSpPr bwMode="auto">
            <a:xfrm>
              <a:off x="-8" y="524"/>
              <a:ext cx="862" cy="335"/>
              <a:chOff x="-167" y="0"/>
              <a:chExt cx="862" cy="335"/>
            </a:xfrm>
          </p:grpSpPr>
          <p:sp>
            <p:nvSpPr>
              <p:cNvPr id="353" name="Rectangle 19"/>
              <p:cNvSpPr>
                <a:spLocks/>
              </p:cNvSpPr>
              <p:nvPr/>
            </p:nvSpPr>
            <p:spPr bwMode="auto">
              <a:xfrm>
                <a:off x="0" y="0"/>
                <a:ext cx="695" cy="20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54" name="Rectangle 20"/>
              <p:cNvSpPr>
                <a:spLocks/>
              </p:cNvSpPr>
              <p:nvPr/>
            </p:nvSpPr>
            <p:spPr bwMode="auto">
              <a:xfrm>
                <a:off x="-167" y="87"/>
                <a:ext cx="816" cy="248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/>
                <a:r>
                  <a:rPr lang="en-US" sz="1800" b="1" dirty="0">
                    <a:solidFill>
                      <a:srgbClr val="5252A3"/>
                    </a:solidFill>
                    <a:latin typeface="Futura Condensed" pitchFamily="-109" charset="0"/>
                    <a:sym typeface="Futura Condensed" pitchFamily="-109" charset="0"/>
                  </a:rPr>
                  <a:t>CR39</a:t>
                </a:r>
              </a:p>
            </p:txBody>
          </p:sp>
        </p:grpSp>
        <p:sp>
          <p:nvSpPr>
            <p:cNvPr id="352" name="Rectangle 23"/>
            <p:cNvSpPr>
              <a:spLocks/>
            </p:cNvSpPr>
            <p:nvPr/>
          </p:nvSpPr>
          <p:spPr bwMode="auto">
            <a:xfrm>
              <a:off x="-8" y="771"/>
              <a:ext cx="816" cy="248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/>
              <a:r>
                <a:rPr lang="en-US" sz="1800" b="1" dirty="0" err="1">
                  <a:solidFill>
                    <a:srgbClr val="993300"/>
                  </a:solidFill>
                  <a:latin typeface="Futura Condensed" pitchFamily="-109" charset="0"/>
                  <a:sym typeface="Futura Condensed" pitchFamily="-109" charset="0"/>
                </a:rPr>
                <a:t>Lexan</a:t>
              </a:r>
              <a:endParaRPr lang="en-US" sz="1800" b="1" dirty="0">
                <a:solidFill>
                  <a:srgbClr val="993300"/>
                </a:solidFill>
                <a:latin typeface="Futura Condensed" pitchFamily="-109" charset="0"/>
                <a:sym typeface="Futura Condensed" pitchFamily="-109" charset="0"/>
              </a:endParaRPr>
            </a:p>
          </p:txBody>
        </p:sp>
        <p:sp>
          <p:nvSpPr>
            <p:cNvPr id="318" name="Rectangle 24"/>
            <p:cNvSpPr>
              <a:spLocks/>
            </p:cNvSpPr>
            <p:nvPr/>
          </p:nvSpPr>
          <p:spPr bwMode="auto">
            <a:xfrm>
              <a:off x="801" y="1076"/>
              <a:ext cx="2034" cy="94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319" name="Rectangle 25"/>
            <p:cNvSpPr>
              <a:spLocks/>
            </p:cNvSpPr>
            <p:nvPr/>
          </p:nvSpPr>
          <p:spPr bwMode="auto">
            <a:xfrm>
              <a:off x="796" y="1518"/>
              <a:ext cx="2042" cy="91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320" name="Rectangle 26"/>
            <p:cNvSpPr>
              <a:spLocks/>
            </p:cNvSpPr>
            <p:nvPr/>
          </p:nvSpPr>
          <p:spPr bwMode="auto">
            <a:xfrm>
              <a:off x="801" y="886"/>
              <a:ext cx="2034" cy="190"/>
            </a:xfrm>
            <a:prstGeom prst="rect">
              <a:avLst/>
            </a:prstGeom>
            <a:solidFill>
              <a:srgbClr val="9B96FE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321" name="Rectangle 27"/>
            <p:cNvSpPr>
              <a:spLocks/>
            </p:cNvSpPr>
            <p:nvPr/>
          </p:nvSpPr>
          <p:spPr bwMode="auto">
            <a:xfrm>
              <a:off x="796" y="1170"/>
              <a:ext cx="2039" cy="157"/>
            </a:xfrm>
            <a:prstGeom prst="rect">
              <a:avLst/>
            </a:prstGeom>
            <a:solidFill>
              <a:srgbClr val="B2B2B2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322" name="Rectangle 28"/>
            <p:cNvSpPr>
              <a:spLocks/>
            </p:cNvSpPr>
            <p:nvPr/>
          </p:nvSpPr>
          <p:spPr bwMode="auto">
            <a:xfrm>
              <a:off x="1090" y="32"/>
              <a:ext cx="528" cy="4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 algn="ctr"/>
              <a:r>
                <a:rPr lang="en-US" sz="1800" b="1" dirty="0">
                  <a:solidFill>
                    <a:srgbClr val="92D050"/>
                  </a:solidFill>
                  <a:latin typeface="Futura Condensed" pitchFamily="-109" charset="0"/>
                  <a:sym typeface="Futura Condensed" pitchFamily="-109" charset="0"/>
                </a:rPr>
                <a:t>Fast</a:t>
              </a:r>
            </a:p>
            <a:p>
              <a:pPr marL="39688" algn="ctr"/>
              <a:r>
                <a:rPr lang="en-US" sz="1800" b="1" dirty="0">
                  <a:solidFill>
                    <a:srgbClr val="92D050"/>
                  </a:solidFill>
                  <a:latin typeface="Futura Condensed" pitchFamily="-109" charset="0"/>
                  <a:sym typeface="Futura Condensed" pitchFamily="-109" charset="0"/>
                </a:rPr>
                <a:t>MM</a:t>
              </a:r>
            </a:p>
          </p:txBody>
        </p:sp>
        <p:grpSp>
          <p:nvGrpSpPr>
            <p:cNvPr id="323" name="Group 29"/>
            <p:cNvGrpSpPr>
              <a:grpSpLocks/>
            </p:cNvGrpSpPr>
            <p:nvPr/>
          </p:nvGrpSpPr>
          <p:grpSpPr bwMode="auto">
            <a:xfrm>
              <a:off x="1619" y="70"/>
              <a:ext cx="891" cy="432"/>
              <a:chOff x="0" y="0"/>
              <a:chExt cx="891" cy="432"/>
            </a:xfrm>
          </p:grpSpPr>
          <p:sp>
            <p:nvSpPr>
              <p:cNvPr id="349" name="Rectangle 30"/>
              <p:cNvSpPr>
                <a:spLocks/>
              </p:cNvSpPr>
              <p:nvPr/>
            </p:nvSpPr>
            <p:spPr bwMode="auto">
              <a:xfrm>
                <a:off x="0" y="0"/>
                <a:ext cx="891" cy="36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50" name="Rectangle 31"/>
              <p:cNvSpPr>
                <a:spLocks/>
              </p:cNvSpPr>
              <p:nvPr/>
            </p:nvSpPr>
            <p:spPr bwMode="auto">
              <a:xfrm>
                <a:off x="0" y="0"/>
                <a:ext cx="888" cy="432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/>
                <a:r>
                  <a:rPr lang="en-US" sz="1800" b="1" dirty="0">
                    <a:solidFill>
                      <a:srgbClr val="FF00FF"/>
                    </a:solidFill>
                    <a:latin typeface="Futura Condensed" pitchFamily="-109" charset="0"/>
                    <a:sym typeface="Futura Condensed" pitchFamily="-109" charset="0"/>
                  </a:rPr>
                  <a:t>Nuclear fragment</a:t>
                </a:r>
              </a:p>
            </p:txBody>
          </p:sp>
        </p:grpSp>
        <p:grpSp>
          <p:nvGrpSpPr>
            <p:cNvPr id="324" name="Group 32"/>
            <p:cNvGrpSpPr>
              <a:grpSpLocks/>
            </p:cNvGrpSpPr>
            <p:nvPr/>
          </p:nvGrpSpPr>
          <p:grpSpPr bwMode="auto">
            <a:xfrm>
              <a:off x="2368" y="0"/>
              <a:ext cx="512" cy="432"/>
              <a:chOff x="0" y="0"/>
              <a:chExt cx="512" cy="432"/>
            </a:xfrm>
          </p:grpSpPr>
          <p:sp>
            <p:nvSpPr>
              <p:cNvPr id="347" name="Rectangle 33"/>
              <p:cNvSpPr>
                <a:spLocks/>
              </p:cNvSpPr>
              <p:nvPr/>
            </p:nvSpPr>
            <p:spPr bwMode="auto">
              <a:xfrm>
                <a:off x="0" y="0"/>
                <a:ext cx="512" cy="3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48" name="Rectangle 34"/>
              <p:cNvSpPr>
                <a:spLocks/>
              </p:cNvSpPr>
              <p:nvPr/>
            </p:nvSpPr>
            <p:spPr bwMode="auto">
              <a:xfrm>
                <a:off x="0" y="0"/>
                <a:ext cx="512" cy="43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lIns="0" tIns="0" rIns="40639" bIns="0"/>
              <a:lstStyle/>
              <a:p>
                <a:pPr marL="39688" algn="ctr"/>
                <a:r>
                  <a:rPr lang="en-US" sz="1800" b="1" dirty="0">
                    <a:solidFill>
                      <a:srgbClr val="FFFF00"/>
                    </a:solidFill>
                    <a:latin typeface="Futura Condensed" pitchFamily="-109" charset="0"/>
                    <a:sym typeface="Futura Condensed" pitchFamily="-109" charset="0"/>
                  </a:rPr>
                  <a:t>Slow</a:t>
                </a:r>
              </a:p>
              <a:p>
                <a:pPr marL="39688" algn="ctr"/>
                <a:r>
                  <a:rPr lang="en-US" sz="1800" b="1" dirty="0">
                    <a:solidFill>
                      <a:srgbClr val="FFFF00"/>
                    </a:solidFill>
                    <a:latin typeface="Futura Condensed" pitchFamily="-109" charset="0"/>
                    <a:sym typeface="Futura Condensed" pitchFamily="-109" charset="0"/>
                  </a:rPr>
                  <a:t>MM</a:t>
                </a:r>
              </a:p>
            </p:txBody>
          </p:sp>
        </p:grpSp>
        <p:sp>
          <p:nvSpPr>
            <p:cNvPr id="325" name="Rectangle 35"/>
            <p:cNvSpPr>
              <a:spLocks/>
            </p:cNvSpPr>
            <p:nvPr/>
          </p:nvSpPr>
          <p:spPr bwMode="auto">
            <a:xfrm>
              <a:off x="801" y="797"/>
              <a:ext cx="2034" cy="94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326" name="Rectangle 36"/>
            <p:cNvSpPr>
              <a:spLocks/>
            </p:cNvSpPr>
            <p:nvPr/>
          </p:nvSpPr>
          <p:spPr bwMode="auto">
            <a:xfrm>
              <a:off x="801" y="607"/>
              <a:ext cx="2034" cy="190"/>
            </a:xfrm>
            <a:prstGeom prst="rect">
              <a:avLst/>
            </a:prstGeom>
            <a:solidFill>
              <a:srgbClr val="9B96FE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it-IT"/>
            </a:p>
          </p:txBody>
        </p:sp>
        <p:grpSp>
          <p:nvGrpSpPr>
            <p:cNvPr id="327" name="Group 37"/>
            <p:cNvGrpSpPr>
              <a:grpSpLocks/>
            </p:cNvGrpSpPr>
            <p:nvPr/>
          </p:nvGrpSpPr>
          <p:grpSpPr bwMode="auto">
            <a:xfrm>
              <a:off x="1953" y="457"/>
              <a:ext cx="93" cy="777"/>
              <a:chOff x="0" y="0"/>
              <a:chExt cx="93" cy="777"/>
            </a:xfrm>
          </p:grpSpPr>
          <p:sp>
            <p:nvSpPr>
              <p:cNvPr id="342" name="Oval 38"/>
              <p:cNvSpPr>
                <a:spLocks/>
              </p:cNvSpPr>
              <p:nvPr/>
            </p:nvSpPr>
            <p:spPr bwMode="auto">
              <a:xfrm>
                <a:off x="8" y="462"/>
                <a:ext cx="79" cy="69"/>
              </a:xfrm>
              <a:prstGeom prst="ellipse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43" name="Oval 39"/>
              <p:cNvSpPr>
                <a:spLocks/>
              </p:cNvSpPr>
              <p:nvPr/>
            </p:nvSpPr>
            <p:spPr bwMode="auto">
              <a:xfrm>
                <a:off x="0" y="617"/>
                <a:ext cx="81" cy="69"/>
              </a:xfrm>
              <a:prstGeom prst="ellipse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44" name="Line 40"/>
              <p:cNvSpPr>
                <a:spLocks noChangeShapeType="1"/>
              </p:cNvSpPr>
              <p:nvPr/>
            </p:nvSpPr>
            <p:spPr bwMode="auto">
              <a:xfrm flipH="1">
                <a:off x="42" y="0"/>
                <a:ext cx="6" cy="777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 type="triangle" w="med" len="med"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345" name="Oval 41"/>
              <p:cNvSpPr>
                <a:spLocks/>
              </p:cNvSpPr>
              <p:nvPr/>
            </p:nvSpPr>
            <p:spPr bwMode="auto">
              <a:xfrm>
                <a:off x="14" y="199"/>
                <a:ext cx="79" cy="69"/>
              </a:xfrm>
              <a:prstGeom prst="ellipse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46" name="Oval 42"/>
              <p:cNvSpPr>
                <a:spLocks/>
              </p:cNvSpPr>
              <p:nvPr/>
            </p:nvSpPr>
            <p:spPr bwMode="auto">
              <a:xfrm>
                <a:off x="8" y="333"/>
                <a:ext cx="79" cy="69"/>
              </a:xfrm>
              <a:prstGeom prst="ellipse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</p:grpSp>
        <p:grpSp>
          <p:nvGrpSpPr>
            <p:cNvPr id="328" name="Group 43"/>
            <p:cNvGrpSpPr>
              <a:grpSpLocks/>
            </p:cNvGrpSpPr>
            <p:nvPr/>
          </p:nvGrpSpPr>
          <p:grpSpPr bwMode="auto">
            <a:xfrm>
              <a:off x="2534" y="349"/>
              <a:ext cx="82" cy="1560"/>
              <a:chOff x="0" y="0"/>
              <a:chExt cx="81" cy="1560"/>
            </a:xfrm>
          </p:grpSpPr>
          <p:sp>
            <p:nvSpPr>
              <p:cNvPr id="338" name="Oval 44"/>
              <p:cNvSpPr>
                <a:spLocks/>
              </p:cNvSpPr>
              <p:nvPr/>
            </p:nvSpPr>
            <p:spPr bwMode="auto">
              <a:xfrm>
                <a:off x="0" y="593"/>
                <a:ext cx="76" cy="70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39" name="Oval 45"/>
              <p:cNvSpPr>
                <a:spLocks/>
              </p:cNvSpPr>
              <p:nvPr/>
            </p:nvSpPr>
            <p:spPr bwMode="auto">
              <a:xfrm>
                <a:off x="4" y="1063"/>
                <a:ext cx="77" cy="69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40" name="Line 46"/>
              <p:cNvSpPr>
                <a:spLocks noChangeShapeType="1"/>
              </p:cNvSpPr>
              <p:nvPr/>
            </p:nvSpPr>
            <p:spPr bwMode="auto">
              <a:xfrm>
                <a:off x="37" y="0"/>
                <a:ext cx="1" cy="1560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341" name="Oval 47"/>
              <p:cNvSpPr>
                <a:spLocks/>
              </p:cNvSpPr>
              <p:nvPr/>
            </p:nvSpPr>
            <p:spPr bwMode="auto">
              <a:xfrm>
                <a:off x="0" y="321"/>
                <a:ext cx="76" cy="69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</p:grpSp>
        <p:sp>
          <p:nvSpPr>
            <p:cNvPr id="329" name="Line 48"/>
            <p:cNvSpPr>
              <a:spLocks noChangeShapeType="1"/>
            </p:cNvSpPr>
            <p:nvPr/>
          </p:nvSpPr>
          <p:spPr bwMode="auto">
            <a:xfrm>
              <a:off x="1007" y="499"/>
              <a:ext cx="1" cy="12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grpSp>
          <p:nvGrpSpPr>
            <p:cNvPr id="330" name="Group 49"/>
            <p:cNvGrpSpPr>
              <a:grpSpLocks/>
            </p:cNvGrpSpPr>
            <p:nvPr/>
          </p:nvGrpSpPr>
          <p:grpSpPr bwMode="auto">
            <a:xfrm>
              <a:off x="1335" y="351"/>
              <a:ext cx="73" cy="1555"/>
              <a:chOff x="0" y="0"/>
              <a:chExt cx="72" cy="1555"/>
            </a:xfrm>
          </p:grpSpPr>
          <p:sp>
            <p:nvSpPr>
              <p:cNvPr id="331" name="Line 50"/>
              <p:cNvSpPr>
                <a:spLocks noChangeShapeType="1"/>
              </p:cNvSpPr>
              <p:nvPr/>
            </p:nvSpPr>
            <p:spPr bwMode="auto">
              <a:xfrm>
                <a:off x="35" y="0"/>
                <a:ext cx="1" cy="1555"/>
              </a:xfrm>
              <a:prstGeom prst="line">
                <a:avLst/>
              </a:prstGeom>
              <a:noFill/>
              <a:ln w="9525">
                <a:solidFill>
                  <a:srgbClr val="92D050"/>
                </a:solidFill>
                <a:round/>
                <a:headEnd/>
                <a:tailEnd type="triangle" w="med" len="med"/>
              </a:ln>
            </p:spPr>
            <p:txBody>
              <a:bodyPr lIns="0" tIns="0" rIns="0" bIns="0"/>
              <a:lstStyle/>
              <a:p>
                <a:endParaRPr lang="fr-FR"/>
              </a:p>
            </p:txBody>
          </p:sp>
          <p:sp>
            <p:nvSpPr>
              <p:cNvPr id="332" name="Oval 51"/>
              <p:cNvSpPr>
                <a:spLocks/>
              </p:cNvSpPr>
              <p:nvPr/>
            </p:nvSpPr>
            <p:spPr bwMode="auto">
              <a:xfrm>
                <a:off x="0" y="329"/>
                <a:ext cx="69" cy="69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33" name="Oval 52"/>
              <p:cNvSpPr>
                <a:spLocks/>
              </p:cNvSpPr>
              <p:nvPr/>
            </p:nvSpPr>
            <p:spPr bwMode="auto">
              <a:xfrm>
                <a:off x="4" y="456"/>
                <a:ext cx="68" cy="69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34" name="Oval 53"/>
              <p:cNvSpPr>
                <a:spLocks/>
              </p:cNvSpPr>
              <p:nvPr/>
            </p:nvSpPr>
            <p:spPr bwMode="auto">
              <a:xfrm>
                <a:off x="4" y="608"/>
                <a:ext cx="68" cy="69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35" name="Oval 54"/>
              <p:cNvSpPr>
                <a:spLocks/>
              </p:cNvSpPr>
              <p:nvPr/>
            </p:nvSpPr>
            <p:spPr bwMode="auto">
              <a:xfrm>
                <a:off x="0" y="741"/>
                <a:ext cx="67" cy="70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36" name="Oval 55"/>
              <p:cNvSpPr>
                <a:spLocks/>
              </p:cNvSpPr>
              <p:nvPr/>
            </p:nvSpPr>
            <p:spPr bwMode="auto">
              <a:xfrm>
                <a:off x="0" y="1062"/>
                <a:ext cx="67" cy="70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  <p:sp>
            <p:nvSpPr>
              <p:cNvPr id="337" name="Oval 56"/>
              <p:cNvSpPr>
                <a:spLocks/>
              </p:cNvSpPr>
              <p:nvPr/>
            </p:nvSpPr>
            <p:spPr bwMode="auto">
              <a:xfrm>
                <a:off x="2" y="1207"/>
                <a:ext cx="67" cy="69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it-IT"/>
              </a:p>
            </p:txBody>
          </p:sp>
        </p:grpSp>
      </p:grpSp>
      <p:sp>
        <p:nvSpPr>
          <p:cNvPr id="360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44624"/>
            <a:ext cx="8229600" cy="864096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rIns="40639">
            <a:normAutofit/>
          </a:bodyPr>
          <a:lstStyle/>
          <a:p>
            <a:r>
              <a:rPr lang="en-US" sz="2800" b="1" dirty="0" smtClean="0">
                <a:solidFill>
                  <a:srgbClr val="92D050"/>
                </a:solidFill>
                <a:latin typeface="Lucida Grande" pitchFamily="-109" charset="0"/>
                <a:sym typeface="Futura" pitchFamily="-109" charset="0"/>
              </a:rPr>
              <a:t>The  MACRO</a:t>
            </a:r>
            <a:r>
              <a:rPr lang="it-IT" sz="2800" b="1" dirty="0" smtClean="0">
                <a:solidFill>
                  <a:srgbClr val="92D050"/>
                </a:solidFill>
                <a:latin typeface="Lucida Grande" pitchFamily="-109" charset="0"/>
                <a:sym typeface="Futura" pitchFamily="-109" charset="0"/>
              </a:rPr>
              <a:t> track-etch subdetector</a:t>
            </a:r>
            <a:endParaRPr lang="en-US" sz="2800" dirty="0" smtClean="0">
              <a:solidFill>
                <a:srgbClr val="92D050"/>
              </a:solidFill>
              <a:latin typeface="Lucida Grande" pitchFamily="-109" charset="0"/>
              <a:sym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5925" y="1357313"/>
            <a:ext cx="57721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44624"/>
            <a:ext cx="8229600" cy="864096"/>
          </a:xfrm>
          <a:prstGeom prst="rect">
            <a:avLst/>
          </a:prstGeom>
          <a:gradFill rotWithShape="0">
            <a:gsLst>
              <a:gs pos="0">
                <a:srgbClr val="5B87F2"/>
              </a:gs>
              <a:gs pos="100000">
                <a:srgbClr val="2A3E70"/>
              </a:gs>
            </a:gsLst>
            <a:lin ang="5400000" scaled="1"/>
          </a:gradFill>
          <a:ln w="12700"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rIns="40639">
            <a:normAutofit/>
          </a:bodyPr>
          <a:lstStyle/>
          <a:p>
            <a:r>
              <a:rPr lang="it-IT" sz="2800" b="1" dirty="0" smtClean="0">
                <a:solidFill>
                  <a:srgbClr val="92D050"/>
                </a:solidFill>
                <a:latin typeface="Lucida Grande" pitchFamily="-109" charset="0"/>
              </a:rPr>
              <a:t>Present world limits for GUT MMs</a:t>
            </a:r>
            <a:endParaRPr lang="en-US" sz="2800" dirty="0" smtClean="0">
              <a:solidFill>
                <a:srgbClr val="92D050"/>
              </a:solidFill>
              <a:latin typeface="Lucida Grande" pitchFamily="-109" charset="0"/>
              <a:sym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2701</TotalTime>
  <Words>1869</Words>
  <Application>Microsoft Office PowerPoint</Application>
  <PresentationFormat>Affichage à l'écran (4:3)</PresentationFormat>
  <Paragraphs>307</Paragraphs>
  <Slides>31</Slides>
  <Notes>15</Notes>
  <HiddenSlides>2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3" baseType="lpstr">
      <vt:lpstr>Thème Office</vt:lpstr>
      <vt:lpstr>Immagine bitmap</vt:lpstr>
      <vt:lpstr>The Quest for Cosmic Monopoles</vt:lpstr>
      <vt:lpstr>GUT MMs </vt:lpstr>
      <vt:lpstr>GUT MM properties</vt:lpstr>
      <vt:lpstr>MM Energy Loss</vt:lpstr>
      <vt:lpstr>Searches in Cosmic Rays</vt:lpstr>
      <vt:lpstr>Diapositive 6</vt:lpstr>
      <vt:lpstr>The MACRO experiment</vt:lpstr>
      <vt:lpstr>The  MACRO track-etch subdetector</vt:lpstr>
      <vt:lpstr>Present world limits for GUT MMs</vt:lpstr>
      <vt:lpstr>Intermediate mass MMs (105 - 1012 GeV)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Strange Quark Matter  E. Witten, Phys. Rev. D30 (1984) 272A. De Rujula, S. L. Glashow, Nature 312 (1984) 734</vt:lpstr>
      <vt:lpstr>Diapositive 21</vt:lpstr>
      <vt:lpstr>Charge vs mass relation:  Z /A  « 1</vt:lpstr>
      <vt:lpstr>Diapositive 23</vt:lpstr>
      <vt:lpstr>Diapositive 24</vt:lpstr>
      <vt:lpstr>Diapositive 25</vt:lpstr>
      <vt:lpstr>Diapositive 26</vt:lpstr>
      <vt:lpstr>Diapositive 27</vt:lpstr>
      <vt:lpstr>Back slides</vt:lpstr>
      <vt:lpstr>Diapositive 29</vt:lpstr>
      <vt:lpstr>Diapositive 30</vt:lpstr>
      <vt:lpstr>Diapositive 31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Sahnoun</dc:creator>
  <cp:lastModifiedBy>Sahnoun</cp:lastModifiedBy>
  <cp:revision>118</cp:revision>
  <dcterms:created xsi:type="dcterms:W3CDTF">2012-06-15T09:59:15Z</dcterms:created>
  <dcterms:modified xsi:type="dcterms:W3CDTF">2012-06-15T15:33:04Z</dcterms:modified>
</cp:coreProperties>
</file>