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07" r:id="rId1"/>
  </p:sldMasterIdLst>
  <p:notesMasterIdLst>
    <p:notesMasterId r:id="rId24"/>
  </p:notesMasterIdLst>
  <p:handoutMasterIdLst>
    <p:handoutMasterId r:id="rId25"/>
  </p:handoutMasterIdLst>
  <p:sldIdLst>
    <p:sldId id="256" r:id="rId2"/>
    <p:sldId id="405" r:id="rId3"/>
    <p:sldId id="363" r:id="rId4"/>
    <p:sldId id="393" r:id="rId5"/>
    <p:sldId id="411" r:id="rId6"/>
    <p:sldId id="412" r:id="rId7"/>
    <p:sldId id="407" r:id="rId8"/>
    <p:sldId id="406" r:id="rId9"/>
    <p:sldId id="398" r:id="rId10"/>
    <p:sldId id="404" r:id="rId11"/>
    <p:sldId id="399" r:id="rId12"/>
    <p:sldId id="410" r:id="rId13"/>
    <p:sldId id="414" r:id="rId14"/>
    <p:sldId id="409" r:id="rId15"/>
    <p:sldId id="408" r:id="rId16"/>
    <p:sldId id="413" r:id="rId17"/>
    <p:sldId id="401" r:id="rId18"/>
    <p:sldId id="396" r:id="rId19"/>
    <p:sldId id="394" r:id="rId20"/>
    <p:sldId id="395" r:id="rId21"/>
    <p:sldId id="403" r:id="rId22"/>
    <p:sldId id="392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72" autoAdjust="0"/>
    <p:restoredTop sz="99607" autoAdjust="0"/>
  </p:normalViewPr>
  <p:slideViewPr>
    <p:cSldViewPr snapToGrid="0" snapToObjects="1">
      <p:cViewPr>
        <p:scale>
          <a:sx n="112" d="100"/>
          <a:sy n="112" d="100"/>
        </p:scale>
        <p:origin x="-200" y="-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05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7CE8D-220E-BC42-A45D-096AAFBF1B38}" type="datetimeFigureOut">
              <a:rPr lang="en-US" smtClean="0"/>
              <a:t>01/10/2012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23C92D-A5F2-4041-8736-EE6A44965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4281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FB709A-8158-474F-A489-F030BAB0D4D6}" type="datetimeFigureOut">
              <a:rPr lang="en-US" smtClean="0"/>
              <a:t>01/10/2012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AA0BCF-D8F8-1B40-898E-C7B4C7B814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8107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Stony Brook, 01 Oct.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RD51 Collab. Meeting, J. Wotschack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931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Stony Brook, 01 Oct.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RD51 Collab. Meeting, J. Wotschack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278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Stony Brook, 01 Oct.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RD51 Collab. Meeting, J. Wotschack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30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Stony Brook, 01 Oct.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RD51 Collab. Meeting, J. Wotschack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92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Stony Brook, 01 Oct.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RD51 Collab. Meeting, J. Wotschack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080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Stony Brook, 01 Oct.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RD51 Collab. Meeting, J. Wotschack (CERN)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269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Stony Brook, 01 Oct.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RD51 Collab. Meeting, J. Wotschack (CERN)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21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Stony Brook, 01 Oct.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RD51 Collab. Meeting, J. Wotschack (CERN)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587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Stony Brook, 01 Oct.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RD51 Collab. Meeting, J. Wotschack (CERN)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365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Stony Brook, 01 Oct.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RD51 Collab. Meeting, J. Wotschack (CERN)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163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Stony Brook, 01 Oct.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RD51 Collab. Meeting, J. Wotschack (CERN)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192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Stony Brook, 01 Oct.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RD51 Collab. Meeting, J. Wotschack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445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emf"/><Relationship Id="rId5" Type="http://schemas.openxmlformats.org/officeDocument/2006/relationships/image" Target="../media/image11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64376"/>
            <a:ext cx="7772400" cy="1891396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M</a:t>
            </a:r>
            <a:r>
              <a:rPr lang="en-US" dirty="0" err="1" smtClean="0"/>
              <a:t>icromegas</a:t>
            </a:r>
            <a:r>
              <a:rPr lang="en-US" dirty="0" smtClean="0"/>
              <a:t> for the ATLAS upgrade (MAMMA)</a:t>
            </a:r>
            <a:br>
              <a:rPr lang="en-US" dirty="0" smtClean="0"/>
            </a:br>
            <a:r>
              <a:rPr lang="en-US" dirty="0" smtClean="0"/>
              <a:t>S</a:t>
            </a:r>
            <a:r>
              <a:rPr lang="en-US" sz="4000" dirty="0" smtClean="0"/>
              <a:t>tatus report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971932"/>
            <a:ext cx="7608964" cy="2144387"/>
          </a:xfrm>
        </p:spPr>
        <p:txBody>
          <a:bodyPr>
            <a:normAutofit fontScale="62500" lnSpcReduction="20000"/>
          </a:bodyPr>
          <a:lstStyle/>
          <a:p>
            <a:endParaRPr lang="en-US" sz="2000" dirty="0" smtClean="0"/>
          </a:p>
          <a:p>
            <a:r>
              <a:rPr lang="en-US" sz="3800" dirty="0" err="1" smtClean="0">
                <a:solidFill>
                  <a:srgbClr val="800000"/>
                </a:solidFill>
              </a:rPr>
              <a:t>Jörg</a:t>
            </a:r>
            <a:r>
              <a:rPr lang="en-US" sz="3800" dirty="0" smtClean="0">
                <a:solidFill>
                  <a:srgbClr val="800000"/>
                </a:solidFill>
              </a:rPr>
              <a:t> </a:t>
            </a:r>
            <a:r>
              <a:rPr lang="en-US" sz="3800" dirty="0" err="1" smtClean="0">
                <a:solidFill>
                  <a:srgbClr val="800000"/>
                </a:solidFill>
              </a:rPr>
              <a:t>Wotschack</a:t>
            </a:r>
            <a:r>
              <a:rPr lang="en-US" sz="3800" dirty="0" smtClean="0">
                <a:solidFill>
                  <a:srgbClr val="800000"/>
                </a:solidFill>
              </a:rPr>
              <a:t> (CERN)</a:t>
            </a:r>
          </a:p>
          <a:p>
            <a:r>
              <a:rPr lang="en-US" dirty="0" smtClean="0"/>
              <a:t>for the </a:t>
            </a:r>
          </a:p>
          <a:p>
            <a:r>
              <a:rPr lang="en-US" sz="5800" dirty="0" smtClean="0">
                <a:solidFill>
                  <a:srgbClr val="800000"/>
                </a:solidFill>
              </a:rPr>
              <a:t>MAMMA Collaboration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900" dirty="0"/>
          </a:p>
          <a:p>
            <a:r>
              <a:rPr lang="en-US" dirty="0" smtClean="0"/>
              <a:t>Work in close collaboration with CERN PCB workshop (R. de Oliveira)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878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x 1 m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 err="1" smtClean="0"/>
              <a:t>micromegas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Stony Brook, 01 Oct.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RD51 Collab. Meeting, J. Wotschack (CERN)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10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91120" y="5250816"/>
            <a:ext cx="4500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x 1 m</a:t>
            </a:r>
            <a:r>
              <a:rPr lang="en-US" baseline="30000" dirty="0" smtClean="0"/>
              <a:t>2</a:t>
            </a:r>
            <a:r>
              <a:rPr lang="en-US" dirty="0" smtClean="0"/>
              <a:t> MM being closed in </a:t>
            </a:r>
            <a:r>
              <a:rPr lang="en-US" dirty="0" err="1" smtClean="0"/>
              <a:t>Rui’s</a:t>
            </a:r>
            <a:r>
              <a:rPr lang="en-US" dirty="0" smtClean="0"/>
              <a:t> ‘clean room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612919" y="6034992"/>
            <a:ext cx="3073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 x 1 m</a:t>
            </a:r>
            <a:r>
              <a:rPr lang="en-US" baseline="30000" dirty="0"/>
              <a:t>2</a:t>
            </a:r>
            <a:r>
              <a:rPr lang="en-US" dirty="0"/>
              <a:t> MM </a:t>
            </a:r>
            <a:r>
              <a:rPr lang="en-US" dirty="0" smtClean="0"/>
              <a:t>in H6 test beam</a:t>
            </a:r>
            <a:endParaRPr lang="en-US" dirty="0"/>
          </a:p>
        </p:txBody>
      </p:sp>
      <p:pic>
        <p:nvPicPr>
          <p:cNvPr id="11" name="Picture 10" descr="MM1x1_closing_P1000905_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080" y="1647308"/>
            <a:ext cx="4844287" cy="3633216"/>
          </a:xfrm>
          <a:prstGeom prst="rect">
            <a:avLst/>
          </a:prstGeom>
        </p:spPr>
      </p:pic>
      <p:pic>
        <p:nvPicPr>
          <p:cNvPr id="12" name="Picture 11" descr="MM1x1_testbeam_P1000907_s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67" r="23953"/>
          <a:stretch/>
        </p:blipFill>
        <p:spPr>
          <a:xfrm>
            <a:off x="5283050" y="1647308"/>
            <a:ext cx="3634629" cy="436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2539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First experience with 1 x 1 m</a:t>
            </a:r>
            <a:r>
              <a:rPr lang="en-US" baseline="30000" dirty="0" smtClean="0"/>
              <a:t>2</a:t>
            </a:r>
            <a:r>
              <a:rPr lang="en-US" dirty="0" smtClean="0"/>
              <a:t> chamber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2800" dirty="0" smtClean="0"/>
              <a:t>Chamber construction and assembly was straight-forward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sz="2200" dirty="0" smtClean="0"/>
              <a:t>Separation of readout panel and drift/mesh panel is attractive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sz="2200" dirty="0" smtClean="0"/>
              <a:t>Chamber can be opened and cleaned, if required; easy assembly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2800" dirty="0" smtClean="0"/>
              <a:t>The chamber works as expected 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sz="2200" dirty="0" smtClean="0"/>
              <a:t>Initial currents (few 100 </a:t>
            </a:r>
            <a:r>
              <a:rPr lang="en-US" sz="2200" dirty="0" err="1" smtClean="0"/>
              <a:t>nA</a:t>
            </a:r>
            <a:r>
              <a:rPr lang="en-US" sz="2200" dirty="0" smtClean="0"/>
              <a:t> to µA) traced back to gas pipe material (</a:t>
            </a:r>
            <a:r>
              <a:rPr lang="en-US" sz="2200" dirty="0" err="1" smtClean="0"/>
              <a:t>Rilsan</a:t>
            </a:r>
            <a:r>
              <a:rPr lang="en-US" sz="2200" dirty="0" smtClean="0"/>
              <a:t>) leading to high water content in the gas, cured by using Cu pipes (after that very low currents)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sz="2200" dirty="0" err="1"/>
              <a:t>Cosmics</a:t>
            </a:r>
            <a:r>
              <a:rPr lang="en-US" sz="2200" dirty="0"/>
              <a:t> showed nice signals and good homogeneity over full chamber area; low noise despite 1.06 m long strips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sz="2200" dirty="0" smtClean="0"/>
              <a:t>Good performance confirmed by test beam results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Stony Brook, 01 Oct. 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RD51 </a:t>
            </a:r>
            <a:r>
              <a:rPr lang="de-DE" dirty="0" err="1" smtClean="0"/>
              <a:t>Collab</a:t>
            </a:r>
            <a:r>
              <a:rPr lang="de-DE" dirty="0" smtClean="0"/>
              <a:t>. Meeting, J. </a:t>
            </a:r>
            <a:r>
              <a:rPr lang="de-DE" dirty="0" err="1" smtClean="0"/>
              <a:t>Wotschack</a:t>
            </a:r>
            <a:r>
              <a:rPr lang="de-DE" dirty="0" smtClean="0"/>
              <a:t> (CERN)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5718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Performance of 1 x 1m</a:t>
            </a:r>
            <a:r>
              <a:rPr lang="en-US" baseline="30000" dirty="0" smtClean="0"/>
              <a:t>2</a:t>
            </a:r>
            <a:r>
              <a:rPr lang="en-US" dirty="0" smtClean="0"/>
              <a:t> MM</a:t>
            </a:r>
            <a:br>
              <a:rPr lang="en-US" dirty="0" smtClean="0"/>
            </a:br>
            <a:r>
              <a:rPr lang="en-US" sz="2700" dirty="0" smtClean="0"/>
              <a:t>Test beam results (120 </a:t>
            </a:r>
            <a:r>
              <a:rPr lang="en-US" sz="2700" dirty="0" err="1" smtClean="0"/>
              <a:t>GeV</a:t>
            </a:r>
            <a:r>
              <a:rPr lang="en-US" sz="2700" dirty="0" smtClean="0"/>
              <a:t> </a:t>
            </a:r>
            <a:r>
              <a:rPr lang="en-US" sz="2700" dirty="0" err="1" smtClean="0"/>
              <a:t>pions</a:t>
            </a:r>
            <a:r>
              <a:rPr lang="en-US" sz="2700" dirty="0" smtClean="0"/>
              <a:t>)</a:t>
            </a:r>
            <a:endParaRPr lang="en-US" sz="27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Stony Brook, 01 Oct.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RD51 Collab. Meeting, J. Wotschack (CERN)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12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517454" y="5890728"/>
            <a:ext cx="4047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Typical distributions for H6 run</a:t>
            </a:r>
            <a:endParaRPr lang="en-US" sz="2400" dirty="0"/>
          </a:p>
        </p:txBody>
      </p:sp>
      <p:grpSp>
        <p:nvGrpSpPr>
          <p:cNvPr id="8" name="Group 7"/>
          <p:cNvGrpSpPr/>
          <p:nvPr/>
        </p:nvGrpSpPr>
        <p:grpSpPr>
          <a:xfrm>
            <a:off x="1250111" y="1417637"/>
            <a:ext cx="5938110" cy="4672063"/>
            <a:chOff x="1250111" y="1417637"/>
            <a:chExt cx="5938110" cy="4672063"/>
          </a:xfrm>
        </p:grpSpPr>
        <p:pic>
          <p:nvPicPr>
            <p:cNvPr id="13" name="Picture 12" descr="four_plots.eps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16" r="4117"/>
            <a:stretch/>
          </p:blipFill>
          <p:spPr>
            <a:xfrm>
              <a:off x="1250111" y="1417637"/>
              <a:ext cx="5938110" cy="4672063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779796" y="2744210"/>
              <a:ext cx="93539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800000"/>
                  </a:solidFill>
                </a:rPr>
                <a:t>Single hit clusters not included</a:t>
              </a:r>
              <a:endParaRPr lang="en-US" sz="1100" dirty="0">
                <a:solidFill>
                  <a:srgbClr val="8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12304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Performance of 1 x 1m</a:t>
            </a:r>
            <a:r>
              <a:rPr lang="en-US" baseline="30000" dirty="0" smtClean="0"/>
              <a:t>2</a:t>
            </a:r>
            <a:r>
              <a:rPr lang="en-US" dirty="0" smtClean="0"/>
              <a:t> MM</a:t>
            </a:r>
            <a:br>
              <a:rPr lang="en-US" dirty="0" smtClean="0"/>
            </a:br>
            <a:r>
              <a:rPr lang="en-US" sz="2700" dirty="0" smtClean="0"/>
              <a:t>Test beam results (120 </a:t>
            </a:r>
            <a:r>
              <a:rPr lang="en-US" sz="2700" dirty="0" err="1" smtClean="0"/>
              <a:t>GeV</a:t>
            </a:r>
            <a:r>
              <a:rPr lang="en-US" sz="2700" dirty="0" smtClean="0"/>
              <a:t> </a:t>
            </a:r>
            <a:r>
              <a:rPr lang="en-US" sz="2700" dirty="0" err="1" smtClean="0"/>
              <a:t>pions</a:t>
            </a:r>
            <a:r>
              <a:rPr lang="en-US" sz="2700" dirty="0" smtClean="0"/>
              <a:t>)</a:t>
            </a:r>
            <a:endParaRPr lang="en-US" sz="27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Stony Brook, 01 Oct.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RD51 Collab. Meeting, J. Wotschack (CERN)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13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898705" y="5948047"/>
            <a:ext cx="35468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Resolution along strips</a:t>
            </a:r>
          </a:p>
          <a:p>
            <a:pPr algn="ctr"/>
            <a:endParaRPr lang="en-US" sz="2000" dirty="0"/>
          </a:p>
        </p:txBody>
      </p:sp>
      <p:pic>
        <p:nvPicPr>
          <p:cNvPr id="11" name="Picture 10" descr="ResolutionVsHeight_Connector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2" t="6682" r="6130"/>
          <a:stretch/>
        </p:blipFill>
        <p:spPr>
          <a:xfrm>
            <a:off x="4819324" y="3685590"/>
            <a:ext cx="3442347" cy="2375857"/>
          </a:xfrm>
          <a:prstGeom prst="rect">
            <a:avLst/>
          </a:prstGeom>
        </p:spPr>
      </p:pic>
      <p:pic>
        <p:nvPicPr>
          <p:cNvPr id="12" name="Picture 11" descr="ResolutionVsHeight_Connector16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" t="7164" r="6142"/>
          <a:stretch/>
        </p:blipFill>
        <p:spPr>
          <a:xfrm>
            <a:off x="4819325" y="1440228"/>
            <a:ext cx="3379213" cy="231535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428814" y="5890728"/>
            <a:ext cx="30824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Charge response along strip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396100" y="4348077"/>
            <a:ext cx="1820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>
                <a:solidFill>
                  <a:srgbClr val="FF0000"/>
                </a:solidFill>
              </a:rPr>
              <a:t>Spatial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resolution</a:t>
            </a:r>
            <a:endParaRPr lang="de-CH" dirty="0" smtClean="0">
              <a:solidFill>
                <a:srgbClr val="FF0000"/>
              </a:solidFill>
            </a:endParaRPr>
          </a:p>
          <a:p>
            <a:r>
              <a:rPr lang="de-CH" dirty="0" err="1" smtClean="0">
                <a:solidFill>
                  <a:srgbClr val="FF0000"/>
                </a:solidFill>
              </a:rPr>
              <a:t>σ</a:t>
            </a:r>
            <a:r>
              <a:rPr lang="en-US" dirty="0" smtClean="0">
                <a:solidFill>
                  <a:srgbClr val="FF0000"/>
                </a:solidFill>
              </a:rPr>
              <a:t> ≈ 80 µm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Picture 7" descr="ChargeVsHeight_Connector1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87" r="7121"/>
          <a:stretch/>
        </p:blipFill>
        <p:spPr>
          <a:xfrm>
            <a:off x="1079898" y="3685590"/>
            <a:ext cx="3455966" cy="2346434"/>
          </a:xfrm>
          <a:prstGeom prst="rect">
            <a:avLst/>
          </a:prstGeom>
        </p:spPr>
      </p:pic>
      <p:pic>
        <p:nvPicPr>
          <p:cNvPr id="9" name="Picture 8" descr="ChargeVsHeight_Connector16.pd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52" r="6822"/>
          <a:stretch/>
        </p:blipFill>
        <p:spPr>
          <a:xfrm>
            <a:off x="1082636" y="1417638"/>
            <a:ext cx="3453227" cy="2337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0899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Inefficiencies for 1 x 1m</a:t>
            </a:r>
            <a:r>
              <a:rPr lang="en-US" baseline="30000" dirty="0" smtClean="0"/>
              <a:t>2</a:t>
            </a:r>
            <a:r>
              <a:rPr lang="en-US" dirty="0" smtClean="0"/>
              <a:t> MM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Stony Brook, 01 Oct.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RD51 Collab. Meeting, J. Wotschack (CERN)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5" descr="InneficiencyVsHeight_Connector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25" r="7184"/>
          <a:stretch/>
        </p:blipFill>
        <p:spPr>
          <a:xfrm>
            <a:off x="580225" y="1341002"/>
            <a:ext cx="3566558" cy="2422196"/>
          </a:xfrm>
          <a:prstGeom prst="rect">
            <a:avLst/>
          </a:prstGeom>
        </p:spPr>
      </p:pic>
      <p:pic>
        <p:nvPicPr>
          <p:cNvPr id="7" name="Picture 6" descr="InneficiencyVsHeight_Connector16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5" r="6654"/>
          <a:stretch/>
        </p:blipFill>
        <p:spPr>
          <a:xfrm>
            <a:off x="580225" y="3719395"/>
            <a:ext cx="3566558" cy="2420606"/>
          </a:xfrm>
          <a:prstGeom prst="rect">
            <a:avLst/>
          </a:prstGeom>
        </p:spPr>
      </p:pic>
      <p:pic>
        <p:nvPicPr>
          <p:cNvPr id="8" name="Picture 7" descr="InneficiencyVsLength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1" t="4027" r="7199"/>
          <a:stretch/>
        </p:blipFill>
        <p:spPr>
          <a:xfrm>
            <a:off x="4505995" y="1237205"/>
            <a:ext cx="4094410" cy="252599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51021" y="5485307"/>
            <a:ext cx="3325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Inefficiencies along strips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947306" y="3546663"/>
            <a:ext cx="34260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Inefficiencies across strips</a:t>
            </a:r>
            <a:endParaRPr lang="en-US" sz="2400" dirty="0"/>
          </a:p>
        </p:txBody>
      </p:sp>
      <p:sp>
        <p:nvSpPr>
          <p:cNvPr id="11" name="Rectangle 10"/>
          <p:cNvSpPr/>
          <p:nvPr/>
        </p:nvSpPr>
        <p:spPr>
          <a:xfrm>
            <a:off x="4947306" y="4181705"/>
            <a:ext cx="34260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Inefficiency </a:t>
            </a:r>
            <a:r>
              <a:rPr lang="en-US" sz="2400" dirty="0" smtClean="0">
                <a:solidFill>
                  <a:srgbClr val="FF0000"/>
                </a:solidFill>
              </a:rPr>
              <a:t>≈ </a:t>
            </a:r>
            <a:r>
              <a:rPr lang="en-US" sz="2400" dirty="0">
                <a:solidFill>
                  <a:srgbClr val="FF0000"/>
                </a:solidFill>
              </a:rPr>
              <a:t>1</a:t>
            </a:r>
            <a:r>
              <a:rPr lang="en-US" sz="2400" dirty="0" smtClean="0">
                <a:solidFill>
                  <a:srgbClr val="FF0000"/>
                </a:solidFill>
              </a:rPr>
              <a:t>%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(compatible with the area covered by the pillars (d= 4 mm))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1028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Preliminary conclusions on </a:t>
            </a:r>
            <a:r>
              <a:rPr lang="en-US" sz="3600" dirty="0"/>
              <a:t>1</a:t>
            </a:r>
            <a:r>
              <a:rPr lang="en-US" sz="3600" dirty="0" smtClean="0"/>
              <a:t> x 1 m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MMs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2800" dirty="0" smtClean="0"/>
              <a:t>The chambers work nicely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sz="2400" dirty="0" smtClean="0"/>
              <a:t>Response is as expected and homogeneous </a:t>
            </a:r>
            <a:r>
              <a:rPr lang="en-US" sz="2400" dirty="0"/>
              <a:t>(at least to our requirements</a:t>
            </a:r>
            <a:r>
              <a:rPr lang="en-US" sz="2400" dirty="0" smtClean="0"/>
              <a:t>)over the full area 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sz="2200" dirty="0" smtClean="0"/>
              <a:t>With strips of 1.06 m length and 0.45 mm the pedestal </a:t>
            </a:r>
            <a:r>
              <a:rPr lang="en-US" sz="2200" dirty="0" err="1" smtClean="0"/>
              <a:t>fluctations</a:t>
            </a:r>
            <a:r>
              <a:rPr lang="en-US" sz="2200" dirty="0" smtClean="0"/>
              <a:t> are about a factor 2 larger than for the 10 x 10 cm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 MMs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sz="2200" dirty="0" smtClean="0"/>
              <a:t>Beware of plastic (</a:t>
            </a:r>
            <a:r>
              <a:rPr lang="en-US" sz="2200" dirty="0" err="1" smtClean="0"/>
              <a:t>Rilsan</a:t>
            </a:r>
            <a:r>
              <a:rPr lang="en-US" sz="2200" dirty="0" smtClean="0"/>
              <a:t>) pipes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2800" dirty="0" smtClean="0"/>
              <a:t>The floating mesh concept works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sz="2200" dirty="0" smtClean="0"/>
              <a:t>The chamber needs an about 10% higher HV compared to a bulk chamber, suggesting that the amplification gap is about 10–15 µm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Stony Brook, 01 Oct. 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RD51 </a:t>
            </a:r>
            <a:r>
              <a:rPr lang="de-DE" dirty="0" err="1" smtClean="0"/>
              <a:t>Collab</a:t>
            </a:r>
            <a:r>
              <a:rPr lang="de-DE" dirty="0" smtClean="0"/>
              <a:t>. Meeting, J. </a:t>
            </a:r>
            <a:r>
              <a:rPr lang="de-DE" dirty="0" err="1" smtClean="0"/>
              <a:t>Wotschack</a:t>
            </a:r>
            <a:r>
              <a:rPr lang="de-DE" dirty="0" smtClean="0"/>
              <a:t> (CERN)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9253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Towards 2 x 1 m</a:t>
            </a:r>
            <a:r>
              <a:rPr lang="en-US" baseline="30000" dirty="0" smtClean="0"/>
              <a:t>2</a:t>
            </a:r>
            <a:r>
              <a:rPr lang="en-US" dirty="0" smtClean="0"/>
              <a:t> MMs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2800" dirty="0" smtClean="0"/>
              <a:t>Requirements: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sz="2200" dirty="0" smtClean="0"/>
              <a:t>Chamber dimensions 1 x 2.4 m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 (overall)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sz="2200" dirty="0" smtClean="0"/>
              <a:t>2 x 2048 readout + resistive strips (0.45 mm pitch), separated in the middle 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sz="2200" dirty="0" smtClean="0"/>
              <a:t>Flatness of readout plane to better than 60 µm over full area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sz="2200" dirty="0" smtClean="0"/>
              <a:t>Alignment of layers with respect to each other to 40 µm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2800" dirty="0" smtClean="0"/>
              <a:t>Construction ideas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sz="2200" dirty="0" smtClean="0"/>
              <a:t>Follow the scheme used for 1 x 1 m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 chamber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sz="2200" dirty="0" smtClean="0"/>
              <a:t>Four 0.5 x 1.2 m2 PCBs glued to stiffening panel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sz="2200" dirty="0" smtClean="0"/>
              <a:t>Floating mesh, integrated into drift-electrode panel</a:t>
            </a:r>
            <a:endParaRPr lang="en-US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Stony Brook, 01 Oct. 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RD51 </a:t>
            </a:r>
            <a:r>
              <a:rPr lang="de-DE" dirty="0" err="1" smtClean="0"/>
              <a:t>Collab</a:t>
            </a:r>
            <a:r>
              <a:rPr lang="de-DE" dirty="0" smtClean="0"/>
              <a:t>. Meeting, J. </a:t>
            </a:r>
            <a:r>
              <a:rPr lang="de-DE" dirty="0" err="1" smtClean="0"/>
              <a:t>Wotschack</a:t>
            </a:r>
            <a:r>
              <a:rPr lang="de-DE" dirty="0" smtClean="0"/>
              <a:t> (CERN)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2487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MM_multilayer_schematic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42" y="1600200"/>
            <a:ext cx="4914858" cy="28787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Multilayers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66524" cy="4525963"/>
          </a:xfrm>
        </p:spPr>
        <p:txBody>
          <a:bodyPr>
            <a:normAutofit fontScale="55000" lnSpcReduction="20000"/>
          </a:bodyPr>
          <a:lstStyle/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The basic detector unit is an assembly of four layers that form a stiff multilayer.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The individual (flat) layers should be arranged in two doublets in which the </a:t>
            </a:r>
            <a:r>
              <a:rPr lang="en-US" dirty="0" err="1" smtClean="0"/>
              <a:t>micromegas</a:t>
            </a:r>
            <a:r>
              <a:rPr lang="en-US" dirty="0" smtClean="0"/>
              <a:t> are mounted back-to-back 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The flat surfaces of all layers should be parallel to within 40–60 µm and the strips in all layers must be parallel with the same precision.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The overall </a:t>
            </a:r>
            <a:r>
              <a:rPr lang="en-US" dirty="0"/>
              <a:t>size of the ML </a:t>
            </a:r>
            <a:r>
              <a:rPr lang="en-US" dirty="0" smtClean="0"/>
              <a:t>(3 or 4 units or full sector) is still subject to discussion and depends on the overall NSW layout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Strip position references should be visible for the alignment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Stony Brook, 01 Oct. 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RD51 Collab. Meeting, J. Wotschack (CERN)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17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39910" y="4600076"/>
            <a:ext cx="429332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Sketch of a multilayer arrangement (not to scale).</a:t>
            </a:r>
          </a:p>
          <a:p>
            <a:r>
              <a:rPr lang="en-US" sz="1600" dirty="0" smtClean="0"/>
              <a:t>The overall thickness should not exceed 80 mm.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39910" y="5516543"/>
            <a:ext cx="4637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800000"/>
                </a:solidFill>
              </a:rPr>
              <a:t>Several assembly schemes are under study</a:t>
            </a:r>
            <a:endParaRPr lang="en-US" sz="20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1036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Board construction improvements</a:t>
            </a:r>
            <a:br>
              <a:rPr lang="en-US" dirty="0" smtClean="0"/>
            </a:br>
            <a:r>
              <a:rPr lang="en-US" sz="3600" dirty="0" smtClean="0"/>
              <a:t>under study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3557"/>
            <a:ext cx="8229600" cy="4756150"/>
          </a:xfrm>
        </p:spPr>
        <p:txBody>
          <a:bodyPr>
            <a:normAutofit fontScale="77500" lnSpcReduction="20000"/>
          </a:bodyPr>
          <a:lstStyle/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Board weight</a:t>
            </a:r>
            <a:endParaRPr lang="en-US" baseline="30000" dirty="0" smtClean="0"/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PCB thickness of 0.5 mm or less seems feasible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Printing of resistive strips and 2</a:t>
            </a:r>
            <a:r>
              <a:rPr lang="en-US" baseline="30000" dirty="0" smtClean="0"/>
              <a:t>nd</a:t>
            </a:r>
            <a:r>
              <a:rPr lang="en-US" dirty="0" smtClean="0"/>
              <a:t> coordinate strips instead of etching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First tests with printing the resistive strips were done in Kobe (Japan) and at CERN with promising results (see </a:t>
            </a:r>
            <a:r>
              <a:rPr lang="en-US" dirty="0" err="1" smtClean="0"/>
              <a:t>Rui’s</a:t>
            </a:r>
            <a:r>
              <a:rPr lang="en-US" dirty="0" smtClean="0"/>
              <a:t> talk)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Expect considerable reduction of production time and cost 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Connectivity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For 2 M channels, connectors are an important cost factor. We are studying a connector-less system </a:t>
            </a:r>
            <a:r>
              <a:rPr lang="en-US" dirty="0"/>
              <a:t>using </a:t>
            </a:r>
            <a:r>
              <a:rPr lang="en-US" dirty="0" smtClean="0"/>
              <a:t>elastomer Zebra interconnects that does not require any soldering.</a:t>
            </a:r>
          </a:p>
          <a:p>
            <a:pPr marL="342900" lvl="1" indent="-342900">
              <a:buClr>
                <a:srgbClr val="FF6600"/>
              </a:buClr>
              <a:buFont typeface="Wingdings" charset="2"/>
              <a:buChar char="§"/>
            </a:pPr>
            <a:r>
              <a:rPr lang="en-US" sz="3200" dirty="0" smtClean="0"/>
              <a:t>All three features are incorporated in the design of the next (small) prototype (under construction)</a:t>
            </a:r>
            <a:endParaRPr lang="en-US" sz="3200" dirty="0"/>
          </a:p>
          <a:p>
            <a:pPr marL="0" indent="0">
              <a:buClr>
                <a:srgbClr val="FF6600"/>
              </a:buClr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Stony Brook, 01 Oct. 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RD51 Collab. Meeting, J. Wotschack (CERN)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0085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PCB strip precision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Largest boards to be produced are 1 x 2.4 m</a:t>
            </a:r>
            <a:r>
              <a:rPr lang="en-US" baseline="30000" dirty="0" smtClean="0"/>
              <a:t>2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In order to understand which strip precision can be obtained in a standard PCB, we ordered 6 boards with dimensions of 1 </a:t>
            </a:r>
            <a:r>
              <a:rPr lang="en-US" dirty="0"/>
              <a:t>x </a:t>
            </a:r>
            <a:r>
              <a:rPr lang="en-US" dirty="0" smtClean="0"/>
              <a:t>0.6 m</a:t>
            </a:r>
            <a:r>
              <a:rPr lang="en-US" baseline="30000" dirty="0" smtClean="0"/>
              <a:t>2 </a:t>
            </a:r>
            <a:r>
              <a:rPr lang="en-US" dirty="0" smtClean="0"/>
              <a:t>and five boards of 2 </a:t>
            </a:r>
            <a:r>
              <a:rPr lang="en-US" dirty="0"/>
              <a:t>x </a:t>
            </a:r>
            <a:r>
              <a:rPr lang="en-US" dirty="0" smtClean="0"/>
              <a:t>0.6 m</a:t>
            </a:r>
            <a:r>
              <a:rPr lang="en-US" baseline="30000" dirty="0" smtClean="0"/>
              <a:t>2 </a:t>
            </a:r>
            <a:r>
              <a:rPr lang="en-US" dirty="0" smtClean="0"/>
              <a:t>from </a:t>
            </a:r>
            <a:r>
              <a:rPr lang="en-US" dirty="0" err="1" smtClean="0"/>
              <a:t>Eltos</a:t>
            </a:r>
            <a:r>
              <a:rPr lang="en-US" dirty="0" smtClean="0"/>
              <a:t>, Arezzo, Italy, and Triangle Lab, Carson City, Nevada, USA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The art work (1250 strips of 300 µm width and 400 µm pitch) was done at CERN, no special precision was asked to the companies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Board quality was in general good, but not perfect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Strip pitch of 400±1 µm was achieved, however, a max. deviation of distance between 1</a:t>
            </a:r>
            <a:r>
              <a:rPr lang="en-US" baseline="30000" dirty="0" smtClean="0"/>
              <a:t>st</a:t>
            </a:r>
            <a:r>
              <a:rPr lang="en-US" dirty="0" smtClean="0"/>
              <a:t> and last </a:t>
            </a:r>
            <a:r>
              <a:rPr lang="en-US" dirty="0"/>
              <a:t>strip </a:t>
            </a:r>
            <a:r>
              <a:rPr lang="en-US" dirty="0" smtClean="0"/>
              <a:t>(0.5</a:t>
            </a:r>
            <a:r>
              <a:rPr lang="en-US" dirty="0"/>
              <a:t> </a:t>
            </a:r>
            <a:r>
              <a:rPr lang="en-US" dirty="0" smtClean="0"/>
              <a:t>m) of up to 100 µm was observed in boards of both producers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Reason for this needs to be understood, probably the film masks are the culprits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Stony Brook, 01 Oct. 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RD51 Collab. Meeting, J. Wotschack (CERN)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854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covered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Status of NSW project in ATLAS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/>
              <a:t>1 x 1 m</a:t>
            </a:r>
            <a:r>
              <a:rPr lang="en-US" baseline="30000" dirty="0"/>
              <a:t>2</a:t>
            </a:r>
            <a:r>
              <a:rPr lang="en-US" dirty="0"/>
              <a:t> prototype MM chamber, first experience 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/>
              <a:t>1 x 2 m</a:t>
            </a:r>
            <a:r>
              <a:rPr lang="en-US" baseline="30000" dirty="0"/>
              <a:t>2</a:t>
            </a:r>
            <a:r>
              <a:rPr lang="en-US" dirty="0"/>
              <a:t> chamber construction issues &amp; plans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Construction simplifications in view of production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/>
              <a:t>Test of mechanical precision of large </a:t>
            </a:r>
            <a:r>
              <a:rPr lang="en-US" dirty="0" err="1"/>
              <a:t>micromegas</a:t>
            </a:r>
            <a:r>
              <a:rPr lang="en-US" dirty="0"/>
              <a:t> (MM) </a:t>
            </a:r>
            <a:r>
              <a:rPr lang="en-US" dirty="0" smtClean="0"/>
              <a:t>boards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Next steps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Stony Brook, 01 Oct. 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RD51 Collab. Meeting, J. Wotschack (CERN)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5553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 of 2m boards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600200"/>
            <a:ext cx="3137466" cy="4525963"/>
          </a:xfrm>
        </p:spPr>
        <p:txBody>
          <a:bodyPr>
            <a:normAutofit fontScale="62500" lnSpcReduction="20000"/>
          </a:bodyPr>
          <a:lstStyle/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Measurements with laser interferometer and traveling microscope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Different</a:t>
            </a:r>
            <a:r>
              <a:rPr lang="en-US" dirty="0" smtClean="0"/>
              <a:t> boards from same producer </a:t>
            </a:r>
            <a:r>
              <a:rPr lang="en-US" dirty="0" smtClean="0"/>
              <a:t>follow same </a:t>
            </a:r>
            <a:r>
              <a:rPr lang="en-US" dirty="0" smtClean="0"/>
              <a:t>trends, </a:t>
            </a:r>
            <a:r>
              <a:rPr lang="en-US" dirty="0" smtClean="0"/>
              <a:t>but different for Triangle and </a:t>
            </a:r>
            <a:r>
              <a:rPr lang="en-US" dirty="0" err="1" smtClean="0"/>
              <a:t>Eltos</a:t>
            </a:r>
            <a:endParaRPr lang="en-US" dirty="0" smtClean="0"/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Similar results for 1 m boards</a:t>
            </a:r>
            <a:endParaRPr lang="en-US" dirty="0" smtClean="0"/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Results are almost OK; can probably be improved without adding (too much) cost</a:t>
            </a:r>
          </a:p>
          <a:p>
            <a:pPr marL="0" indent="0">
              <a:buClr>
                <a:srgbClr val="FF6600"/>
              </a:buClr>
              <a:buNone/>
            </a:pP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Stony Brook, 01 Oct.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RD51 Collab. Meeting, J. Wotschack (CERN)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20</a:t>
            </a:fld>
            <a:endParaRPr lang="en-US"/>
          </a:p>
        </p:txBody>
      </p:sp>
      <p:pic>
        <p:nvPicPr>
          <p:cNvPr id="5" name="Picture 4" descr="E_2000x600_strip1-12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099" y="1308258"/>
            <a:ext cx="5222651" cy="2481990"/>
          </a:xfrm>
          <a:prstGeom prst="rect">
            <a:avLst/>
          </a:prstGeom>
        </p:spPr>
      </p:pic>
      <p:pic>
        <p:nvPicPr>
          <p:cNvPr id="7" name="Picture 6" descr="T_2000x600_strip1-1250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3"/>
          <a:stretch/>
        </p:blipFill>
        <p:spPr>
          <a:xfrm>
            <a:off x="3776099" y="3889697"/>
            <a:ext cx="5128069" cy="23462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20347" y="6049380"/>
            <a:ext cx="1907728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b="1" dirty="0" smtClean="0"/>
              <a:t>Position along board (100 mm)</a:t>
            </a:r>
            <a:endParaRPr lang="en-US" sz="1050" b="1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603893" y="1973199"/>
            <a:ext cx="0" cy="986599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4322006" y="2293198"/>
            <a:ext cx="740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100 µm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7036783" y="3912377"/>
            <a:ext cx="32796" cy="1639693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16200000">
            <a:off x="6661911" y="4906226"/>
            <a:ext cx="10480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100 µm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2634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Construction and test of a few small chambers to test the ideas outline above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dirty="0"/>
              <a:t>Test beam in 2</a:t>
            </a:r>
            <a:r>
              <a:rPr lang="en-US" baseline="30000" dirty="0"/>
              <a:t>nd</a:t>
            </a:r>
            <a:r>
              <a:rPr lang="en-US" dirty="0"/>
              <a:t> half </a:t>
            </a:r>
            <a:r>
              <a:rPr lang="en-US" dirty="0" smtClean="0"/>
              <a:t>of October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Construction of 2 x 1 m</a:t>
            </a:r>
            <a:r>
              <a:rPr lang="en-US" baseline="30000" dirty="0" smtClean="0"/>
              <a:t>2</a:t>
            </a:r>
            <a:r>
              <a:rPr lang="en-US" dirty="0" smtClean="0"/>
              <a:t> MM chambers for end of 2012 (milestone)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Construction follows the scheme used for the 1 x 1 m</a:t>
            </a:r>
            <a:r>
              <a:rPr lang="en-US" baseline="30000" dirty="0" smtClean="0"/>
              <a:t>2</a:t>
            </a:r>
            <a:r>
              <a:rPr lang="en-US" dirty="0" smtClean="0"/>
              <a:t>; 4 boards and floating mesh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dirty="0"/>
              <a:t>I</a:t>
            </a:r>
            <a:r>
              <a:rPr lang="en-US" dirty="0" smtClean="0"/>
              <a:t>n parallel, follow bulk scheme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Stony Brook, 01 Oct.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RD51 Collab. Meeting, J. Wotschack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6664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line for MM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Demonstration of 2 x 1 m</a:t>
            </a:r>
            <a:r>
              <a:rPr lang="en-US" baseline="30000" dirty="0" smtClean="0"/>
              <a:t>2</a:t>
            </a:r>
            <a:r>
              <a:rPr lang="en-US" dirty="0" smtClean="0"/>
              <a:t> MM construction by end of 2012 (milestone)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NSW Technical Design Report (TDR) by 31 May 2013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By mid 2013 a baseline detector design should be available, followed by a full-size prototype in fall 2013, involving industry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Module_0 in 2014, in parallel with setup of production and assembly sites and procedures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Production in 2015/16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Installation as of 2016 possible, if NSW structure available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Installation in ATLAS during LHC shutdown 2018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Stony Brook, 01 Oct.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RD51 Collab. Meeting, J. Wotschack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664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Status of the New Small Wheel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The ATLAS upgrade </a:t>
            </a:r>
            <a:r>
              <a:rPr lang="en-US" dirty="0" err="1" smtClean="0"/>
              <a:t>programme</a:t>
            </a:r>
            <a:r>
              <a:rPr lang="en-US" dirty="0" smtClean="0"/>
              <a:t> foresees to replace in the LHC shutdown 2018 the first station of forward </a:t>
            </a:r>
            <a:r>
              <a:rPr lang="en-US" dirty="0" err="1" smtClean="0"/>
              <a:t>muon</a:t>
            </a:r>
            <a:r>
              <a:rPr lang="en-US" dirty="0" smtClean="0"/>
              <a:t> chambers (Small Wheel) to cope with the anticipated higher rates</a:t>
            </a:r>
            <a:endParaRPr lang="en-US" dirty="0"/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Early May 2012 the ATLAS </a:t>
            </a:r>
            <a:r>
              <a:rPr lang="en-US" dirty="0" err="1" smtClean="0"/>
              <a:t>Muon</a:t>
            </a:r>
            <a:r>
              <a:rPr lang="en-US" dirty="0" smtClean="0"/>
              <a:t> Collaboration chose to equip the New Small Wheels with two detector technologies, each covering the full detector area: thin-gap MWPCs (TGCs) and </a:t>
            </a:r>
            <a:r>
              <a:rPr lang="en-US" dirty="0" err="1" smtClean="0"/>
              <a:t>micromegas</a:t>
            </a:r>
            <a:endParaRPr lang="en-US" dirty="0" smtClean="0"/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The decision was subject to a number of milestones to be fulfilled by end of 2012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Initial Design Review took place 29/30 August 2012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Kick-off </a:t>
            </a:r>
            <a:r>
              <a:rPr lang="en-US" dirty="0"/>
              <a:t>meeting on 31 </a:t>
            </a:r>
            <a:r>
              <a:rPr lang="en-US" dirty="0" smtClean="0"/>
              <a:t>August(for institutes to express their interest to participate in the NSW) 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ATLAS Executive Board (EB) endorsed the project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/>
              <a:t>ATLAS </a:t>
            </a:r>
            <a:r>
              <a:rPr lang="en-US" dirty="0" smtClean="0"/>
              <a:t>Collaboration </a:t>
            </a:r>
            <a:r>
              <a:rPr lang="en-US" dirty="0"/>
              <a:t>Board </a:t>
            </a:r>
            <a:r>
              <a:rPr lang="en-US" dirty="0" smtClean="0"/>
              <a:t>(CB</a:t>
            </a:r>
            <a:r>
              <a:rPr lang="en-US" dirty="0"/>
              <a:t>) </a:t>
            </a:r>
            <a:r>
              <a:rPr lang="en-US" dirty="0" smtClean="0"/>
              <a:t>approval is expected this week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Stony Brook, 01 Oct. 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RD51 Collab. Meeting, J. Wotschack (CERN)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796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335424" y="1390617"/>
            <a:ext cx="4709939" cy="4872765"/>
            <a:chOff x="335425" y="1291537"/>
            <a:chExt cx="4501158" cy="4998866"/>
          </a:xfrm>
        </p:grpSpPr>
        <p:pic>
          <p:nvPicPr>
            <p:cNvPr id="5" name="Picture 4" descr="0710007_03.jp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39670"/>
            <a:stretch/>
          </p:blipFill>
          <p:spPr>
            <a:xfrm>
              <a:off x="335425" y="1291537"/>
              <a:ext cx="4501158" cy="4998866"/>
            </a:xfrm>
            <a:prstGeom prst="rect">
              <a:avLst/>
            </a:prstGeom>
          </p:spPr>
        </p:pic>
        <p:cxnSp>
          <p:nvCxnSpPr>
            <p:cNvPr id="14" name="Straight Arrow Connector 13"/>
            <p:cNvCxnSpPr/>
            <p:nvPr/>
          </p:nvCxnSpPr>
          <p:spPr>
            <a:xfrm flipV="1">
              <a:off x="1598094" y="2106028"/>
              <a:ext cx="740836" cy="39831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 rot="19627185">
              <a:off x="1783854" y="2227296"/>
              <a:ext cx="5959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2.4 m</a:t>
              </a:r>
              <a:endParaRPr lang="en-US" sz="1400" dirty="0"/>
            </a:p>
          </p:txBody>
        </p:sp>
      </p:grp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111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ATLAS Small Wheel upgrade project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Stony Brook, 01 Oct.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RD51 Collab. Meeting, J. Wotschack (CERN)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4</a:t>
            </a:fld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830917" y="4021667"/>
            <a:ext cx="759883" cy="402167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53601" y="4323670"/>
            <a:ext cx="1509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CSC chambers</a:t>
            </a:r>
            <a:endParaRPr lang="en-US" dirty="0">
              <a:solidFill>
                <a:srgbClr val="FFFF00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938866" y="1333669"/>
            <a:ext cx="2363385" cy="1754327"/>
            <a:chOff x="3479364" y="1904174"/>
            <a:chExt cx="4049756" cy="1123556"/>
          </a:xfrm>
        </p:grpSpPr>
        <p:cxnSp>
          <p:nvCxnSpPr>
            <p:cNvPr id="9" name="Straight Arrow Connector 8"/>
            <p:cNvCxnSpPr/>
            <p:nvPr/>
          </p:nvCxnSpPr>
          <p:spPr>
            <a:xfrm flipH="1">
              <a:off x="3479364" y="2335059"/>
              <a:ext cx="661718" cy="40134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4141084" y="1904174"/>
              <a:ext cx="3388036" cy="1123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Today:</a:t>
              </a:r>
            </a:p>
            <a:p>
              <a:r>
                <a:rPr lang="en-US" dirty="0" smtClean="0">
                  <a:solidFill>
                    <a:srgbClr val="FF0000"/>
                  </a:solidFill>
                </a:rPr>
                <a:t>MDT chambers (drift tubes) +</a:t>
              </a:r>
            </a:p>
            <a:p>
              <a:r>
                <a:rPr lang="en-US" dirty="0" smtClean="0">
                  <a:solidFill>
                    <a:srgbClr val="FFFF00"/>
                  </a:solidFill>
                </a:rPr>
                <a:t>TGCs for 2</a:t>
              </a:r>
              <a:r>
                <a:rPr lang="en-US" baseline="30000" dirty="0" smtClean="0">
                  <a:solidFill>
                    <a:srgbClr val="FFFF00"/>
                  </a:solidFill>
                </a:rPr>
                <a:t>nd</a:t>
              </a:r>
              <a:r>
                <a:rPr lang="en-US" dirty="0" smtClean="0">
                  <a:solidFill>
                    <a:srgbClr val="FFFF00"/>
                  </a:solidFill>
                </a:rPr>
                <a:t> coordinate (not visible)</a:t>
              </a:r>
              <a:endParaRPr lang="en-US" dirty="0">
                <a:solidFill>
                  <a:srgbClr val="FFFF00"/>
                </a:solidFill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5132918" y="1296046"/>
            <a:ext cx="4011082" cy="496733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6600"/>
              </a:buClr>
              <a:buNone/>
            </a:pPr>
            <a:r>
              <a:rPr lang="en-US" sz="2000" dirty="0" smtClean="0">
                <a:latin typeface="Calibri" charset="0"/>
                <a:ea typeface="ＭＳ Ｐゴシック" charset="0"/>
              </a:rPr>
              <a:t>Equip the New Small Wheels  with </a:t>
            </a:r>
            <a:r>
              <a:rPr lang="en-US" sz="2000" dirty="0" err="1" smtClean="0">
                <a:latin typeface="Calibri" charset="0"/>
                <a:ea typeface="ＭＳ Ｐゴシック" charset="0"/>
              </a:rPr>
              <a:t>sTGCs</a:t>
            </a:r>
            <a:r>
              <a:rPr lang="en-US" sz="2000" dirty="0" smtClean="0">
                <a:latin typeface="Calibri" charset="0"/>
                <a:ea typeface="ＭＳ Ｐゴシック" charset="0"/>
              </a:rPr>
              <a:t> and </a:t>
            </a:r>
            <a:r>
              <a:rPr lang="en-US" sz="2000" dirty="0" err="1" smtClean="0">
                <a:latin typeface="Calibri" charset="0"/>
                <a:ea typeface="ＭＳ Ｐゴシック" charset="0"/>
              </a:rPr>
              <a:t>micromegas</a:t>
            </a:r>
            <a:r>
              <a:rPr lang="en-US" sz="2000" dirty="0" smtClean="0">
                <a:latin typeface="Calibri" charset="0"/>
                <a:ea typeface="ＭＳ Ｐゴシック" charset="0"/>
              </a:rPr>
              <a:t> detectors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>
                <a:latin typeface="Calibri" charset="0"/>
                <a:ea typeface="ＭＳ Ｐゴシック" charset="0"/>
              </a:rPr>
              <a:t>Detector dimensions: 0.5–2.5 m</a:t>
            </a:r>
            <a:r>
              <a:rPr lang="en-US" sz="2000" baseline="30000" dirty="0">
                <a:latin typeface="Calibri" charset="0"/>
                <a:ea typeface="ＭＳ Ｐゴシック" charset="0"/>
              </a:rPr>
              <a:t>2</a:t>
            </a:r>
            <a:endParaRPr lang="en-US" sz="2000" dirty="0" smtClean="0">
              <a:latin typeface="Calibri" charset="0"/>
              <a:ea typeface="ＭＳ Ｐゴシック" charset="0"/>
            </a:endParaRP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>
                <a:latin typeface="Calibri" charset="0"/>
                <a:ea typeface="ＭＳ Ｐゴシック" charset="0"/>
              </a:rPr>
              <a:t>Combine precision and 2</a:t>
            </a:r>
            <a:r>
              <a:rPr lang="en-US" sz="2000" baseline="30000" dirty="0">
                <a:latin typeface="Calibri" charset="0"/>
                <a:ea typeface="ＭＳ Ｐゴシック" charset="0"/>
              </a:rPr>
              <a:t>nd</a:t>
            </a:r>
            <a:r>
              <a:rPr lang="en-US" sz="2000" dirty="0">
                <a:latin typeface="Calibri" charset="0"/>
                <a:ea typeface="ＭＳ Ｐゴシック" charset="0"/>
              </a:rPr>
              <a:t> </a:t>
            </a:r>
            <a:r>
              <a:rPr lang="en-US" sz="2000" dirty="0" err="1">
                <a:latin typeface="Calibri" charset="0"/>
                <a:ea typeface="ＭＳ Ｐゴシック" charset="0"/>
              </a:rPr>
              <a:t>coord</a:t>
            </a:r>
            <a:r>
              <a:rPr lang="en-US" sz="2000" dirty="0">
                <a:latin typeface="Calibri" charset="0"/>
                <a:ea typeface="ＭＳ Ｐゴシック" charset="0"/>
              </a:rPr>
              <a:t>. measurement as well as trigger functionality in a single </a:t>
            </a:r>
            <a:r>
              <a:rPr lang="en-US" sz="2000" dirty="0" smtClean="0">
                <a:latin typeface="Calibri" charset="0"/>
                <a:ea typeface="ＭＳ Ｐゴシック" charset="0"/>
              </a:rPr>
              <a:t>device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 smtClean="0">
                <a:latin typeface="Calibri" charset="0"/>
                <a:ea typeface="ＭＳ Ｐゴシック" charset="0"/>
              </a:rPr>
              <a:t>Each detector technology comprises eight active layers, arranged in two multilayers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 smtClean="0">
                <a:latin typeface="Calibri" charset="0"/>
                <a:ea typeface="ＭＳ Ｐゴシック" charset="0"/>
              </a:rPr>
              <a:t>Each MM layer comprises two coordinates with 0.5 and 1.5 mm strip pitch</a:t>
            </a:r>
          </a:p>
          <a:p>
            <a:pPr lvl="1">
              <a:buClr>
                <a:srgbClr val="FF6600"/>
              </a:buClr>
              <a:buFont typeface="Symbol" charset="0"/>
              <a:buChar char=""/>
            </a:pPr>
            <a:r>
              <a:rPr lang="en-US" sz="2000" dirty="0">
                <a:latin typeface="Calibri" charset="0"/>
                <a:ea typeface="ＭＳ Ｐゴシック" charset="0"/>
              </a:rPr>
              <a:t>2M readout channels </a:t>
            </a:r>
            <a:endParaRPr lang="en-US" sz="2000" dirty="0" smtClean="0">
              <a:latin typeface="Calibri" charset="0"/>
              <a:ea typeface="ＭＳ Ｐゴシック" charset="0"/>
            </a:endParaRPr>
          </a:p>
          <a:p>
            <a:pPr lvl="1">
              <a:buClr>
                <a:srgbClr val="FF6600"/>
              </a:buClr>
              <a:buFont typeface="Symbol" charset="0"/>
              <a:buChar char=""/>
            </a:pPr>
            <a:r>
              <a:rPr lang="en-US" sz="2000" dirty="0" smtClean="0">
                <a:latin typeface="Calibri" charset="0"/>
                <a:ea typeface="ＭＳ Ｐゴシック" charset="0"/>
              </a:rPr>
              <a:t>a total of about 1200 m</a:t>
            </a:r>
            <a:r>
              <a:rPr lang="en-US" sz="2000" baseline="30000" dirty="0" smtClean="0">
                <a:latin typeface="Calibri" charset="0"/>
                <a:ea typeface="ＭＳ Ｐゴシック" charset="0"/>
              </a:rPr>
              <a:t>2</a:t>
            </a:r>
            <a:r>
              <a:rPr lang="en-US" sz="2000" dirty="0" smtClean="0">
                <a:latin typeface="Calibri" charset="0"/>
                <a:ea typeface="ＭＳ Ｐゴシック" charset="0"/>
              </a:rPr>
              <a:t> of detection layers</a:t>
            </a:r>
          </a:p>
        </p:txBody>
      </p:sp>
    </p:spTree>
    <p:extLst>
      <p:ext uri="{BB962C8B-B14F-4D97-AF65-F5344CB8AC3E}">
        <p14:creationId xmlns:p14="http://schemas.microsoft.com/office/powerpoint/2010/main" val="2226658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Milestones for MMs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Demonstration that MMs of </a:t>
            </a:r>
            <a:r>
              <a:rPr lang="en-US" dirty="0"/>
              <a:t>2 x 1 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dirty="0" smtClean="0"/>
              <a:t> can be built </a:t>
            </a:r>
            <a:r>
              <a:rPr lang="en-US" dirty="0"/>
              <a:t>with </a:t>
            </a:r>
            <a:r>
              <a:rPr lang="en-US" dirty="0" smtClean="0"/>
              <a:t>the required </a:t>
            </a:r>
            <a:r>
              <a:rPr lang="en-US" dirty="0"/>
              <a:t>precision</a:t>
            </a:r>
            <a:endParaRPr lang="en-US" dirty="0" smtClean="0"/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Demonstration of resolution for inclined tracks (µTPC scheme) – </a:t>
            </a:r>
            <a:r>
              <a:rPr lang="en-US" dirty="0" smtClean="0">
                <a:solidFill>
                  <a:srgbClr val="008000"/>
                </a:solidFill>
              </a:rPr>
              <a:t>has been addressed and shown in H6 test beam during summer (</a:t>
            </a:r>
            <a:r>
              <a:rPr lang="en-US" dirty="0" smtClean="0">
                <a:solidFill>
                  <a:srgbClr val="800000"/>
                </a:solidFill>
              </a:rPr>
              <a:t>see talk by T. </a:t>
            </a:r>
            <a:r>
              <a:rPr lang="en-US" dirty="0" err="1" smtClean="0">
                <a:solidFill>
                  <a:srgbClr val="800000"/>
                </a:solidFill>
              </a:rPr>
              <a:t>Alexopoulos</a:t>
            </a:r>
            <a:r>
              <a:rPr lang="en-US" dirty="0" smtClean="0">
                <a:solidFill>
                  <a:srgbClr val="800000"/>
                </a:solidFill>
              </a:rPr>
              <a:t> in WG2 on Thursday</a:t>
            </a:r>
            <a:r>
              <a:rPr lang="en-US" dirty="0" smtClean="0">
                <a:solidFill>
                  <a:srgbClr val="008000"/>
                </a:solidFill>
              </a:rPr>
              <a:t>)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Demonstration that sparks do not create long-term damage to the chambers </a:t>
            </a:r>
            <a:r>
              <a:rPr lang="en-US" dirty="0"/>
              <a:t>– </a:t>
            </a:r>
            <a:r>
              <a:rPr lang="en-US" dirty="0">
                <a:solidFill>
                  <a:srgbClr val="008000"/>
                </a:solidFill>
              </a:rPr>
              <a:t>has been addressed </a:t>
            </a:r>
            <a:r>
              <a:rPr lang="en-US" dirty="0" smtClean="0">
                <a:solidFill>
                  <a:srgbClr val="008000"/>
                </a:solidFill>
              </a:rPr>
              <a:t>at CEA </a:t>
            </a:r>
            <a:r>
              <a:rPr lang="en-US" dirty="0" err="1" smtClean="0">
                <a:solidFill>
                  <a:srgbClr val="008000"/>
                </a:solidFill>
              </a:rPr>
              <a:t>Saclay</a:t>
            </a:r>
            <a:r>
              <a:rPr lang="en-US" dirty="0" smtClean="0">
                <a:solidFill>
                  <a:srgbClr val="008000"/>
                </a:solidFill>
              </a:rPr>
              <a:t> by studying alpha decays in MMs (</a:t>
            </a:r>
            <a:r>
              <a:rPr lang="en-US" dirty="0">
                <a:solidFill>
                  <a:srgbClr val="800000"/>
                </a:solidFill>
              </a:rPr>
              <a:t>see talk by </a:t>
            </a:r>
            <a:r>
              <a:rPr lang="en-US" dirty="0" smtClean="0">
                <a:solidFill>
                  <a:srgbClr val="800000"/>
                </a:solidFill>
              </a:rPr>
              <a:t>F. </a:t>
            </a:r>
            <a:r>
              <a:rPr lang="en-US" dirty="0" err="1" smtClean="0">
                <a:solidFill>
                  <a:srgbClr val="800000"/>
                </a:solidFill>
              </a:rPr>
              <a:t>Jeanneau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r>
              <a:rPr lang="en-US" dirty="0">
                <a:solidFill>
                  <a:srgbClr val="800000"/>
                </a:solidFill>
              </a:rPr>
              <a:t>in WG2 on Thursday</a:t>
            </a:r>
            <a:r>
              <a:rPr lang="en-US" dirty="0" smtClean="0">
                <a:solidFill>
                  <a:srgbClr val="008000"/>
                </a:solidFill>
              </a:rPr>
              <a:t>)</a:t>
            </a:r>
          </a:p>
          <a:p>
            <a:pPr marL="342900" lvl="1" indent="-342900">
              <a:buClr>
                <a:srgbClr val="FF6600"/>
              </a:buClr>
              <a:buFont typeface="Wingdings" charset="2"/>
              <a:buChar char="§"/>
            </a:pPr>
            <a:r>
              <a:rPr lang="en-US" dirty="0"/>
              <a:t>Demonstration that MMs can operate in magnetic field and the required spatial resolution can be achieved (H2 test in June)</a:t>
            </a:r>
          </a:p>
          <a:p>
            <a:pPr marL="0" indent="0">
              <a:buClr>
                <a:srgbClr val="FF6600"/>
              </a:buClr>
              <a:buNone/>
            </a:pPr>
            <a:endParaRPr lang="en-US" dirty="0" smtClean="0">
              <a:solidFill>
                <a:srgbClr val="008000"/>
              </a:solidFill>
            </a:endParaRP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In addition reporting items include: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Demonstration of MM trigger concept (</a:t>
            </a:r>
            <a:r>
              <a:rPr lang="en-US" dirty="0" smtClean="0">
                <a:solidFill>
                  <a:srgbClr val="008000"/>
                </a:solidFill>
              </a:rPr>
              <a:t>H6 test in Aug.–Oct.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8000"/>
                </a:solidFill>
              </a:rPr>
              <a:t>using new VMM1 chip from BNL</a:t>
            </a:r>
            <a:r>
              <a:rPr lang="en-US" dirty="0" smtClean="0"/>
              <a:t>)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MM industrialization (</a:t>
            </a:r>
            <a:r>
              <a:rPr lang="en-US" dirty="0" smtClean="0">
                <a:solidFill>
                  <a:srgbClr val="800000"/>
                </a:solidFill>
              </a:rPr>
              <a:t>see talks by F. </a:t>
            </a:r>
            <a:r>
              <a:rPr lang="en-US" dirty="0" err="1" smtClean="0">
                <a:solidFill>
                  <a:srgbClr val="800000"/>
                </a:solidFill>
              </a:rPr>
              <a:t>Jeanneau</a:t>
            </a:r>
            <a:r>
              <a:rPr lang="en-US" dirty="0" smtClean="0">
                <a:solidFill>
                  <a:srgbClr val="800000"/>
                </a:solidFill>
              </a:rPr>
              <a:t> and M. Hoffmann in WG7</a:t>
            </a:r>
            <a:r>
              <a:rPr lang="en-US" dirty="0" smtClean="0"/>
              <a:t>)</a:t>
            </a:r>
            <a:endParaRPr lang="en-US" dirty="0"/>
          </a:p>
          <a:p>
            <a:pPr>
              <a:buClr>
                <a:srgbClr val="FF6600"/>
              </a:buClr>
              <a:buFont typeface="Wingdings" charset="2"/>
              <a:buChar char="§"/>
            </a:pPr>
            <a:endParaRPr lang="en-US" dirty="0">
              <a:solidFill>
                <a:srgbClr val="008000"/>
              </a:solidFill>
            </a:endParaRP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Stony Brook, 01 Oct.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RD51 Collab. Meeting, J. Wotschack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317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Towards large-area MMs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First step was to build a 1 x 1 m</a:t>
            </a:r>
            <a:r>
              <a:rPr lang="en-US" baseline="30000" dirty="0" smtClean="0"/>
              <a:t>2</a:t>
            </a:r>
            <a:r>
              <a:rPr lang="en-US" dirty="0" smtClean="0"/>
              <a:t> chamber and to test it during summer in the H6 beam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The goal was to establish a construction concept that could be used for the larger chambers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Given that the machines to go to larger dimensions were not yet installed in the CERN PCB workshop we were obliged to go with standard-size PCBs.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The next question was the </a:t>
            </a:r>
            <a:r>
              <a:rPr lang="en-US" dirty="0"/>
              <a:t>mesh, bulk or no bulk</a:t>
            </a:r>
            <a:r>
              <a:rPr lang="en-US" dirty="0" smtClean="0"/>
              <a:t>?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We had experienced </a:t>
            </a:r>
            <a:r>
              <a:rPr lang="en-US" dirty="0"/>
              <a:t>problems </a:t>
            </a:r>
            <a:r>
              <a:rPr lang="en-US" dirty="0" smtClean="0"/>
              <a:t>in large chambers with currents; </a:t>
            </a:r>
            <a:r>
              <a:rPr lang="en-US" dirty="0"/>
              <a:t>any dust caught under the mesh is hard to remove</a:t>
            </a:r>
            <a:r>
              <a:rPr lang="en-US" dirty="0" smtClean="0"/>
              <a:t> 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dirty="0" smtClean="0"/>
              <a:t>We opted for a </a:t>
            </a:r>
            <a:r>
              <a:rPr lang="en-US" dirty="0"/>
              <a:t>non-bulk technique </a:t>
            </a:r>
            <a:r>
              <a:rPr lang="en-US" dirty="0" smtClean="0"/>
              <a:t>that uses </a:t>
            </a:r>
            <a:r>
              <a:rPr lang="en-US" dirty="0"/>
              <a:t>also pillars to keep the mesh at a defined distance from the board, however, the mesh is not </a:t>
            </a:r>
            <a:r>
              <a:rPr lang="en-US" dirty="0" smtClean="0"/>
              <a:t>fixed but </a:t>
            </a:r>
            <a:r>
              <a:rPr lang="en-US" dirty="0"/>
              <a:t>integrated with the drift-electrode panel and placed on the pillars when the chamber is closed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Stony Brook, 01 Oct.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RD51 Collab. Meeting, J. Wotschack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27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5957"/>
            <a:ext cx="8229600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rgbClr val="000000"/>
                  </a:solidFill>
                </a:ln>
              </a:rPr>
              <a:t>1 x 1 m</a:t>
            </a:r>
            <a:r>
              <a:rPr lang="en-US" baseline="30000" dirty="0" smtClean="0">
                <a:ln>
                  <a:solidFill>
                    <a:srgbClr val="000000"/>
                  </a:solidFill>
                </a:ln>
              </a:rPr>
              <a:t>2</a:t>
            </a:r>
            <a:r>
              <a:rPr lang="en-US" dirty="0" smtClean="0">
                <a:ln>
                  <a:solidFill>
                    <a:srgbClr val="000000"/>
                  </a:solidFill>
                </a:ln>
              </a:rPr>
              <a:t> sketch (not to scale)</a:t>
            </a:r>
            <a:endParaRPr lang="en-US" dirty="0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4359989"/>
            <a:ext cx="8348133" cy="48683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465904" y="4105989"/>
            <a:ext cx="232833" cy="254000"/>
          </a:xfrm>
          <a:prstGeom prst="rect">
            <a:avLst/>
          </a:prstGeom>
          <a:solidFill>
            <a:schemeClr val="accent6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988734" y="4105989"/>
            <a:ext cx="232833" cy="25400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924301" y="4105989"/>
            <a:ext cx="232833" cy="25400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59868" y="4105989"/>
            <a:ext cx="232833" cy="25400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795435" y="4105989"/>
            <a:ext cx="232833" cy="25400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307682" y="4105989"/>
            <a:ext cx="232833" cy="254000"/>
          </a:xfrm>
          <a:prstGeom prst="rect">
            <a:avLst/>
          </a:prstGeom>
          <a:solidFill>
            <a:srgbClr val="F79646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1452970" y="4346874"/>
            <a:ext cx="485534" cy="0"/>
          </a:xfrm>
          <a:prstGeom prst="line">
            <a:avLst/>
          </a:pr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457200" y="4854650"/>
            <a:ext cx="8348133" cy="989114"/>
            <a:chOff x="457200" y="4548078"/>
            <a:chExt cx="8348133" cy="989114"/>
          </a:xfrm>
        </p:grpSpPr>
        <p:grpSp>
          <p:nvGrpSpPr>
            <p:cNvPr id="24" name="Group 23"/>
            <p:cNvGrpSpPr/>
            <p:nvPr/>
          </p:nvGrpSpPr>
          <p:grpSpPr>
            <a:xfrm>
              <a:off x="457200" y="4548710"/>
              <a:ext cx="8348133" cy="988482"/>
              <a:chOff x="457200" y="4603925"/>
              <a:chExt cx="8348133" cy="988482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457200" y="4603925"/>
                <a:ext cx="8348133" cy="910168"/>
              </a:xfrm>
              <a:prstGeom prst="rect">
                <a:avLst/>
              </a:prstGeom>
              <a:solidFill>
                <a:srgbClr val="B9CDE5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200" dirty="0" err="1" smtClean="0">
                    <a:solidFill>
                      <a:srgbClr val="000000"/>
                    </a:solidFill>
                  </a:rPr>
                  <a:t>Rohacell</a:t>
                </a:r>
                <a:endParaRPr lang="en-US" sz="3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457200" y="5518321"/>
                <a:ext cx="8348133" cy="7408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457200" y="4548078"/>
              <a:ext cx="8348133" cy="899757"/>
              <a:chOff x="457200" y="4614336"/>
              <a:chExt cx="8348133" cy="899757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457200" y="4614336"/>
                <a:ext cx="526702" cy="899757"/>
              </a:xfrm>
              <a:prstGeom prst="rect">
                <a:avLst/>
              </a:prstGeom>
              <a:solidFill>
                <a:srgbClr val="3366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8278631" y="4618564"/>
                <a:ext cx="526702" cy="895529"/>
              </a:xfrm>
              <a:prstGeom prst="rect">
                <a:avLst/>
              </a:prstGeom>
              <a:solidFill>
                <a:srgbClr val="3366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9" name="Group 48"/>
          <p:cNvGrpSpPr/>
          <p:nvPr/>
        </p:nvGrpSpPr>
        <p:grpSpPr>
          <a:xfrm>
            <a:off x="640681" y="2569536"/>
            <a:ext cx="129516" cy="3347994"/>
            <a:chOff x="640681" y="2262964"/>
            <a:chExt cx="129516" cy="3347994"/>
          </a:xfrm>
        </p:grpSpPr>
        <p:cxnSp>
          <p:nvCxnSpPr>
            <p:cNvPr id="44" name="Straight Connector 43"/>
            <p:cNvCxnSpPr/>
            <p:nvPr/>
          </p:nvCxnSpPr>
          <p:spPr>
            <a:xfrm flipH="1">
              <a:off x="640681" y="2262964"/>
              <a:ext cx="0" cy="3347994"/>
            </a:xfrm>
            <a:prstGeom prst="line">
              <a:avLst/>
            </a:prstGeom>
            <a:ln>
              <a:solidFill>
                <a:srgbClr val="000000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770197" y="2262964"/>
              <a:ext cx="0" cy="3347994"/>
            </a:xfrm>
            <a:prstGeom prst="line">
              <a:avLst/>
            </a:prstGeom>
            <a:ln>
              <a:solidFill>
                <a:srgbClr val="000000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8458367" y="2581974"/>
            <a:ext cx="129516" cy="3347994"/>
            <a:chOff x="793081" y="2415364"/>
            <a:chExt cx="129516" cy="3347994"/>
          </a:xfrm>
        </p:grpSpPr>
        <p:cxnSp>
          <p:nvCxnSpPr>
            <p:cNvPr id="46" name="Straight Connector 45"/>
            <p:cNvCxnSpPr/>
            <p:nvPr/>
          </p:nvCxnSpPr>
          <p:spPr>
            <a:xfrm flipH="1">
              <a:off x="793081" y="2415364"/>
              <a:ext cx="0" cy="3347994"/>
            </a:xfrm>
            <a:prstGeom prst="line">
              <a:avLst/>
            </a:prstGeom>
            <a:ln>
              <a:solidFill>
                <a:srgbClr val="000000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>
              <a:off x="922597" y="2415364"/>
              <a:ext cx="0" cy="3347994"/>
            </a:xfrm>
            <a:prstGeom prst="line">
              <a:avLst/>
            </a:prstGeom>
            <a:ln>
              <a:solidFill>
                <a:srgbClr val="000000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 smtClean="0"/>
              <a:t>11/05/2012</a:t>
            </a:r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 x 1 m2 micromegas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ED6E2-015D-F445-A5A8-A0B2FAE7650A}" type="slidenum">
              <a:rPr lang="en-US" smtClean="0"/>
              <a:t>7</a:t>
            </a:fld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457200" y="4626982"/>
            <a:ext cx="8348133" cy="2094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0000"/>
                </a:solidFill>
              </a:rPr>
              <a:t>Aluminium</a:t>
            </a:r>
            <a:r>
              <a:rPr lang="en-US" dirty="0" smtClean="0">
                <a:solidFill>
                  <a:srgbClr val="000000"/>
                </a:solidFill>
              </a:rPr>
              <a:t> support plate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7328338" y="4345022"/>
            <a:ext cx="492914" cy="0"/>
          </a:xfrm>
          <a:prstGeom prst="line">
            <a:avLst/>
          </a:pr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91526" y="1501069"/>
            <a:ext cx="13248809" cy="1913444"/>
            <a:chOff x="91526" y="1799167"/>
            <a:chExt cx="13248809" cy="1913444"/>
          </a:xfrm>
        </p:grpSpPr>
        <p:grpSp>
          <p:nvGrpSpPr>
            <p:cNvPr id="17" name="Group 16"/>
            <p:cNvGrpSpPr/>
            <p:nvPr/>
          </p:nvGrpSpPr>
          <p:grpSpPr>
            <a:xfrm>
              <a:off x="457200" y="2879171"/>
              <a:ext cx="12883135" cy="833440"/>
              <a:chOff x="457200" y="2879171"/>
              <a:chExt cx="12883135" cy="83344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7328338" y="2879171"/>
                <a:ext cx="492914" cy="624416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2465904" y="3506061"/>
                <a:ext cx="4087296" cy="0"/>
              </a:xfrm>
              <a:prstGeom prst="line">
                <a:avLst/>
              </a:prstGeom>
              <a:ln w="57150" cmpd="sng">
                <a:solidFill>
                  <a:srgbClr val="FF0000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Rectangle 11"/>
              <p:cNvSpPr/>
              <p:nvPr/>
            </p:nvSpPr>
            <p:spPr>
              <a:xfrm>
                <a:off x="1452969" y="2879171"/>
                <a:ext cx="485535" cy="624416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7441094" y="3516966"/>
                <a:ext cx="360000" cy="0"/>
              </a:xfrm>
              <a:prstGeom prst="line">
                <a:avLst/>
              </a:prstGeom>
              <a:ln w="57150" cmpd="sng">
                <a:solidFill>
                  <a:srgbClr val="FF0000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12456600" y="3712611"/>
                <a:ext cx="883735" cy="0"/>
              </a:xfrm>
              <a:prstGeom prst="line">
                <a:avLst/>
              </a:prstGeom>
              <a:ln w="57150" cmpd="sng">
                <a:solidFill>
                  <a:srgbClr val="FF0000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6540515" y="3506061"/>
                <a:ext cx="1025436" cy="9315"/>
              </a:xfrm>
              <a:prstGeom prst="line">
                <a:avLst/>
              </a:prstGeom>
              <a:ln w="57150" cmpd="sng">
                <a:solidFill>
                  <a:srgbClr val="FF0000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V="1">
                <a:off x="1767417" y="3506061"/>
                <a:ext cx="698487" cy="5356"/>
              </a:xfrm>
              <a:prstGeom prst="line">
                <a:avLst/>
              </a:prstGeom>
              <a:ln w="57150" cmpd="sng">
                <a:solidFill>
                  <a:srgbClr val="FF0000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Rectangle 31"/>
              <p:cNvSpPr/>
              <p:nvPr/>
            </p:nvSpPr>
            <p:spPr>
              <a:xfrm>
                <a:off x="457200" y="2879171"/>
                <a:ext cx="526702" cy="624416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8278631" y="2889251"/>
                <a:ext cx="526702" cy="624416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0" name="Straight Connector 29"/>
              <p:cNvCxnSpPr/>
              <p:nvPr/>
            </p:nvCxnSpPr>
            <p:spPr>
              <a:xfrm flipV="1">
                <a:off x="1432650" y="3516965"/>
                <a:ext cx="485535" cy="0"/>
              </a:xfrm>
              <a:prstGeom prst="line">
                <a:avLst/>
              </a:prstGeom>
              <a:ln w="57150" cmpd="sng">
                <a:solidFill>
                  <a:srgbClr val="FF0000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Rectangle 17"/>
            <p:cNvSpPr/>
            <p:nvPr/>
          </p:nvSpPr>
          <p:spPr>
            <a:xfrm>
              <a:off x="457200" y="1873253"/>
              <a:ext cx="8348133" cy="91016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57200" y="1799167"/>
              <a:ext cx="8348133" cy="7408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91526" y="2787649"/>
              <a:ext cx="8713807" cy="7408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457199" y="1553257"/>
            <a:ext cx="8348134" cy="1673448"/>
            <a:chOff x="457199" y="1323328"/>
            <a:chExt cx="8348134" cy="1673448"/>
          </a:xfrm>
        </p:grpSpPr>
        <p:sp>
          <p:nvSpPr>
            <p:cNvPr id="27" name="Oval 26"/>
            <p:cNvSpPr/>
            <p:nvPr/>
          </p:nvSpPr>
          <p:spPr>
            <a:xfrm>
              <a:off x="7821252" y="2308845"/>
              <a:ext cx="457379" cy="687931"/>
            </a:xfrm>
            <a:prstGeom prst="ellipse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983902" y="2308845"/>
              <a:ext cx="457379" cy="687931"/>
            </a:xfrm>
            <a:prstGeom prst="ellipse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012502" y="1426877"/>
              <a:ext cx="2782933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Stiffening panel</a:t>
              </a:r>
              <a:endParaRPr lang="en-US" sz="3200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57199" y="1323328"/>
              <a:ext cx="1849329" cy="910168"/>
            </a:xfrm>
            <a:prstGeom prst="rect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941484" y="1327556"/>
              <a:ext cx="1863849" cy="910168"/>
            </a:xfrm>
            <a:prstGeom prst="rect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0" name="Group 89"/>
            <p:cNvGrpSpPr/>
            <p:nvPr/>
          </p:nvGrpSpPr>
          <p:grpSpPr>
            <a:xfrm>
              <a:off x="1567586" y="2013521"/>
              <a:ext cx="247788" cy="936929"/>
              <a:chOff x="7923034" y="876837"/>
              <a:chExt cx="247788" cy="936929"/>
            </a:xfrm>
          </p:grpSpPr>
          <p:sp>
            <p:nvSpPr>
              <p:cNvPr id="56" name="Isosceles Triangle 55"/>
              <p:cNvSpPr/>
              <p:nvPr/>
            </p:nvSpPr>
            <p:spPr>
              <a:xfrm>
                <a:off x="7923034" y="1661728"/>
                <a:ext cx="247788" cy="152038"/>
              </a:xfrm>
              <a:prstGeom prst="triangle">
                <a:avLst/>
              </a:prstGeom>
              <a:solidFill>
                <a:srgbClr val="FF6600"/>
              </a:solidFill>
              <a:ln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Rectangle 56"/>
              <p:cNvSpPr/>
              <p:nvPr/>
            </p:nvSpPr>
            <p:spPr>
              <a:xfrm flipV="1">
                <a:off x="8000792" y="876837"/>
                <a:ext cx="98815" cy="863995"/>
              </a:xfrm>
              <a:prstGeom prst="rect">
                <a:avLst/>
              </a:prstGeom>
              <a:solidFill>
                <a:srgbClr val="FF66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4" name="Group 83"/>
            <p:cNvGrpSpPr/>
            <p:nvPr/>
          </p:nvGrpSpPr>
          <p:grpSpPr>
            <a:xfrm>
              <a:off x="7106298" y="1615818"/>
              <a:ext cx="1699035" cy="624404"/>
              <a:chOff x="7639125" y="2641978"/>
              <a:chExt cx="1699035" cy="624404"/>
            </a:xfrm>
          </p:grpSpPr>
          <p:cxnSp>
            <p:nvCxnSpPr>
              <p:cNvPr id="73" name="Straight Connector 72"/>
              <p:cNvCxnSpPr/>
              <p:nvPr/>
            </p:nvCxnSpPr>
            <p:spPr>
              <a:xfrm flipH="1">
                <a:off x="7639125" y="2649411"/>
                <a:ext cx="1699035" cy="0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>
                <a:stCxn id="18" idx="3"/>
              </p:cNvCxnSpPr>
              <p:nvPr/>
            </p:nvCxnSpPr>
            <p:spPr>
              <a:xfrm flipH="1" flipV="1">
                <a:off x="7763019" y="3053638"/>
                <a:ext cx="1575141" cy="2761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flipV="1">
                <a:off x="7759751" y="2809244"/>
                <a:ext cx="0" cy="457138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flipV="1">
                <a:off x="7639125" y="2641978"/>
                <a:ext cx="0" cy="609538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5" name="Group 84"/>
            <p:cNvGrpSpPr/>
            <p:nvPr/>
          </p:nvGrpSpPr>
          <p:grpSpPr>
            <a:xfrm flipH="1">
              <a:off x="457199" y="1615818"/>
              <a:ext cx="1749313" cy="616971"/>
              <a:chOff x="7639125" y="2649411"/>
              <a:chExt cx="1749313" cy="616971"/>
            </a:xfrm>
          </p:grpSpPr>
          <p:cxnSp>
            <p:nvCxnSpPr>
              <p:cNvPr id="86" name="Straight Connector 85"/>
              <p:cNvCxnSpPr/>
              <p:nvPr/>
            </p:nvCxnSpPr>
            <p:spPr>
              <a:xfrm flipH="1">
                <a:off x="7639125" y="2649411"/>
                <a:ext cx="1749313" cy="0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>
                <a:stCxn id="29" idx="1"/>
              </p:cNvCxnSpPr>
              <p:nvPr/>
            </p:nvCxnSpPr>
            <p:spPr>
              <a:xfrm flipH="1" flipV="1">
                <a:off x="7763019" y="2801811"/>
                <a:ext cx="1625419" cy="10194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 flipV="1">
                <a:off x="7759751" y="2809244"/>
                <a:ext cx="0" cy="457138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 flipV="1">
                <a:off x="7639125" y="2649411"/>
                <a:ext cx="0" cy="609538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3" name="Straight Connector 52"/>
            <p:cNvCxnSpPr/>
            <p:nvPr/>
          </p:nvCxnSpPr>
          <p:spPr>
            <a:xfrm>
              <a:off x="1691480" y="2255709"/>
              <a:ext cx="0" cy="628436"/>
            </a:xfrm>
            <a:prstGeom prst="line">
              <a:avLst/>
            </a:prstGeom>
            <a:ln>
              <a:solidFill>
                <a:schemeClr val="tx1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4" name="Group 93"/>
            <p:cNvGrpSpPr/>
            <p:nvPr/>
          </p:nvGrpSpPr>
          <p:grpSpPr>
            <a:xfrm>
              <a:off x="7452217" y="2009872"/>
              <a:ext cx="247788" cy="936929"/>
              <a:chOff x="7729994" y="876837"/>
              <a:chExt cx="247788" cy="936929"/>
            </a:xfrm>
          </p:grpSpPr>
          <p:sp>
            <p:nvSpPr>
              <p:cNvPr id="95" name="Isosceles Triangle 94"/>
              <p:cNvSpPr/>
              <p:nvPr/>
            </p:nvSpPr>
            <p:spPr>
              <a:xfrm>
                <a:off x="7729994" y="1661728"/>
                <a:ext cx="247788" cy="152038"/>
              </a:xfrm>
              <a:prstGeom prst="triangle">
                <a:avLst/>
              </a:prstGeom>
              <a:solidFill>
                <a:srgbClr val="FF6600"/>
              </a:solidFill>
              <a:ln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96" name="Rectangle 95"/>
              <p:cNvSpPr/>
              <p:nvPr/>
            </p:nvSpPr>
            <p:spPr>
              <a:xfrm flipV="1">
                <a:off x="7807752" y="876837"/>
                <a:ext cx="98815" cy="863995"/>
              </a:xfrm>
              <a:prstGeom prst="rect">
                <a:avLst/>
              </a:prstGeom>
              <a:solidFill>
                <a:srgbClr val="FF66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75" name="Straight Connector 74"/>
          <p:cNvCxnSpPr/>
          <p:nvPr/>
        </p:nvCxnSpPr>
        <p:spPr>
          <a:xfrm>
            <a:off x="2085886" y="2590364"/>
            <a:ext cx="5141038" cy="0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Line Callout 2 79"/>
          <p:cNvSpPr/>
          <p:nvPr/>
        </p:nvSpPr>
        <p:spPr>
          <a:xfrm>
            <a:off x="4673600" y="2732003"/>
            <a:ext cx="1544320" cy="297449"/>
          </a:xfrm>
          <a:prstGeom prst="borderCallout2">
            <a:avLst>
              <a:gd name="adj1" fmla="val 60014"/>
              <a:gd name="adj2" fmla="val -4783"/>
              <a:gd name="adj3" fmla="val 60014"/>
              <a:gd name="adj4" fmla="val -18442"/>
              <a:gd name="adj5" fmla="val -11291"/>
              <a:gd name="adj6" fmla="val -48442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Drift electrode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5" name="Line Callout 2 34"/>
          <p:cNvSpPr/>
          <p:nvPr/>
        </p:nvSpPr>
        <p:spPr>
          <a:xfrm>
            <a:off x="4859868" y="3616515"/>
            <a:ext cx="1568537" cy="364770"/>
          </a:xfrm>
          <a:prstGeom prst="borderCallout2">
            <a:avLst/>
          </a:prstGeom>
          <a:noFill/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Pillars (128 µm)</a:t>
            </a:r>
            <a:endParaRPr lang="en-US" sz="1600" dirty="0">
              <a:solidFill>
                <a:srgbClr val="000000"/>
              </a:solidFill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1095424" y="4332903"/>
            <a:ext cx="7166378" cy="312183"/>
            <a:chOff x="1095424" y="4332903"/>
            <a:chExt cx="7166378" cy="312183"/>
          </a:xfrm>
        </p:grpSpPr>
        <p:cxnSp>
          <p:nvCxnSpPr>
            <p:cNvPr id="42" name="Straight Connector 41"/>
            <p:cNvCxnSpPr/>
            <p:nvPr/>
          </p:nvCxnSpPr>
          <p:spPr>
            <a:xfrm>
              <a:off x="2437431" y="4405349"/>
              <a:ext cx="4139991" cy="0"/>
            </a:xfrm>
            <a:prstGeom prst="line">
              <a:avLst/>
            </a:prstGeom>
            <a:ln w="57150" cmpd="sng">
              <a:solidFill>
                <a:srgbClr val="80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4574567" y="4359989"/>
              <a:ext cx="0" cy="266993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1095424" y="4337309"/>
              <a:ext cx="561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PCB1</a:t>
              </a:r>
              <a:endParaRPr lang="en-US" sz="1400" dirty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7700005" y="4332903"/>
              <a:ext cx="561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PCB2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47181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131"/>
            <a:ext cx="8229600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rgbClr val="000000"/>
                  </a:solidFill>
                </a:ln>
              </a:rPr>
              <a:t>1 x 1 m</a:t>
            </a:r>
            <a:r>
              <a:rPr lang="en-US" baseline="30000" dirty="0" smtClean="0">
                <a:ln>
                  <a:solidFill>
                    <a:srgbClr val="000000"/>
                  </a:solidFill>
                </a:ln>
              </a:rPr>
              <a:t>2</a:t>
            </a:r>
            <a:r>
              <a:rPr lang="en-US" dirty="0" smtClean="0">
                <a:ln>
                  <a:solidFill>
                    <a:srgbClr val="000000"/>
                  </a:solidFill>
                </a:ln>
              </a:rPr>
              <a:t> sketch (closed)</a:t>
            </a:r>
            <a:endParaRPr lang="en-US" dirty="0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4053417"/>
            <a:ext cx="8348133" cy="48683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465904" y="3799417"/>
            <a:ext cx="232833" cy="254000"/>
          </a:xfrm>
          <a:prstGeom prst="rect">
            <a:avLst/>
          </a:prstGeom>
          <a:solidFill>
            <a:schemeClr val="accent6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988734" y="3799417"/>
            <a:ext cx="232833" cy="25400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924301" y="3799417"/>
            <a:ext cx="232833" cy="25400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59868" y="3799417"/>
            <a:ext cx="232833" cy="25400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795435" y="3799417"/>
            <a:ext cx="232833" cy="25400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307682" y="3799417"/>
            <a:ext cx="232833" cy="254000"/>
          </a:xfrm>
          <a:prstGeom prst="rect">
            <a:avLst/>
          </a:prstGeom>
          <a:solidFill>
            <a:srgbClr val="F79646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1452970" y="4040302"/>
            <a:ext cx="485534" cy="0"/>
          </a:xfrm>
          <a:prstGeom prst="line">
            <a:avLst/>
          </a:pr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7328338" y="4028290"/>
            <a:ext cx="492914" cy="0"/>
          </a:xfrm>
          <a:prstGeom prst="line">
            <a:avLst/>
          </a:pr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91526" y="2275402"/>
            <a:ext cx="13248809" cy="1913444"/>
            <a:chOff x="91526" y="1799167"/>
            <a:chExt cx="13248809" cy="1913444"/>
          </a:xfrm>
        </p:grpSpPr>
        <p:grpSp>
          <p:nvGrpSpPr>
            <p:cNvPr id="17" name="Group 16"/>
            <p:cNvGrpSpPr/>
            <p:nvPr/>
          </p:nvGrpSpPr>
          <p:grpSpPr>
            <a:xfrm>
              <a:off x="457200" y="2879171"/>
              <a:ext cx="12883135" cy="833440"/>
              <a:chOff x="457200" y="2879171"/>
              <a:chExt cx="12883135" cy="833440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2465904" y="3280841"/>
                <a:ext cx="4074611" cy="0"/>
              </a:xfrm>
              <a:prstGeom prst="line">
                <a:avLst/>
              </a:prstGeom>
              <a:ln w="57150" cmpd="sng">
                <a:solidFill>
                  <a:srgbClr val="FF0000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Rectangle 11"/>
              <p:cNvSpPr/>
              <p:nvPr/>
            </p:nvSpPr>
            <p:spPr>
              <a:xfrm>
                <a:off x="1452969" y="2879171"/>
                <a:ext cx="485535" cy="624416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7328338" y="2879171"/>
                <a:ext cx="492914" cy="624416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7441094" y="3506806"/>
                <a:ext cx="360000" cy="0"/>
              </a:xfrm>
              <a:prstGeom prst="line">
                <a:avLst/>
              </a:prstGeom>
              <a:ln w="57150" cmpd="sng">
                <a:solidFill>
                  <a:srgbClr val="FF0000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12456600" y="3712611"/>
                <a:ext cx="883735" cy="0"/>
              </a:xfrm>
              <a:prstGeom prst="line">
                <a:avLst/>
              </a:prstGeom>
              <a:ln w="57150" cmpd="sng">
                <a:solidFill>
                  <a:srgbClr val="FF0000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6540515" y="3280841"/>
                <a:ext cx="1025436" cy="275175"/>
              </a:xfrm>
              <a:prstGeom prst="line">
                <a:avLst/>
              </a:prstGeom>
              <a:ln w="57150" cmpd="sng">
                <a:solidFill>
                  <a:srgbClr val="FF0000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V="1">
                <a:off x="1767417" y="3280841"/>
                <a:ext cx="698487" cy="271215"/>
              </a:xfrm>
              <a:prstGeom prst="line">
                <a:avLst/>
              </a:prstGeom>
              <a:ln w="57150" cmpd="sng">
                <a:solidFill>
                  <a:srgbClr val="FF0000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Rectangle 31"/>
              <p:cNvSpPr/>
              <p:nvPr/>
            </p:nvSpPr>
            <p:spPr>
              <a:xfrm>
                <a:off x="457200" y="2879171"/>
                <a:ext cx="526702" cy="624416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8278631" y="2889251"/>
                <a:ext cx="526702" cy="624416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0" name="Straight Connector 29"/>
              <p:cNvCxnSpPr/>
              <p:nvPr/>
            </p:nvCxnSpPr>
            <p:spPr>
              <a:xfrm flipV="1">
                <a:off x="1452970" y="3506805"/>
                <a:ext cx="485535" cy="0"/>
              </a:xfrm>
              <a:prstGeom prst="line">
                <a:avLst/>
              </a:prstGeom>
              <a:ln w="57150" cmpd="sng">
                <a:solidFill>
                  <a:srgbClr val="FF0000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Rectangle 17"/>
            <p:cNvSpPr/>
            <p:nvPr/>
          </p:nvSpPr>
          <p:spPr>
            <a:xfrm>
              <a:off x="457200" y="1873253"/>
              <a:ext cx="8348133" cy="91016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57200" y="1799167"/>
              <a:ext cx="8348133" cy="7408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91526" y="2787649"/>
              <a:ext cx="8713807" cy="7408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3012502" y="2453037"/>
            <a:ext cx="278293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Stiffening panel</a:t>
            </a:r>
            <a:endParaRPr lang="en-US" sz="3200" dirty="0"/>
          </a:p>
        </p:txBody>
      </p:sp>
      <p:sp>
        <p:nvSpPr>
          <p:cNvPr id="27" name="Oval 26"/>
          <p:cNvSpPr/>
          <p:nvPr/>
        </p:nvSpPr>
        <p:spPr>
          <a:xfrm>
            <a:off x="7821252" y="3365485"/>
            <a:ext cx="457379" cy="687931"/>
          </a:xfrm>
          <a:prstGeom prst="ellipse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983902" y="3365485"/>
            <a:ext cx="457379" cy="687931"/>
          </a:xfrm>
          <a:prstGeom prst="ellipse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457199" y="2349488"/>
            <a:ext cx="1849329" cy="910168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6941484" y="2353716"/>
            <a:ext cx="1863849" cy="910168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457200" y="4548078"/>
            <a:ext cx="8348133" cy="989114"/>
            <a:chOff x="457200" y="4548078"/>
            <a:chExt cx="8348133" cy="989114"/>
          </a:xfrm>
        </p:grpSpPr>
        <p:grpSp>
          <p:nvGrpSpPr>
            <p:cNvPr id="24" name="Group 23"/>
            <p:cNvGrpSpPr/>
            <p:nvPr/>
          </p:nvGrpSpPr>
          <p:grpSpPr>
            <a:xfrm>
              <a:off x="457200" y="4548710"/>
              <a:ext cx="8348133" cy="988482"/>
              <a:chOff x="457200" y="4603925"/>
              <a:chExt cx="8348133" cy="988482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457200" y="4603925"/>
                <a:ext cx="8348133" cy="910168"/>
              </a:xfrm>
              <a:prstGeom prst="rect">
                <a:avLst/>
              </a:prstGeom>
              <a:solidFill>
                <a:srgbClr val="B9CDE5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200" dirty="0" err="1" smtClean="0">
                    <a:solidFill>
                      <a:srgbClr val="000000"/>
                    </a:solidFill>
                  </a:rPr>
                  <a:t>Rohacell</a:t>
                </a:r>
                <a:endParaRPr lang="en-US" sz="3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457200" y="5518321"/>
                <a:ext cx="8348133" cy="7408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457200" y="4548078"/>
              <a:ext cx="8348133" cy="899757"/>
              <a:chOff x="457200" y="4614336"/>
              <a:chExt cx="8348133" cy="899757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457200" y="4614336"/>
                <a:ext cx="526702" cy="899757"/>
              </a:xfrm>
              <a:prstGeom prst="rect">
                <a:avLst/>
              </a:prstGeom>
              <a:solidFill>
                <a:srgbClr val="3366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8278631" y="4618564"/>
                <a:ext cx="526702" cy="895529"/>
              </a:xfrm>
              <a:prstGeom prst="rect">
                <a:avLst/>
              </a:prstGeom>
              <a:solidFill>
                <a:srgbClr val="3366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9" name="Group 48"/>
          <p:cNvGrpSpPr/>
          <p:nvPr/>
        </p:nvGrpSpPr>
        <p:grpSpPr>
          <a:xfrm>
            <a:off x="640681" y="2262964"/>
            <a:ext cx="129516" cy="3347994"/>
            <a:chOff x="640681" y="2262964"/>
            <a:chExt cx="129516" cy="3347994"/>
          </a:xfrm>
        </p:grpSpPr>
        <p:cxnSp>
          <p:nvCxnSpPr>
            <p:cNvPr id="44" name="Straight Connector 43"/>
            <p:cNvCxnSpPr/>
            <p:nvPr/>
          </p:nvCxnSpPr>
          <p:spPr>
            <a:xfrm flipH="1">
              <a:off x="640681" y="2262964"/>
              <a:ext cx="0" cy="3347994"/>
            </a:xfrm>
            <a:prstGeom prst="line">
              <a:avLst/>
            </a:prstGeom>
            <a:ln>
              <a:solidFill>
                <a:srgbClr val="000000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770197" y="2262964"/>
              <a:ext cx="0" cy="3347994"/>
            </a:xfrm>
            <a:prstGeom prst="line">
              <a:avLst/>
            </a:prstGeom>
            <a:ln>
              <a:solidFill>
                <a:srgbClr val="000000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8458367" y="2275402"/>
            <a:ext cx="129516" cy="3347994"/>
            <a:chOff x="793081" y="2415364"/>
            <a:chExt cx="129516" cy="3347994"/>
          </a:xfrm>
        </p:grpSpPr>
        <p:cxnSp>
          <p:nvCxnSpPr>
            <p:cNvPr id="46" name="Straight Connector 45"/>
            <p:cNvCxnSpPr/>
            <p:nvPr/>
          </p:nvCxnSpPr>
          <p:spPr>
            <a:xfrm flipH="1">
              <a:off x="793081" y="2415364"/>
              <a:ext cx="0" cy="3347994"/>
            </a:xfrm>
            <a:prstGeom prst="line">
              <a:avLst/>
            </a:prstGeom>
            <a:ln>
              <a:solidFill>
                <a:srgbClr val="000000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>
              <a:off x="922597" y="2415364"/>
              <a:ext cx="0" cy="3347994"/>
            </a:xfrm>
            <a:prstGeom prst="line">
              <a:avLst/>
            </a:prstGeom>
            <a:ln>
              <a:solidFill>
                <a:srgbClr val="000000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oup 89"/>
          <p:cNvGrpSpPr/>
          <p:nvPr/>
        </p:nvGrpSpPr>
        <p:grpSpPr>
          <a:xfrm>
            <a:off x="1567586" y="3039681"/>
            <a:ext cx="247788" cy="936929"/>
            <a:chOff x="7923034" y="876837"/>
            <a:chExt cx="247788" cy="936929"/>
          </a:xfrm>
        </p:grpSpPr>
        <p:sp>
          <p:nvSpPr>
            <p:cNvPr id="56" name="Isosceles Triangle 55"/>
            <p:cNvSpPr/>
            <p:nvPr/>
          </p:nvSpPr>
          <p:spPr>
            <a:xfrm>
              <a:off x="7923034" y="1661728"/>
              <a:ext cx="247788" cy="152038"/>
            </a:xfrm>
            <a:prstGeom prst="triangle">
              <a:avLst/>
            </a:prstGeom>
            <a:solidFill>
              <a:srgbClr val="FF6600"/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 flipV="1">
              <a:off x="8000792" y="876837"/>
              <a:ext cx="98815" cy="863995"/>
            </a:xfrm>
            <a:prstGeom prst="rect">
              <a:avLst/>
            </a:prstGeom>
            <a:solidFill>
              <a:srgbClr val="FF66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 smtClean="0"/>
              <a:t>11/05/2012</a:t>
            </a:r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 x 1 m2 micromegas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ED6E2-015D-F445-A5A8-A0B2FAE7650A}" type="slidenum">
              <a:rPr lang="en-US" smtClean="0"/>
              <a:t>8</a:t>
            </a:fld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457200" y="4320410"/>
            <a:ext cx="8348133" cy="2094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0000"/>
                </a:solidFill>
              </a:rPr>
              <a:t>Aluminium</a:t>
            </a:r>
            <a:r>
              <a:rPr lang="en-US" dirty="0" smtClean="0">
                <a:solidFill>
                  <a:srgbClr val="000000"/>
                </a:solidFill>
              </a:rPr>
              <a:t> support plate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871984" y="3466728"/>
            <a:ext cx="593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5.00</a:t>
            </a:r>
            <a:endParaRPr lang="en-US" dirty="0"/>
          </a:p>
        </p:txBody>
      </p:sp>
      <p:grpSp>
        <p:nvGrpSpPr>
          <p:cNvPr id="84" name="Group 83"/>
          <p:cNvGrpSpPr/>
          <p:nvPr/>
        </p:nvGrpSpPr>
        <p:grpSpPr>
          <a:xfrm>
            <a:off x="7106298" y="2641978"/>
            <a:ext cx="1699035" cy="624404"/>
            <a:chOff x="7639125" y="2641978"/>
            <a:chExt cx="1699035" cy="624404"/>
          </a:xfrm>
        </p:grpSpPr>
        <p:cxnSp>
          <p:nvCxnSpPr>
            <p:cNvPr id="73" name="Straight Connector 72"/>
            <p:cNvCxnSpPr/>
            <p:nvPr/>
          </p:nvCxnSpPr>
          <p:spPr>
            <a:xfrm flipH="1">
              <a:off x="7639125" y="2649411"/>
              <a:ext cx="1699035" cy="0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>
              <a:stCxn id="18" idx="3"/>
            </p:cNvCxnSpPr>
            <p:nvPr/>
          </p:nvCxnSpPr>
          <p:spPr>
            <a:xfrm flipH="1" flipV="1">
              <a:off x="7763019" y="2801811"/>
              <a:ext cx="1575141" cy="2761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V="1">
              <a:off x="7759751" y="2809244"/>
              <a:ext cx="0" cy="457138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V="1">
              <a:off x="7639125" y="2641978"/>
              <a:ext cx="0" cy="609538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oup 84"/>
          <p:cNvGrpSpPr/>
          <p:nvPr/>
        </p:nvGrpSpPr>
        <p:grpSpPr>
          <a:xfrm flipH="1">
            <a:off x="457199" y="2641978"/>
            <a:ext cx="1749313" cy="616971"/>
            <a:chOff x="7639125" y="2649411"/>
            <a:chExt cx="1749313" cy="616971"/>
          </a:xfrm>
        </p:grpSpPr>
        <p:cxnSp>
          <p:nvCxnSpPr>
            <p:cNvPr id="86" name="Straight Connector 85"/>
            <p:cNvCxnSpPr/>
            <p:nvPr/>
          </p:nvCxnSpPr>
          <p:spPr>
            <a:xfrm flipH="1">
              <a:off x="7639125" y="2649411"/>
              <a:ext cx="1749313" cy="0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>
              <a:stCxn id="29" idx="1"/>
            </p:cNvCxnSpPr>
            <p:nvPr/>
          </p:nvCxnSpPr>
          <p:spPr>
            <a:xfrm flipH="1" flipV="1">
              <a:off x="7763019" y="2801811"/>
              <a:ext cx="1625419" cy="10194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V="1">
              <a:off x="7759751" y="2809244"/>
              <a:ext cx="0" cy="457138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V="1">
              <a:off x="7639125" y="2649411"/>
              <a:ext cx="0" cy="609538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Group 93"/>
          <p:cNvGrpSpPr/>
          <p:nvPr/>
        </p:nvGrpSpPr>
        <p:grpSpPr>
          <a:xfrm>
            <a:off x="7442057" y="3036032"/>
            <a:ext cx="247788" cy="936929"/>
            <a:chOff x="7923034" y="876837"/>
            <a:chExt cx="247788" cy="936929"/>
          </a:xfrm>
        </p:grpSpPr>
        <p:sp>
          <p:nvSpPr>
            <p:cNvPr id="95" name="Isosceles Triangle 94"/>
            <p:cNvSpPr/>
            <p:nvPr/>
          </p:nvSpPr>
          <p:spPr>
            <a:xfrm>
              <a:off x="7923034" y="1661728"/>
              <a:ext cx="247788" cy="152038"/>
            </a:xfrm>
            <a:prstGeom prst="triangle">
              <a:avLst/>
            </a:prstGeom>
            <a:solidFill>
              <a:srgbClr val="FF6600"/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96" name="Rectangle 95"/>
            <p:cNvSpPr/>
            <p:nvPr/>
          </p:nvSpPr>
          <p:spPr>
            <a:xfrm flipV="1">
              <a:off x="8000792" y="876837"/>
              <a:ext cx="98815" cy="863995"/>
            </a:xfrm>
            <a:prstGeom prst="rect">
              <a:avLst/>
            </a:prstGeom>
            <a:solidFill>
              <a:srgbClr val="FF66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3" name="Straight Connector 52"/>
          <p:cNvCxnSpPr/>
          <p:nvPr/>
        </p:nvCxnSpPr>
        <p:spPr>
          <a:xfrm>
            <a:off x="1691480" y="3281869"/>
            <a:ext cx="0" cy="628436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/>
        </p:nvGrpSpPr>
        <p:grpSpPr>
          <a:xfrm>
            <a:off x="1095424" y="4015383"/>
            <a:ext cx="7166378" cy="312183"/>
            <a:chOff x="1095424" y="4332903"/>
            <a:chExt cx="7166378" cy="312183"/>
          </a:xfrm>
        </p:grpSpPr>
        <p:cxnSp>
          <p:nvCxnSpPr>
            <p:cNvPr id="71" name="Straight Connector 70"/>
            <p:cNvCxnSpPr/>
            <p:nvPr/>
          </p:nvCxnSpPr>
          <p:spPr>
            <a:xfrm>
              <a:off x="2460110" y="4405349"/>
              <a:ext cx="4103993" cy="0"/>
            </a:xfrm>
            <a:prstGeom prst="line">
              <a:avLst/>
            </a:prstGeom>
            <a:ln w="57150" cmpd="sng">
              <a:solidFill>
                <a:srgbClr val="80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4574567" y="4359989"/>
              <a:ext cx="0" cy="266993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1095424" y="4337309"/>
              <a:ext cx="561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PCB1</a:t>
              </a:r>
              <a:endParaRPr lang="en-US" sz="1400" dirty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7700005" y="4332903"/>
              <a:ext cx="5617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PCB2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63152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x 1 m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 err="1" smtClean="0"/>
              <a:t>micromegas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Stony Brook, 01 Oct.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RD51 Collab. Meeting, J. Wotschack (CERN)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 descr="MM_1x1m2_to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7031" y="1417638"/>
            <a:ext cx="2957866" cy="3640273"/>
          </a:xfrm>
          <a:prstGeom prst="rect">
            <a:avLst/>
          </a:prstGeom>
        </p:spPr>
      </p:pic>
      <p:pic>
        <p:nvPicPr>
          <p:cNvPr id="7" name="Picture 6" descr="MM_1x1m2_board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94"/>
          <a:stretch/>
        </p:blipFill>
        <p:spPr>
          <a:xfrm>
            <a:off x="445906" y="1417638"/>
            <a:ext cx="5269518" cy="3640273"/>
          </a:xfrm>
          <a:prstGeom prst="rect">
            <a:avLst/>
          </a:prstGeom>
        </p:spPr>
      </p:pic>
      <p:pic>
        <p:nvPicPr>
          <p:cNvPr id="8" name="Picture 7" descr="MM_1x1m2_mesh_detail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450" y="4228324"/>
            <a:ext cx="2945447" cy="22090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4936" y="5021146"/>
            <a:ext cx="57061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x 1 m</a:t>
            </a:r>
            <a:r>
              <a:rPr lang="en-US" baseline="30000" dirty="0" smtClean="0"/>
              <a:t>2</a:t>
            </a:r>
            <a:r>
              <a:rPr lang="en-US" dirty="0" smtClean="0"/>
              <a:t> readout board composed of 2 boards of 0.5 x 1 m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2048 strips of 1.06 m length with a pitch of 0.45 mm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07885" y="5786517"/>
            <a:ext cx="4269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Drift electrode and mesh panel (top) and detail showing the O-ring as gas seal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0334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12821</TotalTime>
  <Words>1315</Words>
  <Application>Microsoft Macintosh PowerPoint</Application>
  <PresentationFormat>On-screen Show (4:3)</PresentationFormat>
  <Paragraphs>222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Micromegas for the ATLAS upgrade (MAMMA) Status report </vt:lpstr>
      <vt:lpstr>Topics covered</vt:lpstr>
      <vt:lpstr>Status of the New Small Wheel project</vt:lpstr>
      <vt:lpstr>ATLAS Small Wheel upgrade project</vt:lpstr>
      <vt:lpstr>Milestones for MMs</vt:lpstr>
      <vt:lpstr>Towards large-area MMs</vt:lpstr>
      <vt:lpstr>1 x 1 m2 sketch (not to scale)</vt:lpstr>
      <vt:lpstr>1 x 1 m2 sketch (closed)</vt:lpstr>
      <vt:lpstr>1 x 1 m2 micromegas</vt:lpstr>
      <vt:lpstr>1 x 1 m2 micromegas</vt:lpstr>
      <vt:lpstr>First experience with 1 x 1 m2 chamber</vt:lpstr>
      <vt:lpstr>Performance of 1 x 1m2 MM Test beam results (120 GeV pions)</vt:lpstr>
      <vt:lpstr>Performance of 1 x 1m2 MM Test beam results (120 GeV pions)</vt:lpstr>
      <vt:lpstr>Inefficiencies for 1 x 1m2 MM</vt:lpstr>
      <vt:lpstr>Preliminary conclusions on 1 x 1 m2 MMs</vt:lpstr>
      <vt:lpstr>Towards 2 x 1 m2 MMs</vt:lpstr>
      <vt:lpstr>Multilayers</vt:lpstr>
      <vt:lpstr>Board construction improvements under study</vt:lpstr>
      <vt:lpstr>PCB strip precision measurements</vt:lpstr>
      <vt:lpstr>Measurements of 2m boards</vt:lpstr>
      <vt:lpstr>Next steps</vt:lpstr>
      <vt:lpstr>Time line for MM production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Large micromegas for ATLAS (MAMMA) </dc:title>
  <dc:creator>Joerg Wotschack</dc:creator>
  <cp:lastModifiedBy>Joerg Wotschack</cp:lastModifiedBy>
  <cp:revision>418</cp:revision>
  <dcterms:created xsi:type="dcterms:W3CDTF">2011-01-15T15:45:43Z</dcterms:created>
  <dcterms:modified xsi:type="dcterms:W3CDTF">2012-10-01T18:09:30Z</dcterms:modified>
</cp:coreProperties>
</file>