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3"/>
  </p:notesMasterIdLst>
  <p:sldIdLst>
    <p:sldId id="397" r:id="rId2"/>
    <p:sldId id="424" r:id="rId3"/>
    <p:sldId id="425" r:id="rId4"/>
    <p:sldId id="433" r:id="rId5"/>
    <p:sldId id="434" r:id="rId6"/>
    <p:sldId id="429" r:id="rId7"/>
    <p:sldId id="435" r:id="rId8"/>
    <p:sldId id="436" r:id="rId9"/>
    <p:sldId id="438" r:id="rId10"/>
    <p:sldId id="439" r:id="rId11"/>
    <p:sldId id="437" r:id="rId12"/>
  </p:sldIdLst>
  <p:sldSz cx="9144000" cy="6858000" type="screen4x3"/>
  <p:notesSz cx="7315200" cy="96012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00"/>
    <a:srgbClr val="00FF00"/>
    <a:srgbClr val="D60093"/>
    <a:srgbClr val="0066CC"/>
    <a:srgbClr val="FF99FF"/>
    <a:srgbClr val="660066"/>
    <a:srgbClr val="0099CC"/>
    <a:srgbClr val="00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20595" autoAdjust="0"/>
    <p:restoredTop sz="95164" autoAdjust="0"/>
  </p:normalViewPr>
  <p:slideViewPr>
    <p:cSldViewPr snapToGrid="0">
      <p:cViewPr varScale="1">
        <p:scale>
          <a:sx n="128" d="100"/>
          <a:sy n="128" d="100"/>
        </p:scale>
        <p:origin x="-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pPr>
              <a:defRPr/>
            </a:pPr>
            <a:fld id="{E812B191-609C-4207-BB98-2C96E7EE8C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4094611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3/1/2012</a:t>
            </a: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8352"/>
            <a:ext cx="28956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LHCb upgrade electronics.</a:t>
            </a: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8712E-06EF-4CCB-9DDE-2DDF6065D8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3/1/2012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LHCb upgrade electronics.</a:t>
            </a:r>
            <a:endParaRPr lang="en-US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DDF07-F6E4-4E3A-9F11-E0D6407936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3/1/2012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upgrade electronics.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58F4A-BA0C-48B2-8F46-B5735A6A011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06463" y="1550988"/>
            <a:ext cx="7572375" cy="4476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Garamond" pitchFamily="18" charset="0"/>
              </a:defRPr>
            </a:lvl1pPr>
          </a:lstStyle>
          <a:p>
            <a:pPr>
              <a:defRPr/>
            </a:pPr>
            <a:r>
              <a:rPr lang="en-US" altLang="en-US" smtClean="0"/>
              <a:t>3/1/2012</a:t>
            </a:r>
            <a:endParaRPr lang="en-US" altLang="en-US" dirty="0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Garamond" pitchFamily="18" charset="0"/>
              </a:defRPr>
            </a:lvl1pPr>
          </a:lstStyle>
          <a:p>
            <a:pPr>
              <a:defRPr/>
            </a:pPr>
            <a:r>
              <a:rPr lang="en-US" altLang="en-US" smtClean="0"/>
              <a:t>LHCb upgrade electronics.</a:t>
            </a:r>
            <a:endParaRPr lang="en-US" altLang="en-US" dirty="0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91F9E135-B6F0-4647-841E-1FF8210128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22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1" r:id="rId2"/>
    <p:sldLayoutId id="2147483732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tributionDisplay.py?contribId=1&amp;confId=121556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492" y="1561576"/>
            <a:ext cx="8269383" cy="4623046"/>
          </a:xfrm>
          <a:prstGeom prst="rect">
            <a:avLst/>
          </a:prstGeom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38792" y="148981"/>
            <a:ext cx="8229600" cy="1139825"/>
          </a:xfrm>
        </p:spPr>
        <p:txBody>
          <a:bodyPr/>
          <a:lstStyle/>
          <a:p>
            <a:r>
              <a:rPr lang="en-US" dirty="0" smtClean="0"/>
              <a:t>VELO Upgrade Tell40.</a:t>
            </a:r>
          </a:p>
        </p:txBody>
      </p:sp>
      <p:sp>
        <p:nvSpPr>
          <p:cNvPr id="512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altLang="en-US" smtClean="0"/>
              <a:t>3/1/2012</a:t>
            </a:r>
            <a:endParaRPr lang="en-US" altLang="en-US"/>
          </a:p>
        </p:txBody>
      </p:sp>
      <p:sp>
        <p:nvSpPr>
          <p:cNvPr id="512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LHCb upgrade electronics.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4930-B318-4D50-ADB2-9032AE7EDD1A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643341" y="5504317"/>
            <a:ext cx="19014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33CC"/>
                </a:solidFill>
              </a:rPr>
              <a:t>J. </a:t>
            </a:r>
            <a:r>
              <a:rPr lang="en-US" sz="2800" dirty="0" err="1" smtClean="0">
                <a:solidFill>
                  <a:srgbClr val="0033CC"/>
                </a:solidFill>
              </a:rPr>
              <a:t>Buytaert</a:t>
            </a:r>
            <a:endParaRPr lang="en-US" sz="2800" dirty="0">
              <a:solidFill>
                <a:srgbClr val="0033CC"/>
              </a:solidFill>
            </a:endParaRPr>
          </a:p>
        </p:txBody>
      </p:sp>
      <p:pic>
        <p:nvPicPr>
          <p:cNvPr id="13" name="Picture 12" descr="pixelvel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000" y="1747669"/>
            <a:ext cx="1139602" cy="98283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873125" y="2809875"/>
            <a:ext cx="142875" cy="762000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4"/>
          <p:cNvSpPr>
            <a:spLocks noGrp="1"/>
          </p:cNvSpPr>
          <p:nvPr>
            <p:ph sz="half" idx="4294967295"/>
          </p:nvPr>
        </p:nvSpPr>
        <p:spPr>
          <a:xfrm>
            <a:off x="4603594" y="4038600"/>
            <a:ext cx="4038600" cy="19756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Outline</a:t>
            </a:r>
          </a:p>
          <a:p>
            <a:pPr lvl="1"/>
            <a:r>
              <a:rPr lang="en-US" dirty="0" smtClean="0"/>
              <a:t>Data rates.</a:t>
            </a:r>
          </a:p>
          <a:p>
            <a:pPr lvl="1"/>
            <a:r>
              <a:rPr lang="en-US" dirty="0" smtClean="0"/>
              <a:t>Number of links.</a:t>
            </a:r>
          </a:p>
          <a:p>
            <a:pPr lvl="1"/>
            <a:r>
              <a:rPr lang="en-US" dirty="0" smtClean="0"/>
              <a:t>Tell40 processing.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3/1/2012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upgrade electronics.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58F4A-BA0C-48B2-8F46-B5735A6A0111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Pixel and Strip hit rates are quite well understood from simulations.</a:t>
            </a:r>
          </a:p>
          <a:p>
            <a:r>
              <a:rPr lang="en-US" dirty="0" smtClean="0"/>
              <a:t>Modeling of the frontend ASIC is quite advanced for the pixel. It will start soon for the strip version. </a:t>
            </a:r>
          </a:p>
          <a:p>
            <a:r>
              <a:rPr lang="en-US" dirty="0" smtClean="0"/>
              <a:t>The number of link is identical in both versions ~ 1700.</a:t>
            </a:r>
          </a:p>
          <a:p>
            <a:r>
              <a:rPr lang="en-US" dirty="0" smtClean="0"/>
              <a:t>Tell40 code for the pixel is 90% available. It will start later for the strip and is supposedly easier.</a:t>
            </a:r>
          </a:p>
          <a:p>
            <a:r>
              <a:rPr lang="en-US" dirty="0" smtClean="0"/>
              <a:t>A 24 link pixel code fits in STRATIX IV, (with restrictions.)</a:t>
            </a:r>
          </a:p>
          <a:p>
            <a:r>
              <a:rPr lang="en-US" dirty="0" smtClean="0"/>
              <a:t>Development is taken over by Manchester and Cracow universities.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Velopix</a:t>
            </a:r>
            <a:r>
              <a:rPr lang="en-US" dirty="0" smtClean="0"/>
              <a:t> New Output Data Format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upgrade electronics.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Content Placeholder 8" descr="Velopix_new_packet_forma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197859"/>
            <a:ext cx="5974092" cy="2535941"/>
          </a:xfrm>
        </p:spPr>
      </p:pic>
      <p:sp>
        <p:nvSpPr>
          <p:cNvPr id="10" name="TextBox 9"/>
          <p:cNvSpPr txBox="1"/>
          <p:nvPr/>
        </p:nvSpPr>
        <p:spPr>
          <a:xfrm>
            <a:off x="914400" y="3759875"/>
            <a:ext cx="731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Number of hits needs to be included in a packet to determine where a packet ends and the next one starts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Grouping of pixels into a super pixel reduces the data rate by 25% (shared address and bunch ID).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No compression efficiency is lost by the change to new format.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Pixels : track, pixel and data rates @ </a:t>
            </a:r>
            <a:r>
              <a:rPr lang="en-US" sz="3200" dirty="0" smtClean="0">
                <a:latin typeface="Apple Chancery"/>
                <a:cs typeface="Apple Chancery"/>
              </a:rPr>
              <a:t>L</a:t>
            </a:r>
            <a:r>
              <a:rPr lang="en-US" sz="3200" dirty="0" smtClean="0"/>
              <a:t>=2 x 10</a:t>
            </a:r>
            <a:r>
              <a:rPr lang="en-US" sz="3200" baseline="30000" dirty="0" smtClean="0"/>
              <a:t>33</a:t>
            </a:r>
            <a:endParaRPr lang="en-US" sz="3200" dirty="0"/>
          </a:p>
        </p:txBody>
      </p:sp>
      <p:pic>
        <p:nvPicPr>
          <p:cNvPr id="20" name="Content Placeholder 19" descr="pixeloccupancyatlumi20.pn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634" r="7634"/>
          <a:stretch>
            <a:fillRect/>
          </a:stretch>
        </p:blipFill>
        <p:spPr>
          <a:xfrm>
            <a:off x="5038008" y="1719340"/>
            <a:ext cx="3918467" cy="4391333"/>
          </a:xfrm>
        </p:spPr>
      </p:pic>
      <p:sp>
        <p:nvSpPr>
          <p:cNvPr id="21" name="Content Placeholder 20"/>
          <p:cNvSpPr>
            <a:spLocks noGrp="1"/>
          </p:cNvSpPr>
          <p:nvPr>
            <p:ph sz="half" idx="2"/>
          </p:nvPr>
        </p:nvSpPr>
        <p:spPr>
          <a:xfrm>
            <a:off x="125570" y="1888273"/>
            <a:ext cx="4840440" cy="4163122"/>
          </a:xfrm>
        </p:spPr>
        <p:txBody>
          <a:bodyPr>
            <a:normAutofit/>
          </a:bodyPr>
          <a:lstStyle/>
          <a:p>
            <a:r>
              <a:rPr lang="en-US" sz="1400" dirty="0" smtClean="0"/>
              <a:t>Hottest ASIC: 5.8 tracks/25 ns = 230MHz track rate.</a:t>
            </a:r>
          </a:p>
          <a:p>
            <a:r>
              <a:rPr lang="en-US" sz="1400" dirty="0" smtClean="0"/>
              <a:t>Half station :  25.8 tracks/25ns  = 1 GHz    track rate.</a:t>
            </a:r>
          </a:p>
          <a:p>
            <a:r>
              <a:rPr lang="en-US" sz="1400" dirty="0" smtClean="0"/>
              <a:t>Assume 1 track = 1 cluster. (not true for super pixel boundary)</a:t>
            </a:r>
          </a:p>
          <a:p>
            <a:r>
              <a:rPr lang="en-US" sz="1400" dirty="0" smtClean="0"/>
              <a:t>Simulation gives 2.2 pixel hits/cluster.</a:t>
            </a:r>
          </a:p>
          <a:p>
            <a:r>
              <a:rPr lang="en-US" sz="1400" dirty="0" smtClean="0"/>
              <a:t>Hottest chip must cope with ~ </a:t>
            </a:r>
            <a:r>
              <a:rPr lang="en-US" sz="1400" dirty="0" smtClean="0">
                <a:solidFill>
                  <a:srgbClr val="FF0000"/>
                </a:solidFill>
              </a:rPr>
              <a:t>500 MHz</a:t>
            </a:r>
            <a:r>
              <a:rPr lang="en-US" sz="1400" dirty="0" smtClean="0"/>
              <a:t> pixel hit rate. </a:t>
            </a:r>
          </a:p>
          <a:p>
            <a:r>
              <a:rPr lang="en-US" sz="1400" dirty="0" smtClean="0"/>
              <a:t>Compressed data scheme has (28+n*8) bits per cluster (n= # pixel in cluster). On average 52.3 bits/cluster. </a:t>
            </a:r>
          </a:p>
          <a:p>
            <a:r>
              <a:rPr lang="en-US" sz="1400" dirty="0" smtClean="0"/>
              <a:t>Hence </a:t>
            </a:r>
            <a:r>
              <a:rPr lang="en-US" sz="1400" dirty="0" smtClean="0">
                <a:solidFill>
                  <a:srgbClr val="FF0000"/>
                </a:solidFill>
              </a:rPr>
              <a:t>12.2 </a:t>
            </a:r>
            <a:r>
              <a:rPr lang="en-US" sz="1400" dirty="0" err="1" smtClean="0">
                <a:solidFill>
                  <a:srgbClr val="FF0000"/>
                </a:solidFill>
              </a:rPr>
              <a:t>Gbit</a:t>
            </a:r>
            <a:r>
              <a:rPr lang="en-US" sz="1400" dirty="0" smtClean="0">
                <a:solidFill>
                  <a:srgbClr val="FF0000"/>
                </a:solidFill>
              </a:rPr>
              <a:t>/s </a:t>
            </a:r>
            <a:r>
              <a:rPr lang="en-US" sz="1400" dirty="0" smtClean="0"/>
              <a:t>from hottest chip.</a:t>
            </a:r>
          </a:p>
          <a:p>
            <a:r>
              <a:rPr lang="en-US" sz="1400" dirty="0" smtClean="0"/>
              <a:t>54 </a:t>
            </a:r>
            <a:r>
              <a:rPr lang="en-US" sz="1400" dirty="0" err="1" smtClean="0"/>
              <a:t>Gbit</a:t>
            </a:r>
            <a:r>
              <a:rPr lang="en-US" sz="1400" dirty="0" smtClean="0"/>
              <a:t>/s from a </a:t>
            </a:r>
            <a:r>
              <a:rPr lang="en-US" sz="1400" dirty="0" err="1" smtClean="0"/>
              <a:t>halfstation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2.8 </a:t>
            </a:r>
            <a:r>
              <a:rPr lang="en-US" sz="1400" dirty="0" err="1" smtClean="0"/>
              <a:t>Tbits</a:t>
            </a:r>
            <a:r>
              <a:rPr lang="en-US" sz="1400" dirty="0" smtClean="0"/>
              <a:t>/s from whole VELO …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(For </a:t>
            </a:r>
            <a:r>
              <a:rPr lang="en-US" sz="1400" dirty="0" smtClean="0">
                <a:latin typeface="Apple Chancery"/>
                <a:cs typeface="Apple Chancery"/>
              </a:rPr>
              <a:t>L</a:t>
            </a:r>
            <a:r>
              <a:rPr lang="en-US" sz="1400" dirty="0" smtClean="0"/>
              <a:t>=10</a:t>
            </a:r>
            <a:r>
              <a:rPr lang="en-US" sz="1400" baseline="30000" dirty="0" smtClean="0"/>
              <a:t>33</a:t>
            </a:r>
            <a:r>
              <a:rPr lang="en-US" sz="1400" dirty="0" smtClean="0"/>
              <a:t> these numbers are all divided by 2)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3/1/2012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upgrade electronics.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DDDF07-F6E4-4E3A-9F11-E0D6407936E0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343769" y="1356226"/>
            <a:ext cx="3510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Half station :</a:t>
            </a:r>
          </a:p>
          <a:p>
            <a:r>
              <a:rPr lang="en-US" sz="1600" dirty="0" smtClean="0"/>
              <a:t>Number of tracks/ </a:t>
            </a:r>
            <a:r>
              <a:rPr lang="en-US" sz="1600" dirty="0" err="1" smtClean="0"/>
              <a:t>asic</a:t>
            </a:r>
            <a:r>
              <a:rPr lang="en-US" sz="1600" dirty="0" smtClean="0"/>
              <a:t> / event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419493" y="443075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&lt;total tracks&gt;</a:t>
            </a:r>
          </a:p>
          <a:p>
            <a:r>
              <a:rPr lang="en-US" dirty="0" smtClean="0"/>
              <a:t> = 25.8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94727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Strips: track, strip and data rates @ </a:t>
            </a:r>
            <a:r>
              <a:rPr lang="en-US" sz="3200" dirty="0" smtClean="0">
                <a:latin typeface="Apple Chancery"/>
                <a:cs typeface="Apple Chancery"/>
              </a:rPr>
              <a:t>L</a:t>
            </a:r>
            <a:r>
              <a:rPr lang="en-US" sz="3200" dirty="0" smtClean="0"/>
              <a:t>=2 x 10</a:t>
            </a:r>
            <a:r>
              <a:rPr lang="en-US" sz="3200" baseline="30000" dirty="0" smtClean="0"/>
              <a:t>33</a:t>
            </a:r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3/1/2012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upgrade electronics.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DDDF07-F6E4-4E3A-9F11-E0D6407936E0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9" name="Picture 8" descr="striphitslumi2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624" y="1920705"/>
            <a:ext cx="3968529" cy="4037726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10046" y="2042160"/>
            <a:ext cx="4598207" cy="3810757"/>
          </a:xfrm>
        </p:spPr>
        <p:txBody>
          <a:bodyPr>
            <a:normAutofit/>
          </a:bodyPr>
          <a:lstStyle/>
          <a:p>
            <a:r>
              <a:rPr lang="en-US" sz="1400" dirty="0" smtClean="0"/>
              <a:t>Half station is an R and PHI sensor ! </a:t>
            </a:r>
          </a:p>
          <a:p>
            <a:r>
              <a:rPr lang="en-US" sz="1400" dirty="0" smtClean="0"/>
              <a:t>Options: 128 channel or </a:t>
            </a:r>
            <a:r>
              <a:rPr lang="en-US" sz="1400" dirty="0" smtClean="0">
                <a:solidFill>
                  <a:srgbClr val="0033CC"/>
                </a:solidFill>
              </a:rPr>
              <a:t>256 channel</a:t>
            </a:r>
            <a:r>
              <a:rPr lang="en-US" sz="1400" dirty="0" smtClean="0"/>
              <a:t> </a:t>
            </a:r>
            <a:r>
              <a:rPr lang="en-US" sz="1400" dirty="0" err="1" smtClean="0"/>
              <a:t>asic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20 (</a:t>
            </a:r>
            <a:r>
              <a:rPr lang="en-US" sz="1400" dirty="0" smtClean="0">
                <a:solidFill>
                  <a:srgbClr val="0033CC"/>
                </a:solidFill>
              </a:rPr>
              <a:t>10</a:t>
            </a:r>
            <a:r>
              <a:rPr lang="en-US" sz="1400" dirty="0" smtClean="0"/>
              <a:t>) </a:t>
            </a:r>
            <a:r>
              <a:rPr lang="en-US" sz="1400" dirty="0" err="1" smtClean="0"/>
              <a:t>asics</a:t>
            </a:r>
            <a:r>
              <a:rPr lang="en-US" sz="1400" dirty="0" smtClean="0"/>
              <a:t>/ sensor or 40 (</a:t>
            </a:r>
            <a:r>
              <a:rPr lang="en-US" sz="1400" dirty="0" smtClean="0">
                <a:solidFill>
                  <a:srgbClr val="0033CC"/>
                </a:solidFill>
              </a:rPr>
              <a:t>20</a:t>
            </a:r>
            <a:r>
              <a:rPr lang="en-US" sz="1400" dirty="0" smtClean="0"/>
              <a:t>) </a:t>
            </a:r>
            <a:r>
              <a:rPr lang="en-US" sz="1400" dirty="0" err="1" smtClean="0"/>
              <a:t>asics</a:t>
            </a:r>
            <a:r>
              <a:rPr lang="en-US" sz="1400" dirty="0" smtClean="0"/>
              <a:t> /half station </a:t>
            </a:r>
          </a:p>
          <a:p>
            <a:endParaRPr lang="en-US" sz="1400" dirty="0" smtClean="0"/>
          </a:p>
          <a:p>
            <a:r>
              <a:rPr lang="en-US" sz="1400" dirty="0" smtClean="0"/>
              <a:t>26.3 tracks /sensor / 25ns.</a:t>
            </a:r>
          </a:p>
          <a:p>
            <a:r>
              <a:rPr lang="en-US" sz="1400" dirty="0" smtClean="0"/>
              <a:t>1.3 (</a:t>
            </a:r>
            <a:r>
              <a:rPr lang="en-US" sz="1400" dirty="0" smtClean="0">
                <a:solidFill>
                  <a:srgbClr val="0033CC"/>
                </a:solidFill>
              </a:rPr>
              <a:t>2.6</a:t>
            </a:r>
            <a:r>
              <a:rPr lang="en-US" sz="1400" dirty="0" smtClean="0"/>
              <a:t>) clusters per ASIC ( ignore diff between R and P)</a:t>
            </a:r>
          </a:p>
          <a:p>
            <a:r>
              <a:rPr lang="en-US" sz="1400" dirty="0" smtClean="0"/>
              <a:t>1.6 hits per cluster ( ignore diff between R and P)</a:t>
            </a:r>
          </a:p>
          <a:p>
            <a:r>
              <a:rPr lang="en-US" sz="1400" dirty="0" smtClean="0"/>
              <a:t>On average, 26.5 (</a:t>
            </a:r>
            <a:r>
              <a:rPr lang="en-US" sz="1400" dirty="0" smtClean="0">
                <a:solidFill>
                  <a:srgbClr val="0033CC"/>
                </a:solidFill>
              </a:rPr>
              <a:t>21.5</a:t>
            </a:r>
            <a:r>
              <a:rPr lang="en-US" sz="1400" dirty="0" smtClean="0"/>
              <a:t>)  bits per cluster .</a:t>
            </a:r>
          </a:p>
          <a:p>
            <a:r>
              <a:rPr lang="en-US" sz="1400" dirty="0" smtClean="0"/>
              <a:t>1.4 (</a:t>
            </a:r>
            <a:r>
              <a:rPr lang="en-US" sz="1400" dirty="0" smtClean="0">
                <a:solidFill>
                  <a:srgbClr val="0033CC"/>
                </a:solidFill>
              </a:rPr>
              <a:t>2.24</a:t>
            </a:r>
            <a:r>
              <a:rPr lang="en-US" sz="1400" dirty="0" smtClean="0"/>
              <a:t>) </a:t>
            </a:r>
            <a:r>
              <a:rPr lang="en-US" sz="1400" dirty="0" err="1" smtClean="0"/>
              <a:t>Gbit</a:t>
            </a:r>
            <a:r>
              <a:rPr lang="en-US" sz="1400" dirty="0" smtClean="0"/>
              <a:t>/s per </a:t>
            </a:r>
            <a:r>
              <a:rPr lang="en-US" sz="1400" dirty="0" err="1" smtClean="0"/>
              <a:t>asic</a:t>
            </a:r>
            <a:r>
              <a:rPr lang="en-US" sz="1400" dirty="0" smtClean="0"/>
              <a:t> . (not entirely true for PHI) </a:t>
            </a:r>
          </a:p>
          <a:p>
            <a:r>
              <a:rPr lang="en-US" sz="1400" dirty="0" smtClean="0"/>
              <a:t>56 (</a:t>
            </a:r>
            <a:r>
              <a:rPr lang="en-US" sz="1400" dirty="0" smtClean="0">
                <a:solidFill>
                  <a:srgbClr val="0033CC"/>
                </a:solidFill>
              </a:rPr>
              <a:t>44.7</a:t>
            </a:r>
            <a:r>
              <a:rPr lang="en-US" sz="1400" dirty="0" smtClean="0"/>
              <a:t>) </a:t>
            </a:r>
            <a:r>
              <a:rPr lang="en-US" sz="1400" dirty="0" err="1" smtClean="0"/>
              <a:t>Gbit</a:t>
            </a:r>
            <a:r>
              <a:rPr lang="en-US" sz="1400" dirty="0" smtClean="0"/>
              <a:t>/s per half station.</a:t>
            </a:r>
          </a:p>
          <a:p>
            <a:r>
              <a:rPr lang="en-US" sz="1400" dirty="0" smtClean="0"/>
              <a:t>2352 (</a:t>
            </a:r>
            <a:r>
              <a:rPr lang="en-US" sz="1400" dirty="0" smtClean="0">
                <a:solidFill>
                  <a:srgbClr val="0033CC"/>
                </a:solidFill>
              </a:rPr>
              <a:t>1880</a:t>
            </a:r>
            <a:r>
              <a:rPr lang="en-US" sz="1400" dirty="0" smtClean="0"/>
              <a:t>) </a:t>
            </a:r>
            <a:r>
              <a:rPr lang="en-US" sz="1400" dirty="0" err="1" smtClean="0"/>
              <a:t>Gbit</a:t>
            </a:r>
            <a:r>
              <a:rPr lang="en-US" sz="1400" dirty="0" smtClean="0"/>
              <a:t>/s for the whole VELO 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45979" y="1749705"/>
            <a:ext cx="3212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Number of tracks / sensor / event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630877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 numerology @ </a:t>
            </a:r>
            <a:r>
              <a:rPr lang="en-US" dirty="0">
                <a:latin typeface="Apple Chancery"/>
                <a:cs typeface="Apple Chancery"/>
              </a:rPr>
              <a:t>L</a:t>
            </a:r>
            <a:r>
              <a:rPr lang="en-US" dirty="0"/>
              <a:t>=2 x 10</a:t>
            </a:r>
            <a:r>
              <a:rPr lang="en-US" baseline="30000" dirty="0"/>
              <a:t>33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3/1/2012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upgrade electronics.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DDDF07-F6E4-4E3A-9F11-E0D6407936E0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92035205"/>
              </p:ext>
            </p:extLst>
          </p:nvPr>
        </p:nvGraphicFramePr>
        <p:xfrm>
          <a:off x="308654" y="1361861"/>
          <a:ext cx="8590018" cy="3946787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783951"/>
                <a:gridCol w="1442224"/>
                <a:gridCol w="1122556"/>
                <a:gridCol w="3241287"/>
              </a:tblGrid>
              <a:tr h="65494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strips </a:t>
                      </a:r>
                      <a:r>
                        <a:rPr lang="en-US" sz="1200" baseline="0" dirty="0" smtClean="0"/>
                        <a:t> 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accent4"/>
                          </a:solidFill>
                        </a:rPr>
                        <a:t>128 </a:t>
                      </a:r>
                      <a:r>
                        <a:rPr lang="en-US" sz="1200" dirty="0" err="1" smtClean="0">
                          <a:solidFill>
                            <a:schemeClr val="accent4"/>
                          </a:solidFill>
                        </a:rPr>
                        <a:t>ch</a:t>
                      </a:r>
                      <a:r>
                        <a:rPr lang="en-US" sz="1200" dirty="0" smtClean="0">
                          <a:solidFill>
                            <a:schemeClr val="accent4"/>
                          </a:solidFill>
                        </a:rPr>
                        <a:t>/</a:t>
                      </a:r>
                      <a:r>
                        <a:rPr lang="en-US" sz="1200" dirty="0" err="1" smtClean="0">
                          <a:solidFill>
                            <a:schemeClr val="accent4"/>
                          </a:solidFill>
                        </a:rPr>
                        <a:t>asic</a:t>
                      </a:r>
                      <a:r>
                        <a:rPr lang="en-US" sz="1200" dirty="0" smtClean="0">
                          <a:solidFill>
                            <a:schemeClr val="accent4"/>
                          </a:solidFill>
                        </a:rPr>
                        <a:t>      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256 </a:t>
                      </a:r>
                      <a:r>
                        <a:rPr lang="en-US" sz="1200" dirty="0" err="1" smtClean="0">
                          <a:solidFill>
                            <a:srgbClr val="0033CC"/>
                          </a:solidFill>
                        </a:rPr>
                        <a:t>ch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/</a:t>
                      </a:r>
                      <a:r>
                        <a:rPr lang="en-US" sz="1200" dirty="0" err="1" smtClean="0">
                          <a:solidFill>
                            <a:srgbClr val="0033CC"/>
                          </a:solidFill>
                        </a:rPr>
                        <a:t>asic</a:t>
                      </a:r>
                      <a:endParaRPr lang="en-US" sz="1200" dirty="0" smtClean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pixels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comment</a:t>
                      </a:r>
                      <a:endParaRPr lang="en-US" sz="1200" dirty="0"/>
                    </a:p>
                  </a:txBody>
                  <a:tcPr/>
                </a:tc>
              </a:tr>
              <a:tr h="2668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# ASICS/half station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 (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20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/>
                </a:tc>
              </a:tr>
              <a:tr h="2668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#</a:t>
                      </a:r>
                      <a:r>
                        <a:rPr lang="en-US" sz="1200" baseline="0" dirty="0" smtClean="0"/>
                        <a:t> half stations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Strip inner coverage</a:t>
                      </a:r>
                      <a:r>
                        <a:rPr lang="en-US" sz="1200" baseline="0" dirty="0" smtClean="0"/>
                        <a:t> is better.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2668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# ASICS total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1680 (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840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More </a:t>
                      </a:r>
                      <a:r>
                        <a:rPr lang="en-US" sz="1200" dirty="0" err="1" smtClean="0"/>
                        <a:t>asics</a:t>
                      </a:r>
                      <a:r>
                        <a:rPr lang="en-US" sz="1200" baseline="0" dirty="0" smtClean="0"/>
                        <a:t> for strips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2668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Cluster</a:t>
                      </a:r>
                      <a:r>
                        <a:rPr lang="en-US" sz="1200" baseline="0" dirty="0" smtClean="0"/>
                        <a:t> size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1.6 (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1.6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Pixels share</a:t>
                      </a:r>
                      <a:r>
                        <a:rPr lang="en-US" sz="1200" baseline="0" dirty="0" smtClean="0"/>
                        <a:t> in 2 dimensions.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2668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#</a:t>
                      </a:r>
                      <a:r>
                        <a:rPr lang="en-US" sz="1200" baseline="0" dirty="0" smtClean="0"/>
                        <a:t> clusters / half station/ 25 ns.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52.6 (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52.6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25.8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Twice more clusters</a:t>
                      </a:r>
                      <a:r>
                        <a:rPr lang="en-US" sz="1200" baseline="0" dirty="0" smtClean="0"/>
                        <a:t> for strip (R+PHI !)</a:t>
                      </a:r>
                      <a:endParaRPr lang="en-US" sz="1200" dirty="0"/>
                    </a:p>
                  </a:txBody>
                  <a:tcPr anchor="ctr"/>
                </a:tc>
              </a:tr>
              <a:tr h="2668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# pixel(strips) hits/half station/25ns.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84.2 (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1.6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56.8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/>
                </a:tc>
              </a:tr>
              <a:tr h="2668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# bits / cluster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42.4 (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34.4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52.3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~ equal </a:t>
                      </a:r>
                      <a:endParaRPr lang="en-US" sz="1200" dirty="0"/>
                    </a:p>
                  </a:txBody>
                  <a:tcPr anchor="ctr"/>
                </a:tc>
              </a:tr>
              <a:tr h="2668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# bits / pixel(strip) hit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26.5 (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21.5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23.8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~ equal (note only 4 bits are analog info)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2668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Hottest chip output rate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1.4 </a:t>
                      </a:r>
                      <a:r>
                        <a:rPr lang="en-US" sz="1200" dirty="0" err="1" smtClean="0"/>
                        <a:t>Gbit</a:t>
                      </a:r>
                      <a:r>
                        <a:rPr lang="en-US" sz="1200" dirty="0" smtClean="0"/>
                        <a:t>/s (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2.24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12.2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Gbit</a:t>
                      </a:r>
                      <a:r>
                        <a:rPr lang="en-US" sz="1200" baseline="0" dirty="0" smtClean="0"/>
                        <a:t>/s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Factor 10 ! Very </a:t>
                      </a:r>
                      <a:r>
                        <a:rPr lang="en-US" sz="1200" baseline="0" dirty="0" smtClean="0"/>
                        <a:t>uniform strip occupancy.</a:t>
                      </a:r>
                      <a:endParaRPr lang="en-US" sz="1200" dirty="0"/>
                    </a:p>
                  </a:txBody>
                  <a:tcPr anchor="ctr"/>
                </a:tc>
              </a:tr>
              <a:tr h="2668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Coolest chip output rate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1.4 </a:t>
                      </a:r>
                      <a:r>
                        <a:rPr lang="en-US" sz="1200" dirty="0" err="1" smtClean="0"/>
                        <a:t>Gbit</a:t>
                      </a:r>
                      <a:r>
                        <a:rPr lang="en-US" sz="1200" dirty="0" smtClean="0"/>
                        <a:t>/s (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2.24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1.5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Gbit</a:t>
                      </a:r>
                      <a:r>
                        <a:rPr lang="en-US" sz="1200" baseline="0" dirty="0" smtClean="0"/>
                        <a:t>/s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/>
                </a:tc>
              </a:tr>
              <a:tr h="2668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rate / half station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56 </a:t>
                      </a:r>
                      <a:r>
                        <a:rPr lang="en-US" sz="1200" dirty="0" err="1" smtClean="0"/>
                        <a:t>Gbit</a:t>
                      </a:r>
                      <a:r>
                        <a:rPr lang="en-US" sz="1200" dirty="0" smtClean="0"/>
                        <a:t>/s ( 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44.7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54.3 </a:t>
                      </a:r>
                      <a:r>
                        <a:rPr lang="en-US" sz="1200" dirty="0" err="1" smtClean="0"/>
                        <a:t>Gbit</a:t>
                      </a:r>
                      <a:r>
                        <a:rPr lang="en-US" sz="1200" dirty="0" smtClean="0"/>
                        <a:t>/s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~ equal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2668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 data rate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2352 </a:t>
                      </a:r>
                      <a:r>
                        <a:rPr lang="en-US" sz="1200" dirty="0" err="1" smtClean="0"/>
                        <a:t>Gbit</a:t>
                      </a:r>
                      <a:r>
                        <a:rPr lang="en-US" sz="1200" dirty="0" smtClean="0"/>
                        <a:t>/s (</a:t>
                      </a:r>
                      <a:r>
                        <a:rPr lang="en-US" sz="1200" dirty="0" smtClean="0">
                          <a:solidFill>
                            <a:srgbClr val="0033CC"/>
                          </a:solidFill>
                        </a:rPr>
                        <a:t>1880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2823 </a:t>
                      </a:r>
                      <a:r>
                        <a:rPr lang="en-US" sz="1200" dirty="0" err="1" smtClean="0"/>
                        <a:t>Gbit</a:t>
                      </a:r>
                      <a:r>
                        <a:rPr lang="en-US" sz="1200" dirty="0" smtClean="0"/>
                        <a:t>/s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~ slightly smaller for strips.</a:t>
                      </a:r>
                      <a:endParaRPr lang="en-US" sz="12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321391" y="985582"/>
            <a:ext cx="1391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For </a:t>
            </a:r>
            <a:r>
              <a:rPr lang="fr-FR" sz="1000" dirty="0" err="1" smtClean="0"/>
              <a:t>strips</a:t>
            </a:r>
            <a:r>
              <a:rPr lang="fr-FR" sz="1000" dirty="0" smtClean="0"/>
              <a:t> ‘</a:t>
            </a:r>
            <a:r>
              <a:rPr lang="fr-FR" sz="1000" dirty="0" err="1" smtClean="0"/>
              <a:t>halfstation</a:t>
            </a:r>
            <a:r>
              <a:rPr lang="fr-FR" sz="1000" dirty="0" smtClean="0"/>
              <a:t>’</a:t>
            </a:r>
          </a:p>
          <a:p>
            <a:r>
              <a:rPr lang="fr-FR" sz="1000" dirty="0" smtClean="0"/>
              <a:t> = r + phi </a:t>
            </a:r>
            <a:r>
              <a:rPr lang="fr-FR" sz="1000" dirty="0" err="1" smtClean="0"/>
              <a:t>sensor</a:t>
            </a:r>
            <a:r>
              <a:rPr lang="fr-FR" sz="1000" dirty="0" smtClean="0"/>
              <a:t> !</a:t>
            </a:r>
            <a:endParaRPr lang="en-GB" sz="1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18535" y="4035369"/>
            <a:ext cx="525465" cy="5794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8804" y="5320990"/>
            <a:ext cx="88024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Bottom line: 1. ~ equal data rates per </a:t>
            </a:r>
            <a:r>
              <a:rPr lang="en-US" dirty="0" err="1" smtClean="0"/>
              <a:t>halfstation</a:t>
            </a:r>
            <a:r>
              <a:rPr lang="en-US" dirty="0" smtClean="0"/>
              <a:t> : ~ 56 </a:t>
            </a:r>
            <a:r>
              <a:rPr lang="en-US" dirty="0" err="1" smtClean="0"/>
              <a:t>Gbits</a:t>
            </a:r>
            <a:r>
              <a:rPr lang="en-US" dirty="0" smtClean="0"/>
              <a:t>/s. </a:t>
            </a:r>
          </a:p>
          <a:p>
            <a:r>
              <a:rPr lang="en-US" dirty="0" smtClean="0"/>
              <a:t>                    2. data rates/</a:t>
            </a:r>
            <a:r>
              <a:rPr lang="en-US" dirty="0" err="1" smtClean="0"/>
              <a:t>asic</a:t>
            </a:r>
            <a:r>
              <a:rPr lang="en-US" dirty="0" smtClean="0"/>
              <a:t>: very uniform for strips, but factor 10 spread for pixels.</a:t>
            </a:r>
          </a:p>
          <a:p>
            <a:r>
              <a:rPr lang="en-US" dirty="0" smtClean="0"/>
              <a:t>                    3. Total data rates : strips 2.3 </a:t>
            </a:r>
            <a:r>
              <a:rPr lang="en-US" dirty="0" err="1" smtClean="0"/>
              <a:t>Tbit</a:t>
            </a:r>
            <a:r>
              <a:rPr lang="en-US" dirty="0" smtClean="0"/>
              <a:t>/s &lt; pixel 2.8 </a:t>
            </a:r>
            <a:r>
              <a:rPr lang="en-US" dirty="0" err="1" smtClean="0"/>
              <a:t>Tbits</a:t>
            </a:r>
            <a:r>
              <a:rPr lang="en-US" dirty="0" smtClean="0"/>
              <a:t>/s 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81448" y="4752765"/>
            <a:ext cx="525465" cy="5794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3727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1"/>
            <a:ext cx="4189141" cy="306100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Pixel :</a:t>
            </a:r>
          </a:p>
          <a:p>
            <a:pPr lvl="1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Hottest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asic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requires 4 links =&gt; 12.8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Gbit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/s. </a:t>
            </a:r>
            <a:r>
              <a:rPr lang="en-US" dirty="0" smtClean="0">
                <a:solidFill>
                  <a:srgbClr val="FF0000"/>
                </a:solidFill>
              </a:rPr>
              <a:t>No margin to increase luminosity beyond lumi20 !</a:t>
            </a:r>
          </a:p>
          <a:p>
            <a:pPr lvl="1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All ‘inner’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asics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will have 4 links. All ‘outer’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asics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will have 2 links (redundancy !)</a:t>
            </a:r>
          </a:p>
          <a:p>
            <a:pPr lvl="1"/>
            <a:r>
              <a:rPr lang="en-US" dirty="0" err="1" smtClean="0">
                <a:solidFill>
                  <a:schemeClr val="accent4"/>
                </a:solidFill>
              </a:rPr>
              <a:t>Halfstation</a:t>
            </a:r>
            <a:r>
              <a:rPr lang="en-US" dirty="0" smtClean="0">
                <a:solidFill>
                  <a:schemeClr val="accent4"/>
                </a:solidFill>
              </a:rPr>
              <a:t> : </a:t>
            </a:r>
          </a:p>
          <a:p>
            <a:pPr lvl="2"/>
            <a:r>
              <a:rPr lang="en-US" dirty="0" smtClean="0">
                <a:solidFill>
                  <a:schemeClr val="accent4"/>
                </a:solidFill>
              </a:rPr>
              <a:t>(4 </a:t>
            </a:r>
            <a:r>
              <a:rPr lang="en-US" dirty="0" smtClean="0">
                <a:solidFill>
                  <a:schemeClr val="accent4"/>
                </a:solidFill>
              </a:rPr>
              <a:t>inner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smtClean="0">
                <a:solidFill>
                  <a:schemeClr val="accent4"/>
                </a:solidFill>
              </a:rPr>
              <a:t>x 4) + (8 </a:t>
            </a:r>
            <a:r>
              <a:rPr lang="en-US" dirty="0" smtClean="0">
                <a:solidFill>
                  <a:schemeClr val="accent4"/>
                </a:solidFill>
              </a:rPr>
              <a:t>outer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smtClean="0">
                <a:solidFill>
                  <a:schemeClr val="accent4"/>
                </a:solidFill>
              </a:rPr>
              <a:t>x 2) = 32 links.</a:t>
            </a:r>
          </a:p>
          <a:p>
            <a:pPr lvl="2"/>
            <a:r>
              <a:rPr lang="en-US" dirty="0" smtClean="0">
                <a:solidFill>
                  <a:schemeClr val="accent4"/>
                </a:solidFill>
              </a:rPr>
              <a:t>Average bandwidth utilization is only 53% !</a:t>
            </a:r>
          </a:p>
          <a:p>
            <a:pPr lvl="2">
              <a:buNone/>
            </a:pPr>
            <a:r>
              <a:rPr lang="en-US" dirty="0" smtClean="0">
                <a:solidFill>
                  <a:schemeClr val="accent4"/>
                </a:solidFill>
              </a:rPr>
              <a:t>              = 54.3 </a:t>
            </a:r>
            <a:r>
              <a:rPr lang="en-US" dirty="0" err="1" smtClean="0">
                <a:solidFill>
                  <a:schemeClr val="accent4"/>
                </a:solidFill>
              </a:rPr>
              <a:t>Gbit</a:t>
            </a:r>
            <a:r>
              <a:rPr lang="en-US" dirty="0" smtClean="0">
                <a:solidFill>
                  <a:schemeClr val="accent4"/>
                </a:solidFill>
              </a:rPr>
              <a:t>/s / (32*3.2 </a:t>
            </a:r>
            <a:r>
              <a:rPr lang="en-US" dirty="0" err="1" smtClean="0">
                <a:solidFill>
                  <a:schemeClr val="accent4"/>
                </a:solidFill>
              </a:rPr>
              <a:t>Gbit</a:t>
            </a:r>
            <a:r>
              <a:rPr lang="en-US" dirty="0" smtClean="0">
                <a:solidFill>
                  <a:schemeClr val="accent4"/>
                </a:solidFill>
              </a:rPr>
              <a:t>/s)</a:t>
            </a:r>
          </a:p>
          <a:p>
            <a:pPr lvl="1"/>
            <a:endParaRPr lang="en-US" dirty="0" smtClean="0">
              <a:solidFill>
                <a:schemeClr val="accent4"/>
              </a:solidFill>
            </a:endParaRPr>
          </a:p>
          <a:p>
            <a:pPr lvl="1"/>
            <a:r>
              <a:rPr lang="en-US" dirty="0" smtClean="0">
                <a:solidFill>
                  <a:schemeClr val="accent4"/>
                </a:solidFill>
              </a:rPr>
              <a:t>Full VELO 52 x 32 = </a:t>
            </a:r>
            <a:r>
              <a:rPr lang="en-US" dirty="0" smtClean="0">
                <a:solidFill>
                  <a:srgbClr val="FF0000"/>
                </a:solidFill>
              </a:rPr>
              <a:t>1664 links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265341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Strip :</a:t>
            </a:r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asics</a:t>
            </a:r>
            <a:r>
              <a:rPr lang="en-US" dirty="0" smtClean="0"/>
              <a:t> have nearly equal data rates : 1.4 (</a:t>
            </a:r>
            <a:r>
              <a:rPr lang="en-US" dirty="0" smtClean="0">
                <a:solidFill>
                  <a:srgbClr val="0033CC"/>
                </a:solidFill>
              </a:rPr>
              <a:t>2.2</a:t>
            </a:r>
            <a:r>
              <a:rPr lang="en-US" dirty="0" smtClean="0"/>
              <a:t>) </a:t>
            </a:r>
            <a:r>
              <a:rPr lang="en-US" dirty="0" err="1" smtClean="0"/>
              <a:t>Gbit</a:t>
            </a:r>
            <a:r>
              <a:rPr lang="en-US" dirty="0" smtClean="0"/>
              <a:t>/s.</a:t>
            </a:r>
          </a:p>
          <a:p>
            <a:pPr lvl="1"/>
            <a:r>
              <a:rPr lang="en-US" dirty="0" smtClean="0"/>
              <a:t>1 link /</a:t>
            </a:r>
            <a:r>
              <a:rPr lang="en-US" dirty="0" err="1" smtClean="0"/>
              <a:t>asic</a:t>
            </a:r>
            <a:r>
              <a:rPr lang="en-US" dirty="0" smtClean="0"/>
              <a:t> sufficient.</a:t>
            </a:r>
          </a:p>
          <a:p>
            <a:pPr lvl="2"/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Could cope with lumi40 for 128 </a:t>
            </a:r>
            <a:r>
              <a:rPr lang="en-US" dirty="0" err="1" smtClean="0">
                <a:solidFill>
                  <a:srgbClr val="FF0000"/>
                </a:solidFill>
              </a:rPr>
              <a:t>ch</a:t>
            </a:r>
            <a:r>
              <a:rPr lang="en-US" dirty="0" smtClean="0">
                <a:solidFill>
                  <a:srgbClr val="FF0000"/>
                </a:solidFill>
              </a:rPr>
              <a:t> strip.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No redundancy.</a:t>
            </a:r>
            <a:endParaRPr lang="en-US" dirty="0" smtClean="0"/>
          </a:p>
          <a:p>
            <a:pPr lvl="1"/>
            <a:r>
              <a:rPr lang="en-US" dirty="0" smtClean="0"/>
              <a:t>Half station (R+PHI) : </a:t>
            </a:r>
          </a:p>
          <a:p>
            <a:pPr lvl="2"/>
            <a:r>
              <a:rPr lang="en-US" dirty="0" smtClean="0"/>
              <a:t>40 (</a:t>
            </a:r>
            <a:r>
              <a:rPr lang="en-US" dirty="0" smtClean="0">
                <a:solidFill>
                  <a:srgbClr val="0033CC"/>
                </a:solidFill>
              </a:rPr>
              <a:t>20</a:t>
            </a:r>
            <a:r>
              <a:rPr lang="en-US" dirty="0" smtClean="0"/>
              <a:t>) links.</a:t>
            </a:r>
          </a:p>
          <a:p>
            <a:pPr lvl="2"/>
            <a:r>
              <a:rPr lang="en-US" dirty="0" smtClean="0">
                <a:solidFill>
                  <a:schemeClr val="accent4"/>
                </a:solidFill>
              </a:rPr>
              <a:t>Average bandwidth utilization is only 43% !</a:t>
            </a:r>
          </a:p>
          <a:p>
            <a:pPr lvl="2">
              <a:buNone/>
            </a:pPr>
            <a:r>
              <a:rPr lang="en-US" dirty="0" smtClean="0">
                <a:solidFill>
                  <a:schemeClr val="accent4"/>
                </a:solidFill>
              </a:rPr>
              <a:t>              = 56 </a:t>
            </a:r>
            <a:r>
              <a:rPr lang="en-US" dirty="0" err="1" smtClean="0">
                <a:solidFill>
                  <a:schemeClr val="accent4"/>
                </a:solidFill>
              </a:rPr>
              <a:t>Gbit</a:t>
            </a:r>
            <a:r>
              <a:rPr lang="en-US" dirty="0" smtClean="0">
                <a:solidFill>
                  <a:schemeClr val="accent4"/>
                </a:solidFill>
              </a:rPr>
              <a:t>/s / (40*3.2 </a:t>
            </a:r>
            <a:r>
              <a:rPr lang="en-US" dirty="0" err="1" smtClean="0">
                <a:solidFill>
                  <a:schemeClr val="accent4"/>
                </a:solidFill>
              </a:rPr>
              <a:t>Gbit</a:t>
            </a:r>
            <a:r>
              <a:rPr lang="en-US" dirty="0" smtClean="0">
                <a:solidFill>
                  <a:schemeClr val="accent4"/>
                </a:solidFill>
              </a:rPr>
              <a:t>/s)</a:t>
            </a:r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Full VELO : 42 x 40 (</a:t>
            </a:r>
            <a:r>
              <a:rPr lang="en-US" dirty="0" smtClean="0">
                <a:solidFill>
                  <a:srgbClr val="0033CC"/>
                </a:solidFill>
              </a:rPr>
              <a:t>20</a:t>
            </a:r>
            <a:r>
              <a:rPr lang="en-US" dirty="0" smtClean="0"/>
              <a:t>) = </a:t>
            </a:r>
            <a:r>
              <a:rPr lang="en-US" dirty="0" smtClean="0">
                <a:solidFill>
                  <a:srgbClr val="FF0000"/>
                </a:solidFill>
              </a:rPr>
              <a:t>1680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0033CC"/>
                </a:solidFill>
              </a:rPr>
              <a:t>840</a:t>
            </a:r>
            <a:r>
              <a:rPr lang="en-US" dirty="0" smtClean="0"/>
              <a:t> ) links.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3/1/2012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upgrade electronics.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DDDF07-F6E4-4E3A-9F11-E0D6407936E0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635619" y="1031709"/>
            <a:ext cx="7274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err="1" smtClean="0"/>
              <a:t>Assuminga</a:t>
            </a:r>
            <a:r>
              <a:rPr lang="en-US" dirty="0" smtClean="0"/>
              <a:t> serial link with 3.2 </a:t>
            </a:r>
            <a:r>
              <a:rPr lang="en-US" dirty="0" err="1" smtClean="0"/>
              <a:t>Gbit</a:t>
            </a:r>
            <a:r>
              <a:rPr lang="en-US" dirty="0" smtClean="0"/>
              <a:t>/s user bandwidth.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2624" y="5270809"/>
            <a:ext cx="7853432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/>
        </p:spPr>
        <p:txBody>
          <a:bodyPr wrap="none" rtlCol="0">
            <a:spAutoFit/>
          </a:bodyPr>
          <a:lstStyle/>
          <a:p>
            <a:r>
              <a:rPr lang="en-US" dirty="0" smtClean="0"/>
              <a:t>Bottom line : Equal # links for pixel (1664) and 128 </a:t>
            </a:r>
            <a:r>
              <a:rPr lang="en-US" dirty="0" err="1" smtClean="0"/>
              <a:t>ch</a:t>
            </a:r>
            <a:r>
              <a:rPr lang="en-US" dirty="0" smtClean="0"/>
              <a:t> Strip (1680) options.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Tell40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325" y="1307639"/>
            <a:ext cx="4038600" cy="4535603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 smtClean="0">
                <a:solidFill>
                  <a:srgbClr val="3366FF"/>
                </a:solidFill>
              </a:rPr>
              <a:t>Pixels: 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Individual serial input links:</a:t>
            </a:r>
          </a:p>
          <a:p>
            <a:pPr lvl="2"/>
            <a:r>
              <a:rPr lang="en-US" sz="1600" dirty="0" smtClean="0">
                <a:solidFill>
                  <a:srgbClr val="3366FF"/>
                </a:solidFill>
              </a:rPr>
              <a:t>Extract variable length packets.</a:t>
            </a:r>
          </a:p>
          <a:p>
            <a:pPr lvl="2"/>
            <a:r>
              <a:rPr lang="en-US" sz="1600" dirty="0" smtClean="0">
                <a:solidFill>
                  <a:srgbClr val="3366FF"/>
                </a:solidFill>
              </a:rPr>
              <a:t>Event building :group all hits from the same </a:t>
            </a:r>
            <a:r>
              <a:rPr lang="en-US" sz="1600" dirty="0" err="1" smtClean="0">
                <a:solidFill>
                  <a:srgbClr val="3366FF"/>
                </a:solidFill>
              </a:rPr>
              <a:t>bcid</a:t>
            </a:r>
            <a:r>
              <a:rPr lang="en-US" sz="1600" dirty="0" smtClean="0">
                <a:solidFill>
                  <a:srgbClr val="3366FF"/>
                </a:solidFill>
              </a:rPr>
              <a:t>. (‘time reordering’).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Event building from all input links on same AMC: </a:t>
            </a:r>
          </a:p>
          <a:p>
            <a:pPr lvl="2"/>
            <a:r>
              <a:rPr lang="en-US" sz="1600" dirty="0" smtClean="0">
                <a:solidFill>
                  <a:srgbClr val="3366FF"/>
                </a:solidFill>
              </a:rPr>
              <a:t>1 half station per AMC : 32 links ? 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Data reduction ?</a:t>
            </a:r>
          </a:p>
          <a:p>
            <a:pPr lvl="2"/>
            <a:r>
              <a:rPr lang="en-US" dirty="0" smtClean="0">
                <a:solidFill>
                  <a:srgbClr val="3366FF"/>
                </a:solidFill>
              </a:rPr>
              <a:t>Remove common 12 bit </a:t>
            </a:r>
            <a:r>
              <a:rPr lang="en-US" dirty="0" err="1" smtClean="0">
                <a:solidFill>
                  <a:srgbClr val="3366FF"/>
                </a:solidFill>
              </a:rPr>
              <a:t>bcid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</a:p>
          <a:p>
            <a:pPr lvl="3"/>
            <a:r>
              <a:rPr lang="en-US" dirty="0" smtClean="0">
                <a:solidFill>
                  <a:srgbClr val="3366FF"/>
                </a:solidFill>
              </a:rPr>
              <a:t>Average event size per half station ~1350 bit</a:t>
            </a:r>
          </a:p>
          <a:p>
            <a:pPr lvl="3"/>
            <a:r>
              <a:rPr lang="en-US" dirty="0" smtClean="0">
                <a:solidFill>
                  <a:srgbClr val="3366FF"/>
                </a:solidFill>
              </a:rPr>
              <a:t>Remove </a:t>
            </a:r>
            <a:r>
              <a:rPr lang="en-US" dirty="0" err="1" smtClean="0">
                <a:solidFill>
                  <a:srgbClr val="3366FF"/>
                </a:solidFill>
              </a:rPr>
              <a:t>bcid</a:t>
            </a:r>
            <a:r>
              <a:rPr lang="en-US" dirty="0" smtClean="0">
                <a:solidFill>
                  <a:srgbClr val="3366FF"/>
                </a:solidFill>
              </a:rPr>
              <a:t> : save 25 x12 = 300 bit .</a:t>
            </a:r>
          </a:p>
          <a:p>
            <a:pPr lvl="2"/>
            <a:r>
              <a:rPr lang="en-US" dirty="0" smtClean="0">
                <a:solidFill>
                  <a:srgbClr val="3366FF"/>
                </a:solidFill>
              </a:rPr>
              <a:t>Add </a:t>
            </a:r>
            <a:r>
              <a:rPr lang="en-US" dirty="0" err="1" smtClean="0">
                <a:solidFill>
                  <a:srgbClr val="3366FF"/>
                </a:solidFill>
              </a:rPr>
              <a:t>asic</a:t>
            </a:r>
            <a:r>
              <a:rPr lang="en-US" dirty="0" smtClean="0">
                <a:solidFill>
                  <a:srgbClr val="3366FF"/>
                </a:solidFill>
              </a:rPr>
              <a:t> ID code identification on each hit:</a:t>
            </a:r>
          </a:p>
          <a:p>
            <a:pPr lvl="3"/>
            <a:r>
              <a:rPr lang="en-US" dirty="0" smtClean="0">
                <a:solidFill>
                  <a:srgbClr val="3366FF"/>
                </a:solidFill>
              </a:rPr>
              <a:t>25 x4 bit : 100 bit</a:t>
            </a:r>
          </a:p>
          <a:p>
            <a:pPr lvl="2"/>
            <a:r>
              <a:rPr lang="en-US" dirty="0" smtClean="0">
                <a:solidFill>
                  <a:srgbClr val="3366FF"/>
                </a:solidFill>
              </a:rPr>
              <a:t>Add extra formatting :</a:t>
            </a:r>
          </a:p>
          <a:p>
            <a:pPr lvl="3"/>
            <a:r>
              <a:rPr lang="en-US" dirty="0" smtClean="0">
                <a:solidFill>
                  <a:srgbClr val="3366FF"/>
                </a:solidFill>
              </a:rPr>
              <a:t>Half station ID, header words, padding bits ,…</a:t>
            </a:r>
          </a:p>
          <a:p>
            <a:pPr lvl="2"/>
            <a:r>
              <a:rPr lang="en-US" dirty="0" smtClean="0">
                <a:solidFill>
                  <a:srgbClr val="3366FF"/>
                </a:solidFill>
              </a:rPr>
              <a:t>Assume NO data reduction or increase.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BUT : input link utilization is only 53 % . So , only need 32/2=16 output links.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2325" y="1314450"/>
            <a:ext cx="4038600" cy="2955925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Strips: 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common mode suppress, clustering is done an </a:t>
            </a:r>
            <a:r>
              <a:rPr lang="en-US" sz="2000" dirty="0" err="1" smtClean="0">
                <a:solidFill>
                  <a:srgbClr val="0000FF"/>
                </a:solidFill>
              </a:rPr>
              <a:t>asic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Data packets</a:t>
            </a:r>
          </a:p>
          <a:p>
            <a:pPr lvl="2"/>
            <a:r>
              <a:rPr lang="en-US" sz="1600" dirty="0" smtClean="0">
                <a:solidFill>
                  <a:srgbClr val="0000FF"/>
                </a:solidFill>
              </a:rPr>
              <a:t>Also variable length.</a:t>
            </a:r>
          </a:p>
          <a:p>
            <a:pPr lvl="2"/>
            <a:r>
              <a:rPr lang="en-US" sz="1600" dirty="0" smtClean="0">
                <a:solidFill>
                  <a:srgbClr val="0000FF"/>
                </a:solidFill>
              </a:rPr>
              <a:t>Assumed to time ordered.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Still not very clear since digital backend of Strip </a:t>
            </a:r>
            <a:r>
              <a:rPr lang="en-US" dirty="0" err="1" smtClean="0">
                <a:solidFill>
                  <a:srgbClr val="0000FF"/>
                </a:solidFill>
              </a:rPr>
              <a:t>asic</a:t>
            </a:r>
            <a:r>
              <a:rPr lang="en-US" dirty="0" smtClean="0">
                <a:solidFill>
                  <a:srgbClr val="0000FF"/>
                </a:solidFill>
              </a:rPr>
              <a:t> has not been designed yet.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Processing appears to be similar to pixels , except for time ordering.</a:t>
            </a:r>
          </a:p>
          <a:p>
            <a:pPr lvl="1"/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3/1/2012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upgrade electronics.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DDDF07-F6E4-4E3A-9F11-E0D6407936E0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858228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VHDL code.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upgrade electronics.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8FD72-C73B-420C-8958-719B16C6292F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For pixels, an architecture and VHDL implementation has be written by Xavier </a:t>
            </a:r>
            <a:r>
              <a:rPr lang="en-US" dirty="0" err="1" smtClean="0"/>
              <a:t>Gremaud</a:t>
            </a:r>
            <a:r>
              <a:rPr lang="en-US" dirty="0" smtClean="0"/>
              <a:t> &amp; Guido </a:t>
            </a:r>
            <a:r>
              <a:rPr lang="en-US" dirty="0" err="1" smtClean="0"/>
              <a:t>Haefeli</a:t>
            </a:r>
            <a:r>
              <a:rPr lang="en-US" dirty="0" smtClean="0"/>
              <a:t> (EPFL Lausanne).</a:t>
            </a:r>
          </a:p>
          <a:p>
            <a:pPr lvl="1"/>
            <a:r>
              <a:rPr lang="en-US" dirty="0" smtClean="0"/>
              <a:t>Details in last Presentation in </a:t>
            </a:r>
            <a:r>
              <a:rPr lang="en-US" dirty="0" err="1" smtClean="0"/>
              <a:t>LHCb</a:t>
            </a:r>
            <a:r>
              <a:rPr lang="en-US" dirty="0" smtClean="0"/>
              <a:t> General Electronics on tell40 : </a:t>
            </a:r>
          </a:p>
          <a:p>
            <a:pPr lvl="3"/>
            <a:r>
              <a:rPr lang="en-US" dirty="0" smtClean="0">
                <a:hlinkClick r:id="rId2"/>
              </a:rPr>
              <a:t>https://indico.cern.ch/contributionDisplay.py?contribId=1&amp;confId=121556</a:t>
            </a:r>
            <a:r>
              <a:rPr lang="en-US" dirty="0" smtClean="0"/>
              <a:t> )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note with full description is added to agenda.</a:t>
            </a:r>
          </a:p>
          <a:p>
            <a:r>
              <a:rPr lang="en-US" dirty="0" smtClean="0"/>
              <a:t>Manchester University and Cracow University have recently expressed interest in taking responsibility for further development  of both pixel and strip TELL40 code.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Current TELL40VHDL pixel architecture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3/1/2012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LHCb upgrade electronics.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8F4A-BA0C-48B2-8F46-B5735A6A0111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3"/>
          </p:nvPr>
        </p:nvSpPr>
        <p:spPr>
          <a:xfrm>
            <a:off x="5612780" y="3811355"/>
            <a:ext cx="2962701" cy="2184284"/>
          </a:xfrm>
        </p:spPr>
        <p:txBody>
          <a:bodyPr>
            <a:normAutofit fontScale="55000" lnSpcReduction="20000"/>
          </a:bodyPr>
          <a:lstStyle/>
          <a:p>
            <a:r>
              <a:rPr lang="en-US" smtClean="0"/>
              <a:t>24 GBT link compile in Altera Stratix IV</a:t>
            </a:r>
          </a:p>
          <a:p>
            <a:r>
              <a:rPr lang="en-US" smtClean="0"/>
              <a:t>A lot of pipeline processing</a:t>
            </a:r>
          </a:p>
          <a:p>
            <a:r>
              <a:rPr lang="en-US" smtClean="0"/>
              <a:t>Most blocks run at 200 MHz.</a:t>
            </a:r>
          </a:p>
          <a:p>
            <a:r>
              <a:rPr lang="en-US" smtClean="0"/>
              <a:t>Very large data busses</a:t>
            </a:r>
          </a:p>
          <a:p>
            <a:r>
              <a:rPr lang="en-US" smtClean="0"/>
              <a:t>Almost no data reduction possible.</a:t>
            </a:r>
          </a:p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761678" y="1211765"/>
            <a:ext cx="25212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GBT consumes user logic, 8b/10b not.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69205" y="1906858"/>
            <a:ext cx="2328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Packets have variable length. </a:t>
            </a:r>
          </a:p>
          <a:p>
            <a:r>
              <a:rPr lang="en-US" sz="1200" dirty="0" smtClean="0">
                <a:latin typeface="+mj-lt"/>
              </a:rPr>
              <a:t>New </a:t>
            </a:r>
            <a:r>
              <a:rPr lang="en-US" sz="1200" dirty="0" err="1" smtClean="0">
                <a:latin typeface="+mj-lt"/>
              </a:rPr>
              <a:t>velopix</a:t>
            </a:r>
            <a:r>
              <a:rPr lang="en-US" sz="1200" dirty="0" smtClean="0">
                <a:latin typeface="+mj-lt"/>
              </a:rPr>
              <a:t> format makes it easier </a:t>
            </a:r>
            <a:endParaRPr lang="en-US" sz="1200" dirty="0"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35750" y="2594518"/>
            <a:ext cx="3745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+mj-lt"/>
              </a:rPr>
              <a:t>Velopix</a:t>
            </a:r>
            <a:r>
              <a:rPr lang="en-US" sz="1200" dirty="0" smtClean="0">
                <a:latin typeface="+mj-lt"/>
              </a:rPr>
              <a:t> packets come in ‘random’ order.</a:t>
            </a:r>
          </a:p>
          <a:p>
            <a:r>
              <a:rPr lang="en-US" sz="1200" dirty="0" smtClean="0">
                <a:latin typeface="+mj-lt"/>
              </a:rPr>
              <a:t>Implements 512 event buffers. (event number modulo 512).</a:t>
            </a:r>
          </a:p>
          <a:p>
            <a:r>
              <a:rPr lang="en-US" sz="1200" dirty="0" smtClean="0">
                <a:latin typeface="+mj-lt"/>
              </a:rPr>
              <a:t>Constraint on max event size ! (fixed event buffer length)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735749" y="3300761"/>
            <a:ext cx="332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Clustering has been tried but very resource intensive.</a:t>
            </a:r>
          </a:p>
          <a:p>
            <a:r>
              <a:rPr lang="en-US" sz="1200" dirty="0" smtClean="0">
                <a:latin typeface="+mj-lt"/>
              </a:rPr>
              <a:t>ordering in one coordinate ? (pattern recognition ! 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906644" y="5103541"/>
            <a:ext cx="1198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latin typeface="+mj-lt"/>
              </a:rPr>
              <a:t>Not velo specific</a:t>
            </a:r>
            <a:endParaRPr lang="en-US" sz="1200">
              <a:latin typeface="+mj-lt"/>
            </a:endParaRPr>
          </a:p>
        </p:txBody>
      </p:sp>
      <p:grpSp>
        <p:nvGrpSpPr>
          <p:cNvPr id="6" name="Group 38"/>
          <p:cNvGrpSpPr/>
          <p:nvPr/>
        </p:nvGrpSpPr>
        <p:grpSpPr>
          <a:xfrm>
            <a:off x="841909" y="1122555"/>
            <a:ext cx="2904901" cy="5010753"/>
            <a:chOff x="841909" y="1122555"/>
            <a:chExt cx="2904901" cy="5010753"/>
          </a:xfrm>
        </p:grpSpPr>
        <p:sp>
          <p:nvSpPr>
            <p:cNvPr id="7" name="TextBox 6"/>
            <p:cNvSpPr txBox="1"/>
            <p:nvPr/>
          </p:nvSpPr>
          <p:spPr>
            <a:xfrm>
              <a:off x="841909" y="1122555"/>
              <a:ext cx="2540627" cy="461665"/>
            </a:xfrm>
            <a:prstGeom prst="rect">
              <a:avLst/>
            </a:prstGeom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smtClean="0">
                  <a:latin typeface="+mj-lt"/>
                </a:rPr>
                <a:t>24 Serial input streams </a:t>
              </a:r>
            </a:p>
            <a:p>
              <a:pPr algn="ctr"/>
              <a:r>
                <a:rPr lang="en-US" sz="1200" smtClean="0">
                  <a:latin typeface="+mj-lt"/>
                </a:rPr>
                <a:t>decoding(GBT or 8b/10b)</a:t>
              </a:r>
              <a:endParaRPr lang="en-US" sz="1200">
                <a:latin typeface="+mj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87873" y="1909067"/>
              <a:ext cx="1007007" cy="461665"/>
            </a:xfrm>
            <a:prstGeom prst="rect">
              <a:avLst/>
            </a:prstGeom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+mj-lt"/>
                </a:rPr>
                <a:t>Data packets</a:t>
              </a:r>
            </a:p>
            <a:p>
              <a:r>
                <a:rPr lang="en-US" sz="1200" smtClean="0">
                  <a:latin typeface="+mj-lt"/>
                </a:rPr>
                <a:t>identification</a:t>
              </a:r>
              <a:endParaRPr lang="en-US" sz="1200">
                <a:latin typeface="+mj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53280" y="2695579"/>
              <a:ext cx="1076192" cy="461665"/>
            </a:xfrm>
            <a:prstGeom prst="rect">
              <a:avLst/>
            </a:prstGeom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+mj-lt"/>
                </a:rPr>
                <a:t>Time(or event)</a:t>
              </a:r>
            </a:p>
            <a:p>
              <a:r>
                <a:rPr lang="en-US" sz="1200" smtClean="0">
                  <a:latin typeface="+mj-lt"/>
                </a:rPr>
                <a:t>Re-ordering</a:t>
              </a:r>
              <a:endParaRPr lang="en-US" sz="1200">
                <a:latin typeface="+mj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31956" y="3482091"/>
              <a:ext cx="918841" cy="276999"/>
            </a:xfrm>
            <a:prstGeom prst="rect">
              <a:avLst/>
            </a:prstGeom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+mj-lt"/>
                </a:rPr>
                <a:t>Processing ?</a:t>
              </a:r>
              <a:endParaRPr lang="en-US" sz="1200">
                <a:latin typeface="+mj-lt"/>
              </a:endParaRPr>
            </a:p>
          </p:txBody>
        </p:sp>
        <p:sp>
          <p:nvSpPr>
            <p:cNvPr id="17" name="Down Arrow 16"/>
            <p:cNvSpPr/>
            <p:nvPr/>
          </p:nvSpPr>
          <p:spPr>
            <a:xfrm>
              <a:off x="1320195" y="1616546"/>
              <a:ext cx="142363" cy="260195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own Arrow 17"/>
            <p:cNvSpPr/>
            <p:nvPr/>
          </p:nvSpPr>
          <p:spPr>
            <a:xfrm>
              <a:off x="1320195" y="2403058"/>
              <a:ext cx="142363" cy="260195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Down Arrow 18"/>
            <p:cNvSpPr/>
            <p:nvPr/>
          </p:nvSpPr>
          <p:spPr>
            <a:xfrm>
              <a:off x="1320195" y="3189570"/>
              <a:ext cx="142363" cy="260195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Down Arrow 19"/>
            <p:cNvSpPr/>
            <p:nvPr/>
          </p:nvSpPr>
          <p:spPr>
            <a:xfrm>
              <a:off x="1320196" y="3791415"/>
              <a:ext cx="136898" cy="557560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Down Arrow 20"/>
            <p:cNvSpPr/>
            <p:nvPr/>
          </p:nvSpPr>
          <p:spPr>
            <a:xfrm>
              <a:off x="2312653" y="4070195"/>
              <a:ext cx="142363" cy="260195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06966" y="4348958"/>
              <a:ext cx="2520175" cy="461665"/>
            </a:xfrm>
            <a:prstGeom prst="rect">
              <a:avLst/>
            </a:prstGeom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smtClean="0">
                  <a:latin typeface="+mj-lt"/>
                </a:rPr>
                <a:t>Event building &amp; formatting</a:t>
              </a:r>
            </a:p>
            <a:p>
              <a:pPr algn="ctr"/>
              <a:r>
                <a:rPr lang="en-US" sz="1200" smtClean="0">
                  <a:latin typeface="+mj-lt"/>
                </a:rPr>
                <a:t>(‘linking’)</a:t>
              </a:r>
              <a:endParaRPr lang="en-US" sz="1200"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57816" y="5671643"/>
              <a:ext cx="1218475" cy="461665"/>
            </a:xfrm>
            <a:prstGeom prst="rect">
              <a:avLst/>
            </a:prstGeom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+mj-lt"/>
                </a:rPr>
                <a:t>MEP building &amp;</a:t>
              </a:r>
            </a:p>
            <a:p>
              <a:r>
                <a:rPr lang="en-US" sz="1200" smtClean="0">
                  <a:latin typeface="+mj-lt"/>
                </a:rPr>
                <a:t>Ethernet framing</a:t>
              </a:r>
              <a:endParaRPr lang="en-US" sz="1200">
                <a:latin typeface="+mj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91855" y="4998853"/>
              <a:ext cx="2150397" cy="461665"/>
            </a:xfrm>
            <a:prstGeom prst="rect">
              <a:avLst/>
            </a:prstGeom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Event storage (external memory)</a:t>
              </a:r>
            </a:p>
            <a:p>
              <a:r>
                <a:rPr lang="en-US" sz="1200" dirty="0" smtClean="0">
                  <a:latin typeface="+mj-lt"/>
                </a:rPr>
                <a:t>&amp; event filtering (L0)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22" name="Down Arrow 21"/>
            <p:cNvSpPr/>
            <p:nvPr/>
          </p:nvSpPr>
          <p:spPr>
            <a:xfrm>
              <a:off x="2088716" y="5470969"/>
              <a:ext cx="156674" cy="190224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Down Arrow 22"/>
            <p:cNvSpPr/>
            <p:nvPr/>
          </p:nvSpPr>
          <p:spPr>
            <a:xfrm>
              <a:off x="2099867" y="4821074"/>
              <a:ext cx="134372" cy="167328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62615" y="4007004"/>
              <a:ext cx="10422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+mj-lt"/>
                </a:rPr>
                <a:t>Other 23 links</a:t>
              </a:r>
              <a:endParaRPr lang="en-US" sz="1200">
                <a:latin typeface="+mj-lt"/>
              </a:endParaRPr>
            </a:p>
          </p:txBody>
        </p:sp>
        <p:sp>
          <p:nvSpPr>
            <p:cNvPr id="32" name="Right Brace 31"/>
            <p:cNvSpPr/>
            <p:nvPr/>
          </p:nvSpPr>
          <p:spPr>
            <a:xfrm>
              <a:off x="3605561" y="4475356"/>
              <a:ext cx="141249" cy="1501698"/>
            </a:xfrm>
            <a:prstGeom prst="rightBrac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" name="Straight Arrow Connector 40"/>
          <p:cNvCxnSpPr>
            <a:stCxn id="27" idx="1"/>
            <a:endCxn id="8" idx="3"/>
          </p:cNvCxnSpPr>
          <p:nvPr/>
        </p:nvCxnSpPr>
        <p:spPr>
          <a:xfrm flipH="1">
            <a:off x="1894880" y="2137691"/>
            <a:ext cx="874325" cy="22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28" idx="1"/>
            <a:endCxn id="9" idx="3"/>
          </p:cNvCxnSpPr>
          <p:nvPr/>
        </p:nvCxnSpPr>
        <p:spPr>
          <a:xfrm flipH="1">
            <a:off x="1929472" y="2917684"/>
            <a:ext cx="806278" cy="87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29" idx="1"/>
            <a:endCxn id="12" idx="3"/>
          </p:cNvCxnSpPr>
          <p:nvPr/>
        </p:nvCxnSpPr>
        <p:spPr>
          <a:xfrm flipH="1">
            <a:off x="1850797" y="3531594"/>
            <a:ext cx="884952" cy="88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6" idx="1"/>
            <a:endCxn id="7" idx="3"/>
          </p:cNvCxnSpPr>
          <p:nvPr/>
        </p:nvCxnSpPr>
        <p:spPr>
          <a:xfrm flipH="1">
            <a:off x="3382536" y="1350265"/>
            <a:ext cx="379142" cy="31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 </a:t>
            </a:r>
            <a:r>
              <a:rPr lang="en-US" dirty="0" err="1" smtClean="0"/>
              <a:t>Ressource</a:t>
            </a:r>
            <a:r>
              <a:rPr lang="en-US" dirty="0" smtClean="0"/>
              <a:t> use: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3/1/2012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upgrade electronics.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58F4A-BA0C-48B2-8F46-B5735A6A0111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12452" y="1439476"/>
            <a:ext cx="4237967" cy="2463451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For 24 input links and without GBT decoding.</a:t>
            </a:r>
          </a:p>
          <a:p>
            <a:pPr lvl="1"/>
            <a:r>
              <a:rPr lang="en-US" dirty="0" smtClean="0"/>
              <a:t>Should be increased to 32 …? </a:t>
            </a:r>
          </a:p>
          <a:p>
            <a:r>
              <a:rPr lang="en-US" dirty="0" smtClean="0"/>
              <a:t>Compiled and fits in </a:t>
            </a:r>
            <a:r>
              <a:rPr lang="en-US" dirty="0" err="1" smtClean="0"/>
              <a:t>Altera</a:t>
            </a:r>
            <a:r>
              <a:rPr lang="en-US" dirty="0" smtClean="0"/>
              <a:t> </a:t>
            </a:r>
            <a:r>
              <a:rPr lang="en-US" dirty="0" err="1" smtClean="0"/>
              <a:t>Stratix</a:t>
            </a:r>
            <a:r>
              <a:rPr lang="en-US" dirty="0" smtClean="0"/>
              <a:t> IV EP4SGX530.</a:t>
            </a:r>
          </a:p>
          <a:p>
            <a:r>
              <a:rPr lang="en-US" dirty="0" smtClean="0"/>
              <a:t>AMC prototype now : STRATIX V. </a:t>
            </a:r>
          </a:p>
          <a:p>
            <a:r>
              <a:rPr lang="en-US" dirty="0" smtClean="0"/>
              <a:t>Final AMC STRATIX VI ?</a:t>
            </a:r>
          </a:p>
          <a:p>
            <a:r>
              <a:rPr lang="en-US" dirty="0" smtClean="0"/>
              <a:t>Do not exceed 50%.</a:t>
            </a:r>
          </a:p>
          <a:p>
            <a:pPr lvl="1"/>
            <a:r>
              <a:rPr lang="en-US" dirty="0" smtClean="0"/>
              <a:t>Add monitoring</a:t>
            </a:r>
          </a:p>
          <a:p>
            <a:pPr lvl="1"/>
            <a:r>
              <a:rPr lang="en-US" dirty="0" smtClean="0"/>
              <a:t>New features ( remember 1MHZ readout !)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1198" y="1404475"/>
            <a:ext cx="4573740" cy="152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OLLINSP@TYSV4732SVWXY5MJ" val="3528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19502</TotalTime>
  <Words>1405</Words>
  <Application>Microsoft Office PowerPoint</Application>
  <PresentationFormat>On-screen Show (4:3)</PresentationFormat>
  <Paragraphs>227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Edge</vt:lpstr>
      <vt:lpstr>VELO Upgrade Tell40.</vt:lpstr>
      <vt:lpstr>Pixels : track, pixel and data rates @ L=2 x 1033</vt:lpstr>
      <vt:lpstr>Strips: track, strip and data rates @ L=2 x 1033</vt:lpstr>
      <vt:lpstr>VELO numerology @ L=2 x 1033</vt:lpstr>
      <vt:lpstr>Number of links</vt:lpstr>
      <vt:lpstr>Tell40 processing</vt:lpstr>
      <vt:lpstr>VHDL code.</vt:lpstr>
      <vt:lpstr>Current TELL40VHDL pixel architecture</vt:lpstr>
      <vt:lpstr>FPGA Ressource use:</vt:lpstr>
      <vt:lpstr>Conclusions.</vt:lpstr>
      <vt:lpstr>Velopix New Output Data Format </vt:lpstr>
    </vt:vector>
  </TitlesOfParts>
  <Company>University of Oxford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buytaert</cp:lastModifiedBy>
  <cp:revision>575</cp:revision>
  <dcterms:created xsi:type="dcterms:W3CDTF">2010-12-07T07:51:09Z</dcterms:created>
  <dcterms:modified xsi:type="dcterms:W3CDTF">2012-03-01T15:38:47Z</dcterms:modified>
</cp:coreProperties>
</file>