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92" r:id="rId2"/>
    <p:sldId id="290" r:id="rId3"/>
    <p:sldId id="331" r:id="rId4"/>
    <p:sldId id="332" r:id="rId5"/>
    <p:sldId id="333" r:id="rId6"/>
    <p:sldId id="334" r:id="rId7"/>
    <p:sldId id="338" r:id="rId8"/>
    <p:sldId id="327" r:id="rId9"/>
    <p:sldId id="335" r:id="rId10"/>
    <p:sldId id="336" r:id="rId11"/>
    <p:sldId id="339" r:id="rId12"/>
    <p:sldId id="340" r:id="rId13"/>
    <p:sldId id="341" r:id="rId14"/>
    <p:sldId id="298" r:id="rId15"/>
  </p:sldIdLst>
  <p:sldSz cx="9144000" cy="6858000" type="screen4x3"/>
  <p:notesSz cx="6669088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00FF"/>
    <a:srgbClr val="66FF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85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88925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8251" y="2"/>
            <a:ext cx="288925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3ABA94-CF26-40CD-BAF7-B5EF9E739876}" type="datetimeFigureOut">
              <a:rPr lang="en-US" smtClean="0"/>
              <a:pPr/>
              <a:t>3/14/2012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7363"/>
            <a:ext cx="288925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8251" y="9377363"/>
            <a:ext cx="288925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23051F-83EE-4902-BDAB-8BE207D9615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2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42A7E-A24A-4228-B677-2B05B633B2D0}" type="datetimeFigureOut">
              <a:rPr lang="en-US" smtClean="0"/>
              <a:pPr/>
              <a:t>3/14/2012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6775" y="739775"/>
            <a:ext cx="4935538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689515"/>
            <a:ext cx="533527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377318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A064B5-38C4-4411-9EE8-9D627EE60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219200" y="76201"/>
            <a:ext cx="7772400" cy="1066800"/>
          </a:xfrm>
          <a:noFill/>
          <a:ln>
            <a:solidFill>
              <a:schemeClr val="bg1"/>
            </a:solidFill>
          </a:ln>
        </p:spPr>
        <p:txBody>
          <a:bodyPr/>
          <a:lstStyle>
            <a:lvl1pPr>
              <a:defRPr b="0">
                <a:ln>
                  <a:noFill/>
                </a:ln>
                <a:solidFill>
                  <a:srgbClr val="0070C0"/>
                </a:solidFill>
                <a:effectLst>
                  <a:outerShdw blurRad="50800" dist="50800" sx="1000" sy="1000" algn="ctr" rotWithShape="0">
                    <a:schemeClr val="accent1"/>
                  </a:outerShdw>
                </a:effectLst>
              </a:defRPr>
            </a:lvl1pPr>
          </a:lstStyle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14 March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WG6, J-J.Blaising, LAPP/IN2P3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WG6, 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WG6, 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March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WG6, J-</a:t>
            </a:r>
            <a:r>
              <a:rPr lang="en-US" dirty="0" err="1" smtClean="0"/>
              <a:t>J.Blaising</a:t>
            </a:r>
            <a:r>
              <a:rPr lang="en-US" dirty="0" smtClean="0"/>
              <a:t>, LAPP/IN2P3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WG6, 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March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WG6, J-J.Blaising, LAPP/IN2P3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March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WG6, J-J.Blaising, LAPP/IN2P3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March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WG6, J-J.Blaising, LAPP/IN2P3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March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WG6, J-J.Blaising, LAPP/IN2P3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March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WG6, J-J.Blaising, LAPP/IN2P3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March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WG6, J-J.Blaising, LAPP/IN2P3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76200"/>
            <a:ext cx="7772400" cy="99060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AAA</a:t>
            </a:r>
          </a:p>
          <a:p>
            <a:pPr lvl="1"/>
            <a:r>
              <a:rPr lang="en-US" dirty="0" smtClean="0"/>
              <a:t>NN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14 March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WG6, J-J.Blaising, LAPP/IN2P3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6200" y="76201"/>
            <a:ext cx="1068599" cy="990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b="0" kern="1200">
          <a:solidFill>
            <a:srgbClr val="0070C0"/>
          </a:solidFill>
          <a:effectLst>
            <a:outerShdw blurRad="50800" dist="50800" sx="1000" sy="1000" algn="ctr" rotWithShape="0">
              <a:schemeClr val="accent1"/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March 2012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WG6, J-J.Blaising, LAPP/IN2P3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219200" y="76200"/>
            <a:ext cx="7772400" cy="9906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>
                  <a:outerShdw blurRad="50800" dist="50800" sx="1000" sy="1000" algn="ctr" rotWithShape="0">
                    <a:schemeClr val="accent1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e¯e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50800" dist="50800" sx="1000" sy="1000" algn="ctr" rotWithShape="0">
                    <a:schemeClr val="accent1"/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⁺-&gt; Z, </a:t>
            </a:r>
            <a:r>
              <a:rPr kumimoji="0" lang="el-GR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50800" dist="50800" sx="1000" sy="1000" algn="ctr" rotWithShape="0">
                    <a:schemeClr val="accent1"/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γ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50800" dist="50800" sx="1000" sy="1000" algn="ctr" rotWithShape="0">
                    <a:schemeClr val="accent1"/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, Z’* -&gt;</a:t>
            </a:r>
            <a:r>
              <a:rPr kumimoji="0" lang="el-GR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50800" dist="50800" sx="1000" sy="1000" algn="ctr" rotWithShape="0">
                    <a:schemeClr val="accent1"/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μ¯μ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50800" dist="50800" sx="1000" sy="1000" algn="ctr" rotWithShape="0">
                  <a:schemeClr val="accent1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1066800"/>
            <a:ext cx="86106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70C0"/>
                </a:solidFill>
              </a:rPr>
              <a:t> Study the sensitivity to Z’ and the couplings  determination using 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  Sequential Standard Model (SSM) described in James Wells note,  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  and implemented in </a:t>
            </a:r>
            <a:r>
              <a:rPr lang="en-US" sz="2400" dirty="0" smtClean="0">
                <a:solidFill>
                  <a:srgbClr val="00B050"/>
                </a:solidFill>
              </a:rPr>
              <a:t>whizard2, by Jurgen Reuter (ISR  included)</a:t>
            </a:r>
          </a:p>
          <a:p>
            <a:endParaRPr lang="en-US" sz="2400" dirty="0" smtClean="0">
              <a:solidFill>
                <a:srgbClr val="00B05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70C0"/>
                </a:solidFill>
              </a:rPr>
              <a:t> Summary of previous meeting results, and follow-up,  compare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   e¯:80,e</a:t>
            </a:r>
            <a:r>
              <a:rPr lang="en-US" sz="2400" dirty="0" smtClean="0">
                <a:solidFill>
                  <a:srgbClr val="0070C0"/>
                </a:solidFill>
                <a:latin typeface="Calibri"/>
              </a:rPr>
              <a:t>⁺30, with </a:t>
            </a:r>
            <a:r>
              <a:rPr lang="en-US" sz="2400" dirty="0" smtClean="0">
                <a:solidFill>
                  <a:srgbClr val="0070C0"/>
                </a:solidFill>
              </a:rPr>
              <a:t> e¯:90,e</a:t>
            </a:r>
            <a:r>
              <a:rPr lang="en-US" sz="2400" dirty="0" smtClean="0">
                <a:solidFill>
                  <a:srgbClr val="0070C0"/>
                </a:solidFill>
                <a:latin typeface="Calibri"/>
              </a:rPr>
              <a:t>⁺:none</a:t>
            </a:r>
            <a:r>
              <a:rPr lang="en-US" sz="2400" dirty="0" smtClean="0">
                <a:solidFill>
                  <a:srgbClr val="0070C0"/>
                </a:solidFill>
              </a:rPr>
              <a:t> , (</a:t>
            </a:r>
            <a:r>
              <a:rPr lang="en-US" sz="2400" dirty="0" err="1" smtClean="0">
                <a:solidFill>
                  <a:srgbClr val="0070C0"/>
                </a:solidFill>
              </a:rPr>
              <a:t>Gudi’s</a:t>
            </a:r>
            <a:r>
              <a:rPr lang="en-US" sz="2400" dirty="0" smtClean="0">
                <a:solidFill>
                  <a:srgbClr val="0070C0"/>
                </a:solidFill>
              </a:rPr>
              <a:t>  suggestion)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70C0"/>
                </a:solidFill>
              </a:rPr>
              <a:t> Model dependent couplings determination,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  model dependent and independent bounds given in </a:t>
            </a:r>
            <a:r>
              <a:rPr lang="en-US" sz="2400" dirty="0" smtClean="0"/>
              <a:t>paper</a:t>
            </a:r>
            <a:r>
              <a:rPr lang="en-US" sz="2400" dirty="0" smtClean="0">
                <a:solidFill>
                  <a:srgbClr val="0070C0"/>
                </a:solidFill>
              </a:rPr>
              <a:t>   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  9607306v2 (</a:t>
            </a:r>
            <a:r>
              <a:rPr lang="en-US" sz="2400" dirty="0" err="1" smtClean="0">
                <a:solidFill>
                  <a:srgbClr val="0070C0"/>
                </a:solidFill>
              </a:rPr>
              <a:t>A.Leike</a:t>
            </a:r>
            <a:r>
              <a:rPr lang="en-US" sz="2400" dirty="0" smtClean="0">
                <a:solidFill>
                  <a:srgbClr val="0070C0"/>
                </a:solidFill>
              </a:rPr>
              <a:t> and </a:t>
            </a:r>
            <a:r>
              <a:rPr lang="en-US" sz="2400" dirty="0" err="1" smtClean="0">
                <a:solidFill>
                  <a:srgbClr val="0070C0"/>
                </a:solidFill>
              </a:rPr>
              <a:t>S.Rieman</a:t>
            </a:r>
            <a:r>
              <a:rPr lang="en-US" sz="2400" dirty="0" smtClean="0">
                <a:solidFill>
                  <a:srgbClr val="0070C0"/>
                </a:solidFill>
              </a:rPr>
              <a:t>)</a:t>
            </a: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Systematic error assumptions at 3 </a:t>
            </a:r>
            <a:r>
              <a:rPr lang="en-US" sz="2400" dirty="0" err="1" smtClean="0"/>
              <a:t>TeV</a:t>
            </a:r>
            <a:r>
              <a:rPr lang="en-US" sz="2400" dirty="0" smtClean="0"/>
              <a:t>:</a:t>
            </a:r>
          </a:p>
          <a:p>
            <a:r>
              <a:rPr lang="en-US" sz="2400" dirty="0" smtClean="0"/>
              <a:t>   </a:t>
            </a:r>
            <a:r>
              <a:rPr lang="el-GR" sz="2400" dirty="0" smtClean="0"/>
              <a:t>μ±</a:t>
            </a:r>
            <a:r>
              <a:rPr lang="en-US" sz="2400" dirty="0" smtClean="0"/>
              <a:t> reconstruction efficiency an ID : </a:t>
            </a:r>
            <a:r>
              <a:rPr lang="el-GR" sz="2400" dirty="0" smtClean="0"/>
              <a:t>Δσ</a:t>
            </a:r>
            <a:r>
              <a:rPr lang="en-US" sz="2400" dirty="0" smtClean="0"/>
              <a:t>/</a:t>
            </a:r>
            <a:r>
              <a:rPr lang="el-GR" sz="2400" dirty="0" smtClean="0"/>
              <a:t>σ</a:t>
            </a:r>
            <a:r>
              <a:rPr lang="en-US" sz="2400" dirty="0" smtClean="0"/>
              <a:t> = 1% </a:t>
            </a:r>
          </a:p>
          <a:p>
            <a:r>
              <a:rPr lang="en-US" sz="2400" dirty="0" smtClean="0"/>
              <a:t>   </a:t>
            </a:r>
            <a:r>
              <a:rPr lang="el-GR" sz="2400" dirty="0" smtClean="0"/>
              <a:t>μ±</a:t>
            </a:r>
            <a:r>
              <a:rPr lang="en-US" sz="2400" dirty="0" smtClean="0"/>
              <a:t> charge confusion                         : </a:t>
            </a:r>
            <a:r>
              <a:rPr lang="el-GR" sz="2400" dirty="0" smtClean="0"/>
              <a:t>Δ</a:t>
            </a:r>
            <a:r>
              <a:rPr lang="en-US" sz="2400" dirty="0" smtClean="0"/>
              <a:t>AFB/AFB=1%  </a:t>
            </a:r>
          </a:p>
          <a:p>
            <a:r>
              <a:rPr lang="en-US" sz="2400" dirty="0" smtClean="0"/>
              <a:t>   Luminosity                                          : </a:t>
            </a:r>
            <a:r>
              <a:rPr lang="el-GR" sz="2400" dirty="0" smtClean="0"/>
              <a:t>Δσ</a:t>
            </a:r>
            <a:r>
              <a:rPr lang="en-US" sz="2400" dirty="0" smtClean="0"/>
              <a:t>/</a:t>
            </a:r>
            <a:r>
              <a:rPr lang="el-GR" sz="2400" dirty="0" smtClean="0"/>
              <a:t>σ</a:t>
            </a:r>
            <a:r>
              <a:rPr lang="en-US" sz="2400" dirty="0" smtClean="0"/>
              <a:t> = 0.5 %</a:t>
            </a:r>
          </a:p>
          <a:p>
            <a:r>
              <a:rPr lang="en-US" sz="2400" dirty="0" smtClean="0"/>
              <a:t>   Polarization                                        : </a:t>
            </a:r>
            <a:r>
              <a:rPr lang="el-GR" sz="2400" dirty="0" smtClean="0"/>
              <a:t>Δσ</a:t>
            </a:r>
            <a:r>
              <a:rPr lang="en-US" sz="2400" dirty="0" smtClean="0"/>
              <a:t>/</a:t>
            </a:r>
            <a:r>
              <a:rPr lang="el-GR" sz="2400" dirty="0" smtClean="0"/>
              <a:t>σ</a:t>
            </a:r>
            <a:r>
              <a:rPr lang="en-US" sz="2400" dirty="0" smtClean="0"/>
              <a:t> = 1%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gBL</a:t>
            </a:r>
            <a:r>
              <a:rPr lang="en-US" dirty="0" smtClean="0"/>
              <a:t>, </a:t>
            </a:r>
            <a:r>
              <a:rPr lang="en-US" dirty="0" err="1" smtClean="0"/>
              <a:t>gY</a:t>
            </a:r>
            <a:r>
              <a:rPr lang="en-US" dirty="0" smtClean="0"/>
              <a:t> </a:t>
            </a:r>
            <a:r>
              <a:rPr lang="en-US" dirty="0" err="1" smtClean="0"/>
              <a:t>sensitivty</a:t>
            </a:r>
            <a:r>
              <a:rPr lang="en-US" dirty="0" smtClean="0"/>
              <a:t> </a:t>
            </a:r>
            <a:r>
              <a:rPr lang="en-US" dirty="0" err="1" smtClean="0"/>
              <a:t>mZ</a:t>
            </a:r>
            <a:r>
              <a:rPr lang="en-US" dirty="0" smtClean="0"/>
              <a:t>’=12 </a:t>
            </a:r>
            <a:r>
              <a:rPr lang="en-US" dirty="0" err="1" smtClean="0"/>
              <a:t>TeV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March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WG6, J-J.Blaising, LAPP/IN2P3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43000" y="5029200"/>
            <a:ext cx="655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Compute 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200150"/>
            <a:ext cx="5419725" cy="520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6019800" y="1371600"/>
            <a:ext cx="2819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</a:t>
            </a:r>
            <a:r>
              <a:rPr lang="en-US" dirty="0" err="1" smtClean="0"/>
              <a:t>mZ</a:t>
            </a:r>
            <a:r>
              <a:rPr lang="en-US" dirty="0" smtClean="0"/>
              <a:t>’=12 </a:t>
            </a:r>
            <a:r>
              <a:rPr lang="en-US" dirty="0" err="1" smtClean="0"/>
              <a:t>TeV</a:t>
            </a:r>
            <a:r>
              <a:rPr lang="en-US" dirty="0" smtClean="0"/>
              <a:t> </a:t>
            </a:r>
          </a:p>
          <a:p>
            <a:r>
              <a:rPr lang="en-US" dirty="0" smtClean="0"/>
              <a:t> </a:t>
            </a:r>
          </a:p>
          <a:p>
            <a:r>
              <a:rPr lang="el-GR" dirty="0" smtClean="0"/>
              <a:t>χ²</a:t>
            </a:r>
            <a:r>
              <a:rPr lang="en-US" dirty="0" smtClean="0"/>
              <a:t> &lt; 9. for </a:t>
            </a:r>
            <a:r>
              <a:rPr lang="en-US" dirty="0" err="1" smtClean="0"/>
              <a:t>gBL</a:t>
            </a:r>
            <a:r>
              <a:rPr lang="en-US" dirty="0" smtClean="0"/>
              <a:t> and </a:t>
            </a:r>
            <a:r>
              <a:rPr lang="en-US" dirty="0" err="1" smtClean="0"/>
              <a:t>gY</a:t>
            </a:r>
            <a:r>
              <a:rPr lang="en-US" dirty="0" smtClean="0"/>
              <a:t>&lt;0.1</a:t>
            </a:r>
          </a:p>
          <a:p>
            <a:r>
              <a:rPr lang="en-US" dirty="0" smtClean="0"/>
              <a:t>    </a:t>
            </a:r>
          </a:p>
          <a:p>
            <a:r>
              <a:rPr lang="en-US" dirty="0" smtClean="0"/>
              <a:t>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gBL</a:t>
            </a:r>
            <a:r>
              <a:rPr lang="en-US" dirty="0" smtClean="0"/>
              <a:t>, </a:t>
            </a:r>
            <a:r>
              <a:rPr lang="en-US" dirty="0" err="1" smtClean="0"/>
              <a:t>gY</a:t>
            </a:r>
            <a:r>
              <a:rPr lang="en-US" dirty="0" smtClean="0"/>
              <a:t> determination </a:t>
            </a:r>
            <a:r>
              <a:rPr lang="en-US" dirty="0" err="1" smtClean="0"/>
              <a:t>mZ</a:t>
            </a:r>
            <a:r>
              <a:rPr lang="en-US" dirty="0" smtClean="0"/>
              <a:t>’=10 </a:t>
            </a:r>
            <a:r>
              <a:rPr lang="en-US" dirty="0" err="1" smtClean="0"/>
              <a:t>TeV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March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WG6, J-J.Blaising, LAPP/IN2P3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43000" y="5029200"/>
            <a:ext cx="655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Compute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715000" y="1143000"/>
            <a:ext cx="34290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Assume that at CLIC we observe a difference with the SM</a:t>
            </a:r>
          </a:p>
          <a:p>
            <a:r>
              <a:rPr lang="en-US" dirty="0" smtClean="0"/>
              <a:t>Nature -&gt; Data D</a:t>
            </a:r>
          </a:p>
          <a:p>
            <a:r>
              <a:rPr lang="en-US" dirty="0" err="1" smtClean="0"/>
              <a:t>mZ</a:t>
            </a:r>
            <a:r>
              <a:rPr lang="en-US" dirty="0" smtClean="0"/>
              <a:t>’=10 </a:t>
            </a:r>
            <a:r>
              <a:rPr lang="en-US" dirty="0" err="1" smtClean="0"/>
              <a:t>TeV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gBL</a:t>
            </a:r>
            <a:r>
              <a:rPr lang="en-US" dirty="0" smtClean="0"/>
              <a:t>=0.25 and </a:t>
            </a:r>
            <a:r>
              <a:rPr lang="en-US" dirty="0" err="1" smtClean="0"/>
              <a:t>gY</a:t>
            </a:r>
            <a:r>
              <a:rPr lang="en-US" dirty="0" smtClean="0"/>
              <a:t>=0.45</a:t>
            </a:r>
          </a:p>
          <a:p>
            <a:endParaRPr lang="en-US" dirty="0" smtClean="0"/>
          </a:p>
          <a:p>
            <a:r>
              <a:rPr lang="en-US" dirty="0" smtClean="0"/>
              <a:t>Compare Data with model (SSM)</a:t>
            </a:r>
          </a:p>
          <a:p>
            <a:r>
              <a:rPr lang="en-US" dirty="0" smtClean="0"/>
              <a:t>For each observable, compute : </a:t>
            </a:r>
          </a:p>
          <a:p>
            <a:r>
              <a:rPr lang="el-GR" dirty="0" smtClean="0"/>
              <a:t>Χ</a:t>
            </a:r>
            <a:r>
              <a:rPr lang="en-US" dirty="0" smtClean="0"/>
              <a:t>²</a:t>
            </a:r>
            <a:r>
              <a:rPr lang="en-US" dirty="0" smtClean="0">
                <a:latin typeface="Calibri"/>
              </a:rPr>
              <a:t>₁</a:t>
            </a:r>
            <a:r>
              <a:rPr lang="en-US" dirty="0" smtClean="0"/>
              <a:t>=(</a:t>
            </a:r>
            <a:r>
              <a:rPr lang="el-GR" dirty="0" smtClean="0"/>
              <a:t>σ</a:t>
            </a:r>
            <a:r>
              <a:rPr lang="en-US" dirty="0" smtClean="0"/>
              <a:t>(SSM)-</a:t>
            </a:r>
            <a:r>
              <a:rPr lang="el-GR" dirty="0" smtClean="0"/>
              <a:t> σ</a:t>
            </a:r>
            <a:r>
              <a:rPr lang="en-US" dirty="0" smtClean="0"/>
              <a:t>(D) )² /(</a:t>
            </a:r>
            <a:r>
              <a:rPr lang="el-GR" dirty="0" smtClean="0"/>
              <a:t>Δσ</a:t>
            </a:r>
            <a:r>
              <a:rPr lang="en-US" dirty="0" smtClean="0"/>
              <a:t>(D)²)    </a:t>
            </a:r>
          </a:p>
          <a:p>
            <a:r>
              <a:rPr lang="el-GR" dirty="0" smtClean="0"/>
              <a:t>Χ</a:t>
            </a:r>
            <a:r>
              <a:rPr lang="en-US" dirty="0" smtClean="0"/>
              <a:t>²</a:t>
            </a:r>
            <a:r>
              <a:rPr lang="en-US" dirty="0" smtClean="0">
                <a:latin typeface="Calibri"/>
              </a:rPr>
              <a:t>₂</a:t>
            </a:r>
            <a:r>
              <a:rPr lang="en-US" dirty="0" smtClean="0"/>
              <a:t>=(AFB(SSM)-AFB(D) )²/(</a:t>
            </a:r>
            <a:r>
              <a:rPr lang="el-GR" dirty="0" smtClean="0"/>
              <a:t>Δ</a:t>
            </a:r>
            <a:r>
              <a:rPr lang="en-US" dirty="0" smtClean="0"/>
              <a:t>AFB²) </a:t>
            </a:r>
            <a:endParaRPr lang="en-US" dirty="0" smtClean="0">
              <a:solidFill>
                <a:srgbClr val="0070C0"/>
              </a:solidFill>
            </a:endParaRPr>
          </a:p>
          <a:p>
            <a:r>
              <a:rPr lang="el-GR" dirty="0" smtClean="0"/>
              <a:t>Χ</a:t>
            </a:r>
            <a:r>
              <a:rPr lang="en-US" dirty="0" smtClean="0"/>
              <a:t>²</a:t>
            </a:r>
            <a:r>
              <a:rPr lang="en-US" dirty="0" smtClean="0">
                <a:latin typeface="Calibri"/>
              </a:rPr>
              <a:t>₃</a:t>
            </a:r>
            <a:r>
              <a:rPr lang="en-US" dirty="0" smtClean="0"/>
              <a:t>=(ALX(SSM)-ALX(D) )²/(</a:t>
            </a:r>
            <a:r>
              <a:rPr lang="el-GR" dirty="0" smtClean="0"/>
              <a:t>Δ</a:t>
            </a:r>
            <a:r>
              <a:rPr lang="en-US" dirty="0" smtClean="0"/>
              <a:t>ALX²)</a:t>
            </a:r>
          </a:p>
          <a:p>
            <a:r>
              <a:rPr lang="el-GR" dirty="0" smtClean="0"/>
              <a:t>χ²</a:t>
            </a:r>
            <a:r>
              <a:rPr lang="en-US" dirty="0" smtClean="0"/>
              <a:t>= </a:t>
            </a:r>
            <a:r>
              <a:rPr lang="el-GR" dirty="0" smtClean="0"/>
              <a:t>Χ</a:t>
            </a:r>
            <a:r>
              <a:rPr lang="en-US" dirty="0" smtClean="0"/>
              <a:t>²</a:t>
            </a:r>
            <a:r>
              <a:rPr lang="en-US" dirty="0" smtClean="0">
                <a:latin typeface="Calibri"/>
              </a:rPr>
              <a:t>₁</a:t>
            </a:r>
            <a:r>
              <a:rPr lang="en-US" dirty="0" smtClean="0"/>
              <a:t>  +</a:t>
            </a:r>
            <a:r>
              <a:rPr lang="el-GR" dirty="0" smtClean="0"/>
              <a:t> Χ</a:t>
            </a:r>
            <a:r>
              <a:rPr lang="en-US" dirty="0" smtClean="0"/>
              <a:t>²</a:t>
            </a:r>
            <a:r>
              <a:rPr lang="en-US" dirty="0" smtClean="0">
                <a:latin typeface="Calibri"/>
              </a:rPr>
              <a:t>₂</a:t>
            </a:r>
            <a:r>
              <a:rPr lang="en-US" dirty="0" smtClean="0"/>
              <a:t>+ </a:t>
            </a:r>
            <a:r>
              <a:rPr lang="el-GR" dirty="0" smtClean="0"/>
              <a:t>Χ</a:t>
            </a:r>
            <a:r>
              <a:rPr lang="en-US" dirty="0" smtClean="0"/>
              <a:t>²</a:t>
            </a:r>
            <a:r>
              <a:rPr lang="en-US" dirty="0" smtClean="0">
                <a:latin typeface="Calibri"/>
              </a:rPr>
              <a:t>₃</a:t>
            </a:r>
            <a:endParaRPr lang="en-US" dirty="0" smtClean="0"/>
          </a:p>
          <a:p>
            <a:r>
              <a:rPr lang="en-US" dirty="0" smtClean="0"/>
              <a:t>Errors from Data </a:t>
            </a:r>
            <a:r>
              <a:rPr lang="en-US" dirty="0" smtClean="0"/>
              <a:t>point</a:t>
            </a:r>
            <a:endParaRPr lang="en-US" dirty="0" smtClean="0"/>
          </a:p>
          <a:p>
            <a:r>
              <a:rPr lang="el-GR" dirty="0" smtClean="0"/>
              <a:t>χ²</a:t>
            </a:r>
            <a:r>
              <a:rPr lang="en-US" dirty="0" smtClean="0"/>
              <a:t> contour-&gt; minimum </a:t>
            </a:r>
          </a:p>
          <a:p>
            <a:r>
              <a:rPr lang="en-US" dirty="0" smtClean="0"/>
              <a:t>close to:</a:t>
            </a:r>
          </a:p>
          <a:p>
            <a:r>
              <a:rPr lang="en-US" dirty="0" err="1" smtClean="0"/>
              <a:t>gBL</a:t>
            </a:r>
            <a:r>
              <a:rPr lang="en-US" dirty="0" smtClean="0"/>
              <a:t>=0.25 and </a:t>
            </a:r>
            <a:r>
              <a:rPr lang="en-US" dirty="0" err="1" smtClean="0"/>
              <a:t>gY</a:t>
            </a:r>
            <a:r>
              <a:rPr lang="en-US" dirty="0" smtClean="0"/>
              <a:t>=0.45</a:t>
            </a:r>
          </a:p>
          <a:p>
            <a:r>
              <a:rPr lang="en-US" dirty="0" smtClean="0"/>
              <a:t>(white star)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gBL</a:t>
            </a:r>
            <a:r>
              <a:rPr lang="en-US" dirty="0" smtClean="0"/>
              <a:t>, </a:t>
            </a:r>
            <a:r>
              <a:rPr lang="en-US" dirty="0" err="1" smtClean="0"/>
              <a:t>gY</a:t>
            </a:r>
            <a:r>
              <a:rPr lang="en-US" dirty="0" smtClean="0"/>
              <a:t> plane </a:t>
            </a:r>
            <a:r>
              <a:rPr lang="en-US" dirty="0" smtClean="0"/>
              <a:t>can’t </a:t>
            </a:r>
            <a:r>
              <a:rPr lang="en-US" dirty="0" smtClean="0"/>
              <a:t>be covered without ALX 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38225"/>
            <a:ext cx="5803797" cy="559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gBL</a:t>
            </a:r>
            <a:r>
              <a:rPr lang="en-US" dirty="0" smtClean="0"/>
              <a:t>, </a:t>
            </a:r>
            <a:r>
              <a:rPr lang="en-US" dirty="0" err="1" smtClean="0"/>
              <a:t>gY</a:t>
            </a:r>
            <a:r>
              <a:rPr lang="en-US" dirty="0" smtClean="0"/>
              <a:t> determination </a:t>
            </a:r>
            <a:r>
              <a:rPr lang="en-US" dirty="0" err="1" smtClean="0"/>
              <a:t>mZ</a:t>
            </a:r>
            <a:r>
              <a:rPr lang="en-US" dirty="0" smtClean="0"/>
              <a:t>’=10 </a:t>
            </a:r>
            <a:r>
              <a:rPr lang="en-US" dirty="0" err="1" smtClean="0"/>
              <a:t>TeV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March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WG6, J-J.Blaising, LAPP/IN2P3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858000" y="1371600"/>
            <a:ext cx="2286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Repeat the exercise for different points in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gBl</a:t>
            </a:r>
            <a:r>
              <a:rPr lang="en-US" dirty="0" smtClean="0"/>
              <a:t>, </a:t>
            </a:r>
            <a:r>
              <a:rPr lang="en-US" dirty="0" err="1" smtClean="0"/>
              <a:t>gY</a:t>
            </a:r>
            <a:r>
              <a:rPr lang="en-US" dirty="0" smtClean="0"/>
              <a:t> plane</a:t>
            </a:r>
          </a:p>
          <a:p>
            <a:endParaRPr lang="en-US" dirty="0" smtClean="0"/>
          </a:p>
          <a:p>
            <a:r>
              <a:rPr lang="en-US" dirty="0" smtClean="0"/>
              <a:t>Contour larger depending on the position in the plane. </a:t>
            </a:r>
          </a:p>
          <a:p>
            <a:endParaRPr lang="en-US" dirty="0" smtClean="0"/>
          </a:p>
          <a:p>
            <a:r>
              <a:rPr lang="en-US" dirty="0" smtClean="0"/>
              <a:t>Minimum always found close to the expected value.</a:t>
            </a:r>
          </a:p>
          <a:p>
            <a:r>
              <a:rPr lang="en-US" dirty="0" smtClean="0"/>
              <a:t>Checked using </a:t>
            </a:r>
          </a:p>
          <a:p>
            <a:r>
              <a:rPr lang="en-US" dirty="0" smtClean="0"/>
              <a:t>Minuit fit</a:t>
            </a:r>
          </a:p>
          <a:p>
            <a:endParaRPr lang="en-US" dirty="0" smtClean="0"/>
          </a:p>
          <a:p>
            <a:r>
              <a:rPr lang="en-US" dirty="0" err="1" smtClean="0">
                <a:solidFill>
                  <a:srgbClr val="FF0000"/>
                </a:solidFill>
              </a:rPr>
              <a:t>mZ</a:t>
            </a:r>
            <a:r>
              <a:rPr lang="en-US" dirty="0" smtClean="0">
                <a:solidFill>
                  <a:srgbClr val="FF0000"/>
                </a:solidFill>
              </a:rPr>
              <a:t>’ unknown for real data    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3519"/>
            <a:ext cx="3419475" cy="3351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685800"/>
            <a:ext cx="33528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" y="3562350"/>
            <a:ext cx="3467100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9000" y="3562350"/>
            <a:ext cx="3505200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gBL</a:t>
            </a:r>
            <a:r>
              <a:rPr lang="en-US" dirty="0" smtClean="0"/>
              <a:t>, </a:t>
            </a:r>
            <a:r>
              <a:rPr lang="en-US" dirty="0" err="1" smtClean="0"/>
              <a:t>gY</a:t>
            </a:r>
            <a:r>
              <a:rPr lang="en-US" dirty="0" smtClean="0"/>
              <a:t> determination </a:t>
            </a:r>
            <a:br>
              <a:rPr lang="en-US" dirty="0" smtClean="0"/>
            </a:br>
            <a:r>
              <a:rPr lang="en-US" dirty="0" err="1" smtClean="0"/>
              <a:t>mZ</a:t>
            </a:r>
            <a:r>
              <a:rPr lang="en-US" dirty="0" smtClean="0"/>
              <a:t>’ mass dependence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March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WG6, J-J.Blaising, LAPP/IN2P3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4267200"/>
            <a:ext cx="8382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mZ</a:t>
            </a:r>
            <a:r>
              <a:rPr lang="en-US" dirty="0" smtClean="0"/>
              <a:t>’ mass unknown =&gt; Compute </a:t>
            </a:r>
            <a:r>
              <a:rPr lang="el-GR" dirty="0" smtClean="0"/>
              <a:t>χ²</a:t>
            </a:r>
            <a:r>
              <a:rPr lang="en-US" dirty="0" smtClean="0"/>
              <a:t> of data and SSM observables for different Z’ masses, here 7 , 12 and 9  </a:t>
            </a:r>
            <a:r>
              <a:rPr lang="en-US" dirty="0" err="1" smtClean="0"/>
              <a:t>TeV</a:t>
            </a:r>
            <a:r>
              <a:rPr lang="en-US" dirty="0" smtClean="0"/>
              <a:t>; minimum  found away from the expected value (black star ),</a:t>
            </a:r>
          </a:p>
          <a:p>
            <a:r>
              <a:rPr lang="en-US" dirty="0" smtClean="0"/>
              <a:t>Below for </a:t>
            </a:r>
            <a:r>
              <a:rPr lang="en-US" dirty="0" err="1" smtClean="0"/>
              <a:t>mZ</a:t>
            </a:r>
            <a:r>
              <a:rPr lang="en-US" dirty="0" smtClean="0"/>
              <a:t>’=   7 </a:t>
            </a:r>
            <a:r>
              <a:rPr lang="en-US" dirty="0" err="1" smtClean="0"/>
              <a:t>TeV</a:t>
            </a:r>
            <a:r>
              <a:rPr lang="en-US" dirty="0" smtClean="0"/>
              <a:t>, gBL~0.17, gY~0.3; </a:t>
            </a:r>
            <a:r>
              <a:rPr lang="en-US" dirty="0" err="1" smtClean="0"/>
              <a:t>gY</a:t>
            </a:r>
            <a:r>
              <a:rPr lang="en-US" dirty="0" smtClean="0"/>
              <a:t>/</a:t>
            </a:r>
            <a:r>
              <a:rPr lang="en-US" dirty="0" err="1" smtClean="0"/>
              <a:t>gBL</a:t>
            </a:r>
            <a:r>
              <a:rPr lang="en-US" dirty="0" smtClean="0"/>
              <a:t> = </a:t>
            </a:r>
            <a:r>
              <a:rPr lang="en-US" dirty="0" err="1" smtClean="0"/>
              <a:t>gYd</a:t>
            </a:r>
            <a:r>
              <a:rPr lang="en-US" dirty="0" smtClean="0"/>
              <a:t>/</a:t>
            </a:r>
            <a:r>
              <a:rPr lang="en-US" dirty="0" err="1" smtClean="0"/>
              <a:t>gBLd</a:t>
            </a:r>
            <a:r>
              <a:rPr lang="en-US" dirty="0" smtClean="0"/>
              <a:t>  =0.55 </a:t>
            </a:r>
          </a:p>
          <a:p>
            <a:r>
              <a:rPr lang="en-US" dirty="0" smtClean="0"/>
              <a:t>          and </a:t>
            </a:r>
            <a:r>
              <a:rPr lang="en-US" dirty="0" err="1" smtClean="0"/>
              <a:t>mZ</a:t>
            </a:r>
            <a:r>
              <a:rPr lang="en-US" dirty="0" smtClean="0"/>
              <a:t>’=   9 </a:t>
            </a:r>
            <a:r>
              <a:rPr lang="en-US" dirty="0" err="1" smtClean="0"/>
              <a:t>TeV</a:t>
            </a:r>
            <a:r>
              <a:rPr lang="en-US" dirty="0" smtClean="0"/>
              <a:t>, gBL~0.22, gY~0.4; </a:t>
            </a:r>
          </a:p>
          <a:p>
            <a:r>
              <a:rPr lang="en-US" dirty="0" smtClean="0"/>
              <a:t>Above for </a:t>
            </a:r>
            <a:r>
              <a:rPr lang="en-US" dirty="0" err="1" smtClean="0"/>
              <a:t>mZ</a:t>
            </a:r>
            <a:r>
              <a:rPr lang="en-US" dirty="0" smtClean="0"/>
              <a:t>’=12 </a:t>
            </a:r>
            <a:r>
              <a:rPr lang="en-US" dirty="0" err="1" smtClean="0"/>
              <a:t>TeV</a:t>
            </a:r>
            <a:r>
              <a:rPr lang="en-US" dirty="0" smtClean="0"/>
              <a:t>, gBL~0.3  , gY~0.55; </a:t>
            </a:r>
          </a:p>
          <a:p>
            <a:r>
              <a:rPr lang="en-US" dirty="0" smtClean="0"/>
              <a:t>Rescaling  values, </a:t>
            </a:r>
            <a:r>
              <a:rPr lang="en-US" dirty="0" err="1" smtClean="0"/>
              <a:t>gBL</a:t>
            </a:r>
            <a:r>
              <a:rPr lang="en-US" dirty="0" smtClean="0"/>
              <a:t>=gBL.10/7=0.24 and  </a:t>
            </a:r>
            <a:r>
              <a:rPr lang="en-US" dirty="0" err="1" smtClean="0"/>
              <a:t>gY</a:t>
            </a:r>
            <a:r>
              <a:rPr lang="en-US" dirty="0" smtClean="0"/>
              <a:t>=gY.10/7=0.43 (or X/10)-&gt; white star =&gt;</a:t>
            </a:r>
          </a:p>
          <a:p>
            <a:r>
              <a:rPr lang="en-US" dirty="0" smtClean="0"/>
              <a:t>The minimum moves along a line, changing Z’ mass assumption -&gt; </a:t>
            </a:r>
            <a:r>
              <a:rPr lang="en-US" dirty="0" err="1" smtClean="0"/>
              <a:t>gY</a:t>
            </a:r>
            <a:r>
              <a:rPr lang="en-US" dirty="0" smtClean="0"/>
              <a:t>/</a:t>
            </a:r>
            <a:r>
              <a:rPr lang="en-US" dirty="0" err="1" smtClean="0"/>
              <a:t>gBL</a:t>
            </a:r>
            <a:r>
              <a:rPr lang="en-US" dirty="0" smtClean="0"/>
              <a:t>. </a:t>
            </a: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66801"/>
            <a:ext cx="3004703" cy="304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1091844"/>
            <a:ext cx="3119340" cy="3022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1066800"/>
            <a:ext cx="3076575" cy="3067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March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WG6, J-J.Blaising, LAPP/IN2P3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28600" y="1524000"/>
            <a:ext cx="85344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 At 3 </a:t>
            </a:r>
            <a:r>
              <a:rPr lang="en-US" sz="2400" dirty="0" err="1" smtClean="0"/>
              <a:t>TeV</a:t>
            </a:r>
            <a:r>
              <a:rPr lang="en-US" sz="2400" dirty="0" smtClean="0"/>
              <a:t>, with 1 ab-1, the cross section measurement  gives a  </a:t>
            </a:r>
          </a:p>
          <a:p>
            <a:r>
              <a:rPr lang="en-US" sz="2400" dirty="0" smtClean="0"/>
              <a:t>  sensitivity  to a Z’  up to 15 </a:t>
            </a:r>
            <a:r>
              <a:rPr lang="en-US" sz="2400" dirty="0" err="1" smtClean="0"/>
              <a:t>Tev</a:t>
            </a:r>
            <a:r>
              <a:rPr lang="en-US" sz="2400" dirty="0" smtClean="0"/>
              <a:t> (</a:t>
            </a:r>
            <a:r>
              <a:rPr lang="en-US" sz="2400" dirty="0" err="1" smtClean="0"/>
              <a:t>gBL</a:t>
            </a:r>
            <a:r>
              <a:rPr lang="en-US" sz="2400" dirty="0" smtClean="0"/>
              <a:t>=0, </a:t>
            </a:r>
            <a:r>
              <a:rPr lang="en-US" sz="2400" dirty="0" err="1" smtClean="0"/>
              <a:t>gY</a:t>
            </a:r>
            <a:r>
              <a:rPr lang="en-US" sz="2400" dirty="0" smtClean="0"/>
              <a:t>&gt;0.25)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</a:t>
            </a:r>
            <a:r>
              <a:rPr lang="en-US" sz="2400" dirty="0" err="1" smtClean="0"/>
              <a:t>gBL</a:t>
            </a:r>
            <a:r>
              <a:rPr lang="en-US" sz="2400" dirty="0" smtClean="0"/>
              <a:t>, </a:t>
            </a:r>
            <a:r>
              <a:rPr lang="en-US" sz="2400" dirty="0" err="1" smtClean="0"/>
              <a:t>gY</a:t>
            </a:r>
            <a:r>
              <a:rPr lang="en-US" sz="2400" dirty="0" smtClean="0"/>
              <a:t> determination requires the measurement of several </a:t>
            </a:r>
          </a:p>
          <a:p>
            <a:r>
              <a:rPr lang="en-US" sz="2400" dirty="0" smtClean="0"/>
              <a:t>  observables, </a:t>
            </a:r>
            <a:r>
              <a:rPr lang="en-US" sz="2400" dirty="0" err="1" smtClean="0"/>
              <a:t>e.g</a:t>
            </a:r>
            <a:r>
              <a:rPr lang="en-US" sz="2400" dirty="0" smtClean="0"/>
              <a:t>,  </a:t>
            </a:r>
            <a:r>
              <a:rPr lang="el-GR" sz="2400" dirty="0" smtClean="0"/>
              <a:t>σ</a:t>
            </a:r>
            <a:r>
              <a:rPr lang="en-US" sz="2400" dirty="0" smtClean="0"/>
              <a:t>, AFB, ALX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Polarization, e¯:80%,e⁺:none, is essential for the determination of  </a:t>
            </a:r>
          </a:p>
          <a:p>
            <a:r>
              <a:rPr lang="en-US" sz="2400" dirty="0" smtClean="0"/>
              <a:t>  the couplings.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 e¯80%,e⁺:30% polarization improves the  sensitivity </a:t>
            </a:r>
          </a:p>
          <a:p>
            <a:r>
              <a:rPr lang="en-US" sz="2400" dirty="0" smtClean="0"/>
              <a:t>   e¯:90%,e⁺:none is not ~ to e¯80%,e⁺:30%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</a:t>
            </a:r>
            <a:r>
              <a:rPr lang="en-US" sz="2400" dirty="0" err="1" smtClean="0"/>
              <a:t>gBL</a:t>
            </a:r>
            <a:r>
              <a:rPr lang="en-US" sz="2400" dirty="0" smtClean="0"/>
              <a:t> and </a:t>
            </a:r>
            <a:r>
              <a:rPr lang="en-US" sz="2400" dirty="0" err="1" smtClean="0"/>
              <a:t>gY</a:t>
            </a:r>
            <a:r>
              <a:rPr lang="en-US" sz="2400" dirty="0" smtClean="0"/>
              <a:t> can be determined up to ~ 12 </a:t>
            </a:r>
            <a:r>
              <a:rPr lang="en-US" sz="2400" dirty="0" err="1" smtClean="0"/>
              <a:t>TeV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   -&gt; </a:t>
            </a:r>
            <a:r>
              <a:rPr lang="en-US" sz="2400" dirty="0" err="1" smtClean="0"/>
              <a:t>gY</a:t>
            </a:r>
            <a:r>
              <a:rPr lang="en-US" sz="2400" dirty="0" smtClean="0"/>
              <a:t>/</a:t>
            </a:r>
            <a:r>
              <a:rPr lang="en-US" sz="2400" dirty="0" err="1" smtClean="0"/>
              <a:t>gBL</a:t>
            </a:r>
            <a:r>
              <a:rPr lang="en-US" sz="2400" dirty="0" smtClean="0"/>
              <a:t> independent of Z’ mass</a:t>
            </a:r>
          </a:p>
          <a:p>
            <a:r>
              <a:rPr lang="en-US" sz="2400" dirty="0" smtClean="0"/>
              <a:t>   consistent with conclusions of paper</a:t>
            </a:r>
            <a:r>
              <a:rPr lang="en-US" sz="2400" dirty="0" smtClean="0">
                <a:solidFill>
                  <a:srgbClr val="0070C0"/>
                </a:solidFill>
              </a:rPr>
              <a:t> 9607306v2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  (a very comprehensive study)</a:t>
            </a:r>
            <a:endParaRPr lang="en-US" sz="2400" dirty="0" smtClean="0"/>
          </a:p>
          <a:p>
            <a:r>
              <a:rPr lang="en-US" sz="2400" dirty="0" smtClean="0">
                <a:solidFill>
                  <a:srgbClr val="FF00FF"/>
                </a:solidFill>
              </a:rPr>
              <a:t>Results will be checked with </a:t>
            </a:r>
            <a:r>
              <a:rPr lang="en-US" sz="2400" dirty="0" err="1" smtClean="0">
                <a:solidFill>
                  <a:srgbClr val="FF00FF"/>
                </a:solidFill>
              </a:rPr>
              <a:t>beamstrahlung</a:t>
            </a:r>
            <a:r>
              <a:rPr lang="en-US" sz="2400" dirty="0" smtClean="0">
                <a:solidFill>
                  <a:srgbClr val="FF00FF"/>
                </a:solidFill>
              </a:rPr>
              <a:t> when whizard2 ready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e¯e</a:t>
            </a:r>
            <a:r>
              <a:rPr lang="en-US" dirty="0" smtClean="0">
                <a:latin typeface="Calibri"/>
              </a:rPr>
              <a:t>⁺-&gt; Z, </a:t>
            </a:r>
            <a:r>
              <a:rPr lang="el-GR" dirty="0" smtClean="0">
                <a:latin typeface="Calibri"/>
              </a:rPr>
              <a:t>γ</a:t>
            </a:r>
            <a:r>
              <a:rPr lang="en-US" dirty="0" smtClean="0">
                <a:latin typeface="Calibri"/>
              </a:rPr>
              <a:t>, Z’* -&gt;</a:t>
            </a:r>
            <a:r>
              <a:rPr lang="el-GR" dirty="0" smtClean="0">
                <a:latin typeface="Calibri"/>
              </a:rPr>
              <a:t>μ¯μ</a:t>
            </a:r>
            <a:r>
              <a:rPr lang="en-US" dirty="0" smtClean="0">
                <a:latin typeface="Calibri"/>
              </a:rPr>
              <a:t>, 3 </a:t>
            </a:r>
            <a:r>
              <a:rPr lang="en-US" dirty="0" err="1" smtClean="0">
                <a:latin typeface="Calibri"/>
              </a:rPr>
              <a:t>TeV</a:t>
            </a:r>
            <a:r>
              <a:rPr lang="en-US" dirty="0" smtClean="0">
                <a:latin typeface="Calibri"/>
              </a:rPr>
              <a:t/>
            </a:r>
            <a:br>
              <a:rPr lang="en-US" dirty="0" smtClean="0">
                <a:latin typeface="Calibri"/>
              </a:rPr>
            </a:br>
            <a:r>
              <a:rPr lang="en-US" dirty="0" smtClean="0">
                <a:latin typeface="Calibri"/>
              </a:rPr>
              <a:t>Observables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WG6, J-</a:t>
            </a:r>
            <a:r>
              <a:rPr lang="en-US" dirty="0" err="1" smtClean="0"/>
              <a:t>J.Blaising</a:t>
            </a:r>
            <a:r>
              <a:rPr lang="en-US" dirty="0" smtClean="0"/>
              <a:t>, LAPP/IN2P3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133475"/>
            <a:ext cx="6772275" cy="29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50" y="3933825"/>
            <a:ext cx="3105150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114800" y="3967877"/>
            <a:ext cx="4953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1) whizard2 used to calculate:</a:t>
            </a:r>
          </a:p>
          <a:p>
            <a:r>
              <a:rPr lang="el-GR" dirty="0" smtClean="0">
                <a:solidFill>
                  <a:srgbClr val="0070C0"/>
                </a:solidFill>
              </a:rPr>
              <a:t>σ</a:t>
            </a:r>
            <a:r>
              <a:rPr lang="en-US" dirty="0" smtClean="0">
                <a:solidFill>
                  <a:srgbClr val="0070C0"/>
                </a:solidFill>
              </a:rPr>
              <a:t>(BSM),  AFB(BSM),  ALX(BSM),  BSM=SSM 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for  6&lt;</a:t>
            </a:r>
            <a:r>
              <a:rPr lang="en-US" dirty="0" err="1" smtClean="0">
                <a:solidFill>
                  <a:srgbClr val="0070C0"/>
                </a:solidFill>
              </a:rPr>
              <a:t>mZ</a:t>
            </a:r>
            <a:r>
              <a:rPr lang="en-US" dirty="0" smtClean="0">
                <a:solidFill>
                  <a:srgbClr val="0070C0"/>
                </a:solidFill>
              </a:rPr>
              <a:t>’&lt;30 </a:t>
            </a:r>
            <a:r>
              <a:rPr lang="en-US" dirty="0" err="1" smtClean="0">
                <a:solidFill>
                  <a:srgbClr val="0070C0"/>
                </a:solidFill>
              </a:rPr>
              <a:t>TeV</a:t>
            </a:r>
            <a:r>
              <a:rPr lang="en-US" dirty="0" smtClean="0">
                <a:solidFill>
                  <a:srgbClr val="0070C0"/>
                </a:solidFill>
              </a:rPr>
              <a:t> and 0.05&lt;</a:t>
            </a:r>
            <a:r>
              <a:rPr lang="en-US" dirty="0" err="1" smtClean="0">
                <a:solidFill>
                  <a:srgbClr val="0070C0"/>
                </a:solidFill>
              </a:rPr>
              <a:t>gY</a:t>
            </a:r>
            <a:r>
              <a:rPr lang="en-US" dirty="0" smtClean="0">
                <a:solidFill>
                  <a:srgbClr val="0070C0"/>
                </a:solidFill>
              </a:rPr>
              <a:t> &lt; 0.95,  </a:t>
            </a:r>
            <a:r>
              <a:rPr lang="en-US" dirty="0" err="1" smtClean="0">
                <a:solidFill>
                  <a:srgbClr val="0070C0"/>
                </a:solidFill>
              </a:rPr>
              <a:t>gBL</a:t>
            </a:r>
            <a:r>
              <a:rPr lang="en-US" dirty="0" smtClean="0">
                <a:solidFill>
                  <a:srgbClr val="0070C0"/>
                </a:solidFill>
              </a:rPr>
              <a:t>=0</a:t>
            </a:r>
          </a:p>
          <a:p>
            <a:endParaRPr lang="en-US" dirty="0" smtClean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2) BSM values compared with SM values. </a:t>
            </a:r>
            <a:endParaRPr lang="en-US" dirty="0" smtClean="0"/>
          </a:p>
          <a:p>
            <a:r>
              <a:rPr lang="el-GR" dirty="0" smtClean="0"/>
              <a:t>σ</a:t>
            </a:r>
            <a:r>
              <a:rPr lang="en-US" dirty="0" smtClean="0"/>
              <a:t>(SM)=10.8 </a:t>
            </a:r>
            <a:r>
              <a:rPr lang="en-US" dirty="0" err="1" smtClean="0"/>
              <a:t>fb</a:t>
            </a:r>
            <a:r>
              <a:rPr lang="en-US" dirty="0" smtClean="0">
                <a:solidFill>
                  <a:srgbClr val="0070C0"/>
                </a:solidFill>
              </a:rPr>
              <a:t>, </a:t>
            </a:r>
            <a:r>
              <a:rPr lang="en-US" dirty="0" smtClean="0"/>
              <a:t>AFB(SM)=0.46, </a:t>
            </a:r>
            <a:r>
              <a:rPr lang="en-US" dirty="0" smtClean="0">
                <a:solidFill>
                  <a:srgbClr val="000000"/>
                </a:solidFill>
              </a:rPr>
              <a:t>ALX(SM)=0.074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 AFB=(</a:t>
            </a:r>
            <a:r>
              <a:rPr lang="el-GR" dirty="0" smtClean="0">
                <a:solidFill>
                  <a:srgbClr val="0070C0"/>
                </a:solidFill>
              </a:rPr>
              <a:t>σ</a:t>
            </a:r>
            <a:r>
              <a:rPr lang="en-US" dirty="0" smtClean="0">
                <a:solidFill>
                  <a:srgbClr val="0070C0"/>
                </a:solidFill>
              </a:rPr>
              <a:t>FW-</a:t>
            </a:r>
            <a:r>
              <a:rPr lang="el-GR" dirty="0" smtClean="0">
                <a:solidFill>
                  <a:srgbClr val="0070C0"/>
                </a:solidFill>
              </a:rPr>
              <a:t>σ</a:t>
            </a:r>
            <a:r>
              <a:rPr lang="en-US" dirty="0" smtClean="0">
                <a:solidFill>
                  <a:srgbClr val="0070C0"/>
                </a:solidFill>
              </a:rPr>
              <a:t>BW)/(</a:t>
            </a:r>
            <a:r>
              <a:rPr lang="el-GR" dirty="0" smtClean="0">
                <a:solidFill>
                  <a:srgbClr val="0070C0"/>
                </a:solidFill>
              </a:rPr>
              <a:t>σ</a:t>
            </a:r>
            <a:r>
              <a:rPr lang="en-US" dirty="0" smtClean="0">
                <a:solidFill>
                  <a:srgbClr val="0070C0"/>
                </a:solidFill>
              </a:rPr>
              <a:t>FW+</a:t>
            </a:r>
            <a:r>
              <a:rPr lang="el-GR" dirty="0" smtClean="0">
                <a:solidFill>
                  <a:srgbClr val="0070C0"/>
                </a:solidFill>
              </a:rPr>
              <a:t>σ</a:t>
            </a:r>
            <a:r>
              <a:rPr lang="en-US" dirty="0" smtClean="0">
                <a:solidFill>
                  <a:srgbClr val="0070C0"/>
                </a:solidFill>
              </a:rPr>
              <a:t>BW) 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ALX=(</a:t>
            </a:r>
            <a:r>
              <a:rPr lang="el-GR" dirty="0" smtClean="0">
                <a:solidFill>
                  <a:srgbClr val="0070C0"/>
                </a:solidFill>
              </a:rPr>
              <a:t>σ</a:t>
            </a:r>
            <a:r>
              <a:rPr lang="en-US" dirty="0" smtClean="0">
                <a:solidFill>
                  <a:srgbClr val="0070C0"/>
                </a:solidFill>
              </a:rPr>
              <a:t>LX – </a:t>
            </a:r>
            <a:r>
              <a:rPr lang="el-GR" dirty="0" smtClean="0">
                <a:solidFill>
                  <a:srgbClr val="0070C0"/>
                </a:solidFill>
              </a:rPr>
              <a:t>σ</a:t>
            </a:r>
            <a:r>
              <a:rPr lang="en-US" dirty="0" smtClean="0">
                <a:solidFill>
                  <a:srgbClr val="0070C0"/>
                </a:solidFill>
              </a:rPr>
              <a:t>RX)/(</a:t>
            </a:r>
            <a:r>
              <a:rPr lang="el-GR" dirty="0" smtClean="0">
                <a:solidFill>
                  <a:srgbClr val="0070C0"/>
                </a:solidFill>
              </a:rPr>
              <a:t>σ</a:t>
            </a:r>
            <a:r>
              <a:rPr lang="en-US" dirty="0" smtClean="0">
                <a:solidFill>
                  <a:srgbClr val="0070C0"/>
                </a:solidFill>
              </a:rPr>
              <a:t>LX +</a:t>
            </a:r>
            <a:r>
              <a:rPr lang="el-GR" dirty="0" smtClean="0">
                <a:solidFill>
                  <a:srgbClr val="0070C0"/>
                </a:solidFill>
              </a:rPr>
              <a:t> σ</a:t>
            </a:r>
            <a:r>
              <a:rPr lang="en-US" dirty="0" smtClean="0">
                <a:solidFill>
                  <a:srgbClr val="0070C0"/>
                </a:solidFill>
              </a:rPr>
              <a:t>RX)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e¯e</a:t>
            </a:r>
            <a:r>
              <a:rPr lang="en-US" dirty="0" smtClean="0">
                <a:latin typeface="Calibri"/>
              </a:rPr>
              <a:t>⁺-&gt; Z, </a:t>
            </a:r>
            <a:r>
              <a:rPr lang="el-GR" dirty="0" smtClean="0">
                <a:latin typeface="Calibri"/>
              </a:rPr>
              <a:t>γ</a:t>
            </a:r>
            <a:r>
              <a:rPr lang="en-US" dirty="0" smtClean="0">
                <a:latin typeface="Calibri"/>
              </a:rPr>
              <a:t>, Z’* -&gt;</a:t>
            </a:r>
            <a:r>
              <a:rPr lang="el-GR" dirty="0" smtClean="0">
                <a:latin typeface="Calibri"/>
              </a:rPr>
              <a:t>μ¯μ</a:t>
            </a:r>
            <a:r>
              <a:rPr lang="en-US" dirty="0" smtClean="0">
                <a:latin typeface="Calibri"/>
              </a:rPr>
              <a:t> 3 </a:t>
            </a:r>
            <a:r>
              <a:rPr lang="en-US" dirty="0" err="1" smtClean="0">
                <a:latin typeface="Calibri"/>
              </a:rPr>
              <a:t>TeV</a:t>
            </a:r>
            <a:r>
              <a:rPr lang="en-US" dirty="0" smtClean="0">
                <a:latin typeface="Calibri"/>
              </a:rPr>
              <a:t/>
            </a:r>
            <a:br>
              <a:rPr lang="en-US" dirty="0" smtClean="0">
                <a:latin typeface="Calibri"/>
              </a:rPr>
            </a:br>
            <a:r>
              <a:rPr lang="en-US" dirty="0" err="1" smtClean="0">
                <a:latin typeface="Calibri"/>
              </a:rPr>
              <a:t>mZ</a:t>
            </a:r>
            <a:r>
              <a:rPr lang="en-US" dirty="0" smtClean="0">
                <a:latin typeface="Calibri"/>
              </a:rPr>
              <a:t>’, </a:t>
            </a:r>
            <a:r>
              <a:rPr lang="en-US" dirty="0" err="1" smtClean="0">
                <a:latin typeface="Calibri"/>
              </a:rPr>
              <a:t>gY</a:t>
            </a:r>
            <a:r>
              <a:rPr lang="en-US" dirty="0" smtClean="0">
                <a:latin typeface="Calibri"/>
              </a:rPr>
              <a:t> Contour e-80%,e+:0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WG6, 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3001"/>
            <a:ext cx="5638800" cy="4725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638800" y="1295400"/>
            <a:ext cx="35052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Sensitivity to Z’ given by:</a:t>
            </a:r>
          </a:p>
          <a:p>
            <a:endParaRPr lang="en-US" dirty="0" smtClean="0">
              <a:solidFill>
                <a:srgbClr val="0070C0"/>
              </a:solidFill>
            </a:endParaRPr>
          </a:p>
          <a:p>
            <a:r>
              <a:rPr lang="el-GR" dirty="0" smtClean="0"/>
              <a:t>Χ</a:t>
            </a:r>
            <a:r>
              <a:rPr lang="en-US" dirty="0" smtClean="0"/>
              <a:t>²</a:t>
            </a:r>
            <a:r>
              <a:rPr lang="en-US" dirty="0" smtClean="0">
                <a:latin typeface="Calibri"/>
              </a:rPr>
              <a:t>₁</a:t>
            </a:r>
            <a:r>
              <a:rPr lang="en-US" dirty="0" smtClean="0"/>
              <a:t>=(</a:t>
            </a:r>
            <a:r>
              <a:rPr lang="el-GR" dirty="0" smtClean="0"/>
              <a:t>σ</a:t>
            </a:r>
            <a:r>
              <a:rPr lang="en-US" dirty="0" smtClean="0"/>
              <a:t>(SM)-</a:t>
            </a:r>
            <a:r>
              <a:rPr lang="el-GR" dirty="0" smtClean="0"/>
              <a:t> σ</a:t>
            </a:r>
            <a:r>
              <a:rPr lang="en-US" dirty="0" smtClean="0"/>
              <a:t>(BSM) )² /(</a:t>
            </a:r>
            <a:r>
              <a:rPr lang="el-GR" dirty="0" smtClean="0"/>
              <a:t>Δσ</a:t>
            </a:r>
            <a:r>
              <a:rPr lang="en-US" dirty="0" smtClean="0"/>
              <a:t>(BSM)²)</a:t>
            </a:r>
          </a:p>
          <a:p>
            <a:r>
              <a:rPr lang="en-US" dirty="0" smtClean="0"/>
              <a:t> Contour Plot  (</a:t>
            </a:r>
            <a:r>
              <a:rPr lang="en-US" dirty="0" err="1" smtClean="0"/>
              <a:t>mZ</a:t>
            </a:r>
            <a:r>
              <a:rPr lang="en-US" dirty="0" smtClean="0"/>
              <a:t>’, </a:t>
            </a:r>
            <a:r>
              <a:rPr lang="en-US" dirty="0" err="1" smtClean="0"/>
              <a:t>gY</a:t>
            </a:r>
            <a:r>
              <a:rPr lang="en-US" dirty="0" smtClean="0"/>
              <a:t>, √</a:t>
            </a:r>
            <a:r>
              <a:rPr lang="el-GR" dirty="0" smtClean="0"/>
              <a:t> Χ</a:t>
            </a:r>
            <a:r>
              <a:rPr lang="en-US" dirty="0" smtClean="0"/>
              <a:t>²)</a:t>
            </a:r>
          </a:p>
          <a:p>
            <a:r>
              <a:rPr lang="en-US" dirty="0" smtClean="0"/>
              <a:t> </a:t>
            </a:r>
          </a:p>
          <a:p>
            <a:r>
              <a:rPr lang="el-GR" dirty="0" smtClean="0"/>
              <a:t>Χ</a:t>
            </a:r>
            <a:r>
              <a:rPr lang="en-US" dirty="0" smtClean="0"/>
              <a:t>²</a:t>
            </a:r>
            <a:r>
              <a:rPr lang="en-US" dirty="0" smtClean="0">
                <a:latin typeface="Calibri"/>
              </a:rPr>
              <a:t>₂</a:t>
            </a:r>
            <a:r>
              <a:rPr lang="en-US" dirty="0" smtClean="0"/>
              <a:t>=(AFB(SM)-AFB(BSM) )²/(</a:t>
            </a:r>
            <a:r>
              <a:rPr lang="el-GR" dirty="0" smtClean="0"/>
              <a:t>Δ</a:t>
            </a:r>
            <a:r>
              <a:rPr lang="en-US" dirty="0" smtClean="0"/>
              <a:t>AFB²) </a:t>
            </a:r>
            <a:endParaRPr lang="en-US" dirty="0" smtClean="0">
              <a:solidFill>
                <a:srgbClr val="0070C0"/>
              </a:solidFill>
            </a:endParaRPr>
          </a:p>
          <a:p>
            <a:endParaRPr lang="en-US" dirty="0" smtClean="0"/>
          </a:p>
          <a:p>
            <a:r>
              <a:rPr lang="el-GR" dirty="0" smtClean="0"/>
              <a:t>Χ</a:t>
            </a:r>
            <a:r>
              <a:rPr lang="en-US" dirty="0" smtClean="0"/>
              <a:t>²</a:t>
            </a:r>
            <a:r>
              <a:rPr lang="en-US" dirty="0" smtClean="0">
                <a:latin typeface="Calibri"/>
              </a:rPr>
              <a:t>₃</a:t>
            </a:r>
            <a:r>
              <a:rPr lang="en-US" dirty="0" smtClean="0"/>
              <a:t>=(ALX(SM)-ALX(BSM) )²/(</a:t>
            </a:r>
            <a:r>
              <a:rPr lang="el-GR" dirty="0" smtClean="0"/>
              <a:t>Δ</a:t>
            </a:r>
            <a:r>
              <a:rPr lang="en-US" dirty="0" smtClean="0"/>
              <a:t>ALX²)</a:t>
            </a:r>
          </a:p>
          <a:p>
            <a:r>
              <a:rPr lang="el-GR" dirty="0" smtClean="0"/>
              <a:t>χ²</a:t>
            </a:r>
            <a:r>
              <a:rPr lang="en-US" dirty="0" smtClean="0"/>
              <a:t>= </a:t>
            </a:r>
            <a:r>
              <a:rPr lang="el-GR" dirty="0" smtClean="0"/>
              <a:t>Χ</a:t>
            </a:r>
            <a:r>
              <a:rPr lang="en-US" dirty="0" smtClean="0"/>
              <a:t>²</a:t>
            </a:r>
            <a:r>
              <a:rPr lang="en-US" dirty="0" smtClean="0">
                <a:latin typeface="Calibri"/>
              </a:rPr>
              <a:t>₁</a:t>
            </a:r>
            <a:r>
              <a:rPr lang="en-US" dirty="0" smtClean="0"/>
              <a:t>  +</a:t>
            </a:r>
            <a:r>
              <a:rPr lang="el-GR" dirty="0" smtClean="0"/>
              <a:t> Χ</a:t>
            </a:r>
            <a:r>
              <a:rPr lang="en-US" dirty="0" smtClean="0"/>
              <a:t>²</a:t>
            </a:r>
            <a:r>
              <a:rPr lang="en-US" dirty="0" smtClean="0">
                <a:latin typeface="Calibri"/>
              </a:rPr>
              <a:t>₂</a:t>
            </a:r>
            <a:r>
              <a:rPr lang="en-US" dirty="0" smtClean="0"/>
              <a:t>+ </a:t>
            </a:r>
            <a:r>
              <a:rPr lang="el-GR" dirty="0" smtClean="0"/>
              <a:t>Χ</a:t>
            </a:r>
            <a:r>
              <a:rPr lang="en-US" dirty="0" smtClean="0"/>
              <a:t>²</a:t>
            </a:r>
            <a:r>
              <a:rPr lang="en-US" dirty="0" smtClean="0">
                <a:latin typeface="Calibri"/>
              </a:rPr>
              <a:t>₃</a:t>
            </a:r>
            <a:endParaRPr lang="en-US" dirty="0" smtClean="0"/>
          </a:p>
          <a:p>
            <a:r>
              <a:rPr lang="en-US" dirty="0" smtClean="0"/>
              <a:t>when √</a:t>
            </a:r>
            <a:r>
              <a:rPr lang="el-GR" dirty="0" smtClean="0"/>
              <a:t>Χ</a:t>
            </a:r>
            <a:r>
              <a:rPr lang="en-US" dirty="0" smtClean="0"/>
              <a:t>²&gt;12 , √</a:t>
            </a:r>
            <a:r>
              <a:rPr lang="el-GR" dirty="0" smtClean="0"/>
              <a:t>Χ</a:t>
            </a:r>
            <a:r>
              <a:rPr lang="en-US" dirty="0" smtClean="0"/>
              <a:t>² set to 12</a:t>
            </a:r>
          </a:p>
          <a:p>
            <a:endParaRPr lang="en-US" dirty="0" smtClean="0"/>
          </a:p>
          <a:p>
            <a:r>
              <a:rPr lang="en-US" dirty="0" smtClean="0"/>
              <a:t>Errors computed assuming:</a:t>
            </a:r>
          </a:p>
          <a:p>
            <a:r>
              <a:rPr lang="en-US" dirty="0" smtClean="0"/>
              <a:t>For </a:t>
            </a:r>
            <a:r>
              <a:rPr lang="el-GR" dirty="0" smtClean="0"/>
              <a:t>σ</a:t>
            </a:r>
            <a:r>
              <a:rPr lang="en-US" dirty="0" smtClean="0"/>
              <a:t> and AFB ,  L=1 fb¯¹</a:t>
            </a:r>
          </a:p>
          <a:p>
            <a:r>
              <a:rPr lang="en-US" dirty="0" err="1" smtClean="0"/>
              <a:t>Pol</a:t>
            </a:r>
            <a:r>
              <a:rPr lang="en-US" dirty="0" smtClean="0"/>
              <a:t>:  e-80:e+0 , L = 2x 500 fb¯¹, 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endParaRPr lang="en-US" dirty="0" smtClean="0"/>
          </a:p>
          <a:p>
            <a:endParaRPr lang="en-US" dirty="0" smtClean="0"/>
          </a:p>
          <a:p>
            <a:r>
              <a:rPr lang="el-GR" dirty="0" smtClean="0"/>
              <a:t>σ</a:t>
            </a:r>
            <a:r>
              <a:rPr lang="en-US" dirty="0" smtClean="0"/>
              <a:t> -&gt;  sensitivity  up to 15 </a:t>
            </a:r>
            <a:r>
              <a:rPr lang="en-US" dirty="0" err="1" smtClean="0"/>
              <a:t>Tev</a:t>
            </a:r>
            <a:r>
              <a:rPr lang="en-US" dirty="0" smtClean="0"/>
              <a:t> </a:t>
            </a:r>
          </a:p>
          <a:p>
            <a:r>
              <a:rPr lang="en-US" dirty="0" smtClean="0"/>
              <a:t>(</a:t>
            </a:r>
            <a:r>
              <a:rPr lang="en-US" dirty="0" err="1" smtClean="0"/>
              <a:t>gBL</a:t>
            </a:r>
            <a:r>
              <a:rPr lang="en-US" dirty="0" smtClean="0"/>
              <a:t>=0, </a:t>
            </a:r>
            <a:r>
              <a:rPr lang="en-US" dirty="0" err="1" smtClean="0"/>
              <a:t>gY</a:t>
            </a:r>
            <a:r>
              <a:rPr lang="en-US" dirty="0" smtClean="0"/>
              <a:t>&gt;0.25)</a:t>
            </a:r>
          </a:p>
          <a:p>
            <a:r>
              <a:rPr lang="en-US" dirty="0" smtClean="0"/>
              <a:t>Best sensitivity from ALX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e¯e</a:t>
            </a:r>
            <a:r>
              <a:rPr lang="en-US" dirty="0" smtClean="0">
                <a:latin typeface="Calibri"/>
              </a:rPr>
              <a:t>⁺-&gt; Z, </a:t>
            </a:r>
            <a:r>
              <a:rPr lang="el-GR" dirty="0" smtClean="0">
                <a:latin typeface="Calibri"/>
              </a:rPr>
              <a:t>γ</a:t>
            </a:r>
            <a:r>
              <a:rPr lang="en-US" dirty="0" smtClean="0">
                <a:latin typeface="Calibri"/>
              </a:rPr>
              <a:t>, Z’* -&gt;</a:t>
            </a:r>
            <a:r>
              <a:rPr lang="el-GR" dirty="0" smtClean="0">
                <a:latin typeface="Calibri"/>
              </a:rPr>
              <a:t>μ¯μ</a:t>
            </a:r>
            <a:r>
              <a:rPr lang="en-US" dirty="0" smtClean="0">
                <a:latin typeface="Calibri"/>
              </a:rPr>
              <a:t> 3 </a:t>
            </a:r>
            <a:r>
              <a:rPr lang="en-US" dirty="0" err="1" smtClean="0">
                <a:latin typeface="Calibri"/>
              </a:rPr>
              <a:t>TeV</a:t>
            </a:r>
            <a:r>
              <a:rPr lang="en-US" dirty="0" smtClean="0">
                <a:latin typeface="Calibri"/>
              </a:rPr>
              <a:t/>
            </a:r>
            <a:br>
              <a:rPr lang="en-US" dirty="0" smtClean="0">
                <a:latin typeface="Calibri"/>
              </a:rPr>
            </a:br>
            <a:r>
              <a:rPr lang="en-US" dirty="0" smtClean="0">
                <a:latin typeface="Calibri"/>
              </a:rPr>
              <a:t>Sensitivity, e-80%,e+30%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WG6, 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176338"/>
            <a:ext cx="5591160" cy="4614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e¯e</a:t>
            </a:r>
            <a:r>
              <a:rPr lang="en-US" dirty="0" smtClean="0">
                <a:latin typeface="Calibri"/>
              </a:rPr>
              <a:t>⁺-&gt; Z, </a:t>
            </a:r>
            <a:r>
              <a:rPr lang="el-GR" dirty="0" smtClean="0">
                <a:latin typeface="Calibri"/>
              </a:rPr>
              <a:t>γ</a:t>
            </a:r>
            <a:r>
              <a:rPr lang="en-US" dirty="0" smtClean="0">
                <a:latin typeface="Calibri"/>
              </a:rPr>
              <a:t>, Z’* -&gt;</a:t>
            </a:r>
            <a:r>
              <a:rPr lang="el-GR" dirty="0" smtClean="0">
                <a:latin typeface="Calibri"/>
              </a:rPr>
              <a:t>μ¯μ</a:t>
            </a:r>
            <a:r>
              <a:rPr lang="en-US" dirty="0" smtClean="0">
                <a:latin typeface="Calibri"/>
              </a:rPr>
              <a:t> 3 </a:t>
            </a:r>
            <a:r>
              <a:rPr lang="en-US" dirty="0" err="1" smtClean="0">
                <a:latin typeface="Calibri"/>
              </a:rPr>
              <a:t>TeV</a:t>
            </a:r>
            <a:r>
              <a:rPr lang="en-US" dirty="0" smtClean="0">
                <a:latin typeface="Calibri"/>
              </a:rPr>
              <a:t/>
            </a:r>
            <a:br>
              <a:rPr lang="en-US" dirty="0" smtClean="0">
                <a:latin typeface="Calibri"/>
              </a:rPr>
            </a:br>
            <a:r>
              <a:rPr lang="en-US" dirty="0" smtClean="0">
                <a:latin typeface="Calibri"/>
              </a:rPr>
              <a:t>Sensitivity, e-90%,e+0%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WG6, 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3000"/>
            <a:ext cx="5638800" cy="4771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e¯e</a:t>
            </a:r>
            <a:r>
              <a:rPr lang="en-US" dirty="0" smtClean="0">
                <a:latin typeface="Calibri"/>
              </a:rPr>
              <a:t>⁺-&gt; Z, </a:t>
            </a:r>
            <a:r>
              <a:rPr lang="el-GR" dirty="0" smtClean="0">
                <a:latin typeface="Calibri"/>
              </a:rPr>
              <a:t>γ</a:t>
            </a:r>
            <a:r>
              <a:rPr lang="en-US" dirty="0" smtClean="0">
                <a:latin typeface="Calibri"/>
              </a:rPr>
              <a:t>, Z’* -&gt;</a:t>
            </a:r>
            <a:r>
              <a:rPr lang="el-GR" dirty="0" smtClean="0">
                <a:latin typeface="Calibri"/>
              </a:rPr>
              <a:t>μ¯μ</a:t>
            </a:r>
            <a:r>
              <a:rPr lang="en-US" dirty="0" smtClean="0">
                <a:latin typeface="Calibri"/>
              </a:rPr>
              <a:t> 3 </a:t>
            </a:r>
            <a:r>
              <a:rPr lang="en-US" dirty="0" err="1" smtClean="0">
                <a:latin typeface="Calibri"/>
              </a:rPr>
              <a:t>TeV</a:t>
            </a:r>
            <a:r>
              <a:rPr lang="en-US" dirty="0" smtClean="0">
                <a:latin typeface="Calibri"/>
              </a:rPr>
              <a:t/>
            </a:r>
            <a:br>
              <a:rPr lang="en-US" dirty="0" smtClean="0">
                <a:latin typeface="Calibri"/>
              </a:rPr>
            </a:br>
            <a:r>
              <a:rPr lang="en-US" dirty="0" smtClean="0">
                <a:latin typeface="Calibri"/>
              </a:rPr>
              <a:t>   Contour ..  ..  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WG6, 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762000"/>
            <a:ext cx="3305175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1675" y="685800"/>
            <a:ext cx="3286125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" y="3667125"/>
            <a:ext cx="3238500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3810000" y="4016276"/>
            <a:ext cx="5105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Sensitivity from ALX:</a:t>
            </a:r>
          </a:p>
          <a:p>
            <a:r>
              <a:rPr lang="el-GR" dirty="0" smtClean="0"/>
              <a:t>Χ</a:t>
            </a:r>
            <a:r>
              <a:rPr lang="en-US" dirty="0" smtClean="0"/>
              <a:t>²=(ALX(SM)-ALX(BSM) )²/(</a:t>
            </a:r>
            <a:r>
              <a:rPr lang="el-GR" dirty="0" smtClean="0"/>
              <a:t>Δ</a:t>
            </a:r>
            <a:r>
              <a:rPr lang="en-US" dirty="0" smtClean="0"/>
              <a:t>ALX(BSM)²)</a:t>
            </a:r>
          </a:p>
          <a:p>
            <a:r>
              <a:rPr lang="en-US" dirty="0" smtClean="0"/>
              <a:t>Contour plots H2(</a:t>
            </a:r>
            <a:r>
              <a:rPr lang="en-US" dirty="0" err="1" smtClean="0"/>
              <a:t>mZ</a:t>
            </a:r>
            <a:r>
              <a:rPr lang="en-US" dirty="0" smtClean="0"/>
              <a:t>’, </a:t>
            </a:r>
            <a:r>
              <a:rPr lang="en-US" dirty="0" err="1" smtClean="0"/>
              <a:t>gY</a:t>
            </a:r>
            <a:r>
              <a:rPr lang="en-US" dirty="0" smtClean="0"/>
              <a:t>, √</a:t>
            </a:r>
            <a:r>
              <a:rPr lang="el-GR" dirty="0" smtClean="0"/>
              <a:t> Χ</a:t>
            </a:r>
            <a:r>
              <a:rPr lang="en-US" dirty="0" smtClean="0"/>
              <a:t>²)</a:t>
            </a:r>
          </a:p>
          <a:p>
            <a:r>
              <a:rPr lang="en-US" dirty="0" smtClean="0"/>
              <a:t>Upper Left plot   :  e¯80:e</a:t>
            </a:r>
            <a:r>
              <a:rPr lang="en-US" dirty="0" smtClean="0">
                <a:latin typeface="Calibri"/>
              </a:rPr>
              <a:t>⁺</a:t>
            </a:r>
            <a:r>
              <a:rPr lang="en-US" dirty="0" smtClean="0"/>
              <a:t>0   , L  2x500</a:t>
            </a:r>
          </a:p>
          <a:p>
            <a:r>
              <a:rPr lang="en-US" dirty="0" smtClean="0"/>
              <a:t>Upper Right plot:  e¯80:e</a:t>
            </a:r>
            <a:r>
              <a:rPr lang="en-US" dirty="0" smtClean="0">
                <a:latin typeface="Calibri"/>
              </a:rPr>
              <a:t>⁺</a:t>
            </a:r>
            <a:r>
              <a:rPr lang="en-US" dirty="0" smtClean="0"/>
              <a:t>30,  L  2x500</a:t>
            </a:r>
          </a:p>
          <a:p>
            <a:r>
              <a:rPr lang="en-US" dirty="0" smtClean="0"/>
              <a:t>Lower Right plot :  e¯90:e</a:t>
            </a:r>
            <a:r>
              <a:rPr lang="en-US" dirty="0" smtClean="0">
                <a:latin typeface="Calibri"/>
              </a:rPr>
              <a:t>⁺</a:t>
            </a:r>
            <a:r>
              <a:rPr lang="en-US" dirty="0" smtClean="0"/>
              <a:t>0    ,L  2x500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 e</a:t>
            </a:r>
            <a:r>
              <a:rPr lang="en-US" dirty="0" smtClean="0">
                <a:solidFill>
                  <a:srgbClr val="00B050"/>
                </a:solidFill>
                <a:latin typeface="Calibri"/>
              </a:rPr>
              <a:t>⁺:30% polarization ↗ sensitivity</a:t>
            </a:r>
            <a:endParaRPr lang="en-US" dirty="0" smtClean="0">
              <a:solidFill>
                <a:srgbClr val="00B050"/>
              </a:solidFill>
            </a:endParaRPr>
          </a:p>
          <a:p>
            <a:r>
              <a:rPr lang="en-US" dirty="0" smtClean="0">
                <a:solidFill>
                  <a:srgbClr val="00B050"/>
                </a:solidFill>
              </a:rPr>
              <a:t> e¯:90% is  not ~ to 30% e+ polarization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819400" y="3048000"/>
            <a:ext cx="5334000" cy="2971800"/>
          </a:xfrm>
          <a:prstGeom prst="straightConnector1">
            <a:avLst/>
          </a:prstGeom>
          <a:ln w="25400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2895600" y="1295400"/>
            <a:ext cx="5334000" cy="2971800"/>
          </a:xfrm>
          <a:prstGeom prst="straightConnector1">
            <a:avLst/>
          </a:prstGeom>
          <a:ln w="25400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gBL</a:t>
            </a:r>
            <a:r>
              <a:rPr lang="en-US" dirty="0" smtClean="0"/>
              <a:t>, </a:t>
            </a:r>
            <a:r>
              <a:rPr lang="en-US" dirty="0" err="1" smtClean="0"/>
              <a:t>gY</a:t>
            </a:r>
            <a:r>
              <a:rPr lang="en-US" dirty="0" smtClean="0"/>
              <a:t> determination</a:t>
            </a:r>
            <a:br>
              <a:rPr lang="en-US" dirty="0" smtClean="0"/>
            </a:br>
            <a:r>
              <a:rPr lang="en-US" dirty="0" smtClean="0"/>
              <a:t>Observables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March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WG6, J-J.Blaising, LAPP/IN2P3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190625"/>
            <a:ext cx="5314950" cy="513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733800" y="3657600"/>
            <a:ext cx="4953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 As for the previous study:</a:t>
            </a:r>
          </a:p>
          <a:p>
            <a:endParaRPr lang="en-US" dirty="0" smtClean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1) Calculate </a:t>
            </a:r>
            <a:r>
              <a:rPr lang="el-GR" dirty="0" smtClean="0">
                <a:solidFill>
                  <a:srgbClr val="0070C0"/>
                </a:solidFill>
              </a:rPr>
              <a:t>σ</a:t>
            </a:r>
            <a:r>
              <a:rPr lang="en-US" dirty="0" smtClean="0">
                <a:solidFill>
                  <a:srgbClr val="0070C0"/>
                </a:solidFill>
              </a:rPr>
              <a:t>(BSM), AFB(BSM), ALR(BSM),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 for </a:t>
            </a:r>
            <a:r>
              <a:rPr lang="en-US" dirty="0" err="1" smtClean="0">
                <a:solidFill>
                  <a:srgbClr val="0070C0"/>
                </a:solidFill>
              </a:rPr>
              <a:t>mZ</a:t>
            </a:r>
            <a:r>
              <a:rPr lang="en-US" dirty="0" smtClean="0">
                <a:solidFill>
                  <a:srgbClr val="0070C0"/>
                </a:solidFill>
              </a:rPr>
              <a:t>’= 7,  9, 10  and 12 </a:t>
            </a:r>
            <a:r>
              <a:rPr lang="en-US" dirty="0" err="1" smtClean="0">
                <a:solidFill>
                  <a:srgbClr val="0070C0"/>
                </a:solidFill>
              </a:rPr>
              <a:t>TeV</a:t>
            </a:r>
            <a:r>
              <a:rPr lang="en-US" dirty="0" smtClean="0">
                <a:solidFill>
                  <a:srgbClr val="0070C0"/>
                </a:solidFill>
              </a:rPr>
              <a:t>, 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  0.05&lt; </a:t>
            </a:r>
            <a:r>
              <a:rPr lang="en-US" dirty="0" err="1" smtClean="0">
                <a:solidFill>
                  <a:srgbClr val="0070C0"/>
                </a:solidFill>
              </a:rPr>
              <a:t>gBL</a:t>
            </a:r>
            <a:r>
              <a:rPr lang="en-US" dirty="0" smtClean="0">
                <a:solidFill>
                  <a:srgbClr val="0070C0"/>
                </a:solidFill>
              </a:rPr>
              <a:t>&lt;0.95 , step 0.02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  0.05&lt;</a:t>
            </a:r>
            <a:r>
              <a:rPr lang="en-US" dirty="0" err="1" smtClean="0">
                <a:solidFill>
                  <a:srgbClr val="0070C0"/>
                </a:solidFill>
              </a:rPr>
              <a:t>gY</a:t>
            </a:r>
            <a:r>
              <a:rPr lang="en-US" dirty="0" smtClean="0">
                <a:solidFill>
                  <a:srgbClr val="0070C0"/>
                </a:solidFill>
              </a:rPr>
              <a:t>&lt;0.95</a:t>
            </a:r>
          </a:p>
          <a:p>
            <a:endParaRPr lang="en-US" dirty="0" smtClean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 2) Compare them with SM values.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gBL</a:t>
            </a:r>
            <a:r>
              <a:rPr lang="en-US" dirty="0" smtClean="0"/>
              <a:t>, </a:t>
            </a:r>
            <a:r>
              <a:rPr lang="en-US" dirty="0" err="1" smtClean="0"/>
              <a:t>gY</a:t>
            </a:r>
            <a:r>
              <a:rPr lang="en-US" dirty="0" smtClean="0"/>
              <a:t> contour </a:t>
            </a:r>
            <a:r>
              <a:rPr lang="en-US" dirty="0" err="1" smtClean="0"/>
              <a:t>mZ</a:t>
            </a:r>
            <a:r>
              <a:rPr lang="en-US" dirty="0" smtClean="0"/>
              <a:t>’=7 </a:t>
            </a:r>
            <a:r>
              <a:rPr lang="en-US" dirty="0" err="1" smtClean="0"/>
              <a:t>TeV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March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WG6, J-J.Blaising, LAPP/IN2P3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019800" y="1371600"/>
            <a:ext cx="2819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each observable compute </a:t>
            </a:r>
            <a:r>
              <a:rPr lang="el-GR" dirty="0" smtClean="0"/>
              <a:t>χ²</a:t>
            </a:r>
            <a:r>
              <a:rPr lang="en-US" dirty="0" smtClean="0"/>
              <a:t> in each bin</a:t>
            </a:r>
          </a:p>
          <a:p>
            <a:r>
              <a:rPr lang="en-US" dirty="0" smtClean="0"/>
              <a:t>Compute </a:t>
            </a:r>
            <a:r>
              <a:rPr lang="el-GR" dirty="0" smtClean="0"/>
              <a:t>χ²</a:t>
            </a:r>
            <a:r>
              <a:rPr lang="en-US" dirty="0" smtClean="0"/>
              <a:t> = </a:t>
            </a:r>
            <a:r>
              <a:rPr lang="el-GR" dirty="0" smtClean="0"/>
              <a:t>Σ</a:t>
            </a:r>
            <a:r>
              <a:rPr lang="en-US" dirty="0" smtClean="0"/>
              <a:t> </a:t>
            </a:r>
            <a:r>
              <a:rPr lang="el-GR" dirty="0" smtClean="0"/>
              <a:t>χ²</a:t>
            </a:r>
            <a:r>
              <a:rPr lang="en-US" dirty="0" err="1" smtClean="0"/>
              <a:t>i</a:t>
            </a:r>
            <a:endParaRPr lang="en-US" dirty="0" smtClean="0"/>
          </a:p>
          <a:p>
            <a:r>
              <a:rPr lang="en-US" dirty="0" smtClean="0"/>
              <a:t>For </a:t>
            </a:r>
            <a:r>
              <a:rPr lang="en-US" dirty="0" err="1" smtClean="0"/>
              <a:t>mZ</a:t>
            </a:r>
            <a:r>
              <a:rPr lang="en-US" dirty="0" smtClean="0"/>
              <a:t>’=7 </a:t>
            </a:r>
            <a:r>
              <a:rPr lang="en-US" dirty="0" err="1" smtClean="0"/>
              <a:t>Tev</a:t>
            </a:r>
            <a:r>
              <a:rPr lang="en-US" dirty="0" smtClean="0"/>
              <a:t>, </a:t>
            </a:r>
          </a:p>
          <a:p>
            <a:r>
              <a:rPr lang="el-GR" dirty="0" smtClean="0"/>
              <a:t>χ²</a:t>
            </a:r>
            <a:r>
              <a:rPr lang="en-US" dirty="0" smtClean="0"/>
              <a:t> &gt; 9. in all bins</a:t>
            </a:r>
          </a:p>
          <a:p>
            <a:r>
              <a:rPr lang="en-US" dirty="0" smtClean="0"/>
              <a:t>    </a:t>
            </a:r>
          </a:p>
          <a:p>
            <a:r>
              <a:rPr lang="en-US" dirty="0" err="1" smtClean="0"/>
              <a:t>gBL</a:t>
            </a:r>
            <a:r>
              <a:rPr lang="en-US" dirty="0" smtClean="0"/>
              <a:t>, </a:t>
            </a:r>
            <a:r>
              <a:rPr lang="en-US" dirty="0" err="1" smtClean="0"/>
              <a:t>gY</a:t>
            </a:r>
            <a:r>
              <a:rPr lang="en-US" dirty="0" smtClean="0"/>
              <a:t> plane can be covered without ALX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9125" y="1238250"/>
            <a:ext cx="5400675" cy="516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gBL</a:t>
            </a:r>
            <a:r>
              <a:rPr lang="en-US" dirty="0" smtClean="0"/>
              <a:t>, </a:t>
            </a:r>
            <a:r>
              <a:rPr lang="en-US" dirty="0" err="1" smtClean="0"/>
              <a:t>gY</a:t>
            </a:r>
            <a:r>
              <a:rPr lang="en-US" dirty="0" smtClean="0"/>
              <a:t> </a:t>
            </a:r>
            <a:r>
              <a:rPr lang="en-US" dirty="0" err="1" smtClean="0"/>
              <a:t>sensitivty</a:t>
            </a:r>
            <a:r>
              <a:rPr lang="en-US" dirty="0" smtClean="0"/>
              <a:t> </a:t>
            </a:r>
            <a:r>
              <a:rPr lang="en-US" dirty="0" err="1" smtClean="0"/>
              <a:t>mZ</a:t>
            </a:r>
            <a:r>
              <a:rPr lang="en-US" dirty="0" smtClean="0"/>
              <a:t>’=10 </a:t>
            </a:r>
            <a:r>
              <a:rPr lang="en-US" dirty="0" err="1" smtClean="0"/>
              <a:t>TeV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March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WG6, J-J.Blaising, LAPP/IN2P3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43000" y="5029200"/>
            <a:ext cx="655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Compute 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238250"/>
            <a:ext cx="5372100" cy="516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7267</TotalTime>
  <Words>1186</Words>
  <Application>Microsoft Office PowerPoint</Application>
  <PresentationFormat>On-screen Show (4:3)</PresentationFormat>
  <Paragraphs>173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Slide 1</vt:lpstr>
      <vt:lpstr>e¯e⁺-&gt; Z, γ, Z’* -&gt;μ¯μ, 3 TeV Observables</vt:lpstr>
      <vt:lpstr>e¯e⁺-&gt; Z, γ, Z’* -&gt;μ¯μ 3 TeV mZ’, gY Contour e-80%,e+:0 </vt:lpstr>
      <vt:lpstr>e¯e⁺-&gt; Z, γ, Z’* -&gt;μ¯μ 3 TeV Sensitivity, e-80%,e+30%</vt:lpstr>
      <vt:lpstr>e¯e⁺-&gt; Z, γ, Z’* -&gt;μ¯μ 3 TeV Sensitivity, e-90%,e+0%</vt:lpstr>
      <vt:lpstr>e¯e⁺-&gt; Z, γ, Z’* -&gt;μ¯μ 3 TeV    Contour ..  ..   </vt:lpstr>
      <vt:lpstr>gBL, gY determination Observables</vt:lpstr>
      <vt:lpstr>gBL, gY contour mZ’=7 TeV</vt:lpstr>
      <vt:lpstr>gBL, gY sensitivty mZ’=10 TeV</vt:lpstr>
      <vt:lpstr>gBL, gY sensitivty mZ’=12 TeV</vt:lpstr>
      <vt:lpstr>gBL, gY determination mZ’=10 TeV</vt:lpstr>
      <vt:lpstr>gBL, gY determination mZ’=10 TeV </vt:lpstr>
      <vt:lpstr>gBL, gY determination  mZ’ mass dependence</vt:lpstr>
      <vt:lpstr>Summary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S1</dc:title>
  <dc:creator/>
  <cp:lastModifiedBy>blaising</cp:lastModifiedBy>
  <cp:revision>693</cp:revision>
  <dcterms:created xsi:type="dcterms:W3CDTF">2006-08-16T00:00:00Z</dcterms:created>
  <dcterms:modified xsi:type="dcterms:W3CDTF">2012-03-14T08:27:08Z</dcterms:modified>
</cp:coreProperties>
</file>