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77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8" r:id="rId18"/>
    <p:sldId id="279" r:id="rId19"/>
    <p:sldId id="280" r:id="rId20"/>
    <p:sldId id="263" r:id="rId21"/>
    <p:sldId id="264" r:id="rId22"/>
    <p:sldId id="261" r:id="rId23"/>
    <p:sldId id="262" r:id="rId24"/>
    <p:sldId id="260" r:id="rId25"/>
    <p:sldId id="265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4" d="100"/>
          <a:sy n="134" d="100"/>
        </p:scale>
        <p:origin x="-9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F7023B-4270-4EBC-9675-102E511E96E0}" type="datetimeFigureOut">
              <a:rPr lang="en-GB" smtClean="0"/>
              <a:t>27/02/2012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7D773-23D0-42A0-838F-9312689A5F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318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1pPr>
            <a:lvl2pPr marL="37931725" indent="-37474525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9pPr>
          </a:lstStyle>
          <a:p>
            <a:pPr eaLnBrk="1" hangingPunct="1"/>
            <a:fld id="{B444BD51-BFEE-49C3-87EC-D9435D9BA4B7}" type="slidenum">
              <a:rPr lang="en-US" sz="1200" b="0">
                <a:solidFill>
                  <a:srgbClr val="000000"/>
                </a:solidFill>
                <a:latin typeface="Times New Roman" charset="0"/>
              </a:rPr>
              <a:pPr eaLnBrk="1" hangingPunct="1"/>
              <a:t>1</a:t>
            </a:fld>
            <a:endParaRPr lang="en-US" sz="1200" b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3886574" y="8685120"/>
            <a:ext cx="2973028" cy="457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1pPr>
            <a:lvl2pPr marL="37931725" indent="-37474525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7163EE82-72E0-44F6-90CB-142D9D3D20DF}" type="slidenum">
              <a:rPr lang="en-US" sz="1200" b="0">
                <a:solidFill>
                  <a:srgbClr val="000000"/>
                </a:solidFill>
                <a:latin typeface="Times New Roman" charset="0"/>
              </a:rPr>
              <a:pPr algn="r" eaLnBrk="1" hangingPunct="1">
                <a:buClrTx/>
                <a:buFontTx/>
                <a:buNone/>
              </a:pPr>
              <a:t>1</a:t>
            </a:fld>
            <a:endParaRPr lang="en-US" sz="1200" b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364" name="Text Box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915149" y="4343291"/>
            <a:ext cx="5029306" cy="41138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fr-FR" smtClean="0"/>
          </a:p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5966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49732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066800"/>
            <a:ext cx="410686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663" y="1066800"/>
            <a:ext cx="4108450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2882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6084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5A5A5A"/>
          </a:solidFill>
          <a:ln w="9360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066800"/>
            <a:ext cx="8367713" cy="452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9738" y="6103938"/>
            <a:ext cx="2354262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29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542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3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362200" y="0"/>
            <a:ext cx="6778625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095" y="766010"/>
            <a:ext cx="366424" cy="6096000"/>
          </a:xfrm>
          <a:prstGeom prst="rect">
            <a:avLst/>
          </a:prstGeom>
          <a:solidFill>
            <a:srgbClr val="5A5A5A"/>
          </a:solidFill>
          <a:ln w="9525">
            <a:noFill/>
            <a:round/>
            <a:headEnd/>
            <a:tailEnd/>
          </a:ln>
          <a:effectLst/>
        </p:spPr>
        <p:txBody>
          <a:bodyPr vert="eaVert"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1pPr>
            <a:lvl2pPr marL="37931725" indent="-37474525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1200" b="1" dirty="0" err="1" smtClean="0">
                <a:solidFill>
                  <a:srgbClr val="6699FF"/>
                </a:solidFill>
                <a:effectLst/>
                <a:latin typeface="Arial" charset="0"/>
              </a:rPr>
              <a:t>Indico</a:t>
            </a:r>
            <a:r>
              <a:rPr lang="en-US" sz="1200" b="1" baseline="0" dirty="0" smtClean="0">
                <a:solidFill>
                  <a:srgbClr val="6699FF"/>
                </a:solidFill>
                <a:effectLst/>
                <a:latin typeface="Arial" charset="0"/>
              </a:rPr>
              <a:t> </a:t>
            </a:r>
            <a:r>
              <a:rPr lang="en-US" sz="1200" b="1" baseline="0" dirty="0" smtClean="0">
                <a:solidFill>
                  <a:srgbClr val="6699FF"/>
                </a:solidFill>
                <a:effectLst/>
                <a:latin typeface="Arial" charset="0"/>
              </a:rPr>
              <a:t>– CERN-UNOG meeting</a:t>
            </a:r>
            <a:r>
              <a:rPr lang="en-US" sz="1200" b="1" dirty="0" smtClean="0">
                <a:solidFill>
                  <a:srgbClr val="6699FF"/>
                </a:solidFill>
                <a:effectLst/>
                <a:latin typeface="Arial" charset="0"/>
              </a:rPr>
              <a:t> </a:t>
            </a:r>
            <a:r>
              <a:rPr lang="en-US" sz="1200" b="1" dirty="0">
                <a:solidFill>
                  <a:srgbClr val="6699FF"/>
                </a:solidFill>
                <a:effectLst/>
                <a:latin typeface="Arial" charset="0"/>
              </a:rPr>
              <a:t>– </a:t>
            </a:r>
            <a:r>
              <a:rPr lang="en-US" sz="1200" b="1" dirty="0" smtClean="0">
                <a:solidFill>
                  <a:srgbClr val="6699FF"/>
                </a:solidFill>
                <a:effectLst/>
                <a:latin typeface="Arial" charset="0"/>
              </a:rPr>
              <a:t>28 Feb</a:t>
            </a:r>
            <a:r>
              <a:rPr lang="en-US" sz="1200" b="1" dirty="0" smtClean="0">
                <a:solidFill>
                  <a:srgbClr val="6699FF"/>
                </a:solidFill>
                <a:effectLst/>
                <a:latin typeface="Arial" charset="0"/>
              </a:rPr>
              <a:t>.</a:t>
            </a:r>
            <a:r>
              <a:rPr lang="en-US" sz="1200" b="1" baseline="0" dirty="0" smtClean="0">
                <a:solidFill>
                  <a:srgbClr val="6699FF"/>
                </a:solidFill>
                <a:effectLst/>
                <a:latin typeface="Arial" charset="0"/>
              </a:rPr>
              <a:t> </a:t>
            </a:r>
            <a:r>
              <a:rPr lang="en-US" sz="1200" b="1" baseline="0" dirty="0" smtClean="0">
                <a:solidFill>
                  <a:srgbClr val="6699FF"/>
                </a:solidFill>
                <a:effectLst/>
                <a:latin typeface="Arial" charset="0"/>
              </a:rPr>
              <a:t>2012 </a:t>
            </a:r>
            <a:r>
              <a:rPr lang="en-US" sz="1200" b="1" dirty="0" smtClean="0">
                <a:solidFill>
                  <a:srgbClr val="5F5F5F"/>
                </a:solidFill>
                <a:effectLst/>
                <a:latin typeface="Times New Roman" charset="0"/>
              </a:rPr>
              <a:t>                                   </a:t>
            </a:r>
            <a:r>
              <a:rPr lang="en-US" sz="1200" b="1" dirty="0" smtClean="0">
                <a:solidFill>
                  <a:srgbClr val="6699FF"/>
                </a:solidFill>
                <a:effectLst/>
                <a:latin typeface="Arial" charset="0"/>
              </a:rPr>
              <a:t>        </a:t>
            </a:r>
            <a:r>
              <a:rPr lang="en-US" sz="1200" b="1" dirty="0">
                <a:solidFill>
                  <a:srgbClr val="6699FF"/>
                </a:solidFill>
                <a:effectLst/>
                <a:latin typeface="Arial" charset="0"/>
              </a:rPr>
              <a:t>CERN – IT</a:t>
            </a: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304800" y="6248400"/>
            <a:ext cx="914400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1pPr>
            <a:lvl2pPr marL="37931725" indent="-37474525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9pPr>
          </a:lstStyle>
          <a:p>
            <a:pPr eaLnBrk="1" hangingPunct="1">
              <a:spcBef>
                <a:spcPts val="750"/>
              </a:spcBef>
              <a:buClrTx/>
              <a:buFontTx/>
              <a:buNone/>
            </a:pPr>
            <a:r>
              <a:rPr lang="en-US" b="0">
                <a:solidFill>
                  <a:srgbClr val="6699FF"/>
                </a:solidFill>
                <a:latin typeface="Times New Roman" charset="0"/>
              </a:rPr>
              <a:t> </a:t>
            </a:r>
            <a:fld id="{42D62D39-DAC4-4A60-AA46-5E2B3E9001C7}" type="slidenum">
              <a:rPr lang="en-US" sz="1200" b="0">
                <a:solidFill>
                  <a:srgbClr val="6699FF"/>
                </a:solidFill>
                <a:latin typeface="Arial" charset="0"/>
              </a:rPr>
              <a:pPr eaLnBrk="1" hangingPunct="1">
                <a:spcBef>
                  <a:spcPts val="750"/>
                </a:spcBef>
                <a:buClrTx/>
                <a:buFontTx/>
                <a:buNone/>
              </a:pPr>
              <a:t>‹N°›</a:t>
            </a:fld>
            <a:r>
              <a:rPr lang="en-US" sz="1200" b="0">
                <a:solidFill>
                  <a:srgbClr val="6699FF"/>
                </a:solidFill>
                <a:latin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2871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8" r:id="rId3"/>
    <p:sldLayoutId id="2147483691" r:id="rId4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 b="1">
          <a:solidFill>
            <a:srgbClr val="6699F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 b="1">
          <a:solidFill>
            <a:srgbClr val="6699FF"/>
          </a:solidFill>
          <a:latin typeface="Arial" charset="0"/>
          <a:ea typeface="Arial" charset="0"/>
          <a:cs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 b="1">
          <a:solidFill>
            <a:srgbClr val="6699FF"/>
          </a:solidFill>
          <a:latin typeface="Arial" charset="0"/>
          <a:ea typeface="Arial" charset="0"/>
          <a:cs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 b="1">
          <a:solidFill>
            <a:srgbClr val="6699FF"/>
          </a:solidFill>
          <a:latin typeface="Arial" charset="0"/>
          <a:ea typeface="Arial" charset="0"/>
          <a:cs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 b="1">
          <a:solidFill>
            <a:srgbClr val="6699FF"/>
          </a:solidFill>
          <a:latin typeface="Arial" charset="0"/>
          <a:ea typeface="Arial" charset="0"/>
          <a:cs typeface="Arial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 b="1">
          <a:solidFill>
            <a:srgbClr val="6699FF"/>
          </a:solidFill>
          <a:latin typeface="Arial" charset="0"/>
          <a:ea typeface="Arial" charset="0"/>
          <a:cs typeface="Arial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 b="1">
          <a:solidFill>
            <a:srgbClr val="6699FF"/>
          </a:solidFill>
          <a:latin typeface="Arial" charset="0"/>
          <a:ea typeface="Arial" charset="0"/>
          <a:cs typeface="Arial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 b="1">
          <a:solidFill>
            <a:srgbClr val="6699FF"/>
          </a:solidFill>
          <a:latin typeface="Arial" charset="0"/>
          <a:ea typeface="Arial" charset="0"/>
          <a:cs typeface="Arial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 b="1">
          <a:solidFill>
            <a:srgbClr val="6699FF"/>
          </a:solidFill>
          <a:latin typeface="Arial" charset="0"/>
          <a:ea typeface="Arial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2400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2400">
          <a:solidFill>
            <a:srgbClr val="5F5F5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2400">
          <a:solidFill>
            <a:srgbClr val="808080"/>
          </a:solidFill>
          <a:latin typeface="Times New Roman" charset="0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2000">
          <a:solidFill>
            <a:srgbClr val="808080"/>
          </a:solidFill>
          <a:latin typeface="Times New Roman" charset="0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808080"/>
          </a:solidFill>
          <a:latin typeface="Times New Roman" charset="0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808080"/>
          </a:solidFill>
          <a:latin typeface="Times New Roman" charset="0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808080"/>
          </a:solidFill>
          <a:latin typeface="Times New Roman" charset="0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808080"/>
          </a:solidFill>
          <a:latin typeface="Times New Roman" charset="0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808080"/>
          </a:solidFill>
          <a:latin typeface="Times New Roman" charset="0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-software.org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-software.org/wiki/Community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" TargetMode="External"/><Relationship Id="rId2" Type="http://schemas.openxmlformats.org/officeDocument/2006/relationships/hyperlink" Target="mailto:Thomas.baron@cern.ch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ndico-software.org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ndico-software.org/wiki/IndicoWorldWide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685800" y="1524000"/>
            <a:ext cx="77724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1pPr>
            <a:lvl2pPr marL="37931725" indent="-37474525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4800" b="0" dirty="0" smtClean="0">
                <a:solidFill>
                  <a:srgbClr val="808080"/>
                </a:solidFill>
                <a:latin typeface="Arial" charset="0"/>
              </a:rPr>
              <a:t>INDICO</a:t>
            </a:r>
          </a:p>
          <a:p>
            <a:pPr algn="ctr" eaLnBrk="1" hangingPunct="1">
              <a:buClrTx/>
              <a:buFontTx/>
              <a:buNone/>
            </a:pPr>
            <a:r>
              <a:rPr lang="en-US" sz="4800" b="0" dirty="0" smtClean="0">
                <a:solidFill>
                  <a:srgbClr val="808080"/>
                </a:solidFill>
                <a:latin typeface="Arial" charset="0"/>
              </a:rPr>
              <a:t>Event Management and Archival</a:t>
            </a: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1143000" y="4038600"/>
            <a:ext cx="67818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1pPr>
            <a:lvl2pPr marL="37931725" indent="-37474525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 b="1">
                <a:solidFill>
                  <a:schemeClr val="bg1"/>
                </a:solidFill>
                <a:latin typeface="Script MT Bold" pitchFamily="64" charset="0"/>
                <a:cs typeface="Arial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endParaRPr lang="en-US" b="0" dirty="0">
              <a:solidFill>
                <a:srgbClr val="808080"/>
              </a:solidFill>
              <a:latin typeface="Arial" charset="0"/>
            </a:endParaRPr>
          </a:p>
          <a:p>
            <a:pPr algn="ctr" eaLnBrk="1" hangingPunct="1">
              <a:buClrTx/>
              <a:buFontTx/>
              <a:buNone/>
            </a:pPr>
            <a:r>
              <a:rPr lang="en-US" b="0" dirty="0" smtClean="0">
                <a:solidFill>
                  <a:srgbClr val="808080"/>
                </a:solidFill>
                <a:latin typeface="Arial" charset="0"/>
              </a:rPr>
              <a:t>Thomas </a:t>
            </a:r>
            <a:r>
              <a:rPr lang="en-US" b="0" dirty="0" smtClean="0">
                <a:solidFill>
                  <a:srgbClr val="808080"/>
                </a:solidFill>
                <a:latin typeface="Arial" charset="0"/>
              </a:rPr>
              <a:t>Baron</a:t>
            </a:r>
          </a:p>
          <a:p>
            <a:pPr algn="ctr" eaLnBrk="1" hangingPunct="1">
              <a:buClrTx/>
              <a:buFontTx/>
              <a:buNone/>
            </a:pPr>
            <a:r>
              <a:rPr lang="en-US" b="0" dirty="0" smtClean="0">
                <a:solidFill>
                  <a:srgbClr val="808080"/>
                </a:solidFill>
                <a:latin typeface="Arial" charset="0"/>
              </a:rPr>
              <a:t>CERN-UNOG Meeting 28</a:t>
            </a:r>
            <a:r>
              <a:rPr lang="en-US" b="0" baseline="30000" dirty="0" smtClean="0">
                <a:solidFill>
                  <a:srgbClr val="808080"/>
                </a:solidFill>
                <a:latin typeface="Arial" charset="0"/>
              </a:rPr>
              <a:t>th</a:t>
            </a:r>
            <a:r>
              <a:rPr lang="en-US" b="0" dirty="0" smtClean="0">
                <a:solidFill>
                  <a:srgbClr val="808080"/>
                </a:solidFill>
                <a:latin typeface="Arial" charset="0"/>
              </a:rPr>
              <a:t> February </a:t>
            </a:r>
            <a:r>
              <a:rPr lang="en-US" b="0" dirty="0" smtClean="0">
                <a:solidFill>
                  <a:srgbClr val="808080"/>
                </a:solidFill>
                <a:latin typeface="Arial" charset="0"/>
              </a:rPr>
              <a:t>2012</a:t>
            </a:r>
            <a:endParaRPr lang="en-US" b="0" dirty="0">
              <a:solidFill>
                <a:srgbClr val="80808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8741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Features: Managing Conferences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533400" y="4522561"/>
            <a:ext cx="3300627" cy="2139156"/>
            <a:chOff x="2027238" y="1933761"/>
            <a:chExt cx="6956425" cy="4508500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5278438" y="4611874"/>
              <a:ext cx="3175" cy="1587"/>
              <a:chOff x="2836" y="2647"/>
              <a:chExt cx="2" cy="1"/>
            </a:xfrm>
          </p:grpSpPr>
          <p:sp>
            <p:nvSpPr>
              <p:cNvPr id="26" name="Oval 3"/>
              <p:cNvSpPr>
                <a:spLocks noChangeArrowheads="1"/>
              </p:cNvSpPr>
              <p:nvPr/>
            </p:nvSpPr>
            <p:spPr bwMode="auto">
              <a:xfrm>
                <a:off x="2836" y="2647"/>
                <a:ext cx="3" cy="1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pic>
            <p:nvPicPr>
              <p:cNvPr id="27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6" y="264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8" name="WordArt 5"/>
              <p:cNvSpPr>
                <a:spLocks noChangeArrowheads="1" noChangeShapeType="1" noTextEdit="1"/>
              </p:cNvSpPr>
              <p:nvPr/>
            </p:nvSpPr>
            <p:spPr bwMode="auto">
              <a:xfrm>
                <a:off x="2837" y="2648"/>
                <a:ext cx="1" cy="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CanDown">
                  <a:avLst>
                    <a:gd name="adj" fmla="val 33333"/>
                  </a:avLst>
                </a:prstTxWarp>
              </a:bodyPr>
              <a:lstStyle/>
              <a:p>
                <a:pPr algn="ctr"/>
                <a:r>
                  <a:rPr lang="en-GB" sz="3600" kern="10">
                    <a:solidFill>
                      <a:schemeClr val="accent3">
                        <a:lumMod val="85000"/>
                      </a:schemeClr>
                    </a:solidFill>
                    <a:latin typeface="Times New Roman"/>
                    <a:cs typeface="Times New Roman"/>
                  </a:rPr>
                  <a:t>Conferences</a:t>
                </a: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5740401" y="4005449"/>
              <a:ext cx="9525" cy="1587"/>
              <a:chOff x="3127" y="2265"/>
              <a:chExt cx="6" cy="1"/>
            </a:xfrm>
          </p:grpSpPr>
          <p:sp>
            <p:nvSpPr>
              <p:cNvPr id="23" name="Oval 7"/>
              <p:cNvSpPr>
                <a:spLocks noChangeArrowheads="1"/>
              </p:cNvSpPr>
              <p:nvPr/>
            </p:nvSpPr>
            <p:spPr bwMode="auto">
              <a:xfrm>
                <a:off x="3127" y="2265"/>
                <a:ext cx="7" cy="2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pic>
            <p:nvPicPr>
              <p:cNvPr id="24" name="Picture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7" y="2266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5" name="WordArt 9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29" y="2266"/>
                <a:ext cx="3" cy="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CanDown">
                  <a:avLst>
                    <a:gd name="adj" fmla="val 33333"/>
                  </a:avLst>
                </a:prstTxWarp>
              </a:bodyPr>
              <a:lstStyle/>
              <a:p>
                <a:pPr algn="ctr"/>
                <a:r>
                  <a:rPr lang="en-GB" sz="3600" kern="10">
                    <a:solidFill>
                      <a:schemeClr val="accent3">
                        <a:lumMod val="85000"/>
                      </a:schemeClr>
                    </a:solidFill>
                    <a:latin typeface="Times New Roman"/>
                    <a:cs typeface="Times New Roman"/>
                  </a:rPr>
                  <a:t>Sessions</a:t>
                </a:r>
              </a:p>
            </p:txBody>
          </p:sp>
        </p:grp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121401" y="3292661"/>
              <a:ext cx="14287" cy="6350"/>
              <a:chOff x="3367" y="1816"/>
              <a:chExt cx="9" cy="4"/>
            </a:xfrm>
          </p:grpSpPr>
          <p:sp>
            <p:nvSpPr>
              <p:cNvPr id="19" name="Oval 11"/>
              <p:cNvSpPr>
                <a:spLocks noChangeArrowheads="1"/>
              </p:cNvSpPr>
              <p:nvPr/>
            </p:nvSpPr>
            <p:spPr bwMode="auto">
              <a:xfrm>
                <a:off x="3367" y="1816"/>
                <a:ext cx="10" cy="5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grpSp>
            <p:nvGrpSpPr>
              <p:cNvPr id="20" name="Group 12"/>
              <p:cNvGrpSpPr>
                <a:grpSpLocks/>
              </p:cNvGrpSpPr>
              <p:nvPr/>
            </p:nvGrpSpPr>
            <p:grpSpPr bwMode="auto">
              <a:xfrm>
                <a:off x="3368" y="1818"/>
                <a:ext cx="6" cy="1"/>
                <a:chOff x="3368" y="1818"/>
                <a:chExt cx="6" cy="1"/>
              </a:xfrm>
            </p:grpSpPr>
            <p:sp>
              <p:nvSpPr>
                <p:cNvPr id="21" name="WordArt 1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369" y="1818"/>
                  <a:ext cx="6" cy="2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CanDown">
                    <a:avLst>
                      <a:gd name="adj" fmla="val 33333"/>
                    </a:avLst>
                  </a:prstTxWarp>
                </a:bodyPr>
                <a:lstStyle/>
                <a:p>
                  <a:pPr algn="ctr"/>
                  <a:r>
                    <a:rPr lang="en-GB" sz="3600" kern="10">
                      <a:solidFill>
                        <a:schemeClr val="accent3">
                          <a:lumMod val="85000"/>
                        </a:schemeClr>
                      </a:solidFill>
                      <a:latin typeface="Times New Roman"/>
                      <a:cs typeface="Times New Roman"/>
                    </a:rPr>
                    <a:t>Contributions</a:t>
                  </a:r>
                </a:p>
              </p:txBody>
            </p:sp>
            <p:pic>
              <p:nvPicPr>
                <p:cNvPr id="22" name="Picture 14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368" y="1818"/>
                  <a:ext cx="2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8" name="WordArt 15"/>
            <p:cNvSpPr>
              <a:spLocks noChangeArrowheads="1" noChangeShapeType="1" noTextEdit="1"/>
            </p:cNvSpPr>
            <p:nvPr/>
          </p:nvSpPr>
          <p:spPr bwMode="auto">
            <a:xfrm rot="21420000">
              <a:off x="3686176" y="2759261"/>
              <a:ext cx="2451100" cy="6207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Call for Abstract</a:t>
              </a:r>
            </a:p>
          </p:txBody>
        </p:sp>
        <p:sp>
          <p:nvSpPr>
            <p:cNvPr id="9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4662488" y="3914961"/>
              <a:ext cx="2794000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Slides and paper Submission</a:t>
              </a:r>
            </a:p>
          </p:txBody>
        </p:sp>
        <p:sp>
          <p:nvSpPr>
            <p:cNvPr id="10" name="WordArt 17"/>
            <p:cNvSpPr>
              <a:spLocks noChangeArrowheads="1" noChangeShapeType="1" noTextEdit="1"/>
            </p:cNvSpPr>
            <p:nvPr/>
          </p:nvSpPr>
          <p:spPr bwMode="auto">
            <a:xfrm rot="21420000">
              <a:off x="4867276" y="4210236"/>
              <a:ext cx="4116387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Attendant Registration, payment, badges</a:t>
              </a:r>
            </a:p>
          </p:txBody>
        </p:sp>
        <p:sp>
          <p:nvSpPr>
            <p:cNvPr id="11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4395788" y="3533961"/>
              <a:ext cx="2552700" cy="6985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Timetable Setup</a:t>
              </a:r>
            </a:p>
          </p:txBody>
        </p:sp>
        <p:sp>
          <p:nvSpPr>
            <p:cNvPr id="12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452688" y="1933761"/>
              <a:ext cx="3062288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Web Site Management</a:t>
              </a:r>
            </a:p>
          </p:txBody>
        </p:sp>
        <p:sp>
          <p:nvSpPr>
            <p:cNvPr id="13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5076826" y="5196074"/>
              <a:ext cx="2960687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2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Evaluation form</a:t>
              </a:r>
            </a:p>
          </p:txBody>
        </p:sp>
        <p:sp>
          <p:nvSpPr>
            <p:cNvPr id="14" name="WordArt 21"/>
            <p:cNvSpPr>
              <a:spLocks noChangeArrowheads="1" noChangeShapeType="1" noTextEdit="1"/>
            </p:cNvSpPr>
            <p:nvPr/>
          </p:nvSpPr>
          <p:spPr bwMode="auto">
            <a:xfrm rot="21360000">
              <a:off x="4037013" y="2971986"/>
              <a:ext cx="3575050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rgbClr val="0070C0"/>
                  </a:solidFill>
                  <a:latin typeface="Verdana"/>
                  <a:ea typeface="Verdana"/>
                  <a:cs typeface="Verdana"/>
                </a:rPr>
                <a:t>&gt; Abstract Selection, refereeing</a:t>
              </a:r>
            </a:p>
          </p:txBody>
        </p:sp>
        <p:sp>
          <p:nvSpPr>
            <p:cNvPr id="15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3138488" y="2300474"/>
              <a:ext cx="3062288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Conference Program Definition</a:t>
              </a:r>
            </a:p>
          </p:txBody>
        </p:sp>
        <p:sp>
          <p:nvSpPr>
            <p:cNvPr id="16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5043488" y="5743761"/>
              <a:ext cx="3651250" cy="6985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US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Long term archive and proceedings</a:t>
              </a:r>
              <a:endParaRPr lang="en-GB" sz="3600" kern="10">
                <a:solidFill>
                  <a:schemeClr val="accent3">
                    <a:lumMod val="85000"/>
                  </a:schemeClr>
                </a:solidFill>
                <a:latin typeface="Verdana"/>
                <a:ea typeface="Verdana"/>
                <a:cs typeface="Verdana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2027238" y="2587811"/>
              <a:ext cx="2863850" cy="3765550"/>
            </a:xfrm>
            <a:custGeom>
              <a:avLst/>
              <a:gdLst>
                <a:gd name="T0" fmla="*/ 2863490 w 7956"/>
                <a:gd name="T1" fmla="*/ 3765190 h 10461"/>
                <a:gd name="T2" fmla="*/ 0 w 7956"/>
                <a:gd name="T3" fmla="*/ 0 h 10461"/>
                <a:gd name="T4" fmla="*/ 0 60000 65536"/>
                <a:gd name="T5" fmla="*/ 0 60000 65536"/>
                <a:gd name="T6" fmla="*/ 0 w 7956"/>
                <a:gd name="T7" fmla="*/ 0 h 10461"/>
                <a:gd name="T8" fmla="*/ 7956 w 7956"/>
                <a:gd name="T9" fmla="*/ 10461 h 1046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956" h="10461">
                  <a:moveTo>
                    <a:pt x="7955" y="10460"/>
                  </a:moveTo>
                  <a:cubicBezTo>
                    <a:pt x="6629" y="3487"/>
                    <a:pt x="0" y="0"/>
                    <a:pt x="0" y="0"/>
                  </a:cubicBezTo>
                </a:path>
              </a:pathLst>
            </a:custGeom>
            <a:noFill/>
            <a:ln w="91440">
              <a:solidFill>
                <a:srgbClr val="92D05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8" name="WordArt 26"/>
            <p:cNvSpPr>
              <a:spLocks noChangeArrowheads="1" noChangeShapeType="1" noTextEdit="1"/>
            </p:cNvSpPr>
            <p:nvPr/>
          </p:nvSpPr>
          <p:spPr bwMode="auto">
            <a:xfrm>
              <a:off x="5043488" y="4738874"/>
              <a:ext cx="2960688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Paper Reviewing</a:t>
              </a:r>
            </a:p>
          </p:txBody>
        </p:sp>
      </p:grpSp>
      <p:sp>
        <p:nvSpPr>
          <p:cNvPr id="29" name="Content Placeholder 2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 descr="\\cern.ch\dfs\Users\t\tbaron\Documents\My Pictures\indico\indico_abstract_review_setup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78" y="810069"/>
            <a:ext cx="6794500" cy="46969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\\cern.ch\dfs\Users\t\tbaron\Documents\My Pictures\indico\indico_abstract_review_team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7235" y="1219721"/>
            <a:ext cx="6539087" cy="4817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\\cern.ch\dfs\Users\t\tbaron\Documents\My Pictures\indico\indico_abstract_review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323" y="1687237"/>
            <a:ext cx="7080705" cy="45345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73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Features: Managing Conferences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533400" y="4522561"/>
            <a:ext cx="3300627" cy="2139156"/>
            <a:chOff x="2027238" y="1933761"/>
            <a:chExt cx="6956425" cy="4508500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5278438" y="4611874"/>
              <a:ext cx="3175" cy="1587"/>
              <a:chOff x="2836" y="2647"/>
              <a:chExt cx="2" cy="1"/>
            </a:xfrm>
          </p:grpSpPr>
          <p:sp>
            <p:nvSpPr>
              <p:cNvPr id="26" name="Oval 3"/>
              <p:cNvSpPr>
                <a:spLocks noChangeArrowheads="1"/>
              </p:cNvSpPr>
              <p:nvPr/>
            </p:nvSpPr>
            <p:spPr bwMode="auto">
              <a:xfrm>
                <a:off x="2836" y="2647"/>
                <a:ext cx="3" cy="1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pic>
            <p:nvPicPr>
              <p:cNvPr id="27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6" y="264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8" name="WordArt 5"/>
              <p:cNvSpPr>
                <a:spLocks noChangeArrowheads="1" noChangeShapeType="1" noTextEdit="1"/>
              </p:cNvSpPr>
              <p:nvPr/>
            </p:nvSpPr>
            <p:spPr bwMode="auto">
              <a:xfrm>
                <a:off x="2837" y="2648"/>
                <a:ext cx="1" cy="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CanDown">
                  <a:avLst>
                    <a:gd name="adj" fmla="val 33333"/>
                  </a:avLst>
                </a:prstTxWarp>
              </a:bodyPr>
              <a:lstStyle/>
              <a:p>
                <a:pPr algn="ctr"/>
                <a:r>
                  <a:rPr lang="en-GB" sz="3600" kern="10">
                    <a:solidFill>
                      <a:schemeClr val="accent3">
                        <a:lumMod val="85000"/>
                      </a:schemeClr>
                    </a:solidFill>
                    <a:latin typeface="Times New Roman"/>
                    <a:cs typeface="Times New Roman"/>
                  </a:rPr>
                  <a:t>Conferences</a:t>
                </a: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5740401" y="4005449"/>
              <a:ext cx="9525" cy="1587"/>
              <a:chOff x="3127" y="2265"/>
              <a:chExt cx="6" cy="1"/>
            </a:xfrm>
          </p:grpSpPr>
          <p:sp>
            <p:nvSpPr>
              <p:cNvPr id="23" name="Oval 7"/>
              <p:cNvSpPr>
                <a:spLocks noChangeArrowheads="1"/>
              </p:cNvSpPr>
              <p:nvPr/>
            </p:nvSpPr>
            <p:spPr bwMode="auto">
              <a:xfrm>
                <a:off x="3127" y="2265"/>
                <a:ext cx="7" cy="2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pic>
            <p:nvPicPr>
              <p:cNvPr id="24" name="Picture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7" y="2266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5" name="WordArt 9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29" y="2266"/>
                <a:ext cx="3" cy="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CanDown">
                  <a:avLst>
                    <a:gd name="adj" fmla="val 33333"/>
                  </a:avLst>
                </a:prstTxWarp>
              </a:bodyPr>
              <a:lstStyle/>
              <a:p>
                <a:pPr algn="ctr"/>
                <a:r>
                  <a:rPr lang="en-GB" sz="3600" kern="10">
                    <a:solidFill>
                      <a:schemeClr val="accent3">
                        <a:lumMod val="85000"/>
                      </a:schemeClr>
                    </a:solidFill>
                    <a:latin typeface="Times New Roman"/>
                    <a:cs typeface="Times New Roman"/>
                  </a:rPr>
                  <a:t>Sessions</a:t>
                </a:r>
              </a:p>
            </p:txBody>
          </p:sp>
        </p:grp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121401" y="3292661"/>
              <a:ext cx="14287" cy="6350"/>
              <a:chOff x="3367" y="1816"/>
              <a:chExt cx="9" cy="4"/>
            </a:xfrm>
          </p:grpSpPr>
          <p:sp>
            <p:nvSpPr>
              <p:cNvPr id="19" name="Oval 11"/>
              <p:cNvSpPr>
                <a:spLocks noChangeArrowheads="1"/>
              </p:cNvSpPr>
              <p:nvPr/>
            </p:nvSpPr>
            <p:spPr bwMode="auto">
              <a:xfrm>
                <a:off x="3367" y="1816"/>
                <a:ext cx="10" cy="5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grpSp>
            <p:nvGrpSpPr>
              <p:cNvPr id="20" name="Group 12"/>
              <p:cNvGrpSpPr>
                <a:grpSpLocks/>
              </p:cNvGrpSpPr>
              <p:nvPr/>
            </p:nvGrpSpPr>
            <p:grpSpPr bwMode="auto">
              <a:xfrm>
                <a:off x="3368" y="1818"/>
                <a:ext cx="6" cy="1"/>
                <a:chOff x="3368" y="1818"/>
                <a:chExt cx="6" cy="1"/>
              </a:xfrm>
            </p:grpSpPr>
            <p:sp>
              <p:nvSpPr>
                <p:cNvPr id="21" name="WordArt 1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369" y="1818"/>
                  <a:ext cx="6" cy="2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CanDown">
                    <a:avLst>
                      <a:gd name="adj" fmla="val 33333"/>
                    </a:avLst>
                  </a:prstTxWarp>
                </a:bodyPr>
                <a:lstStyle/>
                <a:p>
                  <a:pPr algn="ctr"/>
                  <a:r>
                    <a:rPr lang="en-GB" sz="3600" kern="10">
                      <a:solidFill>
                        <a:schemeClr val="accent3">
                          <a:lumMod val="85000"/>
                        </a:schemeClr>
                      </a:solidFill>
                      <a:latin typeface="Times New Roman"/>
                      <a:cs typeface="Times New Roman"/>
                    </a:rPr>
                    <a:t>Contributions</a:t>
                  </a:r>
                </a:p>
              </p:txBody>
            </p:sp>
            <p:pic>
              <p:nvPicPr>
                <p:cNvPr id="22" name="Picture 14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368" y="1818"/>
                  <a:ext cx="2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8" name="WordArt 15"/>
            <p:cNvSpPr>
              <a:spLocks noChangeArrowheads="1" noChangeShapeType="1" noTextEdit="1"/>
            </p:cNvSpPr>
            <p:nvPr/>
          </p:nvSpPr>
          <p:spPr bwMode="auto">
            <a:xfrm rot="21420000">
              <a:off x="3686176" y="2759261"/>
              <a:ext cx="2451100" cy="6207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Call for Abstract</a:t>
              </a:r>
            </a:p>
          </p:txBody>
        </p:sp>
        <p:sp>
          <p:nvSpPr>
            <p:cNvPr id="9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4662488" y="3914961"/>
              <a:ext cx="2794000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Slides and paper Submission</a:t>
              </a:r>
            </a:p>
          </p:txBody>
        </p:sp>
        <p:sp>
          <p:nvSpPr>
            <p:cNvPr id="10" name="WordArt 17"/>
            <p:cNvSpPr>
              <a:spLocks noChangeArrowheads="1" noChangeShapeType="1" noTextEdit="1"/>
            </p:cNvSpPr>
            <p:nvPr/>
          </p:nvSpPr>
          <p:spPr bwMode="auto">
            <a:xfrm rot="21420000">
              <a:off x="4867276" y="4210236"/>
              <a:ext cx="4116387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Attendant Registration, payment, badges</a:t>
              </a:r>
            </a:p>
          </p:txBody>
        </p:sp>
        <p:sp>
          <p:nvSpPr>
            <p:cNvPr id="11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4395788" y="3533961"/>
              <a:ext cx="2552700" cy="6985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rgbClr val="0070C0"/>
                  </a:solidFill>
                  <a:latin typeface="Verdana"/>
                  <a:ea typeface="Verdana"/>
                  <a:cs typeface="Verdana"/>
                </a:rPr>
                <a:t>&gt; Timetable Setup</a:t>
              </a:r>
            </a:p>
          </p:txBody>
        </p:sp>
        <p:sp>
          <p:nvSpPr>
            <p:cNvPr id="12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452688" y="1933761"/>
              <a:ext cx="3062288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Web Site Management</a:t>
              </a:r>
            </a:p>
          </p:txBody>
        </p:sp>
        <p:sp>
          <p:nvSpPr>
            <p:cNvPr id="13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5076826" y="5196074"/>
              <a:ext cx="2960687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2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Evaluation form</a:t>
              </a:r>
            </a:p>
          </p:txBody>
        </p:sp>
        <p:sp>
          <p:nvSpPr>
            <p:cNvPr id="14" name="WordArt 21"/>
            <p:cNvSpPr>
              <a:spLocks noChangeArrowheads="1" noChangeShapeType="1" noTextEdit="1"/>
            </p:cNvSpPr>
            <p:nvPr/>
          </p:nvSpPr>
          <p:spPr bwMode="auto">
            <a:xfrm rot="21360000">
              <a:off x="4037013" y="2971986"/>
              <a:ext cx="3575050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Abstract Selection, refereeing</a:t>
              </a:r>
            </a:p>
          </p:txBody>
        </p:sp>
        <p:sp>
          <p:nvSpPr>
            <p:cNvPr id="15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3138488" y="2300474"/>
              <a:ext cx="3062288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Conference Program Definition</a:t>
              </a:r>
            </a:p>
          </p:txBody>
        </p:sp>
        <p:sp>
          <p:nvSpPr>
            <p:cNvPr id="16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5043488" y="5743761"/>
              <a:ext cx="3651250" cy="6985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US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Long term archive and proceedings</a:t>
              </a:r>
              <a:endParaRPr lang="en-GB" sz="3600" kern="10">
                <a:solidFill>
                  <a:schemeClr val="accent3">
                    <a:lumMod val="85000"/>
                  </a:schemeClr>
                </a:solidFill>
                <a:latin typeface="Verdana"/>
                <a:ea typeface="Verdana"/>
                <a:cs typeface="Verdana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2027238" y="2587811"/>
              <a:ext cx="2863850" cy="3765550"/>
            </a:xfrm>
            <a:custGeom>
              <a:avLst/>
              <a:gdLst>
                <a:gd name="T0" fmla="*/ 2863490 w 7956"/>
                <a:gd name="T1" fmla="*/ 3765190 h 10461"/>
                <a:gd name="T2" fmla="*/ 0 w 7956"/>
                <a:gd name="T3" fmla="*/ 0 h 10461"/>
                <a:gd name="T4" fmla="*/ 0 60000 65536"/>
                <a:gd name="T5" fmla="*/ 0 60000 65536"/>
                <a:gd name="T6" fmla="*/ 0 w 7956"/>
                <a:gd name="T7" fmla="*/ 0 h 10461"/>
                <a:gd name="T8" fmla="*/ 7956 w 7956"/>
                <a:gd name="T9" fmla="*/ 10461 h 1046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956" h="10461">
                  <a:moveTo>
                    <a:pt x="7955" y="10460"/>
                  </a:moveTo>
                  <a:cubicBezTo>
                    <a:pt x="6629" y="3487"/>
                    <a:pt x="0" y="0"/>
                    <a:pt x="0" y="0"/>
                  </a:cubicBezTo>
                </a:path>
              </a:pathLst>
            </a:custGeom>
            <a:noFill/>
            <a:ln w="91440">
              <a:solidFill>
                <a:srgbClr val="92D05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8" name="WordArt 26"/>
            <p:cNvSpPr>
              <a:spLocks noChangeArrowheads="1" noChangeShapeType="1" noTextEdit="1"/>
            </p:cNvSpPr>
            <p:nvPr/>
          </p:nvSpPr>
          <p:spPr bwMode="auto">
            <a:xfrm>
              <a:off x="5043488" y="4738874"/>
              <a:ext cx="2960688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Paper Reviewing</a:t>
              </a:r>
            </a:p>
          </p:txBody>
        </p:sp>
      </p:grp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889" y="909461"/>
            <a:ext cx="6152097" cy="42898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36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Features: Managing Conferences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533400" y="4522561"/>
            <a:ext cx="3300627" cy="2139156"/>
            <a:chOff x="2027238" y="1933761"/>
            <a:chExt cx="6956425" cy="4508500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5278438" y="4611874"/>
              <a:ext cx="3175" cy="1587"/>
              <a:chOff x="2836" y="2647"/>
              <a:chExt cx="2" cy="1"/>
            </a:xfrm>
          </p:grpSpPr>
          <p:sp>
            <p:nvSpPr>
              <p:cNvPr id="26" name="Oval 3"/>
              <p:cNvSpPr>
                <a:spLocks noChangeArrowheads="1"/>
              </p:cNvSpPr>
              <p:nvPr/>
            </p:nvSpPr>
            <p:spPr bwMode="auto">
              <a:xfrm>
                <a:off x="2836" y="2647"/>
                <a:ext cx="3" cy="1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pic>
            <p:nvPicPr>
              <p:cNvPr id="27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6" y="264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8" name="WordArt 5"/>
              <p:cNvSpPr>
                <a:spLocks noChangeArrowheads="1" noChangeShapeType="1" noTextEdit="1"/>
              </p:cNvSpPr>
              <p:nvPr/>
            </p:nvSpPr>
            <p:spPr bwMode="auto">
              <a:xfrm>
                <a:off x="2837" y="2648"/>
                <a:ext cx="1" cy="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CanDown">
                  <a:avLst>
                    <a:gd name="adj" fmla="val 33333"/>
                  </a:avLst>
                </a:prstTxWarp>
              </a:bodyPr>
              <a:lstStyle/>
              <a:p>
                <a:pPr algn="ctr"/>
                <a:r>
                  <a:rPr lang="en-GB" sz="3600" kern="10">
                    <a:solidFill>
                      <a:schemeClr val="accent3">
                        <a:lumMod val="85000"/>
                      </a:schemeClr>
                    </a:solidFill>
                    <a:latin typeface="Times New Roman"/>
                    <a:cs typeface="Times New Roman"/>
                  </a:rPr>
                  <a:t>Conferences</a:t>
                </a: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5740401" y="4005449"/>
              <a:ext cx="9525" cy="1587"/>
              <a:chOff x="3127" y="2265"/>
              <a:chExt cx="6" cy="1"/>
            </a:xfrm>
          </p:grpSpPr>
          <p:sp>
            <p:nvSpPr>
              <p:cNvPr id="23" name="Oval 7"/>
              <p:cNvSpPr>
                <a:spLocks noChangeArrowheads="1"/>
              </p:cNvSpPr>
              <p:nvPr/>
            </p:nvSpPr>
            <p:spPr bwMode="auto">
              <a:xfrm>
                <a:off x="3127" y="2265"/>
                <a:ext cx="7" cy="2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pic>
            <p:nvPicPr>
              <p:cNvPr id="24" name="Picture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7" y="2266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5" name="WordArt 9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29" y="2266"/>
                <a:ext cx="3" cy="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CanDown">
                  <a:avLst>
                    <a:gd name="adj" fmla="val 33333"/>
                  </a:avLst>
                </a:prstTxWarp>
              </a:bodyPr>
              <a:lstStyle/>
              <a:p>
                <a:pPr algn="ctr"/>
                <a:r>
                  <a:rPr lang="en-GB" sz="3600" kern="10">
                    <a:solidFill>
                      <a:schemeClr val="accent3">
                        <a:lumMod val="85000"/>
                      </a:schemeClr>
                    </a:solidFill>
                    <a:latin typeface="Times New Roman"/>
                    <a:cs typeface="Times New Roman"/>
                  </a:rPr>
                  <a:t>Sessions</a:t>
                </a:r>
              </a:p>
            </p:txBody>
          </p:sp>
        </p:grp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121401" y="3292661"/>
              <a:ext cx="14287" cy="6350"/>
              <a:chOff x="3367" y="1816"/>
              <a:chExt cx="9" cy="4"/>
            </a:xfrm>
          </p:grpSpPr>
          <p:sp>
            <p:nvSpPr>
              <p:cNvPr id="19" name="Oval 11"/>
              <p:cNvSpPr>
                <a:spLocks noChangeArrowheads="1"/>
              </p:cNvSpPr>
              <p:nvPr/>
            </p:nvSpPr>
            <p:spPr bwMode="auto">
              <a:xfrm>
                <a:off x="3367" y="1816"/>
                <a:ext cx="10" cy="5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grpSp>
            <p:nvGrpSpPr>
              <p:cNvPr id="20" name="Group 12"/>
              <p:cNvGrpSpPr>
                <a:grpSpLocks/>
              </p:cNvGrpSpPr>
              <p:nvPr/>
            </p:nvGrpSpPr>
            <p:grpSpPr bwMode="auto">
              <a:xfrm>
                <a:off x="3368" y="1818"/>
                <a:ext cx="6" cy="1"/>
                <a:chOff x="3368" y="1818"/>
                <a:chExt cx="6" cy="1"/>
              </a:xfrm>
            </p:grpSpPr>
            <p:sp>
              <p:nvSpPr>
                <p:cNvPr id="21" name="WordArt 1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369" y="1818"/>
                  <a:ext cx="6" cy="2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CanDown">
                    <a:avLst>
                      <a:gd name="adj" fmla="val 33333"/>
                    </a:avLst>
                  </a:prstTxWarp>
                </a:bodyPr>
                <a:lstStyle/>
                <a:p>
                  <a:pPr algn="ctr"/>
                  <a:r>
                    <a:rPr lang="en-GB" sz="3600" kern="10">
                      <a:solidFill>
                        <a:schemeClr val="accent3">
                          <a:lumMod val="85000"/>
                        </a:schemeClr>
                      </a:solidFill>
                      <a:latin typeface="Times New Roman"/>
                      <a:cs typeface="Times New Roman"/>
                    </a:rPr>
                    <a:t>Contributions</a:t>
                  </a:r>
                </a:p>
              </p:txBody>
            </p:sp>
            <p:pic>
              <p:nvPicPr>
                <p:cNvPr id="22" name="Picture 14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368" y="1818"/>
                  <a:ext cx="2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8" name="WordArt 15"/>
            <p:cNvSpPr>
              <a:spLocks noChangeArrowheads="1" noChangeShapeType="1" noTextEdit="1"/>
            </p:cNvSpPr>
            <p:nvPr/>
          </p:nvSpPr>
          <p:spPr bwMode="auto">
            <a:xfrm rot="21420000">
              <a:off x="3686176" y="2759261"/>
              <a:ext cx="2451100" cy="6207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Call for Abstract</a:t>
              </a:r>
            </a:p>
          </p:txBody>
        </p:sp>
        <p:sp>
          <p:nvSpPr>
            <p:cNvPr id="9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4662488" y="3914961"/>
              <a:ext cx="2794000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rgbClr val="0070C0"/>
                  </a:solidFill>
                  <a:latin typeface="Verdana"/>
                  <a:ea typeface="Verdana"/>
                  <a:cs typeface="Verdana"/>
                </a:rPr>
                <a:t>&gt; Slides and paper Submission</a:t>
              </a:r>
            </a:p>
          </p:txBody>
        </p:sp>
        <p:sp>
          <p:nvSpPr>
            <p:cNvPr id="10" name="WordArt 17"/>
            <p:cNvSpPr>
              <a:spLocks noChangeArrowheads="1" noChangeShapeType="1" noTextEdit="1"/>
            </p:cNvSpPr>
            <p:nvPr/>
          </p:nvSpPr>
          <p:spPr bwMode="auto">
            <a:xfrm rot="21420000">
              <a:off x="4867276" y="4210236"/>
              <a:ext cx="4116387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Attendant Registration, payment, badges</a:t>
              </a:r>
            </a:p>
          </p:txBody>
        </p:sp>
        <p:sp>
          <p:nvSpPr>
            <p:cNvPr id="11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4395788" y="3533961"/>
              <a:ext cx="2552700" cy="6985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Timetable Setup</a:t>
              </a:r>
            </a:p>
          </p:txBody>
        </p:sp>
        <p:sp>
          <p:nvSpPr>
            <p:cNvPr id="12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452688" y="1933761"/>
              <a:ext cx="3062288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Web Site Management</a:t>
              </a:r>
            </a:p>
          </p:txBody>
        </p:sp>
        <p:sp>
          <p:nvSpPr>
            <p:cNvPr id="13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5076826" y="5196074"/>
              <a:ext cx="2960687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2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Evaluation form</a:t>
              </a:r>
            </a:p>
          </p:txBody>
        </p:sp>
        <p:sp>
          <p:nvSpPr>
            <p:cNvPr id="14" name="WordArt 21"/>
            <p:cNvSpPr>
              <a:spLocks noChangeArrowheads="1" noChangeShapeType="1" noTextEdit="1"/>
            </p:cNvSpPr>
            <p:nvPr/>
          </p:nvSpPr>
          <p:spPr bwMode="auto">
            <a:xfrm rot="21360000">
              <a:off x="4037013" y="2971986"/>
              <a:ext cx="3575050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Abstract Selection, refereeing</a:t>
              </a:r>
            </a:p>
          </p:txBody>
        </p:sp>
        <p:sp>
          <p:nvSpPr>
            <p:cNvPr id="15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3138488" y="2300474"/>
              <a:ext cx="3062288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Conference Program Definition</a:t>
              </a:r>
            </a:p>
          </p:txBody>
        </p:sp>
        <p:sp>
          <p:nvSpPr>
            <p:cNvPr id="16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5043488" y="5743761"/>
              <a:ext cx="3651250" cy="6985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US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Long term archive and proceedings</a:t>
              </a:r>
              <a:endParaRPr lang="en-GB" sz="3600" kern="10">
                <a:solidFill>
                  <a:schemeClr val="accent3">
                    <a:lumMod val="85000"/>
                  </a:schemeClr>
                </a:solidFill>
                <a:latin typeface="Verdana"/>
                <a:ea typeface="Verdana"/>
                <a:cs typeface="Verdana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2027238" y="2587811"/>
              <a:ext cx="2863850" cy="3765550"/>
            </a:xfrm>
            <a:custGeom>
              <a:avLst/>
              <a:gdLst>
                <a:gd name="T0" fmla="*/ 2863490 w 7956"/>
                <a:gd name="T1" fmla="*/ 3765190 h 10461"/>
                <a:gd name="T2" fmla="*/ 0 w 7956"/>
                <a:gd name="T3" fmla="*/ 0 h 10461"/>
                <a:gd name="T4" fmla="*/ 0 60000 65536"/>
                <a:gd name="T5" fmla="*/ 0 60000 65536"/>
                <a:gd name="T6" fmla="*/ 0 w 7956"/>
                <a:gd name="T7" fmla="*/ 0 h 10461"/>
                <a:gd name="T8" fmla="*/ 7956 w 7956"/>
                <a:gd name="T9" fmla="*/ 10461 h 1046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956" h="10461">
                  <a:moveTo>
                    <a:pt x="7955" y="10460"/>
                  </a:moveTo>
                  <a:cubicBezTo>
                    <a:pt x="6629" y="3487"/>
                    <a:pt x="0" y="0"/>
                    <a:pt x="0" y="0"/>
                  </a:cubicBezTo>
                </a:path>
              </a:pathLst>
            </a:custGeom>
            <a:noFill/>
            <a:ln w="91440">
              <a:solidFill>
                <a:srgbClr val="92D05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8" name="WordArt 26"/>
            <p:cNvSpPr>
              <a:spLocks noChangeArrowheads="1" noChangeShapeType="1" noTextEdit="1"/>
            </p:cNvSpPr>
            <p:nvPr/>
          </p:nvSpPr>
          <p:spPr bwMode="auto">
            <a:xfrm>
              <a:off x="5043488" y="4738874"/>
              <a:ext cx="2960688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Paper Reviewing</a:t>
              </a:r>
            </a:p>
          </p:txBody>
        </p:sp>
      </p:grpSp>
      <p:grpSp>
        <p:nvGrpSpPr>
          <p:cNvPr id="29" name="Group 21"/>
          <p:cNvGrpSpPr>
            <a:grpSpLocks/>
          </p:cNvGrpSpPr>
          <p:nvPr/>
        </p:nvGrpSpPr>
        <p:grpSpPr bwMode="auto">
          <a:xfrm>
            <a:off x="1096907" y="866050"/>
            <a:ext cx="7935913" cy="3962400"/>
            <a:chOff x="685800" y="2514600"/>
            <a:chExt cx="7935148" cy="3962400"/>
          </a:xfrm>
        </p:grpSpPr>
        <p:pic>
          <p:nvPicPr>
            <p:cNvPr id="30" name="Picture 19" descr="upload.tif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0" y="2514600"/>
              <a:ext cx="7935148" cy="395536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Rectangle 20"/>
            <p:cNvSpPr>
              <a:spLocks noChangeArrowheads="1"/>
            </p:cNvSpPr>
            <p:nvPr/>
          </p:nvSpPr>
          <p:spPr bwMode="auto">
            <a:xfrm>
              <a:off x="4343400" y="6096000"/>
              <a:ext cx="914400" cy="3810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96389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Features: Managing Conferences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533400" y="4522561"/>
            <a:ext cx="3300627" cy="2139156"/>
            <a:chOff x="2027238" y="1933761"/>
            <a:chExt cx="6956425" cy="4508500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5278438" y="4611874"/>
              <a:ext cx="3175" cy="1587"/>
              <a:chOff x="2836" y="2647"/>
              <a:chExt cx="2" cy="1"/>
            </a:xfrm>
          </p:grpSpPr>
          <p:sp>
            <p:nvSpPr>
              <p:cNvPr id="26" name="Oval 3"/>
              <p:cNvSpPr>
                <a:spLocks noChangeArrowheads="1"/>
              </p:cNvSpPr>
              <p:nvPr/>
            </p:nvSpPr>
            <p:spPr bwMode="auto">
              <a:xfrm>
                <a:off x="2836" y="2647"/>
                <a:ext cx="3" cy="1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pic>
            <p:nvPicPr>
              <p:cNvPr id="27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6" y="264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8" name="WordArt 5"/>
              <p:cNvSpPr>
                <a:spLocks noChangeArrowheads="1" noChangeShapeType="1" noTextEdit="1"/>
              </p:cNvSpPr>
              <p:nvPr/>
            </p:nvSpPr>
            <p:spPr bwMode="auto">
              <a:xfrm>
                <a:off x="2837" y="2648"/>
                <a:ext cx="1" cy="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CanDown">
                  <a:avLst>
                    <a:gd name="adj" fmla="val 33333"/>
                  </a:avLst>
                </a:prstTxWarp>
              </a:bodyPr>
              <a:lstStyle/>
              <a:p>
                <a:pPr algn="ctr"/>
                <a:r>
                  <a:rPr lang="en-GB" sz="3600" kern="10">
                    <a:solidFill>
                      <a:schemeClr val="accent3">
                        <a:lumMod val="85000"/>
                      </a:schemeClr>
                    </a:solidFill>
                    <a:latin typeface="Times New Roman"/>
                    <a:cs typeface="Times New Roman"/>
                  </a:rPr>
                  <a:t>Conferences</a:t>
                </a: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5740401" y="4005449"/>
              <a:ext cx="9525" cy="1587"/>
              <a:chOff x="3127" y="2265"/>
              <a:chExt cx="6" cy="1"/>
            </a:xfrm>
          </p:grpSpPr>
          <p:sp>
            <p:nvSpPr>
              <p:cNvPr id="23" name="Oval 7"/>
              <p:cNvSpPr>
                <a:spLocks noChangeArrowheads="1"/>
              </p:cNvSpPr>
              <p:nvPr/>
            </p:nvSpPr>
            <p:spPr bwMode="auto">
              <a:xfrm>
                <a:off x="3127" y="2265"/>
                <a:ext cx="7" cy="2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pic>
            <p:nvPicPr>
              <p:cNvPr id="24" name="Picture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7" y="2266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5" name="WordArt 9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29" y="2266"/>
                <a:ext cx="3" cy="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CanDown">
                  <a:avLst>
                    <a:gd name="adj" fmla="val 33333"/>
                  </a:avLst>
                </a:prstTxWarp>
              </a:bodyPr>
              <a:lstStyle/>
              <a:p>
                <a:pPr algn="ctr"/>
                <a:r>
                  <a:rPr lang="en-GB" sz="3600" kern="10">
                    <a:solidFill>
                      <a:schemeClr val="accent3">
                        <a:lumMod val="85000"/>
                      </a:schemeClr>
                    </a:solidFill>
                    <a:latin typeface="Times New Roman"/>
                    <a:cs typeface="Times New Roman"/>
                  </a:rPr>
                  <a:t>Sessions</a:t>
                </a:r>
              </a:p>
            </p:txBody>
          </p:sp>
        </p:grp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121401" y="3292661"/>
              <a:ext cx="14287" cy="6350"/>
              <a:chOff x="3367" y="1816"/>
              <a:chExt cx="9" cy="4"/>
            </a:xfrm>
          </p:grpSpPr>
          <p:sp>
            <p:nvSpPr>
              <p:cNvPr id="19" name="Oval 11"/>
              <p:cNvSpPr>
                <a:spLocks noChangeArrowheads="1"/>
              </p:cNvSpPr>
              <p:nvPr/>
            </p:nvSpPr>
            <p:spPr bwMode="auto">
              <a:xfrm>
                <a:off x="3367" y="1816"/>
                <a:ext cx="10" cy="5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grpSp>
            <p:nvGrpSpPr>
              <p:cNvPr id="20" name="Group 12"/>
              <p:cNvGrpSpPr>
                <a:grpSpLocks/>
              </p:cNvGrpSpPr>
              <p:nvPr/>
            </p:nvGrpSpPr>
            <p:grpSpPr bwMode="auto">
              <a:xfrm>
                <a:off x="3368" y="1818"/>
                <a:ext cx="6" cy="1"/>
                <a:chOff x="3368" y="1818"/>
                <a:chExt cx="6" cy="1"/>
              </a:xfrm>
            </p:grpSpPr>
            <p:sp>
              <p:nvSpPr>
                <p:cNvPr id="21" name="WordArt 1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369" y="1818"/>
                  <a:ext cx="6" cy="2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CanDown">
                    <a:avLst>
                      <a:gd name="adj" fmla="val 33333"/>
                    </a:avLst>
                  </a:prstTxWarp>
                </a:bodyPr>
                <a:lstStyle/>
                <a:p>
                  <a:pPr algn="ctr"/>
                  <a:r>
                    <a:rPr lang="en-GB" sz="3600" kern="10">
                      <a:solidFill>
                        <a:schemeClr val="accent3">
                          <a:lumMod val="85000"/>
                        </a:schemeClr>
                      </a:solidFill>
                      <a:latin typeface="Times New Roman"/>
                      <a:cs typeface="Times New Roman"/>
                    </a:rPr>
                    <a:t>Contributions</a:t>
                  </a:r>
                </a:p>
              </p:txBody>
            </p:sp>
            <p:pic>
              <p:nvPicPr>
                <p:cNvPr id="22" name="Picture 14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368" y="1818"/>
                  <a:ext cx="2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8" name="WordArt 15"/>
            <p:cNvSpPr>
              <a:spLocks noChangeArrowheads="1" noChangeShapeType="1" noTextEdit="1"/>
            </p:cNvSpPr>
            <p:nvPr/>
          </p:nvSpPr>
          <p:spPr bwMode="auto">
            <a:xfrm rot="21420000">
              <a:off x="3686176" y="2759261"/>
              <a:ext cx="2451100" cy="6207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Call for Abstract</a:t>
              </a:r>
            </a:p>
          </p:txBody>
        </p:sp>
        <p:sp>
          <p:nvSpPr>
            <p:cNvPr id="9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4662488" y="3914961"/>
              <a:ext cx="2794000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Slides and paper Submission</a:t>
              </a:r>
            </a:p>
          </p:txBody>
        </p:sp>
        <p:sp>
          <p:nvSpPr>
            <p:cNvPr id="10" name="WordArt 17"/>
            <p:cNvSpPr>
              <a:spLocks noChangeArrowheads="1" noChangeShapeType="1" noTextEdit="1"/>
            </p:cNvSpPr>
            <p:nvPr/>
          </p:nvSpPr>
          <p:spPr bwMode="auto">
            <a:xfrm rot="21420000">
              <a:off x="4867276" y="4210236"/>
              <a:ext cx="4116387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rgbClr val="0070C0"/>
                  </a:solidFill>
                  <a:latin typeface="Verdana"/>
                  <a:ea typeface="Verdana"/>
                  <a:cs typeface="Verdana"/>
                </a:rPr>
                <a:t>&gt; Attendant Registration, payment, badges</a:t>
              </a:r>
            </a:p>
          </p:txBody>
        </p:sp>
        <p:sp>
          <p:nvSpPr>
            <p:cNvPr id="11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4395788" y="3533961"/>
              <a:ext cx="2552700" cy="6985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Timetable Setup</a:t>
              </a:r>
            </a:p>
          </p:txBody>
        </p:sp>
        <p:sp>
          <p:nvSpPr>
            <p:cNvPr id="12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452688" y="1933761"/>
              <a:ext cx="3062288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Web Site Management</a:t>
              </a:r>
            </a:p>
          </p:txBody>
        </p:sp>
        <p:sp>
          <p:nvSpPr>
            <p:cNvPr id="13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5076826" y="5196074"/>
              <a:ext cx="2960687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2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Evaluation form</a:t>
              </a:r>
            </a:p>
          </p:txBody>
        </p:sp>
        <p:sp>
          <p:nvSpPr>
            <p:cNvPr id="14" name="WordArt 21"/>
            <p:cNvSpPr>
              <a:spLocks noChangeArrowheads="1" noChangeShapeType="1" noTextEdit="1"/>
            </p:cNvSpPr>
            <p:nvPr/>
          </p:nvSpPr>
          <p:spPr bwMode="auto">
            <a:xfrm rot="21360000">
              <a:off x="4037013" y="2971986"/>
              <a:ext cx="3575050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Abstract Selection, refereeing</a:t>
              </a:r>
            </a:p>
          </p:txBody>
        </p:sp>
        <p:sp>
          <p:nvSpPr>
            <p:cNvPr id="15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3138488" y="2300474"/>
              <a:ext cx="3062288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Conference Program Definition</a:t>
              </a:r>
            </a:p>
          </p:txBody>
        </p:sp>
        <p:sp>
          <p:nvSpPr>
            <p:cNvPr id="16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5043488" y="5743761"/>
              <a:ext cx="3651250" cy="6985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US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Long term archive and proceedings</a:t>
              </a:r>
              <a:endParaRPr lang="en-GB" sz="3600" kern="10">
                <a:solidFill>
                  <a:schemeClr val="accent3">
                    <a:lumMod val="85000"/>
                  </a:schemeClr>
                </a:solidFill>
                <a:latin typeface="Verdana"/>
                <a:ea typeface="Verdana"/>
                <a:cs typeface="Verdana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2027238" y="2587811"/>
              <a:ext cx="2863850" cy="3765550"/>
            </a:xfrm>
            <a:custGeom>
              <a:avLst/>
              <a:gdLst>
                <a:gd name="T0" fmla="*/ 2863490 w 7956"/>
                <a:gd name="T1" fmla="*/ 3765190 h 10461"/>
                <a:gd name="T2" fmla="*/ 0 w 7956"/>
                <a:gd name="T3" fmla="*/ 0 h 10461"/>
                <a:gd name="T4" fmla="*/ 0 60000 65536"/>
                <a:gd name="T5" fmla="*/ 0 60000 65536"/>
                <a:gd name="T6" fmla="*/ 0 w 7956"/>
                <a:gd name="T7" fmla="*/ 0 h 10461"/>
                <a:gd name="T8" fmla="*/ 7956 w 7956"/>
                <a:gd name="T9" fmla="*/ 10461 h 1046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956" h="10461">
                  <a:moveTo>
                    <a:pt x="7955" y="10460"/>
                  </a:moveTo>
                  <a:cubicBezTo>
                    <a:pt x="6629" y="3487"/>
                    <a:pt x="0" y="0"/>
                    <a:pt x="0" y="0"/>
                  </a:cubicBezTo>
                </a:path>
              </a:pathLst>
            </a:custGeom>
            <a:noFill/>
            <a:ln w="91440">
              <a:solidFill>
                <a:srgbClr val="92D05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>
                <a:solidFill>
                  <a:srgbClr val="92D050"/>
                </a:solidFill>
              </a:endParaRPr>
            </a:p>
          </p:txBody>
        </p:sp>
        <p:sp>
          <p:nvSpPr>
            <p:cNvPr id="18" name="WordArt 26"/>
            <p:cNvSpPr>
              <a:spLocks noChangeArrowheads="1" noChangeShapeType="1" noTextEdit="1"/>
            </p:cNvSpPr>
            <p:nvPr/>
          </p:nvSpPr>
          <p:spPr bwMode="auto">
            <a:xfrm>
              <a:off x="5043488" y="4738874"/>
              <a:ext cx="2960688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Paper Reviewing</a:t>
              </a:r>
            </a:p>
          </p:txBody>
        </p:sp>
      </p:grp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13111"/>
            <a:ext cx="2925762" cy="6443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83" y="914400"/>
            <a:ext cx="4781550" cy="3732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20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Features: Managing Conferences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533400" y="4522561"/>
            <a:ext cx="3300627" cy="2139156"/>
            <a:chOff x="2027238" y="1933761"/>
            <a:chExt cx="6956425" cy="4508500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5278438" y="4611874"/>
              <a:ext cx="3175" cy="1587"/>
              <a:chOff x="2836" y="2647"/>
              <a:chExt cx="2" cy="1"/>
            </a:xfrm>
          </p:grpSpPr>
          <p:sp>
            <p:nvSpPr>
              <p:cNvPr id="26" name="Oval 3"/>
              <p:cNvSpPr>
                <a:spLocks noChangeArrowheads="1"/>
              </p:cNvSpPr>
              <p:nvPr/>
            </p:nvSpPr>
            <p:spPr bwMode="auto">
              <a:xfrm>
                <a:off x="2836" y="2647"/>
                <a:ext cx="3" cy="1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pic>
            <p:nvPicPr>
              <p:cNvPr id="27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6" y="264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8" name="WordArt 5"/>
              <p:cNvSpPr>
                <a:spLocks noChangeArrowheads="1" noChangeShapeType="1" noTextEdit="1"/>
              </p:cNvSpPr>
              <p:nvPr/>
            </p:nvSpPr>
            <p:spPr bwMode="auto">
              <a:xfrm>
                <a:off x="2837" y="2648"/>
                <a:ext cx="1" cy="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CanDown">
                  <a:avLst>
                    <a:gd name="adj" fmla="val 33333"/>
                  </a:avLst>
                </a:prstTxWarp>
              </a:bodyPr>
              <a:lstStyle/>
              <a:p>
                <a:pPr algn="ctr"/>
                <a:r>
                  <a:rPr lang="en-GB" sz="3600" kern="10">
                    <a:solidFill>
                      <a:schemeClr val="accent3">
                        <a:lumMod val="85000"/>
                      </a:schemeClr>
                    </a:solidFill>
                    <a:latin typeface="Times New Roman"/>
                    <a:cs typeface="Times New Roman"/>
                  </a:rPr>
                  <a:t>Conferences</a:t>
                </a: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5740401" y="4005449"/>
              <a:ext cx="9525" cy="1587"/>
              <a:chOff x="3127" y="2265"/>
              <a:chExt cx="6" cy="1"/>
            </a:xfrm>
          </p:grpSpPr>
          <p:sp>
            <p:nvSpPr>
              <p:cNvPr id="23" name="Oval 7"/>
              <p:cNvSpPr>
                <a:spLocks noChangeArrowheads="1"/>
              </p:cNvSpPr>
              <p:nvPr/>
            </p:nvSpPr>
            <p:spPr bwMode="auto">
              <a:xfrm>
                <a:off x="3127" y="2265"/>
                <a:ext cx="7" cy="2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pic>
            <p:nvPicPr>
              <p:cNvPr id="24" name="Picture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7" y="2266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5" name="WordArt 9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29" y="2266"/>
                <a:ext cx="3" cy="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CanDown">
                  <a:avLst>
                    <a:gd name="adj" fmla="val 33333"/>
                  </a:avLst>
                </a:prstTxWarp>
              </a:bodyPr>
              <a:lstStyle/>
              <a:p>
                <a:pPr algn="ctr"/>
                <a:r>
                  <a:rPr lang="en-GB" sz="3600" kern="10">
                    <a:solidFill>
                      <a:schemeClr val="accent3">
                        <a:lumMod val="85000"/>
                      </a:schemeClr>
                    </a:solidFill>
                    <a:latin typeface="Times New Roman"/>
                    <a:cs typeface="Times New Roman"/>
                  </a:rPr>
                  <a:t>Sessions</a:t>
                </a:r>
              </a:p>
            </p:txBody>
          </p:sp>
        </p:grp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121401" y="3292661"/>
              <a:ext cx="14287" cy="6350"/>
              <a:chOff x="3367" y="1816"/>
              <a:chExt cx="9" cy="4"/>
            </a:xfrm>
          </p:grpSpPr>
          <p:sp>
            <p:nvSpPr>
              <p:cNvPr id="19" name="Oval 11"/>
              <p:cNvSpPr>
                <a:spLocks noChangeArrowheads="1"/>
              </p:cNvSpPr>
              <p:nvPr/>
            </p:nvSpPr>
            <p:spPr bwMode="auto">
              <a:xfrm>
                <a:off x="3367" y="1816"/>
                <a:ext cx="10" cy="5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grpSp>
            <p:nvGrpSpPr>
              <p:cNvPr id="20" name="Group 12"/>
              <p:cNvGrpSpPr>
                <a:grpSpLocks/>
              </p:cNvGrpSpPr>
              <p:nvPr/>
            </p:nvGrpSpPr>
            <p:grpSpPr bwMode="auto">
              <a:xfrm>
                <a:off x="3368" y="1818"/>
                <a:ext cx="6" cy="1"/>
                <a:chOff x="3368" y="1818"/>
                <a:chExt cx="6" cy="1"/>
              </a:xfrm>
            </p:grpSpPr>
            <p:sp>
              <p:nvSpPr>
                <p:cNvPr id="21" name="WordArt 1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369" y="1818"/>
                  <a:ext cx="6" cy="2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CanDown">
                    <a:avLst>
                      <a:gd name="adj" fmla="val 33333"/>
                    </a:avLst>
                  </a:prstTxWarp>
                </a:bodyPr>
                <a:lstStyle/>
                <a:p>
                  <a:pPr algn="ctr"/>
                  <a:r>
                    <a:rPr lang="en-GB" sz="3600" kern="10">
                      <a:solidFill>
                        <a:schemeClr val="accent3">
                          <a:lumMod val="85000"/>
                        </a:schemeClr>
                      </a:solidFill>
                      <a:latin typeface="Times New Roman"/>
                      <a:cs typeface="Times New Roman"/>
                    </a:rPr>
                    <a:t>Contributions</a:t>
                  </a:r>
                </a:p>
              </p:txBody>
            </p:sp>
            <p:pic>
              <p:nvPicPr>
                <p:cNvPr id="22" name="Picture 14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368" y="1818"/>
                  <a:ext cx="2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8" name="WordArt 15"/>
            <p:cNvSpPr>
              <a:spLocks noChangeArrowheads="1" noChangeShapeType="1" noTextEdit="1"/>
            </p:cNvSpPr>
            <p:nvPr/>
          </p:nvSpPr>
          <p:spPr bwMode="auto">
            <a:xfrm rot="21420000">
              <a:off x="3686176" y="2759261"/>
              <a:ext cx="2451100" cy="6207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Call for Abstract</a:t>
              </a:r>
            </a:p>
          </p:txBody>
        </p:sp>
        <p:sp>
          <p:nvSpPr>
            <p:cNvPr id="9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4662488" y="3914961"/>
              <a:ext cx="2794000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Slides and paper Submission</a:t>
              </a:r>
            </a:p>
          </p:txBody>
        </p:sp>
        <p:sp>
          <p:nvSpPr>
            <p:cNvPr id="10" name="WordArt 17"/>
            <p:cNvSpPr>
              <a:spLocks noChangeArrowheads="1" noChangeShapeType="1" noTextEdit="1"/>
            </p:cNvSpPr>
            <p:nvPr/>
          </p:nvSpPr>
          <p:spPr bwMode="auto">
            <a:xfrm rot="21420000">
              <a:off x="4867276" y="4210236"/>
              <a:ext cx="4116387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Attendant Registration, payment, badges</a:t>
              </a:r>
            </a:p>
          </p:txBody>
        </p:sp>
        <p:sp>
          <p:nvSpPr>
            <p:cNvPr id="11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4395788" y="3533961"/>
              <a:ext cx="2552700" cy="6985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Timetable Setup</a:t>
              </a:r>
            </a:p>
          </p:txBody>
        </p:sp>
        <p:sp>
          <p:nvSpPr>
            <p:cNvPr id="12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452688" y="1933761"/>
              <a:ext cx="3062288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Web Site Management</a:t>
              </a:r>
            </a:p>
          </p:txBody>
        </p:sp>
        <p:sp>
          <p:nvSpPr>
            <p:cNvPr id="13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5076826" y="5196074"/>
              <a:ext cx="2960687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2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Evaluation form</a:t>
              </a:r>
            </a:p>
          </p:txBody>
        </p:sp>
        <p:sp>
          <p:nvSpPr>
            <p:cNvPr id="14" name="WordArt 21"/>
            <p:cNvSpPr>
              <a:spLocks noChangeArrowheads="1" noChangeShapeType="1" noTextEdit="1"/>
            </p:cNvSpPr>
            <p:nvPr/>
          </p:nvSpPr>
          <p:spPr bwMode="auto">
            <a:xfrm rot="21360000">
              <a:off x="4037013" y="2971986"/>
              <a:ext cx="3575050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Abstract Selection, refereeing</a:t>
              </a:r>
            </a:p>
          </p:txBody>
        </p:sp>
        <p:sp>
          <p:nvSpPr>
            <p:cNvPr id="15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3138488" y="2300474"/>
              <a:ext cx="3062288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Conference Program Definition</a:t>
              </a:r>
            </a:p>
          </p:txBody>
        </p:sp>
        <p:sp>
          <p:nvSpPr>
            <p:cNvPr id="16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5043488" y="5743761"/>
              <a:ext cx="3651250" cy="6985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US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Long term archive and proceedings</a:t>
              </a:r>
              <a:endParaRPr lang="en-GB" sz="3600" kern="10">
                <a:solidFill>
                  <a:schemeClr val="accent3">
                    <a:lumMod val="85000"/>
                  </a:schemeClr>
                </a:solidFill>
                <a:latin typeface="Verdana"/>
                <a:ea typeface="Verdana"/>
                <a:cs typeface="Verdana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2027238" y="2587811"/>
              <a:ext cx="2863850" cy="3765550"/>
            </a:xfrm>
            <a:custGeom>
              <a:avLst/>
              <a:gdLst>
                <a:gd name="T0" fmla="*/ 2863490 w 7956"/>
                <a:gd name="T1" fmla="*/ 3765190 h 10461"/>
                <a:gd name="T2" fmla="*/ 0 w 7956"/>
                <a:gd name="T3" fmla="*/ 0 h 10461"/>
                <a:gd name="T4" fmla="*/ 0 60000 65536"/>
                <a:gd name="T5" fmla="*/ 0 60000 65536"/>
                <a:gd name="T6" fmla="*/ 0 w 7956"/>
                <a:gd name="T7" fmla="*/ 0 h 10461"/>
                <a:gd name="T8" fmla="*/ 7956 w 7956"/>
                <a:gd name="T9" fmla="*/ 10461 h 1046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956" h="10461">
                  <a:moveTo>
                    <a:pt x="7955" y="10460"/>
                  </a:moveTo>
                  <a:cubicBezTo>
                    <a:pt x="6629" y="3487"/>
                    <a:pt x="0" y="0"/>
                    <a:pt x="0" y="0"/>
                  </a:cubicBezTo>
                </a:path>
              </a:pathLst>
            </a:custGeom>
            <a:noFill/>
            <a:ln w="91440">
              <a:solidFill>
                <a:srgbClr val="92D05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8" name="WordArt 26"/>
            <p:cNvSpPr>
              <a:spLocks noChangeArrowheads="1" noChangeShapeType="1" noTextEdit="1"/>
            </p:cNvSpPr>
            <p:nvPr/>
          </p:nvSpPr>
          <p:spPr bwMode="auto">
            <a:xfrm>
              <a:off x="5043488" y="4738874"/>
              <a:ext cx="2960688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rgbClr val="0070C0"/>
                  </a:solidFill>
                  <a:latin typeface="Verdana"/>
                  <a:ea typeface="Verdana"/>
                  <a:cs typeface="Verdana"/>
                </a:rPr>
                <a:t>&gt; Paper Reviewing</a:t>
              </a:r>
            </a:p>
          </p:txBody>
        </p:sp>
      </p:grpSp>
      <p:pic>
        <p:nvPicPr>
          <p:cNvPr id="29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64" y="914400"/>
            <a:ext cx="3278997" cy="42529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17" descr="Final Judge.bmp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233" y="1813232"/>
            <a:ext cx="6892702" cy="37514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2869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Features: Managing Conferences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533400" y="4522561"/>
            <a:ext cx="3300627" cy="2139156"/>
            <a:chOff x="2027238" y="1933761"/>
            <a:chExt cx="6956425" cy="4508500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5278438" y="4611874"/>
              <a:ext cx="3175" cy="1587"/>
              <a:chOff x="2836" y="2647"/>
              <a:chExt cx="2" cy="1"/>
            </a:xfrm>
          </p:grpSpPr>
          <p:sp>
            <p:nvSpPr>
              <p:cNvPr id="26" name="Oval 3"/>
              <p:cNvSpPr>
                <a:spLocks noChangeArrowheads="1"/>
              </p:cNvSpPr>
              <p:nvPr/>
            </p:nvSpPr>
            <p:spPr bwMode="auto">
              <a:xfrm>
                <a:off x="2836" y="2647"/>
                <a:ext cx="3" cy="1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pic>
            <p:nvPicPr>
              <p:cNvPr id="27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6" y="264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8" name="WordArt 5"/>
              <p:cNvSpPr>
                <a:spLocks noChangeArrowheads="1" noChangeShapeType="1" noTextEdit="1"/>
              </p:cNvSpPr>
              <p:nvPr/>
            </p:nvSpPr>
            <p:spPr bwMode="auto">
              <a:xfrm>
                <a:off x="2837" y="2648"/>
                <a:ext cx="1" cy="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CanDown">
                  <a:avLst>
                    <a:gd name="adj" fmla="val 33333"/>
                  </a:avLst>
                </a:prstTxWarp>
              </a:bodyPr>
              <a:lstStyle/>
              <a:p>
                <a:pPr algn="ctr"/>
                <a:r>
                  <a:rPr lang="en-GB" sz="3600" kern="10">
                    <a:solidFill>
                      <a:schemeClr val="accent3">
                        <a:lumMod val="85000"/>
                      </a:schemeClr>
                    </a:solidFill>
                    <a:latin typeface="Times New Roman"/>
                    <a:cs typeface="Times New Roman"/>
                  </a:rPr>
                  <a:t>Conferences</a:t>
                </a: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5740401" y="4005449"/>
              <a:ext cx="9525" cy="1587"/>
              <a:chOff x="3127" y="2265"/>
              <a:chExt cx="6" cy="1"/>
            </a:xfrm>
          </p:grpSpPr>
          <p:sp>
            <p:nvSpPr>
              <p:cNvPr id="23" name="Oval 7"/>
              <p:cNvSpPr>
                <a:spLocks noChangeArrowheads="1"/>
              </p:cNvSpPr>
              <p:nvPr/>
            </p:nvSpPr>
            <p:spPr bwMode="auto">
              <a:xfrm>
                <a:off x="3127" y="2265"/>
                <a:ext cx="7" cy="2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pic>
            <p:nvPicPr>
              <p:cNvPr id="24" name="Picture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7" y="2266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5" name="WordArt 9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29" y="2266"/>
                <a:ext cx="3" cy="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CanDown">
                  <a:avLst>
                    <a:gd name="adj" fmla="val 33333"/>
                  </a:avLst>
                </a:prstTxWarp>
              </a:bodyPr>
              <a:lstStyle/>
              <a:p>
                <a:pPr algn="ctr"/>
                <a:r>
                  <a:rPr lang="en-GB" sz="3600" kern="10">
                    <a:solidFill>
                      <a:schemeClr val="accent3">
                        <a:lumMod val="85000"/>
                      </a:schemeClr>
                    </a:solidFill>
                    <a:latin typeface="Times New Roman"/>
                    <a:cs typeface="Times New Roman"/>
                  </a:rPr>
                  <a:t>Sessions</a:t>
                </a:r>
              </a:p>
            </p:txBody>
          </p:sp>
        </p:grp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121401" y="3292661"/>
              <a:ext cx="14287" cy="6350"/>
              <a:chOff x="3367" y="1816"/>
              <a:chExt cx="9" cy="4"/>
            </a:xfrm>
          </p:grpSpPr>
          <p:sp>
            <p:nvSpPr>
              <p:cNvPr id="19" name="Oval 11"/>
              <p:cNvSpPr>
                <a:spLocks noChangeArrowheads="1"/>
              </p:cNvSpPr>
              <p:nvPr/>
            </p:nvSpPr>
            <p:spPr bwMode="auto">
              <a:xfrm>
                <a:off x="3367" y="1816"/>
                <a:ext cx="10" cy="5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grpSp>
            <p:nvGrpSpPr>
              <p:cNvPr id="20" name="Group 12"/>
              <p:cNvGrpSpPr>
                <a:grpSpLocks/>
              </p:cNvGrpSpPr>
              <p:nvPr/>
            </p:nvGrpSpPr>
            <p:grpSpPr bwMode="auto">
              <a:xfrm>
                <a:off x="3368" y="1818"/>
                <a:ext cx="6" cy="1"/>
                <a:chOff x="3368" y="1818"/>
                <a:chExt cx="6" cy="1"/>
              </a:xfrm>
            </p:grpSpPr>
            <p:sp>
              <p:nvSpPr>
                <p:cNvPr id="21" name="WordArt 1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369" y="1818"/>
                  <a:ext cx="6" cy="2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CanDown">
                    <a:avLst>
                      <a:gd name="adj" fmla="val 33333"/>
                    </a:avLst>
                  </a:prstTxWarp>
                </a:bodyPr>
                <a:lstStyle/>
                <a:p>
                  <a:pPr algn="ctr"/>
                  <a:r>
                    <a:rPr lang="en-GB" sz="3600" kern="10">
                      <a:solidFill>
                        <a:schemeClr val="accent3">
                          <a:lumMod val="85000"/>
                        </a:schemeClr>
                      </a:solidFill>
                      <a:latin typeface="Times New Roman"/>
                      <a:cs typeface="Times New Roman"/>
                    </a:rPr>
                    <a:t>Contributions</a:t>
                  </a:r>
                </a:p>
              </p:txBody>
            </p:sp>
            <p:pic>
              <p:nvPicPr>
                <p:cNvPr id="22" name="Picture 14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368" y="1818"/>
                  <a:ext cx="2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8" name="WordArt 15"/>
            <p:cNvSpPr>
              <a:spLocks noChangeArrowheads="1" noChangeShapeType="1" noTextEdit="1"/>
            </p:cNvSpPr>
            <p:nvPr/>
          </p:nvSpPr>
          <p:spPr bwMode="auto">
            <a:xfrm rot="21420000">
              <a:off x="3686176" y="2759261"/>
              <a:ext cx="2451100" cy="6207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Call for Abstract</a:t>
              </a:r>
            </a:p>
          </p:txBody>
        </p:sp>
        <p:sp>
          <p:nvSpPr>
            <p:cNvPr id="9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4662488" y="3914961"/>
              <a:ext cx="2794000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Slides and paper Submission</a:t>
              </a:r>
            </a:p>
          </p:txBody>
        </p:sp>
        <p:sp>
          <p:nvSpPr>
            <p:cNvPr id="10" name="WordArt 17"/>
            <p:cNvSpPr>
              <a:spLocks noChangeArrowheads="1" noChangeShapeType="1" noTextEdit="1"/>
            </p:cNvSpPr>
            <p:nvPr/>
          </p:nvSpPr>
          <p:spPr bwMode="auto">
            <a:xfrm rot="21420000">
              <a:off x="4867276" y="4210236"/>
              <a:ext cx="4116387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Attendant Registration, payment, badges</a:t>
              </a:r>
            </a:p>
          </p:txBody>
        </p:sp>
        <p:sp>
          <p:nvSpPr>
            <p:cNvPr id="11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4395788" y="3533961"/>
              <a:ext cx="2552700" cy="6985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Timetable Setup</a:t>
              </a:r>
            </a:p>
          </p:txBody>
        </p:sp>
        <p:sp>
          <p:nvSpPr>
            <p:cNvPr id="12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452688" y="1933761"/>
              <a:ext cx="3062288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Web Site Management</a:t>
              </a:r>
            </a:p>
          </p:txBody>
        </p:sp>
        <p:sp>
          <p:nvSpPr>
            <p:cNvPr id="13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5076826" y="5196074"/>
              <a:ext cx="2960687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200" kern="10">
                  <a:solidFill>
                    <a:srgbClr val="0070C0"/>
                  </a:solidFill>
                  <a:latin typeface="Verdana"/>
                  <a:ea typeface="Verdana"/>
                  <a:cs typeface="Verdana"/>
                </a:rPr>
                <a:t>&gt; Evaluation form</a:t>
              </a:r>
            </a:p>
          </p:txBody>
        </p:sp>
        <p:sp>
          <p:nvSpPr>
            <p:cNvPr id="14" name="WordArt 21"/>
            <p:cNvSpPr>
              <a:spLocks noChangeArrowheads="1" noChangeShapeType="1" noTextEdit="1"/>
            </p:cNvSpPr>
            <p:nvPr/>
          </p:nvSpPr>
          <p:spPr bwMode="auto">
            <a:xfrm rot="21360000">
              <a:off x="4037013" y="2971986"/>
              <a:ext cx="3575050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Abstract Selection, refereeing</a:t>
              </a:r>
            </a:p>
          </p:txBody>
        </p:sp>
        <p:sp>
          <p:nvSpPr>
            <p:cNvPr id="15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3138488" y="2300474"/>
              <a:ext cx="3062288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Conference Program Definition</a:t>
              </a:r>
            </a:p>
          </p:txBody>
        </p:sp>
        <p:sp>
          <p:nvSpPr>
            <p:cNvPr id="16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5043488" y="5743761"/>
              <a:ext cx="3651250" cy="6985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US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Long term archive and proceedings</a:t>
              </a:r>
              <a:endParaRPr lang="en-GB" sz="3600" kern="10">
                <a:solidFill>
                  <a:schemeClr val="accent3">
                    <a:lumMod val="85000"/>
                  </a:schemeClr>
                </a:solidFill>
                <a:latin typeface="Verdana"/>
                <a:ea typeface="Verdana"/>
                <a:cs typeface="Verdana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2027238" y="2587811"/>
              <a:ext cx="2863850" cy="3765550"/>
            </a:xfrm>
            <a:custGeom>
              <a:avLst/>
              <a:gdLst>
                <a:gd name="T0" fmla="*/ 2863490 w 7956"/>
                <a:gd name="T1" fmla="*/ 3765190 h 10461"/>
                <a:gd name="T2" fmla="*/ 0 w 7956"/>
                <a:gd name="T3" fmla="*/ 0 h 10461"/>
                <a:gd name="T4" fmla="*/ 0 60000 65536"/>
                <a:gd name="T5" fmla="*/ 0 60000 65536"/>
                <a:gd name="T6" fmla="*/ 0 w 7956"/>
                <a:gd name="T7" fmla="*/ 0 h 10461"/>
                <a:gd name="T8" fmla="*/ 7956 w 7956"/>
                <a:gd name="T9" fmla="*/ 10461 h 1046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956" h="10461">
                  <a:moveTo>
                    <a:pt x="7955" y="10460"/>
                  </a:moveTo>
                  <a:cubicBezTo>
                    <a:pt x="6629" y="3487"/>
                    <a:pt x="0" y="0"/>
                    <a:pt x="0" y="0"/>
                  </a:cubicBezTo>
                </a:path>
              </a:pathLst>
            </a:custGeom>
            <a:noFill/>
            <a:ln w="91440">
              <a:solidFill>
                <a:srgbClr val="92D05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8" name="WordArt 26"/>
            <p:cNvSpPr>
              <a:spLocks noChangeArrowheads="1" noChangeShapeType="1" noTextEdit="1"/>
            </p:cNvSpPr>
            <p:nvPr/>
          </p:nvSpPr>
          <p:spPr bwMode="auto">
            <a:xfrm>
              <a:off x="5043488" y="4738874"/>
              <a:ext cx="2960688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Paper Reviewing</a:t>
              </a:r>
            </a:p>
          </p:txBody>
        </p:sp>
      </p:grpSp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873173"/>
            <a:ext cx="7572375" cy="1920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692" y="2992717"/>
            <a:ext cx="7572375" cy="1963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2019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Features: Managing Meetings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\\cern.ch\dfs\Users\t\tbaron\Documents\My Pictures\indico\indico_meet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895905"/>
            <a:ext cx="6477000" cy="5627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325" y="1842784"/>
            <a:ext cx="6574957" cy="3733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554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Features: Finding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\\cern.ch\dfs\Users\t\tbaron\Documents\My Pictures\indico\indico_navigation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5186363" cy="27610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t\tbaron\Documents\My Pictures\indico\indico_navigation3_e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066800"/>
            <a:ext cx="5494338" cy="382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cern.ch\dfs\Users\t\tbaron\Documents\My Pictures\indico\indico_search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962400"/>
            <a:ext cx="4648200" cy="2400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111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Features: Collaboration Hub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Room </a:t>
            </a:r>
          </a:p>
          <a:p>
            <a:pPr marL="0" indent="0">
              <a:buNone/>
            </a:pPr>
            <a:r>
              <a:rPr lang="en-US" dirty="0" smtClean="0"/>
              <a:t>booking</a:t>
            </a:r>
            <a:endParaRPr lang="en-GB" dirty="0"/>
          </a:p>
        </p:txBody>
      </p:sp>
      <p:pic>
        <p:nvPicPr>
          <p:cNvPr id="3074" name="Picture 2" descr="\\cern.ch\dfs\Users\t\tbaron\Documents\My Pictures\indico\indico_rooms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176477"/>
            <a:ext cx="6092228" cy="50055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cern.ch\dfs\Users\t\tbaron\Documents\My Pictures\indico\indico_roomma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438400"/>
            <a:ext cx="7219950" cy="4184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919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Features: Collaboration Hub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Booking collaboration services</a:t>
            </a:r>
            <a:r>
              <a:rPr lang="en-GB" dirty="0" smtClean="0"/>
              <a:t>: </a:t>
            </a:r>
            <a:r>
              <a:rPr lang="en-GB" sz="1800" dirty="0" smtClean="0"/>
              <a:t>videoconference, webcast, recording, chat</a:t>
            </a:r>
            <a:endParaRPr lang="en-US" sz="1800" dirty="0" smtClean="0"/>
          </a:p>
        </p:txBody>
      </p:sp>
      <p:pic>
        <p:nvPicPr>
          <p:cNvPr id="4098" name="Picture 2" descr="\\cern.ch\dfs\Users\t\tbaron\Documents\My Pictures\indico\indico_videoservic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57399"/>
            <a:ext cx="6734175" cy="42631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762000" y="4343400"/>
            <a:ext cx="838200" cy="2286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Script MT Bold" pitchFamily="6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47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Indico</a:t>
            </a:r>
            <a:r>
              <a:rPr lang="en-US" dirty="0" smtClean="0"/>
              <a:t> ?</a:t>
            </a:r>
          </a:p>
          <a:p>
            <a:r>
              <a:rPr lang="en-US" dirty="0" smtClean="0"/>
              <a:t>Features</a:t>
            </a:r>
          </a:p>
          <a:p>
            <a:pPr lvl="1"/>
            <a:r>
              <a:rPr lang="en-US" dirty="0" smtClean="0"/>
              <a:t>Managing conferences</a:t>
            </a:r>
          </a:p>
          <a:p>
            <a:pPr lvl="1"/>
            <a:r>
              <a:rPr lang="en-US" dirty="0" smtClean="0"/>
              <a:t>Managing meetings</a:t>
            </a:r>
          </a:p>
          <a:p>
            <a:pPr lvl="1"/>
            <a:r>
              <a:rPr lang="en-US" dirty="0" smtClean="0"/>
              <a:t>Finding information</a:t>
            </a:r>
          </a:p>
          <a:p>
            <a:pPr lvl="1"/>
            <a:r>
              <a:rPr lang="en-US" dirty="0" smtClean="0"/>
              <a:t>Collaboration Hub</a:t>
            </a:r>
          </a:p>
          <a:p>
            <a:r>
              <a:rPr lang="en-US" dirty="0" err="1" smtClean="0"/>
              <a:t>Indico</a:t>
            </a:r>
            <a:r>
              <a:rPr lang="en-US" dirty="0" smtClean="0"/>
              <a:t> Outside CERN</a:t>
            </a:r>
          </a:p>
          <a:p>
            <a:r>
              <a:rPr lang="en-US" dirty="0" smtClean="0"/>
              <a:t>Why choose </a:t>
            </a:r>
            <a:r>
              <a:rPr lang="en-US" dirty="0" err="1" smtClean="0"/>
              <a:t>Indico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83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Indico</a:t>
            </a:r>
            <a:r>
              <a:rPr lang="en-US" dirty="0" smtClean="0"/>
              <a:t> Outside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Open-source Software</a:t>
            </a:r>
          </a:p>
          <a:p>
            <a:pPr lvl="1"/>
            <a:r>
              <a:rPr lang="en-US" sz="2800" dirty="0" smtClean="0"/>
              <a:t>Released under the GNU GPLv3</a:t>
            </a:r>
          </a:p>
          <a:p>
            <a:pPr lvl="1"/>
            <a:r>
              <a:rPr lang="en-US" sz="2800" dirty="0" smtClean="0"/>
              <a:t>Distributed on a dedicated site: </a:t>
            </a:r>
            <a:r>
              <a:rPr lang="en-US" sz="2800" dirty="0" smtClean="0">
                <a:hlinkClick r:id="rId2"/>
              </a:rPr>
              <a:t>http://indico-software.org/</a:t>
            </a:r>
            <a:r>
              <a:rPr lang="en-US" sz="2800" dirty="0" smtClean="0"/>
              <a:t> </a:t>
            </a:r>
          </a:p>
          <a:p>
            <a:r>
              <a:rPr lang="en-US" sz="3200" dirty="0" smtClean="0"/>
              <a:t>Easily </a:t>
            </a:r>
            <a:r>
              <a:rPr lang="en-US" sz="3200" dirty="0" smtClean="0"/>
              <a:t>installed</a:t>
            </a:r>
            <a:endParaRPr lang="en-US" sz="3200" dirty="0" smtClean="0"/>
          </a:p>
          <a:p>
            <a:pPr lvl="1"/>
            <a:r>
              <a:rPr lang="en-US" sz="2800" dirty="0" smtClean="0"/>
              <a:t>Good packaging</a:t>
            </a:r>
          </a:p>
          <a:p>
            <a:pPr lvl="1"/>
            <a:r>
              <a:rPr lang="en-US" sz="2800" dirty="0" smtClean="0"/>
              <a:t>On one single server or on a cluster (like at CERN: currently </a:t>
            </a:r>
            <a:r>
              <a:rPr lang="en-US" sz="2800" dirty="0"/>
              <a:t>4</a:t>
            </a:r>
            <a:r>
              <a:rPr lang="en-US" sz="2800" dirty="0" smtClean="0"/>
              <a:t> servers)</a:t>
            </a:r>
          </a:p>
          <a:p>
            <a:pPr lvl="1"/>
            <a:r>
              <a:rPr lang="en-US" sz="2800" dirty="0" smtClean="0"/>
              <a:t>Ongoing work on </a:t>
            </a:r>
            <a:r>
              <a:rPr lang="en-US" sz="2800" dirty="0" err="1" smtClean="0"/>
              <a:t>Indico</a:t>
            </a:r>
            <a:r>
              <a:rPr lang="en-US" sz="2800" dirty="0" smtClean="0"/>
              <a:t> </a:t>
            </a:r>
            <a:r>
              <a:rPr lang="en-US" sz="2800" dirty="0" err="1" smtClean="0"/>
              <a:t>virtualisation</a:t>
            </a:r>
            <a:r>
              <a:rPr lang="en-US" sz="2800" dirty="0" smtClean="0"/>
              <a:t> and cloud-based services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07888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Indico</a:t>
            </a:r>
            <a:r>
              <a:rPr lang="en-US" dirty="0" smtClean="0"/>
              <a:t> Outside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Supported</a:t>
            </a:r>
          </a:p>
          <a:p>
            <a:pPr lvl="1"/>
            <a:r>
              <a:rPr lang="en-US" dirty="0" smtClean="0"/>
              <a:t>Community site </a:t>
            </a:r>
            <a:r>
              <a:rPr lang="en-US" dirty="0" smtClean="0">
                <a:hlinkClick r:id="rId2"/>
              </a:rPr>
              <a:t>http://indico-software.org/wiki/Community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Active and archived mailing lists for administrators of </a:t>
            </a:r>
            <a:r>
              <a:rPr lang="en-US" dirty="0" err="1" smtClean="0"/>
              <a:t>Indico</a:t>
            </a:r>
            <a:r>
              <a:rPr lang="en-US" dirty="0" smtClean="0"/>
              <a:t> servers</a:t>
            </a:r>
          </a:p>
          <a:p>
            <a:pPr lvl="1"/>
            <a:r>
              <a:rPr lang="en-US" dirty="0" smtClean="0"/>
              <a:t>Some companies are selling various commercial services around </a:t>
            </a:r>
            <a:r>
              <a:rPr lang="en-US" dirty="0" err="1" smtClean="0"/>
              <a:t>Indico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03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Choose </a:t>
            </a:r>
            <a:r>
              <a:rPr lang="en-US" dirty="0" err="1" smtClean="0"/>
              <a:t>Indico</a:t>
            </a:r>
            <a:r>
              <a:rPr lang="en-US" dirty="0" smtClean="0"/>
              <a:t>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Easily </a:t>
            </a:r>
            <a:r>
              <a:rPr lang="en-US" sz="3200" dirty="0" smtClean="0"/>
              <a:t>i</a:t>
            </a:r>
            <a:r>
              <a:rPr lang="en-US" sz="3200" dirty="0" smtClean="0"/>
              <a:t>ntegrated to your </a:t>
            </a:r>
            <a:r>
              <a:rPr lang="en-US" sz="3200" dirty="0" err="1" smtClean="0"/>
              <a:t>Organisation</a:t>
            </a:r>
            <a:endParaRPr lang="en-US" sz="3200" dirty="0" smtClean="0"/>
          </a:p>
          <a:p>
            <a:pPr lvl="1"/>
            <a:r>
              <a:rPr lang="en-US" sz="2800" dirty="0" smtClean="0"/>
              <a:t>Modular architecture; Open plugin model</a:t>
            </a:r>
          </a:p>
          <a:p>
            <a:pPr lvl="1"/>
            <a:r>
              <a:rPr lang="en-US" sz="2800" dirty="0" smtClean="0"/>
              <a:t>To your local authentication system</a:t>
            </a:r>
          </a:p>
          <a:p>
            <a:pPr lvl="2"/>
            <a:r>
              <a:rPr lang="en-US" sz="2400" dirty="0" smtClean="0"/>
              <a:t>Existing module for LDAP</a:t>
            </a:r>
          </a:p>
          <a:p>
            <a:pPr lvl="1"/>
            <a:r>
              <a:rPr lang="en-US" sz="2800" dirty="0" smtClean="0"/>
              <a:t>Full layout customization</a:t>
            </a:r>
          </a:p>
          <a:p>
            <a:pPr lvl="1"/>
            <a:r>
              <a:rPr lang="en-US" sz="2800" dirty="0" smtClean="0"/>
              <a:t>Easy </a:t>
            </a:r>
            <a:r>
              <a:rPr lang="en-US" sz="2800" dirty="0" smtClean="0"/>
              <a:t>and secure data export mechanisms</a:t>
            </a:r>
          </a:p>
          <a:p>
            <a:pPr lvl="2"/>
            <a:r>
              <a:rPr lang="en-US" sz="2400" dirty="0" smtClean="0"/>
              <a:t>In various formats: XML, HTML, ICS, JSON</a:t>
            </a:r>
          </a:p>
          <a:p>
            <a:pPr lvl="3"/>
            <a:r>
              <a:rPr lang="en-US" sz="2000" dirty="0" smtClean="0"/>
              <a:t>Easy link with Exchange, Outlook, Google Calendar</a:t>
            </a:r>
          </a:p>
          <a:p>
            <a:pPr lvl="2"/>
            <a:r>
              <a:rPr lang="en-US" sz="2400" dirty="0" smtClean="0"/>
              <a:t>Using public/private keys and signed requests</a:t>
            </a:r>
          </a:p>
          <a:p>
            <a:pPr lvl="2"/>
            <a:r>
              <a:rPr lang="en-US" sz="2400" dirty="0" smtClean="0"/>
              <a:t>Controlled data export to search engines (through the </a:t>
            </a:r>
            <a:r>
              <a:rPr lang="en-US" sz="2400" dirty="0" err="1" smtClean="0"/>
              <a:t>LiveSync</a:t>
            </a:r>
            <a:r>
              <a:rPr lang="en-US" sz="2400" dirty="0" smtClean="0"/>
              <a:t> module)</a:t>
            </a:r>
          </a:p>
        </p:txBody>
      </p:sp>
    </p:spTree>
    <p:extLst>
      <p:ext uri="{BB962C8B-B14F-4D97-AF65-F5344CB8AC3E}">
        <p14:creationId xmlns:p14="http://schemas.microsoft.com/office/powerpoint/2010/main" val="151246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\\cern.ch\dfs\Users\t\tbaron\Documents\My Pictures\indico\indico_i18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182" y="1676400"/>
            <a:ext cx="4748214" cy="2367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Choose </a:t>
            </a:r>
            <a:r>
              <a:rPr lang="en-US" dirty="0" err="1" smtClean="0"/>
              <a:t>Indico</a:t>
            </a:r>
            <a:r>
              <a:rPr lang="en-US" dirty="0" smtClean="0"/>
              <a:t>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Secure</a:t>
            </a:r>
          </a:p>
          <a:p>
            <a:pPr lvl="1"/>
            <a:r>
              <a:rPr lang="en-US" sz="2000" dirty="0" smtClean="0"/>
              <a:t>Protection model</a:t>
            </a:r>
          </a:p>
          <a:p>
            <a:pPr lvl="2"/>
            <a:r>
              <a:rPr lang="en-US" sz="1800" dirty="0" smtClean="0"/>
              <a:t>Fine-grained</a:t>
            </a:r>
          </a:p>
          <a:p>
            <a:pPr lvl="2"/>
            <a:r>
              <a:rPr lang="en-US" sz="1800" dirty="0" smtClean="0"/>
              <a:t>User or group based</a:t>
            </a:r>
          </a:p>
          <a:p>
            <a:pPr lvl="1"/>
            <a:r>
              <a:rPr lang="en-US" sz="2000" dirty="0" smtClean="0"/>
              <a:t>Solid development process</a:t>
            </a:r>
          </a:p>
          <a:p>
            <a:pPr lvl="2"/>
            <a:r>
              <a:rPr lang="en-US" sz="1800" dirty="0" smtClean="0"/>
              <a:t>Coding standards</a:t>
            </a:r>
          </a:p>
          <a:p>
            <a:pPr lvl="2"/>
            <a:r>
              <a:rPr lang="en-US" sz="1800" dirty="0" smtClean="0"/>
              <a:t>Code reviews</a:t>
            </a:r>
          </a:p>
          <a:p>
            <a:pPr lvl="2"/>
            <a:r>
              <a:rPr lang="en-US" sz="1800" dirty="0" smtClean="0"/>
              <a:t>Tests cycle</a:t>
            </a:r>
          </a:p>
          <a:p>
            <a:r>
              <a:rPr lang="en-US" sz="2400" dirty="0" err="1" smtClean="0"/>
              <a:t>Internationalised</a:t>
            </a:r>
            <a:endParaRPr lang="en-US" sz="2400" dirty="0" smtClean="0"/>
          </a:p>
          <a:p>
            <a:pPr lvl="1"/>
            <a:r>
              <a:rPr lang="en-US" sz="2000" dirty="0" smtClean="0"/>
              <a:t>3 languages currently available (EN, FR, SP)</a:t>
            </a:r>
          </a:p>
          <a:p>
            <a:pPr lvl="2"/>
            <a:r>
              <a:rPr lang="en-US" sz="1800" dirty="0" smtClean="0"/>
              <a:t>Easy to add new translations (2 text files); even in non-</a:t>
            </a:r>
            <a:r>
              <a:rPr lang="en-US" sz="1800" dirty="0" err="1" smtClean="0"/>
              <a:t>latin</a:t>
            </a:r>
            <a:r>
              <a:rPr lang="en-US" sz="1800" dirty="0" smtClean="0"/>
              <a:t> character sets (UTF8)</a:t>
            </a:r>
          </a:p>
          <a:p>
            <a:pPr lvl="1"/>
            <a:r>
              <a:rPr lang="en-US" sz="2200" dirty="0" err="1" smtClean="0"/>
              <a:t>Timezone</a:t>
            </a:r>
            <a:r>
              <a:rPr lang="en-US" sz="2200" dirty="0" smtClean="0"/>
              <a:t>-aware</a:t>
            </a:r>
          </a:p>
          <a:p>
            <a:pPr lvl="1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1717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Choose </a:t>
            </a:r>
            <a:r>
              <a:rPr lang="en-US" dirty="0" err="1" smtClean="0"/>
              <a:t>Indico</a:t>
            </a:r>
            <a:r>
              <a:rPr lang="en-US" dirty="0" smtClean="0"/>
              <a:t>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Extensible and reliable</a:t>
            </a:r>
          </a:p>
          <a:p>
            <a:pPr lvl="1"/>
            <a:r>
              <a:rPr lang="en-US" dirty="0" smtClean="0"/>
              <a:t>At CERN</a:t>
            </a:r>
          </a:p>
          <a:p>
            <a:pPr lvl="2"/>
            <a:r>
              <a:rPr lang="en-US" dirty="0" smtClean="0"/>
              <a:t>170.000 events</a:t>
            </a:r>
          </a:p>
          <a:p>
            <a:pPr lvl="2"/>
            <a:r>
              <a:rPr lang="en-US" dirty="0" smtClean="0"/>
              <a:t>720.000 talks</a:t>
            </a:r>
          </a:p>
          <a:p>
            <a:pPr lvl="2"/>
            <a:r>
              <a:rPr lang="en-US" dirty="0" smtClean="0"/>
              <a:t>920.000 files – several TB of data</a:t>
            </a:r>
          </a:p>
          <a:p>
            <a:r>
              <a:rPr lang="en-US" dirty="0" smtClean="0"/>
              <a:t>Useful!</a:t>
            </a:r>
          </a:p>
          <a:p>
            <a:pPr lvl="1"/>
            <a:r>
              <a:rPr lang="en-US" dirty="0" smtClean="0"/>
              <a:t>At CERN</a:t>
            </a:r>
          </a:p>
          <a:p>
            <a:pPr lvl="2"/>
            <a:r>
              <a:rPr lang="en-US" dirty="0" smtClean="0"/>
              <a:t>15.000 unique visitors (~1M hits) on average per day</a:t>
            </a:r>
          </a:p>
          <a:p>
            <a:endParaRPr lang="en-US" dirty="0" smtClean="0"/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942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Thank you for your attention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Any questions ?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400" dirty="0" smtClean="0">
                <a:hlinkClick r:id="rId2"/>
              </a:rPr>
              <a:t>Thomas.baron@cern.ch</a:t>
            </a: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>
                <a:hlinkClick r:id="rId3"/>
              </a:rPr>
              <a:t>http://indico.cern.ch</a:t>
            </a: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>
                <a:hlinkClick r:id="rId4"/>
              </a:rPr>
              <a:t>http://indico-software.org</a:t>
            </a:r>
            <a:endParaRPr lang="en-US" sz="2400" dirty="0" smtClean="0"/>
          </a:p>
          <a:p>
            <a:pPr marL="0" indent="0" algn="ct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862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Indico</a:t>
            </a:r>
            <a:r>
              <a:rPr lang="en-US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200" dirty="0" smtClean="0"/>
          </a:p>
          <a:p>
            <a:r>
              <a:rPr lang="en-US" sz="3200" dirty="0" smtClean="0"/>
              <a:t>Web-based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organisation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smtClean="0"/>
              <a:t>platform</a:t>
            </a:r>
          </a:p>
          <a:p>
            <a:pPr lvl="1"/>
            <a:r>
              <a:rPr lang="en-US" sz="2800" dirty="0" smtClean="0"/>
              <a:t>From the simplest lecture to the most complex conference</a:t>
            </a:r>
          </a:p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Archive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smtClean="0"/>
              <a:t>of events metadata and related documents (minutes, slides etc.)</a:t>
            </a:r>
          </a:p>
          <a:p>
            <a:r>
              <a:rPr lang="en-US" sz="3200" dirty="0" smtClean="0"/>
              <a:t>An open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collaboration hub </a:t>
            </a:r>
            <a:r>
              <a:rPr lang="en-US" sz="3200" dirty="0" smtClean="0"/>
              <a:t>at the heart of the </a:t>
            </a:r>
            <a:r>
              <a:rPr lang="en-US" sz="3200" dirty="0" err="1" smtClean="0"/>
              <a:t>Organisation’s</a:t>
            </a:r>
            <a:r>
              <a:rPr lang="en-US" sz="3200" dirty="0" smtClean="0"/>
              <a:t> collaboration strategy</a:t>
            </a:r>
          </a:p>
          <a:p>
            <a:endParaRPr lang="en-US" sz="3200" dirty="0" smtClean="0"/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75683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1154861_1693768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749675"/>
            <a:ext cx="2342227" cy="234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Indico</a:t>
            </a:r>
            <a:r>
              <a:rPr lang="en-US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914400">
              <a:spcBef>
                <a:spcPct val="20000"/>
              </a:spcBef>
              <a:buClr>
                <a:srgbClr val="00529E"/>
              </a:buClr>
              <a:buSzTx/>
              <a:buFontTx/>
              <a:buChar char="•"/>
            </a:pPr>
            <a:r>
              <a:rPr lang="en-GB" sz="3200" dirty="0">
                <a:latin typeface="Arial" charset="0"/>
              </a:rPr>
              <a:t>Started</a:t>
            </a:r>
            <a:r>
              <a:rPr lang="en-GB" sz="2400" b="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GB" sz="3200" dirty="0">
                <a:latin typeface="Arial" charset="0"/>
              </a:rPr>
              <a:t>as </a:t>
            </a:r>
            <a:r>
              <a:rPr lang="en-GB" sz="3200" dirty="0" smtClean="0">
                <a:latin typeface="Arial" charset="0"/>
              </a:rPr>
              <a:t>a </a:t>
            </a:r>
            <a:r>
              <a:rPr lang="en-GB" sz="3200" dirty="0">
                <a:latin typeface="Arial" charset="0"/>
              </a:rPr>
              <a:t>European Project (</a:t>
            </a:r>
            <a:r>
              <a:rPr lang="en-GB" sz="3200" dirty="0" smtClean="0">
                <a:latin typeface="Arial" charset="0"/>
              </a:rPr>
              <a:t>2002-2004)</a:t>
            </a:r>
            <a:endParaRPr lang="en-GB" sz="3200" dirty="0">
              <a:latin typeface="Arial" charset="0"/>
            </a:endParaRPr>
          </a:p>
          <a:p>
            <a:pPr defTabSz="914400">
              <a:spcBef>
                <a:spcPct val="20000"/>
              </a:spcBef>
              <a:buClr>
                <a:srgbClr val="00529E"/>
              </a:buClr>
              <a:buSzTx/>
              <a:buFontTx/>
              <a:buChar char="•"/>
            </a:pPr>
            <a:r>
              <a:rPr lang="en-GB" sz="3200" dirty="0">
                <a:latin typeface="Arial" charset="0"/>
              </a:rPr>
              <a:t>In production at CERN: </a:t>
            </a:r>
            <a:r>
              <a:rPr lang="en-GB" sz="3200" b="0" dirty="0" smtClean="0">
                <a:solidFill>
                  <a:srgbClr val="2D2DB9"/>
                </a:solidFill>
                <a:latin typeface="Arial" charset="0"/>
                <a:hlinkClick r:id="rId3"/>
              </a:rPr>
              <a:t>http://indico.cern.ch</a:t>
            </a:r>
            <a:endParaRPr lang="en-GB" sz="3200" b="0" dirty="0" smtClean="0">
              <a:solidFill>
                <a:srgbClr val="2D2DB9"/>
              </a:solidFill>
              <a:latin typeface="Arial" charset="0"/>
            </a:endParaRPr>
          </a:p>
          <a:p>
            <a:pPr defTabSz="914400">
              <a:spcBef>
                <a:spcPct val="20000"/>
              </a:spcBef>
              <a:buClr>
                <a:srgbClr val="00529E"/>
              </a:buClr>
              <a:buSzTx/>
              <a:buFontTx/>
              <a:buChar char="•"/>
            </a:pPr>
            <a:r>
              <a:rPr lang="en-GB" sz="3200" dirty="0">
                <a:latin typeface="Arial" charset="0"/>
              </a:rPr>
              <a:t>And in &gt; 90 institutions around the world: </a:t>
            </a:r>
          </a:p>
          <a:p>
            <a:pPr lvl="1" defTabSz="914400">
              <a:spcBef>
                <a:spcPct val="20000"/>
              </a:spcBef>
              <a:buClr>
                <a:srgbClr val="00529E"/>
              </a:buClr>
              <a:buSzTx/>
              <a:buFont typeface="Arial" charset="0"/>
              <a:buChar char="–"/>
            </a:pPr>
            <a:r>
              <a:rPr lang="en-GB" sz="2800" dirty="0">
                <a:latin typeface="Arial" charset="0"/>
                <a:hlinkClick r:id="rId4"/>
              </a:rPr>
              <a:t>http://indico-software.org/wiki/IndicoWorldWide</a:t>
            </a:r>
            <a:endParaRPr lang="en-GB" sz="2800" dirty="0">
              <a:latin typeface="Arial" charset="0"/>
            </a:endParaRPr>
          </a:p>
          <a:p>
            <a:pPr lvl="1" defTabSz="914400">
              <a:spcBef>
                <a:spcPct val="20000"/>
              </a:spcBef>
              <a:buClr>
                <a:srgbClr val="00529E"/>
              </a:buClr>
              <a:buSzTx/>
              <a:buFont typeface="Arial" charset="0"/>
              <a:buChar char="–"/>
            </a:pPr>
            <a:r>
              <a:rPr lang="en-GB" sz="2800" dirty="0" smtClean="0">
                <a:latin typeface="Arial" charset="0"/>
              </a:rPr>
              <a:t>Dedicated </a:t>
            </a:r>
            <a:r>
              <a:rPr lang="en-GB" sz="2800" dirty="0" err="1" smtClean="0">
                <a:latin typeface="Arial" charset="0"/>
              </a:rPr>
              <a:t>Indico</a:t>
            </a:r>
            <a:r>
              <a:rPr lang="en-GB" sz="2800" dirty="0" smtClean="0">
                <a:latin typeface="Arial" charset="0"/>
              </a:rPr>
              <a:t> servers installed at GSI</a:t>
            </a:r>
            <a:r>
              <a:rPr lang="en-GB" sz="2800" dirty="0">
                <a:latin typeface="Arial" charset="0"/>
              </a:rPr>
              <a:t>, DESY, </a:t>
            </a:r>
            <a:r>
              <a:rPr lang="en-GB" sz="2800" dirty="0" err="1">
                <a:latin typeface="Arial" charset="0"/>
              </a:rPr>
              <a:t>Fermilab</a:t>
            </a:r>
            <a:r>
              <a:rPr lang="en-GB" sz="2800" dirty="0" smtClean="0">
                <a:latin typeface="Arial" charset="0"/>
              </a:rPr>
              <a:t>, MIT, </a:t>
            </a:r>
            <a:r>
              <a:rPr lang="en-GB" sz="2800" dirty="0" err="1" smtClean="0">
                <a:latin typeface="Arial" charset="0"/>
              </a:rPr>
              <a:t>iHEP</a:t>
            </a:r>
            <a:r>
              <a:rPr lang="en-GB" sz="2800" dirty="0" smtClean="0">
                <a:latin typeface="Arial" charset="0"/>
              </a:rPr>
              <a:t> (China), EU-projects…</a:t>
            </a:r>
            <a:endParaRPr lang="en-GB" sz="2800" dirty="0">
              <a:latin typeface="Arial" charset="0"/>
            </a:endParaRPr>
          </a:p>
          <a:p>
            <a:pPr defTabSz="914400">
              <a:spcBef>
                <a:spcPct val="20000"/>
              </a:spcBef>
              <a:buClr>
                <a:srgbClr val="00529E"/>
              </a:buClr>
              <a:buSzTx/>
              <a:buFontTx/>
              <a:buChar char="•"/>
            </a:pPr>
            <a:r>
              <a:rPr lang="en-GB" sz="3200" dirty="0">
                <a:latin typeface="Arial" charset="0"/>
              </a:rPr>
              <a:t>Free and Open Source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60429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143000"/>
            <a:ext cx="7972425" cy="441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8837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Features: Managing Conferences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Manages the whole conference lifecycle</a:t>
            </a:r>
            <a:endParaRPr lang="en-GB" dirty="0"/>
          </a:p>
        </p:txBody>
      </p:sp>
      <p:grpSp>
        <p:nvGrpSpPr>
          <p:cNvPr id="52" name="Group 2"/>
          <p:cNvGrpSpPr>
            <a:grpSpLocks/>
          </p:cNvGrpSpPr>
          <p:nvPr/>
        </p:nvGrpSpPr>
        <p:grpSpPr bwMode="auto">
          <a:xfrm>
            <a:off x="5278438" y="4611874"/>
            <a:ext cx="3175" cy="1587"/>
            <a:chOff x="2836" y="2647"/>
            <a:chExt cx="2" cy="1"/>
          </a:xfrm>
        </p:grpSpPr>
        <p:sp>
          <p:nvSpPr>
            <p:cNvPr id="53" name="Oval 3"/>
            <p:cNvSpPr>
              <a:spLocks noChangeArrowheads="1"/>
            </p:cNvSpPr>
            <p:nvPr/>
          </p:nvSpPr>
          <p:spPr bwMode="auto">
            <a:xfrm>
              <a:off x="2836" y="2647"/>
              <a:ext cx="3" cy="1"/>
            </a:xfrm>
            <a:prstGeom prst="ellipse">
              <a:avLst/>
            </a:prstGeom>
            <a:solidFill>
              <a:srgbClr val="B7DBFF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54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6" y="2648"/>
              <a:ext cx="1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55" name="WordArt 5"/>
            <p:cNvSpPr>
              <a:spLocks noChangeArrowheads="1" noChangeShapeType="1" noTextEdit="1"/>
            </p:cNvSpPr>
            <p:nvPr/>
          </p:nvSpPr>
          <p:spPr bwMode="auto">
            <a:xfrm>
              <a:off x="2837" y="2648"/>
              <a:ext cx="1" cy="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CanDown">
                <a:avLst>
                  <a:gd name="adj" fmla="val 33333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rgbClr val="808080"/>
                  </a:solidFill>
                  <a:latin typeface="Times New Roman"/>
                  <a:cs typeface="Times New Roman"/>
                </a:rPr>
                <a:t>Conferences</a:t>
              </a:r>
            </a:p>
          </p:txBody>
        </p:sp>
      </p:grpSp>
      <p:grpSp>
        <p:nvGrpSpPr>
          <p:cNvPr id="56" name="Group 6"/>
          <p:cNvGrpSpPr>
            <a:grpSpLocks/>
          </p:cNvGrpSpPr>
          <p:nvPr/>
        </p:nvGrpSpPr>
        <p:grpSpPr bwMode="auto">
          <a:xfrm>
            <a:off x="5740401" y="4005449"/>
            <a:ext cx="9525" cy="1587"/>
            <a:chOff x="3127" y="2265"/>
            <a:chExt cx="6" cy="1"/>
          </a:xfrm>
        </p:grpSpPr>
        <p:sp>
          <p:nvSpPr>
            <p:cNvPr id="57" name="Oval 7"/>
            <p:cNvSpPr>
              <a:spLocks noChangeArrowheads="1"/>
            </p:cNvSpPr>
            <p:nvPr/>
          </p:nvSpPr>
          <p:spPr bwMode="auto">
            <a:xfrm>
              <a:off x="3127" y="2265"/>
              <a:ext cx="7" cy="2"/>
            </a:xfrm>
            <a:prstGeom prst="ellipse">
              <a:avLst/>
            </a:prstGeom>
            <a:solidFill>
              <a:srgbClr val="B7DBFF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58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7" y="2266"/>
              <a:ext cx="1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59" name="WordArt 9"/>
            <p:cNvSpPr>
              <a:spLocks noChangeArrowheads="1" noChangeShapeType="1" noTextEdit="1"/>
            </p:cNvSpPr>
            <p:nvPr/>
          </p:nvSpPr>
          <p:spPr bwMode="auto">
            <a:xfrm>
              <a:off x="3129" y="2266"/>
              <a:ext cx="3" cy="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CanDown">
                <a:avLst>
                  <a:gd name="adj" fmla="val 33333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rgbClr val="808080"/>
                  </a:solidFill>
                  <a:latin typeface="Times New Roman"/>
                  <a:cs typeface="Times New Roman"/>
                </a:rPr>
                <a:t>Sessions</a:t>
              </a:r>
            </a:p>
          </p:txBody>
        </p:sp>
      </p:grpSp>
      <p:grpSp>
        <p:nvGrpSpPr>
          <p:cNvPr id="60" name="Group 10"/>
          <p:cNvGrpSpPr>
            <a:grpSpLocks/>
          </p:cNvGrpSpPr>
          <p:nvPr/>
        </p:nvGrpSpPr>
        <p:grpSpPr bwMode="auto">
          <a:xfrm>
            <a:off x="6121401" y="3292661"/>
            <a:ext cx="14287" cy="6350"/>
            <a:chOff x="3367" y="1816"/>
            <a:chExt cx="9" cy="4"/>
          </a:xfrm>
        </p:grpSpPr>
        <p:sp>
          <p:nvSpPr>
            <p:cNvPr id="61" name="Oval 11"/>
            <p:cNvSpPr>
              <a:spLocks noChangeArrowheads="1"/>
            </p:cNvSpPr>
            <p:nvPr/>
          </p:nvSpPr>
          <p:spPr bwMode="auto">
            <a:xfrm>
              <a:off x="3367" y="1816"/>
              <a:ext cx="10" cy="5"/>
            </a:xfrm>
            <a:prstGeom prst="ellipse">
              <a:avLst/>
            </a:prstGeom>
            <a:solidFill>
              <a:srgbClr val="B7DBFF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62" name="Group 12"/>
            <p:cNvGrpSpPr>
              <a:grpSpLocks/>
            </p:cNvGrpSpPr>
            <p:nvPr/>
          </p:nvGrpSpPr>
          <p:grpSpPr bwMode="auto">
            <a:xfrm>
              <a:off x="3368" y="1818"/>
              <a:ext cx="6" cy="1"/>
              <a:chOff x="3368" y="1818"/>
              <a:chExt cx="6" cy="1"/>
            </a:xfrm>
          </p:grpSpPr>
          <p:sp>
            <p:nvSpPr>
              <p:cNvPr id="63" name="WordArt 13"/>
              <p:cNvSpPr>
                <a:spLocks noChangeArrowheads="1" noChangeShapeType="1" noTextEdit="1"/>
              </p:cNvSpPr>
              <p:nvPr/>
            </p:nvSpPr>
            <p:spPr bwMode="auto">
              <a:xfrm>
                <a:off x="3369" y="1818"/>
                <a:ext cx="6" cy="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CanDown">
                  <a:avLst>
                    <a:gd name="adj" fmla="val 33333"/>
                  </a:avLst>
                </a:prstTxWarp>
              </a:bodyPr>
              <a:lstStyle/>
              <a:p>
                <a:pPr algn="ctr"/>
                <a:r>
                  <a:rPr lang="en-GB" sz="3600" kern="10">
                    <a:solidFill>
                      <a:srgbClr val="808080"/>
                    </a:solidFill>
                    <a:latin typeface="Times New Roman"/>
                    <a:cs typeface="Times New Roman"/>
                  </a:rPr>
                  <a:t>Contributions</a:t>
                </a:r>
              </a:p>
            </p:txBody>
          </p:sp>
          <p:pic>
            <p:nvPicPr>
              <p:cNvPr id="64" name="Picture 1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68" y="1818"/>
                <a:ext cx="2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65" name="WordArt 15"/>
          <p:cNvSpPr>
            <a:spLocks noChangeArrowheads="1" noChangeShapeType="1" noTextEdit="1"/>
          </p:cNvSpPr>
          <p:nvPr/>
        </p:nvSpPr>
        <p:spPr bwMode="auto">
          <a:xfrm rot="21420000">
            <a:off x="3686176" y="2759261"/>
            <a:ext cx="2451100" cy="6207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GB" sz="3600" kern="10">
                <a:solidFill>
                  <a:srgbClr val="348ABC">
                    <a:alpha val="98822"/>
                  </a:srgbClr>
                </a:solidFill>
                <a:latin typeface="Verdana"/>
                <a:ea typeface="Verdana"/>
                <a:cs typeface="Verdana"/>
              </a:rPr>
              <a:t>&gt; Call for Abstract</a:t>
            </a:r>
          </a:p>
        </p:txBody>
      </p:sp>
      <p:sp>
        <p:nvSpPr>
          <p:cNvPr id="66" name="WordArt 16"/>
          <p:cNvSpPr>
            <a:spLocks noChangeArrowheads="1" noChangeShapeType="1" noTextEdit="1"/>
          </p:cNvSpPr>
          <p:nvPr/>
        </p:nvSpPr>
        <p:spPr bwMode="auto">
          <a:xfrm>
            <a:off x="4662488" y="3914961"/>
            <a:ext cx="2794000" cy="7762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GB" sz="3600" kern="10" dirty="0">
                <a:solidFill>
                  <a:srgbClr val="348ABC">
                    <a:alpha val="98822"/>
                  </a:srgbClr>
                </a:solidFill>
                <a:latin typeface="Verdana"/>
                <a:ea typeface="Verdana"/>
                <a:cs typeface="Verdana"/>
              </a:rPr>
              <a:t>&gt; Slides and paper Submission</a:t>
            </a:r>
          </a:p>
        </p:txBody>
      </p:sp>
      <p:sp>
        <p:nvSpPr>
          <p:cNvPr id="67" name="WordArt 17"/>
          <p:cNvSpPr>
            <a:spLocks noChangeArrowheads="1" noChangeShapeType="1" noTextEdit="1"/>
          </p:cNvSpPr>
          <p:nvPr/>
        </p:nvSpPr>
        <p:spPr bwMode="auto">
          <a:xfrm rot="21420000">
            <a:off x="4867276" y="4210236"/>
            <a:ext cx="4116387" cy="7762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GB" sz="3600" kern="10">
                <a:solidFill>
                  <a:srgbClr val="348ABC">
                    <a:alpha val="98822"/>
                  </a:srgbClr>
                </a:solidFill>
                <a:latin typeface="Verdana"/>
                <a:ea typeface="Verdana"/>
                <a:cs typeface="Verdana"/>
              </a:rPr>
              <a:t>&gt; Attendant Registration, payment, badges</a:t>
            </a:r>
          </a:p>
        </p:txBody>
      </p:sp>
      <p:sp>
        <p:nvSpPr>
          <p:cNvPr id="68" name="WordArt 18"/>
          <p:cNvSpPr>
            <a:spLocks noChangeArrowheads="1" noChangeShapeType="1" noTextEdit="1"/>
          </p:cNvSpPr>
          <p:nvPr/>
        </p:nvSpPr>
        <p:spPr bwMode="auto">
          <a:xfrm>
            <a:off x="4395788" y="3533961"/>
            <a:ext cx="2552700" cy="698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GB" sz="3600" kern="10">
                <a:solidFill>
                  <a:srgbClr val="348ABC">
                    <a:alpha val="98822"/>
                  </a:srgbClr>
                </a:solidFill>
                <a:latin typeface="Verdana"/>
                <a:ea typeface="Verdana"/>
                <a:cs typeface="Verdana"/>
              </a:rPr>
              <a:t>&gt; Timetable Setup</a:t>
            </a:r>
          </a:p>
        </p:txBody>
      </p:sp>
      <p:sp>
        <p:nvSpPr>
          <p:cNvPr id="69" name="WordArt 19"/>
          <p:cNvSpPr>
            <a:spLocks noChangeArrowheads="1" noChangeShapeType="1" noTextEdit="1"/>
          </p:cNvSpPr>
          <p:nvPr/>
        </p:nvSpPr>
        <p:spPr bwMode="auto">
          <a:xfrm>
            <a:off x="2452688" y="1933761"/>
            <a:ext cx="3062288" cy="7762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GB" sz="3600" kern="10">
                <a:solidFill>
                  <a:srgbClr val="348ABC">
                    <a:alpha val="98822"/>
                  </a:srgbClr>
                </a:solidFill>
                <a:latin typeface="Verdana"/>
                <a:ea typeface="Verdana"/>
                <a:cs typeface="Verdana"/>
              </a:rPr>
              <a:t>&gt; Web Site Management</a:t>
            </a:r>
          </a:p>
        </p:txBody>
      </p:sp>
      <p:sp>
        <p:nvSpPr>
          <p:cNvPr id="70" name="WordArt 20"/>
          <p:cNvSpPr>
            <a:spLocks noChangeArrowheads="1" noChangeShapeType="1" noTextEdit="1"/>
          </p:cNvSpPr>
          <p:nvPr/>
        </p:nvSpPr>
        <p:spPr bwMode="auto">
          <a:xfrm>
            <a:off x="5076826" y="5196074"/>
            <a:ext cx="2960687" cy="7762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GB" sz="3200" kern="10">
                <a:solidFill>
                  <a:srgbClr val="348ABC"/>
                </a:solidFill>
                <a:latin typeface="Verdana"/>
                <a:ea typeface="Verdana"/>
                <a:cs typeface="Verdana"/>
              </a:rPr>
              <a:t>&gt; Evaluation form</a:t>
            </a:r>
          </a:p>
        </p:txBody>
      </p:sp>
      <p:sp>
        <p:nvSpPr>
          <p:cNvPr id="71" name="WordArt 21"/>
          <p:cNvSpPr>
            <a:spLocks noChangeArrowheads="1" noChangeShapeType="1" noTextEdit="1"/>
          </p:cNvSpPr>
          <p:nvPr/>
        </p:nvSpPr>
        <p:spPr bwMode="auto">
          <a:xfrm rot="21360000">
            <a:off x="4037013" y="2971986"/>
            <a:ext cx="3575050" cy="7762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GB" sz="3600" kern="10" dirty="0">
                <a:solidFill>
                  <a:srgbClr val="348ABC">
                    <a:alpha val="98822"/>
                  </a:srgbClr>
                </a:solidFill>
                <a:latin typeface="Verdana"/>
                <a:ea typeface="Verdana"/>
                <a:cs typeface="Verdana"/>
              </a:rPr>
              <a:t>&gt; Abstract Selection, refereeing</a:t>
            </a:r>
          </a:p>
        </p:txBody>
      </p:sp>
      <p:sp>
        <p:nvSpPr>
          <p:cNvPr id="72" name="WordArt 22"/>
          <p:cNvSpPr>
            <a:spLocks noChangeArrowheads="1" noChangeShapeType="1" noTextEdit="1"/>
          </p:cNvSpPr>
          <p:nvPr/>
        </p:nvSpPr>
        <p:spPr bwMode="auto">
          <a:xfrm>
            <a:off x="3138488" y="2300474"/>
            <a:ext cx="3062288" cy="7762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GB" sz="3600" kern="10" dirty="0">
                <a:solidFill>
                  <a:srgbClr val="348ABC">
                    <a:alpha val="98822"/>
                  </a:srgbClr>
                </a:solidFill>
                <a:latin typeface="Verdana"/>
                <a:ea typeface="Verdana"/>
                <a:cs typeface="Verdana"/>
              </a:rPr>
              <a:t>&gt; Conference Program Definition</a:t>
            </a:r>
          </a:p>
        </p:txBody>
      </p:sp>
      <p:sp>
        <p:nvSpPr>
          <p:cNvPr id="73" name="WordArt 24"/>
          <p:cNvSpPr>
            <a:spLocks noChangeArrowheads="1" noChangeShapeType="1" noTextEdit="1"/>
          </p:cNvSpPr>
          <p:nvPr/>
        </p:nvSpPr>
        <p:spPr bwMode="auto">
          <a:xfrm>
            <a:off x="5043488" y="5743761"/>
            <a:ext cx="3651250" cy="698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348ABC"/>
                </a:solidFill>
                <a:latin typeface="Verdana"/>
                <a:ea typeface="Verdana"/>
                <a:cs typeface="Verdana"/>
              </a:rPr>
              <a:t>&gt; Long term archive and proceedings</a:t>
            </a:r>
            <a:endParaRPr lang="en-GB" sz="3600" kern="10">
              <a:solidFill>
                <a:srgbClr val="348ABC"/>
              </a:solidFill>
              <a:latin typeface="Verdana"/>
              <a:ea typeface="Verdana"/>
              <a:cs typeface="Verdana"/>
            </a:endParaRPr>
          </a:p>
        </p:txBody>
      </p:sp>
      <p:sp>
        <p:nvSpPr>
          <p:cNvPr id="74" name="Freeform 25"/>
          <p:cNvSpPr>
            <a:spLocks/>
          </p:cNvSpPr>
          <p:nvPr/>
        </p:nvSpPr>
        <p:spPr bwMode="auto">
          <a:xfrm>
            <a:off x="2027238" y="2587811"/>
            <a:ext cx="2863850" cy="3765550"/>
          </a:xfrm>
          <a:custGeom>
            <a:avLst/>
            <a:gdLst>
              <a:gd name="T0" fmla="*/ 2863490 w 7956"/>
              <a:gd name="T1" fmla="*/ 3765190 h 10461"/>
              <a:gd name="T2" fmla="*/ 0 w 7956"/>
              <a:gd name="T3" fmla="*/ 0 h 10461"/>
              <a:gd name="T4" fmla="*/ 0 60000 65536"/>
              <a:gd name="T5" fmla="*/ 0 60000 65536"/>
              <a:gd name="T6" fmla="*/ 0 w 7956"/>
              <a:gd name="T7" fmla="*/ 0 h 10461"/>
              <a:gd name="T8" fmla="*/ 7956 w 7956"/>
              <a:gd name="T9" fmla="*/ 10461 h 1046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956" h="10461">
                <a:moveTo>
                  <a:pt x="7955" y="10460"/>
                </a:moveTo>
                <a:cubicBezTo>
                  <a:pt x="6629" y="3487"/>
                  <a:pt x="0" y="0"/>
                  <a:pt x="0" y="0"/>
                </a:cubicBezTo>
              </a:path>
            </a:pathLst>
          </a:custGeom>
          <a:noFill/>
          <a:ln w="91440">
            <a:solidFill>
              <a:srgbClr val="92D05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75" name="WordArt 26"/>
          <p:cNvSpPr>
            <a:spLocks noChangeArrowheads="1" noChangeShapeType="1" noTextEdit="1"/>
          </p:cNvSpPr>
          <p:nvPr/>
        </p:nvSpPr>
        <p:spPr bwMode="auto">
          <a:xfrm>
            <a:off x="5043488" y="4738874"/>
            <a:ext cx="2960688" cy="7762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GB" sz="3600" kern="10">
                <a:solidFill>
                  <a:srgbClr val="348ABC"/>
                </a:solidFill>
                <a:latin typeface="Verdana"/>
                <a:ea typeface="Verdana"/>
                <a:cs typeface="Verdana"/>
              </a:rPr>
              <a:t>&gt; Paper Reviewing</a:t>
            </a:r>
          </a:p>
        </p:txBody>
      </p:sp>
    </p:spTree>
    <p:extLst>
      <p:ext uri="{BB962C8B-B14F-4D97-AF65-F5344CB8AC3E}">
        <p14:creationId xmlns:p14="http://schemas.microsoft.com/office/powerpoint/2010/main" val="149496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Features: Managing Conferences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14400"/>
            <a:ext cx="4959317" cy="3343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022" y="1905000"/>
            <a:ext cx="5828525" cy="40384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Group 29"/>
          <p:cNvGrpSpPr/>
          <p:nvPr/>
        </p:nvGrpSpPr>
        <p:grpSpPr>
          <a:xfrm>
            <a:off x="533400" y="4522561"/>
            <a:ext cx="3300627" cy="2139156"/>
            <a:chOff x="2027238" y="1933761"/>
            <a:chExt cx="6956425" cy="4508500"/>
          </a:xfrm>
        </p:grpSpPr>
        <p:grpSp>
          <p:nvGrpSpPr>
            <p:cNvPr id="4" name="Group 2"/>
            <p:cNvGrpSpPr>
              <a:grpSpLocks/>
            </p:cNvGrpSpPr>
            <p:nvPr/>
          </p:nvGrpSpPr>
          <p:grpSpPr bwMode="auto">
            <a:xfrm>
              <a:off x="5278438" y="4611874"/>
              <a:ext cx="3175" cy="1587"/>
              <a:chOff x="2836" y="2647"/>
              <a:chExt cx="2" cy="1"/>
            </a:xfrm>
          </p:grpSpPr>
          <p:sp>
            <p:nvSpPr>
              <p:cNvPr id="5" name="Oval 3"/>
              <p:cNvSpPr>
                <a:spLocks noChangeArrowheads="1"/>
              </p:cNvSpPr>
              <p:nvPr/>
            </p:nvSpPr>
            <p:spPr bwMode="auto">
              <a:xfrm>
                <a:off x="2836" y="2647"/>
                <a:ext cx="3" cy="1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pic>
            <p:nvPicPr>
              <p:cNvPr id="6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6" y="264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7" name="WordArt 5"/>
              <p:cNvSpPr>
                <a:spLocks noChangeArrowheads="1" noChangeShapeType="1" noTextEdit="1"/>
              </p:cNvSpPr>
              <p:nvPr/>
            </p:nvSpPr>
            <p:spPr bwMode="auto">
              <a:xfrm>
                <a:off x="2837" y="2648"/>
                <a:ext cx="1" cy="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CanDown">
                  <a:avLst>
                    <a:gd name="adj" fmla="val 33333"/>
                  </a:avLst>
                </a:prstTxWarp>
              </a:bodyPr>
              <a:lstStyle/>
              <a:p>
                <a:pPr algn="ctr"/>
                <a:r>
                  <a:rPr lang="en-GB" sz="3600" kern="10">
                    <a:solidFill>
                      <a:schemeClr val="accent3">
                        <a:lumMod val="85000"/>
                      </a:schemeClr>
                    </a:solidFill>
                    <a:latin typeface="Times New Roman"/>
                    <a:cs typeface="Times New Roman"/>
                  </a:rPr>
                  <a:t>Conferences</a:t>
                </a:r>
              </a:p>
            </p:txBody>
          </p:sp>
        </p:grp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5740401" y="4005449"/>
              <a:ext cx="9525" cy="1587"/>
              <a:chOff x="3127" y="2265"/>
              <a:chExt cx="6" cy="1"/>
            </a:xfrm>
          </p:grpSpPr>
          <p:sp>
            <p:nvSpPr>
              <p:cNvPr id="9" name="Oval 7"/>
              <p:cNvSpPr>
                <a:spLocks noChangeArrowheads="1"/>
              </p:cNvSpPr>
              <p:nvPr/>
            </p:nvSpPr>
            <p:spPr bwMode="auto">
              <a:xfrm>
                <a:off x="3127" y="2265"/>
                <a:ext cx="7" cy="2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pic>
            <p:nvPicPr>
              <p:cNvPr id="10" name="Picture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7" y="2266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11" name="WordArt 9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29" y="2266"/>
                <a:ext cx="3" cy="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CanDown">
                  <a:avLst>
                    <a:gd name="adj" fmla="val 33333"/>
                  </a:avLst>
                </a:prstTxWarp>
              </a:bodyPr>
              <a:lstStyle/>
              <a:p>
                <a:pPr algn="ctr"/>
                <a:r>
                  <a:rPr lang="en-GB" sz="3600" kern="10">
                    <a:solidFill>
                      <a:schemeClr val="accent3">
                        <a:lumMod val="85000"/>
                      </a:schemeClr>
                    </a:solidFill>
                    <a:latin typeface="Times New Roman"/>
                    <a:cs typeface="Times New Roman"/>
                  </a:rPr>
                  <a:t>Sessions</a:t>
                </a:r>
              </a:p>
            </p:txBody>
          </p:sp>
        </p:grpSp>
        <p:grpSp>
          <p:nvGrpSpPr>
            <p:cNvPr id="12" name="Group 10"/>
            <p:cNvGrpSpPr>
              <a:grpSpLocks/>
            </p:cNvGrpSpPr>
            <p:nvPr/>
          </p:nvGrpSpPr>
          <p:grpSpPr bwMode="auto">
            <a:xfrm>
              <a:off x="6121401" y="3292661"/>
              <a:ext cx="14287" cy="6350"/>
              <a:chOff x="3367" y="1816"/>
              <a:chExt cx="9" cy="4"/>
            </a:xfrm>
          </p:grpSpPr>
          <p:sp>
            <p:nvSpPr>
              <p:cNvPr id="13" name="Oval 11"/>
              <p:cNvSpPr>
                <a:spLocks noChangeArrowheads="1"/>
              </p:cNvSpPr>
              <p:nvPr/>
            </p:nvSpPr>
            <p:spPr bwMode="auto">
              <a:xfrm>
                <a:off x="3367" y="1816"/>
                <a:ext cx="10" cy="5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grpSp>
            <p:nvGrpSpPr>
              <p:cNvPr id="14" name="Group 12"/>
              <p:cNvGrpSpPr>
                <a:grpSpLocks/>
              </p:cNvGrpSpPr>
              <p:nvPr/>
            </p:nvGrpSpPr>
            <p:grpSpPr bwMode="auto">
              <a:xfrm>
                <a:off x="3368" y="1818"/>
                <a:ext cx="6" cy="1"/>
                <a:chOff x="3368" y="1818"/>
                <a:chExt cx="6" cy="1"/>
              </a:xfrm>
            </p:grpSpPr>
            <p:sp>
              <p:nvSpPr>
                <p:cNvPr id="15" name="WordArt 1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369" y="1818"/>
                  <a:ext cx="6" cy="2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CanDown">
                    <a:avLst>
                      <a:gd name="adj" fmla="val 33333"/>
                    </a:avLst>
                  </a:prstTxWarp>
                </a:bodyPr>
                <a:lstStyle/>
                <a:p>
                  <a:pPr algn="ctr"/>
                  <a:r>
                    <a:rPr lang="en-GB" sz="3600" kern="10">
                      <a:solidFill>
                        <a:schemeClr val="accent3">
                          <a:lumMod val="85000"/>
                        </a:schemeClr>
                      </a:solidFill>
                      <a:latin typeface="Times New Roman"/>
                      <a:cs typeface="Times New Roman"/>
                    </a:rPr>
                    <a:t>Contributions</a:t>
                  </a:r>
                </a:p>
              </p:txBody>
            </p:sp>
            <p:pic>
              <p:nvPicPr>
                <p:cNvPr id="16" name="Picture 14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368" y="1818"/>
                  <a:ext cx="2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17" name="WordArt 15"/>
            <p:cNvSpPr>
              <a:spLocks noChangeArrowheads="1" noChangeShapeType="1" noTextEdit="1"/>
            </p:cNvSpPr>
            <p:nvPr/>
          </p:nvSpPr>
          <p:spPr bwMode="auto">
            <a:xfrm rot="21420000">
              <a:off x="3686176" y="2759261"/>
              <a:ext cx="2451100" cy="6207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Call for Abstract</a:t>
              </a:r>
            </a:p>
          </p:txBody>
        </p:sp>
        <p:sp>
          <p:nvSpPr>
            <p:cNvPr id="18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4662488" y="3914961"/>
              <a:ext cx="2794000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Slides and paper Submission</a:t>
              </a:r>
            </a:p>
          </p:txBody>
        </p:sp>
        <p:sp>
          <p:nvSpPr>
            <p:cNvPr id="19" name="WordArt 17"/>
            <p:cNvSpPr>
              <a:spLocks noChangeArrowheads="1" noChangeShapeType="1" noTextEdit="1"/>
            </p:cNvSpPr>
            <p:nvPr/>
          </p:nvSpPr>
          <p:spPr bwMode="auto">
            <a:xfrm rot="21420000">
              <a:off x="4867276" y="4210236"/>
              <a:ext cx="4116387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Attendant Registration, payment, badges</a:t>
              </a:r>
            </a:p>
          </p:txBody>
        </p:sp>
        <p:sp>
          <p:nvSpPr>
            <p:cNvPr id="20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4395788" y="3533961"/>
              <a:ext cx="2552700" cy="6985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Timetable Setup</a:t>
              </a:r>
            </a:p>
          </p:txBody>
        </p:sp>
        <p:sp>
          <p:nvSpPr>
            <p:cNvPr id="21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452688" y="1933761"/>
              <a:ext cx="3062288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rgbClr val="0070C0"/>
                  </a:solidFill>
                  <a:latin typeface="Verdana"/>
                  <a:ea typeface="Verdana"/>
                  <a:cs typeface="Verdana"/>
                </a:rPr>
                <a:t>&gt; Web Site Management</a:t>
              </a:r>
            </a:p>
          </p:txBody>
        </p:sp>
        <p:sp>
          <p:nvSpPr>
            <p:cNvPr id="22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5076826" y="5196074"/>
              <a:ext cx="2960687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2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Evaluation form</a:t>
              </a:r>
            </a:p>
          </p:txBody>
        </p:sp>
        <p:sp>
          <p:nvSpPr>
            <p:cNvPr id="23" name="WordArt 21"/>
            <p:cNvSpPr>
              <a:spLocks noChangeArrowheads="1" noChangeShapeType="1" noTextEdit="1"/>
            </p:cNvSpPr>
            <p:nvPr/>
          </p:nvSpPr>
          <p:spPr bwMode="auto">
            <a:xfrm rot="21360000">
              <a:off x="4037013" y="2971986"/>
              <a:ext cx="3575050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Abstract Selection, refereeing</a:t>
              </a:r>
            </a:p>
          </p:txBody>
        </p:sp>
        <p:sp>
          <p:nvSpPr>
            <p:cNvPr id="24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3138488" y="2300474"/>
              <a:ext cx="3062288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Conference Program Definition</a:t>
              </a:r>
            </a:p>
          </p:txBody>
        </p:sp>
        <p:sp>
          <p:nvSpPr>
            <p:cNvPr id="25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5043488" y="5743761"/>
              <a:ext cx="3651250" cy="6985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US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Long term archive and proceedings</a:t>
              </a:r>
              <a:endParaRPr lang="en-GB" sz="3600" kern="10">
                <a:solidFill>
                  <a:schemeClr val="accent3">
                    <a:lumMod val="85000"/>
                  </a:schemeClr>
                </a:solidFill>
                <a:latin typeface="Verdana"/>
                <a:ea typeface="Verdana"/>
                <a:cs typeface="Verdana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2027238" y="2587811"/>
              <a:ext cx="2863850" cy="3765550"/>
            </a:xfrm>
            <a:custGeom>
              <a:avLst/>
              <a:gdLst>
                <a:gd name="T0" fmla="*/ 2863490 w 7956"/>
                <a:gd name="T1" fmla="*/ 3765190 h 10461"/>
                <a:gd name="T2" fmla="*/ 0 w 7956"/>
                <a:gd name="T3" fmla="*/ 0 h 10461"/>
                <a:gd name="T4" fmla="*/ 0 60000 65536"/>
                <a:gd name="T5" fmla="*/ 0 60000 65536"/>
                <a:gd name="T6" fmla="*/ 0 w 7956"/>
                <a:gd name="T7" fmla="*/ 0 h 10461"/>
                <a:gd name="T8" fmla="*/ 7956 w 7956"/>
                <a:gd name="T9" fmla="*/ 10461 h 1046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956" h="10461">
                  <a:moveTo>
                    <a:pt x="7955" y="10460"/>
                  </a:moveTo>
                  <a:cubicBezTo>
                    <a:pt x="6629" y="3487"/>
                    <a:pt x="0" y="0"/>
                    <a:pt x="0" y="0"/>
                  </a:cubicBezTo>
                </a:path>
              </a:pathLst>
            </a:custGeom>
            <a:noFill/>
            <a:ln w="91440">
              <a:solidFill>
                <a:srgbClr val="92D05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WordArt 26"/>
            <p:cNvSpPr>
              <a:spLocks noChangeArrowheads="1" noChangeShapeType="1" noTextEdit="1"/>
            </p:cNvSpPr>
            <p:nvPr/>
          </p:nvSpPr>
          <p:spPr bwMode="auto">
            <a:xfrm>
              <a:off x="5043488" y="4738874"/>
              <a:ext cx="2960688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Paper Reviewing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623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802" y="858007"/>
            <a:ext cx="6796088" cy="4135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Features: Managing Conferences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533400" y="4522561"/>
            <a:ext cx="3300627" cy="2139156"/>
            <a:chOff x="2027238" y="1933761"/>
            <a:chExt cx="6956425" cy="4508500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5278438" y="4611874"/>
              <a:ext cx="3175" cy="1587"/>
              <a:chOff x="2836" y="2647"/>
              <a:chExt cx="2" cy="1"/>
            </a:xfrm>
          </p:grpSpPr>
          <p:sp>
            <p:nvSpPr>
              <p:cNvPr id="26" name="Oval 3"/>
              <p:cNvSpPr>
                <a:spLocks noChangeArrowheads="1"/>
              </p:cNvSpPr>
              <p:nvPr/>
            </p:nvSpPr>
            <p:spPr bwMode="auto">
              <a:xfrm>
                <a:off x="2836" y="2647"/>
                <a:ext cx="3" cy="1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pic>
            <p:nvPicPr>
              <p:cNvPr id="27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6" y="264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8" name="WordArt 5"/>
              <p:cNvSpPr>
                <a:spLocks noChangeArrowheads="1" noChangeShapeType="1" noTextEdit="1"/>
              </p:cNvSpPr>
              <p:nvPr/>
            </p:nvSpPr>
            <p:spPr bwMode="auto">
              <a:xfrm>
                <a:off x="2837" y="2648"/>
                <a:ext cx="1" cy="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CanDown">
                  <a:avLst>
                    <a:gd name="adj" fmla="val 33333"/>
                  </a:avLst>
                </a:prstTxWarp>
              </a:bodyPr>
              <a:lstStyle/>
              <a:p>
                <a:pPr algn="ctr"/>
                <a:r>
                  <a:rPr lang="en-GB" sz="3600" kern="10">
                    <a:solidFill>
                      <a:schemeClr val="accent3">
                        <a:lumMod val="85000"/>
                      </a:schemeClr>
                    </a:solidFill>
                    <a:latin typeface="Times New Roman"/>
                    <a:cs typeface="Times New Roman"/>
                  </a:rPr>
                  <a:t>Conferences</a:t>
                </a: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5740401" y="4005449"/>
              <a:ext cx="9525" cy="1587"/>
              <a:chOff x="3127" y="2265"/>
              <a:chExt cx="6" cy="1"/>
            </a:xfrm>
          </p:grpSpPr>
          <p:sp>
            <p:nvSpPr>
              <p:cNvPr id="23" name="Oval 7"/>
              <p:cNvSpPr>
                <a:spLocks noChangeArrowheads="1"/>
              </p:cNvSpPr>
              <p:nvPr/>
            </p:nvSpPr>
            <p:spPr bwMode="auto">
              <a:xfrm>
                <a:off x="3127" y="2265"/>
                <a:ext cx="7" cy="2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pic>
            <p:nvPicPr>
              <p:cNvPr id="24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7" y="2266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5" name="WordArt 9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29" y="2266"/>
                <a:ext cx="3" cy="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CanDown">
                  <a:avLst>
                    <a:gd name="adj" fmla="val 33333"/>
                  </a:avLst>
                </a:prstTxWarp>
              </a:bodyPr>
              <a:lstStyle/>
              <a:p>
                <a:pPr algn="ctr"/>
                <a:r>
                  <a:rPr lang="en-GB" sz="3600" kern="10">
                    <a:solidFill>
                      <a:schemeClr val="accent3">
                        <a:lumMod val="85000"/>
                      </a:schemeClr>
                    </a:solidFill>
                    <a:latin typeface="Times New Roman"/>
                    <a:cs typeface="Times New Roman"/>
                  </a:rPr>
                  <a:t>Sessions</a:t>
                </a:r>
              </a:p>
            </p:txBody>
          </p:sp>
        </p:grp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121401" y="3292661"/>
              <a:ext cx="14287" cy="6350"/>
              <a:chOff x="3367" y="1816"/>
              <a:chExt cx="9" cy="4"/>
            </a:xfrm>
          </p:grpSpPr>
          <p:sp>
            <p:nvSpPr>
              <p:cNvPr id="19" name="Oval 11"/>
              <p:cNvSpPr>
                <a:spLocks noChangeArrowheads="1"/>
              </p:cNvSpPr>
              <p:nvPr/>
            </p:nvSpPr>
            <p:spPr bwMode="auto">
              <a:xfrm>
                <a:off x="3367" y="1816"/>
                <a:ext cx="10" cy="5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grpSp>
            <p:nvGrpSpPr>
              <p:cNvPr id="20" name="Group 12"/>
              <p:cNvGrpSpPr>
                <a:grpSpLocks/>
              </p:cNvGrpSpPr>
              <p:nvPr/>
            </p:nvGrpSpPr>
            <p:grpSpPr bwMode="auto">
              <a:xfrm>
                <a:off x="3368" y="1818"/>
                <a:ext cx="6" cy="1"/>
                <a:chOff x="3368" y="1818"/>
                <a:chExt cx="6" cy="1"/>
              </a:xfrm>
            </p:grpSpPr>
            <p:sp>
              <p:nvSpPr>
                <p:cNvPr id="21" name="WordArt 1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369" y="1818"/>
                  <a:ext cx="6" cy="2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CanDown">
                    <a:avLst>
                      <a:gd name="adj" fmla="val 33333"/>
                    </a:avLst>
                  </a:prstTxWarp>
                </a:bodyPr>
                <a:lstStyle/>
                <a:p>
                  <a:pPr algn="ctr"/>
                  <a:r>
                    <a:rPr lang="en-GB" sz="3600" kern="10">
                      <a:solidFill>
                        <a:schemeClr val="accent3">
                          <a:lumMod val="85000"/>
                        </a:schemeClr>
                      </a:solidFill>
                      <a:latin typeface="Times New Roman"/>
                      <a:cs typeface="Times New Roman"/>
                    </a:rPr>
                    <a:t>Contributions</a:t>
                  </a:r>
                </a:p>
              </p:txBody>
            </p:sp>
            <p:pic>
              <p:nvPicPr>
                <p:cNvPr id="22" name="Picture 14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368" y="1818"/>
                  <a:ext cx="2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8" name="WordArt 15"/>
            <p:cNvSpPr>
              <a:spLocks noChangeArrowheads="1" noChangeShapeType="1" noTextEdit="1"/>
            </p:cNvSpPr>
            <p:nvPr/>
          </p:nvSpPr>
          <p:spPr bwMode="auto">
            <a:xfrm rot="21420000">
              <a:off x="3686176" y="2759261"/>
              <a:ext cx="2451100" cy="6207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Call for Abstract</a:t>
              </a:r>
            </a:p>
          </p:txBody>
        </p:sp>
        <p:sp>
          <p:nvSpPr>
            <p:cNvPr id="9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4662488" y="3914961"/>
              <a:ext cx="2794000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Slides and paper Submission</a:t>
              </a:r>
            </a:p>
          </p:txBody>
        </p:sp>
        <p:sp>
          <p:nvSpPr>
            <p:cNvPr id="10" name="WordArt 17"/>
            <p:cNvSpPr>
              <a:spLocks noChangeArrowheads="1" noChangeShapeType="1" noTextEdit="1"/>
            </p:cNvSpPr>
            <p:nvPr/>
          </p:nvSpPr>
          <p:spPr bwMode="auto">
            <a:xfrm rot="21420000">
              <a:off x="4867276" y="4210236"/>
              <a:ext cx="4116387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Attendant Registration, payment, badges</a:t>
              </a:r>
            </a:p>
          </p:txBody>
        </p:sp>
        <p:sp>
          <p:nvSpPr>
            <p:cNvPr id="11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4395788" y="3533961"/>
              <a:ext cx="2552700" cy="6985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Timetable Setup</a:t>
              </a:r>
            </a:p>
          </p:txBody>
        </p:sp>
        <p:sp>
          <p:nvSpPr>
            <p:cNvPr id="12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452688" y="1933761"/>
              <a:ext cx="3062288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Web Site Management</a:t>
              </a:r>
            </a:p>
          </p:txBody>
        </p:sp>
        <p:sp>
          <p:nvSpPr>
            <p:cNvPr id="13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5076826" y="5196074"/>
              <a:ext cx="2960687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2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Evaluation form</a:t>
              </a:r>
            </a:p>
          </p:txBody>
        </p:sp>
        <p:sp>
          <p:nvSpPr>
            <p:cNvPr id="14" name="WordArt 21"/>
            <p:cNvSpPr>
              <a:spLocks noChangeArrowheads="1" noChangeShapeType="1" noTextEdit="1"/>
            </p:cNvSpPr>
            <p:nvPr/>
          </p:nvSpPr>
          <p:spPr bwMode="auto">
            <a:xfrm rot="21360000">
              <a:off x="4037013" y="2971986"/>
              <a:ext cx="3575050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Abstract Selection, refereeing</a:t>
              </a:r>
            </a:p>
          </p:txBody>
        </p:sp>
        <p:sp>
          <p:nvSpPr>
            <p:cNvPr id="15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3138488" y="2300474"/>
              <a:ext cx="3062288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rgbClr val="0070C0"/>
                  </a:solidFill>
                  <a:latin typeface="Verdana"/>
                  <a:ea typeface="Verdana"/>
                  <a:cs typeface="Verdana"/>
                </a:rPr>
                <a:t>&gt; Conference Program Definition</a:t>
              </a:r>
            </a:p>
          </p:txBody>
        </p:sp>
        <p:sp>
          <p:nvSpPr>
            <p:cNvPr id="16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5043488" y="5743761"/>
              <a:ext cx="3651250" cy="6985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US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Long term archive and proceedings</a:t>
              </a:r>
              <a:endParaRPr lang="en-GB" sz="3600" kern="10">
                <a:solidFill>
                  <a:schemeClr val="accent3">
                    <a:lumMod val="85000"/>
                  </a:schemeClr>
                </a:solidFill>
                <a:latin typeface="Verdana"/>
                <a:ea typeface="Verdana"/>
                <a:cs typeface="Verdana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2027238" y="2587811"/>
              <a:ext cx="2863850" cy="3765550"/>
            </a:xfrm>
            <a:custGeom>
              <a:avLst/>
              <a:gdLst>
                <a:gd name="T0" fmla="*/ 2863490 w 7956"/>
                <a:gd name="T1" fmla="*/ 3765190 h 10461"/>
                <a:gd name="T2" fmla="*/ 0 w 7956"/>
                <a:gd name="T3" fmla="*/ 0 h 10461"/>
                <a:gd name="T4" fmla="*/ 0 60000 65536"/>
                <a:gd name="T5" fmla="*/ 0 60000 65536"/>
                <a:gd name="T6" fmla="*/ 0 w 7956"/>
                <a:gd name="T7" fmla="*/ 0 h 10461"/>
                <a:gd name="T8" fmla="*/ 7956 w 7956"/>
                <a:gd name="T9" fmla="*/ 10461 h 1046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956" h="10461">
                  <a:moveTo>
                    <a:pt x="7955" y="10460"/>
                  </a:moveTo>
                  <a:cubicBezTo>
                    <a:pt x="6629" y="3487"/>
                    <a:pt x="0" y="0"/>
                    <a:pt x="0" y="0"/>
                  </a:cubicBezTo>
                </a:path>
              </a:pathLst>
            </a:custGeom>
            <a:noFill/>
            <a:ln w="91440">
              <a:solidFill>
                <a:srgbClr val="92D05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8" name="WordArt 26"/>
            <p:cNvSpPr>
              <a:spLocks noChangeArrowheads="1" noChangeShapeType="1" noTextEdit="1"/>
            </p:cNvSpPr>
            <p:nvPr/>
          </p:nvSpPr>
          <p:spPr bwMode="auto">
            <a:xfrm>
              <a:off x="5043488" y="4738874"/>
              <a:ext cx="2960688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Paper Reviewing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594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\\cern.ch\dfs\Users\t\tbaron\Documents\My Pictures\indico\indico_abstract_setu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857126"/>
            <a:ext cx="6799263" cy="5439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Features: Managing Conferences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800" dirty="0"/>
          </a:p>
        </p:txBody>
      </p:sp>
      <p:grpSp>
        <p:nvGrpSpPr>
          <p:cNvPr id="4" name="Group 3"/>
          <p:cNvGrpSpPr/>
          <p:nvPr/>
        </p:nvGrpSpPr>
        <p:grpSpPr>
          <a:xfrm>
            <a:off x="533400" y="4522561"/>
            <a:ext cx="3300627" cy="2139156"/>
            <a:chOff x="2027238" y="1933761"/>
            <a:chExt cx="6956425" cy="4508500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5278438" y="4611874"/>
              <a:ext cx="3175" cy="1587"/>
              <a:chOff x="2836" y="2647"/>
              <a:chExt cx="2" cy="1"/>
            </a:xfrm>
          </p:grpSpPr>
          <p:sp>
            <p:nvSpPr>
              <p:cNvPr id="26" name="Oval 3"/>
              <p:cNvSpPr>
                <a:spLocks noChangeArrowheads="1"/>
              </p:cNvSpPr>
              <p:nvPr/>
            </p:nvSpPr>
            <p:spPr bwMode="auto">
              <a:xfrm>
                <a:off x="2836" y="2647"/>
                <a:ext cx="3" cy="1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pic>
            <p:nvPicPr>
              <p:cNvPr id="27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6" y="2648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8" name="WordArt 5"/>
              <p:cNvSpPr>
                <a:spLocks noChangeArrowheads="1" noChangeShapeType="1" noTextEdit="1"/>
              </p:cNvSpPr>
              <p:nvPr/>
            </p:nvSpPr>
            <p:spPr bwMode="auto">
              <a:xfrm>
                <a:off x="2837" y="2648"/>
                <a:ext cx="1" cy="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CanDown">
                  <a:avLst>
                    <a:gd name="adj" fmla="val 33333"/>
                  </a:avLst>
                </a:prstTxWarp>
              </a:bodyPr>
              <a:lstStyle/>
              <a:p>
                <a:pPr algn="ctr"/>
                <a:r>
                  <a:rPr lang="en-GB" sz="3600" kern="10">
                    <a:solidFill>
                      <a:schemeClr val="accent3">
                        <a:lumMod val="85000"/>
                      </a:schemeClr>
                    </a:solidFill>
                    <a:latin typeface="Times New Roman"/>
                    <a:cs typeface="Times New Roman"/>
                  </a:rPr>
                  <a:t>Conferences</a:t>
                </a: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5740401" y="4005449"/>
              <a:ext cx="9525" cy="1587"/>
              <a:chOff x="3127" y="2265"/>
              <a:chExt cx="6" cy="1"/>
            </a:xfrm>
          </p:grpSpPr>
          <p:sp>
            <p:nvSpPr>
              <p:cNvPr id="23" name="Oval 7"/>
              <p:cNvSpPr>
                <a:spLocks noChangeArrowheads="1"/>
              </p:cNvSpPr>
              <p:nvPr/>
            </p:nvSpPr>
            <p:spPr bwMode="auto">
              <a:xfrm>
                <a:off x="3127" y="2265"/>
                <a:ext cx="7" cy="2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pic>
            <p:nvPicPr>
              <p:cNvPr id="24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7" y="2266"/>
                <a:ext cx="1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25" name="WordArt 9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29" y="2266"/>
                <a:ext cx="3" cy="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CanDown">
                  <a:avLst>
                    <a:gd name="adj" fmla="val 33333"/>
                  </a:avLst>
                </a:prstTxWarp>
              </a:bodyPr>
              <a:lstStyle/>
              <a:p>
                <a:pPr algn="ctr"/>
                <a:r>
                  <a:rPr lang="en-GB" sz="3600" kern="10">
                    <a:solidFill>
                      <a:schemeClr val="accent3">
                        <a:lumMod val="85000"/>
                      </a:schemeClr>
                    </a:solidFill>
                    <a:latin typeface="Times New Roman"/>
                    <a:cs typeface="Times New Roman"/>
                  </a:rPr>
                  <a:t>Sessions</a:t>
                </a:r>
              </a:p>
            </p:txBody>
          </p:sp>
        </p:grp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121401" y="3292661"/>
              <a:ext cx="14287" cy="6350"/>
              <a:chOff x="3367" y="1816"/>
              <a:chExt cx="9" cy="4"/>
            </a:xfrm>
          </p:grpSpPr>
          <p:sp>
            <p:nvSpPr>
              <p:cNvPr id="19" name="Oval 11"/>
              <p:cNvSpPr>
                <a:spLocks noChangeArrowheads="1"/>
              </p:cNvSpPr>
              <p:nvPr/>
            </p:nvSpPr>
            <p:spPr bwMode="auto">
              <a:xfrm>
                <a:off x="3367" y="1816"/>
                <a:ext cx="10" cy="5"/>
              </a:xfrm>
              <a:prstGeom prst="ellipse">
                <a:avLst/>
              </a:prstGeom>
              <a:solidFill>
                <a:srgbClr val="B7DBFF"/>
              </a:solidFill>
              <a:ln w="9360">
                <a:solidFill>
                  <a:srgbClr val="80808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>
                  <a:solidFill>
                    <a:schemeClr val="accent3">
                      <a:lumMod val="85000"/>
                    </a:schemeClr>
                  </a:solidFill>
                </a:endParaRPr>
              </a:p>
            </p:txBody>
          </p:sp>
          <p:grpSp>
            <p:nvGrpSpPr>
              <p:cNvPr id="20" name="Group 12"/>
              <p:cNvGrpSpPr>
                <a:grpSpLocks/>
              </p:cNvGrpSpPr>
              <p:nvPr/>
            </p:nvGrpSpPr>
            <p:grpSpPr bwMode="auto">
              <a:xfrm>
                <a:off x="3368" y="1818"/>
                <a:ext cx="6" cy="1"/>
                <a:chOff x="3368" y="1818"/>
                <a:chExt cx="6" cy="1"/>
              </a:xfrm>
            </p:grpSpPr>
            <p:sp>
              <p:nvSpPr>
                <p:cNvPr id="21" name="WordArt 1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369" y="1818"/>
                  <a:ext cx="6" cy="2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CanDown">
                    <a:avLst>
                      <a:gd name="adj" fmla="val 33333"/>
                    </a:avLst>
                  </a:prstTxWarp>
                </a:bodyPr>
                <a:lstStyle/>
                <a:p>
                  <a:pPr algn="ctr"/>
                  <a:r>
                    <a:rPr lang="en-GB" sz="3600" kern="10">
                      <a:solidFill>
                        <a:schemeClr val="accent3">
                          <a:lumMod val="85000"/>
                        </a:schemeClr>
                      </a:solidFill>
                      <a:latin typeface="Times New Roman"/>
                      <a:cs typeface="Times New Roman"/>
                    </a:rPr>
                    <a:t>Contributions</a:t>
                  </a:r>
                </a:p>
              </p:txBody>
            </p:sp>
            <p:pic>
              <p:nvPicPr>
                <p:cNvPr id="22" name="Picture 14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368" y="1818"/>
                  <a:ext cx="2" cy="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8" name="WordArt 15"/>
            <p:cNvSpPr>
              <a:spLocks noChangeArrowheads="1" noChangeShapeType="1" noTextEdit="1"/>
            </p:cNvSpPr>
            <p:nvPr/>
          </p:nvSpPr>
          <p:spPr bwMode="auto">
            <a:xfrm rot="21420000">
              <a:off x="3686176" y="2759261"/>
              <a:ext cx="2451100" cy="62071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rgbClr val="0070C0"/>
                  </a:solidFill>
                  <a:latin typeface="Verdana"/>
                  <a:ea typeface="Verdana"/>
                  <a:cs typeface="Verdana"/>
                </a:rPr>
                <a:t>&gt; Call for Abstract</a:t>
              </a:r>
            </a:p>
          </p:txBody>
        </p:sp>
        <p:sp>
          <p:nvSpPr>
            <p:cNvPr id="9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4662488" y="3914961"/>
              <a:ext cx="2794000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Slides and paper Submission</a:t>
              </a:r>
            </a:p>
          </p:txBody>
        </p:sp>
        <p:sp>
          <p:nvSpPr>
            <p:cNvPr id="10" name="WordArt 17"/>
            <p:cNvSpPr>
              <a:spLocks noChangeArrowheads="1" noChangeShapeType="1" noTextEdit="1"/>
            </p:cNvSpPr>
            <p:nvPr/>
          </p:nvSpPr>
          <p:spPr bwMode="auto">
            <a:xfrm rot="21420000">
              <a:off x="4867276" y="4210236"/>
              <a:ext cx="4116387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Attendant Registration, payment, badges</a:t>
              </a:r>
            </a:p>
          </p:txBody>
        </p:sp>
        <p:sp>
          <p:nvSpPr>
            <p:cNvPr id="11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4395788" y="3533961"/>
              <a:ext cx="2552700" cy="6985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Timetable Setup</a:t>
              </a:r>
            </a:p>
          </p:txBody>
        </p:sp>
        <p:sp>
          <p:nvSpPr>
            <p:cNvPr id="12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452688" y="1933761"/>
              <a:ext cx="3062288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Web Site Management</a:t>
              </a:r>
            </a:p>
          </p:txBody>
        </p:sp>
        <p:sp>
          <p:nvSpPr>
            <p:cNvPr id="13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5076826" y="5196074"/>
              <a:ext cx="2960687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2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Evaluation form</a:t>
              </a:r>
            </a:p>
          </p:txBody>
        </p:sp>
        <p:sp>
          <p:nvSpPr>
            <p:cNvPr id="14" name="WordArt 21"/>
            <p:cNvSpPr>
              <a:spLocks noChangeArrowheads="1" noChangeShapeType="1" noTextEdit="1"/>
            </p:cNvSpPr>
            <p:nvPr/>
          </p:nvSpPr>
          <p:spPr bwMode="auto">
            <a:xfrm rot="21360000">
              <a:off x="4037013" y="2971986"/>
              <a:ext cx="3575050" cy="776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Abstract Selection, refereeing</a:t>
              </a:r>
            </a:p>
          </p:txBody>
        </p:sp>
        <p:sp>
          <p:nvSpPr>
            <p:cNvPr id="15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3138488" y="2300474"/>
              <a:ext cx="3062288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 dirty="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Conference Program Definition</a:t>
              </a:r>
            </a:p>
          </p:txBody>
        </p:sp>
        <p:sp>
          <p:nvSpPr>
            <p:cNvPr id="16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5043488" y="5743761"/>
              <a:ext cx="3651250" cy="6985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US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Long term archive and proceedings</a:t>
              </a:r>
              <a:endParaRPr lang="en-GB" sz="3600" kern="10">
                <a:solidFill>
                  <a:schemeClr val="accent3">
                    <a:lumMod val="85000"/>
                  </a:schemeClr>
                </a:solidFill>
                <a:latin typeface="Verdana"/>
                <a:ea typeface="Verdana"/>
                <a:cs typeface="Verdana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2027238" y="2587811"/>
              <a:ext cx="2863850" cy="3765550"/>
            </a:xfrm>
            <a:custGeom>
              <a:avLst/>
              <a:gdLst>
                <a:gd name="T0" fmla="*/ 2863490 w 7956"/>
                <a:gd name="T1" fmla="*/ 3765190 h 10461"/>
                <a:gd name="T2" fmla="*/ 0 w 7956"/>
                <a:gd name="T3" fmla="*/ 0 h 10461"/>
                <a:gd name="T4" fmla="*/ 0 60000 65536"/>
                <a:gd name="T5" fmla="*/ 0 60000 65536"/>
                <a:gd name="T6" fmla="*/ 0 w 7956"/>
                <a:gd name="T7" fmla="*/ 0 h 10461"/>
                <a:gd name="T8" fmla="*/ 7956 w 7956"/>
                <a:gd name="T9" fmla="*/ 10461 h 1046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956" h="10461">
                  <a:moveTo>
                    <a:pt x="7955" y="10460"/>
                  </a:moveTo>
                  <a:cubicBezTo>
                    <a:pt x="6629" y="3487"/>
                    <a:pt x="0" y="0"/>
                    <a:pt x="0" y="0"/>
                  </a:cubicBezTo>
                </a:path>
              </a:pathLst>
            </a:custGeom>
            <a:noFill/>
            <a:ln w="91440">
              <a:solidFill>
                <a:srgbClr val="92D05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8" name="WordArt 26"/>
            <p:cNvSpPr>
              <a:spLocks noChangeArrowheads="1" noChangeShapeType="1" noTextEdit="1"/>
            </p:cNvSpPr>
            <p:nvPr/>
          </p:nvSpPr>
          <p:spPr bwMode="auto">
            <a:xfrm>
              <a:off x="5043488" y="4738874"/>
              <a:ext cx="2960688" cy="77628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GB" sz="3600" kern="10">
                  <a:solidFill>
                    <a:schemeClr val="accent3">
                      <a:lumMod val="85000"/>
                    </a:schemeClr>
                  </a:solidFill>
                  <a:latin typeface="Verdana"/>
                  <a:ea typeface="Verdana"/>
                  <a:cs typeface="Verdana"/>
                </a:rPr>
                <a:t>&gt; Paper Reviewing</a:t>
              </a:r>
            </a:p>
          </p:txBody>
        </p:sp>
      </p:grpSp>
      <p:pic>
        <p:nvPicPr>
          <p:cNvPr id="5122" name="Picture 2" descr="\\cern.ch\dfs\Users\t\tbaron\Documents\My Pictures\indico\indico_abstract_submissio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935" y="1371600"/>
            <a:ext cx="6447157" cy="40250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836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Script MT Bold" pitchFamily="6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Script MT Bold" pitchFamily="6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1090</TotalTime>
  <Words>927</Words>
  <Application>Microsoft Office PowerPoint</Application>
  <PresentationFormat>Affichage à l'écran (4:3)</PresentationFormat>
  <Paragraphs>232</Paragraphs>
  <Slides>25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1_Office Theme</vt:lpstr>
      <vt:lpstr>Présentation PowerPoint</vt:lpstr>
      <vt:lpstr>Outline</vt:lpstr>
      <vt:lpstr>What Is Indico?</vt:lpstr>
      <vt:lpstr>What Is Indico?</vt:lpstr>
      <vt:lpstr>Features</vt:lpstr>
      <vt:lpstr>Features: Managing Conferences</vt:lpstr>
      <vt:lpstr>Features: Managing Conferences</vt:lpstr>
      <vt:lpstr>Features: Managing Conferences</vt:lpstr>
      <vt:lpstr>Features: Managing Conferences</vt:lpstr>
      <vt:lpstr>Features: Managing Conferences</vt:lpstr>
      <vt:lpstr>Features: Managing Conferences</vt:lpstr>
      <vt:lpstr>Features: Managing Conferences</vt:lpstr>
      <vt:lpstr>Features: Managing Conferences</vt:lpstr>
      <vt:lpstr>Features: Managing Conferences</vt:lpstr>
      <vt:lpstr>Features: Managing Conferences</vt:lpstr>
      <vt:lpstr>Features: Managing Meetings</vt:lpstr>
      <vt:lpstr>Features: Finding Information</vt:lpstr>
      <vt:lpstr>Features: Collaboration Hub</vt:lpstr>
      <vt:lpstr>Features: Collaboration Hub</vt:lpstr>
      <vt:lpstr>Indico Outside CERN</vt:lpstr>
      <vt:lpstr>Indico Outside CERN</vt:lpstr>
      <vt:lpstr>Why Choose Indico ?</vt:lpstr>
      <vt:lpstr>Why Choose Indico ?</vt:lpstr>
      <vt:lpstr>Why Choose Indico ?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Baron</dc:creator>
  <cp:lastModifiedBy>Thomas</cp:lastModifiedBy>
  <cp:revision>33</cp:revision>
  <dcterms:created xsi:type="dcterms:W3CDTF">2006-08-16T00:00:00Z</dcterms:created>
  <dcterms:modified xsi:type="dcterms:W3CDTF">2012-02-27T20:39:13Z</dcterms:modified>
</cp:coreProperties>
</file>