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8" r:id="rId2"/>
    <p:sldId id="260" r:id="rId3"/>
    <p:sldId id="270" r:id="rId4"/>
    <p:sldId id="269" r:id="rId5"/>
    <p:sldId id="264" r:id="rId6"/>
    <p:sldId id="274" r:id="rId7"/>
    <p:sldId id="259" r:id="rId8"/>
    <p:sldId id="262" r:id="rId9"/>
    <p:sldId id="263" r:id="rId10"/>
    <p:sldId id="265" r:id="rId11"/>
    <p:sldId id="271" r:id="rId12"/>
    <p:sldId id="266" r:id="rId13"/>
    <p:sldId id="275" r:id="rId14"/>
    <p:sldId id="272" r:id="rId15"/>
    <p:sldId id="273" r:id="rId16"/>
    <p:sldId id="257" r:id="rId17"/>
    <p:sldId id="268" r:id="rId1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5A09"/>
    <a:srgbClr val="FFFFAB"/>
    <a:srgbClr val="FFFFC9"/>
    <a:srgbClr val="FF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713" autoAdjust="0"/>
  </p:normalViewPr>
  <p:slideViewPr>
    <p:cSldViewPr>
      <p:cViewPr>
        <p:scale>
          <a:sx n="100" d="100"/>
          <a:sy n="100" d="100"/>
        </p:scale>
        <p:origin x="-802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44" y="-72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AFE5B-A074-4F1D-8A18-7F5D900D9C7A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ED53D-9D7F-434F-903A-191E6F8EFA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028504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C4966-96A7-43E7-AE0F-C092CD2A7A88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9E7BA-7C18-4655-96F4-7BE70A975A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04730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0"/>
            <a:ext cx="7596336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836712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584" y="6597352"/>
            <a:ext cx="1475656" cy="260648"/>
          </a:xfrm>
        </p:spPr>
        <p:txBody>
          <a:bodyPr/>
          <a:lstStyle>
            <a:lvl1pPr>
              <a:defRPr sz="1000"/>
            </a:lvl1pPr>
          </a:lstStyle>
          <a:p>
            <a:fld id="{FD3AE88B-4D2B-466A-8725-47D76968F456}" type="datetime3">
              <a:rPr lang="en-GB" smtClean="0"/>
              <a:pPr/>
              <a:t>16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16 March,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848872" cy="1323439"/>
          </a:xfrm>
        </p:spPr>
        <p:txBody>
          <a:bodyPr anchor="t"/>
          <a:lstStyle>
            <a:lvl1pPr algn="l">
              <a:defRPr sz="4000" b="1" cap="all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2492896"/>
            <a:ext cx="7848872" cy="367240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771E2-B0E1-42AF-89DE-F933ABDF0A76}" type="datetime3">
              <a:rPr lang="en-GB" smtClean="0"/>
              <a:pPr/>
              <a:t>16 March,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48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BA65-1483-4A5A-A939-5CD3575456E0}" type="datetime3">
              <a:rPr lang="en-GB" smtClean="0"/>
              <a:pPr/>
              <a:t>16 March,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83671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556792"/>
            <a:ext cx="4040188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4048" y="83671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4048" y="1556792"/>
            <a:ext cx="4041775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97F89-8955-41A2-8CB5-BEBA2ED029AF}" type="datetime3">
              <a:rPr lang="en-GB" smtClean="0"/>
              <a:pPr/>
              <a:t>16 March,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7560840" cy="769441"/>
          </a:xfrm>
        </p:spPr>
        <p:txBody>
          <a:bodyPr wrap="square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6B19-2E61-4E52-9502-A3C5EDF8CD49}" type="datetime3">
              <a:rPr lang="en-GB" smtClean="0"/>
              <a:pPr/>
              <a:t>16 March,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C56BA-AAE9-4297-A43C-4B1B6FD4D91A}" type="datetime3">
              <a:rPr lang="en-GB" smtClean="0"/>
              <a:pPr/>
              <a:t>16 March,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"/>
            <a:ext cx="7344816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836712"/>
            <a:ext cx="5472608" cy="54726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6216" y="836712"/>
            <a:ext cx="2520280" cy="547260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73EB-1656-4BB6-85A7-C597CA4E96FD}" type="datetime3">
              <a:rPr lang="en-GB" smtClean="0"/>
              <a:pPr/>
              <a:t>16 March,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3848" y="206084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908720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26DCB-7D04-4CA5-B6EF-B1E35C2FC0A1}" type="datetime3">
              <a:rPr lang="en-GB" smtClean="0"/>
              <a:pPr/>
              <a:t>16 March,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"/>
            <a:ext cx="8275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3568" y="0"/>
            <a:ext cx="8460432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836712"/>
            <a:ext cx="82296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7584" y="6597352"/>
            <a:ext cx="19442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FA0E2-A17A-4745-9C19-30D0355EA218}" type="datetime3">
              <a:rPr lang="en-GB" smtClean="0"/>
              <a:pPr/>
              <a:t>16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5816" y="6597352"/>
            <a:ext cx="410445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424" y="6597352"/>
            <a:ext cx="191757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-279366"/>
            <a:ext cx="7560840" cy="1323439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836713"/>
            <a:ext cx="827584" cy="544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8424" y="0"/>
            <a:ext cx="755576" cy="74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88354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marL="0" algn="ctr" defTabSz="914400" rtl="0" eaLnBrk="1" latinLnBrk="0" hangingPunct="1">
        <a:spcBef>
          <a:spcPct val="0"/>
        </a:spcBef>
        <a:buNone/>
        <a:defRPr sz="4000" b="1" i="1" kern="1200" baseline="0">
          <a:solidFill>
            <a:srgbClr val="FFFFAB"/>
          </a:solidFill>
          <a:latin typeface="Arial Black"/>
          <a:ea typeface="+mj-ea"/>
          <a:cs typeface="Arial Black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000" b="1" kern="1200" baseline="0">
          <a:solidFill>
            <a:schemeClr val="accent2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i="1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cid:image001.jpg@01CC67EF.7FA02C7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836712"/>
            <a:ext cx="7632848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Review of vacuum activities.</a:t>
            </a:r>
            <a:br>
              <a:rPr lang="en-US" dirty="0" smtClean="0"/>
            </a:br>
            <a:r>
              <a:rPr lang="en-US" dirty="0" smtClean="0"/>
              <a:t>PS Complex - Shutdown 2011 – 2012</a:t>
            </a:r>
            <a:br>
              <a:rPr lang="en-US" dirty="0" smtClean="0"/>
            </a:br>
            <a:r>
              <a:rPr lang="en-US" sz="2000" dirty="0" smtClean="0"/>
              <a:t>Paul Demarest – TE-VSC-IVM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16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 descr="pscomplex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2708920"/>
            <a:ext cx="4696812" cy="36067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2298"/>
            <a:ext cx="7560840" cy="400110"/>
          </a:xfrm>
        </p:spPr>
        <p:txBody>
          <a:bodyPr/>
          <a:lstStyle/>
          <a:p>
            <a:r>
              <a:rPr lang="en-US" sz="2000" dirty="0" smtClean="0"/>
              <a:t>TT2 - Transfer Tunnel 2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16 March,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861048"/>
            <a:ext cx="2907244" cy="2577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11560" y="4488044"/>
            <a:ext cx="5616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b="1" dirty="0" smtClean="0">
                <a:latin typeface="Arial" pitchFamily="34" charset="0"/>
                <a:cs typeface="Arial" pitchFamily="34" charset="0"/>
              </a:rPr>
              <a:t>Replacement of FTA Vacuum window</a:t>
            </a:r>
            <a:br>
              <a:rPr lang="en-GB" sz="1600" b="1" dirty="0" smtClean="0">
                <a:latin typeface="Arial" pitchFamily="34" charset="0"/>
                <a:cs typeface="Arial" pitchFamily="34" charset="0"/>
              </a:rPr>
            </a:br>
            <a:r>
              <a:rPr lang="en-GB" sz="1600" b="1" dirty="0" smtClean="0">
                <a:latin typeface="Arial" pitchFamily="34" charset="0"/>
                <a:cs typeface="Arial" pitchFamily="34" charset="0"/>
              </a:rPr>
              <a:t>AD target area.</a:t>
            </a:r>
          </a:p>
          <a:p>
            <a:pPr algn="ctr">
              <a:buNone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Following a leak detection on the FTA line of TT2 a leak</a:t>
            </a:r>
          </a:p>
          <a:p>
            <a:pPr algn="ctr">
              <a:buNone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of 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4.0x10</a:t>
            </a:r>
            <a:r>
              <a:rPr lang="en-GB" sz="1600" baseline="30000" dirty="0" smtClean="0">
                <a:latin typeface="Arial" pitchFamily="34" charset="0"/>
                <a:cs typeface="Arial" pitchFamily="34" charset="0"/>
              </a:rPr>
              <a:t>-7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mbar.l/sec 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was detected on the window. 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03571" y="908720"/>
            <a:ext cx="2888513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084168" y="3068960"/>
            <a:ext cx="4248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Replacement of Transformer 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764704"/>
            <a:ext cx="5040560" cy="277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96905" y="3117155"/>
            <a:ext cx="957168" cy="41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2298"/>
            <a:ext cx="7560840" cy="400110"/>
          </a:xfrm>
        </p:spPr>
        <p:txBody>
          <a:bodyPr/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Linac 3 – Bending Chamber Inspection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16 March,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71600" y="836712"/>
            <a:ext cx="6748963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Inspection and cleaning of the ITL bending chamber.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400" dirty="0" smtClean="0">
                <a:latin typeface="Arial" pitchFamily="34" charset="0"/>
                <a:cs typeface="Arial" pitchFamily="34" charset="0"/>
              </a:rPr>
            </a:br>
            <a:r>
              <a:rPr lang="en-US" sz="1400" dirty="0" smtClean="0">
                <a:latin typeface="Arial" pitchFamily="34" charset="0"/>
                <a:cs typeface="Arial" pitchFamily="34" charset="0"/>
              </a:rPr>
              <a:t>Evidence of dust particles but no obvious damage to the inside of chamber.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Cleaning required to reduce the possibility of damaging pumps and instruments.</a:t>
            </a:r>
            <a:br>
              <a:rPr lang="en-US" sz="1400" dirty="0" smtClean="0">
                <a:latin typeface="Arial" pitchFamily="34" charset="0"/>
                <a:cs typeface="Arial" pitchFamily="34" charset="0"/>
              </a:rPr>
            </a:br>
            <a:r>
              <a:rPr lang="en-US" sz="1400" dirty="0" smtClean="0">
                <a:latin typeface="Arial" pitchFamily="34" charset="0"/>
                <a:cs typeface="Arial" pitchFamily="34" charset="0"/>
              </a:rPr>
              <a:t>Carried out with vacuum cleaner in conjunction with endoscope camera.</a:t>
            </a:r>
          </a:p>
          <a:p>
            <a:pPr lvl="0"/>
            <a:r>
              <a:rPr lang="en-US" sz="1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600" dirty="0" smtClean="0">
                <a:latin typeface="Arial" pitchFamily="34" charset="0"/>
                <a:cs typeface="Arial" pitchFamily="34" charset="0"/>
              </a:rPr>
            </a:b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835299"/>
            <a:ext cx="2353980" cy="2623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2364" y="1824572"/>
            <a:ext cx="4520580" cy="2287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2" descr="image0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5046" y="4221088"/>
            <a:ext cx="398408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2298"/>
            <a:ext cx="7560840" cy="400110"/>
          </a:xfrm>
        </p:spPr>
        <p:txBody>
          <a:bodyPr/>
          <a:lstStyle/>
          <a:p>
            <a:r>
              <a:rPr lang="en-US" sz="2000" dirty="0" smtClean="0"/>
              <a:t>Linac 2 – Leak Detection &amp; VPI Replacement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16 March,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980728"/>
            <a:ext cx="1867824" cy="2186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980728"/>
            <a:ext cx="1841761" cy="2218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7001837" y="3212976"/>
            <a:ext cx="21066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Drift-tube 11 – Tank 1</a:t>
            </a:r>
            <a:br>
              <a:rPr lang="en-US" sz="1200" b="1" dirty="0" smtClean="0">
                <a:latin typeface="Arial" pitchFamily="34" charset="0"/>
                <a:cs typeface="Arial" pitchFamily="34" charset="0"/>
              </a:rPr>
            </a:b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Cooling line - Scroll Pump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756511" y="3212976"/>
            <a:ext cx="2263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RF feeder loop – Tank 2</a:t>
            </a:r>
            <a:br>
              <a:rPr lang="en-US" sz="1200" b="1" dirty="0" smtClean="0">
                <a:latin typeface="Arial" pitchFamily="34" charset="0"/>
                <a:cs typeface="Arial" pitchFamily="34" charset="0"/>
              </a:rPr>
            </a:b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Bell installed – Rotary Pump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99592" y="950818"/>
            <a:ext cx="40324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Searching for additional vacuum leaks.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400" dirty="0" smtClean="0">
                <a:latin typeface="Arial" pitchFamily="34" charset="0"/>
                <a:cs typeface="Arial" pitchFamily="34" charset="0"/>
              </a:rPr>
            </a:br>
            <a:r>
              <a:rPr lang="en-US" sz="1400" dirty="0" smtClean="0">
                <a:latin typeface="Arial" pitchFamily="34" charset="0"/>
                <a:cs typeface="Arial" pitchFamily="34" charset="0"/>
              </a:rPr>
              <a:t>A single additional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 leak found:</a:t>
            </a:r>
            <a:br>
              <a:rPr lang="en-GB" sz="1400" dirty="0" smtClean="0">
                <a:latin typeface="Arial" pitchFamily="34" charset="0"/>
                <a:cs typeface="Arial" pitchFamily="34" charset="0"/>
              </a:rPr>
            </a:br>
            <a:r>
              <a:rPr lang="en-GB" sz="1400" dirty="0" smtClean="0">
                <a:latin typeface="Arial" pitchFamily="34" charset="0"/>
                <a:cs typeface="Arial" pitchFamily="34" charset="0"/>
              </a:rPr>
              <a:t>Drift-tube 6 of Tank 3 Section 4.</a:t>
            </a:r>
            <a:br>
              <a:rPr lang="en-GB" sz="1400" dirty="0" smtClean="0">
                <a:latin typeface="Arial" pitchFamily="34" charset="0"/>
                <a:cs typeface="Arial" pitchFamily="34" charset="0"/>
              </a:rPr>
            </a:br>
            <a:r>
              <a:rPr lang="en-GB" sz="1400" dirty="0" smtClean="0">
                <a:latin typeface="Arial" pitchFamily="34" charset="0"/>
                <a:cs typeface="Arial" pitchFamily="34" charset="0"/>
              </a:rPr>
              <a:t>2.0x10</a:t>
            </a:r>
            <a:r>
              <a:rPr lang="en-GB" sz="1400" baseline="30000" dirty="0" smtClean="0">
                <a:latin typeface="Arial" pitchFamily="34" charset="0"/>
                <a:cs typeface="Arial" pitchFamily="34" charset="0"/>
              </a:rPr>
              <a:t>-7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mbar.l/s</a:t>
            </a:r>
            <a:br>
              <a:rPr lang="en-GB" sz="1400" dirty="0" smtClean="0">
                <a:latin typeface="Arial" pitchFamily="34" charset="0"/>
                <a:cs typeface="Arial" pitchFamily="34" charset="0"/>
              </a:rPr>
            </a:br>
            <a:r>
              <a:rPr lang="en-GB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GB" sz="1400" dirty="0" smtClean="0">
                <a:latin typeface="Arial" pitchFamily="34" charset="0"/>
                <a:cs typeface="Arial" pitchFamily="34" charset="0"/>
              </a:rPr>
            </a:b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Checking known vacuum leaks.</a:t>
            </a:r>
            <a:br>
              <a:rPr lang="en-US" sz="1400" b="1" dirty="0" smtClean="0">
                <a:latin typeface="Arial" pitchFamily="34" charset="0"/>
                <a:cs typeface="Arial" pitchFamily="34" charset="0"/>
              </a:rPr>
            </a:br>
            <a:r>
              <a:rPr lang="en-US" sz="1400" dirty="0" smtClean="0">
                <a:latin typeface="Arial" pitchFamily="34" charset="0"/>
                <a:cs typeface="Arial" pitchFamily="34" charset="0"/>
              </a:rPr>
              <a:t>All leaks checked with no discernable increase in leak rate.</a:t>
            </a:r>
            <a:br>
              <a:rPr lang="en-US" sz="1400" dirty="0" smtClean="0">
                <a:latin typeface="Arial" pitchFamily="34" charset="0"/>
                <a:cs typeface="Arial" pitchFamily="34" charset="0"/>
              </a:rPr>
            </a:b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Managed leaks.</a:t>
            </a:r>
            <a:br>
              <a:rPr lang="en-US" sz="1400" b="1" dirty="0" smtClean="0">
                <a:latin typeface="Arial" pitchFamily="34" charset="0"/>
                <a:cs typeface="Arial" pitchFamily="34" charset="0"/>
              </a:rPr>
            </a:br>
            <a:r>
              <a:rPr lang="en-US" sz="1400" dirty="0" smtClean="0">
                <a:latin typeface="Arial" pitchFamily="34" charset="0"/>
                <a:cs typeface="Arial" pitchFamily="34" charset="0"/>
              </a:rPr>
              <a:t>Pressures stable inside additional/secondary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vacuum containment.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endParaRPr lang="en-GB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GB" sz="1400" dirty="0" smtClean="0">
                <a:latin typeface="Arial" pitchFamily="34" charset="0"/>
                <a:cs typeface="Arial" pitchFamily="34" charset="0"/>
              </a:rPr>
            </a:br>
            <a:r>
              <a:rPr lang="en-GB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GB" sz="1400" dirty="0" smtClean="0">
                <a:latin typeface="Arial" pitchFamily="34" charset="0"/>
                <a:cs typeface="Arial" pitchFamily="34" charset="0"/>
              </a:rPr>
            </a:b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600" dirty="0" smtClean="0">
                <a:latin typeface="Arial" pitchFamily="34" charset="0"/>
                <a:cs typeface="Arial" pitchFamily="34" charset="0"/>
              </a:rPr>
            </a:b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600" dirty="0" smtClean="0">
                <a:latin typeface="Arial" pitchFamily="34" charset="0"/>
                <a:cs typeface="Arial" pitchFamily="34" charset="0"/>
              </a:rPr>
            </a:b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4221088"/>
            <a:ext cx="2386584" cy="2256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1043608" y="4221088"/>
            <a:ext cx="4104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Arial" pitchFamily="34" charset="0"/>
                <a:cs typeface="Arial" pitchFamily="34" charset="0"/>
              </a:rPr>
              <a:t>Ion pump LI. VPI 4 replaced on the RFQ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 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1259632" y="4653136"/>
            <a:ext cx="2770748" cy="1749946"/>
            <a:chOff x="1115616" y="4365104"/>
            <a:chExt cx="2770748" cy="1749946"/>
          </a:xfrm>
        </p:grpSpPr>
        <p:pic>
          <p:nvPicPr>
            <p:cNvPr id="8197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15616" y="4365104"/>
              <a:ext cx="2770748" cy="1749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Oval 32"/>
            <p:cNvSpPr/>
            <p:nvPr/>
          </p:nvSpPr>
          <p:spPr>
            <a:xfrm>
              <a:off x="2666451" y="4437112"/>
              <a:ext cx="144016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2298"/>
            <a:ext cx="7560840" cy="400110"/>
          </a:xfrm>
        </p:spPr>
        <p:txBody>
          <a:bodyPr/>
          <a:lstStyle/>
          <a:p>
            <a:r>
              <a:rPr lang="en-US" sz="2000" dirty="0" smtClean="0"/>
              <a:t>Conclusion &amp; Acknowledgements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16 March,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16 March,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16 March,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1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16 March,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2298"/>
            <a:ext cx="7560840" cy="400110"/>
          </a:xfrm>
        </p:spPr>
        <p:txBody>
          <a:bodyPr/>
          <a:lstStyle/>
          <a:p>
            <a:r>
              <a:rPr lang="en-US" sz="2000" dirty="0" smtClean="0"/>
              <a:t>PS Ring – Septum replacement procedure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1400" u="sng" dirty="0" smtClean="0">
                <a:solidFill>
                  <a:schemeClr val="tx1"/>
                </a:solidFill>
              </a:rPr>
              <a:t>Procedure for removal and replacement of a Septum.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0">
              <a:buFont typeface="+mj-lt"/>
              <a:buAutoNum type="arabicPeriod"/>
            </a:pPr>
            <a:r>
              <a:rPr lang="en-GB" sz="1400" dirty="0" smtClean="0">
                <a:solidFill>
                  <a:schemeClr val="tx1"/>
                </a:solidFill>
              </a:rPr>
              <a:t>Disconnect power and cooling water – blow down.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0">
              <a:buFont typeface="+mj-lt"/>
              <a:buAutoNum type="arabicPeriod"/>
            </a:pPr>
            <a:r>
              <a:rPr lang="en-GB" sz="1400" dirty="0" smtClean="0">
                <a:solidFill>
                  <a:schemeClr val="tx1"/>
                </a:solidFill>
              </a:rPr>
              <a:t>Vent the sector with nitrogen.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0">
              <a:buFont typeface="+mj-lt"/>
              <a:buAutoNum type="arabicPeriod"/>
            </a:pPr>
            <a:r>
              <a:rPr lang="en-GB" sz="1400" dirty="0" smtClean="0">
                <a:solidFill>
                  <a:schemeClr val="tx1"/>
                </a:solidFill>
              </a:rPr>
              <a:t>Remove RF Bypass – By RF group (Ceramic coated flange) 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0">
              <a:buFont typeface="+mj-lt"/>
              <a:buAutoNum type="arabicPeriod"/>
            </a:pPr>
            <a:r>
              <a:rPr lang="en-GB" sz="1400" dirty="0" smtClean="0">
                <a:solidFill>
                  <a:schemeClr val="tx1"/>
                </a:solidFill>
              </a:rPr>
              <a:t>Disconnect vacuum flange at either end of septum, apply foil and protective covers.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0">
              <a:buFont typeface="+mj-lt"/>
              <a:buAutoNum type="arabicPeriod"/>
            </a:pPr>
            <a:r>
              <a:rPr lang="en-GB" sz="1400" dirty="0" smtClean="0">
                <a:solidFill>
                  <a:schemeClr val="tx1"/>
                </a:solidFill>
              </a:rPr>
              <a:t>Septum lifted out of ring via overhead crane and installed on rail chariot – removed from ring (where stored?)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0">
              <a:buFont typeface="+mj-lt"/>
              <a:buAutoNum type="arabicPeriod"/>
            </a:pPr>
            <a:r>
              <a:rPr lang="en-GB" sz="1400" dirty="0" smtClean="0">
                <a:solidFill>
                  <a:schemeClr val="tx1"/>
                </a:solidFill>
              </a:rPr>
              <a:t>Replacement septum vented with nitrogen, blank flanges removed – seal faces (x4) and seals (x2) prepared – Then moved alongside installation location.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0">
              <a:buFont typeface="+mj-lt"/>
              <a:buAutoNum type="arabicPeriod"/>
            </a:pPr>
            <a:r>
              <a:rPr lang="en-GB" sz="1400" dirty="0" smtClean="0">
                <a:solidFill>
                  <a:schemeClr val="tx1"/>
                </a:solidFill>
              </a:rPr>
              <a:t>Septum lifted into position with overhead crane – Pre set mounting to ensure correct position (kinematic mount).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0">
              <a:buFont typeface="+mj-lt"/>
              <a:buAutoNum type="arabicPeriod"/>
            </a:pPr>
            <a:r>
              <a:rPr lang="en-GB" sz="1400" dirty="0" smtClean="0">
                <a:solidFill>
                  <a:schemeClr val="tx1"/>
                </a:solidFill>
              </a:rPr>
              <a:t>Vacuum flanges assembled with seals.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0">
              <a:buFont typeface="+mj-lt"/>
              <a:buAutoNum type="arabicPeriod"/>
            </a:pPr>
            <a:r>
              <a:rPr lang="en-GB" sz="1400" dirty="0" smtClean="0">
                <a:solidFill>
                  <a:schemeClr val="tx1"/>
                </a:solidFill>
              </a:rPr>
              <a:t>Check clamp is open circuit (Cannot have a DC connection but require RF contact)</a:t>
            </a:r>
            <a:br>
              <a:rPr lang="en-GB" sz="1400" dirty="0" smtClean="0">
                <a:solidFill>
                  <a:schemeClr val="tx1"/>
                </a:solidFill>
              </a:rPr>
            </a:br>
            <a:r>
              <a:rPr lang="en-GB" sz="1400" dirty="0" smtClean="0">
                <a:solidFill>
                  <a:schemeClr val="tx1"/>
                </a:solidFill>
              </a:rPr>
              <a:t>The RF bypass provides the correct circuit to allow RF to pass.  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0">
              <a:buFont typeface="+mj-lt"/>
              <a:buAutoNum type="arabicPeriod"/>
            </a:pPr>
            <a:r>
              <a:rPr lang="en-GB" sz="1400" dirty="0" smtClean="0">
                <a:solidFill>
                  <a:schemeClr val="tx1"/>
                </a:solidFill>
              </a:rPr>
              <a:t>Start pump down - Carry out leak test.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0">
              <a:buFont typeface="+mj-lt"/>
              <a:buAutoNum type="arabicPeriod"/>
            </a:pPr>
            <a:r>
              <a:rPr lang="en-GB" sz="1400" dirty="0" smtClean="0">
                <a:solidFill>
                  <a:schemeClr val="tx1"/>
                </a:solidFill>
              </a:rPr>
              <a:t>Re-connect power and cooling supplies.   </a:t>
            </a:r>
            <a:endParaRPr lang="en-US" sz="1400" dirty="0" smtClean="0">
              <a:solidFill>
                <a:schemeClr val="tx1"/>
              </a:solidFill>
            </a:endParaRPr>
          </a:p>
          <a:p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16 March,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2298"/>
            <a:ext cx="7560840" cy="400110"/>
          </a:xfrm>
        </p:spPr>
        <p:txBody>
          <a:bodyPr/>
          <a:lstStyle/>
          <a:p>
            <a:r>
              <a:rPr lang="en-US" sz="2000" dirty="0" smtClean="0"/>
              <a:t>PS Ring – Replacement of Septa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16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16016" y="3861048"/>
            <a:ext cx="4062040" cy="2665585"/>
            <a:chOff x="971600" y="908720"/>
            <a:chExt cx="4062040" cy="266558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71600" y="908720"/>
              <a:ext cx="4062040" cy="2665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1043608" y="980728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SMH 16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364088" y="908720"/>
            <a:ext cx="3600400" cy="2700300"/>
            <a:chOff x="5364088" y="908720"/>
            <a:chExt cx="3600400" cy="2700300"/>
          </a:xfrm>
        </p:grpSpPr>
        <p:pic>
          <p:nvPicPr>
            <p:cNvPr id="2051" name="Picture 3" descr="\\cern.ch\dfs\Users\p\pdemares\Documents\My Pictures\PS\Septum Change\Photo0470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64088" y="908720"/>
              <a:ext cx="3600400" cy="2700300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5508104" y="980728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SEH 31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71600" y="3828281"/>
            <a:ext cx="3384376" cy="2710709"/>
            <a:chOff x="971600" y="3828281"/>
            <a:chExt cx="3384376" cy="2710709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71600" y="3832296"/>
              <a:ext cx="3384376" cy="2706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972741" y="3828281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SMH 42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971600" y="908720"/>
            <a:ext cx="446449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Septum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Device used to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transfer beam,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into &amp;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out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of synchrotrons.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Injection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of a particle beam into a circular accelerator.</a:t>
            </a:r>
          </a:p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Extraction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of particles from an accelerator to a transfer line.</a:t>
            </a:r>
            <a:br>
              <a:rPr lang="en-US" sz="1600" dirty="0" smtClean="0">
                <a:latin typeface="Arial" pitchFamily="34" charset="0"/>
                <a:cs typeface="Arial" pitchFamily="34" charset="0"/>
              </a:rPr>
            </a:b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971600" y="2420888"/>
            <a:ext cx="4104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Arial" pitchFamily="34" charset="0"/>
                <a:cs typeface="Arial" pitchFamily="34" charset="0"/>
              </a:rPr>
              <a:t>Why the need to replace?</a:t>
            </a:r>
          </a:p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Pulsed systems – Finite number of pulses before fatigue sets in leading to failure. </a:t>
            </a:r>
            <a:br>
              <a:rPr lang="en-GB" sz="1600" dirty="0" smtClean="0">
                <a:latin typeface="Arial" pitchFamily="34" charset="0"/>
                <a:cs typeface="Arial" pitchFamily="34" charset="0"/>
              </a:rPr>
            </a:br>
            <a:r>
              <a:rPr lang="en-GB" sz="1600" dirty="0" smtClean="0">
                <a:latin typeface="Arial" pitchFamily="34" charset="0"/>
                <a:cs typeface="Arial" pitchFamily="34" charset="0"/>
              </a:rPr>
              <a:t>Removed septa refurbished ready for installation at a later date.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2298"/>
            <a:ext cx="7560840" cy="400110"/>
          </a:xfrm>
        </p:spPr>
        <p:txBody>
          <a:bodyPr/>
          <a:lstStyle/>
          <a:p>
            <a:r>
              <a:rPr lang="en-US" sz="2000" dirty="0" smtClean="0"/>
              <a:t>PS Ring - Replacement of Septa - Planning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16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005064"/>
            <a:ext cx="4104456" cy="2523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32240" y="980728"/>
            <a:ext cx="2253082" cy="280227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971600" y="836712"/>
            <a:ext cx="576064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Due to the function of these magnets the radiation dose rate is normally high, 1 </a:t>
            </a:r>
            <a:r>
              <a:rPr lang="en-GB" sz="1600" dirty="0" err="1" smtClean="0">
                <a:latin typeface="Arial" pitchFamily="34" charset="0"/>
                <a:cs typeface="Arial" pitchFamily="34" charset="0"/>
              </a:rPr>
              <a:t>mSv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/h. </a:t>
            </a:r>
            <a:br>
              <a:rPr lang="en-GB" sz="1600" dirty="0" smtClean="0">
                <a:latin typeface="Arial" pitchFamily="34" charset="0"/>
                <a:cs typeface="Arial" pitchFamily="34" charset="0"/>
              </a:rPr>
            </a:br>
            <a:r>
              <a:rPr lang="en-GB" sz="16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Radiation Dose Map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is made of equipment and area. </a:t>
            </a:r>
            <a:endParaRPr lang="en-GB" sz="1600" dirty="0" smtClean="0">
              <a:latin typeface="Arial" pitchFamily="34" charset="0"/>
              <a:cs typeface="Arial" pitchFamily="34" charset="0"/>
            </a:endParaRPr>
          </a:p>
          <a:p>
            <a:endParaRPr lang="en-GB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1600" b="1" dirty="0" smtClean="0">
                <a:latin typeface="Arial" pitchFamily="34" charset="0"/>
                <a:cs typeface="Arial" pitchFamily="34" charset="0"/>
              </a:rPr>
              <a:t>Logistics:</a:t>
            </a:r>
          </a:p>
          <a:p>
            <a:r>
              <a:rPr lang="en-GB" sz="1600" b="1" dirty="0" smtClean="0">
                <a:latin typeface="Arial" pitchFamily="34" charset="0"/>
                <a:cs typeface="Arial" pitchFamily="34" charset="0"/>
              </a:rPr>
              <a:t>Movement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 - Rail track system &amp; overhead crane.</a:t>
            </a:r>
            <a:r>
              <a:rPr lang="en-GB" sz="1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GB" sz="1600" b="1" dirty="0" smtClean="0">
                <a:latin typeface="Arial" pitchFamily="34" charset="0"/>
                <a:cs typeface="Arial" pitchFamily="34" charset="0"/>
              </a:rPr>
            </a:br>
            <a:r>
              <a:rPr lang="en-GB" sz="1600" b="1" dirty="0" smtClean="0">
                <a:latin typeface="Arial" pitchFamily="34" charset="0"/>
                <a:cs typeface="Arial" pitchFamily="34" charset="0"/>
              </a:rPr>
              <a:t>Personnel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 - VSC</a:t>
            </a:r>
            <a:r>
              <a:rPr lang="en-GB" sz="16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ABT, RF, Transport &amp; RP. </a:t>
            </a:r>
          </a:p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GB" sz="1600" dirty="0" smtClean="0">
                <a:latin typeface="Arial" pitchFamily="34" charset="0"/>
                <a:cs typeface="Arial" pitchFamily="34" charset="0"/>
              </a:rPr>
            </a:br>
            <a:r>
              <a:rPr lang="en-GB" sz="1600" b="1" dirty="0" smtClean="0">
                <a:latin typeface="Arial" pitchFamily="34" charset="0"/>
                <a:cs typeface="Arial" pitchFamily="34" charset="0"/>
              </a:rPr>
              <a:t>Radiation Dose Plan (DIMR)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.</a:t>
            </a:r>
            <a:br>
              <a:rPr lang="en-GB" sz="1600" dirty="0" smtClean="0">
                <a:latin typeface="Arial" pitchFamily="34" charset="0"/>
                <a:cs typeface="Arial" pitchFamily="34" charset="0"/>
              </a:rPr>
            </a:br>
            <a:r>
              <a:rPr lang="en-GB" sz="1600" dirty="0" smtClean="0">
                <a:latin typeface="Arial" pitchFamily="34" charset="0"/>
                <a:cs typeface="Arial" pitchFamily="34" charset="0"/>
              </a:rPr>
              <a:t>A detailed plan with calculated time and exposure. </a:t>
            </a:r>
            <a:br>
              <a:rPr lang="en-GB" sz="1600" dirty="0" smtClean="0">
                <a:latin typeface="Arial" pitchFamily="34" charset="0"/>
                <a:cs typeface="Arial" pitchFamily="34" charset="0"/>
              </a:rPr>
            </a:br>
            <a:r>
              <a:rPr lang="en-GB" sz="1600" dirty="0" smtClean="0">
                <a:latin typeface="Arial" pitchFamily="34" charset="0"/>
                <a:cs typeface="Arial" pitchFamily="34" charset="0"/>
              </a:rPr>
              <a:t>Personnel &amp; equipment in correct sequence, time &amp; position in order to reduce staff 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radiation exposure 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to a minimum.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endParaRPr lang="en-GB" sz="1600" b="1" dirty="0" smtClean="0">
              <a:latin typeface="Arial" pitchFamily="34" charset="0"/>
              <a:cs typeface="Arial" pitchFamily="34" charset="0"/>
            </a:endParaRPr>
          </a:p>
          <a:p>
            <a:endParaRPr lang="en-GB" sz="1600" dirty="0" smtClean="0">
              <a:latin typeface="Arial" pitchFamily="34" charset="0"/>
              <a:cs typeface="Arial" pitchFamily="34" charset="0"/>
            </a:endParaRPr>
          </a:p>
          <a:p>
            <a:endParaRPr lang="en-GB" sz="1600" dirty="0" smtClean="0">
              <a:latin typeface="Arial" pitchFamily="34" charset="0"/>
              <a:cs typeface="Arial" pitchFamily="34" charset="0"/>
            </a:endParaRPr>
          </a:p>
          <a:p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8280" y="4043164"/>
            <a:ext cx="3582746" cy="246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82297"/>
            <a:ext cx="7596336" cy="400110"/>
          </a:xfrm>
        </p:spPr>
        <p:txBody>
          <a:bodyPr/>
          <a:lstStyle/>
          <a:p>
            <a:r>
              <a:rPr lang="en-US" sz="2000" dirty="0" smtClean="0"/>
              <a:t>PS Ring - Replacement of Septa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16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42057" y="769467"/>
            <a:ext cx="5201943" cy="438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Oval 11"/>
          <p:cNvSpPr/>
          <p:nvPr/>
        </p:nvSpPr>
        <p:spPr>
          <a:xfrm>
            <a:off x="5940152" y="4691240"/>
            <a:ext cx="349951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4811839" y="3332614"/>
            <a:ext cx="2160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5076056" y="1916832"/>
            <a:ext cx="31661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043608" y="5229200"/>
            <a:ext cx="4608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SMH 16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Ejection to SPS, AD and n-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Tof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via TT2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4589252" y="4862086"/>
            <a:ext cx="1374951" cy="5801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71600" y="2348880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SEH 31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Preparation for ejection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by SMH 16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99592" y="1124744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SMH 42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Injection from the PSB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413522" y="1603400"/>
            <a:ext cx="1656184" cy="3960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229248" y="3054102"/>
            <a:ext cx="1584176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2298"/>
            <a:ext cx="7560840" cy="400110"/>
          </a:xfrm>
        </p:spPr>
        <p:txBody>
          <a:bodyPr/>
          <a:lstStyle/>
          <a:p>
            <a:r>
              <a:rPr lang="en-US" sz="2000" dirty="0" smtClean="0"/>
              <a:t>PS Ring – Fast Wire Scanner Replacement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16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980728"/>
            <a:ext cx="5073883" cy="396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547664" y="5013176"/>
            <a:ext cx="6624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FWS - Provides information on beam profile and position</a:t>
            </a:r>
            <a:br>
              <a:rPr lang="en-GB" sz="1600" dirty="0" smtClean="0">
                <a:latin typeface="Arial" pitchFamily="34" charset="0"/>
                <a:cs typeface="Arial" pitchFamily="34" charset="0"/>
              </a:rPr>
            </a:br>
            <a:r>
              <a:rPr lang="en-GB" sz="1600" dirty="0" smtClean="0">
                <a:latin typeface="Arial" pitchFamily="34" charset="0"/>
                <a:cs typeface="Arial" pitchFamily="34" charset="0"/>
              </a:rPr>
              <a:t>Replaced -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FWS.54, 64, 65 &amp; 85</a:t>
            </a:r>
            <a:br>
              <a:rPr lang="en-US" sz="1600" dirty="0" smtClean="0">
                <a:latin typeface="Arial" pitchFamily="34" charset="0"/>
                <a:cs typeface="Arial" pitchFamily="34" charset="0"/>
              </a:rPr>
            </a:br>
            <a:r>
              <a:rPr lang="en-US" sz="1600" dirty="0" smtClean="0">
                <a:latin typeface="Arial" pitchFamily="34" charset="0"/>
                <a:cs typeface="Arial" pitchFamily="34" charset="0"/>
              </a:rPr>
              <a:t>Modified 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design: Larger aperture to avoid contact with the beam and a more robust mechanism.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2298"/>
            <a:ext cx="7560840" cy="400110"/>
          </a:xfrm>
        </p:spPr>
        <p:txBody>
          <a:bodyPr/>
          <a:lstStyle/>
          <a:p>
            <a:r>
              <a:rPr lang="en-US" sz="2000" dirty="0" smtClean="0"/>
              <a:t>PS Ring – Sublimator Filaments &amp; VPI Replacement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16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07904" y="1484784"/>
            <a:ext cx="49685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Replacement of Sublimator Filaments.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Replaced on sectors 20, 40, 50 &amp; 100 opened during the shutdown. 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Total of 44 sublimators replaced. 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5013176"/>
            <a:ext cx="56166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Replacement of 3 Ion pumps on sector 90.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VPI 84, VPI 85 &amp; VPI 86.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GB" dirty="0" smtClean="0">
                <a:latin typeface="Arial" pitchFamily="34" charset="0"/>
                <a:cs typeface="Arial" pitchFamily="34" charset="0"/>
              </a:rPr>
              <a:t>  </a:t>
            </a:r>
            <a:br>
              <a:rPr lang="en-GB" dirty="0" smtClean="0">
                <a:latin typeface="Arial" pitchFamily="34" charset="0"/>
                <a:cs typeface="Arial" pitchFamily="34" charset="0"/>
              </a:rPr>
            </a:br>
            <a:r>
              <a:rPr lang="en-GB" dirty="0" smtClean="0"/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C:\Users\pdemares\AppData\Local\Microsoft\Windows\Temporary Internet Files\Content.Outlook\VVG0TN8Y\Photo05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08720"/>
            <a:ext cx="2430270" cy="3240360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3114" y="3356992"/>
            <a:ext cx="2671234" cy="308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2298"/>
            <a:ext cx="7560840" cy="400110"/>
          </a:xfrm>
        </p:spPr>
        <p:txBody>
          <a:bodyPr/>
          <a:lstStyle/>
          <a:p>
            <a:r>
              <a:rPr lang="en-US" sz="2000" dirty="0" smtClean="0"/>
              <a:t>PSB – Replacement of Injection Chambers BHZ162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16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5" descr="C:\Documents and Settings\jhhansen\PSB bhz162\DSC0036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20000" contrast="36000"/>
          </a:blip>
          <a:srcRect/>
          <a:stretch>
            <a:fillRect/>
          </a:stretch>
        </p:blipFill>
        <p:spPr bwMode="auto">
          <a:xfrm rot="16200000">
            <a:off x="4692014" y="3836367"/>
            <a:ext cx="3072343" cy="2304257"/>
          </a:xfrm>
          <a:prstGeom prst="rect">
            <a:avLst/>
          </a:prstGeom>
          <a:noFill/>
        </p:spPr>
      </p:pic>
      <p:grpSp>
        <p:nvGrpSpPr>
          <p:cNvPr id="13" name="Group 12"/>
          <p:cNvGrpSpPr/>
          <p:nvPr/>
        </p:nvGrpSpPr>
        <p:grpSpPr>
          <a:xfrm>
            <a:off x="971600" y="3717032"/>
            <a:ext cx="3750568" cy="2812926"/>
            <a:chOff x="1043608" y="3717032"/>
            <a:chExt cx="3750568" cy="2812926"/>
          </a:xfrm>
        </p:grpSpPr>
        <p:pic>
          <p:nvPicPr>
            <p:cNvPr id="9" name="Picture 3" descr="C:\Documents and Settings\jhhansen\PSB bhz162\DSC00356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43608" y="3717032"/>
              <a:ext cx="3750568" cy="2812926"/>
            </a:xfrm>
            <a:prstGeom prst="rect">
              <a:avLst/>
            </a:prstGeom>
            <a:noFill/>
          </p:spPr>
        </p:pic>
        <p:sp>
          <p:nvSpPr>
            <p:cNvPr id="12" name="Oval 11"/>
            <p:cNvSpPr/>
            <p:nvPr/>
          </p:nvSpPr>
          <p:spPr>
            <a:xfrm>
              <a:off x="2915816" y="4696566"/>
              <a:ext cx="360040" cy="28803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572000" y="908720"/>
            <a:ext cx="45720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 July 2011 - Leak developed on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one of the four injection chambers – Temporary repair with vac seal.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 Due to corrosion on the stainless steel chamber, the result of chemical reaction with PVC clamp used for mounting corrector magnets.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 All four chambers replaced - Evidence of corrosion on all chambers.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 Magnet re-shimmed by MCN to prevent any movement and fatigue of the coils during pulsing.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 Replacement magnet clamps now manufactured from  charged epoxy resin.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5508104" y="4437112"/>
            <a:ext cx="1224136" cy="10801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6933" y="836712"/>
            <a:ext cx="3587773" cy="274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Oval 16"/>
          <p:cNvSpPr/>
          <p:nvPr/>
        </p:nvSpPr>
        <p:spPr>
          <a:xfrm>
            <a:off x="2596095" y="2420888"/>
            <a:ext cx="36004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115616" y="3212976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L2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2298"/>
            <a:ext cx="7560840" cy="400110"/>
          </a:xfrm>
        </p:spPr>
        <p:txBody>
          <a:bodyPr/>
          <a:lstStyle/>
          <a:p>
            <a:r>
              <a:rPr lang="en-US" sz="2000" dirty="0" smtClean="0"/>
              <a:t>PSB – BI.DIS Magnet removal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16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2" descr="\\cern.ch\dfs\Users\p\pdemares\Documents\My Pictures\Booster\BI.DIS\Photo04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1992" y="1403251"/>
            <a:ext cx="3840426" cy="2880320"/>
          </a:xfrm>
          <a:prstGeom prst="rect">
            <a:avLst/>
          </a:prstGeom>
          <a:noFill/>
        </p:spPr>
      </p:pic>
      <p:pic>
        <p:nvPicPr>
          <p:cNvPr id="8" name="Picture 3" descr="\\cern.ch\dfs\Users\p\pdemares\Documents\My Pictures\Booster\BI.DIS\Photo04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5251" y="1412776"/>
            <a:ext cx="3817229" cy="286292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115616" y="3861048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BI.DIS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59632" y="4509120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The BI.DIS magnet was removed and replaced with a plain vacuum chamber.</a:t>
            </a:r>
            <a:br>
              <a:rPr lang="en-GB" sz="1400" dirty="0" smtClean="0">
                <a:latin typeface="Arial" pitchFamily="34" charset="0"/>
                <a:cs typeface="Arial" pitchFamily="34" charset="0"/>
              </a:rPr>
            </a:br>
            <a:r>
              <a:rPr lang="en-GB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GB" sz="1400" dirty="0" smtClean="0">
                <a:latin typeface="Arial" pitchFamily="34" charset="0"/>
                <a:cs typeface="Arial" pitchFamily="34" charset="0"/>
              </a:rPr>
            </a:br>
            <a:r>
              <a:rPr lang="en-GB" sz="1400" dirty="0">
                <a:latin typeface="Arial" pitchFamily="34" charset="0"/>
                <a:cs typeface="Arial" pitchFamily="34" charset="0"/>
              </a:rPr>
              <a:t>N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o longer required as now ions are generated at Linac 3 and LEIR.</a:t>
            </a:r>
            <a:br>
              <a:rPr lang="en-GB" sz="1400" dirty="0" smtClean="0">
                <a:latin typeface="Arial" pitchFamily="34" charset="0"/>
                <a:cs typeface="Arial" pitchFamily="34" charset="0"/>
              </a:rPr>
            </a:br>
            <a:r>
              <a:rPr lang="en-GB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GB" sz="1400" dirty="0" smtClean="0">
                <a:latin typeface="Arial" pitchFamily="34" charset="0"/>
                <a:cs typeface="Arial" pitchFamily="34" charset="0"/>
              </a:rPr>
            </a:br>
            <a:r>
              <a:rPr lang="en-GB" sz="1400" dirty="0" smtClean="0">
                <a:latin typeface="Arial" pitchFamily="34" charset="0"/>
                <a:cs typeface="Arial" pitchFamily="34" charset="0"/>
              </a:rPr>
              <a:t>This magnet was used when ions were fed to the PS via Linac 2 &amp; the booster.</a:t>
            </a:r>
            <a:br>
              <a:rPr lang="en-GB" sz="1400" dirty="0" smtClean="0">
                <a:latin typeface="Arial" pitchFamily="34" charset="0"/>
                <a:cs typeface="Arial" pitchFamily="34" charset="0"/>
              </a:rPr>
            </a:b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2298"/>
            <a:ext cx="7560840" cy="400110"/>
          </a:xfrm>
        </p:spPr>
        <p:txBody>
          <a:bodyPr/>
          <a:lstStyle/>
          <a:p>
            <a:r>
              <a:rPr lang="en-US" sz="2000" dirty="0" smtClean="0"/>
              <a:t>PSB – Finemet® Cavity Installation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16 March,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2" descr="\\cern.ch\dfs\Users\p\pdemares\Documents\My Pictures\Booster\Finemet cavity - BR20\Photo0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645024"/>
            <a:ext cx="3648406" cy="2736304"/>
          </a:xfrm>
          <a:prstGeom prst="rect">
            <a:avLst/>
          </a:prstGeom>
          <a:noFill/>
        </p:spPr>
      </p:pic>
      <p:pic>
        <p:nvPicPr>
          <p:cNvPr id="13" name="Picture 12" descr="cid:image001.jpg@01CC67EF.7FA02C70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1331640" y="3645024"/>
            <a:ext cx="331236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259632" y="1268760"/>
            <a:ext cx="453650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Experimental RF cavity installed in BR20.</a:t>
            </a:r>
          </a:p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Replacing a vacuum chamber in Sector 6L1.</a:t>
            </a:r>
            <a:br>
              <a:rPr lang="en-GB" sz="1600" dirty="0" smtClean="0">
                <a:latin typeface="Arial" pitchFamily="34" charset="0"/>
                <a:cs typeface="Arial" pitchFamily="34" charset="0"/>
              </a:rPr>
            </a:br>
            <a:r>
              <a:rPr lang="en-GB" sz="1600" dirty="0" smtClean="0">
                <a:latin typeface="Arial" pitchFamily="34" charset="0"/>
                <a:cs typeface="Arial" pitchFamily="34" charset="0"/>
              </a:rPr>
              <a:t>On one ring only.</a:t>
            </a:r>
          </a:p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Installed for testing with the view of replacing the existing RF cavity system in the future.</a:t>
            </a:r>
            <a:br>
              <a:rPr lang="en-GB" sz="1600" dirty="0" smtClean="0">
                <a:latin typeface="Arial" pitchFamily="34" charset="0"/>
                <a:cs typeface="Arial" pitchFamily="34" charset="0"/>
              </a:rPr>
            </a:br>
            <a:r>
              <a:rPr lang="en-GB" sz="1600" dirty="0" smtClean="0">
                <a:latin typeface="Arial" pitchFamily="34" charset="0"/>
                <a:cs typeface="Arial" pitchFamily="34" charset="0"/>
              </a:rPr>
              <a:t>Only to be tested during non-experimental beam time.</a:t>
            </a:r>
            <a:br>
              <a:rPr lang="en-GB" sz="1600" dirty="0" smtClean="0">
                <a:latin typeface="Arial" pitchFamily="34" charset="0"/>
                <a:cs typeface="Arial" pitchFamily="34" charset="0"/>
              </a:rPr>
            </a:br>
            <a:r>
              <a:rPr lang="en-GB" sz="1600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endParaRPr lang="en-US" dirty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27018" y="918246"/>
            <a:ext cx="2652417" cy="2576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-vsc-tes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te-vsc-test</Template>
  <TotalTime>3268</TotalTime>
  <Words>561</Words>
  <Application>Microsoft Office PowerPoint</Application>
  <PresentationFormat>On-screen Show (4:3)</PresentationFormat>
  <Paragraphs>127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te-vsc-test</vt:lpstr>
      <vt:lpstr>Slide 1</vt:lpstr>
      <vt:lpstr>PS Ring – Replacement of Septa</vt:lpstr>
      <vt:lpstr>PS Ring - Replacement of Septa - Planning</vt:lpstr>
      <vt:lpstr>PS Ring - Replacement of Septa</vt:lpstr>
      <vt:lpstr>PS Ring – Fast Wire Scanner Replacement</vt:lpstr>
      <vt:lpstr>PS Ring – Sublimator Filaments &amp; VPI Replacement</vt:lpstr>
      <vt:lpstr>PSB – Replacement of Injection Chambers BHZ162</vt:lpstr>
      <vt:lpstr>PSB – BI.DIS Magnet removal</vt:lpstr>
      <vt:lpstr>PSB – Finemet® Cavity Installation</vt:lpstr>
      <vt:lpstr>TT2 - Transfer Tunnel 2 </vt:lpstr>
      <vt:lpstr>Linac 3 – Bending Chamber Inspection</vt:lpstr>
      <vt:lpstr>Linac 2 – Leak Detection &amp; VPI Replacement</vt:lpstr>
      <vt:lpstr>Conclusion &amp; Acknowledgements</vt:lpstr>
      <vt:lpstr>Slide 14</vt:lpstr>
      <vt:lpstr>Slide 15</vt:lpstr>
      <vt:lpstr>Slide 16</vt:lpstr>
      <vt:lpstr>PS Ring – Septum replacement procedure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sjuvet</dc:creator>
  <cp:lastModifiedBy>pdemares</cp:lastModifiedBy>
  <cp:revision>236</cp:revision>
  <dcterms:created xsi:type="dcterms:W3CDTF">2011-06-15T12:28:07Z</dcterms:created>
  <dcterms:modified xsi:type="dcterms:W3CDTF">2012-03-16T07:34:45Z</dcterms:modified>
</cp:coreProperties>
</file>