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ppt/charts/chart4.xml" ContentType="application/vnd.openxmlformats-officedocument.drawingml.chart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79" r:id="rId4"/>
    <p:sldId id="265" r:id="rId5"/>
    <p:sldId id="280" r:id="rId6"/>
    <p:sldId id="281" r:id="rId7"/>
    <p:sldId id="282" r:id="rId8"/>
    <p:sldId id="283" r:id="rId9"/>
    <p:sldId id="284" r:id="rId10"/>
    <p:sldId id="285" r:id="rId11"/>
    <p:sldId id="286" r:id="rId1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AB"/>
    <a:srgbClr val="FFFFC9"/>
    <a:srgbClr val="913183"/>
    <a:srgbClr val="A35A0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7" autoAdjust="0"/>
    <p:restoredTop sz="88489" autoAdjust="0"/>
  </p:normalViewPr>
  <p:slideViewPr>
    <p:cSldViewPr>
      <p:cViewPr varScale="1">
        <p:scale>
          <a:sx n="96" d="100"/>
          <a:sy n="96" d="100"/>
        </p:scale>
        <p:origin x="-27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744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Book1" TargetMode="External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C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Lbls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Sheet1!$B$3:$F$3</c:f>
              <c:strCache>
                <c:ptCount val="5"/>
                <c:pt idx="0">
                  <c:v>VRPA</c:v>
                </c:pt>
                <c:pt idx="1">
                  <c:v>VPI</c:v>
                </c:pt>
                <c:pt idx="2">
                  <c:v>TPG300</c:v>
                </c:pt>
                <c:pt idx="3">
                  <c:v>Penning</c:v>
                </c:pt>
                <c:pt idx="4">
                  <c:v>Volotek</c:v>
                </c:pt>
              </c:strCache>
            </c:strRef>
          </c:cat>
          <c:val>
            <c:numRef>
              <c:f>Sheet1!$B$8:$F$8</c:f>
              <c:numCache>
                <c:formatCode>0%</c:formatCode>
                <c:ptCount val="5"/>
                <c:pt idx="0">
                  <c:v>0.43541666666666679</c:v>
                </c:pt>
                <c:pt idx="1">
                  <c:v>0.32810615199034987</c:v>
                </c:pt>
                <c:pt idx="2">
                  <c:v>0.8683385579937305</c:v>
                </c:pt>
                <c:pt idx="3">
                  <c:v>0.89118198874296417</c:v>
                </c:pt>
                <c:pt idx="4">
                  <c:v>1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</c:pie3DChart>
    </c:plotArea>
    <c:plotVisOnly val="1"/>
    <c:dispBlanksAs val="zero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C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102033280"/>
        <c:axId val="102034816"/>
      </c:barChart>
      <c:catAx>
        <c:axId val="102033280"/>
        <c:scaling>
          <c:orientation val="minMax"/>
        </c:scaling>
        <c:delete val="0"/>
        <c:axPos val="b"/>
        <c:majorTickMark val="none"/>
        <c:minorTickMark val="none"/>
        <c:tickLblPos val="nextTo"/>
        <c:crossAx val="102034816"/>
        <c:crosses val="autoZero"/>
        <c:auto val="1"/>
        <c:lblAlgn val="ctr"/>
        <c:lblOffset val="100"/>
        <c:noMultiLvlLbl val="0"/>
      </c:catAx>
      <c:valAx>
        <c:axId val="1020348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02033280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C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Sheet1!$A$7:$A$9</c:f>
              <c:strCache>
                <c:ptCount val="3"/>
                <c:pt idx="0">
                  <c:v>Maintenance corrective</c:v>
                </c:pt>
                <c:pt idx="1">
                  <c:v>Amélioration</c:v>
                </c:pt>
                <c:pt idx="2">
                  <c:v>Contrôle qualité</c:v>
                </c:pt>
              </c:strCache>
            </c:strRef>
          </c:cat>
          <c:val>
            <c:numRef>
              <c:f>Sheet1!$B$7:$B$9</c:f>
              <c:numCache>
                <c:formatCode>General</c:formatCode>
                <c:ptCount val="3"/>
                <c:pt idx="0">
                  <c:v>278.39999999999992</c:v>
                </c:pt>
                <c:pt idx="1">
                  <c:v>542</c:v>
                </c:pt>
                <c:pt idx="2">
                  <c:v>644.6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zero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C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15"/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Sheet1!$A$2:$A$4</c:f>
              <c:strCache>
                <c:ptCount val="3"/>
                <c:pt idx="0">
                  <c:v>CPS</c:v>
                </c:pt>
                <c:pt idx="1">
                  <c:v>SPS</c:v>
                </c:pt>
                <c:pt idx="2">
                  <c:v>LHC</c:v>
                </c:pt>
              </c:strCache>
            </c:strRef>
          </c:cat>
          <c:val>
            <c:numRef>
              <c:f>Sheet1!$B$2:$B$4</c:f>
              <c:numCache>
                <c:formatCode>0</c:formatCode>
                <c:ptCount val="3"/>
                <c:pt idx="0">
                  <c:v>422</c:v>
                </c:pt>
                <c:pt idx="1">
                  <c:v>333</c:v>
                </c:pt>
                <c:pt idx="2">
                  <c:v>710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/>
      <c:overlay val="0"/>
    </c:legend>
    <c:plotVisOnly val="1"/>
    <c:dispBlanksAs val="zero"/>
    <c:showDLblsOverMax val="0"/>
  </c:chart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6AFE5B-A074-4F1D-8A18-7F5D900D9C7A}" type="datetimeFigureOut">
              <a:rPr lang="en-US" smtClean="0"/>
              <a:pPr/>
              <a:t>3/19/2012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DED53D-9D7F-434F-903A-191E6F8EFA7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41989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DC4966-96A7-43E7-AE0F-C092CD2A7A88}" type="datetimeFigureOut">
              <a:rPr lang="en-US" smtClean="0"/>
              <a:pPr/>
              <a:t>3/19/2012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B9E7BA-7C18-4655-96F4-7BE70A975A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8319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Bonjour.</a:t>
            </a:r>
          </a:p>
          <a:p>
            <a:r>
              <a:rPr lang="en-GB" dirty="0" smtClean="0"/>
              <a:t>Presentation</a:t>
            </a:r>
            <a:r>
              <a:rPr lang="en-GB" baseline="0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B9E7BA-7C18-4655-96F4-7BE70A975AB6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40564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B9E7BA-7C18-4655-96F4-7BE70A975AB6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16791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B9E7BA-7C18-4655-96F4-7BE70A975AB6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7808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B9E7BA-7C18-4655-96F4-7BE70A975AB6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79578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B9E7BA-7C18-4655-96F4-7BE70A975AB6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0990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B9E7BA-7C18-4655-96F4-7BE70A975AB6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76643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B9E7BA-7C18-4655-96F4-7BE70A975AB6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5067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0"/>
            <a:ext cx="7596336" cy="76470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600" y="836712"/>
            <a:ext cx="6400800" cy="175260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27584" y="6597352"/>
            <a:ext cx="1475656" cy="260648"/>
          </a:xfrm>
        </p:spPr>
        <p:txBody>
          <a:bodyPr/>
          <a:lstStyle>
            <a:lvl1pPr>
              <a:defRPr sz="1000"/>
            </a:lvl1pPr>
          </a:lstStyle>
          <a:p>
            <a:fld id="{FD3AE88B-4D2B-466A-8725-47D76968F456}" type="datetime3">
              <a:rPr lang="en-GB" smtClean="0"/>
              <a:pPr/>
              <a:t>19 March,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55776" y="6597352"/>
            <a:ext cx="4176464" cy="260648"/>
          </a:xfrm>
        </p:spPr>
        <p:txBody>
          <a:bodyPr/>
          <a:lstStyle/>
          <a:p>
            <a:r>
              <a:rPr lang="en-US" sz="1000" dirty="0" smtClean="0"/>
              <a:t>TE-VSC</a:t>
            </a:r>
            <a:endParaRPr lang="en-US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597352"/>
            <a:ext cx="2133600" cy="260648"/>
          </a:xfrm>
        </p:spPr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"/>
            <a:ext cx="7560840" cy="76470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19 March,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TE-VSC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908720"/>
            <a:ext cx="7848872" cy="1323439"/>
          </a:xfrm>
        </p:spPr>
        <p:txBody>
          <a:bodyPr anchor="t"/>
          <a:lstStyle>
            <a:lvl1pPr algn="l">
              <a:defRPr sz="4000" b="1" cap="all" baseline="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608" y="2492896"/>
            <a:ext cx="7848872" cy="367240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771E2-B0E1-42AF-89DE-F933ABDF0A76}" type="datetime3">
              <a:rPr lang="en-GB" smtClean="0"/>
              <a:pPr/>
              <a:t>19 March,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TE-VSC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"/>
            <a:ext cx="7560840" cy="76470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9592" y="908720"/>
            <a:ext cx="4038600" cy="532859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04048" y="908720"/>
            <a:ext cx="4038600" cy="532859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0BA65-1483-4A5A-A939-5CD3575456E0}" type="datetime3">
              <a:rPr lang="en-GB" smtClean="0"/>
              <a:pPr/>
              <a:t>19 March, 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TE-VSC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9592" y="836712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9592" y="1556792"/>
            <a:ext cx="4040188" cy="4680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4048" y="83671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04048" y="1556792"/>
            <a:ext cx="4041775" cy="4680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97F89-8955-41A2-8CB5-BEBA2ED029AF}" type="datetime3">
              <a:rPr lang="en-GB" smtClean="0"/>
              <a:pPr/>
              <a:t>19 March, 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TE-VSC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0"/>
            <a:ext cx="7560840" cy="769441"/>
          </a:xfrm>
        </p:spPr>
        <p:txBody>
          <a:bodyPr wrap="square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66B19-2E61-4E52-9502-A3C5EDF8CD49}" type="datetime3">
              <a:rPr lang="en-GB" smtClean="0"/>
              <a:pPr/>
              <a:t>19 March, 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TE-VSC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C56BA-AAE9-4297-A43C-4B1B6FD4D91A}" type="datetime3">
              <a:rPr lang="en-GB" smtClean="0"/>
              <a:pPr/>
              <a:t>19 March, 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TE-VSC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1"/>
            <a:ext cx="7344816" cy="764704"/>
          </a:xfrm>
        </p:spPr>
        <p:txBody>
          <a:bodyPr anchor="b"/>
          <a:lstStyle>
            <a:lvl1pPr algn="l">
              <a:defRPr sz="36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836712"/>
            <a:ext cx="5472608" cy="547260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16216" y="836712"/>
            <a:ext cx="2520280" cy="547260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473EB-1656-4BB6-85A7-C597CA4E96FD}" type="datetime3">
              <a:rPr lang="en-GB" smtClean="0"/>
              <a:pPr/>
              <a:t>19 March, 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TE-VSC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0"/>
            <a:ext cx="6480720" cy="764704"/>
          </a:xfrm>
        </p:spPr>
        <p:txBody>
          <a:bodyPr anchor="b"/>
          <a:lstStyle>
            <a:lvl1pPr algn="l">
              <a:defRPr sz="36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3848" y="2060848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71600" y="908720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26DCB-7D04-4CA5-B6EF-B1E35C2FC0A1}" type="datetime3">
              <a:rPr lang="en-GB" smtClean="0"/>
              <a:pPr/>
              <a:t>19 March, 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TE-VSC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1"/>
            <a:ext cx="82758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83568" y="0"/>
            <a:ext cx="8460432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836712"/>
            <a:ext cx="8229600" cy="54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7584" y="6597352"/>
            <a:ext cx="1944216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0FA0E2-A17A-4745-9C19-30D0355EA218}" type="datetime3">
              <a:rPr lang="en-GB" smtClean="0"/>
              <a:pPr/>
              <a:t>19 March,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15816" y="6597352"/>
            <a:ext cx="4104456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TE-VSC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26424" y="6597352"/>
            <a:ext cx="1917576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440C-D25B-4954-BC09-5BBAAA513C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7584" y="-279366"/>
            <a:ext cx="7560840" cy="1323439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5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388424" y="0"/>
            <a:ext cx="755576" cy="743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788354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ICM_logo.png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0" y="836712"/>
            <a:ext cx="816654" cy="5486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/>
  <p:txStyles>
    <p:titleStyle>
      <a:lvl1pPr marL="0" algn="ctr" defTabSz="914400" rtl="0" eaLnBrk="1" latinLnBrk="0" hangingPunct="1">
        <a:spcBef>
          <a:spcPct val="0"/>
        </a:spcBef>
        <a:buNone/>
        <a:defRPr sz="4000" b="1" i="1" kern="1200" baseline="0">
          <a:solidFill>
            <a:srgbClr val="FFFFAB"/>
          </a:solidFill>
          <a:latin typeface="Arial Black"/>
          <a:ea typeface="+mj-ea"/>
          <a:cs typeface="Arial Black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000" b="1" kern="1200" baseline="0">
          <a:solidFill>
            <a:schemeClr val="accent2">
              <a:lumMod val="75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baseline="0">
          <a:solidFill>
            <a:schemeClr val="accent3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baseline="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i="1" kern="1200" baseline="0">
          <a:solidFill>
            <a:schemeClr val="accent3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827584" y="120742"/>
            <a:ext cx="7596336" cy="523220"/>
          </a:xfrm>
        </p:spPr>
        <p:txBody>
          <a:bodyPr/>
          <a:lstStyle/>
          <a:p>
            <a:r>
              <a:rPr lang="en-US" sz="2800" dirty="0" smtClean="0"/>
              <a:t>Seminar ongoing activities VSC</a:t>
            </a:r>
            <a:endParaRPr lang="en-US" sz="2800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0" y="2564904"/>
            <a:ext cx="9144000" cy="1752600"/>
          </a:xfrm>
        </p:spPr>
        <p:txBody>
          <a:bodyPr>
            <a:normAutofit/>
          </a:bodyPr>
          <a:lstStyle/>
          <a:p>
            <a:r>
              <a:rPr lang="en-GB" sz="3600" dirty="0" smtClean="0"/>
              <a:t>XmasBreak </a:t>
            </a:r>
            <a:r>
              <a:rPr lang="en-GB" sz="3600" dirty="0"/>
              <a:t>debriefing </a:t>
            </a:r>
            <a:endParaRPr lang="en-GB" sz="3600" dirty="0" smtClean="0"/>
          </a:p>
          <a:p>
            <a:r>
              <a:rPr lang="en-GB" sz="3600" dirty="0" smtClean="0"/>
              <a:t>(</a:t>
            </a:r>
            <a:r>
              <a:rPr lang="en-GB" sz="3600" dirty="0"/>
              <a:t>hardware &amp; software)</a:t>
            </a:r>
            <a:endParaRPr lang="fr-CH" sz="3600" dirty="0"/>
          </a:p>
          <a:p>
            <a:r>
              <a:rPr lang="en-US" sz="1200" dirty="0" smtClean="0"/>
              <a:t>Girardot Gaël – TE-VSC-ICM</a:t>
            </a:r>
            <a:endParaRPr lang="en-US" sz="1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AE88B-4D2B-466A-8725-47D76968F456}" type="datetime3">
              <a:rPr lang="en-GB" smtClean="0"/>
              <a:pPr/>
              <a:t>19 March,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000" dirty="0" smtClean="0"/>
              <a:t>TE-VSC</a:t>
            </a:r>
            <a:endParaRPr lang="en-US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20743"/>
            <a:ext cx="7560840" cy="523220"/>
          </a:xfrm>
        </p:spPr>
        <p:txBody>
          <a:bodyPr/>
          <a:lstStyle/>
          <a:p>
            <a:r>
              <a:rPr lang="fr-FR" sz="2800" dirty="0" smtClean="0"/>
              <a:t>Conclusion</a:t>
            </a:r>
            <a:endParaRPr lang="fr-FR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836712"/>
            <a:ext cx="8229600" cy="5400600"/>
          </a:xfrm>
        </p:spPr>
        <p:txBody>
          <a:bodyPr/>
          <a:lstStyle/>
          <a:p>
            <a:pPr lvl="1"/>
            <a:r>
              <a:rPr lang="fr-FR" sz="1500" dirty="0" smtClean="0">
                <a:solidFill>
                  <a:schemeClr val="accent1">
                    <a:lumMod val="75000"/>
                  </a:schemeClr>
                </a:solidFill>
              </a:rPr>
              <a:t>Répartition des heures par machines</a:t>
            </a:r>
          </a:p>
          <a:p>
            <a:pPr lvl="1"/>
            <a:endParaRPr lang="fr-FR" sz="1500" dirty="0">
              <a:solidFill>
                <a:srgbClr val="9BBB59">
                  <a:lumMod val="75000"/>
                </a:srgbClr>
              </a:solidFill>
            </a:endParaRPr>
          </a:p>
          <a:p>
            <a:pPr lvl="1"/>
            <a:endParaRPr lang="fr-FR" sz="1500" dirty="0" smtClean="0">
              <a:solidFill>
                <a:srgbClr val="9BBB59">
                  <a:lumMod val="75000"/>
                </a:srgbClr>
              </a:solidFill>
            </a:endParaRPr>
          </a:p>
          <a:p>
            <a:pPr lvl="1"/>
            <a:endParaRPr lang="fr-FR" sz="1500" dirty="0">
              <a:solidFill>
                <a:srgbClr val="9BBB59">
                  <a:lumMod val="75000"/>
                </a:srgbClr>
              </a:solidFill>
            </a:endParaRPr>
          </a:p>
          <a:p>
            <a:pPr lvl="1"/>
            <a:endParaRPr lang="fr-FR" sz="1500" dirty="0" smtClean="0">
              <a:solidFill>
                <a:srgbClr val="9BBB59">
                  <a:lumMod val="75000"/>
                </a:srgbClr>
              </a:solidFill>
            </a:endParaRPr>
          </a:p>
          <a:p>
            <a:pPr lvl="1"/>
            <a:endParaRPr lang="fr-FR" sz="1500" dirty="0">
              <a:solidFill>
                <a:srgbClr val="9BBB59">
                  <a:lumMod val="75000"/>
                </a:srgbClr>
              </a:solidFill>
            </a:endParaRPr>
          </a:p>
          <a:p>
            <a:pPr lvl="1"/>
            <a:endParaRPr lang="fr-FR" sz="1500" dirty="0" smtClean="0">
              <a:solidFill>
                <a:srgbClr val="9BBB59">
                  <a:lumMod val="75000"/>
                </a:srgbClr>
              </a:solidFill>
            </a:endParaRPr>
          </a:p>
          <a:p>
            <a:pPr lvl="1"/>
            <a:endParaRPr lang="fr-FR" sz="1500" dirty="0">
              <a:solidFill>
                <a:srgbClr val="9BBB59">
                  <a:lumMod val="75000"/>
                </a:srgbClr>
              </a:solidFill>
            </a:endParaRPr>
          </a:p>
          <a:p>
            <a:pPr lvl="1"/>
            <a:endParaRPr lang="fr-FR" sz="1500" dirty="0" smtClean="0">
              <a:solidFill>
                <a:srgbClr val="9BBB59">
                  <a:lumMod val="75000"/>
                </a:srgbClr>
              </a:solidFill>
            </a:endParaRPr>
          </a:p>
          <a:p>
            <a:pPr lvl="1"/>
            <a:endParaRPr lang="fr-FR" sz="1500" dirty="0" smtClean="0">
              <a:solidFill>
                <a:srgbClr val="9BBB59">
                  <a:lumMod val="75000"/>
                </a:srgbClr>
              </a:solidFill>
            </a:endParaRPr>
          </a:p>
          <a:p>
            <a:pPr marL="457200" lvl="1" indent="0">
              <a:buNone/>
            </a:pPr>
            <a:endParaRPr lang="fr-FR" sz="1500" dirty="0" smtClean="0">
              <a:solidFill>
                <a:srgbClr val="9BBB59">
                  <a:lumMod val="75000"/>
                </a:srgbClr>
              </a:solidFill>
            </a:endParaRPr>
          </a:p>
          <a:p>
            <a:pPr lvl="1"/>
            <a:r>
              <a:rPr lang="fr-FR" sz="1500" dirty="0" smtClean="0">
                <a:solidFill>
                  <a:schemeClr val="accent1">
                    <a:lumMod val="75000"/>
                  </a:schemeClr>
                </a:solidFill>
              </a:rPr>
              <a:t>Répartition  des heures par  types d’intervention</a:t>
            </a:r>
            <a:endParaRPr lang="fr-FR" sz="15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19 March,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10</a:t>
            </a:fld>
            <a:endParaRPr lang="en-US" dirty="0"/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52416527"/>
              </p:ext>
            </p:extLst>
          </p:nvPr>
        </p:nvGraphicFramePr>
        <p:xfrm>
          <a:off x="3275856" y="3573016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48211844"/>
              </p:ext>
            </p:extLst>
          </p:nvPr>
        </p:nvGraphicFramePr>
        <p:xfrm>
          <a:off x="2483768" y="3761656"/>
          <a:ext cx="5040560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64428716"/>
              </p:ext>
            </p:extLst>
          </p:nvPr>
        </p:nvGraphicFramePr>
        <p:xfrm>
          <a:off x="2555776" y="1340768"/>
          <a:ext cx="3744416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374128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Graphic spid="16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20743"/>
            <a:ext cx="7560840" cy="523220"/>
          </a:xfrm>
        </p:spPr>
        <p:txBody>
          <a:bodyPr/>
          <a:lstStyle/>
          <a:p>
            <a:r>
              <a:rPr lang="fr-FR" sz="2800" dirty="0" smtClean="0"/>
              <a:t>Remerciements</a:t>
            </a:r>
            <a:endParaRPr lang="fr-FR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ctr" fontAlgn="ctr"/>
            <a:endParaRPr lang="fr-FR" sz="1800" dirty="0" smtClean="0"/>
          </a:p>
          <a:p>
            <a:pPr lvl="1" algn="ctr" fontAlgn="ctr"/>
            <a:endParaRPr lang="fr-FR" sz="1800" dirty="0"/>
          </a:p>
          <a:p>
            <a:pPr lvl="1" algn="ctr" fontAlgn="ctr"/>
            <a:endParaRPr lang="fr-FR" sz="1800" dirty="0" smtClean="0"/>
          </a:p>
          <a:p>
            <a:pPr lvl="1" fontAlgn="ctr"/>
            <a:r>
              <a:rPr lang="fr-FR" sz="1800" dirty="0" smtClean="0">
                <a:solidFill>
                  <a:schemeClr val="accent1">
                    <a:lumMod val="75000"/>
                  </a:schemeClr>
                </a:solidFill>
              </a:rPr>
              <a:t>Merci à</a:t>
            </a:r>
            <a:r>
              <a:rPr lang="fr-CH" sz="1800" b="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CH" sz="1800" b="0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  <a:endParaRPr lang="fr-CH" sz="1800" dirty="0">
              <a:solidFill>
                <a:schemeClr val="accent1">
                  <a:lumMod val="75000"/>
                </a:schemeClr>
              </a:solidFill>
            </a:endParaRPr>
          </a:p>
          <a:p>
            <a:pPr lvl="2" fontAlgn="ctr"/>
            <a:r>
              <a:rPr lang="fr-CH" sz="1400" dirty="0" smtClean="0"/>
              <a:t>B&amp;S et </a:t>
            </a:r>
            <a:r>
              <a:rPr lang="fr-CH" sz="1400" dirty="0" err="1" smtClean="0"/>
              <a:t>Cegelec</a:t>
            </a:r>
            <a:endParaRPr lang="fr-CH" sz="1400" b="0" dirty="0" smtClean="0"/>
          </a:p>
          <a:p>
            <a:pPr lvl="2" fontAlgn="ctr"/>
            <a:endParaRPr lang="fr-CH" sz="1400" b="0" dirty="0" smtClean="0"/>
          </a:p>
          <a:p>
            <a:pPr lvl="1" fontAlgn="ctr"/>
            <a:r>
              <a:rPr lang="fr-CH" sz="1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Bienvenue à:</a:t>
            </a:r>
          </a:p>
          <a:p>
            <a:pPr lvl="2" fontAlgn="ctr"/>
            <a:r>
              <a:rPr lang="fr-CH" sz="1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Stéphanie Kaczmarek</a:t>
            </a:r>
          </a:p>
          <a:p>
            <a:pPr lvl="1" fontAlgn="ctr"/>
            <a:endParaRPr lang="fr-CH" sz="1800" b="0" dirty="0"/>
          </a:p>
          <a:p>
            <a:pPr lvl="1" fontAlgn="ctr"/>
            <a:endParaRPr lang="fr-CH" sz="1800" dirty="0" smtClean="0"/>
          </a:p>
          <a:p>
            <a:pPr lvl="1" fontAlgn="ctr"/>
            <a:endParaRPr lang="fr-CH" sz="1800" dirty="0"/>
          </a:p>
          <a:p>
            <a:pPr lvl="1" fontAlgn="ctr"/>
            <a:endParaRPr lang="fr-CH" sz="1800" dirty="0" smtClean="0"/>
          </a:p>
          <a:p>
            <a:pPr marL="457200" lvl="1" indent="0" algn="ctr" fontAlgn="ctr">
              <a:buNone/>
            </a:pPr>
            <a:r>
              <a:rPr lang="fr-CH" sz="2400" b="0" dirty="0" smtClean="0">
                <a:solidFill>
                  <a:srgbClr val="FF0000"/>
                </a:solidFill>
              </a:rPr>
              <a:t>Merci à tous</a:t>
            </a:r>
            <a:endParaRPr lang="fr-CH" sz="2400" b="0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19 March,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206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8410"/>
            <a:ext cx="7560840" cy="707886"/>
          </a:xfrm>
        </p:spPr>
        <p:txBody>
          <a:bodyPr/>
          <a:lstStyle/>
          <a:p>
            <a:r>
              <a:rPr lang="fr-FR" dirty="0" smtClean="0"/>
              <a:t>Sommaire</a:t>
            </a:r>
            <a:endParaRPr lang="fr-FR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899592" y="1124744"/>
            <a:ext cx="8122096" cy="4896544"/>
          </a:xfrm>
        </p:spPr>
        <p:txBody>
          <a:bodyPr/>
          <a:lstStyle/>
          <a:p>
            <a:r>
              <a:rPr lang="fr-FR" sz="2000" dirty="0" smtClean="0"/>
              <a:t>Les Ressources</a:t>
            </a:r>
          </a:p>
          <a:p>
            <a:r>
              <a:rPr lang="fr-FR" sz="2000" dirty="0" smtClean="0"/>
              <a:t>Les Machines</a:t>
            </a:r>
          </a:p>
          <a:p>
            <a:r>
              <a:rPr lang="fr-FR" sz="2000" dirty="0" smtClean="0"/>
              <a:t>Les Tâches </a:t>
            </a:r>
            <a:r>
              <a:rPr lang="fr-FR" sz="2000" dirty="0"/>
              <a:t>planifiées </a:t>
            </a:r>
            <a:r>
              <a:rPr lang="fr-FR" sz="2000" dirty="0" smtClean="0"/>
              <a:t>(principales )</a:t>
            </a:r>
          </a:p>
          <a:p>
            <a:r>
              <a:rPr lang="fr-FR" sz="2000" dirty="0" smtClean="0"/>
              <a:t>Les Interventions urgentes</a:t>
            </a:r>
          </a:p>
          <a:p>
            <a:r>
              <a:rPr lang="fr-FR" sz="2000" dirty="0" smtClean="0"/>
              <a:t>Conclusion</a:t>
            </a:r>
          </a:p>
          <a:p>
            <a:endParaRPr lang="fr-FR" sz="2000" dirty="0" smtClean="0"/>
          </a:p>
          <a:p>
            <a:pPr>
              <a:buNone/>
            </a:pPr>
            <a:endParaRPr lang="fr-FR" sz="2000" dirty="0" smtClean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19 March,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TE-VSC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20743"/>
            <a:ext cx="7560840" cy="523220"/>
          </a:xfrm>
        </p:spPr>
        <p:txBody>
          <a:bodyPr/>
          <a:lstStyle/>
          <a:p>
            <a:r>
              <a:rPr lang="en-US" sz="2800" dirty="0" smtClean="0"/>
              <a:t>Les </a:t>
            </a:r>
            <a:r>
              <a:rPr lang="en-US" sz="2800" dirty="0" err="1" smtClean="0"/>
              <a:t>Ressources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764704"/>
            <a:ext cx="8229600" cy="5400600"/>
          </a:xfrm>
        </p:spPr>
        <p:txBody>
          <a:bodyPr>
            <a:normAutofit/>
          </a:bodyPr>
          <a:lstStyle/>
          <a:p>
            <a:pPr lvl="1"/>
            <a:endParaRPr lang="en-US" sz="1600" dirty="0" smtClean="0"/>
          </a:p>
          <a:p>
            <a:pPr lvl="1"/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9 staffs CERN</a:t>
            </a:r>
          </a:p>
          <a:p>
            <a:pPr lvl="1"/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6 supports </a:t>
            </a:r>
            <a:r>
              <a:rPr lang="fr-FR" sz="1600" dirty="0" smtClean="0">
                <a:solidFill>
                  <a:schemeClr val="accent1">
                    <a:lumMod val="75000"/>
                  </a:schemeClr>
                </a:solidFill>
              </a:rPr>
              <a:t>industriel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 ( 3 permanents + 3 </a:t>
            </a:r>
            <a:r>
              <a:rPr lang="fr-FR" sz="1600" dirty="0" smtClean="0">
                <a:solidFill>
                  <a:schemeClr val="accent1">
                    <a:lumMod val="75000"/>
                  </a:schemeClr>
                </a:solidFill>
              </a:rPr>
              <a:t>renforts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 lvl="1"/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1 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U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sas + 1 Upas (University project associate)</a:t>
            </a:r>
          </a:p>
          <a:p>
            <a:pPr lvl="1"/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2 supports </a:t>
            </a:r>
            <a:r>
              <a:rPr lang="fr-CH" sz="1600" dirty="0" smtClean="0">
                <a:solidFill>
                  <a:schemeClr val="accent1">
                    <a:lumMod val="75000"/>
                  </a:schemeClr>
                </a:solidFill>
              </a:rPr>
              <a:t>programmation + PVSS</a:t>
            </a:r>
          </a:p>
          <a:p>
            <a:pPr lvl="1"/>
            <a:endParaRPr lang="fr-CH" sz="1600" dirty="0"/>
          </a:p>
          <a:p>
            <a:pPr lvl="1"/>
            <a:endParaRPr lang="fr-CH" sz="1600" dirty="0" smtClean="0"/>
          </a:p>
          <a:p>
            <a:pPr lvl="1"/>
            <a:endParaRPr lang="fr-CH" sz="1600" dirty="0"/>
          </a:p>
          <a:p>
            <a:pPr lvl="1"/>
            <a:endParaRPr lang="fr-CH" sz="1600" dirty="0" smtClean="0"/>
          </a:p>
          <a:p>
            <a:pPr lvl="1"/>
            <a:endParaRPr lang="fr-CH" sz="1600" dirty="0"/>
          </a:p>
          <a:p>
            <a:pPr lvl="1"/>
            <a:endParaRPr lang="fr-CH" sz="1600" dirty="0" smtClean="0"/>
          </a:p>
          <a:p>
            <a:pPr lvl="1"/>
            <a:endParaRPr lang="fr-CH" sz="1600" dirty="0"/>
          </a:p>
          <a:p>
            <a:pPr lvl="1"/>
            <a:endParaRPr lang="fr-CH" sz="1600" dirty="0" smtClean="0"/>
          </a:p>
          <a:p>
            <a:pPr lvl="1"/>
            <a:endParaRPr lang="fr-CH" sz="1600" dirty="0"/>
          </a:p>
          <a:p>
            <a:pPr lvl="1"/>
            <a:endParaRPr lang="fr-CH" sz="1600" dirty="0" smtClean="0"/>
          </a:p>
          <a:p>
            <a:pPr marL="2286000" lvl="5" indent="0">
              <a:buNone/>
            </a:pPr>
            <a:r>
              <a:rPr lang="en-US" sz="3200" dirty="0">
                <a:solidFill>
                  <a:srgbClr val="FF0000"/>
                </a:solidFill>
              </a:rPr>
              <a:t>18 </a:t>
            </a:r>
            <a:r>
              <a:rPr lang="fr-FR" sz="3200" dirty="0" smtClean="0">
                <a:solidFill>
                  <a:srgbClr val="FF0000"/>
                </a:solidFill>
              </a:rPr>
              <a:t>personnes</a:t>
            </a:r>
          </a:p>
          <a:p>
            <a:pPr lvl="1"/>
            <a:endParaRPr lang="fr-CH" sz="1600" dirty="0"/>
          </a:p>
          <a:p>
            <a:pPr lvl="1"/>
            <a:endParaRPr lang="en-US" sz="16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19 March,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TE-VSC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3005575"/>
              </p:ext>
            </p:extLst>
          </p:nvPr>
        </p:nvGraphicFramePr>
        <p:xfrm>
          <a:off x="1691680" y="2636912"/>
          <a:ext cx="1282700" cy="1905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82700"/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u="none" strike="noStrike" dirty="0">
                          <a:effectLst/>
                        </a:rPr>
                        <a:t>Staffs</a:t>
                      </a:r>
                      <a:endParaRPr lang="fr-CH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u="none" strike="noStrike" dirty="0">
                          <a:effectLst/>
                        </a:rPr>
                        <a:t>Paulo Gomes</a:t>
                      </a:r>
                      <a:endParaRPr lang="fr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u="none" strike="noStrike" dirty="0" smtClean="0">
                          <a:effectLst/>
                        </a:rPr>
                        <a:t>Damien Anderegg </a:t>
                      </a:r>
                      <a:endParaRPr lang="fr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u="none" strike="noStrike" dirty="0" smtClean="0">
                          <a:effectLst/>
                        </a:rPr>
                        <a:t>Fabien Antoniotti </a:t>
                      </a:r>
                      <a:endParaRPr lang="fr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u="none" strike="noStrike" dirty="0" smtClean="0">
                          <a:effectLst/>
                        </a:rPr>
                        <a:t>François Bellorini </a:t>
                      </a:r>
                      <a:endParaRPr lang="fr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u="none" strike="noStrike" dirty="0" smtClean="0">
                          <a:effectLst/>
                        </a:rPr>
                        <a:t>Sebastien Blanchard </a:t>
                      </a:r>
                      <a:endParaRPr lang="fr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u="none" strike="noStrike" dirty="0" smtClean="0">
                          <a:effectLst/>
                        </a:rPr>
                        <a:t>Gaël Girardot</a:t>
                      </a:r>
                      <a:endParaRPr lang="fr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u="none" strike="noStrike" dirty="0" smtClean="0">
                          <a:effectLst/>
                        </a:rPr>
                        <a:t>Gregory  Pigny </a:t>
                      </a:r>
                      <a:endParaRPr lang="fr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u="none" strike="noStrike" dirty="0" smtClean="0">
                          <a:effectLst/>
                        </a:rPr>
                        <a:t>Benoit Rio </a:t>
                      </a:r>
                      <a:endParaRPr lang="fr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u="none" strike="noStrike" dirty="0" smtClean="0">
                          <a:effectLst/>
                        </a:rPr>
                        <a:t>Henrik Vestergard </a:t>
                      </a:r>
                      <a:endParaRPr lang="fr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4877571"/>
              </p:ext>
            </p:extLst>
          </p:nvPr>
        </p:nvGraphicFramePr>
        <p:xfrm>
          <a:off x="3667720" y="2647454"/>
          <a:ext cx="1892300" cy="762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92300"/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u="none" strike="noStrike" dirty="0">
                          <a:effectLst/>
                        </a:rPr>
                        <a:t>FSU</a:t>
                      </a:r>
                      <a:endParaRPr lang="fr-CH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u="none" strike="noStrike" dirty="0" smtClean="0">
                          <a:effectLst/>
                        </a:rPr>
                        <a:t>Philippe  Bouvard </a:t>
                      </a:r>
                      <a:endParaRPr lang="fr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u="none" strike="noStrike" dirty="0" smtClean="0">
                          <a:effectLst/>
                        </a:rPr>
                        <a:t>Aldo Scozzafave </a:t>
                      </a:r>
                      <a:endParaRPr lang="fr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u="none" strike="noStrike" dirty="0" smtClean="0">
                          <a:effectLst/>
                        </a:rPr>
                        <a:t>Gia Truong </a:t>
                      </a:r>
                      <a:endParaRPr lang="fr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8598284"/>
              </p:ext>
            </p:extLst>
          </p:nvPr>
        </p:nvGraphicFramePr>
        <p:xfrm>
          <a:off x="3667720" y="3409454"/>
          <a:ext cx="1892300" cy="571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92300"/>
              </a:tblGrid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u="none" strike="noStrike" dirty="0" smtClean="0">
                          <a:effectLst/>
                        </a:rPr>
                        <a:t>Yoann  </a:t>
                      </a:r>
                      <a:r>
                        <a:rPr lang="fr-CH" sz="1100" b="0" u="none" strike="noStrike" dirty="0" smtClean="0">
                          <a:effectLst/>
                        </a:rPr>
                        <a:t>Fleury</a:t>
                      </a:r>
                      <a:r>
                        <a:rPr lang="fr-CH" sz="1100" u="none" strike="noStrike" dirty="0" smtClean="0">
                          <a:effectLst/>
                        </a:rPr>
                        <a:t> </a:t>
                      </a:r>
                      <a:endParaRPr lang="fr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u="none" strike="noStrike" dirty="0" smtClean="0">
                          <a:effectLst/>
                        </a:rPr>
                        <a:t>Patricia  Rouveure </a:t>
                      </a:r>
                      <a:endParaRPr lang="fr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u="none" strike="noStrike" dirty="0" smtClean="0">
                          <a:effectLst/>
                        </a:rPr>
                        <a:t>Khalid Saddouki </a:t>
                      </a:r>
                      <a:endParaRPr lang="fr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9333297"/>
              </p:ext>
            </p:extLst>
          </p:nvPr>
        </p:nvGraphicFramePr>
        <p:xfrm>
          <a:off x="6156176" y="2636912"/>
          <a:ext cx="1892300" cy="952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92300"/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noProof="0" dirty="0" smtClean="0">
                          <a:effectLst/>
                        </a:rPr>
                        <a:t>Associate</a:t>
                      </a:r>
                      <a:endParaRPr lang="en-US" sz="11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u="none" strike="noStrike" dirty="0" smtClean="0">
                          <a:effectLst/>
                        </a:rPr>
                        <a:t>Helder  Pereira</a:t>
                      </a:r>
                      <a:endParaRPr lang="fr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u="none" strike="noStrike" dirty="0" smtClean="0">
                          <a:effectLst/>
                        </a:rPr>
                        <a:t>Aleksander  Skala</a:t>
                      </a:r>
                      <a:endParaRPr lang="fr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rtl="0" fontAlgn="ctr"/>
                      <a:r>
                        <a:rPr lang="fr-CH" sz="1100" u="none" strike="noStrike" dirty="0" smtClean="0">
                          <a:effectLst/>
                        </a:rPr>
                        <a:t>Leonid  Kopylov </a:t>
                      </a:r>
                      <a:endParaRPr lang="fr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u="none" strike="noStrike" dirty="0" smtClean="0">
                          <a:effectLst/>
                        </a:rPr>
                        <a:t>Mikhail  Mikheev </a:t>
                      </a:r>
                      <a:endParaRPr lang="fr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2117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91470"/>
            <a:ext cx="7560840" cy="456279"/>
          </a:xfrm>
        </p:spPr>
        <p:txBody>
          <a:bodyPr/>
          <a:lstStyle/>
          <a:p>
            <a:pPr>
              <a:lnSpc>
                <a:spcPts val="2800"/>
              </a:lnSpc>
            </a:pPr>
            <a:r>
              <a:rPr lang="en-US" sz="2800" dirty="0" smtClean="0"/>
              <a:t>Les machines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fr-FR" sz="1600" dirty="0" smtClean="0">
                <a:solidFill>
                  <a:schemeClr val="accent1">
                    <a:lumMod val="75000"/>
                  </a:schemeClr>
                </a:solidFill>
              </a:rPr>
              <a:t>Les injecteurs</a:t>
            </a:r>
          </a:p>
          <a:p>
            <a:pPr lvl="2"/>
            <a:r>
              <a:rPr lang="fr-FR" sz="1600" dirty="0">
                <a:solidFill>
                  <a:schemeClr val="accent1">
                    <a:lumMod val="75000"/>
                  </a:schemeClr>
                </a:solidFill>
              </a:rPr>
              <a:t>Complexe PS (Linac 2; Booster; Leir; PS ring; TT2; AD et Isolde</a:t>
            </a:r>
            <a:r>
              <a:rPr lang="fr-FR" sz="1600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 lvl="2"/>
            <a:r>
              <a:rPr lang="fr-FR" sz="1600" dirty="0" smtClean="0">
                <a:solidFill>
                  <a:schemeClr val="accent1">
                    <a:lumMod val="75000"/>
                  </a:schemeClr>
                </a:solidFill>
              </a:rPr>
              <a:t>Complexe SPS (SPS ring; TT10; TT20; TI2 et TI8)</a:t>
            </a:r>
          </a:p>
          <a:p>
            <a:pPr lvl="1"/>
            <a:r>
              <a:rPr lang="fr-FR" sz="1600" dirty="0" smtClean="0">
                <a:solidFill>
                  <a:schemeClr val="accent1">
                    <a:lumMod val="75000"/>
                  </a:schemeClr>
                </a:solidFill>
              </a:rPr>
              <a:t>LHC</a:t>
            </a:r>
          </a:p>
          <a:p>
            <a:pPr marL="0" indent="0">
              <a:buNone/>
            </a:pPr>
            <a:r>
              <a:rPr lang="fr-FR" sz="1800" dirty="0" smtClean="0"/>
              <a:t>	</a:t>
            </a:r>
            <a:endParaRPr lang="fr-FR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19 March,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TE-VSC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8448" name="Picture 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411" y="4127773"/>
            <a:ext cx="8188018" cy="2541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50" name="Picture 18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3522"/>
          <a:stretch/>
        </p:blipFill>
        <p:spPr bwMode="auto">
          <a:xfrm>
            <a:off x="848478" y="1989088"/>
            <a:ext cx="8188018" cy="2592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51" name="Picture 1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426" y="2043657"/>
            <a:ext cx="8187003" cy="4589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20743"/>
            <a:ext cx="7560840" cy="523220"/>
          </a:xfrm>
        </p:spPr>
        <p:txBody>
          <a:bodyPr/>
          <a:lstStyle/>
          <a:p>
            <a:r>
              <a:rPr lang="fr-FR" sz="2800" dirty="0" smtClean="0"/>
              <a:t>Tâches planifiées</a:t>
            </a:r>
            <a:endParaRPr lang="fr-FR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764704"/>
            <a:ext cx="8229600" cy="583264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800" dirty="0" smtClean="0"/>
          </a:p>
          <a:p>
            <a:pPr lvl="1"/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CPS:</a:t>
            </a:r>
          </a:p>
          <a:p>
            <a:pPr lvl="2"/>
            <a:r>
              <a:rPr lang="fr-FR" sz="1200" dirty="0" smtClean="0"/>
              <a:t>Vérification</a:t>
            </a:r>
            <a:r>
              <a:rPr lang="en-US" sz="1200" dirty="0"/>
              <a:t> </a:t>
            </a:r>
            <a:r>
              <a:rPr lang="en-US" sz="1200" dirty="0" smtClean="0"/>
              <a:t>du </a:t>
            </a:r>
            <a:r>
              <a:rPr lang="fr-FR" sz="1200" dirty="0" smtClean="0"/>
              <a:t>fonctionnement</a:t>
            </a:r>
            <a:r>
              <a:rPr lang="en-US" sz="1200" dirty="0" smtClean="0"/>
              <a:t> des sublimateurs et de </a:t>
            </a:r>
            <a:r>
              <a:rPr lang="en-US" sz="1200" dirty="0" err="1" smtClean="0"/>
              <a:t>l'état</a:t>
            </a:r>
            <a:r>
              <a:rPr lang="en-US" sz="1200" dirty="0" smtClean="0"/>
              <a:t> de </a:t>
            </a:r>
            <a:r>
              <a:rPr lang="en-US" sz="1200" dirty="0" err="1" smtClean="0"/>
              <a:t>leurs</a:t>
            </a:r>
            <a:r>
              <a:rPr lang="en-US" sz="1200" dirty="0" smtClean="0"/>
              <a:t> filaments</a:t>
            </a:r>
          </a:p>
          <a:p>
            <a:pPr marL="914400" lvl="2" indent="0">
              <a:buNone/>
            </a:pPr>
            <a:r>
              <a:rPr lang="en-US" sz="1200" dirty="0"/>
              <a:t>	</a:t>
            </a:r>
            <a:r>
              <a:rPr lang="en-US" sz="1200" dirty="0" smtClean="0"/>
              <a:t>	 ( </a:t>
            </a:r>
            <a:r>
              <a:rPr lang="fr-FR" sz="1200" dirty="0" smtClean="0"/>
              <a:t>tache</a:t>
            </a:r>
            <a:r>
              <a:rPr lang="en-US" sz="1200" dirty="0" smtClean="0"/>
              <a:t> </a:t>
            </a:r>
            <a:r>
              <a:rPr lang="fr-FR" sz="1200" dirty="0" smtClean="0"/>
              <a:t>annuelle, avant ouverture des machines</a:t>
            </a:r>
            <a:r>
              <a:rPr lang="en-US" sz="1200" dirty="0" smtClean="0"/>
              <a:t>)</a:t>
            </a:r>
          </a:p>
          <a:p>
            <a:pPr lvl="2"/>
            <a:endParaRPr lang="en-US" sz="1200" dirty="0"/>
          </a:p>
          <a:p>
            <a:pPr lvl="2"/>
            <a:endParaRPr lang="en-US" sz="1200" dirty="0" smtClean="0"/>
          </a:p>
          <a:p>
            <a:pPr lvl="2"/>
            <a:endParaRPr lang="en-US" sz="1200" dirty="0"/>
          </a:p>
          <a:p>
            <a:pPr lvl="2"/>
            <a:endParaRPr lang="en-US" sz="1200" dirty="0" smtClean="0"/>
          </a:p>
          <a:p>
            <a:pPr marL="914400" lvl="2" indent="0">
              <a:buNone/>
            </a:pPr>
            <a:endParaRPr lang="en-US" sz="1200" dirty="0" smtClean="0"/>
          </a:p>
          <a:p>
            <a:pPr marL="914400" lvl="2" indent="0">
              <a:buNone/>
            </a:pPr>
            <a:endParaRPr lang="en-US" sz="1200" dirty="0" smtClean="0"/>
          </a:p>
          <a:p>
            <a:pPr lvl="2"/>
            <a:r>
              <a:rPr lang="en-US" sz="1200" dirty="0"/>
              <a:t>S</a:t>
            </a:r>
            <a:r>
              <a:rPr lang="en-US" sz="1200" dirty="0" smtClean="0"/>
              <a:t>upervision de 4 </a:t>
            </a:r>
            <a:r>
              <a:rPr lang="fr-FR" sz="1200" dirty="0" smtClean="0"/>
              <a:t>groupes</a:t>
            </a:r>
            <a:r>
              <a:rPr lang="en-US" sz="1200" dirty="0" smtClean="0"/>
              <a:t> fixes </a:t>
            </a:r>
            <a:r>
              <a:rPr lang="fr-FR" sz="1200" dirty="0" smtClean="0"/>
              <a:t>dans</a:t>
            </a:r>
            <a:r>
              <a:rPr lang="en-US" sz="1200" dirty="0" smtClean="0"/>
              <a:t> le Linac2 (source, RFQ et tank LA)</a:t>
            </a:r>
          </a:p>
          <a:p>
            <a:pPr lvl="2"/>
            <a:endParaRPr lang="en-US" sz="1200" dirty="0" smtClean="0"/>
          </a:p>
          <a:p>
            <a:pPr lvl="2"/>
            <a:endParaRPr lang="en-US" sz="1200" dirty="0"/>
          </a:p>
          <a:p>
            <a:pPr lvl="2"/>
            <a:endParaRPr lang="en-US" sz="1200" dirty="0" smtClean="0"/>
          </a:p>
          <a:p>
            <a:pPr lvl="2"/>
            <a:endParaRPr lang="en-US" sz="1200" dirty="0"/>
          </a:p>
          <a:p>
            <a:pPr lvl="2"/>
            <a:endParaRPr lang="en-US" sz="1200" dirty="0" smtClean="0"/>
          </a:p>
          <a:p>
            <a:pPr lvl="2"/>
            <a:r>
              <a:rPr lang="en-US" sz="1200" dirty="0" smtClean="0"/>
              <a:t>Integration d’un nouveau Firmware </a:t>
            </a:r>
            <a:r>
              <a:rPr lang="fr-FR" sz="1200" dirty="0" smtClean="0"/>
              <a:t>dans</a:t>
            </a:r>
            <a:r>
              <a:rPr lang="en-US" sz="1200" dirty="0" smtClean="0"/>
              <a:t> les </a:t>
            </a:r>
            <a:r>
              <a:rPr lang="en-US" sz="1200" dirty="0" err="1" smtClean="0"/>
              <a:t>Voloteks</a:t>
            </a:r>
            <a:r>
              <a:rPr lang="en-US" sz="1200" dirty="0" smtClean="0"/>
              <a:t> de LEIR  + </a:t>
            </a:r>
            <a:r>
              <a:rPr lang="fr-CH" sz="1200" dirty="0" smtClean="0"/>
              <a:t>calibration de la carte de mesure</a:t>
            </a:r>
            <a:endParaRPr lang="en-US" sz="1200" dirty="0" smtClean="0"/>
          </a:p>
          <a:p>
            <a:pPr lvl="2"/>
            <a:r>
              <a:rPr lang="en-US" sz="1200" dirty="0" smtClean="0"/>
              <a:t>1er phase de la consolidation AD :</a:t>
            </a:r>
          </a:p>
          <a:p>
            <a:pPr lvl="4"/>
            <a:r>
              <a:rPr lang="en-US" sz="1000" dirty="0">
                <a:solidFill>
                  <a:schemeClr val="accent1">
                    <a:lumMod val="75000"/>
                  </a:schemeClr>
                </a:solidFill>
              </a:rPr>
              <a:t>I</a:t>
            </a:r>
            <a:r>
              <a:rPr lang="en-US" sz="1000" dirty="0" smtClean="0">
                <a:solidFill>
                  <a:schemeClr val="accent1">
                    <a:lumMod val="75000"/>
                  </a:schemeClr>
                </a:solidFill>
              </a:rPr>
              <a:t>nstallation d’un PLC_Master  et d’un </a:t>
            </a:r>
            <a:r>
              <a:rPr lang="fr-FR" sz="1000" dirty="0" smtClean="0">
                <a:solidFill>
                  <a:schemeClr val="accent1">
                    <a:lumMod val="75000"/>
                  </a:schemeClr>
                </a:solidFill>
              </a:rPr>
              <a:t>réseau</a:t>
            </a:r>
            <a:r>
              <a:rPr lang="en-US" sz="1000" dirty="0" smtClean="0">
                <a:solidFill>
                  <a:schemeClr val="accent1">
                    <a:lumMod val="75000"/>
                  </a:schemeClr>
                </a:solidFill>
              </a:rPr>
              <a:t> profibus</a:t>
            </a:r>
          </a:p>
          <a:p>
            <a:pPr lvl="4"/>
            <a:r>
              <a:rPr lang="en-US" sz="1000" dirty="0" smtClean="0">
                <a:solidFill>
                  <a:schemeClr val="accent1">
                    <a:lumMod val="75000"/>
                  </a:schemeClr>
                </a:solidFill>
              </a:rPr>
              <a:t>Nouveaux </a:t>
            </a:r>
            <a:r>
              <a:rPr lang="fr-FR" sz="1000" dirty="0" smtClean="0">
                <a:solidFill>
                  <a:schemeClr val="accent1">
                    <a:lumMod val="75000"/>
                  </a:schemeClr>
                </a:solidFill>
              </a:rPr>
              <a:t>contrôleurs</a:t>
            </a:r>
            <a:r>
              <a:rPr lang="en-US" sz="1000" dirty="0" smtClean="0">
                <a:solidFill>
                  <a:schemeClr val="accent1">
                    <a:lumMod val="75000"/>
                  </a:schemeClr>
                </a:solidFill>
              </a:rPr>
              <a:t>  pour les gauge s Bayard  Alpert (Volotek)</a:t>
            </a:r>
          </a:p>
          <a:p>
            <a:pPr lvl="4"/>
            <a:r>
              <a:rPr lang="fr-FR" sz="1000" dirty="0" smtClean="0">
                <a:solidFill>
                  <a:schemeClr val="accent1">
                    <a:lumMod val="75000"/>
                  </a:schemeClr>
                </a:solidFill>
              </a:rPr>
              <a:t>Mise</a:t>
            </a:r>
            <a:r>
              <a:rPr lang="en-US" sz="1000" dirty="0" smtClean="0">
                <a:solidFill>
                  <a:schemeClr val="accent1">
                    <a:lumMod val="75000"/>
                  </a:schemeClr>
                </a:solidFill>
              </a:rPr>
              <a:t> en place de carte profibus  </a:t>
            </a:r>
            <a:r>
              <a:rPr lang="fr-FR" sz="1000" dirty="0" smtClean="0">
                <a:solidFill>
                  <a:schemeClr val="accent1">
                    <a:lumMod val="75000"/>
                  </a:schemeClr>
                </a:solidFill>
              </a:rPr>
              <a:t>dans</a:t>
            </a:r>
            <a:r>
              <a:rPr lang="en-US" sz="1000" dirty="0" smtClean="0">
                <a:solidFill>
                  <a:schemeClr val="accent1">
                    <a:lumMod val="75000"/>
                  </a:schemeClr>
                </a:solidFill>
              </a:rPr>
              <a:t> les  TPG300</a:t>
            </a:r>
          </a:p>
          <a:p>
            <a:pPr lvl="2"/>
            <a:r>
              <a:rPr lang="en-US" sz="1200" dirty="0" smtClean="0"/>
              <a:t>1er phase consolidation PSR :</a:t>
            </a:r>
          </a:p>
          <a:p>
            <a:pPr lvl="4"/>
            <a:r>
              <a:rPr lang="fr-FR" sz="1000" dirty="0" smtClean="0">
                <a:solidFill>
                  <a:schemeClr val="accent1">
                    <a:lumMod val="75000"/>
                  </a:schemeClr>
                </a:solidFill>
              </a:rPr>
              <a:t>changement</a:t>
            </a:r>
            <a:r>
              <a:rPr lang="en-US" sz="1000" dirty="0" smtClean="0">
                <a:solidFill>
                  <a:schemeClr val="accent1">
                    <a:lumMod val="75000"/>
                  </a:schemeClr>
                </a:solidFill>
              </a:rPr>
              <a:t>  des  </a:t>
            </a:r>
            <a:r>
              <a:rPr lang="fr-FR" sz="1000" dirty="0" smtClean="0">
                <a:solidFill>
                  <a:schemeClr val="accent1">
                    <a:lumMod val="75000"/>
                  </a:schemeClr>
                </a:solidFill>
              </a:rPr>
              <a:t>réglettes</a:t>
            </a:r>
            <a:r>
              <a:rPr lang="en-US" sz="1000" dirty="0" smtClean="0">
                <a:solidFill>
                  <a:schemeClr val="accent1">
                    <a:lumMod val="75000"/>
                  </a:schemeClr>
                </a:solidFill>
              </a:rPr>
              <a:t>  230V  </a:t>
            </a:r>
            <a:r>
              <a:rPr lang="fr-FR" sz="1000" dirty="0" smtClean="0">
                <a:solidFill>
                  <a:schemeClr val="accent1">
                    <a:lumMod val="75000"/>
                  </a:schemeClr>
                </a:solidFill>
              </a:rPr>
              <a:t>réseau</a:t>
            </a:r>
            <a:r>
              <a:rPr lang="en-US" sz="1000" dirty="0" smtClean="0">
                <a:solidFill>
                  <a:schemeClr val="accent1">
                    <a:lumMod val="75000"/>
                  </a:schemeClr>
                </a:solidFill>
              </a:rPr>
              <a:t> normal – </a:t>
            </a:r>
            <a:r>
              <a:rPr lang="fr-FR" sz="1000" dirty="0" smtClean="0">
                <a:solidFill>
                  <a:schemeClr val="accent1">
                    <a:lumMod val="75000"/>
                  </a:schemeClr>
                </a:solidFill>
              </a:rPr>
              <a:t>protéger</a:t>
            </a:r>
            <a:r>
              <a:rPr lang="en-US" sz="1000" dirty="0" smtClean="0">
                <a:solidFill>
                  <a:schemeClr val="accent1">
                    <a:lumMod val="75000"/>
                  </a:schemeClr>
                </a:solidFill>
              </a:rPr>
              <a:t> par </a:t>
            </a:r>
            <a:r>
              <a:rPr lang="fr-FR" sz="1000" dirty="0" smtClean="0">
                <a:solidFill>
                  <a:schemeClr val="accent1">
                    <a:lumMod val="75000"/>
                  </a:schemeClr>
                </a:solidFill>
              </a:rPr>
              <a:t>disjoncteur</a:t>
            </a:r>
            <a:r>
              <a:rPr lang="en-US" sz="10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sz="1000" dirty="0" smtClean="0">
                <a:solidFill>
                  <a:schemeClr val="accent1">
                    <a:lumMod val="75000"/>
                  </a:schemeClr>
                </a:solidFill>
              </a:rPr>
              <a:t>différentiel</a:t>
            </a:r>
          </a:p>
          <a:p>
            <a:pPr lvl="4"/>
            <a:r>
              <a:rPr lang="fr-FR" sz="1000" dirty="0" smtClean="0">
                <a:solidFill>
                  <a:schemeClr val="accent1">
                    <a:lumMod val="75000"/>
                  </a:schemeClr>
                </a:solidFill>
              </a:rPr>
              <a:t>changement</a:t>
            </a:r>
            <a:r>
              <a:rPr lang="en-US" sz="1000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en-US" sz="1000" dirty="0">
                <a:solidFill>
                  <a:schemeClr val="accent1">
                    <a:lumMod val="75000"/>
                  </a:schemeClr>
                </a:solidFill>
              </a:rPr>
              <a:t>des  </a:t>
            </a:r>
            <a:r>
              <a:rPr lang="fr-FR" sz="1000" dirty="0" smtClean="0">
                <a:solidFill>
                  <a:schemeClr val="accent1">
                    <a:lumMod val="75000"/>
                  </a:schemeClr>
                </a:solidFill>
              </a:rPr>
              <a:t>réglettes</a:t>
            </a:r>
            <a:r>
              <a:rPr lang="en-US" sz="1000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en-US" sz="1000" dirty="0">
                <a:solidFill>
                  <a:schemeClr val="accent1">
                    <a:lumMod val="75000"/>
                  </a:schemeClr>
                </a:solidFill>
              </a:rPr>
              <a:t>230V  </a:t>
            </a:r>
            <a:r>
              <a:rPr lang="fr-FR" sz="1000" dirty="0" smtClean="0">
                <a:solidFill>
                  <a:schemeClr val="accent1">
                    <a:lumMod val="75000"/>
                  </a:schemeClr>
                </a:solidFill>
              </a:rPr>
              <a:t>réseau</a:t>
            </a:r>
            <a:r>
              <a:rPr lang="en-US" sz="1000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fr-FR" sz="1000" dirty="0" smtClean="0">
                <a:solidFill>
                  <a:schemeClr val="accent1">
                    <a:lumMod val="75000"/>
                  </a:schemeClr>
                </a:solidFill>
              </a:rPr>
              <a:t>secouru</a:t>
            </a:r>
            <a:r>
              <a:rPr lang="en-US" sz="1000" dirty="0" smtClean="0">
                <a:solidFill>
                  <a:schemeClr val="accent1">
                    <a:lumMod val="75000"/>
                  </a:schemeClr>
                </a:solidFill>
              </a:rPr>
              <a:t>– sans </a:t>
            </a:r>
            <a:r>
              <a:rPr lang="fr-FR" sz="1000" dirty="0" smtClean="0">
                <a:solidFill>
                  <a:schemeClr val="accent1">
                    <a:lumMod val="75000"/>
                  </a:schemeClr>
                </a:solidFill>
              </a:rPr>
              <a:t>disjoncteur</a:t>
            </a:r>
            <a:r>
              <a:rPr lang="en-US" sz="1000" dirty="0" smtClean="0">
                <a:solidFill>
                  <a:schemeClr val="accent1">
                    <a:lumMod val="75000"/>
                  </a:schemeClr>
                </a:solidFill>
              </a:rPr>
              <a:t> , avec  </a:t>
            </a:r>
            <a:r>
              <a:rPr lang="fr-FR" sz="1000" dirty="0" smtClean="0">
                <a:solidFill>
                  <a:schemeClr val="accent1">
                    <a:lumMod val="75000"/>
                  </a:schemeClr>
                </a:solidFill>
              </a:rPr>
              <a:t>prise</a:t>
            </a:r>
            <a:r>
              <a:rPr lang="en-US" sz="1000" dirty="0" smtClean="0">
                <a:solidFill>
                  <a:schemeClr val="accent1">
                    <a:lumMod val="75000"/>
                  </a:schemeClr>
                </a:solidFill>
              </a:rPr>
              <a:t>s </a:t>
            </a:r>
            <a:r>
              <a:rPr lang="fr-FR" sz="1000" dirty="0" smtClean="0">
                <a:solidFill>
                  <a:schemeClr val="accent1">
                    <a:lumMod val="75000"/>
                  </a:schemeClr>
                </a:solidFill>
              </a:rPr>
              <a:t>spéciales</a:t>
            </a:r>
          </a:p>
          <a:p>
            <a:pPr lvl="2"/>
            <a:r>
              <a:rPr lang="fr-FR" sz="1200" dirty="0" smtClean="0"/>
              <a:t>Visite</a:t>
            </a:r>
            <a:r>
              <a:rPr lang="en-US" sz="1200" dirty="0" smtClean="0"/>
              <a:t> TT2 et PSB pour la </a:t>
            </a:r>
            <a:r>
              <a:rPr lang="fr-FR" sz="1200" dirty="0" smtClean="0"/>
              <a:t>mise</a:t>
            </a:r>
            <a:r>
              <a:rPr lang="en-US" sz="1200" dirty="0" smtClean="0"/>
              <a:t> à jour de la  Documentation</a:t>
            </a:r>
          </a:p>
          <a:p>
            <a:pPr lvl="2"/>
            <a:r>
              <a:rPr lang="fr-CH" sz="1200" dirty="0"/>
              <a:t>Changement </a:t>
            </a:r>
            <a:r>
              <a:rPr lang="fr-CH" sz="1200" dirty="0" smtClean="0"/>
              <a:t>préventif </a:t>
            </a:r>
            <a:r>
              <a:rPr lang="fr-CH" sz="1200" dirty="0"/>
              <a:t>des septums 16; 31 et 42 dans le PS ring</a:t>
            </a:r>
            <a:endParaRPr lang="en-US" sz="12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19 March,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TE-VSC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7729" y="1916832"/>
            <a:ext cx="1850140" cy="1113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0967208"/>
              </p:ext>
            </p:extLst>
          </p:nvPr>
        </p:nvGraphicFramePr>
        <p:xfrm>
          <a:off x="2051719" y="1916832"/>
          <a:ext cx="2376265" cy="8858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70681"/>
                <a:gridCol w="813496"/>
                <a:gridCol w="792088"/>
              </a:tblGrid>
              <a:tr h="171211"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u="none" strike="noStrike" dirty="0">
                          <a:effectLst/>
                        </a:rPr>
                        <a:t>Machine</a:t>
                      </a:r>
                      <a:endParaRPr lang="fr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A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u="none" strike="noStrike" dirty="0">
                          <a:effectLst/>
                        </a:rPr>
                        <a:t>Nb VPS</a:t>
                      </a:r>
                      <a:endParaRPr lang="fr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A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u="none" strike="noStrike" dirty="0">
                          <a:effectLst/>
                        </a:rPr>
                        <a:t>% </a:t>
                      </a:r>
                      <a:r>
                        <a:rPr lang="fr-CH" sz="1100" u="none" strike="noStrike" dirty="0" smtClean="0">
                          <a:effectLst/>
                        </a:rPr>
                        <a:t>défaut</a:t>
                      </a:r>
                      <a:endParaRPr lang="fr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AB"/>
                    </a:solidFill>
                  </a:tcPr>
                </a:tc>
              </a:tr>
              <a:tr h="171211"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u="none" strike="noStrike" dirty="0">
                          <a:effectLst/>
                        </a:rPr>
                        <a:t>PSB</a:t>
                      </a:r>
                      <a:endParaRPr lang="fr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A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u="none" strike="noStrike" dirty="0">
                          <a:effectLst/>
                        </a:rPr>
                        <a:t>43</a:t>
                      </a:r>
                      <a:endParaRPr lang="fr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A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u="none" strike="noStrike" dirty="0">
                          <a:effectLst/>
                        </a:rPr>
                        <a:t>2%</a:t>
                      </a:r>
                      <a:endParaRPr lang="fr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AB"/>
                    </a:solidFill>
                  </a:tcPr>
                </a:tc>
              </a:tr>
              <a:tr h="171211"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u="none" strike="noStrike" dirty="0">
                          <a:effectLst/>
                        </a:rPr>
                        <a:t>PSR</a:t>
                      </a:r>
                      <a:endParaRPr lang="fr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A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u="none" strike="noStrike" dirty="0">
                          <a:effectLst/>
                        </a:rPr>
                        <a:t>113</a:t>
                      </a:r>
                      <a:endParaRPr lang="fr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A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u="none" strike="noStrike" dirty="0">
                          <a:effectLst/>
                        </a:rPr>
                        <a:t>5%</a:t>
                      </a:r>
                      <a:endParaRPr lang="fr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AB"/>
                    </a:solidFill>
                  </a:tcPr>
                </a:tc>
              </a:tr>
              <a:tr h="171211"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u="none" strike="noStrike" dirty="0">
                          <a:effectLst/>
                        </a:rPr>
                        <a:t>AD</a:t>
                      </a:r>
                      <a:endParaRPr lang="fr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A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u="none" strike="noStrike" dirty="0">
                          <a:effectLst/>
                        </a:rPr>
                        <a:t>98</a:t>
                      </a:r>
                      <a:endParaRPr lang="fr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A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u="none" strike="noStrike" dirty="0">
                          <a:effectLst/>
                        </a:rPr>
                        <a:t>5%</a:t>
                      </a:r>
                      <a:endParaRPr lang="fr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AB"/>
                    </a:solidFill>
                  </a:tcPr>
                </a:tc>
              </a:tr>
              <a:tr h="171211"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u="none" strike="noStrike" dirty="0">
                          <a:effectLst/>
                        </a:rPr>
                        <a:t>Leir</a:t>
                      </a:r>
                      <a:endParaRPr lang="fr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A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u="none" strike="noStrike" dirty="0">
                          <a:effectLst/>
                        </a:rPr>
                        <a:t>114</a:t>
                      </a:r>
                      <a:endParaRPr lang="fr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A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u="none" strike="noStrike" dirty="0">
                          <a:effectLst/>
                        </a:rPr>
                        <a:t>NA</a:t>
                      </a:r>
                      <a:endParaRPr lang="fr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AB"/>
                    </a:solidFill>
                  </a:tcPr>
                </a:tc>
              </a:tr>
            </a:tbl>
          </a:graphicData>
        </a:graphic>
      </p:graphicFrame>
      <p:pic>
        <p:nvPicPr>
          <p:cNvPr id="20483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7" t="35246" r="58540" b="32377"/>
          <a:stretch/>
        </p:blipFill>
        <p:spPr bwMode="auto">
          <a:xfrm>
            <a:off x="2722096" y="3356992"/>
            <a:ext cx="3434080" cy="942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Oval 7"/>
          <p:cNvSpPr/>
          <p:nvPr/>
        </p:nvSpPr>
        <p:spPr>
          <a:xfrm>
            <a:off x="2722096" y="3789040"/>
            <a:ext cx="409744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11" name="Oval 10"/>
          <p:cNvSpPr/>
          <p:nvPr/>
        </p:nvSpPr>
        <p:spPr>
          <a:xfrm>
            <a:off x="3131840" y="3789040"/>
            <a:ext cx="409744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12" name="Oval 11"/>
          <p:cNvSpPr/>
          <p:nvPr/>
        </p:nvSpPr>
        <p:spPr>
          <a:xfrm>
            <a:off x="3635896" y="3789040"/>
            <a:ext cx="409744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13" name="Oval 12"/>
          <p:cNvSpPr/>
          <p:nvPr/>
        </p:nvSpPr>
        <p:spPr>
          <a:xfrm>
            <a:off x="5652120" y="3789040"/>
            <a:ext cx="409744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pic>
        <p:nvPicPr>
          <p:cNvPr id="20485" name="Picture 5" descr="C:\Users\ggirardo\AppData\Local\Microsoft\Windows\Temporary Internet Files\Content.Outlook\ETURG5LT\Type2-EJYEL-regl rouge 10PC-CEI320-C14 (2)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5697" t="51161" r="11880" b="33766"/>
          <a:stretch/>
        </p:blipFill>
        <p:spPr bwMode="auto">
          <a:xfrm rot="16200000">
            <a:off x="-739176" y="3780885"/>
            <a:ext cx="3879160" cy="1033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6" name="Picture 6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18" t="23656" r="23886" b="18249"/>
          <a:stretch/>
        </p:blipFill>
        <p:spPr bwMode="auto">
          <a:xfrm>
            <a:off x="247160" y="764704"/>
            <a:ext cx="960748" cy="1558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7" name="Picture 7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9" t="15438" r="14763" b="5185"/>
          <a:stretch/>
        </p:blipFill>
        <p:spPr bwMode="auto">
          <a:xfrm>
            <a:off x="7705265" y="764704"/>
            <a:ext cx="1331231" cy="1805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4321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8" dur="2000" fill="hold"/>
                                        <p:tgtEl>
                                          <p:spTgt spid="2048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2" dur="2000" fill="hold"/>
                                        <p:tgtEl>
                                          <p:spTgt spid="2048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20743"/>
            <a:ext cx="7560840" cy="523220"/>
          </a:xfrm>
        </p:spPr>
        <p:txBody>
          <a:bodyPr/>
          <a:lstStyle/>
          <a:p>
            <a:r>
              <a:rPr lang="fr-FR" sz="2800" dirty="0" smtClean="0"/>
              <a:t>Tâches planifiées</a:t>
            </a:r>
            <a:endParaRPr lang="fr-FR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836712"/>
            <a:ext cx="8229600" cy="5400600"/>
          </a:xfrm>
        </p:spPr>
        <p:txBody>
          <a:bodyPr>
            <a:normAutofit/>
          </a:bodyPr>
          <a:lstStyle/>
          <a:p>
            <a:pPr lvl="1"/>
            <a:r>
              <a:rPr lang="fr-FR" sz="1600" dirty="0" smtClean="0">
                <a:solidFill>
                  <a:schemeClr val="accent1">
                    <a:lumMod val="75000"/>
                  </a:schemeClr>
                </a:solidFill>
              </a:rPr>
              <a:t>SPS</a:t>
            </a:r>
          </a:p>
          <a:p>
            <a:pPr lvl="2"/>
            <a:r>
              <a:rPr lang="fr-FR" sz="1200" dirty="0" smtClean="0"/>
              <a:t>Changement préventif des capa sur les cartes d’alimentations des TPG300</a:t>
            </a:r>
          </a:p>
          <a:p>
            <a:pPr lvl="2"/>
            <a:endParaRPr lang="fr-FR" sz="1200" dirty="0" smtClean="0"/>
          </a:p>
          <a:p>
            <a:pPr lvl="2"/>
            <a:endParaRPr lang="fr-FR" sz="1200" dirty="0" smtClean="0"/>
          </a:p>
          <a:p>
            <a:pPr marL="914400" lvl="2" indent="0">
              <a:buNone/>
            </a:pPr>
            <a:endParaRPr lang="fr-FR" sz="1200" dirty="0" smtClean="0"/>
          </a:p>
          <a:p>
            <a:pPr lvl="2"/>
            <a:r>
              <a:rPr lang="fr-FR" sz="1200" dirty="0" smtClean="0"/>
              <a:t>Installation d’un système d’acquisition de pression et d’alimentation de solénoïdes mobile </a:t>
            </a:r>
            <a:r>
              <a:rPr lang="fr-FR" sz="1200" dirty="0" err="1" smtClean="0"/>
              <a:t>Ecloud</a:t>
            </a:r>
            <a:r>
              <a:rPr lang="fr-FR" sz="1200" dirty="0" smtClean="0"/>
              <a:t> (BA5)</a:t>
            </a:r>
          </a:p>
          <a:p>
            <a:pPr lvl="2"/>
            <a:endParaRPr lang="fr-FR" sz="1000" dirty="0" smtClean="0"/>
          </a:p>
          <a:p>
            <a:pPr lvl="4"/>
            <a:r>
              <a:rPr lang="fr-FR" sz="1000" dirty="0" smtClean="0">
                <a:solidFill>
                  <a:schemeClr val="accent1">
                    <a:lumMod val="75000"/>
                  </a:schemeClr>
                </a:solidFill>
              </a:rPr>
              <a:t>Création d’un réseau profibus et d’un rack mobile</a:t>
            </a:r>
          </a:p>
          <a:p>
            <a:pPr lvl="5"/>
            <a:r>
              <a:rPr lang="fr-FR" sz="1000" dirty="0" smtClean="0"/>
              <a:t>Comprenant :</a:t>
            </a:r>
          </a:p>
          <a:p>
            <a:pPr lvl="6"/>
            <a:r>
              <a:rPr lang="fr-FR" sz="1000" dirty="0" smtClean="0"/>
              <a:t>3TPG300,</a:t>
            </a:r>
          </a:p>
          <a:p>
            <a:pPr lvl="6"/>
            <a:r>
              <a:rPr lang="fr-FR" sz="1000" dirty="0" smtClean="0"/>
              <a:t>8cartes double Penning; 3cartes profibus</a:t>
            </a:r>
          </a:p>
          <a:p>
            <a:pPr lvl="6"/>
            <a:r>
              <a:rPr lang="fr-FR" sz="1000" dirty="0" smtClean="0"/>
              <a:t>2alimentations pour solénoïdes</a:t>
            </a:r>
          </a:p>
          <a:p>
            <a:pPr lvl="4"/>
            <a:r>
              <a:rPr lang="fr-FR" sz="1000" dirty="0" smtClean="0">
                <a:solidFill>
                  <a:schemeClr val="accent1">
                    <a:lumMod val="75000"/>
                  </a:schemeClr>
                </a:solidFill>
              </a:rPr>
              <a:t>Câblage de 8 gauges Penning supplémentaires  dans le secteur et 2 pick up</a:t>
            </a:r>
          </a:p>
          <a:p>
            <a:pPr lvl="4"/>
            <a:r>
              <a:rPr lang="fr-FR" sz="1000" dirty="0" smtClean="0">
                <a:solidFill>
                  <a:schemeClr val="accent1">
                    <a:lumMod val="75000"/>
                  </a:schemeClr>
                </a:solidFill>
              </a:rPr>
              <a:t>Câblage  des alimentations des solénoïdes </a:t>
            </a:r>
          </a:p>
          <a:p>
            <a:pPr lvl="4"/>
            <a:r>
              <a:rPr lang="fr-FR" sz="1000" dirty="0" smtClean="0">
                <a:solidFill>
                  <a:schemeClr val="accent1">
                    <a:lumMod val="75000"/>
                  </a:schemeClr>
                </a:solidFill>
              </a:rPr>
              <a:t>Mise à jour de la Base de données Vacuum</a:t>
            </a:r>
          </a:p>
          <a:p>
            <a:pPr lvl="4"/>
            <a:r>
              <a:rPr lang="fr-FR" sz="1000" dirty="0" smtClean="0">
                <a:solidFill>
                  <a:schemeClr val="accent1">
                    <a:lumMod val="75000"/>
                  </a:schemeClr>
                </a:solidFill>
              </a:rPr>
              <a:t>Mise en place d’un PLC_300 dans une Zone protégée</a:t>
            </a:r>
          </a:p>
          <a:p>
            <a:pPr lvl="4"/>
            <a:r>
              <a:rPr lang="fr-FR" sz="1000" dirty="0" smtClean="0">
                <a:solidFill>
                  <a:schemeClr val="accent1">
                    <a:lumMod val="75000"/>
                  </a:schemeClr>
                </a:solidFill>
              </a:rPr>
              <a:t>Rechargement PLC +PVSS</a:t>
            </a:r>
          </a:p>
          <a:p>
            <a:pPr marL="914400" lvl="2" indent="0">
              <a:buNone/>
            </a:pPr>
            <a:endParaRPr lang="fr-FR" sz="1200" dirty="0" smtClean="0"/>
          </a:p>
          <a:p>
            <a:pPr marL="914400" lvl="2" indent="0">
              <a:buNone/>
            </a:pPr>
            <a:endParaRPr lang="fr-FR" sz="1200" dirty="0" smtClean="0"/>
          </a:p>
          <a:p>
            <a:pPr lvl="2"/>
            <a:r>
              <a:rPr lang="fr-FR" sz="1200" dirty="0" smtClean="0"/>
              <a:t>Câblage et mise en service de pompes ioniques supplémentaires (77)  en TI2 &amp; TI8</a:t>
            </a:r>
          </a:p>
          <a:p>
            <a:pPr lvl="4"/>
            <a:r>
              <a:rPr lang="fr-FR" sz="1000" dirty="0" smtClean="0">
                <a:solidFill>
                  <a:schemeClr val="accent1">
                    <a:lumMod val="75000"/>
                  </a:schemeClr>
                </a:solidFill>
              </a:rPr>
              <a:t>Modification des racks en BA7 et BA4 (16 alimentations de pompe ionique en plus)</a:t>
            </a:r>
          </a:p>
          <a:p>
            <a:pPr lvl="4"/>
            <a:r>
              <a:rPr lang="fr-FR" sz="1000" dirty="0" smtClean="0">
                <a:solidFill>
                  <a:schemeClr val="accent1">
                    <a:lumMod val="75000"/>
                  </a:schemeClr>
                </a:solidFill>
              </a:rPr>
              <a:t>Tirage des câbles d’alimentation et des bretelles entre les pompes ioniques  ( environ 30Km)</a:t>
            </a:r>
          </a:p>
          <a:p>
            <a:pPr lvl="4"/>
            <a:r>
              <a:rPr lang="fr-FR" sz="1000" dirty="0" smtClean="0">
                <a:solidFill>
                  <a:schemeClr val="accent1">
                    <a:lumMod val="75000"/>
                  </a:schemeClr>
                </a:solidFill>
              </a:rPr>
              <a:t>Mise en place des câbles et des boitiers locaux dans le tunnel</a:t>
            </a:r>
          </a:p>
          <a:p>
            <a:pPr lvl="4"/>
            <a:r>
              <a:rPr lang="fr-FR" sz="1000" dirty="0" smtClean="0">
                <a:solidFill>
                  <a:schemeClr val="accent1">
                    <a:lumMod val="75000"/>
                  </a:schemeClr>
                </a:solidFill>
              </a:rPr>
              <a:t>Création et câblage d’un RALL (patch panel entre la montée aux racks et le tunnel)</a:t>
            </a:r>
          </a:p>
          <a:p>
            <a:pPr lvl="4"/>
            <a:r>
              <a:rPr lang="fr-FR" sz="1000" dirty="0" smtClean="0">
                <a:solidFill>
                  <a:schemeClr val="accent1">
                    <a:lumMod val="75000"/>
                  </a:schemeClr>
                </a:solidFill>
              </a:rPr>
              <a:t>Mise à jour de la base de données</a:t>
            </a:r>
          </a:p>
          <a:p>
            <a:pPr lvl="4"/>
            <a:r>
              <a:rPr lang="fr-FR" sz="1000" dirty="0" smtClean="0">
                <a:solidFill>
                  <a:schemeClr val="accent1">
                    <a:lumMod val="75000"/>
                  </a:schemeClr>
                </a:solidFill>
              </a:rPr>
              <a:t>Rechargement PLC et PVSS</a:t>
            </a:r>
          </a:p>
          <a:p>
            <a:pPr marL="1828800" lvl="4" indent="0">
              <a:buNone/>
            </a:pPr>
            <a:endParaRPr lang="fr-FR" sz="1000" dirty="0" smtClean="0"/>
          </a:p>
          <a:p>
            <a:pPr lvl="2"/>
            <a:endParaRPr lang="fr-FR" sz="1200" dirty="0" smtClean="0"/>
          </a:p>
          <a:p>
            <a:pPr marL="457200" lvl="1" indent="0">
              <a:buNone/>
            </a:pP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19 March,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TE-VSC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605" y="2601962"/>
            <a:ext cx="1554163" cy="183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8" name="Picture 4" descr="\\cern.ch\dfs\Departments\TE\Groups\VSC\ICM\Pictures\SPS\RAL TI2\DSC01054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45" r="8586" b="14348"/>
          <a:stretch/>
        </p:blipFill>
        <p:spPr bwMode="auto">
          <a:xfrm>
            <a:off x="112267" y="5160439"/>
            <a:ext cx="2539569" cy="1364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71" t="18351" r="11091" b="7000"/>
          <a:stretch/>
        </p:blipFill>
        <p:spPr bwMode="auto">
          <a:xfrm>
            <a:off x="7237165" y="1124744"/>
            <a:ext cx="1151259" cy="805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0481" y="2276872"/>
            <a:ext cx="1803641" cy="2269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val 6"/>
          <p:cNvSpPr/>
          <p:nvPr/>
        </p:nvSpPr>
        <p:spPr>
          <a:xfrm>
            <a:off x="8222301" y="3411630"/>
            <a:ext cx="770036" cy="9175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593669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836712"/>
            <a:ext cx="8229600" cy="5544616"/>
          </a:xfrm>
        </p:spPr>
        <p:txBody>
          <a:bodyPr>
            <a:normAutofit lnSpcReduction="10000"/>
          </a:bodyPr>
          <a:lstStyle/>
          <a:p>
            <a:pPr lvl="1"/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LHC</a:t>
            </a:r>
            <a:endParaRPr lang="en-US" sz="1600" dirty="0">
              <a:solidFill>
                <a:schemeClr val="accent1">
                  <a:lumMod val="75000"/>
                </a:schemeClr>
              </a:solidFill>
            </a:endParaRPr>
          </a:p>
          <a:p>
            <a:pPr lvl="2"/>
            <a:r>
              <a:rPr lang="fr-CH" sz="1200" dirty="0" smtClean="0"/>
              <a:t>Modification software des </a:t>
            </a:r>
            <a:r>
              <a:rPr lang="fr-FR" sz="1200" dirty="0" smtClean="0"/>
              <a:t>groupes</a:t>
            </a:r>
            <a:r>
              <a:rPr lang="en-US" sz="1200" dirty="0" smtClean="0"/>
              <a:t> </a:t>
            </a:r>
            <a:r>
              <a:rPr lang="en-US" sz="1200" dirty="0"/>
              <a:t>fixes du vide </a:t>
            </a:r>
            <a:r>
              <a:rPr lang="en-US" sz="1200" dirty="0" smtClean="0"/>
              <a:t>isolation en Q8l1 et Q8R1</a:t>
            </a:r>
          </a:p>
          <a:p>
            <a:pPr marL="914400" lvl="2" indent="0">
              <a:buNone/>
            </a:pPr>
            <a:r>
              <a:rPr lang="en-US" sz="1200" dirty="0"/>
              <a:t>	</a:t>
            </a:r>
            <a:r>
              <a:rPr lang="en-US" sz="1200" dirty="0" smtClean="0"/>
              <a:t>	(prototype en </a:t>
            </a:r>
            <a:r>
              <a:rPr lang="fr-FR" sz="1200" dirty="0" smtClean="0"/>
              <a:t>essaie</a:t>
            </a:r>
            <a:r>
              <a:rPr lang="en-US" sz="1200" dirty="0" smtClean="0"/>
              <a:t>)</a:t>
            </a:r>
            <a:endParaRPr lang="en-US" sz="800" dirty="0" smtClean="0"/>
          </a:p>
          <a:p>
            <a:pPr lvl="4"/>
            <a:r>
              <a:rPr lang="fr-CH" sz="1100" dirty="0" smtClean="0">
                <a:solidFill>
                  <a:schemeClr val="accent1">
                    <a:lumMod val="75000"/>
                  </a:schemeClr>
                </a:solidFill>
              </a:rPr>
              <a:t>Changement de la logique de redémarrage  automatique.</a:t>
            </a:r>
          </a:p>
          <a:p>
            <a:pPr lvl="4"/>
            <a:r>
              <a:rPr lang="fr-CH" sz="1100" dirty="0" smtClean="0">
                <a:solidFill>
                  <a:schemeClr val="accent1">
                    <a:lumMod val="75000"/>
                  </a:schemeClr>
                </a:solidFill>
              </a:rPr>
              <a:t>Changement du  synoptique</a:t>
            </a:r>
            <a:endParaRPr lang="fr-FR" sz="11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2"/>
            <a:r>
              <a:rPr lang="en-US" sz="1200" dirty="0" smtClean="0"/>
              <a:t>Integration </a:t>
            </a:r>
            <a:r>
              <a:rPr lang="en-US" sz="1200" dirty="0"/>
              <a:t>du nouveau Firmware </a:t>
            </a:r>
            <a:r>
              <a:rPr lang="fr-FR" sz="1200" dirty="0" smtClean="0"/>
              <a:t>dans</a:t>
            </a:r>
            <a:r>
              <a:rPr lang="en-US" sz="1200" dirty="0" smtClean="0"/>
              <a:t> les </a:t>
            </a:r>
            <a:r>
              <a:rPr lang="fr-FR" sz="1200" dirty="0" smtClean="0"/>
              <a:t>contrôleurs</a:t>
            </a:r>
            <a:r>
              <a:rPr lang="en-US" sz="1200" dirty="0" smtClean="0"/>
              <a:t> Volotek </a:t>
            </a:r>
            <a:endParaRPr lang="en-US" sz="1200" dirty="0"/>
          </a:p>
          <a:p>
            <a:pPr lvl="4"/>
            <a:r>
              <a:rPr lang="fr-FR" sz="1100" dirty="0" smtClean="0">
                <a:solidFill>
                  <a:schemeClr val="accent1">
                    <a:lumMod val="75000"/>
                  </a:schemeClr>
                </a:solidFill>
              </a:rPr>
              <a:t>Paramétrage du contrôleur à distance</a:t>
            </a:r>
          </a:p>
          <a:p>
            <a:pPr lvl="4"/>
            <a:r>
              <a:rPr lang="fr-FR" sz="1100" dirty="0" smtClean="0">
                <a:solidFill>
                  <a:schemeClr val="accent1">
                    <a:lumMod val="75000"/>
                  </a:schemeClr>
                </a:solidFill>
              </a:rPr>
              <a:t>Reset de l’interlock à distance</a:t>
            </a:r>
            <a:endParaRPr lang="fr-FR" sz="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2"/>
            <a:r>
              <a:rPr lang="fr-FR" sz="1200" dirty="0" smtClean="0"/>
              <a:t>Migration</a:t>
            </a:r>
            <a:r>
              <a:rPr lang="en-US" sz="1200" dirty="0" smtClean="0"/>
              <a:t> </a:t>
            </a:r>
            <a:r>
              <a:rPr lang="en-US" sz="1200" dirty="0"/>
              <a:t>des </a:t>
            </a:r>
            <a:r>
              <a:rPr lang="fr-FR" sz="1200" dirty="0" smtClean="0"/>
              <a:t>serveurs</a:t>
            </a:r>
            <a:r>
              <a:rPr lang="en-US" sz="1200" dirty="0" smtClean="0"/>
              <a:t> </a:t>
            </a:r>
            <a:r>
              <a:rPr lang="en-US" sz="1200" dirty="0"/>
              <a:t>+ nouvelle version PVSS (3.8</a:t>
            </a:r>
            <a:r>
              <a:rPr lang="en-US" sz="1200" dirty="0" smtClean="0"/>
              <a:t>)</a:t>
            </a:r>
          </a:p>
          <a:p>
            <a:pPr marL="457200" lvl="1" indent="0">
              <a:buNone/>
            </a:pPr>
            <a:r>
              <a:rPr lang="fr-FR" sz="1200" i="1" dirty="0">
                <a:solidFill>
                  <a:schemeClr val="tx1"/>
                </a:solidFill>
              </a:rPr>
              <a:t>en étroite collaboration avec </a:t>
            </a:r>
            <a:r>
              <a:rPr lang="fr-FR" sz="1200" i="1" dirty="0" smtClean="0">
                <a:solidFill>
                  <a:schemeClr val="tx1"/>
                </a:solidFill>
              </a:rPr>
              <a:t>EN-ICE </a:t>
            </a:r>
            <a:r>
              <a:rPr lang="fr-FR" sz="1200" i="1" dirty="0">
                <a:solidFill>
                  <a:schemeClr val="tx1"/>
                </a:solidFill>
              </a:rPr>
              <a:t>(partie logicielle) et BE-CO (partie matérielle).</a:t>
            </a:r>
          </a:p>
          <a:p>
            <a:pPr lvl="4"/>
            <a:r>
              <a:rPr lang="fr-FR" sz="1100" dirty="0" smtClean="0">
                <a:solidFill>
                  <a:schemeClr val="accent1">
                    <a:lumMod val="75000"/>
                  </a:schemeClr>
                </a:solidFill>
              </a:rPr>
              <a:t>Hardware déplacé du bat. 513  à la CCR</a:t>
            </a:r>
            <a:endParaRPr lang="en-US" sz="11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4"/>
            <a:r>
              <a:rPr lang="en-US" sz="1100" dirty="0">
                <a:solidFill>
                  <a:schemeClr val="accent1">
                    <a:lumMod val="75000"/>
                  </a:schemeClr>
                </a:solidFill>
              </a:rPr>
              <a:t>Windows  </a:t>
            </a:r>
            <a:r>
              <a:rPr lang="en-US" sz="1100" dirty="0" smtClean="0">
                <a:solidFill>
                  <a:schemeClr val="accent1">
                    <a:lumMod val="75000"/>
                  </a:schemeClr>
                </a:solidFill>
              </a:rPr>
              <a:t>à Linux </a:t>
            </a:r>
            <a:r>
              <a:rPr lang="fr-CH" sz="1100" dirty="0" smtClean="0">
                <a:solidFill>
                  <a:schemeClr val="accent1">
                    <a:lumMod val="75000"/>
                  </a:schemeClr>
                </a:solidFill>
              </a:rPr>
              <a:t> pour le système d’opération</a:t>
            </a:r>
            <a:endParaRPr lang="fr-CH" sz="1100" dirty="0">
              <a:solidFill>
                <a:schemeClr val="accent1">
                  <a:lumMod val="75000"/>
                </a:schemeClr>
              </a:solidFill>
            </a:endParaRPr>
          </a:p>
          <a:p>
            <a:pPr lvl="4"/>
            <a:r>
              <a:rPr lang="en-US" sz="1100" dirty="0">
                <a:solidFill>
                  <a:schemeClr val="accent1">
                    <a:lumMod val="75000"/>
                  </a:schemeClr>
                </a:solidFill>
              </a:rPr>
              <a:t>PVSS 3.6 to 3.8 </a:t>
            </a:r>
            <a:r>
              <a:rPr lang="fr-FR" sz="1100" dirty="0">
                <a:solidFill>
                  <a:schemeClr val="accent1">
                    <a:lumMod val="75000"/>
                  </a:schemeClr>
                </a:solidFill>
              </a:rPr>
              <a:t>avec des améliorations et de nouvelles fonctionnalités</a:t>
            </a:r>
            <a:endParaRPr lang="fr-CH" sz="1100" dirty="0">
              <a:solidFill>
                <a:schemeClr val="accent1">
                  <a:lumMod val="75000"/>
                </a:schemeClr>
              </a:solidFill>
            </a:endParaRPr>
          </a:p>
          <a:p>
            <a:pPr lvl="4"/>
            <a:r>
              <a:rPr lang="en-US" sz="1100" dirty="0" smtClean="0">
                <a:solidFill>
                  <a:schemeClr val="accent1">
                    <a:lumMod val="75000"/>
                  </a:schemeClr>
                </a:solidFill>
              </a:rPr>
              <a:t>Integration </a:t>
            </a:r>
            <a:r>
              <a:rPr lang="fr-FR" sz="1100" dirty="0" smtClean="0">
                <a:solidFill>
                  <a:schemeClr val="accent1">
                    <a:lumMod val="75000"/>
                  </a:schemeClr>
                </a:solidFill>
              </a:rPr>
              <a:t>dans</a:t>
            </a:r>
            <a:r>
              <a:rPr lang="en-US" sz="1100" dirty="0" smtClean="0">
                <a:solidFill>
                  <a:schemeClr val="accent1">
                    <a:lumMod val="75000"/>
                  </a:schemeClr>
                </a:solidFill>
              </a:rPr>
              <a:t> MOON </a:t>
            </a:r>
            <a:r>
              <a:rPr lang="en-US" sz="1100" dirty="0">
                <a:solidFill>
                  <a:schemeClr val="accent1">
                    <a:lumMod val="75000"/>
                  </a:schemeClr>
                </a:solidFill>
              </a:rPr>
              <a:t>(ICE monitoring </a:t>
            </a:r>
            <a:r>
              <a:rPr lang="en-US" sz="1100" dirty="0" smtClean="0">
                <a:solidFill>
                  <a:schemeClr val="accent1">
                    <a:lumMod val="75000"/>
                  </a:schemeClr>
                </a:solidFill>
              </a:rPr>
              <a:t>tool)</a:t>
            </a:r>
          </a:p>
          <a:p>
            <a:pPr lvl="4"/>
            <a:endParaRPr lang="en-US" sz="1200" i="1" dirty="0">
              <a:solidFill>
                <a:schemeClr val="tx1"/>
              </a:solidFill>
            </a:endParaRPr>
          </a:p>
          <a:p>
            <a:pPr lvl="2"/>
            <a:r>
              <a:rPr lang="fr-FR" sz="1200" dirty="0" smtClean="0"/>
              <a:t>Campagne</a:t>
            </a:r>
            <a:r>
              <a:rPr lang="en-US" sz="1200" dirty="0" smtClean="0"/>
              <a:t> </a:t>
            </a:r>
            <a:r>
              <a:rPr lang="en-US" sz="1200" dirty="0"/>
              <a:t>de </a:t>
            </a:r>
            <a:r>
              <a:rPr lang="en-US" sz="1200" dirty="0" smtClean="0"/>
              <a:t>calibration  des </a:t>
            </a:r>
            <a:r>
              <a:rPr lang="fr-FR" sz="1200" dirty="0" smtClean="0"/>
              <a:t>équipements</a:t>
            </a:r>
            <a:r>
              <a:rPr lang="en-US" sz="1200" dirty="0" smtClean="0"/>
              <a:t> vide </a:t>
            </a:r>
            <a:r>
              <a:rPr lang="fr-FR" sz="1200" dirty="0" smtClean="0"/>
              <a:t>faisceau</a:t>
            </a:r>
            <a:r>
              <a:rPr lang="en-US" sz="1200" dirty="0" smtClean="0"/>
              <a:t>:</a:t>
            </a:r>
          </a:p>
          <a:p>
            <a:pPr lvl="4"/>
            <a:r>
              <a:rPr lang="en-US" sz="1100" dirty="0">
                <a:solidFill>
                  <a:schemeClr val="accent1">
                    <a:lumMod val="75000"/>
                  </a:schemeClr>
                </a:solidFill>
              </a:rPr>
              <a:t>D</a:t>
            </a:r>
            <a:r>
              <a:rPr lang="en-US" sz="1100" dirty="0" smtClean="0">
                <a:solidFill>
                  <a:schemeClr val="accent1">
                    <a:lumMod val="75000"/>
                  </a:schemeClr>
                </a:solidFill>
              </a:rPr>
              <a:t>es </a:t>
            </a:r>
            <a:r>
              <a:rPr lang="fr-FR" sz="1100" dirty="0" smtClean="0">
                <a:solidFill>
                  <a:schemeClr val="accent1">
                    <a:lumMod val="75000"/>
                  </a:schemeClr>
                </a:solidFill>
              </a:rPr>
              <a:t>contrôleurs</a:t>
            </a:r>
            <a:r>
              <a:rPr lang="en-US" sz="1100" dirty="0" smtClean="0">
                <a:solidFill>
                  <a:schemeClr val="accent1">
                    <a:lumMod val="75000"/>
                  </a:schemeClr>
                </a:solidFill>
              </a:rPr>
              <a:t> VPI  </a:t>
            </a:r>
          </a:p>
          <a:p>
            <a:pPr lvl="4"/>
            <a:r>
              <a:rPr lang="en-US" sz="1100" dirty="0" smtClean="0">
                <a:solidFill>
                  <a:schemeClr val="accent1">
                    <a:lumMod val="75000"/>
                  </a:schemeClr>
                </a:solidFill>
              </a:rPr>
              <a:t>Des </a:t>
            </a:r>
            <a:r>
              <a:rPr lang="fr-FR" sz="1100" dirty="0" smtClean="0">
                <a:solidFill>
                  <a:schemeClr val="accent1">
                    <a:lumMod val="75000"/>
                  </a:schemeClr>
                </a:solidFill>
              </a:rPr>
              <a:t>contrôleurs</a:t>
            </a:r>
            <a:r>
              <a:rPr lang="en-US" sz="1100" dirty="0" smtClean="0">
                <a:solidFill>
                  <a:schemeClr val="accent1">
                    <a:lumMod val="75000"/>
                  </a:schemeClr>
                </a:solidFill>
              </a:rPr>
              <a:t>  Volotek </a:t>
            </a:r>
          </a:p>
          <a:p>
            <a:pPr lvl="2"/>
            <a:r>
              <a:rPr lang="fr-FR" sz="1200" dirty="0" smtClean="0"/>
              <a:t>Contrôle</a:t>
            </a:r>
            <a:r>
              <a:rPr lang="en-US" sz="1200" dirty="0" smtClean="0"/>
              <a:t> </a:t>
            </a:r>
            <a:r>
              <a:rPr lang="fr-FR" sz="1200" dirty="0" smtClean="0"/>
              <a:t>qualité</a:t>
            </a:r>
            <a:r>
              <a:rPr lang="en-US" sz="1200" dirty="0" smtClean="0"/>
              <a:t> </a:t>
            </a:r>
            <a:r>
              <a:rPr lang="en-US" sz="1200" dirty="0"/>
              <a:t>des </a:t>
            </a:r>
            <a:r>
              <a:rPr lang="fr-FR" sz="1200" dirty="0" smtClean="0"/>
              <a:t>équipements</a:t>
            </a:r>
            <a:r>
              <a:rPr lang="en-US" sz="1200" dirty="0" smtClean="0"/>
              <a:t> </a:t>
            </a:r>
            <a:r>
              <a:rPr lang="en-US" sz="1200" dirty="0"/>
              <a:t>vide </a:t>
            </a:r>
            <a:r>
              <a:rPr lang="fr-FR" sz="1200" dirty="0" smtClean="0"/>
              <a:t>faisceau </a:t>
            </a:r>
            <a:r>
              <a:rPr lang="en-US" sz="1200" dirty="0" smtClean="0">
                <a:sym typeface="Wingdings" pitchFamily="2" charset="2"/>
              </a:rPr>
              <a:t>(en </a:t>
            </a:r>
            <a:r>
              <a:rPr lang="fr-FR" sz="1200" dirty="0" smtClean="0">
                <a:sym typeface="Wingdings" pitchFamily="2" charset="2"/>
              </a:rPr>
              <a:t>préparation de</a:t>
            </a:r>
            <a:r>
              <a:rPr lang="en-US" sz="1200" dirty="0" smtClean="0">
                <a:sym typeface="Wingdings" pitchFamily="2" charset="2"/>
              </a:rPr>
              <a:t> MTF)</a:t>
            </a:r>
            <a:endParaRPr lang="en-US" sz="1200" dirty="0" smtClean="0"/>
          </a:p>
          <a:p>
            <a:pPr lvl="4"/>
            <a:r>
              <a:rPr lang="en-US" sz="1100" dirty="0" smtClean="0">
                <a:solidFill>
                  <a:schemeClr val="accent1">
                    <a:lumMod val="75000"/>
                  </a:schemeClr>
                </a:solidFill>
              </a:rPr>
              <a:t>Des </a:t>
            </a:r>
            <a:r>
              <a:rPr lang="fr-FR" sz="1100" dirty="0" smtClean="0">
                <a:solidFill>
                  <a:schemeClr val="accent1">
                    <a:lumMod val="75000"/>
                  </a:schemeClr>
                </a:solidFill>
              </a:rPr>
              <a:t>pompes</a:t>
            </a:r>
            <a:r>
              <a:rPr lang="en-US" sz="1100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fr-FR" sz="1100" dirty="0" smtClean="0">
                <a:solidFill>
                  <a:schemeClr val="accent1">
                    <a:lumMod val="75000"/>
                  </a:schemeClr>
                </a:solidFill>
              </a:rPr>
              <a:t>ioniques </a:t>
            </a:r>
            <a:r>
              <a:rPr lang="en-US" sz="1100" dirty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en-US" sz="1100" dirty="0" smtClean="0">
                <a:solidFill>
                  <a:schemeClr val="accent1">
                    <a:lumMod val="75000"/>
                  </a:schemeClr>
                </a:solidFill>
              </a:rPr>
              <a:t>270 </a:t>
            </a:r>
            <a:r>
              <a:rPr lang="fr-FR" sz="1100" dirty="0" smtClean="0">
                <a:solidFill>
                  <a:schemeClr val="accent1">
                    <a:lumMod val="75000"/>
                  </a:schemeClr>
                </a:solidFill>
              </a:rPr>
              <a:t>étiquettes</a:t>
            </a:r>
            <a:r>
              <a:rPr lang="en-US" sz="11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sz="1100" dirty="0" smtClean="0">
                <a:solidFill>
                  <a:schemeClr val="accent1">
                    <a:lumMod val="75000"/>
                  </a:schemeClr>
                </a:solidFill>
              </a:rPr>
              <a:t>collées</a:t>
            </a:r>
            <a:r>
              <a:rPr lang="en-US" sz="1100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  <a:endParaRPr lang="fr-FR" sz="11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4"/>
            <a:r>
              <a:rPr lang="en-US" sz="1100" dirty="0" smtClean="0">
                <a:solidFill>
                  <a:schemeClr val="accent1">
                    <a:lumMod val="75000"/>
                  </a:schemeClr>
                </a:solidFill>
              </a:rPr>
              <a:t>Des </a:t>
            </a:r>
            <a:r>
              <a:rPr lang="fr-FR" sz="1100" dirty="0" smtClean="0">
                <a:solidFill>
                  <a:schemeClr val="accent1">
                    <a:lumMod val="75000"/>
                  </a:schemeClr>
                </a:solidFill>
              </a:rPr>
              <a:t>jauges</a:t>
            </a:r>
            <a:r>
              <a:rPr lang="en-US" sz="1100" dirty="0" smtClean="0">
                <a:solidFill>
                  <a:schemeClr val="accent1">
                    <a:lumMod val="75000"/>
                  </a:schemeClr>
                </a:solidFill>
              </a:rPr>
              <a:t> Pirani/Penning (2650 </a:t>
            </a:r>
            <a:r>
              <a:rPr lang="fr-FR" sz="1100" dirty="0" smtClean="0">
                <a:solidFill>
                  <a:schemeClr val="accent1">
                    <a:lumMod val="75000"/>
                  </a:schemeClr>
                </a:solidFill>
              </a:rPr>
              <a:t>étiquettes</a:t>
            </a:r>
            <a:r>
              <a:rPr lang="en-US" sz="11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sz="1100" dirty="0" smtClean="0">
                <a:solidFill>
                  <a:schemeClr val="accent1">
                    <a:lumMod val="75000"/>
                  </a:schemeClr>
                </a:solidFill>
              </a:rPr>
              <a:t>collées</a:t>
            </a:r>
            <a:r>
              <a:rPr lang="en-US" sz="1100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 lvl="4"/>
            <a:r>
              <a:rPr lang="en-US" sz="1100" dirty="0" smtClean="0">
                <a:solidFill>
                  <a:schemeClr val="accent1">
                    <a:lumMod val="75000"/>
                  </a:schemeClr>
                </a:solidFill>
              </a:rPr>
              <a:t>Des </a:t>
            </a:r>
            <a:r>
              <a:rPr lang="fr-FR" sz="1100" dirty="0" smtClean="0">
                <a:solidFill>
                  <a:schemeClr val="accent1">
                    <a:lumMod val="75000"/>
                  </a:schemeClr>
                </a:solidFill>
              </a:rPr>
              <a:t>jauges</a:t>
            </a:r>
            <a:r>
              <a:rPr lang="en-US" sz="1100" dirty="0" smtClean="0">
                <a:solidFill>
                  <a:schemeClr val="accent1">
                    <a:lumMod val="75000"/>
                  </a:schemeClr>
                </a:solidFill>
              </a:rPr>
              <a:t> Bayard Alpert (</a:t>
            </a:r>
            <a:r>
              <a:rPr lang="en-US" sz="1100" dirty="0">
                <a:solidFill>
                  <a:schemeClr val="accent1">
                    <a:lumMod val="75000"/>
                  </a:schemeClr>
                </a:solidFill>
              </a:rPr>
              <a:t>504 </a:t>
            </a:r>
            <a:r>
              <a:rPr lang="fr-FR" sz="1100" dirty="0" smtClean="0">
                <a:solidFill>
                  <a:schemeClr val="accent1">
                    <a:lumMod val="75000"/>
                  </a:schemeClr>
                </a:solidFill>
              </a:rPr>
              <a:t>étiquettes</a:t>
            </a:r>
            <a:r>
              <a:rPr lang="en-US" sz="11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sz="1100" dirty="0" smtClean="0">
                <a:solidFill>
                  <a:schemeClr val="accent1">
                    <a:lumMod val="75000"/>
                  </a:schemeClr>
                </a:solidFill>
              </a:rPr>
              <a:t>collées</a:t>
            </a:r>
            <a:r>
              <a:rPr lang="en-US" sz="1100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 marL="1828800" lvl="4" indent="0">
              <a:buNone/>
            </a:pPr>
            <a:endParaRPr lang="fr-CH" sz="1000" dirty="0" smtClean="0"/>
          </a:p>
          <a:p>
            <a:pPr marL="1828800" lvl="4" indent="0">
              <a:buNone/>
            </a:pPr>
            <a:endParaRPr lang="en-US" sz="1000" dirty="0" smtClean="0"/>
          </a:p>
          <a:p>
            <a:pPr marL="1828800" lvl="4" indent="0">
              <a:buNone/>
            </a:pPr>
            <a:endParaRPr lang="en-US" sz="1000" dirty="0" smtClean="0"/>
          </a:p>
          <a:p>
            <a:pPr lvl="4"/>
            <a:endParaRPr lang="en-US" sz="1000" dirty="0"/>
          </a:p>
          <a:p>
            <a:pPr lvl="2"/>
            <a:r>
              <a:rPr lang="fr-FR" sz="1200" dirty="0" smtClean="0"/>
              <a:t>Repartions</a:t>
            </a:r>
            <a:r>
              <a:rPr lang="en-US" sz="1200" dirty="0" smtClean="0"/>
              <a:t> de cables triax pour les gauges Bayard Alpert (54)</a:t>
            </a:r>
          </a:p>
          <a:p>
            <a:pPr lvl="4"/>
            <a:r>
              <a:rPr lang="fr-FR" sz="1100" dirty="0" smtClean="0">
                <a:solidFill>
                  <a:schemeClr val="accent1">
                    <a:lumMod val="75000"/>
                  </a:schemeClr>
                </a:solidFill>
              </a:rPr>
              <a:t>Tous</a:t>
            </a:r>
            <a:r>
              <a:rPr lang="en-US" sz="1100" dirty="0" smtClean="0">
                <a:solidFill>
                  <a:schemeClr val="accent1">
                    <a:lumMod val="75000"/>
                  </a:schemeClr>
                </a:solidFill>
              </a:rPr>
              <a:t> les </a:t>
            </a:r>
            <a:r>
              <a:rPr lang="fr-FR" sz="1100" dirty="0" smtClean="0">
                <a:solidFill>
                  <a:schemeClr val="accent1">
                    <a:lumMod val="75000"/>
                  </a:schemeClr>
                </a:solidFill>
              </a:rPr>
              <a:t>raccords coaxiaux ont été enlevés et un raccord triaxial a été réalisé et manchonné en remplacement</a:t>
            </a:r>
            <a:endParaRPr lang="fr-FR" sz="1100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4079292"/>
              </p:ext>
            </p:extLst>
          </p:nvPr>
        </p:nvGraphicFramePr>
        <p:xfrm>
          <a:off x="0" y="4581128"/>
          <a:ext cx="2788775" cy="115096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27445"/>
                <a:gridCol w="587110"/>
                <a:gridCol w="587110"/>
                <a:gridCol w="587110"/>
              </a:tblGrid>
              <a:tr h="17003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fr-CH" sz="1100" u="none" strike="noStrike" dirty="0">
                          <a:effectLst/>
                        </a:rPr>
                        <a:t> </a:t>
                      </a:r>
                      <a:endParaRPr lang="fr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fr-CH" sz="1100" u="none" strike="noStrike" dirty="0">
                          <a:effectLst/>
                        </a:rPr>
                        <a:t>Nb Equipements</a:t>
                      </a:r>
                      <a:endParaRPr lang="fr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6123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100" u="none" strike="noStrike" dirty="0">
                          <a:effectLst/>
                        </a:rPr>
                        <a:t>VPI</a:t>
                      </a:r>
                      <a:endParaRPr lang="fr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CH" sz="1100" u="none" strike="noStrike" dirty="0">
                          <a:effectLst/>
                        </a:rPr>
                        <a:t>Gauges</a:t>
                      </a:r>
                      <a:endParaRPr lang="fr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6514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100" u="none" strike="noStrike" dirty="0">
                          <a:effectLst/>
                        </a:rPr>
                        <a:t>VRPA</a:t>
                      </a:r>
                      <a:endParaRPr lang="fr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Carte </a:t>
                      </a:r>
                      <a:r>
                        <a:rPr lang="fr-CH" sz="1100" b="0" i="0" u="none" strike="noStrike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Pe</a:t>
                      </a:r>
                      <a:endParaRPr lang="fr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100" u="none" strike="noStrike" dirty="0" smtClean="0">
                          <a:effectLst/>
                        </a:rPr>
                        <a:t>Volotek</a:t>
                      </a:r>
                      <a:endParaRPr lang="fr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236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u="none" strike="noStrike" dirty="0">
                          <a:effectLst/>
                        </a:rPr>
                        <a:t>Total</a:t>
                      </a:r>
                      <a:endParaRPr lang="fr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100" u="none" strike="noStrike" dirty="0">
                          <a:effectLst/>
                        </a:rPr>
                        <a:t>480</a:t>
                      </a:r>
                      <a:endParaRPr lang="fr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100" u="none" strike="noStrike" dirty="0">
                          <a:effectLst/>
                        </a:rPr>
                        <a:t>319</a:t>
                      </a:r>
                      <a:endParaRPr lang="fr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100" u="none" strike="noStrike" dirty="0">
                          <a:effectLst/>
                        </a:rPr>
                        <a:t>168</a:t>
                      </a:r>
                      <a:endParaRPr lang="fr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236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u="none" strike="noStrike" dirty="0">
                          <a:effectLst/>
                        </a:rPr>
                        <a:t>Calibration</a:t>
                      </a:r>
                      <a:endParaRPr lang="fr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100" u="none" strike="noStrike">
                          <a:effectLst/>
                        </a:rPr>
                        <a:t>270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100" u="none" strike="noStrike" dirty="0">
                          <a:effectLst/>
                        </a:rPr>
                        <a:t>/</a:t>
                      </a:r>
                      <a:endParaRPr lang="fr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100" u="none" strike="noStrike" dirty="0">
                          <a:effectLst/>
                        </a:rPr>
                        <a:t>168</a:t>
                      </a:r>
                      <a:endParaRPr lang="fr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236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u="none" strike="noStrike" dirty="0">
                          <a:effectLst/>
                        </a:rPr>
                        <a:t>%</a:t>
                      </a:r>
                      <a:endParaRPr lang="fr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100" u="none" strike="noStrike" dirty="0" smtClean="0">
                          <a:effectLst/>
                        </a:rPr>
                        <a:t>56%</a:t>
                      </a:r>
                      <a:endParaRPr lang="fr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100" u="none" strike="noStrike" dirty="0">
                          <a:effectLst/>
                        </a:rPr>
                        <a:t>/</a:t>
                      </a:r>
                      <a:endParaRPr lang="fr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100" u="none" strike="noStrike" dirty="0" smtClean="0">
                          <a:effectLst/>
                        </a:rPr>
                        <a:t>100%</a:t>
                      </a:r>
                      <a:endParaRPr lang="fr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6490192"/>
              </p:ext>
            </p:extLst>
          </p:nvPr>
        </p:nvGraphicFramePr>
        <p:xfrm>
          <a:off x="6444208" y="3933056"/>
          <a:ext cx="2862064" cy="21614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20743"/>
            <a:ext cx="7560840" cy="523220"/>
          </a:xfrm>
        </p:spPr>
        <p:txBody>
          <a:bodyPr/>
          <a:lstStyle/>
          <a:p>
            <a:pPr lvl="0"/>
            <a:r>
              <a:rPr lang="fr-FR" sz="2800" dirty="0" smtClean="0"/>
              <a:t>Tâches planifiées</a:t>
            </a:r>
            <a:endParaRPr lang="fr-FR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19 March,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TE-VSC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22529" name="Picture 1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98" t="42493" r="43652" b="44984"/>
          <a:stretch/>
        </p:blipFill>
        <p:spPr bwMode="auto">
          <a:xfrm>
            <a:off x="251520" y="6021288"/>
            <a:ext cx="2486378" cy="730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267" y="620688"/>
            <a:ext cx="1405221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776"/>
            <a:ext cx="1368152" cy="2389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8772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5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20743"/>
            <a:ext cx="7560840" cy="523220"/>
          </a:xfrm>
        </p:spPr>
        <p:txBody>
          <a:bodyPr/>
          <a:lstStyle/>
          <a:p>
            <a:r>
              <a:rPr lang="fr-FR" sz="2800" dirty="0" smtClean="0"/>
              <a:t>Tâches planifiées</a:t>
            </a:r>
            <a:endParaRPr lang="fr-FR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endParaRPr lang="fr-FR" sz="1100" dirty="0" smtClean="0">
              <a:solidFill>
                <a:prstClr val="black"/>
              </a:solidFill>
            </a:endParaRPr>
          </a:p>
          <a:p>
            <a:pPr lvl="2"/>
            <a:r>
              <a:rPr lang="fr-FR" sz="1200" dirty="0" smtClean="0">
                <a:solidFill>
                  <a:prstClr val="black"/>
                </a:solidFill>
              </a:rPr>
              <a:t>Intervention sur les secteurs des doigts RF remplacés (A4L2/L8 ; A4R2/R8 ; CMS )</a:t>
            </a:r>
          </a:p>
          <a:p>
            <a:pPr lvl="4"/>
            <a:r>
              <a:rPr lang="fr-FR" sz="1100" dirty="0" smtClean="0">
                <a:solidFill>
                  <a:schemeClr val="accent1">
                    <a:lumMod val="75000"/>
                  </a:schemeClr>
                </a:solidFill>
              </a:rPr>
              <a:t>Mise hors tension des équipements</a:t>
            </a:r>
          </a:p>
          <a:p>
            <a:pPr lvl="4"/>
            <a:r>
              <a:rPr lang="fr-FR" sz="1100" dirty="0" smtClean="0">
                <a:solidFill>
                  <a:schemeClr val="accent1">
                    <a:lumMod val="75000"/>
                  </a:schemeClr>
                </a:solidFill>
              </a:rPr>
              <a:t>Déconnection et consignation</a:t>
            </a:r>
          </a:p>
          <a:p>
            <a:pPr lvl="4"/>
            <a:r>
              <a:rPr lang="fr-FR" sz="1100" dirty="0" smtClean="0">
                <a:solidFill>
                  <a:schemeClr val="accent1">
                    <a:lumMod val="75000"/>
                  </a:schemeClr>
                </a:solidFill>
              </a:rPr>
              <a:t>Modification du câblage local ( déplacement de 2 collimateurs  , pompes ioniques et suppression d’autres pompe)</a:t>
            </a:r>
          </a:p>
          <a:p>
            <a:pPr lvl="4"/>
            <a:r>
              <a:rPr lang="fr-FR" sz="1100" dirty="0" smtClean="0">
                <a:solidFill>
                  <a:schemeClr val="accent1">
                    <a:lumMod val="75000"/>
                  </a:schemeClr>
                </a:solidFill>
              </a:rPr>
              <a:t>Modification de la base de données</a:t>
            </a:r>
          </a:p>
          <a:p>
            <a:pPr lvl="4"/>
            <a:r>
              <a:rPr lang="fr-FR" sz="1100" dirty="0" smtClean="0">
                <a:solidFill>
                  <a:schemeClr val="accent1">
                    <a:lumMod val="75000"/>
                  </a:schemeClr>
                </a:solidFill>
              </a:rPr>
              <a:t>Rechargement des PLC et PVSS</a:t>
            </a:r>
          </a:p>
          <a:p>
            <a:pPr lvl="4"/>
            <a:r>
              <a:rPr lang="fr-FR" sz="1100" dirty="0" smtClean="0">
                <a:solidFill>
                  <a:schemeClr val="accent1">
                    <a:lumMod val="75000"/>
                  </a:schemeClr>
                </a:solidFill>
              </a:rPr>
              <a:t>Test et mise en service pour l’étuvage</a:t>
            </a:r>
          </a:p>
          <a:p>
            <a:pPr lvl="2"/>
            <a:r>
              <a:rPr lang="fr-FR" sz="1200" dirty="0" smtClean="0">
                <a:solidFill>
                  <a:prstClr val="black"/>
                </a:solidFill>
              </a:rPr>
              <a:t>Câblage de nouveaux solénoïdes</a:t>
            </a:r>
          </a:p>
          <a:p>
            <a:pPr lvl="2"/>
            <a:r>
              <a:rPr lang="fr-FR" sz="1200" dirty="0" smtClean="0">
                <a:solidFill>
                  <a:prstClr val="black"/>
                </a:solidFill>
              </a:rPr>
              <a:t>Nouveau câblage des pompes ionique sur les cavités RF (4)</a:t>
            </a:r>
          </a:p>
          <a:p>
            <a:pPr lvl="4"/>
            <a:r>
              <a:rPr lang="fr-FR" sz="1100" dirty="0" smtClean="0">
                <a:solidFill>
                  <a:schemeClr val="accent1">
                    <a:lumMod val="75000"/>
                  </a:schemeClr>
                </a:solidFill>
              </a:rPr>
              <a:t>Modification des racks en UA43 et UA47 (14alimentations de  pompe  ionique  en plus)</a:t>
            </a:r>
          </a:p>
          <a:p>
            <a:pPr lvl="4"/>
            <a:r>
              <a:rPr lang="fr-FR" sz="1100" dirty="0" smtClean="0">
                <a:solidFill>
                  <a:schemeClr val="accent1">
                    <a:lumMod val="75000"/>
                  </a:schemeClr>
                </a:solidFill>
              </a:rPr>
              <a:t>Tirage de câble de type SAV3  </a:t>
            </a:r>
          </a:p>
          <a:p>
            <a:pPr lvl="4"/>
            <a:r>
              <a:rPr lang="fr-FR" sz="1100" dirty="0" smtClean="0">
                <a:solidFill>
                  <a:schemeClr val="accent1">
                    <a:lumMod val="75000"/>
                  </a:schemeClr>
                </a:solidFill>
              </a:rPr>
              <a:t>Mise en place des câbles et des boitiers locaux </a:t>
            </a:r>
          </a:p>
          <a:p>
            <a:pPr lvl="4"/>
            <a:r>
              <a:rPr lang="fr-FR" sz="1100" dirty="0" smtClean="0">
                <a:solidFill>
                  <a:schemeClr val="accent1">
                    <a:lumMod val="75000"/>
                  </a:schemeClr>
                </a:solidFill>
              </a:rPr>
              <a:t>Mise a jour de la base de donnée</a:t>
            </a:r>
          </a:p>
          <a:p>
            <a:pPr lvl="4"/>
            <a:r>
              <a:rPr lang="fr-FR" sz="1100" dirty="0" smtClean="0">
                <a:solidFill>
                  <a:schemeClr val="accent1">
                    <a:lumMod val="75000"/>
                  </a:schemeClr>
                </a:solidFill>
              </a:rPr>
              <a:t>Rechargement PLC et PVSS</a:t>
            </a:r>
          </a:p>
          <a:p>
            <a:pPr lvl="2"/>
            <a:r>
              <a:rPr lang="fr-FR" sz="1200" dirty="0" smtClean="0">
                <a:solidFill>
                  <a:prstClr val="black"/>
                </a:solidFill>
              </a:rPr>
              <a:t>Programme de vérification automatique des interlocks des vannes secteurs</a:t>
            </a:r>
          </a:p>
          <a:p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19 March,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TE-VSC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23554" name="Picture 2" descr="http://elogbook/eLogbook/attach_reader?attach_id=122511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9062" y="4475689"/>
            <a:ext cx="2891079" cy="2142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5" name="Picture 3" descr="\\cern.ch\dfs\Users\g\ggirardo\Documents\ggirardo\LHC\CMS\cote - (56)\DSC00966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0" t="8551" r="28478" b="1160"/>
          <a:stretch/>
        </p:blipFill>
        <p:spPr bwMode="auto">
          <a:xfrm>
            <a:off x="28600" y="2564904"/>
            <a:ext cx="1770039" cy="1872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6" name="Picture 4" descr="\\cern.ch\dfs\Users\g\ggirardo\Documents\ggirardo\LHC\CMS\cote - (56)\DSC00971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1" t="18406" r="548" b="11015"/>
          <a:stretch/>
        </p:blipFill>
        <p:spPr bwMode="auto">
          <a:xfrm>
            <a:off x="827584" y="1335087"/>
            <a:ext cx="1742247" cy="1057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7" name="Picture 5" descr="C:\Users\ggirardo\AppData\Local\Microsoft\Windows\Temporary Internet Files\Content.Outlook\ETURG5LT\testBIC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8639" y="4365104"/>
            <a:ext cx="2446324" cy="2363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2878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20743"/>
            <a:ext cx="7560840" cy="523220"/>
          </a:xfrm>
        </p:spPr>
        <p:txBody>
          <a:bodyPr/>
          <a:lstStyle/>
          <a:p>
            <a:r>
              <a:rPr lang="fr-FR" sz="2800" dirty="0"/>
              <a:t>Interventions </a:t>
            </a:r>
            <a:r>
              <a:rPr lang="fr-FR" sz="2800" dirty="0" smtClean="0"/>
              <a:t>urgentes</a:t>
            </a:r>
            <a:endParaRPr lang="fr-FR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z="1500" dirty="0" smtClean="0">
                <a:solidFill>
                  <a:schemeClr val="accent1">
                    <a:lumMod val="75000"/>
                  </a:schemeClr>
                </a:solidFill>
              </a:rPr>
              <a:t>CPS / SPS / LHC</a:t>
            </a:r>
          </a:p>
          <a:p>
            <a:pPr lvl="1"/>
            <a:endParaRPr lang="en-US" sz="700" dirty="0">
              <a:solidFill>
                <a:srgbClr val="9BBB59">
                  <a:lumMod val="75000"/>
                </a:srgbClr>
              </a:solidFill>
            </a:endParaRPr>
          </a:p>
          <a:p>
            <a:pPr lvl="2"/>
            <a:r>
              <a:rPr lang="fr-FR" sz="1100" dirty="0" smtClean="0"/>
              <a:t>Changement d’alimentation Pompe ionique ( démarrage a trop haute pression, fuite d’eau, câbles arracher,…)</a:t>
            </a:r>
          </a:p>
          <a:p>
            <a:pPr lvl="2"/>
            <a:r>
              <a:rPr lang="fr-FR" sz="1100" dirty="0" smtClean="0"/>
              <a:t>Reprogrammation de contrôleur TPG300  ou Volotek suite à des coupures électriques</a:t>
            </a:r>
          </a:p>
          <a:p>
            <a:pPr lvl="2"/>
            <a:r>
              <a:rPr lang="fr-FR" sz="1100" dirty="0" smtClean="0"/>
              <a:t>Réparations </a:t>
            </a:r>
            <a:r>
              <a:rPr lang="fr-FR" sz="1100" dirty="0"/>
              <a:t> </a:t>
            </a:r>
            <a:r>
              <a:rPr lang="fr-FR" sz="1100" dirty="0" smtClean="0"/>
              <a:t>de câbles et  de boitiers locaux</a:t>
            </a:r>
          </a:p>
          <a:p>
            <a:pPr lvl="2"/>
            <a:r>
              <a:rPr lang="fr-FR" sz="1100" dirty="0" smtClean="0"/>
              <a:t>Modification  ou réparation du système d’interlock (source Linac2, Ba1, GIS, MKI,…)</a:t>
            </a:r>
          </a:p>
          <a:p>
            <a:pPr lvl="2"/>
            <a:r>
              <a:rPr lang="fr-FR" sz="1100" dirty="0" smtClean="0"/>
              <a:t>Réarmement de réglettes 230V, trop chargées lors du retour de courant suite à des coupures ou AUG</a:t>
            </a:r>
          </a:p>
          <a:p>
            <a:pPr lvl="2"/>
            <a:r>
              <a:rPr lang="fr-FR" sz="1100" dirty="0" smtClean="0"/>
              <a:t>Problème de réseau profibus (équipements mobiles, rack étuvage, …)</a:t>
            </a:r>
          </a:p>
          <a:p>
            <a:pPr lvl="2"/>
            <a:r>
              <a:rPr lang="fr-FR" sz="1100" dirty="0" smtClean="0"/>
              <a:t>Création et installation de câbles spéciaux en urgence…..</a:t>
            </a:r>
          </a:p>
          <a:p>
            <a:pPr lvl="2"/>
            <a:endParaRPr lang="fr-FR" sz="1100" dirty="0" smtClean="0"/>
          </a:p>
          <a:p>
            <a:pPr lvl="2"/>
            <a:endParaRPr lang="fr-FR" sz="1100" dirty="0" smtClean="0"/>
          </a:p>
          <a:p>
            <a:pPr lvl="2"/>
            <a:endParaRPr lang="fr-FR" sz="1100" dirty="0" smtClean="0"/>
          </a:p>
          <a:p>
            <a:pPr marL="514350" lvl="1" indent="0">
              <a:buNone/>
            </a:pPr>
            <a:r>
              <a:rPr lang="fr-FR" sz="1500" dirty="0"/>
              <a:t>	</a:t>
            </a:r>
            <a:r>
              <a:rPr lang="fr-FR" sz="1500" dirty="0" smtClean="0"/>
              <a:t>		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19 March,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TE-VSC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9535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-vsc-tes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te-vsc-test</Template>
  <TotalTime>7337</TotalTime>
  <Words>685</Words>
  <Application>Microsoft Office PowerPoint</Application>
  <PresentationFormat>On-screen Show (4:3)</PresentationFormat>
  <Paragraphs>275</Paragraphs>
  <Slides>11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te-vsc-test</vt:lpstr>
      <vt:lpstr>Seminar ongoing activities VSC</vt:lpstr>
      <vt:lpstr>Sommaire</vt:lpstr>
      <vt:lpstr>Les Ressources</vt:lpstr>
      <vt:lpstr>Les machines</vt:lpstr>
      <vt:lpstr>Tâches planifiées</vt:lpstr>
      <vt:lpstr>Tâches planifiées</vt:lpstr>
      <vt:lpstr>Tâches planifiées</vt:lpstr>
      <vt:lpstr>Tâches planifiées</vt:lpstr>
      <vt:lpstr>Interventions urgentes</vt:lpstr>
      <vt:lpstr>Conclusion</vt:lpstr>
      <vt:lpstr>Remerciements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sjuvet</dc:creator>
  <cp:lastModifiedBy>ggirardo</cp:lastModifiedBy>
  <cp:revision>408</cp:revision>
  <dcterms:created xsi:type="dcterms:W3CDTF">2011-06-15T12:28:07Z</dcterms:created>
  <dcterms:modified xsi:type="dcterms:W3CDTF">2012-03-19T07:22:35Z</dcterms:modified>
</cp:coreProperties>
</file>