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Default Extension="emf" ContentType="image/x-emf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1" r:id="rId1"/>
  </p:sldMasterIdLst>
  <p:notesMasterIdLst>
    <p:notesMasterId r:id="rId33"/>
  </p:notes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8" r:id="rId12"/>
    <p:sldId id="271" r:id="rId13"/>
    <p:sldId id="274" r:id="rId14"/>
    <p:sldId id="275" r:id="rId15"/>
    <p:sldId id="273" r:id="rId16"/>
    <p:sldId id="272" r:id="rId17"/>
    <p:sldId id="276" r:id="rId18"/>
    <p:sldId id="277" r:id="rId19"/>
    <p:sldId id="278" r:id="rId20"/>
    <p:sldId id="279" r:id="rId21"/>
    <p:sldId id="293" r:id="rId22"/>
    <p:sldId id="280" r:id="rId23"/>
    <p:sldId id="291" r:id="rId24"/>
    <p:sldId id="292" r:id="rId25"/>
    <p:sldId id="281" r:id="rId26"/>
    <p:sldId id="269" r:id="rId27"/>
    <p:sldId id="282" r:id="rId28"/>
    <p:sldId id="283" r:id="rId29"/>
    <p:sldId id="286" r:id="rId30"/>
    <p:sldId id="287" r:id="rId31"/>
    <p:sldId id="288" r:id="rId32"/>
  </p:sldIdLst>
  <p:sldSz cx="9144000" cy="6858000" type="screen4x3"/>
  <p:notesSz cx="7315200" cy="96012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  <a:srgbClr val="99FF99"/>
    <a:srgbClr val="0099CC"/>
    <a:srgbClr val="D6532A"/>
    <a:srgbClr val="FF0000"/>
    <a:srgbClr val="808080"/>
    <a:srgbClr val="FF6699"/>
    <a:srgbClr val="FFCCFF"/>
    <a:srgbClr val="CCECFF"/>
    <a:srgbClr val="0066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FD4443E-F989-4FC4-A0C8-D5A2AF1F390B}" styleName="Dark Style 1 - Accent 5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wholeTbl>
    <a:band1H>
      <a:tcStyle>
        <a:tcBdr/>
        <a:fill>
          <a:solidFill>
            <a:schemeClr val="accent5">
              <a:shade val="60000"/>
            </a:schemeClr>
          </a:solidFill>
        </a:fill>
      </a:tcStyle>
    </a:band1H>
    <a:band1V>
      <a:tcStyle>
        <a:tcBdr/>
        <a:fill>
          <a:solidFill>
            <a:schemeClr val="accent5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5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5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5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79" d="100"/>
          <a:sy n="79" d="100"/>
        </p:scale>
        <p:origin x="-149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7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9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defTabSz="966788">
              <a:defRPr sz="1300"/>
            </a:lvl1pPr>
          </a:lstStyle>
          <a:p>
            <a:endParaRPr lang="en-US"/>
          </a:p>
        </p:txBody>
      </p:sp>
      <p:sp>
        <p:nvSpPr>
          <p:cNvPr id="962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3375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 defTabSz="966788">
              <a:defRPr sz="1300"/>
            </a:lvl1pPr>
          </a:lstStyle>
          <a:p>
            <a:endParaRPr lang="en-US"/>
          </a:p>
        </p:txBody>
      </p:sp>
      <p:sp>
        <p:nvSpPr>
          <p:cNvPr id="962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57300" y="720725"/>
            <a:ext cx="4800600" cy="3600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962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31838" y="4560888"/>
            <a:ext cx="5851525" cy="431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962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defTabSz="966788">
              <a:defRPr sz="1300"/>
            </a:lvl1pPr>
          </a:lstStyle>
          <a:p>
            <a:endParaRPr lang="en-US"/>
          </a:p>
        </p:txBody>
      </p:sp>
      <p:sp>
        <p:nvSpPr>
          <p:cNvPr id="962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 defTabSz="966788">
              <a:defRPr sz="1300"/>
            </a:lvl1pPr>
          </a:lstStyle>
          <a:p>
            <a:fld id="{5CE9E03B-4B6B-403F-B2E7-41F9ABA21695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3042" name="Group 2"/>
          <p:cNvGrpSpPr>
            <a:grpSpLocks/>
          </p:cNvGrpSpPr>
          <p:nvPr/>
        </p:nvGrpSpPr>
        <p:grpSpPr bwMode="auto">
          <a:xfrm>
            <a:off x="0" y="3902075"/>
            <a:ext cx="3400425" cy="2949575"/>
            <a:chOff x="0" y="2458"/>
            <a:chExt cx="2142" cy="1858"/>
          </a:xfrm>
        </p:grpSpPr>
        <p:sp>
          <p:nvSpPr>
            <p:cNvPr id="343043" name="Freeform 3"/>
            <p:cNvSpPr>
              <a:spLocks/>
            </p:cNvSpPr>
            <p:nvPr/>
          </p:nvSpPr>
          <p:spPr bwMode="ltGray">
            <a:xfrm>
              <a:off x="0" y="2508"/>
              <a:ext cx="2142" cy="1804"/>
            </a:xfrm>
            <a:custGeom>
              <a:avLst/>
              <a:gdLst/>
              <a:ahLst/>
              <a:cxnLst>
                <a:cxn ang="0">
                  <a:pos x="329" y="66"/>
                </a:cxn>
                <a:cxn ang="0">
                  <a:pos x="161" y="3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161" y="42"/>
                </a:cxn>
                <a:cxn ang="0">
                  <a:pos x="323" y="78"/>
                </a:cxn>
                <a:cxn ang="0">
                  <a:pos x="556" y="150"/>
                </a:cxn>
                <a:cxn ang="0">
                  <a:pos x="777" y="245"/>
                </a:cxn>
                <a:cxn ang="0">
                  <a:pos x="993" y="365"/>
                </a:cxn>
                <a:cxn ang="0">
                  <a:pos x="1196" y="503"/>
                </a:cxn>
                <a:cxn ang="0">
                  <a:pos x="1381" y="653"/>
                </a:cxn>
                <a:cxn ang="0">
                  <a:pos x="1555" y="827"/>
                </a:cxn>
                <a:cxn ang="0">
                  <a:pos x="1710" y="1019"/>
                </a:cxn>
                <a:cxn ang="0">
                  <a:pos x="1854" y="1229"/>
                </a:cxn>
                <a:cxn ang="0">
                  <a:pos x="1937" y="1366"/>
                </a:cxn>
                <a:cxn ang="0">
                  <a:pos x="2009" y="1510"/>
                </a:cxn>
                <a:cxn ang="0">
                  <a:pos x="2069" y="1654"/>
                </a:cxn>
                <a:cxn ang="0">
                  <a:pos x="2123" y="1804"/>
                </a:cxn>
                <a:cxn ang="0">
                  <a:pos x="2135" y="1804"/>
                </a:cxn>
                <a:cxn ang="0">
                  <a:pos x="2081" y="1654"/>
                </a:cxn>
                <a:cxn ang="0">
                  <a:pos x="2021" y="1510"/>
                </a:cxn>
                <a:cxn ang="0">
                  <a:pos x="1949" y="1366"/>
                </a:cxn>
                <a:cxn ang="0">
                  <a:pos x="1866" y="1223"/>
                </a:cxn>
                <a:cxn ang="0">
                  <a:pos x="1722" y="1013"/>
                </a:cxn>
                <a:cxn ang="0">
                  <a:pos x="1561" y="821"/>
                </a:cxn>
                <a:cxn ang="0">
                  <a:pos x="1387" y="647"/>
                </a:cxn>
                <a:cxn ang="0">
                  <a:pos x="1202" y="491"/>
                </a:cxn>
                <a:cxn ang="0">
                  <a:pos x="999" y="353"/>
                </a:cxn>
                <a:cxn ang="0">
                  <a:pos x="783" y="239"/>
                </a:cxn>
                <a:cxn ang="0">
                  <a:pos x="562" y="138"/>
                </a:cxn>
                <a:cxn ang="0">
                  <a:pos x="329" y="66"/>
                </a:cxn>
                <a:cxn ang="0">
                  <a:pos x="329" y="66"/>
                </a:cxn>
              </a:cxnLst>
              <a:rect l="0" t="0" r="r" b="b"/>
              <a:pathLst>
                <a:path w="2135" h="1804">
                  <a:moveTo>
                    <a:pt x="329" y="66"/>
                  </a:moveTo>
                  <a:lnTo>
                    <a:pt x="161" y="3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161" y="42"/>
                  </a:lnTo>
                  <a:lnTo>
                    <a:pt x="323" y="78"/>
                  </a:lnTo>
                  <a:lnTo>
                    <a:pt x="556" y="150"/>
                  </a:lnTo>
                  <a:lnTo>
                    <a:pt x="777" y="245"/>
                  </a:lnTo>
                  <a:lnTo>
                    <a:pt x="993" y="365"/>
                  </a:lnTo>
                  <a:lnTo>
                    <a:pt x="1196" y="503"/>
                  </a:lnTo>
                  <a:lnTo>
                    <a:pt x="1381" y="653"/>
                  </a:lnTo>
                  <a:lnTo>
                    <a:pt x="1555" y="827"/>
                  </a:lnTo>
                  <a:lnTo>
                    <a:pt x="1710" y="1019"/>
                  </a:lnTo>
                  <a:lnTo>
                    <a:pt x="1854" y="1229"/>
                  </a:lnTo>
                  <a:lnTo>
                    <a:pt x="1937" y="1366"/>
                  </a:lnTo>
                  <a:lnTo>
                    <a:pt x="2009" y="1510"/>
                  </a:lnTo>
                  <a:lnTo>
                    <a:pt x="2069" y="1654"/>
                  </a:lnTo>
                  <a:lnTo>
                    <a:pt x="2123" y="1804"/>
                  </a:lnTo>
                  <a:lnTo>
                    <a:pt x="2135" y="1804"/>
                  </a:lnTo>
                  <a:lnTo>
                    <a:pt x="2081" y="1654"/>
                  </a:lnTo>
                  <a:lnTo>
                    <a:pt x="2021" y="1510"/>
                  </a:lnTo>
                  <a:lnTo>
                    <a:pt x="1949" y="1366"/>
                  </a:lnTo>
                  <a:lnTo>
                    <a:pt x="1866" y="1223"/>
                  </a:lnTo>
                  <a:lnTo>
                    <a:pt x="1722" y="1013"/>
                  </a:lnTo>
                  <a:lnTo>
                    <a:pt x="1561" y="821"/>
                  </a:lnTo>
                  <a:lnTo>
                    <a:pt x="1387" y="647"/>
                  </a:lnTo>
                  <a:lnTo>
                    <a:pt x="1202" y="491"/>
                  </a:lnTo>
                  <a:lnTo>
                    <a:pt x="999" y="353"/>
                  </a:lnTo>
                  <a:lnTo>
                    <a:pt x="783" y="239"/>
                  </a:lnTo>
                  <a:lnTo>
                    <a:pt x="562" y="138"/>
                  </a:lnTo>
                  <a:lnTo>
                    <a:pt x="329" y="66"/>
                  </a:lnTo>
                  <a:lnTo>
                    <a:pt x="329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43044" name="Freeform 4"/>
            <p:cNvSpPr>
              <a:spLocks/>
            </p:cNvSpPr>
            <p:nvPr/>
          </p:nvSpPr>
          <p:spPr bwMode="hidden">
            <a:xfrm>
              <a:off x="0" y="2458"/>
              <a:ext cx="1854" cy="1858"/>
            </a:xfrm>
            <a:custGeom>
              <a:avLst/>
              <a:gdLst/>
              <a:ahLst/>
              <a:cxnLst>
                <a:cxn ang="0">
                  <a:pos x="1854" y="1858"/>
                </a:cxn>
                <a:cxn ang="0">
                  <a:pos x="0" y="1858"/>
                </a:cxn>
                <a:cxn ang="0">
                  <a:pos x="0" y="0"/>
                </a:cxn>
                <a:cxn ang="0">
                  <a:pos x="1854" y="1858"/>
                </a:cxn>
                <a:cxn ang="0">
                  <a:pos x="1854" y="1858"/>
                </a:cxn>
              </a:cxnLst>
              <a:rect l="0" t="0" r="r" b="b"/>
              <a:pathLst>
                <a:path w="1854" h="1858">
                  <a:moveTo>
                    <a:pt x="1854" y="1858"/>
                  </a:moveTo>
                  <a:lnTo>
                    <a:pt x="0" y="1858"/>
                  </a:lnTo>
                  <a:lnTo>
                    <a:pt x="0" y="0"/>
                  </a:lnTo>
                  <a:lnTo>
                    <a:pt x="1854" y="1858"/>
                  </a:lnTo>
                  <a:lnTo>
                    <a:pt x="1854" y="185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43045" name="Freeform 5"/>
            <p:cNvSpPr>
              <a:spLocks/>
            </p:cNvSpPr>
            <p:nvPr/>
          </p:nvSpPr>
          <p:spPr bwMode="ltGray">
            <a:xfrm>
              <a:off x="0" y="2735"/>
              <a:ext cx="1745" cy="1577"/>
            </a:xfrm>
            <a:custGeom>
              <a:avLst/>
              <a:gdLst/>
              <a:ahLst/>
              <a:cxnLst>
                <a:cxn ang="0">
                  <a:pos x="1640" y="1377"/>
                </a:cxn>
                <a:cxn ang="0">
                  <a:pos x="1692" y="1479"/>
                </a:cxn>
                <a:cxn ang="0">
                  <a:pos x="1732" y="1577"/>
                </a:cxn>
                <a:cxn ang="0">
                  <a:pos x="1745" y="1577"/>
                </a:cxn>
                <a:cxn ang="0">
                  <a:pos x="1703" y="1469"/>
                </a:cxn>
                <a:cxn ang="0">
                  <a:pos x="1649" y="1367"/>
                </a:cxn>
                <a:cxn ang="0">
                  <a:pos x="1535" y="1157"/>
                </a:cxn>
                <a:cxn ang="0">
                  <a:pos x="1395" y="951"/>
                </a:cxn>
                <a:cxn ang="0">
                  <a:pos x="1236" y="756"/>
                </a:cxn>
                <a:cxn ang="0">
                  <a:pos x="1061" y="582"/>
                </a:cxn>
                <a:cxn ang="0">
                  <a:pos x="876" y="426"/>
                </a:cxn>
                <a:cxn ang="0">
                  <a:pos x="672" y="294"/>
                </a:cxn>
                <a:cxn ang="0">
                  <a:pos x="455" y="174"/>
                </a:cxn>
                <a:cxn ang="0">
                  <a:pos x="234" y="78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222" y="89"/>
                </a:cxn>
                <a:cxn ang="0">
                  <a:pos x="446" y="185"/>
                </a:cxn>
                <a:cxn ang="0">
                  <a:pos x="662" y="305"/>
                </a:cxn>
                <a:cxn ang="0">
                  <a:pos x="866" y="437"/>
                </a:cxn>
                <a:cxn ang="0">
                  <a:pos x="1052" y="593"/>
                </a:cxn>
                <a:cxn ang="0">
                  <a:pos x="1226" y="767"/>
                </a:cxn>
                <a:cxn ang="0">
                  <a:pos x="1385" y="960"/>
                </a:cxn>
                <a:cxn ang="0">
                  <a:pos x="1526" y="1167"/>
                </a:cxn>
                <a:cxn ang="0">
                  <a:pos x="1640" y="1377"/>
                </a:cxn>
              </a:cxnLst>
              <a:rect l="0" t="0" r="r" b="b"/>
              <a:pathLst>
                <a:path w="1745" h="1577">
                  <a:moveTo>
                    <a:pt x="1640" y="1377"/>
                  </a:moveTo>
                  <a:lnTo>
                    <a:pt x="1692" y="1479"/>
                  </a:lnTo>
                  <a:lnTo>
                    <a:pt x="1732" y="1577"/>
                  </a:lnTo>
                  <a:lnTo>
                    <a:pt x="1745" y="1577"/>
                  </a:lnTo>
                  <a:lnTo>
                    <a:pt x="1703" y="1469"/>
                  </a:lnTo>
                  <a:lnTo>
                    <a:pt x="1649" y="1367"/>
                  </a:lnTo>
                  <a:lnTo>
                    <a:pt x="1535" y="1157"/>
                  </a:lnTo>
                  <a:lnTo>
                    <a:pt x="1395" y="951"/>
                  </a:lnTo>
                  <a:lnTo>
                    <a:pt x="1236" y="756"/>
                  </a:lnTo>
                  <a:lnTo>
                    <a:pt x="1061" y="582"/>
                  </a:lnTo>
                  <a:lnTo>
                    <a:pt x="876" y="426"/>
                  </a:lnTo>
                  <a:lnTo>
                    <a:pt x="672" y="294"/>
                  </a:lnTo>
                  <a:lnTo>
                    <a:pt x="455" y="174"/>
                  </a:lnTo>
                  <a:lnTo>
                    <a:pt x="234" y="78"/>
                  </a:lnTo>
                  <a:lnTo>
                    <a:pt x="0" y="0"/>
                  </a:lnTo>
                  <a:lnTo>
                    <a:pt x="0" y="12"/>
                  </a:lnTo>
                  <a:lnTo>
                    <a:pt x="222" y="89"/>
                  </a:lnTo>
                  <a:lnTo>
                    <a:pt x="446" y="185"/>
                  </a:lnTo>
                  <a:lnTo>
                    <a:pt x="662" y="305"/>
                  </a:lnTo>
                  <a:lnTo>
                    <a:pt x="866" y="437"/>
                  </a:lnTo>
                  <a:lnTo>
                    <a:pt x="1052" y="593"/>
                  </a:lnTo>
                  <a:lnTo>
                    <a:pt x="1226" y="767"/>
                  </a:lnTo>
                  <a:lnTo>
                    <a:pt x="1385" y="960"/>
                  </a:lnTo>
                  <a:lnTo>
                    <a:pt x="1526" y="1167"/>
                  </a:lnTo>
                  <a:lnTo>
                    <a:pt x="1640" y="1377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43046" name="Freeform 6"/>
            <p:cNvSpPr>
              <a:spLocks/>
            </p:cNvSpPr>
            <p:nvPr/>
          </p:nvSpPr>
          <p:spPr bwMode="ltGray">
            <a:xfrm>
              <a:off x="0" y="2544"/>
              <a:ext cx="1745" cy="176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2"/>
                </a:cxn>
                <a:cxn ang="0">
                  <a:pos x="210" y="88"/>
                </a:cxn>
                <a:cxn ang="0">
                  <a:pos x="426" y="190"/>
                </a:cxn>
                <a:cxn ang="0">
                  <a:pos x="630" y="304"/>
                </a:cxn>
                <a:cxn ang="0">
                  <a:pos x="818" y="442"/>
                </a:cxn>
                <a:cxn ang="0">
                  <a:pos x="998" y="592"/>
                </a:cxn>
                <a:cxn ang="0">
                  <a:pos x="1164" y="766"/>
                </a:cxn>
                <a:cxn ang="0">
                  <a:pos x="1310" y="942"/>
                </a:cxn>
                <a:cxn ang="0">
                  <a:pos x="1454" y="1146"/>
                </a:cxn>
                <a:cxn ang="0">
                  <a:pos x="1536" y="1298"/>
                </a:cxn>
                <a:cxn ang="0">
                  <a:pos x="1614" y="1456"/>
                </a:cxn>
                <a:cxn ang="0">
                  <a:pos x="1682" y="1616"/>
                </a:cxn>
                <a:cxn ang="0">
                  <a:pos x="1733" y="1768"/>
                </a:cxn>
                <a:cxn ang="0">
                  <a:pos x="1745" y="1768"/>
                </a:cxn>
                <a:cxn ang="0">
                  <a:pos x="1691" y="1606"/>
                </a:cxn>
                <a:cxn ang="0">
                  <a:pos x="1623" y="1445"/>
                </a:cxn>
                <a:cxn ang="0">
                  <a:pos x="1547" y="1288"/>
                </a:cxn>
                <a:cxn ang="0">
                  <a:pos x="1463" y="1136"/>
                </a:cxn>
                <a:cxn ang="0">
                  <a:pos x="1320" y="932"/>
                </a:cxn>
                <a:cxn ang="0">
                  <a:pos x="1173" y="755"/>
                </a:cxn>
                <a:cxn ang="0">
                  <a:pos x="1008" y="581"/>
                </a:cxn>
                <a:cxn ang="0">
                  <a:pos x="827" y="431"/>
                </a:cxn>
                <a:cxn ang="0">
                  <a:pos x="642" y="293"/>
                </a:cxn>
                <a:cxn ang="0">
                  <a:pos x="437" y="179"/>
                </a:cxn>
                <a:cxn ang="0">
                  <a:pos x="222" y="78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745" h="1768">
                  <a:moveTo>
                    <a:pt x="0" y="0"/>
                  </a:moveTo>
                  <a:lnTo>
                    <a:pt x="0" y="12"/>
                  </a:lnTo>
                  <a:lnTo>
                    <a:pt x="210" y="88"/>
                  </a:lnTo>
                  <a:lnTo>
                    <a:pt x="426" y="190"/>
                  </a:lnTo>
                  <a:lnTo>
                    <a:pt x="630" y="304"/>
                  </a:lnTo>
                  <a:lnTo>
                    <a:pt x="818" y="442"/>
                  </a:lnTo>
                  <a:lnTo>
                    <a:pt x="998" y="592"/>
                  </a:lnTo>
                  <a:lnTo>
                    <a:pt x="1164" y="766"/>
                  </a:lnTo>
                  <a:lnTo>
                    <a:pt x="1310" y="942"/>
                  </a:lnTo>
                  <a:lnTo>
                    <a:pt x="1454" y="1146"/>
                  </a:lnTo>
                  <a:lnTo>
                    <a:pt x="1536" y="1298"/>
                  </a:lnTo>
                  <a:lnTo>
                    <a:pt x="1614" y="1456"/>
                  </a:lnTo>
                  <a:lnTo>
                    <a:pt x="1682" y="1616"/>
                  </a:lnTo>
                  <a:lnTo>
                    <a:pt x="1733" y="1768"/>
                  </a:lnTo>
                  <a:lnTo>
                    <a:pt x="1745" y="1768"/>
                  </a:lnTo>
                  <a:lnTo>
                    <a:pt x="1691" y="1606"/>
                  </a:lnTo>
                  <a:lnTo>
                    <a:pt x="1623" y="1445"/>
                  </a:lnTo>
                  <a:lnTo>
                    <a:pt x="1547" y="1288"/>
                  </a:lnTo>
                  <a:lnTo>
                    <a:pt x="1463" y="1136"/>
                  </a:lnTo>
                  <a:lnTo>
                    <a:pt x="1320" y="932"/>
                  </a:lnTo>
                  <a:lnTo>
                    <a:pt x="1173" y="755"/>
                  </a:lnTo>
                  <a:lnTo>
                    <a:pt x="1008" y="581"/>
                  </a:lnTo>
                  <a:lnTo>
                    <a:pt x="827" y="431"/>
                  </a:lnTo>
                  <a:lnTo>
                    <a:pt x="642" y="293"/>
                  </a:lnTo>
                  <a:lnTo>
                    <a:pt x="437" y="179"/>
                  </a:lnTo>
                  <a:lnTo>
                    <a:pt x="222" y="7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43047" name="Oval 7"/>
            <p:cNvSpPr>
              <a:spLocks noChangeArrowheads="1"/>
            </p:cNvSpPr>
            <p:nvPr/>
          </p:nvSpPr>
          <p:spPr bwMode="ltGray">
            <a:xfrm>
              <a:off x="209" y="2784"/>
              <a:ext cx="86" cy="86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43048" name="Oval 8"/>
            <p:cNvSpPr>
              <a:spLocks noChangeArrowheads="1"/>
            </p:cNvSpPr>
            <p:nvPr/>
          </p:nvSpPr>
          <p:spPr bwMode="ltGray">
            <a:xfrm>
              <a:off x="1536" y="3884"/>
              <a:ext cx="92" cy="9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43049" name="Oval 9"/>
            <p:cNvSpPr>
              <a:spLocks noChangeArrowheads="1"/>
            </p:cNvSpPr>
            <p:nvPr/>
          </p:nvSpPr>
          <p:spPr bwMode="ltGray">
            <a:xfrm>
              <a:off x="791" y="2723"/>
              <a:ext cx="121" cy="12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343050" name="Rectangle 10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873250"/>
            <a:ext cx="7772400" cy="155575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43051" name="Rectangle 11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343052" name="Rectangle 12"/>
          <p:cNvSpPr>
            <a:spLocks noGrp="1" noChangeArrowheads="1"/>
          </p:cNvSpPr>
          <p:nvPr>
            <p:ph type="dt" sz="quarter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endParaRPr lang="en-US"/>
          </a:p>
        </p:txBody>
      </p:sp>
      <p:sp>
        <p:nvSpPr>
          <p:cNvPr id="343053" name="Rectangle 13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 sz="1000"/>
            </a:lvl1pPr>
          </a:lstStyle>
          <a:p>
            <a:r>
              <a:rPr lang="en-US" smtClean="0"/>
              <a:t>Jeffery T. Mitchell – Quark Matter 2012 - 8/17/12</a:t>
            </a:r>
            <a:endParaRPr lang="en-US"/>
          </a:p>
        </p:txBody>
      </p:sp>
      <p:sp>
        <p:nvSpPr>
          <p:cNvPr id="343054" name="Rectangle 14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9C32F6BF-A36C-43E4-B928-CD1E149BCE2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Jeffery T. Mitchell – Quark Matter 2012 - 8/17/12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E287533-DB14-40B9-BA54-C2BF438311B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Jeffery T. Mitchell – Quark Matter 2012 - 8/17/12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5FEAEAC8-8FF4-48A5-B46B-131FB759C48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Jeffery T. Mitchell – Quark Matter 2012 - 8/17/12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4147F34F-365B-42EB-833F-FBDA9C3FB43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Jeffery T. Mitchell – Quark Matter 2012 - 8/17/12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6A7A61DD-2422-41A2-B1F2-A14F023A8A9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Jeffery T. Mitchell – Quark Matter 2012 - 8/17/12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59EB9948-A23A-4648-89A1-345F533C793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Jeffery T. Mitchell – Quark Matter 2012 - 8/17/12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6B93ED2-2302-43FC-AE3A-6457BA9C57D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Jeffery T. Mitchell – Quark Matter 2012 - 8/17/12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4C89FBEB-6ED1-4867-A59C-EE89EA7E0E0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Jeffery T. Mitchell – Quark Matter 2012 - 8/17/12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4C18AB52-A287-4895-ACF6-FF00D53967C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Jeffery T. Mitchell – Quark Matter 2012 - 8/17/12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94303F2-4DFC-47DF-AD27-71826412144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Jeffery T. Mitchell – Quark Matter 2012 - 8/17/12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564848B3-67E8-4066-9B3C-F2C445F71C4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2018" name="Group 2"/>
          <p:cNvGrpSpPr>
            <a:grpSpLocks/>
          </p:cNvGrpSpPr>
          <p:nvPr/>
        </p:nvGrpSpPr>
        <p:grpSpPr bwMode="auto">
          <a:xfrm>
            <a:off x="0" y="3902075"/>
            <a:ext cx="3400425" cy="2949575"/>
            <a:chOff x="0" y="2458"/>
            <a:chExt cx="2142" cy="1858"/>
          </a:xfrm>
        </p:grpSpPr>
        <p:sp>
          <p:nvSpPr>
            <p:cNvPr id="342019" name="Freeform 3"/>
            <p:cNvSpPr>
              <a:spLocks/>
            </p:cNvSpPr>
            <p:nvPr/>
          </p:nvSpPr>
          <p:spPr bwMode="ltGray">
            <a:xfrm>
              <a:off x="0" y="2508"/>
              <a:ext cx="2142" cy="1804"/>
            </a:xfrm>
            <a:custGeom>
              <a:avLst/>
              <a:gdLst/>
              <a:ahLst/>
              <a:cxnLst>
                <a:cxn ang="0">
                  <a:pos x="329" y="66"/>
                </a:cxn>
                <a:cxn ang="0">
                  <a:pos x="161" y="3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161" y="42"/>
                </a:cxn>
                <a:cxn ang="0">
                  <a:pos x="323" y="78"/>
                </a:cxn>
                <a:cxn ang="0">
                  <a:pos x="556" y="150"/>
                </a:cxn>
                <a:cxn ang="0">
                  <a:pos x="777" y="245"/>
                </a:cxn>
                <a:cxn ang="0">
                  <a:pos x="993" y="365"/>
                </a:cxn>
                <a:cxn ang="0">
                  <a:pos x="1196" y="503"/>
                </a:cxn>
                <a:cxn ang="0">
                  <a:pos x="1381" y="653"/>
                </a:cxn>
                <a:cxn ang="0">
                  <a:pos x="1555" y="827"/>
                </a:cxn>
                <a:cxn ang="0">
                  <a:pos x="1710" y="1019"/>
                </a:cxn>
                <a:cxn ang="0">
                  <a:pos x="1854" y="1229"/>
                </a:cxn>
                <a:cxn ang="0">
                  <a:pos x="1937" y="1366"/>
                </a:cxn>
                <a:cxn ang="0">
                  <a:pos x="2009" y="1510"/>
                </a:cxn>
                <a:cxn ang="0">
                  <a:pos x="2069" y="1654"/>
                </a:cxn>
                <a:cxn ang="0">
                  <a:pos x="2123" y="1804"/>
                </a:cxn>
                <a:cxn ang="0">
                  <a:pos x="2135" y="1804"/>
                </a:cxn>
                <a:cxn ang="0">
                  <a:pos x="2081" y="1654"/>
                </a:cxn>
                <a:cxn ang="0">
                  <a:pos x="2021" y="1510"/>
                </a:cxn>
                <a:cxn ang="0">
                  <a:pos x="1949" y="1366"/>
                </a:cxn>
                <a:cxn ang="0">
                  <a:pos x="1866" y="1223"/>
                </a:cxn>
                <a:cxn ang="0">
                  <a:pos x="1722" y="1013"/>
                </a:cxn>
                <a:cxn ang="0">
                  <a:pos x="1561" y="821"/>
                </a:cxn>
                <a:cxn ang="0">
                  <a:pos x="1387" y="647"/>
                </a:cxn>
                <a:cxn ang="0">
                  <a:pos x="1202" y="491"/>
                </a:cxn>
                <a:cxn ang="0">
                  <a:pos x="999" y="353"/>
                </a:cxn>
                <a:cxn ang="0">
                  <a:pos x="783" y="239"/>
                </a:cxn>
                <a:cxn ang="0">
                  <a:pos x="562" y="138"/>
                </a:cxn>
                <a:cxn ang="0">
                  <a:pos x="329" y="66"/>
                </a:cxn>
                <a:cxn ang="0">
                  <a:pos x="329" y="66"/>
                </a:cxn>
              </a:cxnLst>
              <a:rect l="0" t="0" r="r" b="b"/>
              <a:pathLst>
                <a:path w="2135" h="1804">
                  <a:moveTo>
                    <a:pt x="329" y="66"/>
                  </a:moveTo>
                  <a:lnTo>
                    <a:pt x="161" y="3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161" y="42"/>
                  </a:lnTo>
                  <a:lnTo>
                    <a:pt x="323" y="78"/>
                  </a:lnTo>
                  <a:lnTo>
                    <a:pt x="556" y="150"/>
                  </a:lnTo>
                  <a:lnTo>
                    <a:pt x="777" y="245"/>
                  </a:lnTo>
                  <a:lnTo>
                    <a:pt x="993" y="365"/>
                  </a:lnTo>
                  <a:lnTo>
                    <a:pt x="1196" y="503"/>
                  </a:lnTo>
                  <a:lnTo>
                    <a:pt x="1381" y="653"/>
                  </a:lnTo>
                  <a:lnTo>
                    <a:pt x="1555" y="827"/>
                  </a:lnTo>
                  <a:lnTo>
                    <a:pt x="1710" y="1019"/>
                  </a:lnTo>
                  <a:lnTo>
                    <a:pt x="1854" y="1229"/>
                  </a:lnTo>
                  <a:lnTo>
                    <a:pt x="1937" y="1366"/>
                  </a:lnTo>
                  <a:lnTo>
                    <a:pt x="2009" y="1510"/>
                  </a:lnTo>
                  <a:lnTo>
                    <a:pt x="2069" y="1654"/>
                  </a:lnTo>
                  <a:lnTo>
                    <a:pt x="2123" y="1804"/>
                  </a:lnTo>
                  <a:lnTo>
                    <a:pt x="2135" y="1804"/>
                  </a:lnTo>
                  <a:lnTo>
                    <a:pt x="2081" y="1654"/>
                  </a:lnTo>
                  <a:lnTo>
                    <a:pt x="2021" y="1510"/>
                  </a:lnTo>
                  <a:lnTo>
                    <a:pt x="1949" y="1366"/>
                  </a:lnTo>
                  <a:lnTo>
                    <a:pt x="1866" y="1223"/>
                  </a:lnTo>
                  <a:lnTo>
                    <a:pt x="1722" y="1013"/>
                  </a:lnTo>
                  <a:lnTo>
                    <a:pt x="1561" y="821"/>
                  </a:lnTo>
                  <a:lnTo>
                    <a:pt x="1387" y="647"/>
                  </a:lnTo>
                  <a:lnTo>
                    <a:pt x="1202" y="491"/>
                  </a:lnTo>
                  <a:lnTo>
                    <a:pt x="999" y="353"/>
                  </a:lnTo>
                  <a:lnTo>
                    <a:pt x="783" y="239"/>
                  </a:lnTo>
                  <a:lnTo>
                    <a:pt x="562" y="138"/>
                  </a:lnTo>
                  <a:lnTo>
                    <a:pt x="329" y="66"/>
                  </a:lnTo>
                  <a:lnTo>
                    <a:pt x="329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42020" name="Freeform 4"/>
            <p:cNvSpPr>
              <a:spLocks/>
            </p:cNvSpPr>
            <p:nvPr/>
          </p:nvSpPr>
          <p:spPr bwMode="hidden">
            <a:xfrm>
              <a:off x="0" y="2458"/>
              <a:ext cx="1854" cy="1858"/>
            </a:xfrm>
            <a:custGeom>
              <a:avLst/>
              <a:gdLst/>
              <a:ahLst/>
              <a:cxnLst>
                <a:cxn ang="0">
                  <a:pos x="1854" y="1858"/>
                </a:cxn>
                <a:cxn ang="0">
                  <a:pos x="0" y="1858"/>
                </a:cxn>
                <a:cxn ang="0">
                  <a:pos x="0" y="0"/>
                </a:cxn>
                <a:cxn ang="0">
                  <a:pos x="1854" y="1858"/>
                </a:cxn>
                <a:cxn ang="0">
                  <a:pos x="1854" y="1858"/>
                </a:cxn>
              </a:cxnLst>
              <a:rect l="0" t="0" r="r" b="b"/>
              <a:pathLst>
                <a:path w="1854" h="1858">
                  <a:moveTo>
                    <a:pt x="1854" y="1858"/>
                  </a:moveTo>
                  <a:lnTo>
                    <a:pt x="0" y="1858"/>
                  </a:lnTo>
                  <a:lnTo>
                    <a:pt x="0" y="0"/>
                  </a:lnTo>
                  <a:lnTo>
                    <a:pt x="1854" y="1858"/>
                  </a:lnTo>
                  <a:lnTo>
                    <a:pt x="1854" y="185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42021" name="Freeform 5"/>
            <p:cNvSpPr>
              <a:spLocks/>
            </p:cNvSpPr>
            <p:nvPr/>
          </p:nvSpPr>
          <p:spPr bwMode="ltGray">
            <a:xfrm>
              <a:off x="0" y="2735"/>
              <a:ext cx="1745" cy="1577"/>
            </a:xfrm>
            <a:custGeom>
              <a:avLst/>
              <a:gdLst/>
              <a:ahLst/>
              <a:cxnLst>
                <a:cxn ang="0">
                  <a:pos x="1640" y="1377"/>
                </a:cxn>
                <a:cxn ang="0">
                  <a:pos x="1692" y="1479"/>
                </a:cxn>
                <a:cxn ang="0">
                  <a:pos x="1732" y="1577"/>
                </a:cxn>
                <a:cxn ang="0">
                  <a:pos x="1745" y="1577"/>
                </a:cxn>
                <a:cxn ang="0">
                  <a:pos x="1703" y="1469"/>
                </a:cxn>
                <a:cxn ang="0">
                  <a:pos x="1649" y="1367"/>
                </a:cxn>
                <a:cxn ang="0">
                  <a:pos x="1535" y="1157"/>
                </a:cxn>
                <a:cxn ang="0">
                  <a:pos x="1395" y="951"/>
                </a:cxn>
                <a:cxn ang="0">
                  <a:pos x="1236" y="756"/>
                </a:cxn>
                <a:cxn ang="0">
                  <a:pos x="1061" y="582"/>
                </a:cxn>
                <a:cxn ang="0">
                  <a:pos x="876" y="426"/>
                </a:cxn>
                <a:cxn ang="0">
                  <a:pos x="672" y="294"/>
                </a:cxn>
                <a:cxn ang="0">
                  <a:pos x="455" y="174"/>
                </a:cxn>
                <a:cxn ang="0">
                  <a:pos x="234" y="78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222" y="89"/>
                </a:cxn>
                <a:cxn ang="0">
                  <a:pos x="446" y="185"/>
                </a:cxn>
                <a:cxn ang="0">
                  <a:pos x="662" y="305"/>
                </a:cxn>
                <a:cxn ang="0">
                  <a:pos x="866" y="437"/>
                </a:cxn>
                <a:cxn ang="0">
                  <a:pos x="1052" y="593"/>
                </a:cxn>
                <a:cxn ang="0">
                  <a:pos x="1226" y="767"/>
                </a:cxn>
                <a:cxn ang="0">
                  <a:pos x="1385" y="960"/>
                </a:cxn>
                <a:cxn ang="0">
                  <a:pos x="1526" y="1167"/>
                </a:cxn>
                <a:cxn ang="0">
                  <a:pos x="1640" y="1377"/>
                </a:cxn>
              </a:cxnLst>
              <a:rect l="0" t="0" r="r" b="b"/>
              <a:pathLst>
                <a:path w="1745" h="1577">
                  <a:moveTo>
                    <a:pt x="1640" y="1377"/>
                  </a:moveTo>
                  <a:lnTo>
                    <a:pt x="1692" y="1479"/>
                  </a:lnTo>
                  <a:lnTo>
                    <a:pt x="1732" y="1577"/>
                  </a:lnTo>
                  <a:lnTo>
                    <a:pt x="1745" y="1577"/>
                  </a:lnTo>
                  <a:lnTo>
                    <a:pt x="1703" y="1469"/>
                  </a:lnTo>
                  <a:lnTo>
                    <a:pt x="1649" y="1367"/>
                  </a:lnTo>
                  <a:lnTo>
                    <a:pt x="1535" y="1157"/>
                  </a:lnTo>
                  <a:lnTo>
                    <a:pt x="1395" y="951"/>
                  </a:lnTo>
                  <a:lnTo>
                    <a:pt x="1236" y="756"/>
                  </a:lnTo>
                  <a:lnTo>
                    <a:pt x="1061" y="582"/>
                  </a:lnTo>
                  <a:lnTo>
                    <a:pt x="876" y="426"/>
                  </a:lnTo>
                  <a:lnTo>
                    <a:pt x="672" y="294"/>
                  </a:lnTo>
                  <a:lnTo>
                    <a:pt x="455" y="174"/>
                  </a:lnTo>
                  <a:lnTo>
                    <a:pt x="234" y="78"/>
                  </a:lnTo>
                  <a:lnTo>
                    <a:pt x="0" y="0"/>
                  </a:lnTo>
                  <a:lnTo>
                    <a:pt x="0" y="12"/>
                  </a:lnTo>
                  <a:lnTo>
                    <a:pt x="222" y="89"/>
                  </a:lnTo>
                  <a:lnTo>
                    <a:pt x="446" y="185"/>
                  </a:lnTo>
                  <a:lnTo>
                    <a:pt x="662" y="305"/>
                  </a:lnTo>
                  <a:lnTo>
                    <a:pt x="866" y="437"/>
                  </a:lnTo>
                  <a:lnTo>
                    <a:pt x="1052" y="593"/>
                  </a:lnTo>
                  <a:lnTo>
                    <a:pt x="1226" y="767"/>
                  </a:lnTo>
                  <a:lnTo>
                    <a:pt x="1385" y="960"/>
                  </a:lnTo>
                  <a:lnTo>
                    <a:pt x="1526" y="1167"/>
                  </a:lnTo>
                  <a:lnTo>
                    <a:pt x="1640" y="1377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42022" name="Freeform 6"/>
            <p:cNvSpPr>
              <a:spLocks/>
            </p:cNvSpPr>
            <p:nvPr/>
          </p:nvSpPr>
          <p:spPr bwMode="ltGray">
            <a:xfrm>
              <a:off x="0" y="2544"/>
              <a:ext cx="1745" cy="176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2"/>
                </a:cxn>
                <a:cxn ang="0">
                  <a:pos x="210" y="88"/>
                </a:cxn>
                <a:cxn ang="0">
                  <a:pos x="426" y="190"/>
                </a:cxn>
                <a:cxn ang="0">
                  <a:pos x="630" y="304"/>
                </a:cxn>
                <a:cxn ang="0">
                  <a:pos x="818" y="442"/>
                </a:cxn>
                <a:cxn ang="0">
                  <a:pos x="998" y="592"/>
                </a:cxn>
                <a:cxn ang="0">
                  <a:pos x="1164" y="766"/>
                </a:cxn>
                <a:cxn ang="0">
                  <a:pos x="1310" y="942"/>
                </a:cxn>
                <a:cxn ang="0">
                  <a:pos x="1454" y="1146"/>
                </a:cxn>
                <a:cxn ang="0">
                  <a:pos x="1536" y="1298"/>
                </a:cxn>
                <a:cxn ang="0">
                  <a:pos x="1614" y="1456"/>
                </a:cxn>
                <a:cxn ang="0">
                  <a:pos x="1682" y="1616"/>
                </a:cxn>
                <a:cxn ang="0">
                  <a:pos x="1733" y="1768"/>
                </a:cxn>
                <a:cxn ang="0">
                  <a:pos x="1745" y="1768"/>
                </a:cxn>
                <a:cxn ang="0">
                  <a:pos x="1691" y="1606"/>
                </a:cxn>
                <a:cxn ang="0">
                  <a:pos x="1623" y="1445"/>
                </a:cxn>
                <a:cxn ang="0">
                  <a:pos x="1547" y="1288"/>
                </a:cxn>
                <a:cxn ang="0">
                  <a:pos x="1463" y="1136"/>
                </a:cxn>
                <a:cxn ang="0">
                  <a:pos x="1320" y="932"/>
                </a:cxn>
                <a:cxn ang="0">
                  <a:pos x="1173" y="755"/>
                </a:cxn>
                <a:cxn ang="0">
                  <a:pos x="1008" y="581"/>
                </a:cxn>
                <a:cxn ang="0">
                  <a:pos x="827" y="431"/>
                </a:cxn>
                <a:cxn ang="0">
                  <a:pos x="642" y="293"/>
                </a:cxn>
                <a:cxn ang="0">
                  <a:pos x="437" y="179"/>
                </a:cxn>
                <a:cxn ang="0">
                  <a:pos x="222" y="78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745" h="1768">
                  <a:moveTo>
                    <a:pt x="0" y="0"/>
                  </a:moveTo>
                  <a:lnTo>
                    <a:pt x="0" y="12"/>
                  </a:lnTo>
                  <a:lnTo>
                    <a:pt x="210" y="88"/>
                  </a:lnTo>
                  <a:lnTo>
                    <a:pt x="426" y="190"/>
                  </a:lnTo>
                  <a:lnTo>
                    <a:pt x="630" y="304"/>
                  </a:lnTo>
                  <a:lnTo>
                    <a:pt x="818" y="442"/>
                  </a:lnTo>
                  <a:lnTo>
                    <a:pt x="998" y="592"/>
                  </a:lnTo>
                  <a:lnTo>
                    <a:pt x="1164" y="766"/>
                  </a:lnTo>
                  <a:lnTo>
                    <a:pt x="1310" y="942"/>
                  </a:lnTo>
                  <a:lnTo>
                    <a:pt x="1454" y="1146"/>
                  </a:lnTo>
                  <a:lnTo>
                    <a:pt x="1536" y="1298"/>
                  </a:lnTo>
                  <a:lnTo>
                    <a:pt x="1614" y="1456"/>
                  </a:lnTo>
                  <a:lnTo>
                    <a:pt x="1682" y="1616"/>
                  </a:lnTo>
                  <a:lnTo>
                    <a:pt x="1733" y="1768"/>
                  </a:lnTo>
                  <a:lnTo>
                    <a:pt x="1745" y="1768"/>
                  </a:lnTo>
                  <a:lnTo>
                    <a:pt x="1691" y="1606"/>
                  </a:lnTo>
                  <a:lnTo>
                    <a:pt x="1623" y="1445"/>
                  </a:lnTo>
                  <a:lnTo>
                    <a:pt x="1547" y="1288"/>
                  </a:lnTo>
                  <a:lnTo>
                    <a:pt x="1463" y="1136"/>
                  </a:lnTo>
                  <a:lnTo>
                    <a:pt x="1320" y="932"/>
                  </a:lnTo>
                  <a:lnTo>
                    <a:pt x="1173" y="755"/>
                  </a:lnTo>
                  <a:lnTo>
                    <a:pt x="1008" y="581"/>
                  </a:lnTo>
                  <a:lnTo>
                    <a:pt x="827" y="431"/>
                  </a:lnTo>
                  <a:lnTo>
                    <a:pt x="642" y="293"/>
                  </a:lnTo>
                  <a:lnTo>
                    <a:pt x="437" y="179"/>
                  </a:lnTo>
                  <a:lnTo>
                    <a:pt x="222" y="7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42023" name="Oval 7"/>
            <p:cNvSpPr>
              <a:spLocks noChangeArrowheads="1"/>
            </p:cNvSpPr>
            <p:nvPr/>
          </p:nvSpPr>
          <p:spPr bwMode="ltGray">
            <a:xfrm>
              <a:off x="209" y="2784"/>
              <a:ext cx="86" cy="86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42024" name="Oval 8"/>
            <p:cNvSpPr>
              <a:spLocks noChangeArrowheads="1"/>
            </p:cNvSpPr>
            <p:nvPr/>
          </p:nvSpPr>
          <p:spPr bwMode="ltGray">
            <a:xfrm>
              <a:off x="1536" y="3884"/>
              <a:ext cx="92" cy="9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42025" name="Oval 9"/>
            <p:cNvSpPr>
              <a:spLocks noChangeArrowheads="1"/>
            </p:cNvSpPr>
            <p:nvPr/>
          </p:nvSpPr>
          <p:spPr bwMode="ltGray">
            <a:xfrm>
              <a:off x="791" y="2723"/>
              <a:ext cx="121" cy="12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342026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342027" name="Rectangle 11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42029" name="Rectangle 1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295400" y="6553200"/>
            <a:ext cx="5486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200"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r>
              <a:rPr lang="en-US" smtClean="0"/>
              <a:t>Jeffery T. Mitchell – Quark Matter 2012 - 8/17/12</a:t>
            </a:r>
            <a:endParaRPr lang="en-US"/>
          </a:p>
        </p:txBody>
      </p:sp>
      <p:sp>
        <p:nvSpPr>
          <p:cNvPr id="342030" name="Rectangle 1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6553200"/>
            <a:ext cx="2133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fld id="{55CE21D7-2A68-4891-8A82-4BD60B01D046}" type="slidenum">
              <a:rPr lang="en-US"/>
              <a:pPr/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</p:sldLayoutIdLst>
  <p:timing>
    <p:tnLst>
      <p:par>
        <p:cTn id="1" dur="indefinite" restart="never" nodeType="tmRoot"/>
      </p:par>
    </p:tnLst>
  </p:timing>
  <p:hf hdr="0" dt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75000"/>
        <a:buFont typeface="Wingdings" pitchFamily="2" charset="2"/>
        <a:buChar char="l"/>
        <a:defRPr sz="32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itchFamily="2" charset="2"/>
        <a:buChar char="l"/>
        <a:defRPr sz="28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l"/>
        <a:defRPr sz="24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4.gif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gif"/><Relationship Id="rId2" Type="http://schemas.openxmlformats.org/officeDocument/2006/relationships/image" Target="../media/image21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gif"/><Relationship Id="rId2" Type="http://schemas.openxmlformats.org/officeDocument/2006/relationships/image" Target="../media/image23.gif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.gif"/><Relationship Id="rId5" Type="http://schemas.openxmlformats.org/officeDocument/2006/relationships/image" Target="../media/image20.png"/><Relationship Id="rId4" Type="http://schemas.openxmlformats.org/officeDocument/2006/relationships/image" Target="../media/image25.gi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26.gif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20.png"/><Relationship Id="rId4" Type="http://schemas.openxmlformats.org/officeDocument/2006/relationships/image" Target="../media/image28.gi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gif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gif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gif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gif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gif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.v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http://arxiv.org/abs/1204.1526v1" TargetMode="External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3.jpe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gif"/><Relationship Id="rId4" Type="http://schemas.openxmlformats.org/officeDocument/2006/relationships/image" Target="../media/image8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g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gif"/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png"/><Relationship Id="rId4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6E2C475-B035-4146-8A52-D5E47A5FA985}" type="slidenum">
              <a:rPr lang="en-US"/>
              <a:pPr/>
              <a:t>1</a:t>
            </a:fld>
            <a:endParaRPr lang="en-US" dirty="0"/>
          </a:p>
        </p:txBody>
      </p:sp>
      <p:sp>
        <p:nvSpPr>
          <p:cNvPr id="2063" name="Text Box 15"/>
          <p:cNvSpPr txBox="1">
            <a:spLocks noChangeArrowheads="1"/>
          </p:cNvSpPr>
          <p:nvPr/>
        </p:nvSpPr>
        <p:spPr bwMode="auto">
          <a:xfrm>
            <a:off x="609600" y="3429000"/>
            <a:ext cx="6858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en-US" b="1" dirty="0">
              <a:latin typeface="Tahoma" pitchFamily="34" charset="0"/>
            </a:endParaRP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Jeffery T. Mitchell – Quark Matter 2012 - 8/17/12</a:t>
            </a:r>
            <a:endParaRPr lang="en-US" dirty="0"/>
          </a:p>
        </p:txBody>
      </p:sp>
      <p:sp>
        <p:nvSpPr>
          <p:cNvPr id="13" name="Title 3"/>
          <p:cNvSpPr txBox="1">
            <a:spLocks/>
          </p:cNvSpPr>
          <p:nvPr/>
        </p:nvSpPr>
        <p:spPr bwMode="auto">
          <a:xfrm>
            <a:off x="0" y="0"/>
            <a:ext cx="91440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0" cap="none" spc="0" normalizeH="0" baseline="0" noProof="0" dirty="0" smtClean="0">
                <a:ln>
                  <a:noFill/>
                </a:ln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The RHIC Beam Energy Scan Program: Results from the PHENIX Experiment</a:t>
            </a:r>
            <a:endParaRPr kumimoji="0" lang="en-US" sz="3600" b="0" i="0" u="none" strike="noStrike" kern="0" cap="none" spc="0" normalizeH="0" baseline="0" noProof="0" dirty="0">
              <a:ln>
                <a:noFill/>
              </a:ln>
              <a:effectLst>
                <a:outerShdw blurRad="38100" dist="38100" dir="2700000" algn="tl">
                  <a:srgbClr val="FFFFFF"/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295400" y="1066800"/>
            <a:ext cx="64008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accent3">
                    <a:lumMod val="20000"/>
                    <a:lumOff val="80000"/>
                  </a:schemeClr>
                </a:solidFill>
              </a:rPr>
              <a:t>Jeffery T. Mitchell</a:t>
            </a:r>
          </a:p>
          <a:p>
            <a:pPr algn="ctr"/>
            <a:r>
              <a:rPr lang="en-US" sz="2000" i="1" dirty="0" smtClean="0">
                <a:solidFill>
                  <a:schemeClr val="accent3">
                    <a:lumMod val="20000"/>
                    <a:lumOff val="80000"/>
                  </a:schemeClr>
                </a:solidFill>
              </a:rPr>
              <a:t>Brookhaven National Laboratory</a:t>
            </a:r>
          </a:p>
          <a:p>
            <a:pPr algn="ctr"/>
            <a:endParaRPr lang="en-US" sz="2000" i="1" dirty="0">
              <a:solidFill>
                <a:schemeClr val="accent3">
                  <a:lumMod val="20000"/>
                  <a:lumOff val="80000"/>
                </a:schemeClr>
              </a:solidFill>
            </a:endParaRPr>
          </a:p>
          <a:p>
            <a:pPr algn="ctr"/>
            <a:r>
              <a:rPr lang="en-US" sz="2000" dirty="0" smtClean="0">
                <a:solidFill>
                  <a:schemeClr val="accent3">
                    <a:lumMod val="20000"/>
                    <a:lumOff val="80000"/>
                  </a:schemeClr>
                </a:solidFill>
              </a:rPr>
              <a:t>and the PHENIX Collaboration</a:t>
            </a:r>
          </a:p>
        </p:txBody>
      </p:sp>
      <p:pic>
        <p:nvPicPr>
          <p:cNvPr id="15" name="Picture 14" descr="birdseye007-0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429125" y="2438400"/>
            <a:ext cx="4714875" cy="4029075"/>
          </a:xfrm>
          <a:prstGeom prst="rect">
            <a:avLst/>
          </a:prstGeom>
        </p:spPr>
      </p:pic>
      <p:pic>
        <p:nvPicPr>
          <p:cNvPr id="16" name="Picture 15" descr="display39c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2630905"/>
            <a:ext cx="4466268" cy="3733800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1295400" y="2590800"/>
            <a:ext cx="1600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39 </a:t>
            </a:r>
            <a:r>
              <a:rPr lang="en-US" dirty="0" err="1" smtClean="0"/>
              <a:t>GeV</a:t>
            </a:r>
            <a:r>
              <a:rPr lang="en-US" dirty="0" smtClean="0"/>
              <a:t> </a:t>
            </a:r>
            <a:r>
              <a:rPr lang="en-US" dirty="0" err="1" smtClean="0"/>
              <a:t>Au+Au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5867400" y="2514600"/>
            <a:ext cx="1600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7.7 </a:t>
            </a:r>
            <a:r>
              <a:rPr lang="en-US" dirty="0" err="1" smtClean="0"/>
              <a:t>GeV</a:t>
            </a:r>
            <a:r>
              <a:rPr lang="en-US" dirty="0" smtClean="0"/>
              <a:t> </a:t>
            </a:r>
            <a:r>
              <a:rPr lang="en-US" dirty="0" err="1" smtClean="0"/>
              <a:t>Au+Au</a:t>
            </a:r>
            <a:endParaRPr lang="en-US" dirty="0"/>
          </a:p>
        </p:txBody>
      </p:sp>
      <p:pic>
        <p:nvPicPr>
          <p:cNvPr id="11" name="Picture 10" descr="bnllogo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705600" y="1219200"/>
            <a:ext cx="2273473" cy="838200"/>
          </a:xfrm>
          <a:prstGeom prst="rect">
            <a:avLst/>
          </a:prstGeom>
        </p:spPr>
      </p:pic>
      <p:sp>
        <p:nvSpPr>
          <p:cNvPr id="41986" name="AutoShape 2" descr="Phenix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9" name="Picture 18" descr="phenix_75_72dpi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04799" y="1295400"/>
            <a:ext cx="1634249" cy="533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dndetaRHICLHC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685800"/>
            <a:ext cx="4705350" cy="4476750"/>
          </a:xfrm>
          <a:prstGeom prst="rect">
            <a:avLst/>
          </a:prstGeom>
        </p:spPr>
      </p:pic>
      <p:pic>
        <p:nvPicPr>
          <p:cNvPr id="10" name="Picture 9" descr="detdetaRHICLHC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438650" y="685800"/>
            <a:ext cx="4705350" cy="4476750"/>
          </a:xfrm>
          <a:prstGeom prst="rect">
            <a:avLst/>
          </a:prstGeom>
        </p:spPr>
      </p:pic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Jeffery T. Mitchell – Quark Matter 2012 - 8/17/12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C18AB52-A287-4895-ACF6-FF00D53967CD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228600" y="0"/>
            <a:ext cx="8915400" cy="9144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0" cap="none" spc="0" normalizeH="0" baseline="0" noProof="0" dirty="0" smtClean="0">
                <a:ln>
                  <a:noFill/>
                </a:ln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RHIC and LHC Comparisons</a:t>
            </a:r>
            <a:endParaRPr kumimoji="0" lang="en-US" sz="4400" b="0" i="0" u="none" strike="noStrike" kern="0" cap="none" spc="0" normalizeH="0" baseline="0" noProof="0" dirty="0">
              <a:ln>
                <a:noFill/>
              </a:ln>
              <a:effectLst>
                <a:outerShdw blurRad="38100" dist="38100" dir="2700000" algn="tl">
                  <a:srgbClr val="FFFFFF"/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28600" y="5181600"/>
            <a:ext cx="8534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 There is no significant change in the shape of the centrality-dependence of the particle density or transverse energy from 7.7 </a:t>
            </a:r>
            <a:r>
              <a:rPr lang="en-US" dirty="0" err="1" smtClean="0"/>
              <a:t>GeV</a:t>
            </a:r>
            <a:r>
              <a:rPr lang="en-US" dirty="0" smtClean="0"/>
              <a:t> </a:t>
            </a:r>
            <a:r>
              <a:rPr lang="en-US" dirty="0" err="1" smtClean="0"/>
              <a:t>Au+Au</a:t>
            </a:r>
            <a:r>
              <a:rPr lang="en-US" dirty="0" smtClean="0"/>
              <a:t> collisions up to 2.76 </a:t>
            </a:r>
            <a:r>
              <a:rPr lang="en-US" dirty="0" err="1" smtClean="0"/>
              <a:t>TeV</a:t>
            </a:r>
            <a:r>
              <a:rPr lang="en-US" dirty="0" smtClean="0"/>
              <a:t> </a:t>
            </a:r>
            <a:r>
              <a:rPr lang="en-US" dirty="0" err="1" smtClean="0"/>
              <a:t>Pb+Pb</a:t>
            </a:r>
            <a:r>
              <a:rPr lang="en-US" dirty="0" smtClean="0"/>
              <a:t> collisions.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It appears that the collision geometry is driving the centrality dependence.</a:t>
            </a:r>
            <a:endParaRPr lang="en-US" dirty="0"/>
          </a:p>
        </p:txBody>
      </p:sp>
      <p:pic>
        <p:nvPicPr>
          <p:cNvPr id="8" name="Picture 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62000" y="1295400"/>
            <a:ext cx="898525" cy="4302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pic>
        <p:nvPicPr>
          <p:cNvPr id="9" name="Picture 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34000" y="1295400"/>
            <a:ext cx="898525" cy="4302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sp>
        <p:nvSpPr>
          <p:cNvPr id="11" name="TextBox 10"/>
          <p:cNvSpPr txBox="1"/>
          <p:nvPr/>
        </p:nvSpPr>
        <p:spPr>
          <a:xfrm>
            <a:off x="7772400" y="2743200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bg2"/>
                </a:solidFill>
              </a:rPr>
              <a:t>E</a:t>
            </a:r>
            <a:r>
              <a:rPr lang="en-US" sz="2800" b="1" baseline="-25000" dirty="0" smtClean="0">
                <a:solidFill>
                  <a:schemeClr val="bg2"/>
                </a:solidFill>
              </a:rPr>
              <a:t>T</a:t>
            </a:r>
            <a:endParaRPr lang="en-US" sz="2400" b="1" baseline="-25000" dirty="0">
              <a:solidFill>
                <a:schemeClr val="bg2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276600" y="2895600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err="1" smtClean="0">
                <a:solidFill>
                  <a:schemeClr val="bg2"/>
                </a:solidFill>
              </a:rPr>
              <a:t>N</a:t>
            </a:r>
            <a:r>
              <a:rPr lang="en-US" sz="2800" b="1" baseline="-25000" dirty="0" err="1" smtClean="0">
                <a:solidFill>
                  <a:schemeClr val="bg2"/>
                </a:solidFill>
              </a:rPr>
              <a:t>ch</a:t>
            </a:r>
            <a:endParaRPr lang="en-US" sz="2400" b="1" baseline="-25000" dirty="0">
              <a:solidFill>
                <a:schemeClr val="bg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"/>
            <a:ext cx="8229600" cy="762000"/>
          </a:xfrm>
        </p:spPr>
        <p:txBody>
          <a:bodyPr/>
          <a:lstStyle/>
          <a:p>
            <a:r>
              <a:rPr lang="en-US" sz="3200" dirty="0" smtClean="0">
                <a:solidFill>
                  <a:schemeClr val="tx1"/>
                </a:solidFill>
              </a:rPr>
              <a:t>Transverse Energy per Charged Particle</a:t>
            </a:r>
            <a:endParaRPr lang="en-US" sz="3200" dirty="0">
              <a:solidFill>
                <a:schemeClr val="tx1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Jeffery T. Mitchell – Quark Matter 2012 - 8/17/12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C89FBEB-6ED1-4867-A59C-EE89EA7E0E09}" type="slidenum">
              <a:rPr lang="en-US" smtClean="0"/>
              <a:pPr/>
              <a:t>11</a:t>
            </a:fld>
            <a:endParaRPr lang="en-US"/>
          </a:p>
        </p:txBody>
      </p:sp>
      <p:pic>
        <p:nvPicPr>
          <p:cNvPr id="5" name="Picture 4" descr="detdnch007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800600" y="914400"/>
            <a:ext cx="4152900" cy="2816334"/>
          </a:xfrm>
          <a:prstGeom prst="rect">
            <a:avLst/>
          </a:prstGeom>
        </p:spPr>
      </p:pic>
      <p:pic>
        <p:nvPicPr>
          <p:cNvPr id="6" name="Picture 5" descr="detdnch200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52400" y="914400"/>
            <a:ext cx="4114800" cy="2790496"/>
          </a:xfrm>
          <a:prstGeom prst="rect">
            <a:avLst/>
          </a:prstGeom>
        </p:spPr>
      </p:pic>
      <p:pic>
        <p:nvPicPr>
          <p:cNvPr id="7" name="Picture 6" descr="detdnch027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52399" y="3733800"/>
            <a:ext cx="4124485" cy="279706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819400" y="5715000"/>
            <a:ext cx="898525" cy="4302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pic>
        <p:nvPicPr>
          <p:cNvPr id="10" name="Picture 8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467600" y="2895600"/>
            <a:ext cx="898525" cy="4302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sp>
        <p:nvSpPr>
          <p:cNvPr id="11" name="TextBox 10"/>
          <p:cNvSpPr txBox="1"/>
          <p:nvPr/>
        </p:nvSpPr>
        <p:spPr>
          <a:xfrm>
            <a:off x="4800600" y="3962400"/>
            <a:ext cx="4114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transverse energy per charged particle is flat as a function of centrality for all collision energies from 7.7 </a:t>
            </a:r>
            <a:r>
              <a:rPr lang="en-US" dirty="0" err="1" smtClean="0"/>
              <a:t>GeV</a:t>
            </a:r>
            <a:r>
              <a:rPr lang="en-US" dirty="0" smtClean="0"/>
              <a:t> to 200 </a:t>
            </a:r>
            <a:r>
              <a:rPr lang="en-US" dirty="0" err="1" smtClean="0"/>
              <a:t>GeV</a:t>
            </a:r>
            <a:r>
              <a:rPr lang="en-US" dirty="0" smtClean="0"/>
              <a:t>. </a:t>
            </a:r>
            <a:endParaRPr lang="en-US" dirty="0"/>
          </a:p>
        </p:txBody>
      </p:sp>
      <p:sp>
        <p:nvSpPr>
          <p:cNvPr id="31746" name="AutoShape 2" descr="Phenix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748" name="AutoShape 4" descr="Phenix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3" name="Picture 12" descr="phenix_75_72dpi.gif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2438400" y="2869142"/>
            <a:ext cx="1143000" cy="373062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6705600" y="878305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C00000"/>
                </a:solidFill>
              </a:rPr>
              <a:t>Mid-rapidity</a:t>
            </a:r>
            <a:endParaRPr lang="en-US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prelim_etnchExcite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2400" y="990600"/>
            <a:ext cx="5766557" cy="5486400"/>
          </a:xfrm>
          <a:prstGeom prst="rect">
            <a:avLst/>
          </a:prstGeom>
        </p:spPr>
      </p:pic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Jeffery T. Mitchell – Quark Matter 2012 - 8/17/12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C18AB52-A287-4895-ACF6-FF00D53967CD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457200" y="1"/>
            <a:ext cx="8229600" cy="762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Transverse Energy per Charged Particle: Excitation Function</a:t>
            </a:r>
            <a:endParaRPr kumimoji="0" lang="en-US" sz="32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FFFFFF"/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019800" y="2209800"/>
            <a:ext cx="274320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There is very little change in the transverse energy per charged particle from 7.7 </a:t>
            </a:r>
            <a:r>
              <a:rPr lang="en-US" dirty="0" err="1" smtClean="0"/>
              <a:t>GeV</a:t>
            </a:r>
            <a:r>
              <a:rPr lang="en-US" dirty="0" smtClean="0"/>
              <a:t> to 200 </a:t>
            </a:r>
            <a:r>
              <a:rPr lang="en-US" dirty="0" err="1" smtClean="0"/>
              <a:t>GeV</a:t>
            </a:r>
            <a:r>
              <a:rPr lang="en-US" dirty="0" smtClean="0"/>
              <a:t>.</a:t>
            </a:r>
          </a:p>
          <a:p>
            <a:endParaRPr lang="en-US" dirty="0" smtClean="0"/>
          </a:p>
          <a:p>
            <a:r>
              <a:rPr lang="en-US" dirty="0" smtClean="0"/>
              <a:t>There is only a slight increase at LHC </a:t>
            </a:r>
            <a:r>
              <a:rPr lang="en-US" dirty="0" smtClean="0"/>
              <a:t>energies</a:t>
            </a:r>
            <a:r>
              <a:rPr lang="en-US" dirty="0" smtClean="0"/>
              <a:t> </a:t>
            </a:r>
            <a:r>
              <a:rPr lang="en-US" dirty="0" smtClean="0"/>
              <a:t>(16%).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3352800" y="1600200"/>
            <a:ext cx="1905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C00000"/>
                </a:solidFill>
              </a:rPr>
              <a:t>Central collisions</a:t>
            </a:r>
            <a:endParaRPr lang="en-US" dirty="0">
              <a:solidFill>
                <a:srgbClr val="C00000"/>
              </a:solidFill>
            </a:endParaRPr>
          </a:p>
        </p:txBody>
      </p:sp>
      <p:pic>
        <p:nvPicPr>
          <p:cNvPr id="9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91000" y="5181600"/>
            <a:ext cx="898525" cy="4302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sp>
        <p:nvSpPr>
          <p:cNvPr id="11" name="TextBox 10"/>
          <p:cNvSpPr txBox="1"/>
          <p:nvPr/>
        </p:nvSpPr>
        <p:spPr>
          <a:xfrm>
            <a:off x="381000" y="11430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C00000"/>
                </a:solidFill>
              </a:rPr>
              <a:t>Mid-rapidity</a:t>
            </a:r>
            <a:endParaRPr lang="en-US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Jeffery T. Mitchell – Quark Matter 2012 - 8/17/12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C18AB52-A287-4895-ACF6-FF00D53967CD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533400" y="0"/>
            <a:ext cx="7772400" cy="9144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0" cap="none" spc="0" normalizeH="0" baseline="0" noProof="0" dirty="0" smtClean="0">
                <a:ln>
                  <a:noFill/>
                </a:ln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Multiplicity Fluctuations</a:t>
            </a:r>
            <a:endParaRPr kumimoji="0" lang="en-US" sz="4000" b="0" i="0" u="none" strike="noStrike" kern="0" cap="none" spc="0" normalizeH="0" baseline="0" noProof="0" dirty="0">
              <a:ln>
                <a:noFill/>
              </a:ln>
              <a:effectLst>
                <a:outerShdw blurRad="38100" dist="38100" dir="2700000" algn="tl">
                  <a:srgbClr val="FFFFFF"/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Text Box 6"/>
          <p:cNvSpPr txBox="1">
            <a:spLocks noChangeArrowheads="1"/>
          </p:cNvSpPr>
          <p:nvPr/>
        </p:nvSpPr>
        <p:spPr bwMode="auto">
          <a:xfrm>
            <a:off x="228600" y="838200"/>
            <a:ext cx="87630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n-US" sz="2000" dirty="0"/>
              <a:t> Multiplicity fluctuations may be sensitive to divergences in the compressibility of the system near the critical point.</a:t>
            </a:r>
            <a:endParaRPr lang="en-US" sz="2000" baseline="-25000" dirty="0"/>
          </a:p>
        </p:txBody>
      </p:sp>
      <p:sp>
        <p:nvSpPr>
          <p:cNvPr id="6" name="Rectangle 9"/>
          <p:cNvSpPr>
            <a:spLocks noChangeArrowheads="1"/>
          </p:cNvSpPr>
          <p:nvPr/>
        </p:nvSpPr>
        <p:spPr bwMode="auto">
          <a:xfrm>
            <a:off x="1371600" y="1600200"/>
            <a:ext cx="6553200" cy="1143000"/>
          </a:xfrm>
          <a:prstGeom prst="rect">
            <a:avLst/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aphicFrame>
        <p:nvGraphicFramePr>
          <p:cNvPr id="7" name="Object 12"/>
          <p:cNvGraphicFramePr>
            <a:graphicFrameLocks noChangeAspect="1"/>
          </p:cNvGraphicFramePr>
          <p:nvPr/>
        </p:nvGraphicFramePr>
        <p:xfrm>
          <a:off x="1371600" y="1828800"/>
          <a:ext cx="6543676" cy="903288"/>
        </p:xfrm>
        <a:graphic>
          <a:graphicData uri="http://schemas.openxmlformats.org/presentationml/2006/ole">
            <p:oleObj spid="_x0000_s29698" name="Equation" r:id="rId3" imgW="3060360" imgH="431640" progId="Equation.3">
              <p:embed/>
            </p:oleObj>
          </a:graphicData>
        </a:graphic>
      </p:graphicFrame>
      <p:sp>
        <p:nvSpPr>
          <p:cNvPr id="8" name="Text Box 13"/>
          <p:cNvSpPr txBox="1">
            <a:spLocks noChangeArrowheads="1"/>
          </p:cNvSpPr>
          <p:nvPr/>
        </p:nvSpPr>
        <p:spPr bwMode="auto">
          <a:xfrm>
            <a:off x="2957513" y="1600200"/>
            <a:ext cx="2978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solidFill>
                  <a:srgbClr val="000099"/>
                </a:solidFill>
              </a:rPr>
              <a:t>Grand Canonical Ensemble</a:t>
            </a:r>
          </a:p>
        </p:txBody>
      </p:sp>
      <p:sp>
        <p:nvSpPr>
          <p:cNvPr id="9" name="Text Box 14"/>
          <p:cNvSpPr txBox="1">
            <a:spLocks noChangeArrowheads="1"/>
          </p:cNvSpPr>
          <p:nvPr/>
        </p:nvSpPr>
        <p:spPr bwMode="auto">
          <a:xfrm>
            <a:off x="5867400" y="2743200"/>
            <a:ext cx="2971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 err="1">
                <a:latin typeface="Symbol" pitchFamily="18" charset="2"/>
              </a:rPr>
              <a:t>w</a:t>
            </a:r>
            <a:r>
              <a:rPr lang="en-US" baseline="-25000" dirty="0" err="1"/>
              <a:t>N</a:t>
            </a:r>
            <a:r>
              <a:rPr lang="en-US" dirty="0"/>
              <a:t> </a:t>
            </a:r>
            <a:r>
              <a:rPr lang="en-US" dirty="0">
                <a:sym typeface="Wingdings" pitchFamily="2" charset="2"/>
              </a:rPr>
              <a:t> “Scaled Variance”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4953000" y="3352800"/>
            <a:ext cx="38100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scaled variance is quoted within the PHENIX acceptance and has been corrected for contributions from impact parameter fluctuations (</a:t>
            </a:r>
            <a:r>
              <a:rPr lang="en-US" dirty="0" err="1" smtClean="0">
                <a:latin typeface="Symbol" pitchFamily="18" charset="2"/>
              </a:rPr>
              <a:t>w</a:t>
            </a:r>
            <a:r>
              <a:rPr lang="en-US" baseline="-25000" dirty="0" err="1" smtClean="0"/>
              <a:t>ch,dyn</a:t>
            </a:r>
            <a:r>
              <a:rPr lang="en-US" dirty="0" smtClean="0"/>
              <a:t>).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The centrality-dependent  shape of the fluctuations is primarily driven by contributions from flow.</a:t>
            </a:r>
            <a:endParaRPr lang="en-US" dirty="0"/>
          </a:p>
        </p:txBody>
      </p:sp>
      <p:pic>
        <p:nvPicPr>
          <p:cNvPr id="12" name="Picture 11" descr="svarRun10Flow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62000" y="2895600"/>
            <a:ext cx="3810000" cy="3624899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124200" y="5105400"/>
            <a:ext cx="898525" cy="4302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Jeffery T. Mitchell – Quark Matter 2012 - 8/17/12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C18AB52-A287-4895-ACF6-FF00D53967CD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0" y="0"/>
            <a:ext cx="9144000" cy="1121664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-10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Multiplicity Fluctuations:</a:t>
            </a:r>
            <a:br>
              <a:rPr kumimoji="0" lang="en-US" sz="3600" b="0" i="0" u="none" strike="noStrike" kern="1200" cap="none" spc="-10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3600" b="0" i="0" u="none" strike="noStrike" kern="1200" cap="none" spc="-10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Excitation Function</a:t>
            </a:r>
            <a:endParaRPr kumimoji="0" lang="en-US" sz="3600" b="0" i="0" u="none" strike="noStrike" kern="1200" cap="none" spc="-100" normalizeH="0" baseline="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715000" y="1447800"/>
            <a:ext cx="31242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NA49 data is from C. Alt et al., Phys. Rev. C78, 034914 (2008).</a:t>
            </a:r>
          </a:p>
          <a:p>
            <a:endParaRPr lang="en-US" dirty="0" smtClean="0"/>
          </a:p>
          <a:p>
            <a:r>
              <a:rPr lang="en-US" dirty="0" smtClean="0"/>
              <a:t>The dashed red line is a constant fit to the PHENIX data only.</a:t>
            </a:r>
          </a:p>
          <a:p>
            <a:endParaRPr lang="en-US" dirty="0" smtClean="0"/>
          </a:p>
          <a:p>
            <a:r>
              <a:rPr lang="en-US" dirty="0" smtClean="0"/>
              <a:t>No significant increase in multiplicity fluctuations have been observed.</a:t>
            </a:r>
          </a:p>
          <a:p>
            <a:endParaRPr lang="en-US" dirty="0" smtClean="0"/>
          </a:p>
          <a:p>
            <a:r>
              <a:rPr lang="en-US" dirty="0" smtClean="0"/>
              <a:t>Stay tuned for new results at 19.6 and 27 </a:t>
            </a:r>
            <a:r>
              <a:rPr lang="en-US" dirty="0" err="1" smtClean="0"/>
              <a:t>GeV</a:t>
            </a:r>
            <a:r>
              <a:rPr lang="en-US" dirty="0" smtClean="0"/>
              <a:t>. It would be interesting to add a point at 15 </a:t>
            </a:r>
            <a:r>
              <a:rPr lang="en-US" dirty="0" err="1" smtClean="0"/>
              <a:t>GeV</a:t>
            </a:r>
            <a:r>
              <a:rPr lang="en-US" dirty="0" smtClean="0"/>
              <a:t>.</a:t>
            </a:r>
            <a:endParaRPr lang="en-US" dirty="0"/>
          </a:p>
        </p:txBody>
      </p:sp>
      <p:pic>
        <p:nvPicPr>
          <p:cNvPr id="8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3000" y="5410200"/>
            <a:ext cx="898525" cy="4302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pic>
        <p:nvPicPr>
          <p:cNvPr id="10" name="Picture 9" descr="svarExciteRun10NA49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52399" y="1143000"/>
            <a:ext cx="5526283" cy="52578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048000" y="4800600"/>
            <a:ext cx="1905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C00000"/>
                </a:solidFill>
              </a:rPr>
              <a:t>Central collisions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204536" y="1600200"/>
            <a:ext cx="216569" cy="15240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0600" y="1828800"/>
            <a:ext cx="898525" cy="4302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800600"/>
            <a:ext cx="4267200" cy="1676400"/>
          </a:xfrm>
          <a:prstGeom prst="rect">
            <a:avLst/>
          </a:prstGeom>
          <a:solidFill>
            <a:srgbClr val="FF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Jeffery T. Mitchell – Quark Matter 2012 - 8/17/12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C18AB52-A287-4895-ACF6-FF00D53967CD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0" y="1"/>
            <a:ext cx="9144000" cy="762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Higher Moments of Net Charge Distributions</a:t>
            </a:r>
            <a:endParaRPr kumimoji="0" lang="en-US" sz="32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FFFFFF"/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457200"/>
            <a:ext cx="8915400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correlation length (</a:t>
            </a:r>
            <a:r>
              <a:rPr lang="en-US" dirty="0" smtClean="0">
                <a:latin typeface="Symbol" pitchFamily="18" charset="2"/>
              </a:rPr>
              <a:t>x</a:t>
            </a:r>
            <a:r>
              <a:rPr lang="en-US" dirty="0" smtClean="0"/>
              <a:t>) is related to various moments of conserved quantities:</a:t>
            </a:r>
          </a:p>
          <a:p>
            <a:endParaRPr lang="en-US" sz="2000" dirty="0" smtClean="0"/>
          </a:p>
          <a:p>
            <a:r>
              <a:rPr lang="en-US" sz="2000" dirty="0" smtClean="0"/>
              <a:t>Variance</a:t>
            </a:r>
            <a:r>
              <a:rPr lang="en-US" sz="2000" dirty="0" smtClean="0"/>
              <a:t>: 	</a:t>
            </a:r>
            <a:r>
              <a:rPr lang="en-US" sz="2000" dirty="0" smtClean="0">
                <a:latin typeface="Symbol" pitchFamily="18" charset="2"/>
              </a:rPr>
              <a:t>s</a:t>
            </a:r>
            <a:r>
              <a:rPr lang="en-US" sz="2000" baseline="30000" dirty="0" smtClean="0"/>
              <a:t>2</a:t>
            </a:r>
            <a:r>
              <a:rPr lang="en-US" sz="2000" dirty="0" smtClean="0"/>
              <a:t> = </a:t>
            </a:r>
            <a:r>
              <a:rPr lang="en-US" sz="2000" dirty="0" smtClean="0"/>
              <a:t>&lt;(</a:t>
            </a:r>
            <a:r>
              <a:rPr lang="en-US" sz="2000" dirty="0" smtClean="0">
                <a:latin typeface="Symbol" pitchFamily="18" charset="2"/>
              </a:rPr>
              <a:t>N-&lt;N&gt;</a:t>
            </a:r>
            <a:r>
              <a:rPr lang="en-US" sz="2000" dirty="0" smtClean="0"/>
              <a:t>)</a:t>
            </a:r>
            <a:r>
              <a:rPr lang="en-US" sz="2000" baseline="30000" dirty="0" smtClean="0"/>
              <a:t>2</a:t>
            </a:r>
            <a:r>
              <a:rPr lang="en-US" sz="2000" dirty="0" smtClean="0"/>
              <a:t>&gt; ~ </a:t>
            </a:r>
            <a:r>
              <a:rPr lang="en-US" sz="2000" dirty="0" smtClean="0">
                <a:latin typeface="Symbol" pitchFamily="18" charset="2"/>
              </a:rPr>
              <a:t>x</a:t>
            </a:r>
            <a:r>
              <a:rPr lang="en-US" sz="2000" baseline="30000" dirty="0" smtClean="0"/>
              <a:t>2</a:t>
            </a:r>
          </a:p>
          <a:p>
            <a:r>
              <a:rPr lang="en-US" sz="2000" dirty="0" err="1" smtClean="0"/>
              <a:t>Skewness</a:t>
            </a:r>
            <a:r>
              <a:rPr lang="en-US" sz="2000" dirty="0" smtClean="0"/>
              <a:t>:	 S = </a:t>
            </a:r>
            <a:r>
              <a:rPr lang="en-US" sz="2000" dirty="0" smtClean="0"/>
              <a:t>&lt;(</a:t>
            </a:r>
            <a:r>
              <a:rPr lang="en-US" sz="2000" dirty="0" smtClean="0">
                <a:latin typeface="Symbol" pitchFamily="18" charset="2"/>
              </a:rPr>
              <a:t>N-&lt;N&gt;</a:t>
            </a:r>
            <a:r>
              <a:rPr lang="en-US" sz="2000" dirty="0" smtClean="0"/>
              <a:t>)</a:t>
            </a:r>
            <a:r>
              <a:rPr lang="en-US" sz="2000" baseline="30000" dirty="0" smtClean="0"/>
              <a:t>3</a:t>
            </a:r>
            <a:r>
              <a:rPr lang="en-US" sz="2000" dirty="0" smtClean="0"/>
              <a:t>&gt;/</a:t>
            </a:r>
            <a:r>
              <a:rPr lang="en-US" sz="2000" dirty="0" smtClean="0">
                <a:latin typeface="Symbol" pitchFamily="18" charset="2"/>
              </a:rPr>
              <a:t>s</a:t>
            </a:r>
            <a:r>
              <a:rPr lang="en-US" sz="2000" baseline="30000" dirty="0" smtClean="0"/>
              <a:t>3</a:t>
            </a:r>
            <a:r>
              <a:rPr lang="en-US" sz="2000" dirty="0" smtClean="0"/>
              <a:t> ~ </a:t>
            </a:r>
            <a:r>
              <a:rPr lang="en-US" sz="2000" dirty="0" smtClean="0">
                <a:latin typeface="Symbol" pitchFamily="18" charset="2"/>
              </a:rPr>
              <a:t>x</a:t>
            </a:r>
            <a:r>
              <a:rPr lang="en-US" sz="2000" baseline="30000" dirty="0" smtClean="0"/>
              <a:t>4.5</a:t>
            </a:r>
          </a:p>
          <a:p>
            <a:r>
              <a:rPr lang="en-US" sz="2000" dirty="0" smtClean="0"/>
              <a:t>Kurtosis:	</a:t>
            </a:r>
            <a:r>
              <a:rPr lang="en-US" sz="2000" dirty="0" smtClean="0">
                <a:latin typeface="Symbol" pitchFamily="18" charset="2"/>
              </a:rPr>
              <a:t>k</a:t>
            </a:r>
            <a:r>
              <a:rPr lang="en-US" sz="2000" dirty="0" smtClean="0"/>
              <a:t> = </a:t>
            </a:r>
            <a:r>
              <a:rPr lang="en-US" sz="2000" dirty="0" smtClean="0"/>
              <a:t>&lt;(</a:t>
            </a:r>
            <a:r>
              <a:rPr lang="en-US" sz="2000" dirty="0" smtClean="0">
                <a:latin typeface="Symbol" pitchFamily="18" charset="2"/>
              </a:rPr>
              <a:t>N-&lt;N&gt;</a:t>
            </a:r>
            <a:r>
              <a:rPr lang="en-US" sz="2000" dirty="0" smtClean="0"/>
              <a:t>)</a:t>
            </a:r>
            <a:r>
              <a:rPr lang="en-US" sz="2000" baseline="30000" dirty="0" smtClean="0"/>
              <a:t>4</a:t>
            </a:r>
            <a:r>
              <a:rPr lang="en-US" sz="2000" dirty="0" smtClean="0"/>
              <a:t>&gt;/</a:t>
            </a:r>
            <a:r>
              <a:rPr lang="en-US" sz="2000" dirty="0" smtClean="0">
                <a:latin typeface="Symbol" pitchFamily="18" charset="2"/>
              </a:rPr>
              <a:t>s</a:t>
            </a:r>
            <a:r>
              <a:rPr lang="en-US" sz="2000" baseline="30000" dirty="0" smtClean="0"/>
              <a:t>4</a:t>
            </a:r>
            <a:r>
              <a:rPr lang="en-US" sz="2000" dirty="0" smtClean="0"/>
              <a:t>-3 ~ </a:t>
            </a:r>
            <a:r>
              <a:rPr lang="en-US" sz="2000" dirty="0" smtClean="0">
                <a:latin typeface="Symbol" pitchFamily="18" charset="2"/>
              </a:rPr>
              <a:t>x</a:t>
            </a:r>
            <a:r>
              <a:rPr lang="en-US" sz="2000" baseline="30000" dirty="0" smtClean="0"/>
              <a:t>7</a:t>
            </a:r>
            <a:endParaRPr lang="en-US" dirty="0" smtClean="0"/>
          </a:p>
        </p:txBody>
      </p:sp>
      <p:sp>
        <p:nvSpPr>
          <p:cNvPr id="6" name="TextBox 5"/>
          <p:cNvSpPr txBox="1"/>
          <p:nvPr/>
        </p:nvSpPr>
        <p:spPr>
          <a:xfrm>
            <a:off x="0" y="3276600"/>
            <a:ext cx="4191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Since the correlation length is expected to diverge at the critical point, it is expected that the quantities S</a:t>
            </a:r>
            <a:r>
              <a:rPr lang="en-US" dirty="0" smtClean="0">
                <a:latin typeface="Symbol" pitchFamily="18" charset="2"/>
              </a:rPr>
              <a:t>s</a:t>
            </a:r>
            <a:r>
              <a:rPr lang="en-US" dirty="0" smtClean="0"/>
              <a:t> and </a:t>
            </a:r>
            <a:r>
              <a:rPr lang="en-US" dirty="0" smtClean="0">
                <a:latin typeface="Symbol" pitchFamily="18" charset="2"/>
              </a:rPr>
              <a:t>ks</a:t>
            </a:r>
            <a:r>
              <a:rPr lang="en-US" baseline="30000" dirty="0" smtClean="0"/>
              <a:t>2</a:t>
            </a:r>
            <a:r>
              <a:rPr lang="en-US" dirty="0" smtClean="0"/>
              <a:t> will be large there.</a:t>
            </a:r>
            <a:endParaRPr lang="en-US" dirty="0"/>
          </a:p>
        </p:txBody>
      </p:sp>
      <p:pic>
        <p:nvPicPr>
          <p:cNvPr id="7" name="Picture 6" descr="skewness_illustrated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4953000"/>
            <a:ext cx="4248150" cy="1514475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533400" y="4419600"/>
            <a:ext cx="2819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err="1" smtClean="0"/>
              <a:t>Skewness</a:t>
            </a:r>
            <a:endParaRPr lang="en-US" dirty="0"/>
          </a:p>
        </p:txBody>
      </p:sp>
      <p:pic>
        <p:nvPicPr>
          <p:cNvPr id="10" name="Picture 9" descr="kurtosis_illustrated_lin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343400" y="4267200"/>
            <a:ext cx="3022600" cy="2266950"/>
          </a:xfrm>
          <a:prstGeom prst="rect">
            <a:avLst/>
          </a:prstGeom>
        </p:spPr>
      </p:pic>
      <p:pic>
        <p:nvPicPr>
          <p:cNvPr id="11" name="Picture 10" descr="kurtosis_illustrated_log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324600" y="3829050"/>
            <a:ext cx="2819400" cy="211455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5257800" y="3429000"/>
            <a:ext cx="3352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Kurtosis </a:t>
            </a:r>
            <a:r>
              <a:rPr lang="en-US" dirty="0" smtClean="0">
                <a:sym typeface="Wingdings" pitchFamily="2" charset="2"/>
              </a:rPr>
              <a:t> “bulging”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7315200" y="4648200"/>
            <a:ext cx="1295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Black: </a:t>
            </a:r>
            <a:r>
              <a:rPr lang="en-US" dirty="0" smtClean="0">
                <a:solidFill>
                  <a:schemeClr val="bg1"/>
                </a:solidFill>
                <a:latin typeface="Symbol" pitchFamily="18" charset="2"/>
              </a:rPr>
              <a:t>k</a:t>
            </a:r>
            <a:r>
              <a:rPr lang="en-US" dirty="0" smtClean="0">
                <a:solidFill>
                  <a:schemeClr val="bg1"/>
                </a:solidFill>
              </a:rPr>
              <a:t>=0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Red: </a:t>
            </a:r>
            <a:r>
              <a:rPr lang="en-US" dirty="0" smtClean="0">
                <a:solidFill>
                  <a:srgbClr val="FF0000"/>
                </a:solidFill>
                <a:latin typeface="Symbol" pitchFamily="18" charset="2"/>
              </a:rPr>
              <a:t>k</a:t>
            </a:r>
            <a:r>
              <a:rPr lang="en-US" dirty="0" smtClean="0">
                <a:solidFill>
                  <a:srgbClr val="FF0000"/>
                </a:solidFill>
              </a:rPr>
              <a:t>=∞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0" y="2286000"/>
            <a:ext cx="5257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quantities S</a:t>
            </a:r>
            <a:r>
              <a:rPr lang="en-US" dirty="0" smtClean="0">
                <a:latin typeface="Symbol" pitchFamily="18" charset="2"/>
              </a:rPr>
              <a:t>s</a:t>
            </a:r>
            <a:r>
              <a:rPr lang="en-US" dirty="0" smtClean="0"/>
              <a:t> and </a:t>
            </a:r>
            <a:r>
              <a:rPr lang="en-US" dirty="0" smtClean="0">
                <a:latin typeface="Symbol" pitchFamily="18" charset="2"/>
              </a:rPr>
              <a:t>ks</a:t>
            </a:r>
            <a:r>
              <a:rPr lang="en-US" baseline="30000" dirty="0" smtClean="0"/>
              <a:t>2</a:t>
            </a:r>
            <a:r>
              <a:rPr lang="en-US" dirty="0" smtClean="0"/>
              <a:t> are related to the quark number susceptibilities (</a:t>
            </a:r>
            <a:r>
              <a:rPr lang="en-US" dirty="0" smtClean="0">
                <a:latin typeface="Symbol" pitchFamily="18" charset="2"/>
              </a:rPr>
              <a:t>c</a:t>
            </a:r>
            <a:r>
              <a:rPr lang="en-US" dirty="0" smtClean="0"/>
              <a:t>):</a:t>
            </a:r>
          </a:p>
          <a:p>
            <a:r>
              <a:rPr lang="en-US" dirty="0" smtClean="0"/>
              <a:t>S</a:t>
            </a:r>
            <a:r>
              <a:rPr lang="en-US" dirty="0" smtClean="0">
                <a:latin typeface="Symbol" pitchFamily="18" charset="2"/>
              </a:rPr>
              <a:t>s</a:t>
            </a:r>
            <a:r>
              <a:rPr lang="en-US" dirty="0" smtClean="0"/>
              <a:t> ~ </a:t>
            </a:r>
            <a:r>
              <a:rPr lang="en-US" dirty="0" smtClean="0">
                <a:latin typeface="Symbol" pitchFamily="18" charset="2"/>
              </a:rPr>
              <a:t>c</a:t>
            </a:r>
            <a:r>
              <a:rPr lang="en-US" baseline="30000" dirty="0" smtClean="0"/>
              <a:t>(3) </a:t>
            </a:r>
            <a:r>
              <a:rPr lang="en-US" dirty="0" smtClean="0"/>
              <a:t>/</a:t>
            </a:r>
            <a:r>
              <a:rPr lang="en-US" dirty="0" smtClean="0">
                <a:latin typeface="Symbol" pitchFamily="18" charset="2"/>
              </a:rPr>
              <a:t>c</a:t>
            </a:r>
            <a:r>
              <a:rPr lang="en-US" baseline="30000" dirty="0" smtClean="0"/>
              <a:t>(2)</a:t>
            </a:r>
            <a:r>
              <a:rPr lang="en-US" dirty="0" smtClean="0"/>
              <a:t> and </a:t>
            </a:r>
            <a:r>
              <a:rPr lang="en-US" dirty="0" smtClean="0">
                <a:latin typeface="Symbol" pitchFamily="18" charset="2"/>
              </a:rPr>
              <a:t>ks</a:t>
            </a:r>
            <a:r>
              <a:rPr lang="en-US" baseline="30000" dirty="0" smtClean="0"/>
              <a:t>2</a:t>
            </a:r>
            <a:r>
              <a:rPr lang="en-US" dirty="0" smtClean="0"/>
              <a:t> ~ </a:t>
            </a:r>
            <a:r>
              <a:rPr lang="en-US" dirty="0" smtClean="0">
                <a:latin typeface="Symbol" pitchFamily="18" charset="2"/>
              </a:rPr>
              <a:t>c</a:t>
            </a:r>
            <a:r>
              <a:rPr lang="en-US" baseline="30000" dirty="0" smtClean="0"/>
              <a:t>(4) </a:t>
            </a:r>
            <a:r>
              <a:rPr lang="en-US" dirty="0" smtClean="0"/>
              <a:t>/</a:t>
            </a:r>
            <a:r>
              <a:rPr lang="en-US" dirty="0" smtClean="0">
                <a:latin typeface="Symbol" pitchFamily="18" charset="2"/>
              </a:rPr>
              <a:t>c</a:t>
            </a:r>
            <a:r>
              <a:rPr lang="en-US" baseline="30000" dirty="0" smtClean="0"/>
              <a:t>(2)</a:t>
            </a:r>
            <a:r>
              <a:rPr lang="en-US" dirty="0" smtClean="0"/>
              <a:t>. </a:t>
            </a:r>
            <a:endParaRPr lang="en-US" baseline="30000" dirty="0"/>
          </a:p>
        </p:txBody>
      </p:sp>
      <p:pic>
        <p:nvPicPr>
          <p:cNvPr id="68609" name="Picture 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185717" y="990600"/>
            <a:ext cx="3958283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"/>
            <a:ext cx="9144000" cy="762000"/>
          </a:xfrm>
        </p:spPr>
        <p:txBody>
          <a:bodyPr/>
          <a:lstStyle/>
          <a:p>
            <a:r>
              <a:rPr lang="en-US" sz="3200" dirty="0" smtClean="0">
                <a:solidFill>
                  <a:schemeClr val="tx1"/>
                </a:solidFill>
              </a:rPr>
              <a:t>Higher Moments of Net Charge Distributions</a:t>
            </a:r>
            <a:endParaRPr lang="en-US" sz="3200" dirty="0">
              <a:solidFill>
                <a:schemeClr val="tx1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Jeffery T. Mitchell – Quark Matter 2012 - 8/17/12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C89FBEB-6ED1-4867-A59C-EE89EA7E0E09}" type="slidenum">
              <a:rPr lang="en-US" smtClean="0"/>
              <a:pPr/>
              <a:t>16</a:t>
            </a:fld>
            <a:endParaRPr lang="en-US"/>
          </a:p>
        </p:txBody>
      </p:sp>
      <p:pic>
        <p:nvPicPr>
          <p:cNvPr id="5" name="Picture 4" descr="netcharge_cent_qm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762000"/>
            <a:ext cx="9086395" cy="51054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81000" y="5943600"/>
            <a:ext cx="8001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All datasets cover several orders of magnitude.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"/>
            <a:ext cx="9144000" cy="762000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Net Charge Moments vs. Centrality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Jeffery T. Mitchell – Quark Matter 2012 - 8/17/12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C89FBEB-6ED1-4867-A59C-EE89EA7E0E09}" type="slidenum">
              <a:rPr lang="en-US" smtClean="0"/>
              <a:pPr/>
              <a:t>17</a:t>
            </a:fld>
            <a:endParaRPr lang="en-US"/>
          </a:p>
        </p:txBody>
      </p:sp>
      <p:pic>
        <p:nvPicPr>
          <p:cNvPr id="5" name="Picture 4" descr="ndiffmom_npart_qm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04800" y="762000"/>
            <a:ext cx="6477000" cy="579087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858000" y="2362200"/>
            <a:ext cx="21336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</a:t>
            </a:r>
            <a:r>
              <a:rPr lang="en-US" dirty="0" err="1" smtClean="0"/>
              <a:t>skewness</a:t>
            </a:r>
            <a:r>
              <a:rPr lang="en-US" dirty="0" smtClean="0"/>
              <a:t> and kurtosis tends to increase with decreasing beam energy.</a:t>
            </a:r>
          </a:p>
          <a:p>
            <a:endParaRPr lang="en-US" dirty="0" smtClean="0"/>
          </a:p>
          <a:p>
            <a:r>
              <a:rPr lang="en-US" dirty="0" smtClean="0"/>
              <a:t>The </a:t>
            </a:r>
            <a:r>
              <a:rPr lang="en-US" dirty="0" err="1" smtClean="0"/>
              <a:t>skewness</a:t>
            </a:r>
            <a:r>
              <a:rPr lang="en-US" dirty="0" smtClean="0"/>
              <a:t> and kurtosis tends to decrease in more central collisions.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 rot="5400000">
            <a:off x="59444" y="1461702"/>
            <a:ext cx="761999" cy="276999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solidFill>
                  <a:schemeClr val="bg1"/>
                </a:solidFill>
              </a:rPr>
              <a:t>(&lt;N&gt;)</a:t>
            </a:r>
            <a:endParaRPr lang="en-US" sz="12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"/>
            <a:ext cx="9144000" cy="685799"/>
          </a:xfrm>
        </p:spPr>
        <p:txBody>
          <a:bodyPr/>
          <a:lstStyle/>
          <a:p>
            <a:r>
              <a:rPr lang="en-US" sz="4000" dirty="0" smtClean="0">
                <a:solidFill>
                  <a:schemeClr val="tx1"/>
                </a:solidFill>
              </a:rPr>
              <a:t>Net Charge S</a:t>
            </a:r>
            <a:r>
              <a:rPr lang="en-US" sz="4000" dirty="0" smtClean="0">
                <a:solidFill>
                  <a:schemeClr val="tx1"/>
                </a:solidFill>
                <a:latin typeface="Symbol" pitchFamily="18" charset="2"/>
              </a:rPr>
              <a:t>s</a:t>
            </a:r>
            <a:r>
              <a:rPr lang="en-US" sz="4000" dirty="0" smtClean="0">
                <a:solidFill>
                  <a:schemeClr val="tx1"/>
                </a:solidFill>
              </a:rPr>
              <a:t> and </a:t>
            </a:r>
            <a:r>
              <a:rPr lang="en-US" sz="4000" dirty="0" smtClean="0">
                <a:solidFill>
                  <a:schemeClr val="tx1"/>
                </a:solidFill>
                <a:latin typeface="Symbol" pitchFamily="18" charset="2"/>
              </a:rPr>
              <a:t>ks</a:t>
            </a:r>
            <a:r>
              <a:rPr lang="en-US" sz="4000" baseline="30000" dirty="0" smtClean="0">
                <a:solidFill>
                  <a:schemeClr val="tx1"/>
                </a:solidFill>
              </a:rPr>
              <a:t>2</a:t>
            </a:r>
            <a:r>
              <a:rPr lang="en-US" sz="4000" dirty="0" smtClean="0">
                <a:solidFill>
                  <a:schemeClr val="tx1"/>
                </a:solidFill>
              </a:rPr>
              <a:t> vs. Centrality</a:t>
            </a:r>
            <a:endParaRPr lang="en-US" sz="4000" dirty="0">
              <a:solidFill>
                <a:schemeClr val="tx1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Jeffery T. Mitchell – Quark Matter 2012 - 8/17/12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C89FBEB-6ED1-4867-A59C-EE89EA7E0E09}" type="slidenum">
              <a:rPr lang="en-US" smtClean="0"/>
              <a:pPr/>
              <a:t>18</a:t>
            </a:fld>
            <a:endParaRPr lang="en-US"/>
          </a:p>
        </p:txBody>
      </p:sp>
      <p:pic>
        <p:nvPicPr>
          <p:cNvPr id="6" name="Picture 5" descr="ndiffmom_ssigksig2_qm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38200" y="685800"/>
            <a:ext cx="4687374" cy="57912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486400" y="3048000"/>
            <a:ext cx="3505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products of the moments are relatively flat as a function of centrality.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Jeffery T. Mitchell – Quark Matter 2012 - 8/17/12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C89FBEB-6ED1-4867-A59C-EE89EA7E0E09}" type="slidenum">
              <a:rPr lang="en-US" smtClean="0"/>
              <a:pPr/>
              <a:t>19</a:t>
            </a:fld>
            <a:endParaRPr lang="en-US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0" y="1"/>
            <a:ext cx="9144000" cy="838200"/>
          </a:xfrm>
        </p:spPr>
        <p:txBody>
          <a:bodyPr/>
          <a:lstStyle/>
          <a:p>
            <a:r>
              <a:rPr lang="en-US" sz="3600" dirty="0" smtClean="0">
                <a:solidFill>
                  <a:schemeClr val="tx1"/>
                </a:solidFill>
              </a:rPr>
              <a:t>Net Charge S</a:t>
            </a:r>
            <a:r>
              <a:rPr lang="en-US" sz="3600" dirty="0" smtClean="0">
                <a:solidFill>
                  <a:schemeClr val="tx1"/>
                </a:solidFill>
                <a:latin typeface="Symbol" pitchFamily="18" charset="2"/>
              </a:rPr>
              <a:t>s</a:t>
            </a:r>
            <a:r>
              <a:rPr lang="en-US" sz="3600" dirty="0" smtClean="0">
                <a:solidFill>
                  <a:schemeClr val="tx1"/>
                </a:solidFill>
              </a:rPr>
              <a:t> and </a:t>
            </a:r>
            <a:r>
              <a:rPr lang="en-US" sz="3600" dirty="0" smtClean="0">
                <a:solidFill>
                  <a:schemeClr val="tx1"/>
                </a:solidFill>
                <a:latin typeface="Symbol" pitchFamily="18" charset="2"/>
              </a:rPr>
              <a:t>ks</a:t>
            </a:r>
            <a:r>
              <a:rPr lang="en-US" sz="3600" baseline="30000" dirty="0" smtClean="0">
                <a:solidFill>
                  <a:schemeClr val="tx1"/>
                </a:solidFill>
              </a:rPr>
              <a:t>2</a:t>
            </a:r>
            <a:r>
              <a:rPr lang="en-US" sz="3600" dirty="0" smtClean="0">
                <a:solidFill>
                  <a:schemeClr val="tx1"/>
                </a:solidFill>
              </a:rPr>
              <a:t> Excitation Function</a:t>
            </a:r>
            <a:endParaRPr lang="en-US" sz="3600" dirty="0">
              <a:solidFill>
                <a:schemeClr val="tx1"/>
              </a:solidFill>
            </a:endParaRPr>
          </a:p>
        </p:txBody>
      </p:sp>
      <p:pic>
        <p:nvPicPr>
          <p:cNvPr id="6" name="Picture 5" descr="momentsproduct_ene_hrg_qm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8600" y="762000"/>
            <a:ext cx="5622398" cy="57912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096000" y="1905000"/>
            <a:ext cx="26670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products of the net charge moments show no significant increase above URQMD, HIJING, or </a:t>
            </a:r>
            <a:r>
              <a:rPr lang="en-US" dirty="0" err="1" smtClean="0"/>
              <a:t>Hadron</a:t>
            </a:r>
            <a:r>
              <a:rPr lang="en-US" dirty="0" smtClean="0"/>
              <a:t> Resonance Gas predictions.</a:t>
            </a:r>
          </a:p>
          <a:p>
            <a:endParaRPr lang="en-US" dirty="0" smtClean="0"/>
          </a:p>
          <a:p>
            <a:r>
              <a:rPr lang="en-US" dirty="0" smtClean="0"/>
              <a:t>Stay tuned for new results at 19.6 and 27 </a:t>
            </a:r>
            <a:r>
              <a:rPr lang="en-US" dirty="0" err="1" smtClean="0"/>
              <a:t>GeV</a:t>
            </a:r>
            <a:r>
              <a:rPr lang="en-US" dirty="0" smtClean="0"/>
              <a:t>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Jeffery T. Mitchell – Quark Matter 2012 - 8/17/12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C18AB52-A287-4895-ACF6-FF00D53967CD}" type="slidenum">
              <a:rPr lang="en-US" smtClean="0"/>
              <a:pPr/>
              <a:t>2</a:t>
            </a:fld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228600" y="521369"/>
          <a:ext cx="8779043" cy="5602083"/>
        </p:xfrm>
        <a:graphic>
          <a:graphicData uri="http://schemas.openxmlformats.org/drawingml/2006/table">
            <a:tbl>
              <a:tblPr firstRow="1" bandRow="1">
                <a:tableStyleId>{8FD4443E-F989-4FC4-A0C8-D5A2AF1F390B}</a:tableStyleId>
              </a:tblPr>
              <a:tblGrid>
                <a:gridCol w="675311"/>
                <a:gridCol w="675311"/>
                <a:gridCol w="675311"/>
                <a:gridCol w="675311"/>
                <a:gridCol w="675311"/>
                <a:gridCol w="675311"/>
                <a:gridCol w="675311"/>
                <a:gridCol w="675311"/>
                <a:gridCol w="675311"/>
                <a:gridCol w="675311"/>
                <a:gridCol w="675311"/>
                <a:gridCol w="675311"/>
                <a:gridCol w="675311"/>
              </a:tblGrid>
              <a:tr h="898483">
                <a:tc>
                  <a:txBody>
                    <a:bodyPr/>
                    <a:lstStyle/>
                    <a:p>
                      <a:r>
                        <a:rPr lang="en-US" sz="1400" dirty="0" err="1" smtClean="0"/>
                        <a:t>sqrt</a:t>
                      </a:r>
                      <a:r>
                        <a:rPr lang="en-US" sz="1400" dirty="0" smtClean="0"/>
                        <a:t> </a:t>
                      </a:r>
                      <a:r>
                        <a:rPr lang="en-US" sz="1400" dirty="0" smtClean="0"/>
                        <a:t>(</a:t>
                      </a:r>
                      <a:r>
                        <a:rPr lang="en-US" sz="1400" dirty="0" err="1" smtClean="0"/>
                        <a:t>s</a:t>
                      </a:r>
                      <a:r>
                        <a:rPr lang="en-US" sz="1400" baseline="-25000" dirty="0" err="1" smtClean="0"/>
                        <a:t>NN</a:t>
                      </a:r>
                      <a:r>
                        <a:rPr lang="en-US" sz="1400" dirty="0" smtClean="0"/>
                        <a:t>) [</a:t>
                      </a:r>
                      <a:r>
                        <a:rPr lang="en-US" sz="1400" dirty="0" err="1" smtClean="0"/>
                        <a:t>GeV</a:t>
                      </a:r>
                      <a:r>
                        <a:rPr lang="en-US" sz="1400" dirty="0" smtClean="0"/>
                        <a:t>]</a:t>
                      </a:r>
                      <a:endParaRPr lang="en-US" sz="1400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2001</a:t>
                      </a:r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2002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2003</a:t>
                      </a:r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2004</a:t>
                      </a:r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2005</a:t>
                      </a:r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2006</a:t>
                      </a:r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2007</a:t>
                      </a:r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2008</a:t>
                      </a:r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2009</a:t>
                      </a:r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2010</a:t>
                      </a:r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2011</a:t>
                      </a:r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2012</a:t>
                      </a:r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0360">
                <a:tc>
                  <a:txBody>
                    <a:bodyPr/>
                    <a:lstStyle/>
                    <a:p>
                      <a:r>
                        <a:rPr lang="en-US" sz="1800" b="1" dirty="0" smtClean="0">
                          <a:solidFill>
                            <a:srgbClr val="002060"/>
                          </a:solidFill>
                        </a:rPr>
                        <a:t>200</a:t>
                      </a:r>
                      <a:endParaRPr lang="en-US" sz="1800" b="1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0360">
                <a:tc>
                  <a:txBody>
                    <a:bodyPr/>
                    <a:lstStyle/>
                    <a:p>
                      <a:r>
                        <a:rPr lang="en-US" sz="1800" b="1" dirty="0" smtClean="0">
                          <a:solidFill>
                            <a:srgbClr val="002060"/>
                          </a:solidFill>
                        </a:rPr>
                        <a:t>130</a:t>
                      </a:r>
                      <a:endParaRPr lang="en-US" sz="1800" b="1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0360">
                <a:tc>
                  <a:txBody>
                    <a:bodyPr/>
                    <a:lstStyle/>
                    <a:p>
                      <a:r>
                        <a:rPr lang="en-US" sz="1800" b="1" dirty="0" smtClean="0">
                          <a:solidFill>
                            <a:srgbClr val="002060"/>
                          </a:solidFill>
                        </a:rPr>
                        <a:t>62.</a:t>
                      </a:r>
                      <a:r>
                        <a:rPr lang="en-US" sz="1800" b="1" baseline="0" dirty="0" smtClean="0">
                          <a:solidFill>
                            <a:srgbClr val="002060"/>
                          </a:solidFill>
                        </a:rPr>
                        <a:t>4</a:t>
                      </a:r>
                      <a:endParaRPr lang="en-US" sz="1800" b="1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0360">
                <a:tc>
                  <a:txBody>
                    <a:bodyPr/>
                    <a:lstStyle/>
                    <a:p>
                      <a:r>
                        <a:rPr lang="en-US" sz="1800" b="1" dirty="0" smtClean="0">
                          <a:solidFill>
                            <a:srgbClr val="002060"/>
                          </a:solidFill>
                        </a:rPr>
                        <a:t>39</a:t>
                      </a:r>
                      <a:endParaRPr lang="en-US" sz="1800" b="1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0360">
                <a:tc>
                  <a:txBody>
                    <a:bodyPr/>
                    <a:lstStyle/>
                    <a:p>
                      <a:r>
                        <a:rPr lang="en-US" sz="1800" b="1" dirty="0" smtClean="0">
                          <a:solidFill>
                            <a:srgbClr val="002060"/>
                          </a:solidFill>
                        </a:rPr>
                        <a:t>27</a:t>
                      </a:r>
                      <a:endParaRPr lang="en-US" sz="1800" b="1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0360">
                <a:tc>
                  <a:txBody>
                    <a:bodyPr/>
                    <a:lstStyle/>
                    <a:p>
                      <a:r>
                        <a:rPr lang="en-US" sz="1800" b="1" dirty="0" smtClean="0">
                          <a:solidFill>
                            <a:srgbClr val="002060"/>
                          </a:solidFill>
                        </a:rPr>
                        <a:t>22.5</a:t>
                      </a:r>
                      <a:endParaRPr lang="en-US" sz="1800" b="1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0360">
                <a:tc>
                  <a:txBody>
                    <a:bodyPr/>
                    <a:lstStyle/>
                    <a:p>
                      <a:r>
                        <a:rPr lang="en-US" sz="1800" b="1" dirty="0" smtClean="0">
                          <a:solidFill>
                            <a:srgbClr val="002060"/>
                          </a:solidFill>
                        </a:rPr>
                        <a:t>19.6</a:t>
                      </a:r>
                      <a:endParaRPr lang="en-US" sz="1800" b="1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0360">
                <a:tc>
                  <a:txBody>
                    <a:bodyPr/>
                    <a:lstStyle/>
                    <a:p>
                      <a:r>
                        <a:rPr lang="en-US" sz="1800" b="1" dirty="0" smtClean="0">
                          <a:solidFill>
                            <a:srgbClr val="002060"/>
                          </a:solidFill>
                        </a:rPr>
                        <a:t>11.5</a:t>
                      </a:r>
                      <a:endParaRPr lang="en-US" sz="1800" b="1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0360">
                <a:tc>
                  <a:txBody>
                    <a:bodyPr/>
                    <a:lstStyle/>
                    <a:p>
                      <a:r>
                        <a:rPr lang="en-US" sz="1800" b="1" dirty="0" smtClean="0">
                          <a:solidFill>
                            <a:srgbClr val="002060"/>
                          </a:solidFill>
                        </a:rPr>
                        <a:t>7.7</a:t>
                      </a:r>
                      <a:endParaRPr lang="en-US" sz="1800" b="1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0360">
                <a:tc>
                  <a:txBody>
                    <a:bodyPr/>
                    <a:lstStyle/>
                    <a:p>
                      <a:r>
                        <a:rPr lang="en-US" sz="1800" b="1" dirty="0" smtClean="0">
                          <a:solidFill>
                            <a:srgbClr val="002060"/>
                          </a:solidFill>
                        </a:rPr>
                        <a:t>5.0</a:t>
                      </a:r>
                      <a:endParaRPr lang="en-US" sz="1800" b="1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</a:tbl>
          </a:graphicData>
        </a:graphic>
      </p:graphicFrame>
      <p:sp>
        <p:nvSpPr>
          <p:cNvPr id="6" name="Oval 5"/>
          <p:cNvSpPr/>
          <p:nvPr/>
        </p:nvSpPr>
        <p:spPr>
          <a:xfrm>
            <a:off x="1716505" y="1471864"/>
            <a:ext cx="381000" cy="381000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3080084" y="1447801"/>
            <a:ext cx="381000" cy="381000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5113421" y="1459832"/>
            <a:ext cx="381000" cy="381000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7808494" y="1459832"/>
            <a:ext cx="381000" cy="381000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445169" y="6124073"/>
            <a:ext cx="381000" cy="381000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826169" y="6124073"/>
            <a:ext cx="9906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Au+Au</a:t>
            </a:r>
            <a:endParaRPr lang="en-US" dirty="0"/>
          </a:p>
        </p:txBody>
      </p:sp>
      <p:sp>
        <p:nvSpPr>
          <p:cNvPr id="12" name="Oval 11"/>
          <p:cNvSpPr/>
          <p:nvPr/>
        </p:nvSpPr>
        <p:spPr>
          <a:xfrm>
            <a:off x="3068052" y="2410327"/>
            <a:ext cx="381000" cy="381000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/>
          <p:cNvSpPr/>
          <p:nvPr/>
        </p:nvSpPr>
        <p:spPr>
          <a:xfrm>
            <a:off x="7110663" y="2410327"/>
            <a:ext cx="381000" cy="381000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7110663" y="2891590"/>
            <a:ext cx="381000" cy="381000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/>
          <p:cNvSpPr/>
          <p:nvPr/>
        </p:nvSpPr>
        <p:spPr>
          <a:xfrm>
            <a:off x="7122694" y="4752474"/>
            <a:ext cx="381000" cy="381000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/>
          <p:cNvSpPr/>
          <p:nvPr/>
        </p:nvSpPr>
        <p:spPr>
          <a:xfrm>
            <a:off x="7808494" y="3348790"/>
            <a:ext cx="381000" cy="381000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/>
          <p:cNvSpPr/>
          <p:nvPr/>
        </p:nvSpPr>
        <p:spPr>
          <a:xfrm>
            <a:off x="7816515" y="4299286"/>
            <a:ext cx="381000" cy="381000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/>
          <p:cNvSpPr/>
          <p:nvPr/>
        </p:nvSpPr>
        <p:spPr>
          <a:xfrm>
            <a:off x="1034716" y="1949117"/>
            <a:ext cx="381000" cy="381000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Oval 19"/>
          <p:cNvSpPr/>
          <p:nvPr/>
        </p:nvSpPr>
        <p:spPr>
          <a:xfrm>
            <a:off x="3761874" y="1459832"/>
            <a:ext cx="381000" cy="381000"/>
          </a:xfrm>
          <a:prstGeom prst="ellipse">
            <a:avLst/>
          </a:prstGeom>
          <a:solidFill>
            <a:srgbClr val="D6532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Oval 22"/>
          <p:cNvSpPr/>
          <p:nvPr/>
        </p:nvSpPr>
        <p:spPr>
          <a:xfrm>
            <a:off x="3765885" y="2406316"/>
            <a:ext cx="381000" cy="381000"/>
          </a:xfrm>
          <a:prstGeom prst="ellipse">
            <a:avLst/>
          </a:prstGeom>
          <a:solidFill>
            <a:srgbClr val="D6532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Oval 23"/>
          <p:cNvSpPr/>
          <p:nvPr/>
        </p:nvSpPr>
        <p:spPr>
          <a:xfrm>
            <a:off x="3757864" y="3810000"/>
            <a:ext cx="381000" cy="381000"/>
          </a:xfrm>
          <a:prstGeom prst="ellipse">
            <a:avLst/>
          </a:prstGeom>
          <a:solidFill>
            <a:srgbClr val="D6532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Oval 24"/>
          <p:cNvSpPr/>
          <p:nvPr/>
        </p:nvSpPr>
        <p:spPr>
          <a:xfrm>
            <a:off x="5321969" y="6172199"/>
            <a:ext cx="381000" cy="381000"/>
          </a:xfrm>
          <a:prstGeom prst="ellipse">
            <a:avLst/>
          </a:prstGeom>
          <a:solidFill>
            <a:srgbClr val="D6532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extBox 25"/>
          <p:cNvSpPr txBox="1"/>
          <p:nvPr/>
        </p:nvSpPr>
        <p:spPr>
          <a:xfrm>
            <a:off x="5702969" y="6172199"/>
            <a:ext cx="9906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Cu+Cu</a:t>
            </a:r>
            <a:endParaRPr lang="en-US" dirty="0"/>
          </a:p>
        </p:txBody>
      </p:sp>
      <p:sp>
        <p:nvSpPr>
          <p:cNvPr id="28" name="Title 1"/>
          <p:cNvSpPr txBox="1">
            <a:spLocks/>
          </p:cNvSpPr>
          <p:nvPr/>
        </p:nvSpPr>
        <p:spPr>
          <a:xfrm>
            <a:off x="0" y="0"/>
            <a:ext cx="8915400" cy="9144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The RHIC Beam Energy Scan Program: Overview</a:t>
            </a:r>
            <a:endParaRPr kumimoji="0" lang="en-US" sz="2800" b="0" i="0" u="none" strike="noStrike" kern="0" cap="none" spc="0" normalizeH="0" baseline="0" noProof="0" dirty="0">
              <a:ln>
                <a:noFill/>
              </a:ln>
              <a:effectLst>
                <a:outerShdw blurRad="38100" dist="38100" dir="2700000" algn="tl">
                  <a:srgbClr val="FFFFFF"/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29" name="Oval 28"/>
          <p:cNvSpPr/>
          <p:nvPr/>
        </p:nvSpPr>
        <p:spPr>
          <a:xfrm>
            <a:off x="1736557" y="4291265"/>
            <a:ext cx="381000" cy="381000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Oval 29"/>
          <p:cNvSpPr/>
          <p:nvPr/>
        </p:nvSpPr>
        <p:spPr>
          <a:xfrm>
            <a:off x="6845969" y="6172199"/>
            <a:ext cx="381000" cy="381000"/>
          </a:xfrm>
          <a:prstGeom prst="ellipse">
            <a:avLst/>
          </a:prstGeom>
          <a:solidFill>
            <a:srgbClr val="0099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Oval 30"/>
          <p:cNvSpPr/>
          <p:nvPr/>
        </p:nvSpPr>
        <p:spPr>
          <a:xfrm>
            <a:off x="2402305" y="1459832"/>
            <a:ext cx="381000" cy="381000"/>
          </a:xfrm>
          <a:prstGeom prst="ellipse">
            <a:avLst/>
          </a:prstGeom>
          <a:solidFill>
            <a:srgbClr val="0099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Oval 31"/>
          <p:cNvSpPr/>
          <p:nvPr/>
        </p:nvSpPr>
        <p:spPr>
          <a:xfrm>
            <a:off x="5771147" y="1459832"/>
            <a:ext cx="381000" cy="381000"/>
          </a:xfrm>
          <a:prstGeom prst="ellipse">
            <a:avLst/>
          </a:prstGeom>
          <a:solidFill>
            <a:srgbClr val="0099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TextBox 32"/>
          <p:cNvSpPr txBox="1"/>
          <p:nvPr/>
        </p:nvSpPr>
        <p:spPr>
          <a:xfrm>
            <a:off x="7303169" y="6172199"/>
            <a:ext cx="9906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d+Au</a:t>
            </a:r>
            <a:endParaRPr lang="en-US" dirty="0"/>
          </a:p>
        </p:txBody>
      </p:sp>
      <p:sp>
        <p:nvSpPr>
          <p:cNvPr id="35" name="Oval 34"/>
          <p:cNvSpPr/>
          <p:nvPr/>
        </p:nvSpPr>
        <p:spPr>
          <a:xfrm>
            <a:off x="3669632" y="6168189"/>
            <a:ext cx="381000" cy="381000"/>
          </a:xfrm>
          <a:prstGeom prst="ellipse">
            <a:avLst/>
          </a:prstGeom>
          <a:solidFill>
            <a:srgbClr val="99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TextBox 35"/>
          <p:cNvSpPr txBox="1"/>
          <p:nvPr/>
        </p:nvSpPr>
        <p:spPr>
          <a:xfrm>
            <a:off x="4126832" y="6168189"/>
            <a:ext cx="9906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Cu+Au</a:t>
            </a:r>
            <a:endParaRPr lang="en-US" dirty="0"/>
          </a:p>
        </p:txBody>
      </p:sp>
      <p:sp>
        <p:nvSpPr>
          <p:cNvPr id="37" name="Oval 36"/>
          <p:cNvSpPr/>
          <p:nvPr/>
        </p:nvSpPr>
        <p:spPr>
          <a:xfrm>
            <a:off x="8406063" y="1532021"/>
            <a:ext cx="252663" cy="280737"/>
          </a:xfrm>
          <a:prstGeom prst="ellipse">
            <a:avLst/>
          </a:prstGeom>
          <a:solidFill>
            <a:srgbClr val="99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Oval 37"/>
          <p:cNvSpPr/>
          <p:nvPr/>
        </p:nvSpPr>
        <p:spPr>
          <a:xfrm>
            <a:off x="2165685" y="6144126"/>
            <a:ext cx="381000" cy="381000"/>
          </a:xfrm>
          <a:prstGeom prst="ellipse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TextBox 38"/>
          <p:cNvSpPr txBox="1"/>
          <p:nvPr/>
        </p:nvSpPr>
        <p:spPr>
          <a:xfrm>
            <a:off x="2582780" y="6136105"/>
            <a:ext cx="9906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U+U</a:t>
            </a:r>
            <a:endParaRPr lang="en-US" dirty="0"/>
          </a:p>
        </p:txBody>
      </p:sp>
      <p:sp>
        <p:nvSpPr>
          <p:cNvPr id="41" name="Oval 40"/>
          <p:cNvSpPr/>
          <p:nvPr/>
        </p:nvSpPr>
        <p:spPr>
          <a:xfrm>
            <a:off x="8738937" y="1524000"/>
            <a:ext cx="252663" cy="280737"/>
          </a:xfrm>
          <a:prstGeom prst="ellipse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Oval 41"/>
          <p:cNvSpPr/>
          <p:nvPr/>
        </p:nvSpPr>
        <p:spPr>
          <a:xfrm>
            <a:off x="8502315" y="5710990"/>
            <a:ext cx="381000" cy="381000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4" name="Straight Connector 43"/>
          <p:cNvCxnSpPr/>
          <p:nvPr/>
        </p:nvCxnSpPr>
        <p:spPr>
          <a:xfrm flipH="1">
            <a:off x="6990347" y="525379"/>
            <a:ext cx="4011" cy="5598695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0" name="Oval 39"/>
          <p:cNvSpPr/>
          <p:nvPr/>
        </p:nvSpPr>
        <p:spPr>
          <a:xfrm>
            <a:off x="7130716" y="1471863"/>
            <a:ext cx="381000" cy="381000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Oval 42"/>
          <p:cNvSpPr/>
          <p:nvPr/>
        </p:nvSpPr>
        <p:spPr>
          <a:xfrm>
            <a:off x="7134726" y="5229727"/>
            <a:ext cx="381000" cy="381000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TextBox 45"/>
          <p:cNvSpPr txBox="1"/>
          <p:nvPr/>
        </p:nvSpPr>
        <p:spPr>
          <a:xfrm>
            <a:off x="6817895" y="4772527"/>
            <a:ext cx="990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 smtClean="0">
                <a:solidFill>
                  <a:srgbClr val="FF0000"/>
                </a:solidFill>
              </a:rPr>
              <a:t>STAR</a:t>
            </a:r>
          </a:p>
          <a:p>
            <a:pPr algn="ctr"/>
            <a:r>
              <a:rPr lang="en-US" sz="900" b="1" dirty="0" smtClean="0">
                <a:solidFill>
                  <a:srgbClr val="FF0000"/>
                </a:solidFill>
              </a:rPr>
              <a:t>only</a:t>
            </a:r>
            <a:endParaRPr lang="en-US" sz="900" b="1" dirty="0">
              <a:solidFill>
                <a:srgbClr val="FF0000"/>
              </a:solidFill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8337884" y="5702968"/>
            <a:ext cx="7218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 smtClean="0">
                <a:solidFill>
                  <a:srgbClr val="FF0000"/>
                </a:solidFill>
              </a:rPr>
              <a:t>Test</a:t>
            </a:r>
          </a:p>
          <a:p>
            <a:pPr algn="ctr"/>
            <a:r>
              <a:rPr lang="en-US" sz="900" b="1" dirty="0" smtClean="0">
                <a:solidFill>
                  <a:srgbClr val="FF0000"/>
                </a:solidFill>
              </a:rPr>
              <a:t>run</a:t>
            </a:r>
            <a:endParaRPr lang="en-US" sz="9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0"/>
            <a:ext cx="8229600" cy="838200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HBT Radii vs. Centrality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Jeffery T. Mitchell – Quark Matter 2012 - 8/17/12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C89FBEB-6ED1-4867-A59C-EE89EA7E0E09}" type="slidenum">
              <a:rPr lang="en-US" smtClean="0"/>
              <a:pPr/>
              <a:t>20</a:t>
            </a:fld>
            <a:endParaRPr lang="en-US"/>
          </a:p>
        </p:txBody>
      </p:sp>
      <p:pic>
        <p:nvPicPr>
          <p:cNvPr id="307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1066800"/>
            <a:ext cx="7201861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7467600" y="2286000"/>
            <a:ext cx="16764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</a:t>
            </a:r>
            <a:r>
              <a:rPr lang="en-US" baseline="-25000" dirty="0" smtClean="0"/>
              <a:t>out</a:t>
            </a:r>
            <a:r>
              <a:rPr lang="en-US" dirty="0" smtClean="0"/>
              <a:t>, </a:t>
            </a:r>
            <a:r>
              <a:rPr lang="en-US" dirty="0" err="1" smtClean="0"/>
              <a:t>R</a:t>
            </a:r>
            <a:r>
              <a:rPr lang="en-US" baseline="-25000" dirty="0" err="1" smtClean="0"/>
              <a:t>side</a:t>
            </a:r>
            <a:r>
              <a:rPr lang="en-US" dirty="0" smtClean="0"/>
              <a:t>, and </a:t>
            </a:r>
            <a:r>
              <a:rPr lang="en-US" dirty="0" err="1" smtClean="0"/>
              <a:t>R</a:t>
            </a:r>
            <a:r>
              <a:rPr lang="en-US" baseline="-25000" dirty="0" err="1" smtClean="0"/>
              <a:t>long</a:t>
            </a:r>
            <a:r>
              <a:rPr lang="en-US" baseline="-25000" dirty="0" smtClean="0"/>
              <a:t> </a:t>
            </a:r>
            <a:r>
              <a:rPr lang="en-US" dirty="0" smtClean="0"/>
              <a:t>all increase with increasing centrality.</a:t>
            </a:r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"/>
            <a:ext cx="8229600" cy="609599"/>
          </a:xfrm>
        </p:spPr>
        <p:txBody>
          <a:bodyPr/>
          <a:lstStyle/>
          <a:p>
            <a:r>
              <a:rPr lang="en-US" sz="4000" dirty="0" smtClean="0">
                <a:solidFill>
                  <a:schemeClr val="tx1"/>
                </a:solidFill>
              </a:rPr>
              <a:t>HBT Radii: Excitation Function</a:t>
            </a:r>
            <a:endParaRPr lang="en-US" sz="4000" dirty="0">
              <a:solidFill>
                <a:schemeClr val="tx1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Jeffery T. Mitchell – Quark Matter 2012 - 8/17/12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C89FBEB-6ED1-4867-A59C-EE89EA7E0E09}" type="slidenum">
              <a:rPr lang="en-US" smtClean="0"/>
              <a:pPr/>
              <a:t>21</a:t>
            </a:fld>
            <a:endParaRPr lang="en-US"/>
          </a:p>
        </p:txBody>
      </p:sp>
      <p:graphicFrame>
        <p:nvGraphicFramePr>
          <p:cNvPr id="56323" name="Object 3"/>
          <p:cNvGraphicFramePr>
            <a:graphicFrameLocks noChangeAspect="1"/>
          </p:cNvGraphicFramePr>
          <p:nvPr/>
        </p:nvGraphicFramePr>
        <p:xfrm>
          <a:off x="1905000" y="609600"/>
          <a:ext cx="3048000" cy="5956397"/>
        </p:xfrm>
        <a:graphic>
          <a:graphicData uri="http://schemas.openxmlformats.org/presentationml/2006/ole">
            <p:oleObj spid="_x0000_s56323" name="Acrobat Document" r:id="rId3" imgW="3590706" imgH="7019857" progId="AcroExch.Document.7">
              <p:embed/>
            </p:oleObj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5257800" y="2667000"/>
            <a:ext cx="33528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There is no significant change in R</a:t>
            </a:r>
            <a:r>
              <a:rPr lang="en-US" baseline="-25000" dirty="0" smtClean="0"/>
              <a:t>out</a:t>
            </a:r>
            <a:r>
              <a:rPr lang="en-US" dirty="0" smtClean="0"/>
              <a:t> and </a:t>
            </a:r>
            <a:r>
              <a:rPr lang="en-US" dirty="0" err="1" smtClean="0"/>
              <a:t>R</a:t>
            </a:r>
            <a:r>
              <a:rPr lang="en-US" baseline="-25000" dirty="0" err="1" smtClean="0"/>
              <a:t>side</a:t>
            </a:r>
            <a:r>
              <a:rPr lang="en-US" dirty="0" smtClean="0"/>
              <a:t> vs. </a:t>
            </a:r>
            <a:r>
              <a:rPr lang="en-US" dirty="0" err="1" smtClean="0"/>
              <a:t>sqrt</a:t>
            </a:r>
            <a:r>
              <a:rPr lang="en-US" dirty="0" smtClean="0"/>
              <a:t>(</a:t>
            </a:r>
            <a:r>
              <a:rPr lang="en-US" dirty="0" err="1" smtClean="0"/>
              <a:t>s</a:t>
            </a:r>
            <a:r>
              <a:rPr lang="en-US" baseline="-25000" dirty="0" err="1" smtClean="0"/>
              <a:t>NN</a:t>
            </a:r>
            <a:r>
              <a:rPr lang="en-US" dirty="0" smtClean="0"/>
              <a:t>) from 39 to 200 </a:t>
            </a:r>
            <a:r>
              <a:rPr lang="en-US" dirty="0" err="1" smtClean="0"/>
              <a:t>GeV</a:t>
            </a:r>
            <a:r>
              <a:rPr lang="en-US" dirty="0" smtClean="0"/>
              <a:t>.</a:t>
            </a:r>
          </a:p>
          <a:p>
            <a:endParaRPr lang="en-US" dirty="0" smtClean="0"/>
          </a:p>
          <a:p>
            <a:r>
              <a:rPr lang="en-US" dirty="0" err="1" smtClean="0"/>
              <a:t>R</a:t>
            </a:r>
            <a:r>
              <a:rPr lang="en-US" baseline="-25000" dirty="0" err="1" smtClean="0"/>
              <a:t>long</a:t>
            </a:r>
            <a:r>
              <a:rPr lang="en-US" dirty="0" smtClean="0"/>
              <a:t> increases with </a:t>
            </a:r>
            <a:r>
              <a:rPr lang="en-US" dirty="0" err="1" smtClean="0"/>
              <a:t>sqrt</a:t>
            </a:r>
            <a:r>
              <a:rPr lang="en-US" dirty="0" smtClean="0"/>
              <a:t>(</a:t>
            </a:r>
            <a:r>
              <a:rPr lang="en-US" dirty="0" err="1" smtClean="0"/>
              <a:t>s</a:t>
            </a:r>
            <a:r>
              <a:rPr lang="en-US" baseline="-25000" dirty="0" err="1" smtClean="0"/>
              <a:t>NN</a:t>
            </a:r>
            <a:r>
              <a:rPr lang="en-US" dirty="0" smtClean="0"/>
              <a:t>).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590800" y="1981200"/>
            <a:ext cx="914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bg2"/>
                </a:solidFill>
              </a:rPr>
              <a:t>R</a:t>
            </a:r>
            <a:r>
              <a:rPr lang="en-US" sz="2800" b="1" baseline="-25000" dirty="0" smtClean="0">
                <a:solidFill>
                  <a:schemeClr val="bg2"/>
                </a:solidFill>
              </a:rPr>
              <a:t>out</a:t>
            </a:r>
            <a:endParaRPr lang="en-US" sz="2400" b="1" baseline="-25000" dirty="0">
              <a:solidFill>
                <a:schemeClr val="bg2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743200" y="3810000"/>
            <a:ext cx="914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err="1" smtClean="0">
                <a:solidFill>
                  <a:schemeClr val="bg2"/>
                </a:solidFill>
              </a:rPr>
              <a:t>R</a:t>
            </a:r>
            <a:r>
              <a:rPr lang="en-US" sz="2800" b="1" baseline="-25000" dirty="0" err="1" smtClean="0">
                <a:solidFill>
                  <a:schemeClr val="bg2"/>
                </a:solidFill>
              </a:rPr>
              <a:t>side</a:t>
            </a:r>
            <a:endParaRPr lang="en-US" sz="2400" b="1" baseline="-25000" dirty="0">
              <a:solidFill>
                <a:schemeClr val="bg2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743200" y="4343400"/>
            <a:ext cx="914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err="1" smtClean="0">
                <a:solidFill>
                  <a:schemeClr val="bg2"/>
                </a:solidFill>
              </a:rPr>
              <a:t>R</a:t>
            </a:r>
            <a:r>
              <a:rPr lang="en-US" sz="2800" b="1" baseline="-25000" dirty="0" err="1" smtClean="0">
                <a:solidFill>
                  <a:schemeClr val="bg2"/>
                </a:solidFill>
              </a:rPr>
              <a:t>long</a:t>
            </a:r>
            <a:endParaRPr lang="en-US" sz="2400" b="1" baseline="-25000" dirty="0">
              <a:solidFill>
                <a:schemeClr val="bg2"/>
              </a:solidFill>
            </a:endParaRPr>
          </a:p>
        </p:txBody>
      </p:sp>
      <p:cxnSp>
        <p:nvCxnSpPr>
          <p:cNvPr id="12" name="Straight Connector 11"/>
          <p:cNvCxnSpPr/>
          <p:nvPr/>
        </p:nvCxnSpPr>
        <p:spPr>
          <a:xfrm flipV="1">
            <a:off x="2634916" y="4427621"/>
            <a:ext cx="2153652" cy="116706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"/>
            <a:ext cx="8229600" cy="914400"/>
          </a:xfrm>
        </p:spPr>
        <p:txBody>
          <a:bodyPr/>
          <a:lstStyle/>
          <a:p>
            <a:r>
              <a:rPr lang="en-US" sz="3200" dirty="0" err="1" smtClean="0">
                <a:solidFill>
                  <a:schemeClr val="tx1"/>
                </a:solidFill>
              </a:rPr>
              <a:t>Pion</a:t>
            </a:r>
            <a:r>
              <a:rPr lang="en-US" sz="3200" dirty="0" smtClean="0">
                <a:solidFill>
                  <a:schemeClr val="tx1"/>
                </a:solidFill>
              </a:rPr>
              <a:t> freeze-out Volume:</a:t>
            </a:r>
            <a:r>
              <a:rPr lang="en-US" sz="3200" dirty="0" smtClean="0">
                <a:solidFill>
                  <a:schemeClr val="tx1"/>
                </a:solidFill>
              </a:rPr>
              <a:t> </a:t>
            </a:r>
            <a:r>
              <a:rPr lang="en-US" sz="3200" dirty="0" smtClean="0">
                <a:solidFill>
                  <a:schemeClr val="tx1"/>
                </a:solidFill>
              </a:rPr>
              <a:t>Excitation Function</a:t>
            </a:r>
            <a:endParaRPr lang="en-US" sz="3200" dirty="0">
              <a:solidFill>
                <a:schemeClr val="tx1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Jeffery T. Mitchell – Quark Matter 2012 - 8/17/12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C89FBEB-6ED1-4867-A59C-EE89EA7E0E09}" type="slidenum">
              <a:rPr lang="en-US" smtClean="0"/>
              <a:pPr/>
              <a:t>22</a:t>
            </a:fld>
            <a:endParaRPr lang="en-US"/>
          </a:p>
        </p:txBody>
      </p:sp>
      <p:pic>
        <p:nvPicPr>
          <p:cNvPr id="317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990600"/>
            <a:ext cx="7207420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7391400" y="1371600"/>
            <a:ext cx="1752600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quantity R</a:t>
            </a:r>
            <a:r>
              <a:rPr lang="en-US" baseline="-25000" dirty="0" smtClean="0"/>
              <a:t>out</a:t>
            </a:r>
            <a:r>
              <a:rPr lang="en-US" dirty="0" smtClean="0"/>
              <a:t>*</a:t>
            </a:r>
            <a:r>
              <a:rPr lang="en-US" dirty="0" err="1" smtClean="0"/>
              <a:t>R</a:t>
            </a:r>
            <a:r>
              <a:rPr lang="en-US" baseline="-25000" dirty="0" err="1" smtClean="0"/>
              <a:t>side</a:t>
            </a:r>
            <a:r>
              <a:rPr lang="en-US" dirty="0" smtClean="0"/>
              <a:t>*</a:t>
            </a:r>
            <a:r>
              <a:rPr lang="en-US" dirty="0" err="1" smtClean="0"/>
              <a:t>R</a:t>
            </a:r>
            <a:r>
              <a:rPr lang="en-US" baseline="-25000" dirty="0" err="1" smtClean="0"/>
              <a:t>long</a:t>
            </a:r>
            <a:r>
              <a:rPr lang="en-US" dirty="0" smtClean="0"/>
              <a:t> estimates the </a:t>
            </a:r>
            <a:r>
              <a:rPr lang="en-US" dirty="0" err="1" smtClean="0"/>
              <a:t>pion</a:t>
            </a:r>
            <a:r>
              <a:rPr lang="en-US" dirty="0" smtClean="0"/>
              <a:t> freeze-out volume, </a:t>
            </a:r>
            <a:r>
              <a:rPr lang="en-US" dirty="0" err="1" smtClean="0"/>
              <a:t>V</a:t>
            </a:r>
            <a:r>
              <a:rPr lang="en-US" baseline="-25000" dirty="0" err="1" smtClean="0"/>
              <a:t>f</a:t>
            </a:r>
            <a:r>
              <a:rPr lang="en-US" dirty="0" smtClean="0"/>
              <a:t>.</a:t>
            </a:r>
          </a:p>
          <a:p>
            <a:endParaRPr lang="en-US" dirty="0" smtClean="0"/>
          </a:p>
          <a:p>
            <a:r>
              <a:rPr lang="en-US" dirty="0" smtClean="0"/>
              <a:t>The PHENIX data are consistent with the trend displayed by previous results.</a:t>
            </a:r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1720516" y="2133600"/>
            <a:ext cx="5213684" cy="246246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"/>
            <a:ext cx="8229600" cy="762000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Identified Particle Flow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Jeffery T. Mitchell – Quark Matter 2012 - 8/17/12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C89FBEB-6ED1-4867-A59C-EE89EA7E0E09}" type="slidenum">
              <a:rPr lang="en-US" smtClean="0"/>
              <a:pPr/>
              <a:t>23</a:t>
            </a:fld>
            <a:endParaRPr lang="en-US"/>
          </a:p>
        </p:txBody>
      </p:sp>
      <p:pic>
        <p:nvPicPr>
          <p:cNvPr id="5" name="Picture 2" descr="Screen shot 2012-08-08 at 2.59.03 PM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762000"/>
            <a:ext cx="6449999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6781800" y="2971800"/>
            <a:ext cx="23622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Scaling of v</a:t>
            </a:r>
            <a:r>
              <a:rPr lang="en-US" baseline="-25000" dirty="0" smtClean="0"/>
              <a:t>2</a:t>
            </a:r>
            <a:r>
              <a:rPr lang="en-US" dirty="0" smtClean="0"/>
              <a:t> and v</a:t>
            </a:r>
            <a:r>
              <a:rPr lang="en-US" baseline="-25000" dirty="0" smtClean="0"/>
              <a:t>3</a:t>
            </a:r>
            <a:r>
              <a:rPr lang="en-US" dirty="0" smtClean="0"/>
              <a:t> by the number of constituent quarks is preserved at 62 </a:t>
            </a:r>
            <a:r>
              <a:rPr lang="en-US" dirty="0" err="1" smtClean="0"/>
              <a:t>GeV</a:t>
            </a:r>
            <a:r>
              <a:rPr lang="en-US" dirty="0" smtClean="0"/>
              <a:t> and 39 </a:t>
            </a:r>
            <a:r>
              <a:rPr lang="en-US" dirty="0" err="1" smtClean="0"/>
              <a:t>GeV</a:t>
            </a:r>
            <a:r>
              <a:rPr lang="en-US" dirty="0" smtClean="0"/>
              <a:t>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"/>
            <a:ext cx="8229600" cy="685799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Energy Loss Measurements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Jeffery T. Mitchell – Quark Matter 2012 - 8/17/12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C89FBEB-6ED1-4867-A59C-EE89EA7E0E09}" type="slidenum">
              <a:rPr lang="en-US" smtClean="0"/>
              <a:pPr/>
              <a:t>24</a:t>
            </a:fld>
            <a:endParaRPr lang="en-US"/>
          </a:p>
        </p:txBody>
      </p:sp>
      <p:pic>
        <p:nvPicPr>
          <p:cNvPr id="6" name="Picture 5" descr="fig3_a_RAAAveraged_pT_6_final.g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762000"/>
            <a:ext cx="5867400" cy="29314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0" y="3733800"/>
            <a:ext cx="1659657" cy="2386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457200"/>
            <a:r>
              <a:rPr lang="en-US" dirty="0">
                <a:hlinkClick r:id="rId3"/>
              </a:rPr>
              <a:t>arXiv:1204.1526v1</a:t>
            </a:r>
            <a:endParaRPr lang="en-US" dirty="0"/>
          </a:p>
        </p:txBody>
      </p:sp>
      <p:pic>
        <p:nvPicPr>
          <p:cNvPr id="9" name="Picture 6" descr="jpsi_raa_200_62_39_abhisek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68644" y="3124200"/>
            <a:ext cx="4375355" cy="3390900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304800" y="4343400"/>
            <a:ext cx="38862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</a:t>
            </a:r>
            <a:r>
              <a:rPr lang="en-US" baseline="-25000" dirty="0" smtClean="0"/>
              <a:t>AA</a:t>
            </a:r>
            <a:r>
              <a:rPr lang="en-US" dirty="0" smtClean="0"/>
              <a:t> at 62 </a:t>
            </a:r>
            <a:r>
              <a:rPr lang="en-US" dirty="0" err="1" smtClean="0"/>
              <a:t>GeV</a:t>
            </a:r>
            <a:r>
              <a:rPr lang="en-US" dirty="0" smtClean="0"/>
              <a:t> is similar to that at 200 </a:t>
            </a:r>
            <a:r>
              <a:rPr lang="en-US" dirty="0" err="1" smtClean="0"/>
              <a:t>GeV</a:t>
            </a:r>
            <a:r>
              <a:rPr lang="en-US" dirty="0" smtClean="0"/>
              <a:t>.</a:t>
            </a:r>
          </a:p>
          <a:p>
            <a:endParaRPr lang="en-US" dirty="0" smtClean="0"/>
          </a:p>
          <a:p>
            <a:r>
              <a:rPr lang="en-US" dirty="0" smtClean="0"/>
              <a:t>Strong suppression is still observed at 39 </a:t>
            </a:r>
            <a:r>
              <a:rPr lang="en-US" dirty="0" err="1" smtClean="0"/>
              <a:t>GeV</a:t>
            </a:r>
            <a:r>
              <a:rPr lang="en-US" dirty="0" smtClean="0"/>
              <a:t>, but it is less than at higher energies. </a:t>
            </a:r>
            <a:r>
              <a:rPr lang="en-US" dirty="0" smtClean="0">
                <a:latin typeface="Symbol" pitchFamily="18" charset="2"/>
              </a:rPr>
              <a:t>p</a:t>
            </a:r>
            <a:r>
              <a:rPr lang="en-US" baseline="30000" dirty="0" smtClean="0"/>
              <a:t>0</a:t>
            </a:r>
            <a:r>
              <a:rPr lang="en-US" dirty="0" smtClean="0"/>
              <a:t> R</a:t>
            </a:r>
            <a:r>
              <a:rPr lang="en-US" baseline="-25000" dirty="0" smtClean="0"/>
              <a:t>AA</a:t>
            </a:r>
            <a:r>
              <a:rPr lang="en-US" dirty="0" smtClean="0"/>
              <a:t> results at 27 </a:t>
            </a:r>
            <a:r>
              <a:rPr lang="en-US" dirty="0" err="1" smtClean="0"/>
              <a:t>GeV</a:t>
            </a:r>
            <a:r>
              <a:rPr lang="en-US" dirty="0" smtClean="0"/>
              <a:t> </a:t>
            </a:r>
            <a:r>
              <a:rPr lang="en-US" dirty="0" smtClean="0"/>
              <a:t>are</a:t>
            </a:r>
            <a:r>
              <a:rPr lang="en-US" dirty="0" smtClean="0"/>
              <a:t> </a:t>
            </a:r>
            <a:r>
              <a:rPr lang="en-US" dirty="0" smtClean="0"/>
              <a:t>coming soon.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39825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Summary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Jeffery T. Mitchell – Quark Matter 2012 - 8/17/12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C89FBEB-6ED1-4867-A59C-EE89EA7E0E09}" type="slidenum">
              <a:rPr lang="en-US" smtClean="0"/>
              <a:pPr/>
              <a:t>25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304800" y="1066800"/>
            <a:ext cx="8839200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New results from 39, 27, 19.6, and 7.7 </a:t>
            </a:r>
            <a:r>
              <a:rPr lang="en-US" dirty="0" err="1" smtClean="0"/>
              <a:t>GeV</a:t>
            </a:r>
            <a:r>
              <a:rPr lang="en-US" dirty="0" smtClean="0"/>
              <a:t> </a:t>
            </a:r>
            <a:r>
              <a:rPr lang="en-US" dirty="0" err="1" smtClean="0"/>
              <a:t>Au+Au</a:t>
            </a:r>
            <a:r>
              <a:rPr lang="en-US" dirty="0" smtClean="0"/>
              <a:t> collisions are shown.</a:t>
            </a:r>
          </a:p>
          <a:p>
            <a:r>
              <a:rPr lang="en-US" dirty="0" smtClean="0"/>
              <a:t> 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Charged particle multiplicity and transverse energy production tend to scale logarithmically with </a:t>
            </a:r>
            <a:r>
              <a:rPr lang="en-US" dirty="0" err="1" smtClean="0"/>
              <a:t>sqrt</a:t>
            </a:r>
            <a:r>
              <a:rPr lang="en-US" dirty="0" smtClean="0"/>
              <a:t>(</a:t>
            </a:r>
            <a:r>
              <a:rPr lang="en-US" dirty="0" err="1" smtClean="0"/>
              <a:t>s</a:t>
            </a:r>
            <a:r>
              <a:rPr lang="en-US" baseline="-25000" dirty="0" err="1" smtClean="0"/>
              <a:t>NN</a:t>
            </a:r>
            <a:r>
              <a:rPr lang="en-US" dirty="0" smtClean="0"/>
              <a:t>) up to the top RHIC energy. 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The centrality-dependent shape of multiplicity and transverse energy production shows little change from 7.7 </a:t>
            </a:r>
            <a:r>
              <a:rPr lang="en-US" dirty="0" err="1" smtClean="0"/>
              <a:t>GeV</a:t>
            </a:r>
            <a:r>
              <a:rPr lang="en-US" dirty="0" smtClean="0"/>
              <a:t> to 2.76 </a:t>
            </a:r>
            <a:r>
              <a:rPr lang="en-US" dirty="0" err="1" smtClean="0"/>
              <a:t>TeV</a:t>
            </a:r>
            <a:r>
              <a:rPr lang="en-US" dirty="0" smtClean="0"/>
              <a:t>.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No increases in charged particle multiplicity fluctuations are observed at 7.7 or 39 </a:t>
            </a:r>
            <a:r>
              <a:rPr lang="en-US" dirty="0" err="1" smtClean="0"/>
              <a:t>GeV</a:t>
            </a:r>
            <a:r>
              <a:rPr lang="en-US" dirty="0" smtClean="0"/>
              <a:t>.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No significant excess in the moments of net charge are observed above URQMD, HIJING, or </a:t>
            </a:r>
            <a:r>
              <a:rPr lang="en-US" dirty="0" err="1" smtClean="0"/>
              <a:t>Hadron</a:t>
            </a:r>
            <a:r>
              <a:rPr lang="en-US" dirty="0" smtClean="0"/>
              <a:t> Resonance Gas predictions at 7.7 or 39 </a:t>
            </a:r>
            <a:r>
              <a:rPr lang="en-US" dirty="0" err="1" smtClean="0"/>
              <a:t>GeV</a:t>
            </a:r>
            <a:r>
              <a:rPr lang="en-US" dirty="0" smtClean="0"/>
              <a:t>.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The </a:t>
            </a:r>
            <a:r>
              <a:rPr lang="en-US" dirty="0" err="1" smtClean="0"/>
              <a:t>pion</a:t>
            </a:r>
            <a:r>
              <a:rPr lang="en-US" dirty="0" smtClean="0"/>
              <a:t> freeze-out volume at 62.4 and 39 </a:t>
            </a:r>
            <a:r>
              <a:rPr lang="en-US" dirty="0" err="1" smtClean="0"/>
              <a:t>GeV</a:t>
            </a:r>
            <a:r>
              <a:rPr lang="en-US" dirty="0" smtClean="0"/>
              <a:t> is consistent with trends established in previous measurements.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</a:t>
            </a:r>
            <a:r>
              <a:rPr lang="en-US" dirty="0" smtClean="0"/>
              <a:t>Constituent </a:t>
            </a:r>
            <a:r>
              <a:rPr lang="en-US" dirty="0" smtClean="0"/>
              <a:t>quark scaling of v</a:t>
            </a:r>
            <a:r>
              <a:rPr lang="en-US" baseline="-25000" dirty="0" smtClean="0"/>
              <a:t>2</a:t>
            </a:r>
            <a:r>
              <a:rPr lang="en-US" dirty="0" smtClean="0"/>
              <a:t> holds at 62.4 and 39 </a:t>
            </a:r>
            <a:r>
              <a:rPr lang="en-US" dirty="0" err="1" smtClean="0"/>
              <a:t>GeV</a:t>
            </a:r>
            <a:r>
              <a:rPr lang="en-US" dirty="0" smtClean="0"/>
              <a:t>.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Strong suppression is observed at 62.4 and 39 </a:t>
            </a:r>
            <a:r>
              <a:rPr lang="en-US" dirty="0" err="1" smtClean="0"/>
              <a:t>GeV</a:t>
            </a:r>
            <a:r>
              <a:rPr lang="en-US" dirty="0" smtClean="0"/>
              <a:t>, although less suppression is seen at 39 </a:t>
            </a:r>
            <a:r>
              <a:rPr lang="en-US" dirty="0" err="1" smtClean="0"/>
              <a:t>GeV</a:t>
            </a:r>
            <a:r>
              <a:rPr lang="en-US" dirty="0" smtClean="0"/>
              <a:t>.</a:t>
            </a:r>
          </a:p>
          <a:p>
            <a:pPr>
              <a:buFont typeface="Arial" pitchFamily="34" charset="0"/>
              <a:buChar char="•"/>
            </a:pPr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So far, PHENIX observes no signs of the critical point. Stay tuned for much more soon.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514600"/>
            <a:ext cx="8229600" cy="1139825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Auxiliary Slides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Jeffery T. Mitchell – Quark Matter 2012 - 8/17/12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C89FBEB-6ED1-4867-A59C-EE89EA7E0E09}" type="slidenum">
              <a:rPr lang="en-US" smtClean="0"/>
              <a:pPr/>
              <a:t>26</a:t>
            </a:fld>
            <a:endParaRPr lang="en-US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Jeffery T. Mitchell – Quark Matter 2012 - 8/17/12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C18AB52-A287-4895-ACF6-FF00D53967CD}" type="slidenum">
              <a:rPr lang="en-US" smtClean="0"/>
              <a:pPr/>
              <a:t>27</a:t>
            </a:fld>
            <a:endParaRPr lang="en-US"/>
          </a:p>
        </p:txBody>
      </p:sp>
      <p:pic>
        <p:nvPicPr>
          <p:cNvPr id="4" name="Picture 2" descr="PPG084_Integrated_RAA_CuCu.g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46242" y="1066800"/>
            <a:ext cx="4597758" cy="31121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ResultsCuCu5.gi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066800"/>
            <a:ext cx="4617456" cy="31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304800" y="4648200"/>
            <a:ext cx="8305800" cy="1200329"/>
          </a:xfrm>
          <a:prstGeom prst="rect">
            <a:avLst/>
          </a:prstGeom>
          <a:solidFill>
            <a:schemeClr val="accent5">
              <a:lumMod val="50000"/>
            </a:schemeClr>
          </a:solidFill>
          <a:ln w="12700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2400" b="1" dirty="0" smtClean="0">
                <a:latin typeface="Lucida Sans Unicode" pitchFamily="34" charset="0"/>
                <a:ea typeface="ＭＳ Ｐゴシック" charset="0"/>
                <a:cs typeface="Lucida Sans Unicode" pitchFamily="34" charset="0"/>
              </a:rPr>
              <a:t>From the </a:t>
            </a:r>
            <a:r>
              <a:rPr lang="en-US" sz="2400" b="1" dirty="0" err="1" smtClean="0">
                <a:latin typeface="Lucida Sans Unicode" pitchFamily="34" charset="0"/>
                <a:ea typeface="ＭＳ Ｐゴシック" charset="0"/>
                <a:cs typeface="Lucida Sans Unicode" pitchFamily="34" charset="0"/>
              </a:rPr>
              <a:t>Cu+Cu</a:t>
            </a:r>
            <a:r>
              <a:rPr lang="en-US" sz="2400" b="1" dirty="0" smtClean="0">
                <a:latin typeface="Lucida Sans Unicode" pitchFamily="34" charset="0"/>
                <a:ea typeface="ＭＳ Ｐゴシック" charset="0"/>
                <a:cs typeface="Lucida Sans Unicode" pitchFamily="34" charset="0"/>
              </a:rPr>
              <a:t> </a:t>
            </a:r>
            <a:r>
              <a:rPr lang="en-US" sz="2400" b="1" dirty="0">
                <a:latin typeface="Lucida Sans Unicode" pitchFamily="34" charset="0"/>
                <a:ea typeface="ＭＳ Ｐゴシック" charset="0"/>
                <a:cs typeface="Lucida Sans Unicode" pitchFamily="34" charset="0"/>
              </a:rPr>
              <a:t>energy scan:</a:t>
            </a:r>
          </a:p>
          <a:p>
            <a:pPr marL="342900" indent="-342900">
              <a:buFont typeface="Arial"/>
              <a:buChar char="•"/>
              <a:defRPr/>
            </a:pPr>
            <a:r>
              <a:rPr lang="en-US" sz="2400" b="1" dirty="0">
                <a:latin typeface="Lucida Sans Unicode" pitchFamily="34" charset="0"/>
                <a:ea typeface="ＭＳ Ｐゴシック" charset="0"/>
                <a:cs typeface="Lucida Sans Unicode" pitchFamily="34" charset="0"/>
              </a:rPr>
              <a:t>Significant suppression </a:t>
            </a:r>
            <a:r>
              <a:rPr lang="en-US" sz="2400" dirty="0">
                <a:latin typeface="Lucida Sans Unicode" pitchFamily="34" charset="0"/>
                <a:ea typeface="ＭＳ Ｐゴシック" charset="0"/>
                <a:cs typeface="Lucida Sans Unicode" pitchFamily="34" charset="0"/>
              </a:rPr>
              <a:t>at √s</a:t>
            </a:r>
            <a:r>
              <a:rPr lang="en-US" sz="2400" baseline="-25000" dirty="0">
                <a:latin typeface="Lucida Sans Unicode" pitchFamily="34" charset="0"/>
                <a:ea typeface="ＭＳ Ｐゴシック" charset="0"/>
                <a:cs typeface="Lucida Sans Unicode" pitchFamily="34" charset="0"/>
              </a:rPr>
              <a:t>NN</a:t>
            </a:r>
            <a:r>
              <a:rPr lang="en-US" sz="2400" dirty="0">
                <a:latin typeface="Lucida Sans Unicode" pitchFamily="34" charset="0"/>
                <a:ea typeface="ＭＳ Ｐゴシック" charset="0"/>
                <a:cs typeface="Lucida Sans Unicode" pitchFamily="34" charset="0"/>
              </a:rPr>
              <a:t> = 200 and 62.4 GeV</a:t>
            </a:r>
          </a:p>
          <a:p>
            <a:pPr marL="342900" indent="-342900">
              <a:buFont typeface="Arial"/>
              <a:buChar char="•"/>
              <a:defRPr/>
            </a:pPr>
            <a:r>
              <a:rPr lang="en-US" sz="2400" b="1" dirty="0">
                <a:latin typeface="Lucida Sans Unicode" pitchFamily="34" charset="0"/>
                <a:ea typeface="ＭＳ Ｐゴシック" charset="0"/>
                <a:cs typeface="Lucida Sans Unicode" pitchFamily="34" charset="0"/>
              </a:rPr>
              <a:t>Moderate enhancement </a:t>
            </a:r>
            <a:r>
              <a:rPr lang="en-US" sz="2400" dirty="0">
                <a:latin typeface="Lucida Sans Unicode" pitchFamily="34" charset="0"/>
                <a:ea typeface="ＭＳ Ｐゴシック" charset="0"/>
                <a:cs typeface="Lucida Sans Unicode" pitchFamily="34" charset="0"/>
              </a:rPr>
              <a:t>at √s</a:t>
            </a:r>
            <a:r>
              <a:rPr lang="en-US" sz="2400" baseline="-25000" dirty="0">
                <a:latin typeface="Lucida Sans Unicode" pitchFamily="34" charset="0"/>
                <a:ea typeface="ＭＳ Ｐゴシック" charset="0"/>
                <a:cs typeface="Lucida Sans Unicode" pitchFamily="34" charset="0"/>
              </a:rPr>
              <a:t>NN</a:t>
            </a:r>
            <a:r>
              <a:rPr lang="en-US" sz="2400" dirty="0">
                <a:latin typeface="Lucida Sans Unicode" pitchFamily="34" charset="0"/>
                <a:ea typeface="ＭＳ Ｐゴシック" charset="0"/>
                <a:cs typeface="Lucida Sans Unicode" pitchFamily="34" charset="0"/>
              </a:rPr>
              <a:t> = 22.4 GeV</a:t>
            </a: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3276600" y="1066800"/>
            <a:ext cx="2420938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hu-HU" sz="2000" b="1" dirty="0">
                <a:solidFill>
                  <a:srgbClr val="000000"/>
                </a:solidFill>
              </a:rPr>
              <a:t>PRL101, 162301</a:t>
            </a:r>
            <a:endParaRPr lang="en-US" sz="2000" b="1" dirty="0">
              <a:solidFill>
                <a:srgbClr val="00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0"/>
            <a:ext cx="91440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PHENIX </a:t>
            </a:r>
            <a:r>
              <a:rPr lang="en-US" sz="2800" dirty="0" smtClean="0">
                <a:latin typeface="Symbol" pitchFamily="18" charset="2"/>
              </a:rPr>
              <a:t>p</a:t>
            </a:r>
            <a:r>
              <a:rPr lang="en-US" sz="2800" baseline="30000" dirty="0" smtClean="0"/>
              <a:t>0 </a:t>
            </a:r>
            <a:r>
              <a:rPr lang="en-US" sz="2800" dirty="0" smtClean="0"/>
              <a:t>Energy Loss Measurements in </a:t>
            </a:r>
            <a:r>
              <a:rPr lang="en-US" sz="2800" dirty="0" err="1" smtClean="0"/>
              <a:t>Cu+Cu</a:t>
            </a:r>
            <a:r>
              <a:rPr lang="en-US" sz="2800" dirty="0" smtClean="0"/>
              <a:t> Collisions</a:t>
            </a:r>
            <a:endParaRPr lang="en-US" sz="2800" baseline="30000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Jeffery T. Mitchell – Quark Matter 2012 - 8/17/12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C18AB52-A287-4895-ACF6-FF00D53967CD}" type="slidenum">
              <a:rPr lang="en-US" smtClean="0"/>
              <a:pPr/>
              <a:t>28</a:t>
            </a:fld>
            <a:endParaRPr lang="en-US"/>
          </a:p>
        </p:txBody>
      </p:sp>
      <p:pic>
        <p:nvPicPr>
          <p:cNvPr id="4" name="Picture 2" descr="ForMartinPerpheral.g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5800" y="685800"/>
            <a:ext cx="4343400" cy="41266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533400" y="0"/>
            <a:ext cx="8042275" cy="1147762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000" spc="-100" dirty="0" smtClean="0">
                <a:latin typeface="Symbol" pitchFamily="18" charset="2"/>
                <a:ea typeface="ＭＳ Ｐゴシック" pitchFamily="34" charset="-128"/>
                <a:cs typeface="+mj-cs"/>
              </a:rPr>
              <a:t>p</a:t>
            </a:r>
            <a:r>
              <a:rPr kumimoji="0" lang="en-US" sz="4000" b="0" i="0" u="none" strike="noStrike" kern="1200" cap="none" spc="-100" normalizeH="0" baseline="30000" noProof="0" dirty="0" smtClean="0">
                <a:ln>
                  <a:noFill/>
                </a:ln>
                <a:effectLst/>
                <a:uLnTx/>
                <a:uFillTx/>
                <a:latin typeface="Goudy Old Style" pitchFamily="18" charset="0"/>
                <a:ea typeface="ＭＳ Ｐゴシック" pitchFamily="34" charset="-128"/>
                <a:cs typeface="+mj-cs"/>
              </a:rPr>
              <a:t>0</a:t>
            </a:r>
            <a:r>
              <a:rPr kumimoji="0" lang="en-US" sz="4000" b="0" i="0" u="none" strike="noStrike" kern="1200" cap="none" spc="-100" normalizeH="0" baseline="0" noProof="0" dirty="0" smtClean="0">
                <a:ln>
                  <a:noFill/>
                </a:ln>
                <a:effectLst/>
                <a:uLnTx/>
                <a:uFillTx/>
                <a:latin typeface="Goudy Old Style" pitchFamily="18" charset="0"/>
                <a:ea typeface="ＭＳ Ｐゴシック" pitchFamily="34" charset="-128"/>
                <a:cs typeface="+mj-cs"/>
              </a:rPr>
              <a:t> R</a:t>
            </a:r>
            <a:r>
              <a:rPr kumimoji="0" lang="en-US" sz="4000" b="0" i="0" u="none" strike="noStrike" kern="1200" cap="none" spc="-100" normalizeH="0" baseline="-25000" noProof="0" dirty="0" smtClean="0">
                <a:ln>
                  <a:noFill/>
                </a:ln>
                <a:effectLst/>
                <a:uLnTx/>
                <a:uFillTx/>
                <a:latin typeface="Goudy Old Style" pitchFamily="18" charset="0"/>
                <a:ea typeface="ＭＳ Ｐゴシック" pitchFamily="34" charset="-128"/>
                <a:cs typeface="+mj-cs"/>
              </a:rPr>
              <a:t>AA</a:t>
            </a:r>
            <a:r>
              <a:rPr kumimoji="0" lang="en-US" sz="4000" b="0" i="0" u="none" strike="noStrike" kern="1200" cap="none" spc="-100" normalizeH="0" baseline="0" noProof="0" dirty="0" smtClean="0">
                <a:ln>
                  <a:noFill/>
                </a:ln>
                <a:effectLst/>
                <a:uLnTx/>
                <a:uFillTx/>
                <a:latin typeface="Goudy Old Style" pitchFamily="18" charset="0"/>
                <a:ea typeface="ＭＳ Ｐゴシック" pitchFamily="34" charset="-128"/>
                <a:cs typeface="+mj-cs"/>
              </a:rPr>
              <a:t> in </a:t>
            </a:r>
            <a:r>
              <a:rPr kumimoji="0" lang="en-US" sz="4000" b="0" i="0" u="none" strike="noStrike" kern="1200" cap="none" spc="-100" normalizeH="0" baseline="0" noProof="0" dirty="0" err="1" smtClean="0">
                <a:ln>
                  <a:noFill/>
                </a:ln>
                <a:effectLst/>
                <a:uLnTx/>
                <a:uFillTx/>
                <a:latin typeface="Goudy Old Style" pitchFamily="18" charset="0"/>
                <a:ea typeface="ＭＳ Ｐゴシック" pitchFamily="34" charset="-128"/>
                <a:cs typeface="+mj-cs"/>
              </a:rPr>
              <a:t>Au+Au</a:t>
            </a:r>
            <a:r>
              <a:rPr kumimoji="0" lang="en-US" sz="4000" b="0" i="0" u="none" strike="noStrike" kern="1200" cap="none" spc="-100" normalizeH="0" baseline="0" noProof="0" dirty="0" smtClean="0">
                <a:ln>
                  <a:noFill/>
                </a:ln>
                <a:effectLst/>
                <a:uLnTx/>
                <a:uFillTx/>
                <a:latin typeface="Goudy Old Style" pitchFamily="18" charset="0"/>
                <a:ea typeface="ＭＳ Ｐゴシック" pitchFamily="34" charset="-128"/>
                <a:cs typeface="+mj-cs"/>
              </a:rPr>
              <a:t> at 39 and 62 </a:t>
            </a:r>
            <a:r>
              <a:rPr kumimoji="0" lang="en-US" sz="4000" b="0" i="0" u="none" strike="noStrike" kern="1200" cap="none" spc="-100" normalizeH="0" baseline="0" noProof="0" dirty="0" err="1" smtClean="0">
                <a:ln>
                  <a:noFill/>
                </a:ln>
                <a:effectLst/>
                <a:uLnTx/>
                <a:uFillTx/>
                <a:latin typeface="Goudy Old Style" pitchFamily="18" charset="0"/>
                <a:ea typeface="ＭＳ Ｐゴシック" pitchFamily="34" charset="-128"/>
                <a:cs typeface="+mj-cs"/>
              </a:rPr>
              <a:t>GeV</a:t>
            </a:r>
            <a:endParaRPr kumimoji="0" lang="en-US" sz="4000" b="0" i="0" u="none" strike="noStrike" kern="1200" cap="none" spc="-100" normalizeH="0" baseline="0" noProof="0" dirty="0" smtClean="0">
              <a:ln>
                <a:noFill/>
              </a:ln>
              <a:effectLst/>
              <a:uLnTx/>
              <a:uFillTx/>
              <a:latin typeface="Goudy Old Style" pitchFamily="18" charset="0"/>
              <a:ea typeface="ＭＳ Ｐゴシック" pitchFamily="34" charset="-128"/>
              <a:cs typeface="+mj-cs"/>
            </a:endParaRPr>
          </a:p>
        </p:txBody>
      </p:sp>
      <p:pic>
        <p:nvPicPr>
          <p:cNvPr id="6" name="Picture 1" descr="ForMartinCentral.gi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" y="685800"/>
            <a:ext cx="4343400" cy="41247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7"/>
          <p:cNvSpPr txBox="1">
            <a:spLocks noChangeArrowheads="1"/>
          </p:cNvSpPr>
          <p:nvPr/>
        </p:nvSpPr>
        <p:spPr bwMode="auto">
          <a:xfrm>
            <a:off x="0" y="4800600"/>
            <a:ext cx="9144000" cy="18158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eaLnBrk="0" hangingPunct="0"/>
            <a:r>
              <a:rPr lang="en-US" sz="1600" dirty="0">
                <a:latin typeface="Symbol" pitchFamily="18" charset="2"/>
              </a:rPr>
              <a:t>p</a:t>
            </a:r>
            <a:r>
              <a:rPr lang="en-US" sz="1600" baseline="30000" dirty="0"/>
              <a:t>0</a:t>
            </a:r>
            <a:r>
              <a:rPr lang="en-US" sz="1600" dirty="0"/>
              <a:t> R</a:t>
            </a:r>
            <a:r>
              <a:rPr lang="en-US" sz="1600" baseline="-25000" dirty="0"/>
              <a:t>AA</a:t>
            </a:r>
            <a:r>
              <a:rPr lang="en-US" sz="1600" dirty="0"/>
              <a:t> as a function of </a:t>
            </a:r>
            <a:r>
              <a:rPr lang="en-US" sz="1600" dirty="0" err="1"/>
              <a:t>p</a:t>
            </a:r>
            <a:r>
              <a:rPr lang="en-US" sz="1600" baseline="-25000" dirty="0" err="1"/>
              <a:t>T</a:t>
            </a:r>
            <a:r>
              <a:rPr lang="en-US" sz="1600" dirty="0"/>
              <a:t> in PHENIX at √</a:t>
            </a:r>
            <a:r>
              <a:rPr lang="en-US" sz="1600" dirty="0" err="1"/>
              <a:t>s</a:t>
            </a:r>
            <a:r>
              <a:rPr lang="en-US" sz="1600" baseline="-25000" dirty="0" err="1"/>
              <a:t>NN</a:t>
            </a:r>
            <a:r>
              <a:rPr lang="en-US" sz="1600" dirty="0"/>
              <a:t> = </a:t>
            </a:r>
            <a:r>
              <a:rPr lang="en-US" sz="1600" b="1" dirty="0"/>
              <a:t>39, 62</a:t>
            </a:r>
            <a:r>
              <a:rPr lang="en-US" sz="1600" dirty="0"/>
              <a:t> and </a:t>
            </a:r>
            <a:r>
              <a:rPr lang="en-US" sz="1600" b="1" dirty="0"/>
              <a:t>200</a:t>
            </a:r>
            <a:r>
              <a:rPr lang="en-US" sz="1600" dirty="0"/>
              <a:t> </a:t>
            </a:r>
            <a:r>
              <a:rPr lang="en-US" sz="1600" dirty="0" err="1"/>
              <a:t>GeV</a:t>
            </a:r>
            <a:r>
              <a:rPr lang="en-US" sz="1600" dirty="0"/>
              <a:t>.</a:t>
            </a:r>
          </a:p>
          <a:p>
            <a:pPr eaLnBrk="0" hangingPunct="0">
              <a:buFont typeface="Arial" pitchFamily="34" charset="0"/>
              <a:buChar char="•"/>
            </a:pPr>
            <a:r>
              <a:rPr lang="en-US" sz="1600" dirty="0" smtClean="0"/>
              <a:t> Still observe a strong </a:t>
            </a:r>
            <a:r>
              <a:rPr lang="en-US" sz="1600" dirty="0"/>
              <a:t>suppression (factor of 2) </a:t>
            </a:r>
            <a:r>
              <a:rPr lang="en-US" sz="1600" dirty="0" smtClean="0"/>
              <a:t>in the </a:t>
            </a:r>
            <a:r>
              <a:rPr lang="en-US" sz="1600" dirty="0"/>
              <a:t>most central √</a:t>
            </a:r>
            <a:r>
              <a:rPr lang="en-US" sz="1600" dirty="0" err="1"/>
              <a:t>s</a:t>
            </a:r>
            <a:r>
              <a:rPr lang="en-US" sz="1600" baseline="-25000" dirty="0" err="1"/>
              <a:t>NN</a:t>
            </a:r>
            <a:r>
              <a:rPr lang="en-US" sz="1600" dirty="0"/>
              <a:t> = 39 </a:t>
            </a:r>
            <a:r>
              <a:rPr lang="en-US" sz="1600" dirty="0" err="1" smtClean="0"/>
              <a:t>GeV</a:t>
            </a:r>
            <a:r>
              <a:rPr lang="en-US" sz="1600" dirty="0" smtClean="0"/>
              <a:t> collisions.</a:t>
            </a:r>
            <a:endParaRPr lang="en-US" sz="1600" dirty="0"/>
          </a:p>
          <a:p>
            <a:pPr>
              <a:buFont typeface="Arial" pitchFamily="34" charset="0"/>
              <a:buChar char="•"/>
            </a:pPr>
            <a:r>
              <a:rPr lang="en-US" sz="1600" dirty="0" smtClean="0"/>
              <a:t> R</a:t>
            </a:r>
            <a:r>
              <a:rPr lang="en-US" sz="1600" baseline="-25000" dirty="0" smtClean="0"/>
              <a:t>AA</a:t>
            </a:r>
            <a:r>
              <a:rPr lang="en-US" sz="1600" dirty="0" smtClean="0"/>
              <a:t> </a:t>
            </a:r>
            <a:r>
              <a:rPr lang="en-US" sz="1600" dirty="0"/>
              <a:t>from √</a:t>
            </a:r>
            <a:r>
              <a:rPr lang="en-US" sz="1600" dirty="0" err="1"/>
              <a:t>s</a:t>
            </a:r>
            <a:r>
              <a:rPr lang="en-US" sz="1600" baseline="-25000" dirty="0" err="1"/>
              <a:t>NN</a:t>
            </a:r>
            <a:r>
              <a:rPr lang="en-US" sz="1600" dirty="0"/>
              <a:t> =  62 </a:t>
            </a:r>
            <a:r>
              <a:rPr lang="en-US" sz="1600" dirty="0" err="1"/>
              <a:t>GeV</a:t>
            </a:r>
            <a:r>
              <a:rPr lang="en-US" sz="1600" dirty="0"/>
              <a:t>  data is comparable with </a:t>
            </a:r>
            <a:r>
              <a:rPr lang="en-US" sz="1600" dirty="0" smtClean="0"/>
              <a:t>the R</a:t>
            </a:r>
            <a:r>
              <a:rPr lang="en-US" sz="1600" baseline="-25000" dirty="0" smtClean="0"/>
              <a:t>AA</a:t>
            </a:r>
            <a:r>
              <a:rPr lang="en-US" sz="1600" dirty="0" smtClean="0"/>
              <a:t> </a:t>
            </a:r>
            <a:r>
              <a:rPr lang="en-US" sz="1600" dirty="0"/>
              <a:t>from √</a:t>
            </a:r>
            <a:r>
              <a:rPr lang="en-US" sz="1600" dirty="0" err="1"/>
              <a:t>s</a:t>
            </a:r>
            <a:r>
              <a:rPr lang="en-US" sz="1600" baseline="-25000" dirty="0" err="1"/>
              <a:t>NN</a:t>
            </a:r>
            <a:r>
              <a:rPr lang="en-US" sz="1600" dirty="0"/>
              <a:t> = 200 </a:t>
            </a:r>
            <a:r>
              <a:rPr lang="en-US" sz="1600" dirty="0" err="1"/>
              <a:t>GeV</a:t>
            </a:r>
            <a:r>
              <a:rPr lang="en-US" sz="1600" dirty="0"/>
              <a:t> for </a:t>
            </a:r>
            <a:r>
              <a:rPr lang="en-US" sz="1600" dirty="0" err="1"/>
              <a:t>p</a:t>
            </a:r>
            <a:r>
              <a:rPr lang="en-US" sz="1600" baseline="-25000" dirty="0" err="1"/>
              <a:t>T</a:t>
            </a:r>
            <a:r>
              <a:rPr lang="en-US" sz="1600" dirty="0"/>
              <a:t> 6 &gt;</a:t>
            </a:r>
            <a:r>
              <a:rPr lang="en-US" sz="1600" dirty="0" err="1" smtClean="0"/>
              <a:t>GeV</a:t>
            </a:r>
            <a:r>
              <a:rPr lang="en-US" sz="1600" dirty="0" smtClean="0"/>
              <a:t>/c.</a:t>
            </a:r>
            <a:endParaRPr lang="en-US" sz="1600" dirty="0"/>
          </a:p>
          <a:p>
            <a:pPr>
              <a:buFont typeface="Arial" pitchFamily="34" charset="0"/>
              <a:buChar char="•"/>
            </a:pPr>
            <a:r>
              <a:rPr lang="en-US" sz="1600" dirty="0" smtClean="0"/>
              <a:t> Peripheral </a:t>
            </a:r>
            <a:r>
              <a:rPr lang="en-US" sz="1600" dirty="0"/>
              <a:t>√</a:t>
            </a:r>
            <a:r>
              <a:rPr lang="en-US" sz="1600" dirty="0" err="1"/>
              <a:t>s</a:t>
            </a:r>
            <a:r>
              <a:rPr lang="en-US" sz="1600" baseline="-25000" dirty="0" err="1"/>
              <a:t>NN</a:t>
            </a:r>
            <a:r>
              <a:rPr lang="en-US" sz="1600" dirty="0"/>
              <a:t> = 62 and 200 </a:t>
            </a:r>
            <a:r>
              <a:rPr lang="en-US" sz="1600" dirty="0" err="1"/>
              <a:t>GeV</a:t>
            </a:r>
            <a:r>
              <a:rPr lang="en-US" sz="1600" dirty="0"/>
              <a:t> </a:t>
            </a:r>
            <a:r>
              <a:rPr lang="en-US" sz="1600" dirty="0" smtClean="0"/>
              <a:t>data show suppression, </a:t>
            </a:r>
            <a:r>
              <a:rPr lang="en-US" sz="1600" dirty="0"/>
              <a:t>but the √</a:t>
            </a:r>
            <a:r>
              <a:rPr lang="en-US" sz="1600" dirty="0" err="1"/>
              <a:t>s</a:t>
            </a:r>
            <a:r>
              <a:rPr lang="en-US" sz="1600" baseline="-25000" dirty="0" err="1"/>
              <a:t>NN</a:t>
            </a:r>
            <a:r>
              <a:rPr lang="en-US" sz="1600" dirty="0"/>
              <a:t> = 39 </a:t>
            </a:r>
            <a:r>
              <a:rPr lang="en-US" sz="1600" dirty="0" err="1"/>
              <a:t>GeV</a:t>
            </a:r>
            <a:r>
              <a:rPr lang="en-US" sz="1600" dirty="0"/>
              <a:t> </a:t>
            </a:r>
            <a:r>
              <a:rPr lang="en-US" sz="1600" dirty="0" smtClean="0"/>
              <a:t>does not.</a:t>
            </a:r>
            <a:endParaRPr lang="en-US" sz="1600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Jeffery T. Mitchell – Quark Matter 2012 - 8/17/12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C18AB52-A287-4895-ACF6-FF00D53967CD}" type="slidenum">
              <a:rPr lang="en-US" smtClean="0"/>
              <a:pPr/>
              <a:t>29</a:t>
            </a:fld>
            <a:endParaRPr lang="en-US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381000" y="0"/>
            <a:ext cx="8534400" cy="762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0" cap="none" spc="0" normalizeH="0" baseline="0" noProof="0" dirty="0" smtClean="0">
                <a:ln>
                  <a:noFill/>
                </a:ln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Elliptic Flow at 62 and 39 </a:t>
            </a:r>
            <a:r>
              <a:rPr kumimoji="0" lang="en-US" sz="3600" b="0" i="0" u="none" strike="noStrike" kern="0" cap="none" spc="0" normalizeH="0" baseline="0" noProof="0" dirty="0" err="1" smtClean="0">
                <a:ln>
                  <a:noFill/>
                </a:ln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GeV</a:t>
            </a:r>
            <a:r>
              <a:rPr kumimoji="0" lang="en-US" sz="3600" b="0" i="0" u="none" strike="noStrike" kern="0" cap="none" spc="0" normalizeH="0" baseline="0" noProof="0" dirty="0" smtClean="0">
                <a:ln>
                  <a:noFill/>
                </a:ln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: </a:t>
            </a:r>
            <a:r>
              <a:rPr kumimoji="0" lang="en-US" sz="3600" b="0" i="0" u="none" strike="noStrike" kern="0" cap="none" spc="0" normalizeH="0" baseline="0" noProof="0" dirty="0" smtClean="0">
                <a:ln>
                  <a:noFill/>
                </a:ln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Symbol" pitchFamily="18" charset="2"/>
                <a:ea typeface="+mj-ea"/>
                <a:cs typeface="+mj-cs"/>
              </a:rPr>
              <a:t>p</a:t>
            </a:r>
            <a:r>
              <a:rPr kumimoji="0" lang="en-US" sz="3600" b="0" i="0" u="none" strike="noStrike" kern="0" cap="none" spc="0" normalizeH="0" baseline="30000" noProof="0" dirty="0" smtClean="0">
                <a:ln>
                  <a:noFill/>
                </a:ln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0</a:t>
            </a:r>
            <a:endParaRPr kumimoji="0" lang="en-US" sz="3600" b="0" i="0" u="none" strike="noStrike" kern="0" cap="none" spc="0" normalizeH="0" baseline="30000" noProof="0" dirty="0">
              <a:ln>
                <a:noFill/>
              </a:ln>
              <a:effectLst>
                <a:outerShdw blurRad="38100" dist="38100" dir="2700000" algn="tl">
                  <a:srgbClr val="FFFFFF"/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5" name="Picture 4" descr="v2comp2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33400"/>
            <a:ext cx="9144000" cy="293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 descr="v2vsE_1.png"/>
          <p:cNvPicPr>
            <a:picLocks noChangeAspect="1"/>
          </p:cNvPicPr>
          <p:nvPr/>
        </p:nvPicPr>
        <p:blipFill>
          <a:blip r:embed="rId3" cstate="print"/>
          <a:srcRect r="14943"/>
          <a:stretch>
            <a:fillRect/>
          </a:stretch>
        </p:blipFill>
        <p:spPr bwMode="auto">
          <a:xfrm>
            <a:off x="0" y="3429001"/>
            <a:ext cx="3886200" cy="30719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4191000" y="4495800"/>
            <a:ext cx="4419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There is little change in the magnitude of v</a:t>
            </a:r>
            <a:r>
              <a:rPr lang="en-US" baseline="-25000" dirty="0" smtClean="0"/>
              <a:t>2</a:t>
            </a:r>
            <a:r>
              <a:rPr lang="en-US" dirty="0" smtClean="0"/>
              <a:t> from 39 </a:t>
            </a:r>
            <a:r>
              <a:rPr lang="en-US" dirty="0" err="1" smtClean="0"/>
              <a:t>GeV</a:t>
            </a:r>
            <a:r>
              <a:rPr lang="en-US" dirty="0" smtClean="0"/>
              <a:t> to 200 </a:t>
            </a:r>
            <a:r>
              <a:rPr lang="en-US" dirty="0" err="1" smtClean="0"/>
              <a:t>GeV</a:t>
            </a:r>
            <a:r>
              <a:rPr lang="en-US" dirty="0" smtClean="0"/>
              <a:t>.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Jeffery T. Mitchell – Quark Matter 2012 - 8/17/12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C18AB52-A287-4895-ACF6-FF00D53967CD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0" y="0"/>
            <a:ext cx="9144000" cy="9144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0" cap="none" spc="0" normalizeH="0" baseline="0" noProof="0" dirty="0" smtClean="0">
                <a:ln>
                  <a:noFill/>
                </a:ln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The RHIC Beam Energy Scan Program: </a:t>
            </a:r>
            <a:br>
              <a:rPr kumimoji="0" lang="en-US" sz="3200" b="0" i="0" u="none" strike="noStrike" kern="0" cap="none" spc="0" normalizeH="0" baseline="0" noProof="0" dirty="0" smtClean="0">
                <a:ln>
                  <a:noFill/>
                </a:ln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3200" b="0" i="0" u="none" strike="noStrike" kern="0" cap="none" spc="0" normalizeH="0" baseline="0" noProof="0" dirty="0" smtClean="0">
                <a:ln>
                  <a:noFill/>
                </a:ln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Probing the Nuclear Matter Phase Diagram</a:t>
            </a:r>
            <a:endParaRPr kumimoji="0" lang="en-US" sz="3200" b="0" i="0" u="none" strike="noStrike" kern="0" cap="none" spc="0" normalizeH="0" baseline="0" noProof="0" dirty="0">
              <a:ln>
                <a:noFill/>
              </a:ln>
              <a:effectLst>
                <a:outerShdw blurRad="38100" dist="38100" dir="2700000" algn="tl">
                  <a:srgbClr val="FFFFFF"/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1143000"/>
            <a:ext cx="3352800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By systematically varying the RHIC beam energy, heavy ion collisions will be able to probe different regions of the QCD phase diagram.</a:t>
            </a:r>
          </a:p>
          <a:p>
            <a:endParaRPr lang="en-US" dirty="0" smtClean="0"/>
          </a:p>
          <a:p>
            <a:r>
              <a:rPr lang="en-US" dirty="0" smtClean="0"/>
              <a:t>PHENIX is searching for signatures of the onset of </a:t>
            </a:r>
            <a:r>
              <a:rPr lang="en-US" dirty="0" err="1" smtClean="0"/>
              <a:t>deconfinement</a:t>
            </a:r>
            <a:r>
              <a:rPr lang="en-US" dirty="0" smtClean="0"/>
              <a:t> and searching for signatures of the critical point.</a:t>
            </a:r>
          </a:p>
          <a:p>
            <a:endParaRPr lang="en-US" dirty="0" smtClean="0"/>
          </a:p>
          <a:p>
            <a:r>
              <a:rPr lang="en-US" dirty="0" smtClean="0"/>
              <a:t>Outline: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Charged Particle Multiplicity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Transverse Energy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Multiplicity Fluctuations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Net Charge Fluctuations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</a:t>
            </a:r>
            <a:r>
              <a:rPr lang="en-US" dirty="0" err="1" smtClean="0"/>
              <a:t>Pion</a:t>
            </a:r>
            <a:r>
              <a:rPr lang="en-US" dirty="0" smtClean="0"/>
              <a:t> HBT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Flow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R</a:t>
            </a:r>
            <a:r>
              <a:rPr lang="en-US" baseline="-25000" dirty="0" smtClean="0"/>
              <a:t>AA</a:t>
            </a: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6" name="Picture 5" descr="scanSketch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352800" y="1073655"/>
            <a:ext cx="5657850" cy="5403345"/>
          </a:xfrm>
          <a:prstGeom prst="rect">
            <a:avLst/>
          </a:prstGeom>
        </p:spPr>
      </p:pic>
      <p:cxnSp>
        <p:nvCxnSpPr>
          <p:cNvPr id="7" name="Straight Arrow Connector 6"/>
          <p:cNvCxnSpPr/>
          <p:nvPr/>
        </p:nvCxnSpPr>
        <p:spPr>
          <a:xfrm rot="16200000" flipH="1">
            <a:off x="5372100" y="2019300"/>
            <a:ext cx="1828800" cy="11430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8" name="Rectangle 7"/>
          <p:cNvSpPr/>
          <p:nvPr/>
        </p:nvSpPr>
        <p:spPr>
          <a:xfrm rot="3470459">
            <a:off x="5004407" y="2393338"/>
            <a:ext cx="207781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FFC000"/>
                </a:solidFill>
                <a:latin typeface="Lucida Sans Unicode" pitchFamily="34" charset="0"/>
                <a:ea typeface="ＭＳ Ｐゴシック" charset="0"/>
                <a:cs typeface="Lucida Sans Unicode" pitchFamily="34" charset="0"/>
              </a:rPr>
              <a:t>decreasing √</a:t>
            </a:r>
            <a:r>
              <a:rPr lang="en-US" dirty="0" err="1" smtClean="0">
                <a:solidFill>
                  <a:srgbClr val="FFC000"/>
                </a:solidFill>
                <a:latin typeface="Lucida Sans Unicode" pitchFamily="34" charset="0"/>
                <a:ea typeface="ＭＳ Ｐゴシック" charset="0"/>
                <a:cs typeface="Lucida Sans Unicode" pitchFamily="34" charset="0"/>
              </a:rPr>
              <a:t>s</a:t>
            </a:r>
            <a:r>
              <a:rPr lang="en-US" baseline="-25000" dirty="0" err="1" smtClean="0">
                <a:solidFill>
                  <a:srgbClr val="FFC000"/>
                </a:solidFill>
                <a:latin typeface="Lucida Sans Unicode" pitchFamily="34" charset="0"/>
                <a:ea typeface="ＭＳ Ｐゴシック" charset="0"/>
                <a:cs typeface="Lucida Sans Unicode" pitchFamily="34" charset="0"/>
              </a:rPr>
              <a:t>NN</a:t>
            </a:r>
            <a:r>
              <a:rPr lang="en-US" dirty="0" smtClean="0">
                <a:solidFill>
                  <a:srgbClr val="FFC000"/>
                </a:solidFill>
                <a:latin typeface="Lucida Sans Unicode" pitchFamily="34" charset="0"/>
                <a:ea typeface="ＭＳ Ｐゴシック" charset="0"/>
                <a:cs typeface="Lucida Sans Unicode" pitchFamily="34" charset="0"/>
              </a:rPr>
              <a:t> </a:t>
            </a:r>
            <a:endParaRPr lang="en-US" dirty="0">
              <a:solidFill>
                <a:srgbClr val="FFC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Jeffery T. Mitchell – Quark Matter 2012 - 8/17/12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C18AB52-A287-4895-ACF6-FF00D53967CD}" type="slidenum">
              <a:rPr lang="en-US" smtClean="0"/>
              <a:pPr/>
              <a:t>30</a:t>
            </a:fld>
            <a:endParaRPr lang="en-US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0" y="0"/>
            <a:ext cx="9144000" cy="990600"/>
          </a:xfrm>
          <a:prstGeom prst="rect">
            <a:avLst/>
          </a:prstGeom>
        </p:spPr>
        <p:txBody>
          <a:bodyPr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1" u="none" strike="noStrike" kern="1200" cap="none" spc="-10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v</a:t>
            </a:r>
            <a:r>
              <a:rPr kumimoji="0" lang="en-US" sz="3600" b="0" i="1" u="none" strike="noStrike" kern="1200" cap="none" spc="-100" normalizeH="0" baseline="-2500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2</a:t>
            </a:r>
            <a:r>
              <a:rPr kumimoji="0" lang="en-US" sz="3600" b="0" i="1" u="none" strike="noStrike" kern="1200" cap="none" spc="-10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, v</a:t>
            </a:r>
            <a:r>
              <a:rPr kumimoji="0" lang="en-US" sz="3600" b="0" i="1" u="none" strike="noStrike" kern="1200" cap="none" spc="-100" normalizeH="0" baseline="-2500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3</a:t>
            </a:r>
            <a:r>
              <a:rPr kumimoji="0" lang="en-US" sz="3600" b="0" i="1" u="none" strike="noStrike" kern="1200" cap="none" spc="-10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, v</a:t>
            </a:r>
            <a:r>
              <a:rPr kumimoji="0" lang="en-US" sz="3600" b="0" i="1" u="none" strike="noStrike" kern="1200" cap="none" spc="-100" normalizeH="0" baseline="-2500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4</a:t>
            </a:r>
            <a:r>
              <a:rPr kumimoji="0" lang="en-US" sz="3600" b="0" i="1" u="none" strike="noStrike" kern="1200" cap="none" spc="-10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lang="en-US" sz="3600" spc="-100" dirty="0" smtClean="0">
                <a:latin typeface="+mj-lt"/>
                <a:ea typeface="+mj-ea"/>
                <a:cs typeface="+mj-cs"/>
              </a:rPr>
              <a:t>as a function of</a:t>
            </a:r>
            <a:r>
              <a:rPr kumimoji="0" lang="en-US" sz="3600" b="0" i="0" u="none" strike="noStrike" kern="1200" cap="none" spc="-10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en-US" sz="3600" b="0" i="0" u="none" strike="noStrike" kern="1200" cap="none" spc="-10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  <a:sym typeface="Symbol"/>
              </a:rPr>
              <a:t></a:t>
            </a:r>
            <a:r>
              <a:rPr kumimoji="0" lang="en-US" sz="3600" b="0" i="0" u="none" strike="noStrike" kern="1200" cap="none" spc="-100" normalizeH="0" baseline="0" noProof="0" dirty="0" err="1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s</a:t>
            </a:r>
            <a:r>
              <a:rPr kumimoji="0" lang="en-US" sz="3600" b="0" i="0" u="none" strike="noStrike" kern="1200" cap="none" spc="-100" normalizeH="0" baseline="-25000" noProof="0" dirty="0" err="1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NN</a:t>
            </a:r>
            <a:endParaRPr kumimoji="0" lang="en-US" sz="3600" b="0" i="0" u="none" strike="noStrike" kern="1200" cap="none" spc="-100" normalizeH="0" baseline="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5" name="Picture 2" descr="lc-cor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609600"/>
            <a:ext cx="8001000" cy="4947354"/>
          </a:xfrm>
          <a:prstGeom prst="rect">
            <a:avLst/>
          </a:prstGeom>
          <a:noFill/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43400" y="2286000"/>
            <a:ext cx="836908" cy="270216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Jeffery T. Mitchell – Quark Matter 2012 - 8/17/12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C18AB52-A287-4895-ACF6-FF00D53967CD}" type="slidenum">
              <a:rPr lang="en-US" smtClean="0"/>
              <a:pPr/>
              <a:t>31</a:t>
            </a:fld>
            <a:endParaRPr lang="en-US"/>
          </a:p>
        </p:txBody>
      </p:sp>
      <p:grpSp>
        <p:nvGrpSpPr>
          <p:cNvPr id="4" name="Group 10"/>
          <p:cNvGrpSpPr>
            <a:grpSpLocks/>
          </p:cNvGrpSpPr>
          <p:nvPr/>
        </p:nvGrpSpPr>
        <p:grpSpPr bwMode="auto">
          <a:xfrm>
            <a:off x="762000" y="533400"/>
            <a:ext cx="7162800" cy="5860197"/>
            <a:chOff x="981075" y="533386"/>
            <a:chExt cx="7162800" cy="5861249"/>
          </a:xfrm>
        </p:grpSpPr>
        <p:pic>
          <p:nvPicPr>
            <p:cNvPr id="5" name="Content Placeholder 5" descr="v2_10_40.gif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l="4554" b="-18"/>
            <a:stretch/>
          </p:blipFill>
          <p:spPr bwMode="auto">
            <a:xfrm>
              <a:off x="1362075" y="533386"/>
              <a:ext cx="6629400" cy="49564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" name="TextBox 9"/>
            <p:cNvSpPr txBox="1">
              <a:spLocks noChangeArrowheads="1"/>
            </p:cNvSpPr>
            <p:nvPr/>
          </p:nvSpPr>
          <p:spPr bwMode="auto">
            <a:xfrm>
              <a:off x="981075" y="5563489"/>
              <a:ext cx="7162800" cy="8311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r>
                <a:rPr lang="en-US" sz="2400" dirty="0" smtClean="0"/>
                <a:t>The magnitude of v</a:t>
              </a:r>
              <a:r>
                <a:rPr lang="en-US" sz="2400" baseline="-25000" dirty="0" smtClean="0"/>
                <a:t>2</a:t>
              </a:r>
              <a:r>
                <a:rPr lang="en-US" sz="2400" dirty="0" smtClean="0"/>
                <a:t> </a:t>
              </a:r>
              <a:r>
                <a:rPr lang="en-US" sz="2400" dirty="0"/>
                <a:t>at </a:t>
              </a:r>
              <a:r>
                <a:rPr lang="en-US" sz="2400" dirty="0" smtClean="0"/>
                <a:t>7.7 </a:t>
              </a:r>
              <a:r>
                <a:rPr lang="en-US" sz="2400" dirty="0" err="1" smtClean="0"/>
                <a:t>GeV</a:t>
              </a:r>
              <a:r>
                <a:rPr lang="en-US" sz="2400" dirty="0" smtClean="0"/>
                <a:t> is significantly </a:t>
              </a:r>
              <a:r>
                <a:rPr lang="en-US" sz="2400" dirty="0"/>
                <a:t>lower than </a:t>
              </a:r>
              <a:r>
                <a:rPr lang="en-US" sz="2400" dirty="0" smtClean="0"/>
                <a:t>the magnitudes </a:t>
              </a:r>
              <a:r>
                <a:rPr lang="en-US" sz="2400" dirty="0"/>
                <a:t>at 39, 62 and </a:t>
              </a:r>
              <a:r>
                <a:rPr lang="en-US" sz="2400" dirty="0" smtClean="0"/>
                <a:t>200 </a:t>
              </a:r>
              <a:r>
                <a:rPr lang="en-US" sz="2400" dirty="0" err="1" smtClean="0"/>
                <a:t>GeV</a:t>
              </a:r>
              <a:endParaRPr lang="en-US" sz="2400" dirty="0"/>
            </a:p>
          </p:txBody>
        </p:sp>
      </p:grpSp>
      <p:sp>
        <p:nvSpPr>
          <p:cNvPr id="7" name="Title 1"/>
          <p:cNvSpPr txBox="1">
            <a:spLocks/>
          </p:cNvSpPr>
          <p:nvPr/>
        </p:nvSpPr>
        <p:spPr>
          <a:xfrm>
            <a:off x="0" y="0"/>
            <a:ext cx="9144000" cy="609600"/>
          </a:xfrm>
          <a:prstGeom prst="rect">
            <a:avLst/>
          </a:prstGeom>
        </p:spPr>
        <p:txBody>
          <a:bodyPr rtlCol="0">
            <a:normAutofit fontScale="90000" lnSpcReduction="1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000" spc="-100" dirty="0" smtClean="0">
                <a:latin typeface="+mj-lt"/>
                <a:ea typeface="+mj-ea"/>
                <a:cs typeface="+mj-cs"/>
              </a:rPr>
              <a:t>v</a:t>
            </a:r>
            <a:r>
              <a:rPr kumimoji="0" lang="en-US" sz="4000" b="0" i="0" u="none" strike="noStrike" kern="1200" cap="none" spc="-100" normalizeH="0" baseline="-2500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2</a:t>
            </a:r>
            <a:r>
              <a:rPr kumimoji="0" lang="en-US" sz="4000" b="0" i="0" u="none" strike="noStrike" kern="1200" cap="none" spc="-10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lang="en-US" sz="4000" spc="-100" dirty="0" smtClean="0">
                <a:latin typeface="+mj-lt"/>
                <a:ea typeface="+mj-ea"/>
                <a:cs typeface="+mj-cs"/>
              </a:rPr>
              <a:t>in 7.7 </a:t>
            </a:r>
            <a:r>
              <a:rPr lang="en-US" sz="4000" spc="-100" dirty="0" err="1" smtClean="0">
                <a:latin typeface="+mj-lt"/>
                <a:ea typeface="+mj-ea"/>
                <a:cs typeface="+mj-cs"/>
              </a:rPr>
              <a:t>GeV</a:t>
            </a:r>
            <a:r>
              <a:rPr lang="en-US" sz="4000" spc="-1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4000" spc="-100" dirty="0" err="1" smtClean="0">
                <a:latin typeface="+mj-lt"/>
                <a:ea typeface="+mj-ea"/>
                <a:cs typeface="+mj-cs"/>
              </a:rPr>
              <a:t>Au+Au</a:t>
            </a:r>
            <a:r>
              <a:rPr lang="en-US" sz="4000" spc="-100" dirty="0" smtClean="0">
                <a:latin typeface="+mj-lt"/>
                <a:ea typeface="+mj-ea"/>
                <a:cs typeface="+mj-cs"/>
              </a:rPr>
              <a:t> Collisions</a:t>
            </a:r>
            <a:endParaRPr kumimoji="0" lang="en-US" sz="4000" b="0" i="0" u="none" strike="noStrike" kern="1200" cap="none" spc="-100" normalizeH="0" baseline="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 descr="etOverlay27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44189" y="3653589"/>
            <a:ext cx="4354106" cy="2933700"/>
          </a:xfrm>
          <a:prstGeom prst="rect">
            <a:avLst/>
          </a:prstGeom>
        </p:spPr>
      </p:pic>
      <p:pic>
        <p:nvPicPr>
          <p:cNvPr id="14" name="Picture 13" descr="run11auau027NchOverlay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48200" y="914400"/>
            <a:ext cx="4343400" cy="2945524"/>
          </a:xfrm>
          <a:prstGeom prst="rect">
            <a:avLst/>
          </a:prstGeom>
        </p:spPr>
      </p:pic>
      <p:pic>
        <p:nvPicPr>
          <p:cNvPr id="8" name="Picture 7" descr="et200AllSpecies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52400" y="3657600"/>
            <a:ext cx="4343400" cy="2945524"/>
          </a:xfrm>
          <a:prstGeom prst="rect">
            <a:avLst/>
          </a:prstGeom>
        </p:spPr>
      </p:pic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Jeffery T. Mitchell – Quark Matter 2012 - 8/17/12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C18AB52-A287-4895-ACF6-FF00D53967CD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0" y="0"/>
            <a:ext cx="8915400" cy="8382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Global Observables:</a:t>
            </a:r>
            <a:r>
              <a:rPr kumimoji="0" lang="en-US" sz="2800" b="0" i="0" u="none" strike="noStrike" kern="0" cap="none" spc="0" normalizeH="0" noProof="0" dirty="0" smtClean="0">
                <a:ln>
                  <a:noFill/>
                </a:ln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Charged Particle Multiplicity and Transverse Energy Production</a:t>
            </a:r>
            <a:endParaRPr kumimoji="0" lang="en-US" sz="2800" b="0" i="0" u="none" strike="noStrike" kern="0" cap="none" spc="0" normalizeH="0" baseline="0" noProof="0" dirty="0">
              <a:ln>
                <a:noFill/>
              </a:ln>
              <a:effectLst>
                <a:outerShdw blurRad="38100" dist="38100" dir="2700000" algn="tl">
                  <a:srgbClr val="FFFFFF"/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7" name="Picture 6" descr="mult200AllSpecies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52400" y="914400"/>
            <a:ext cx="4343400" cy="2945524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685800" y="1295400"/>
            <a:ext cx="1447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Min. Bias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33400" y="3962400"/>
            <a:ext cx="1447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Min. Bias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410200" y="1219200"/>
            <a:ext cx="2057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27 </a:t>
            </a:r>
            <a:r>
              <a:rPr lang="en-US" dirty="0" err="1" smtClean="0">
                <a:solidFill>
                  <a:srgbClr val="C00000"/>
                </a:solidFill>
              </a:rPr>
              <a:t>GeV</a:t>
            </a:r>
            <a:r>
              <a:rPr lang="en-US" dirty="0" smtClean="0">
                <a:solidFill>
                  <a:srgbClr val="C00000"/>
                </a:solidFill>
              </a:rPr>
              <a:t> </a:t>
            </a:r>
            <a:r>
              <a:rPr lang="en-US" dirty="0" err="1" smtClean="0">
                <a:solidFill>
                  <a:srgbClr val="C00000"/>
                </a:solidFill>
              </a:rPr>
              <a:t>Au+Au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410200" y="3886200"/>
            <a:ext cx="2057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27 </a:t>
            </a:r>
            <a:r>
              <a:rPr lang="en-US" dirty="0" err="1" smtClean="0">
                <a:solidFill>
                  <a:srgbClr val="C00000"/>
                </a:solidFill>
              </a:rPr>
              <a:t>GeV</a:t>
            </a:r>
            <a:r>
              <a:rPr lang="en-US" dirty="0" smtClean="0">
                <a:solidFill>
                  <a:srgbClr val="C00000"/>
                </a:solidFill>
              </a:rPr>
              <a:t> </a:t>
            </a:r>
            <a:r>
              <a:rPr lang="en-US" dirty="0" err="1" smtClean="0">
                <a:solidFill>
                  <a:srgbClr val="C00000"/>
                </a:solidFill>
              </a:rPr>
              <a:t>Au+Au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315200" y="1219200"/>
            <a:ext cx="13716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rgbClr val="002060"/>
                </a:solidFill>
              </a:rPr>
              <a:t>Min. Bias and 5% centrality distributions</a:t>
            </a:r>
            <a:endParaRPr lang="en-US" sz="1400" b="1" dirty="0">
              <a:solidFill>
                <a:srgbClr val="00206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315200" y="3886200"/>
            <a:ext cx="13716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rgbClr val="002060"/>
                </a:solidFill>
              </a:rPr>
              <a:t>Min. Bias and 5% centrality distributions</a:t>
            </a:r>
            <a:endParaRPr lang="en-US" sz="1400" b="1" dirty="0">
              <a:solidFill>
                <a:srgbClr val="00206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352800" y="1905000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err="1" smtClean="0">
                <a:solidFill>
                  <a:schemeClr val="bg2"/>
                </a:solidFill>
              </a:rPr>
              <a:t>N</a:t>
            </a:r>
            <a:r>
              <a:rPr lang="en-US" sz="2800" b="1" baseline="-25000" dirty="0" err="1" smtClean="0">
                <a:solidFill>
                  <a:schemeClr val="bg2"/>
                </a:solidFill>
              </a:rPr>
              <a:t>ch</a:t>
            </a:r>
            <a:endParaRPr lang="en-US" sz="2400" b="1" baseline="-25000" dirty="0">
              <a:solidFill>
                <a:schemeClr val="bg2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7772400" y="2133600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err="1" smtClean="0">
                <a:solidFill>
                  <a:schemeClr val="bg2"/>
                </a:solidFill>
              </a:rPr>
              <a:t>N</a:t>
            </a:r>
            <a:r>
              <a:rPr lang="en-US" sz="2800" b="1" baseline="-25000" dirty="0" err="1" smtClean="0">
                <a:solidFill>
                  <a:schemeClr val="bg2"/>
                </a:solidFill>
              </a:rPr>
              <a:t>ch</a:t>
            </a:r>
            <a:endParaRPr lang="en-US" sz="2400" b="1" baseline="-25000" dirty="0">
              <a:solidFill>
                <a:schemeClr val="bg2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352800" y="4876800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bg2"/>
                </a:solidFill>
              </a:rPr>
              <a:t>E</a:t>
            </a:r>
            <a:r>
              <a:rPr lang="en-US" sz="2800" b="1" baseline="-25000" dirty="0" smtClean="0">
                <a:solidFill>
                  <a:schemeClr val="bg2"/>
                </a:solidFill>
              </a:rPr>
              <a:t>T</a:t>
            </a:r>
            <a:endParaRPr lang="en-US" sz="2400" b="1" baseline="-25000" dirty="0">
              <a:solidFill>
                <a:schemeClr val="bg2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7848600" y="4876800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bg2"/>
                </a:solidFill>
              </a:rPr>
              <a:t>E</a:t>
            </a:r>
            <a:r>
              <a:rPr lang="en-US" sz="2800" b="1" baseline="-25000" dirty="0" smtClean="0">
                <a:solidFill>
                  <a:schemeClr val="bg2"/>
                </a:solidFill>
              </a:rPr>
              <a:t>T</a:t>
            </a:r>
            <a:endParaRPr lang="en-US" sz="2400" b="1" baseline="-25000" dirty="0">
              <a:solidFill>
                <a:schemeClr val="bg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Jeffery T. Mitchell – Quark Matter 2012 - 8/17/12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C18AB52-A287-4895-ACF6-FF00D53967CD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0" y="0"/>
            <a:ext cx="9144000" cy="9144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0" cap="none" spc="0" normalizeH="0" baseline="0" noProof="0" dirty="0" smtClean="0">
                <a:ln>
                  <a:noFill/>
                </a:ln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Charged Particle Multiplicity</a:t>
            </a:r>
            <a:endParaRPr kumimoji="0" lang="en-US" sz="4000" b="0" i="0" u="none" strike="noStrike" kern="0" cap="none" spc="0" normalizeH="0" baseline="0" noProof="0" dirty="0">
              <a:ln>
                <a:noFill/>
              </a:ln>
              <a:effectLst>
                <a:outerShdw blurRad="38100" dist="38100" dir="2700000" algn="tl">
                  <a:srgbClr val="FFFFFF"/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52400" y="609600"/>
            <a:ext cx="8839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The 200 </a:t>
            </a:r>
            <a:r>
              <a:rPr lang="en-US" sz="1600" dirty="0" err="1" smtClean="0"/>
              <a:t>GeV</a:t>
            </a:r>
            <a:r>
              <a:rPr lang="en-US" sz="1600" dirty="0" smtClean="0"/>
              <a:t> </a:t>
            </a:r>
            <a:r>
              <a:rPr lang="en-US" sz="1600" dirty="0" err="1" smtClean="0"/>
              <a:t>Au+Au</a:t>
            </a:r>
            <a:r>
              <a:rPr lang="en-US" sz="1600" dirty="0" smtClean="0"/>
              <a:t> analysis is described in Phys. Rev. C71 (2005) 034908</a:t>
            </a:r>
            <a:endParaRPr lang="en-US" sz="1600" dirty="0"/>
          </a:p>
        </p:txBody>
      </p:sp>
      <p:sp>
        <p:nvSpPr>
          <p:cNvPr id="7" name="TextBox 6"/>
          <p:cNvSpPr txBox="1"/>
          <p:nvPr/>
        </p:nvSpPr>
        <p:spPr>
          <a:xfrm>
            <a:off x="6019800" y="2209800"/>
            <a:ext cx="29718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particle density increases with increasing collision energy.</a:t>
            </a:r>
          </a:p>
          <a:p>
            <a:endParaRPr lang="en-US" dirty="0" smtClean="0"/>
          </a:p>
          <a:p>
            <a:r>
              <a:rPr lang="en-US" dirty="0" smtClean="0"/>
              <a:t>There is an increase in particle density for more central collisions at all collision energies.</a:t>
            </a:r>
          </a:p>
          <a:p>
            <a:endParaRPr lang="en-US" dirty="0" smtClean="0"/>
          </a:p>
          <a:p>
            <a:r>
              <a:rPr lang="en-US" dirty="0" smtClean="0"/>
              <a:t>The </a:t>
            </a:r>
            <a:r>
              <a:rPr lang="en-US" dirty="0" err="1" smtClean="0"/>
              <a:t>Au+Au</a:t>
            </a:r>
            <a:r>
              <a:rPr lang="en-US" dirty="0" smtClean="0"/>
              <a:t> and U+U particle densities are similar.</a:t>
            </a:r>
            <a:endParaRPr lang="en-US" dirty="0"/>
          </a:p>
        </p:txBody>
      </p:sp>
      <p:pic>
        <p:nvPicPr>
          <p:cNvPr id="9" name="Picture 8" descr="dndetaNormLE_prelim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2399" y="990600"/>
            <a:ext cx="5766557" cy="5486400"/>
          </a:xfrm>
          <a:prstGeom prst="rect">
            <a:avLst/>
          </a:prstGeom>
        </p:spPr>
      </p:pic>
      <p:pic>
        <p:nvPicPr>
          <p:cNvPr id="10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38600" y="5105400"/>
            <a:ext cx="1122039" cy="53994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sp>
        <p:nvSpPr>
          <p:cNvPr id="11" name="TextBox 10"/>
          <p:cNvSpPr txBox="1"/>
          <p:nvPr/>
        </p:nvSpPr>
        <p:spPr>
          <a:xfrm>
            <a:off x="2895600" y="11430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C00000"/>
                </a:solidFill>
              </a:rPr>
              <a:t>Mid-rapidity</a:t>
            </a:r>
            <a:endParaRPr lang="en-US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Jeffery T. Mitchell – Quark Matter 2012 - 8/17/12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C18AB52-A287-4895-ACF6-FF00D53967CD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0" y="0"/>
            <a:ext cx="9144000" cy="1121664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i="0" u="none" strike="noStrike" kern="0" cap="none" spc="0" normalizeH="0" baseline="0" noProof="0" dirty="0" smtClean="0">
                <a:ln>
                  <a:noFill/>
                </a:ln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Charged Particle Multiplicity:</a:t>
            </a:r>
            <a:br>
              <a:rPr kumimoji="0" lang="en-US" sz="3200" i="0" u="none" strike="noStrike" kern="0" cap="none" spc="0" normalizeH="0" baseline="0" noProof="0" dirty="0" smtClean="0">
                <a:ln>
                  <a:noFill/>
                </a:ln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3200" i="0" u="none" strike="noStrike" kern="0" cap="none" spc="0" normalizeH="0" baseline="0" noProof="0" dirty="0" smtClean="0">
                <a:ln>
                  <a:noFill/>
                </a:ln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Excitation Function</a:t>
            </a:r>
            <a:endParaRPr kumimoji="0" lang="en-US" sz="3200" i="0" u="none" strike="noStrike" kern="0" cap="none" spc="0" normalizeH="0" baseline="0" noProof="0" dirty="0">
              <a:ln>
                <a:noFill/>
              </a:ln>
              <a:effectLst>
                <a:outerShdw blurRad="38100" dist="38100" dir="2700000" algn="tl">
                  <a:srgbClr val="FFFFFF"/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172200" y="2057400"/>
            <a:ext cx="281940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red line is a logarithmic fit to all data points excluding the LHC points.</a:t>
            </a:r>
          </a:p>
          <a:p>
            <a:endParaRPr lang="en-US" dirty="0" smtClean="0"/>
          </a:p>
          <a:p>
            <a:r>
              <a:rPr lang="en-US" dirty="0" smtClean="0"/>
              <a:t>At or below RHIC energies, the multiplicity per participant pair increases linearly with log(</a:t>
            </a:r>
            <a:r>
              <a:rPr lang="en-US" dirty="0" err="1" smtClean="0"/>
              <a:t>sqrt</a:t>
            </a:r>
            <a:r>
              <a:rPr lang="en-US" dirty="0" smtClean="0"/>
              <a:t>(</a:t>
            </a:r>
            <a:r>
              <a:rPr lang="en-US" dirty="0" err="1" smtClean="0"/>
              <a:t>s</a:t>
            </a:r>
            <a:r>
              <a:rPr lang="en-US" baseline="-25000" dirty="0" err="1" smtClean="0"/>
              <a:t>NN</a:t>
            </a:r>
            <a:r>
              <a:rPr lang="en-US" dirty="0" smtClean="0"/>
              <a:t>)).</a:t>
            </a:r>
          </a:p>
          <a:p>
            <a:endParaRPr lang="en-US" dirty="0" smtClean="0"/>
          </a:p>
        </p:txBody>
      </p:sp>
      <p:pic>
        <p:nvPicPr>
          <p:cNvPr id="7" name="Picture 6" descr="dndetaExciteRun11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8599" y="990600"/>
            <a:ext cx="5766557" cy="5486400"/>
          </a:xfrm>
          <a:prstGeom prst="rect">
            <a:avLst/>
          </a:prstGeom>
        </p:spPr>
      </p:pic>
      <p:pic>
        <p:nvPicPr>
          <p:cNvPr id="8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38600" y="5029200"/>
            <a:ext cx="1122039" cy="53994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2819400" y="1600200"/>
            <a:ext cx="1905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C00000"/>
                </a:solidFill>
              </a:rPr>
              <a:t>Central collisions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57200" y="11430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C00000"/>
                </a:solidFill>
              </a:rPr>
              <a:t>Mid-rapidity</a:t>
            </a:r>
            <a:endParaRPr lang="en-US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etdetaNormLE_prelim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1" y="685800"/>
            <a:ext cx="4704348" cy="4475796"/>
          </a:xfrm>
          <a:prstGeom prst="rect">
            <a:avLst/>
          </a:prstGeom>
        </p:spPr>
      </p:pic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Jeffery T. Mitchell – Quark Matter 2012 - 8/17/12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C18AB52-A287-4895-ACF6-FF00D53967CD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609600" y="0"/>
            <a:ext cx="7772400" cy="9144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0" cap="none" spc="0" normalizeH="0" baseline="0" noProof="0" dirty="0" smtClean="0">
                <a:ln>
                  <a:noFill/>
                </a:ln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Transverse Energy Production</a:t>
            </a:r>
            <a:endParaRPr kumimoji="0" lang="en-US" sz="4000" b="0" i="0" u="none" strike="noStrike" kern="0" cap="none" spc="0" normalizeH="0" baseline="0" noProof="0" dirty="0">
              <a:ln>
                <a:noFill/>
              </a:ln>
              <a:effectLst>
                <a:outerShdw blurRad="38100" dist="38100" dir="2700000" algn="tl">
                  <a:srgbClr val="FFFFFF"/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5105400"/>
            <a:ext cx="91440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 Transverse energy production increases with increasing collision energy.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There is an increase in transverse energy production for more central collisions at all collision energies.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Transverse energy production in </a:t>
            </a:r>
            <a:r>
              <a:rPr lang="en-US" dirty="0" err="1" smtClean="0"/>
              <a:t>Cu+Cu</a:t>
            </a:r>
            <a:r>
              <a:rPr lang="en-US" dirty="0" smtClean="0"/>
              <a:t> at the same </a:t>
            </a:r>
            <a:r>
              <a:rPr lang="en-US" dirty="0" err="1" smtClean="0"/>
              <a:t>N</a:t>
            </a:r>
            <a:r>
              <a:rPr lang="en-US" baseline="-25000" dirty="0" err="1" smtClean="0"/>
              <a:t>part</a:t>
            </a:r>
            <a:r>
              <a:rPr lang="en-US" baseline="-25000" dirty="0" smtClean="0"/>
              <a:t> </a:t>
            </a:r>
            <a:r>
              <a:rPr lang="en-US" dirty="0" smtClean="0"/>
              <a:t>is similar to that in </a:t>
            </a:r>
            <a:r>
              <a:rPr lang="en-US" dirty="0" err="1" smtClean="0"/>
              <a:t>Au+Au</a:t>
            </a:r>
            <a:r>
              <a:rPr lang="en-US" dirty="0" smtClean="0"/>
              <a:t> at the same collision energy.</a:t>
            </a:r>
          </a:p>
        </p:txBody>
      </p:sp>
      <p:pic>
        <p:nvPicPr>
          <p:cNvPr id="7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38400" y="1219200"/>
            <a:ext cx="1122039" cy="53994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pic>
        <p:nvPicPr>
          <p:cNvPr id="12" name="Picture 11" descr="detdetaNormCuAu_prelim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438650" y="685800"/>
            <a:ext cx="4705350" cy="4476750"/>
          </a:xfrm>
          <a:prstGeom prst="rect">
            <a:avLst/>
          </a:prstGeom>
        </p:spPr>
      </p:pic>
      <p:pic>
        <p:nvPicPr>
          <p:cNvPr id="10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81600" y="3962400"/>
            <a:ext cx="1122039" cy="53994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sp>
        <p:nvSpPr>
          <p:cNvPr id="11" name="TextBox 10"/>
          <p:cNvSpPr txBox="1"/>
          <p:nvPr/>
        </p:nvSpPr>
        <p:spPr>
          <a:xfrm>
            <a:off x="6781800" y="7620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C00000"/>
                </a:solidFill>
              </a:rPr>
              <a:t>Mid-rapidity</a:t>
            </a:r>
            <a:endParaRPr lang="en-US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ebjLE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685801"/>
            <a:ext cx="5638800" cy="3824014"/>
          </a:xfrm>
          <a:prstGeom prst="rect">
            <a:avLst/>
          </a:prstGeom>
        </p:spPr>
      </p:pic>
      <p:pic>
        <p:nvPicPr>
          <p:cNvPr id="15" name="Picture 14" descr="ebjCuCu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312404" y="3276600"/>
            <a:ext cx="4831596" cy="3276600"/>
          </a:xfrm>
          <a:prstGeom prst="rect">
            <a:avLst/>
          </a:prstGeom>
        </p:spPr>
      </p:pic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Jeffery T. Mitchell – Quark Matter 2012 - 8/17/12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C18AB52-A287-4895-ACF6-FF00D53967CD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228600" y="0"/>
            <a:ext cx="8915400" cy="9144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000" spc="-100" noProof="0" dirty="0" err="1" smtClean="0">
                <a:latin typeface="+mj-lt"/>
                <a:ea typeface="+mj-ea"/>
                <a:cs typeface="+mj-cs"/>
              </a:rPr>
              <a:t>Bjorken</a:t>
            </a:r>
            <a:r>
              <a:rPr lang="en-US" sz="4000" spc="-100" noProof="0" dirty="0" smtClean="0">
                <a:latin typeface="+mj-lt"/>
                <a:ea typeface="+mj-ea"/>
                <a:cs typeface="+mj-cs"/>
              </a:rPr>
              <a:t> Energy Density</a:t>
            </a:r>
            <a:endParaRPr kumimoji="0" lang="en-US" sz="4000" b="0" i="0" u="none" strike="noStrike" kern="1200" cap="none" spc="-100" normalizeH="0" baseline="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TextBox 5"/>
          <p:cNvSpPr txBox="1">
            <a:spLocks noChangeArrowheads="1"/>
          </p:cNvSpPr>
          <p:nvPr/>
        </p:nvSpPr>
        <p:spPr bwMode="auto">
          <a:xfrm>
            <a:off x="5867400" y="838200"/>
            <a:ext cx="2895600" cy="203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dirty="0" smtClean="0"/>
              <a:t>New </a:t>
            </a:r>
            <a:r>
              <a:rPr lang="en-US" dirty="0"/>
              <a:t>RHIC energy density record in U+U </a:t>
            </a:r>
            <a:r>
              <a:rPr lang="en-US" dirty="0" smtClean="0"/>
              <a:t>collisions = 6.15 </a:t>
            </a:r>
            <a:r>
              <a:rPr lang="en-US" dirty="0" err="1" smtClean="0"/>
              <a:t>GeV</a:t>
            </a:r>
            <a:r>
              <a:rPr lang="en-US" dirty="0" smtClean="0"/>
              <a:t>/fm</a:t>
            </a:r>
            <a:r>
              <a:rPr lang="en-US" baseline="30000" dirty="0" smtClean="0"/>
              <a:t>2</a:t>
            </a:r>
            <a:r>
              <a:rPr lang="en-US" dirty="0" smtClean="0"/>
              <a:t>/c. </a:t>
            </a:r>
            <a:r>
              <a:rPr lang="en-US" dirty="0"/>
              <a:t>The upper </a:t>
            </a:r>
            <a:r>
              <a:rPr lang="en-US" dirty="0" smtClean="0"/>
              <a:t> U+U point </a:t>
            </a:r>
            <a:r>
              <a:rPr lang="en-US" dirty="0"/>
              <a:t>is for the upper 1% centrality bin</a:t>
            </a:r>
            <a:r>
              <a:rPr lang="en-US" dirty="0" smtClean="0"/>
              <a:t>. All other points are 5% centrality bins.</a:t>
            </a:r>
            <a:endParaRPr lang="en-US" dirty="0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438400" y="1143000"/>
            <a:ext cx="1600200" cy="7483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533400" y="4953000"/>
            <a:ext cx="28194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err="1" smtClean="0">
                <a:latin typeface="Symbol"/>
              </a:rPr>
              <a:t>e</a:t>
            </a:r>
            <a:r>
              <a:rPr lang="en-US" sz="2000" baseline="-25000" dirty="0" err="1" smtClean="0">
                <a:latin typeface="Arial"/>
              </a:rPr>
              <a:t>BJ</a:t>
            </a:r>
            <a:r>
              <a:rPr lang="en-US" sz="2000" baseline="-25000" dirty="0" smtClean="0">
                <a:latin typeface="Arial"/>
              </a:rPr>
              <a:t> </a:t>
            </a:r>
            <a:r>
              <a:rPr lang="en-US" sz="2000" dirty="0" smtClean="0"/>
              <a:t>increases by a factor of 3.8 when going from 7.7 to 200 </a:t>
            </a:r>
            <a:r>
              <a:rPr lang="en-US" sz="2000" dirty="0" err="1" smtClean="0"/>
              <a:t>GeV</a:t>
            </a:r>
            <a:r>
              <a:rPr lang="en-US" sz="2000" dirty="0" smtClean="0"/>
              <a:t>. </a:t>
            </a:r>
            <a:endParaRPr lang="en-US" sz="2000" dirty="0"/>
          </a:p>
        </p:txBody>
      </p:sp>
      <p:pic>
        <p:nvPicPr>
          <p:cNvPr id="11" name="Picture 8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038600" y="2514600"/>
            <a:ext cx="963692" cy="46374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pic>
        <p:nvPicPr>
          <p:cNvPr id="12" name="Picture 8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553201" y="3657601"/>
            <a:ext cx="990600" cy="47669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sp>
        <p:nvSpPr>
          <p:cNvPr id="14" name="TextBox 13"/>
          <p:cNvSpPr txBox="1"/>
          <p:nvPr/>
        </p:nvSpPr>
        <p:spPr>
          <a:xfrm>
            <a:off x="6553200" y="3200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C00000"/>
                </a:solidFill>
              </a:rPr>
              <a:t>Mid-rapidity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362200" y="4191000"/>
            <a:ext cx="990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err="1" smtClean="0">
                <a:solidFill>
                  <a:schemeClr val="bg1"/>
                </a:solidFill>
              </a:rPr>
              <a:t>N</a:t>
            </a:r>
            <a:r>
              <a:rPr lang="en-US" sz="1600" b="1" baseline="-25000" dirty="0" err="1" smtClean="0">
                <a:solidFill>
                  <a:schemeClr val="bg1"/>
                </a:solidFill>
              </a:rPr>
              <a:t>part</a:t>
            </a:r>
            <a:endParaRPr lang="en-US" sz="1600" b="1" baseline="-25000" dirty="0">
              <a:solidFill>
                <a:schemeClr val="bg1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048000" y="6858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C00000"/>
                </a:solidFill>
              </a:rPr>
              <a:t>Mid-rapidity</a:t>
            </a:r>
            <a:endParaRPr lang="en-US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etdetaExciteRun11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066800"/>
            <a:ext cx="4705350" cy="4476750"/>
          </a:xfrm>
          <a:prstGeom prst="rect">
            <a:avLst/>
          </a:prstGeom>
        </p:spPr>
      </p:pic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Jeffery T. Mitchell – Quark Matter 2012 - 8/17/12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C18AB52-A287-4895-ACF6-FF00D53967CD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0" y="0"/>
            <a:ext cx="9144000" cy="1121664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200" spc="-100" dirty="0" smtClean="0">
                <a:latin typeface="+mj-lt"/>
                <a:ea typeface="+mj-ea"/>
                <a:cs typeface="+mj-cs"/>
              </a:rPr>
              <a:t>Transverse Energy Production</a:t>
            </a:r>
            <a:r>
              <a:rPr kumimoji="0" lang="en-US" sz="3200" b="0" i="0" u="none" strike="noStrike" kern="1200" cap="none" spc="-10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:</a:t>
            </a:r>
            <a:br>
              <a:rPr kumimoji="0" lang="en-US" sz="3200" b="0" i="0" u="none" strike="noStrike" kern="1200" cap="none" spc="-10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3200" b="0" i="0" u="none" strike="noStrike" kern="1200" cap="none" spc="-10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Excitation Function</a:t>
            </a:r>
            <a:endParaRPr kumimoji="0" lang="en-US" sz="3200" b="0" i="0" u="none" strike="noStrike" kern="1200" cap="none" spc="-100" normalizeH="0" baseline="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6" name="Picture 3" descr="ebjExcitation.gi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48309" y="1066800"/>
            <a:ext cx="4705350" cy="447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00400" y="4419600"/>
            <a:ext cx="898525" cy="4302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pic>
        <p:nvPicPr>
          <p:cNvPr id="8" name="Picture 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620000" y="4495800"/>
            <a:ext cx="898525" cy="4302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sp>
        <p:nvSpPr>
          <p:cNvPr id="9" name="TextBox 15"/>
          <p:cNvSpPr txBox="1">
            <a:spLocks noChangeArrowheads="1"/>
          </p:cNvSpPr>
          <p:nvPr/>
        </p:nvSpPr>
        <p:spPr bwMode="auto">
          <a:xfrm>
            <a:off x="0" y="5486400"/>
            <a:ext cx="89916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000" dirty="0"/>
              <a:t> Monotonic behavior </a:t>
            </a:r>
            <a:r>
              <a:rPr lang="en-US" sz="2000" dirty="0" smtClean="0"/>
              <a:t>is observed in </a:t>
            </a:r>
            <a:r>
              <a:rPr lang="en-US" sz="2000" dirty="0"/>
              <a:t>E</a:t>
            </a:r>
            <a:r>
              <a:rPr lang="en-US" sz="2000" baseline="-25000" dirty="0"/>
              <a:t>T</a:t>
            </a:r>
            <a:r>
              <a:rPr lang="en-US" sz="2000" dirty="0"/>
              <a:t> production in 0-5% central </a:t>
            </a:r>
            <a:r>
              <a:rPr lang="en-US" sz="2000" dirty="0" err="1" smtClean="0"/>
              <a:t>Au+Au</a:t>
            </a:r>
            <a:r>
              <a:rPr lang="en-US" sz="2000" dirty="0" smtClean="0"/>
              <a:t> </a:t>
            </a:r>
            <a:r>
              <a:rPr lang="en-US" sz="2000" dirty="0"/>
              <a:t>collisions</a:t>
            </a:r>
            <a:r>
              <a:rPr lang="en-US" sz="2000" dirty="0" smtClean="0"/>
              <a:t>. The red line is a logarithmic fit to all points excluding the ALICE point. </a:t>
            </a:r>
            <a:r>
              <a:rPr lang="en-US" sz="2000" dirty="0" err="1" smtClean="0">
                <a:latin typeface="Symbol"/>
              </a:rPr>
              <a:t>e</a:t>
            </a:r>
            <a:r>
              <a:rPr lang="en-US" sz="2000" baseline="-25000" dirty="0" err="1" smtClean="0">
                <a:latin typeface="Arial"/>
              </a:rPr>
              <a:t>BJ</a:t>
            </a:r>
            <a:r>
              <a:rPr lang="en-US" sz="2000" baseline="-25000" dirty="0" smtClean="0">
                <a:latin typeface="Arial"/>
              </a:rPr>
              <a:t> </a:t>
            </a:r>
            <a:r>
              <a:rPr lang="en-US" sz="2000" dirty="0" smtClean="0"/>
              <a:t>increases by a factor of 11.1 when going from </a:t>
            </a:r>
            <a:r>
              <a:rPr lang="en-US" sz="2000" dirty="0" smtClean="0"/>
              <a:t>7.7 </a:t>
            </a:r>
            <a:r>
              <a:rPr lang="en-US" sz="2000" dirty="0" err="1" smtClean="0"/>
              <a:t>GeV</a:t>
            </a:r>
            <a:r>
              <a:rPr lang="en-US" sz="2000" dirty="0" smtClean="0"/>
              <a:t>  </a:t>
            </a:r>
            <a:r>
              <a:rPr lang="en-US" sz="2000" dirty="0" smtClean="0"/>
              <a:t>to 2.76 </a:t>
            </a:r>
            <a:r>
              <a:rPr lang="en-US" sz="2000" dirty="0" err="1" smtClean="0"/>
              <a:t>TeV</a:t>
            </a:r>
            <a:r>
              <a:rPr lang="en-US" sz="2000" dirty="0"/>
              <a:t>.</a:t>
            </a:r>
            <a:endParaRPr lang="en-US" sz="2000" dirty="0" smtClean="0"/>
          </a:p>
        </p:txBody>
      </p:sp>
      <p:sp>
        <p:nvSpPr>
          <p:cNvPr id="11" name="TextBox 10"/>
          <p:cNvSpPr txBox="1"/>
          <p:nvPr/>
        </p:nvSpPr>
        <p:spPr>
          <a:xfrm>
            <a:off x="2057400" y="1524000"/>
            <a:ext cx="1905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C00000"/>
                </a:solidFill>
              </a:rPr>
              <a:t>Central collisions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105400" y="2819400"/>
            <a:ext cx="1905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C00000"/>
                </a:solidFill>
              </a:rPr>
              <a:t>Central collisions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400800" y="11430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C00000"/>
                </a:solidFill>
              </a:rPr>
              <a:t>Mid-rapidity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514600" y="2514600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bg2"/>
                </a:solidFill>
              </a:rPr>
              <a:t>E</a:t>
            </a:r>
            <a:r>
              <a:rPr lang="en-US" sz="2800" b="1" baseline="-25000" dirty="0" smtClean="0">
                <a:solidFill>
                  <a:schemeClr val="bg2"/>
                </a:solidFill>
              </a:rPr>
              <a:t>T</a:t>
            </a:r>
            <a:endParaRPr lang="en-US" sz="2400" b="1" baseline="-25000" dirty="0">
              <a:solidFill>
                <a:schemeClr val="bg2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781800" y="2286000"/>
            <a:ext cx="1066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err="1" smtClean="0">
                <a:solidFill>
                  <a:schemeClr val="bg2"/>
                </a:solidFill>
                <a:latin typeface="Symbol" pitchFamily="18" charset="2"/>
              </a:rPr>
              <a:t>e</a:t>
            </a:r>
            <a:r>
              <a:rPr lang="en-US" sz="2800" b="1" baseline="-25000" dirty="0" err="1" smtClean="0">
                <a:solidFill>
                  <a:schemeClr val="bg2"/>
                </a:solidFill>
              </a:rPr>
              <a:t>BJ</a:t>
            </a:r>
            <a:r>
              <a:rPr lang="en-US" sz="3600" b="1" baseline="-25000" dirty="0" smtClean="0">
                <a:solidFill>
                  <a:schemeClr val="bg2"/>
                </a:solidFill>
              </a:rPr>
              <a:t> </a:t>
            </a:r>
            <a:r>
              <a:rPr lang="en-US" sz="3200" b="1" dirty="0" smtClean="0">
                <a:solidFill>
                  <a:schemeClr val="bg2"/>
                </a:solidFill>
                <a:latin typeface="Symbol" pitchFamily="18" charset="2"/>
              </a:rPr>
              <a:t>t</a:t>
            </a:r>
            <a:endParaRPr lang="en-US" sz="3200" b="1" baseline="-25000" dirty="0">
              <a:solidFill>
                <a:schemeClr val="bg2"/>
              </a:solidFill>
              <a:latin typeface="Symbol" pitchFamily="18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rbit">
  <a:themeElements>
    <a:clrScheme name="Orbit 1">
      <a:dk1>
        <a:srgbClr val="010199"/>
      </a:dk1>
      <a:lt1>
        <a:srgbClr val="FFFFFF"/>
      </a:lt1>
      <a:dk2>
        <a:srgbClr val="000000"/>
      </a:dk2>
      <a:lt2>
        <a:srgbClr val="B2B2B2"/>
      </a:lt2>
      <a:accent1>
        <a:srgbClr val="3399FF"/>
      </a:accent1>
      <a:accent2>
        <a:srgbClr val="666699"/>
      </a:accent2>
      <a:accent3>
        <a:srgbClr val="AAAAAA"/>
      </a:accent3>
      <a:accent4>
        <a:srgbClr val="DADADA"/>
      </a:accent4>
      <a:accent5>
        <a:srgbClr val="ADCAFF"/>
      </a:accent5>
      <a:accent6>
        <a:srgbClr val="5C5C8A"/>
      </a:accent6>
      <a:hlink>
        <a:srgbClr val="FFFFCC"/>
      </a:hlink>
      <a:folHlink>
        <a:srgbClr val="FFCC66"/>
      </a:folHlink>
    </a:clrScheme>
    <a:fontScheme name="Orbit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rbit 1">
        <a:dk1>
          <a:srgbClr val="010199"/>
        </a:dk1>
        <a:lt1>
          <a:srgbClr val="FFFFFF"/>
        </a:lt1>
        <a:dk2>
          <a:srgbClr val="000000"/>
        </a:dk2>
        <a:lt2>
          <a:srgbClr val="B2B2B2"/>
        </a:lt2>
        <a:accent1>
          <a:srgbClr val="3399FF"/>
        </a:accent1>
        <a:accent2>
          <a:srgbClr val="666699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5C5C8A"/>
        </a:accent6>
        <a:hlink>
          <a:srgbClr val="FFFFCC"/>
        </a:hlink>
        <a:folHlink>
          <a:srgbClr val="FF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bit 2">
        <a:dk1>
          <a:srgbClr val="008000"/>
        </a:dk1>
        <a:lt1>
          <a:srgbClr val="FFFFFF"/>
        </a:lt1>
        <a:dk2>
          <a:srgbClr val="003300"/>
        </a:dk2>
        <a:lt2>
          <a:srgbClr val="C0C0C0"/>
        </a:lt2>
        <a:accent1>
          <a:srgbClr val="99CC00"/>
        </a:accent1>
        <a:accent2>
          <a:srgbClr val="527C3A"/>
        </a:accent2>
        <a:accent3>
          <a:srgbClr val="AAADAA"/>
        </a:accent3>
        <a:accent4>
          <a:srgbClr val="DADADA"/>
        </a:accent4>
        <a:accent5>
          <a:srgbClr val="CAE2AA"/>
        </a:accent5>
        <a:accent6>
          <a:srgbClr val="497034"/>
        </a:accent6>
        <a:hlink>
          <a:srgbClr val="33CC33"/>
        </a:hlink>
        <a:folHlink>
          <a:srgbClr val="C1FF8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bit 3">
        <a:dk1>
          <a:srgbClr val="000066"/>
        </a:dk1>
        <a:lt1>
          <a:srgbClr val="FFFFFF"/>
        </a:lt1>
        <a:dk2>
          <a:srgbClr val="000099"/>
        </a:dk2>
        <a:lt2>
          <a:srgbClr val="9FBFFF"/>
        </a:lt2>
        <a:accent1>
          <a:srgbClr val="0099CC"/>
        </a:accent1>
        <a:accent2>
          <a:srgbClr val="00CC66"/>
        </a:accent2>
        <a:accent3>
          <a:srgbClr val="AAAACA"/>
        </a:accent3>
        <a:accent4>
          <a:srgbClr val="DADADA"/>
        </a:accent4>
        <a:accent5>
          <a:srgbClr val="AACAE2"/>
        </a:accent5>
        <a:accent6>
          <a:srgbClr val="00B95C"/>
        </a:accent6>
        <a:hlink>
          <a:srgbClr val="00FFFF"/>
        </a:hlink>
        <a:folHlink>
          <a:srgbClr val="CDE6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bit 4">
        <a:dk1>
          <a:srgbClr val="00ACA8"/>
        </a:dk1>
        <a:lt1>
          <a:srgbClr val="FFFFFF"/>
        </a:lt1>
        <a:dk2>
          <a:srgbClr val="006666"/>
        </a:dk2>
        <a:lt2>
          <a:srgbClr val="FFFF99"/>
        </a:lt2>
        <a:accent1>
          <a:srgbClr val="0099CC"/>
        </a:accent1>
        <a:accent2>
          <a:srgbClr val="6D6FC7"/>
        </a:accent2>
        <a:accent3>
          <a:srgbClr val="AAB8B8"/>
        </a:accent3>
        <a:accent4>
          <a:srgbClr val="DADADA"/>
        </a:accent4>
        <a:accent5>
          <a:srgbClr val="AACAE2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bit 5">
        <a:dk1>
          <a:srgbClr val="BA0023"/>
        </a:dk1>
        <a:lt1>
          <a:srgbClr val="FFFFFF"/>
        </a:lt1>
        <a:dk2>
          <a:srgbClr val="800000"/>
        </a:dk2>
        <a:lt2>
          <a:srgbClr val="FFFF99"/>
        </a:lt2>
        <a:accent1>
          <a:srgbClr val="FF6600"/>
        </a:accent1>
        <a:accent2>
          <a:srgbClr val="C5543D"/>
        </a:accent2>
        <a:accent3>
          <a:srgbClr val="C0AAAA"/>
        </a:accent3>
        <a:accent4>
          <a:srgbClr val="DADADA"/>
        </a:accent4>
        <a:accent5>
          <a:srgbClr val="FFB8AA"/>
        </a:accent5>
        <a:accent6>
          <a:srgbClr val="B24B36"/>
        </a:accent6>
        <a:hlink>
          <a:srgbClr val="FFFF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bit 6">
        <a:dk1>
          <a:srgbClr val="6D776E"/>
        </a:dk1>
        <a:lt1>
          <a:srgbClr val="FFFFFF"/>
        </a:lt1>
        <a:dk2>
          <a:srgbClr val="575863"/>
        </a:dk2>
        <a:lt2>
          <a:srgbClr val="DDDDDD"/>
        </a:lt2>
        <a:accent1>
          <a:srgbClr val="0099CC"/>
        </a:accent1>
        <a:accent2>
          <a:srgbClr val="939EA9"/>
        </a:accent2>
        <a:accent3>
          <a:srgbClr val="B4B4B7"/>
        </a:accent3>
        <a:accent4>
          <a:srgbClr val="DADADA"/>
        </a:accent4>
        <a:accent5>
          <a:srgbClr val="AACAE2"/>
        </a:accent5>
        <a:accent6>
          <a:srgbClr val="858F99"/>
        </a:accent6>
        <a:hlink>
          <a:srgbClr val="FFCC00"/>
        </a:hlink>
        <a:folHlink>
          <a:srgbClr val="BD894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bit 7">
        <a:dk1>
          <a:srgbClr val="A28A84"/>
        </a:dk1>
        <a:lt1>
          <a:srgbClr val="FFFFFF"/>
        </a:lt1>
        <a:dk2>
          <a:srgbClr val="765E58"/>
        </a:dk2>
        <a:lt2>
          <a:srgbClr val="DDDDDD"/>
        </a:lt2>
        <a:accent1>
          <a:srgbClr val="CC6600"/>
        </a:accent1>
        <a:accent2>
          <a:srgbClr val="CC9900"/>
        </a:accent2>
        <a:accent3>
          <a:srgbClr val="BDB6B4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FFCC00"/>
        </a:hlink>
        <a:folHlink>
          <a:srgbClr val="FFFFB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bit 8">
        <a:dk1>
          <a:srgbClr val="000000"/>
        </a:dk1>
        <a:lt1>
          <a:srgbClr val="C5D9ED"/>
        </a:lt1>
        <a:dk2>
          <a:srgbClr val="000000"/>
        </a:dk2>
        <a:lt2>
          <a:srgbClr val="FFFFFF"/>
        </a:lt2>
        <a:accent1>
          <a:srgbClr val="F3F6FF"/>
        </a:accent1>
        <a:accent2>
          <a:srgbClr val="33CCCC"/>
        </a:accent2>
        <a:accent3>
          <a:srgbClr val="DFE9F4"/>
        </a:accent3>
        <a:accent4>
          <a:srgbClr val="000000"/>
        </a:accent4>
        <a:accent5>
          <a:srgbClr val="F8FAFF"/>
        </a:accent5>
        <a:accent6>
          <a:srgbClr val="2DB9B9"/>
        </a:accent6>
        <a:hlink>
          <a:srgbClr val="0000FF"/>
        </a:hlink>
        <a:folHlink>
          <a:srgbClr val="00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rbit 9">
        <a:dk1>
          <a:srgbClr val="FFFFFF"/>
        </a:dk1>
        <a:lt1>
          <a:srgbClr val="FFFFFF"/>
        </a:lt1>
        <a:dk2>
          <a:srgbClr val="AAAAC6"/>
        </a:dk2>
        <a:lt2>
          <a:srgbClr val="FFFFCC"/>
        </a:lt2>
        <a:accent1>
          <a:srgbClr val="66667E"/>
        </a:accent1>
        <a:accent2>
          <a:srgbClr val="629157"/>
        </a:accent2>
        <a:accent3>
          <a:srgbClr val="D2D2DF"/>
        </a:accent3>
        <a:accent4>
          <a:srgbClr val="DADADA"/>
        </a:accent4>
        <a:accent5>
          <a:srgbClr val="B8B8C0"/>
        </a:accent5>
        <a:accent6>
          <a:srgbClr val="58834E"/>
        </a:accent6>
        <a:hlink>
          <a:srgbClr val="6600CC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Orbit</Template>
  <TotalTime>13193</TotalTime>
  <Words>1740</Words>
  <Application>Microsoft Office PowerPoint</Application>
  <PresentationFormat>On-screen Show (4:3)</PresentationFormat>
  <Paragraphs>264</Paragraphs>
  <Slides>31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31</vt:i4>
      </vt:variant>
    </vt:vector>
  </HeadingPairs>
  <TitlesOfParts>
    <vt:vector size="34" baseType="lpstr">
      <vt:lpstr>Orbit</vt:lpstr>
      <vt:lpstr>Microsoft Equation 3.0</vt:lpstr>
      <vt:lpstr>Adobe Acrobat Document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Transverse Energy per Charged Particle</vt:lpstr>
      <vt:lpstr>Slide 12</vt:lpstr>
      <vt:lpstr>Slide 13</vt:lpstr>
      <vt:lpstr>Slide 14</vt:lpstr>
      <vt:lpstr>Slide 15</vt:lpstr>
      <vt:lpstr>Higher Moments of Net Charge Distributions</vt:lpstr>
      <vt:lpstr>Net Charge Moments vs. Centrality</vt:lpstr>
      <vt:lpstr>Net Charge Ss and ks2 vs. Centrality</vt:lpstr>
      <vt:lpstr>Net Charge Ss and ks2 Excitation Function</vt:lpstr>
      <vt:lpstr>HBT Radii vs. Centrality</vt:lpstr>
      <vt:lpstr>HBT Radii: Excitation Function</vt:lpstr>
      <vt:lpstr>Pion freeze-out Volume: Excitation Function</vt:lpstr>
      <vt:lpstr>Identified Particle Flow</vt:lpstr>
      <vt:lpstr>Energy Loss Measurements</vt:lpstr>
      <vt:lpstr>Summary</vt:lpstr>
      <vt:lpstr>Auxiliary Slides</vt:lpstr>
      <vt:lpstr>Slide 27</vt:lpstr>
      <vt:lpstr>Slide 28</vt:lpstr>
      <vt:lpstr>Slide 29</vt:lpstr>
      <vt:lpstr>Slide 30</vt:lpstr>
      <vt:lpstr>Slide 31</vt:lpstr>
    </vt:vector>
  </TitlesOfParts>
  <Company>Brookhaven National Laboratory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Event-by-Event Average pt Fluctuations at 62 GeV</dc:title>
  <dc:creator>Jeffery T. Mitchell</dc:creator>
  <cp:lastModifiedBy>Jeffery</cp:lastModifiedBy>
  <cp:revision>2302</cp:revision>
  <dcterms:created xsi:type="dcterms:W3CDTF">2003-10-21T22:12:16Z</dcterms:created>
  <dcterms:modified xsi:type="dcterms:W3CDTF">2012-08-16T21:05:12Z</dcterms:modified>
</cp:coreProperties>
</file>