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72" r:id="rId5"/>
    <p:sldId id="271" r:id="rId6"/>
    <p:sldId id="273" r:id="rId7"/>
    <p:sldId id="274" r:id="rId8"/>
    <p:sldId id="276" r:id="rId9"/>
    <p:sldId id="280" r:id="rId10"/>
    <p:sldId id="259" r:id="rId11"/>
    <p:sldId id="262" r:id="rId12"/>
    <p:sldId id="283" r:id="rId13"/>
    <p:sldId id="281" r:id="rId14"/>
    <p:sldId id="263" r:id="rId15"/>
    <p:sldId id="264" r:id="rId16"/>
    <p:sldId id="265" r:id="rId17"/>
    <p:sldId id="282" r:id="rId18"/>
    <p:sldId id="266" r:id="rId19"/>
    <p:sldId id="269" r:id="rId20"/>
    <p:sldId id="267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351E88A-21C3-4E5A-A137-FFC795D0DB93}" type="datetimeFigureOut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2ABC24F-3AE3-4FD6-9837-8F889A586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0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marL="666723" indent="-256432"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025728" indent="-205146"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436019" indent="-205146"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1846311" indent="-205146" eaLnBrk="0"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256602" indent="-205146" defTabSz="410291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666893" indent="-205146" defTabSz="410291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077185" indent="-205146" defTabSz="410291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487476" indent="-205146" defTabSz="410291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649628" algn="l"/>
                <a:tab pos="1299256" algn="l"/>
                <a:tab pos="1948884" algn="l"/>
                <a:tab pos="2598511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eaLnBrk="1"/>
            <a:fld id="{2083C034-C207-4D1D-A55F-9C8B0D51128A}" type="slidenum">
              <a:rPr lang="en-GB">
                <a:solidFill>
                  <a:srgbClr val="000000"/>
                </a:solidFill>
                <a:latin typeface="Nimbus Roman No9 L" pitchFamily="16" charset="0"/>
              </a:rPr>
              <a:pPr eaLnBrk="1"/>
              <a:t>8</a:t>
            </a:fld>
            <a:endParaRPr lang="en-GB">
              <a:solidFill>
                <a:srgbClr val="000000"/>
              </a:solidFill>
              <a:latin typeface="Nimbus Roman No9 L" pitchFamily="16" charset="0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3881438" y="8686512"/>
            <a:ext cx="2975162" cy="45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marL="742950" indent="-28575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algn="r" eaLnBrk="1">
              <a:lnSpc>
                <a:spcPct val="116000"/>
              </a:lnSpc>
            </a:pPr>
            <a:fld id="{395BCDD7-3F16-4F6B-8933-4E886EBDF051}" type="slidenum">
              <a:rPr lang="en-GB" sz="1300">
                <a:solidFill>
                  <a:srgbClr val="000000"/>
                </a:solidFill>
                <a:latin typeface="Nimbus Roman No9 L" pitchFamily="16" charset="0"/>
              </a:rPr>
              <a:pPr algn="r" eaLnBrk="1">
                <a:lnSpc>
                  <a:spcPct val="116000"/>
                </a:lnSpc>
              </a:pPr>
              <a:t>8</a:t>
            </a:fld>
            <a:endParaRPr lang="en-GB" sz="1300">
              <a:solidFill>
                <a:srgbClr val="000000"/>
              </a:solidFill>
              <a:latin typeface="Nimbus Roman No9 L" pitchFamily="16" charset="0"/>
            </a:endParaRP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>
            <a:lvl1pPr eaLnBrk="0"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eaLnBrk="1"/>
            <a:endParaRPr lang="en-US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/>
          </p:nvPr>
        </p:nvSpPr>
        <p:spPr>
          <a:xfrm>
            <a:off x="686361" y="4342535"/>
            <a:ext cx="5483879" cy="4114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ABC24F-3AE3-4FD6-9837-8F889A58650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32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1DA3C-BD24-43D5-917F-EF6B2D049FB7}" type="datetime1">
              <a:rPr lang="en-US"/>
              <a:pPr>
                <a:defRPr/>
              </a:pPr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Shengli Huang for PHENIX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7D7CC-A27D-49C5-BADB-F8EF38BD1F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70486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17043-A08D-4E1C-B732-2E6FF969812D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0501D-9220-4DC0-BA46-10373DAA4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4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640CD-4331-4106-9073-2802E899FA95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C2985-AA26-4D6D-9015-A3A08BE3F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16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F66F-A767-4410-A4AC-3B0BBEC7EA65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1B0A6-48AF-47EF-815E-CB3097773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47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3592-BDFC-45EC-AE98-4AAD3D2653AB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2EB6A-BB05-4375-9556-182665518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9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93508-5435-4FB9-974D-6A1B6009DB77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3A6DB-0145-4D5E-B288-520B8BBFE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0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731C2-C041-4577-B0D8-E92232F51A59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1889-02C6-4900-938F-6A147C1A8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6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5C7D7-16D9-47E1-9678-29E8C6BC1EBD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80D25-ED8A-4817-BCB4-28B28C447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41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EADCD-8628-4F7C-BD0A-1DCEF675F594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AA31-362B-4811-9EBA-FA9A96F65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7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2-B633-4A22-A9B7-4E6AFBFD88A8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7D94-D348-4D7A-9244-4A167F42A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7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0894-380A-4AC4-B398-4B47B79C782B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AE857-A7BE-4112-8242-36DD460C6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6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38C7570-AE90-46C7-ADE5-FE43357D9313}" type="datetime1">
              <a:rPr lang="en-US"/>
              <a:pPr>
                <a:defRPr/>
              </a:pPr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 dirty="0" err="1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Shengli Huang for PHENIX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147547-533F-43C3-A933-08325F0790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76200"/>
            <a:ext cx="11604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76200"/>
            <a:ext cx="7334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aps.org/doi/10.1103/PhysRevC.85.064914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xiv.org/ct?url=http://dx.doi.org/10.1103/PhysRevC.78.044903&amp;v=7c7d6f74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aps.org/abstract/PRL/v99/e052301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arxiv.org/ct?url=http://dx.doi.org/10.1103/PhysRevC.78.044903&amp;v=7c7d6f7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Measurements of identified hadron flow in </a:t>
            </a:r>
            <a:r>
              <a:rPr lang="en-US" sz="3200" b="1" dirty="0" err="1" smtClean="0">
                <a:solidFill>
                  <a:srgbClr val="C00000"/>
                </a:solidFill>
              </a:rPr>
              <a:t>Au+Au</a:t>
            </a:r>
            <a:r>
              <a:rPr lang="en-US" sz="3200" b="1" dirty="0" smtClean="0">
                <a:solidFill>
                  <a:srgbClr val="C00000"/>
                </a:solidFill>
              </a:rPr>
              <a:t>, </a:t>
            </a:r>
            <a:r>
              <a:rPr lang="en-US" sz="3200" b="1" dirty="0" err="1" smtClean="0">
                <a:solidFill>
                  <a:srgbClr val="C00000"/>
                </a:solidFill>
              </a:rPr>
              <a:t>Cu+Au</a:t>
            </a:r>
            <a:r>
              <a:rPr lang="en-US" sz="3200" b="1" dirty="0" smtClean="0">
                <a:solidFill>
                  <a:srgbClr val="C00000"/>
                </a:solidFill>
              </a:rPr>
              <a:t> and U+U collisions 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sz="2400" b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Shengli</a:t>
            </a:r>
            <a:r>
              <a:rPr lang="en-US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Huang</a:t>
            </a:r>
          </a:p>
          <a:p>
            <a:endParaRPr lang="en-US" sz="2400" b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r>
              <a:rPr lang="en-US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Vanderbilt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75247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V</a:t>
            </a:r>
            <a:r>
              <a:rPr lang="en-US" sz="32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3200" b="1" dirty="0" smtClean="0">
                <a:solidFill>
                  <a:srgbClr val="C00000"/>
                </a:solidFill>
              </a:rPr>
              <a:t> of identified hadrons in 200 </a:t>
            </a:r>
            <a:r>
              <a:rPr lang="en-US" sz="3200" b="1" dirty="0" err="1" smtClean="0">
                <a:solidFill>
                  <a:srgbClr val="C00000"/>
                </a:solidFill>
              </a:rPr>
              <a:t>GeV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AuAu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199"/>
            <a:ext cx="4495800" cy="562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95800" y="990600"/>
            <a:ext cx="4495800" cy="4811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0-20% central Au + Au collisions at 200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the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proton is higher than that of pion still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of 6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/c. While in 20-60% centrality, they approach each other.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break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is observed in 20-60% centrality at KE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T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&gt; 0.7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But in the 0-20% centrality, this break is still roughly held.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baseline="-25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It indicates the mechanisms for pion and proton production are different at intermediate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for different centralities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baseline="-25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6290846"/>
            <a:ext cx="3538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smtClean="0"/>
              <a:t> </a:t>
            </a:r>
            <a:r>
              <a:rPr lang="en-US" sz="1600" b="1" i="1" dirty="0" smtClean="0">
                <a:solidFill>
                  <a:srgbClr val="C00000"/>
                </a:solidFill>
              </a:rPr>
              <a:t>PHENIX</a:t>
            </a:r>
            <a:r>
              <a:rPr lang="en-US" sz="1600" b="1" i="1" dirty="0" smtClean="0"/>
              <a:t> </a:t>
            </a:r>
            <a:r>
              <a:rPr lang="en-US" sz="1600" b="1" i="1" dirty="0" smtClean="0">
                <a:hlinkClick r:id="rId3"/>
              </a:rPr>
              <a:t>Phys. Rev. C 85, 064914 (2012) 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6880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487362"/>
          </a:xfrm>
        </p:spPr>
        <p:txBody>
          <a:bodyPr/>
          <a:lstStyle/>
          <a:p>
            <a:r>
              <a:rPr lang="en-US" sz="3200" b="1" i="1" dirty="0" smtClean="0">
                <a:solidFill>
                  <a:schemeClr val="accent6">
                    <a:lumMod val="50000"/>
                  </a:schemeClr>
                </a:solidFill>
              </a:rPr>
              <a:t>The centrality dependent </a:t>
            </a:r>
            <a:r>
              <a:rPr lang="en-US" sz="3200" b="1" i="1" dirty="0" err="1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en-US" sz="3200" b="1" i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q</a:t>
            </a:r>
            <a:r>
              <a:rPr lang="en-US" sz="3200" b="1" i="1" dirty="0" smtClean="0">
                <a:solidFill>
                  <a:schemeClr val="accent6">
                    <a:lumMod val="50000"/>
                  </a:schemeClr>
                </a:solidFill>
              </a:rPr>
              <a:t> scaling</a:t>
            </a:r>
            <a:endParaRPr lang="en-US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600"/>
            <a:ext cx="4403259" cy="3921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9600" y="4572000"/>
            <a:ext cx="769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shows strong centrality dependence.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n 0-10% centrality class, the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appears to hold to KE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/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= 1.5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supporting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parton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recombination. It starts to break as KE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&gt; 0.7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 10-20% centrality.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It is consistent with recombination model calculation qualitatively 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685800"/>
            <a:ext cx="4602375" cy="312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012654" y="3810000"/>
            <a:ext cx="40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hlinkClick r:id="rId5"/>
              </a:rPr>
              <a:t>C. B. Chiu, R. C </a:t>
            </a:r>
            <a:r>
              <a:rPr lang="en-US" b="1" i="1" dirty="0" err="1" smtClean="0">
                <a:solidFill>
                  <a:srgbClr val="C00000"/>
                </a:solidFill>
                <a:hlinkClick r:id="rId5"/>
              </a:rPr>
              <a:t>Hwa</a:t>
            </a:r>
            <a:r>
              <a:rPr lang="en-US" b="1" i="1" dirty="0" smtClean="0">
                <a:solidFill>
                  <a:srgbClr val="C00000"/>
                </a:solidFill>
                <a:hlinkClick r:id="rId5"/>
              </a:rPr>
              <a:t> et al</a:t>
            </a:r>
            <a:r>
              <a:rPr lang="en-US" b="1" i="1" dirty="0" smtClean="0">
                <a:hlinkClick r:id="rId5"/>
              </a:rPr>
              <a:t>. PRC.78.044903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5317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3600" dirty="0" smtClean="0"/>
              <a:t>Comparing with v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of </a:t>
            </a:r>
            <a:r>
              <a:rPr lang="en-US" sz="3600" dirty="0"/>
              <a:t>K</a:t>
            </a:r>
            <a:r>
              <a:rPr lang="en-US" sz="3600" baseline="-25000" dirty="0" smtClean="0"/>
              <a:t>s</a:t>
            </a:r>
            <a:r>
              <a:rPr lang="en-US" sz="3600" dirty="0" smtClean="0"/>
              <a:t> and Lambda</a:t>
            </a:r>
            <a:endParaRPr lang="en-US" sz="36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07300"/>
            <a:ext cx="6705600" cy="3663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3400" y="4843986"/>
            <a:ext cx="815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The v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pions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protons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measured from PHENIX are consistent with v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of K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and Lambda from STAR in overlap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region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more accurate measurements from PHENIX indicates a clear breaking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in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KE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&gt; 0.7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 10-40% centrality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28800" y="4425975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Phys</a:t>
            </a:r>
            <a:r>
              <a:rPr lang="fr-FR" b="1" dirty="0"/>
              <a:t>. </a:t>
            </a:r>
            <a:r>
              <a:rPr lang="fr-FR" b="1" dirty="0" err="1"/>
              <a:t>Rev</a:t>
            </a:r>
            <a:r>
              <a:rPr lang="fr-FR" b="1" dirty="0"/>
              <a:t>. C </a:t>
            </a:r>
            <a:r>
              <a:rPr lang="fr-FR" b="1" dirty="0" smtClean="0"/>
              <a:t>77, </a:t>
            </a:r>
            <a:r>
              <a:rPr lang="en-US" b="1" dirty="0" smtClean="0"/>
              <a:t>054901 </a:t>
            </a:r>
            <a:r>
              <a:rPr lang="en-US" b="1" dirty="0"/>
              <a:t>(2008)</a:t>
            </a:r>
          </a:p>
        </p:txBody>
      </p:sp>
    </p:spTree>
    <p:extLst>
      <p:ext uri="{BB962C8B-B14F-4D97-AF65-F5344CB8AC3E}">
        <p14:creationId xmlns:p14="http://schemas.microsoft.com/office/powerpoint/2010/main" val="402005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7EADCD-8628-4F7C-BD0A-1DCEF675F594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CAA31-362B-4811-9EBA-FA9A96F6507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82193" y="2373086"/>
            <a:ext cx="69892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(II)  Identified particles flow in U + U 193 </a:t>
            </a:r>
            <a:r>
              <a:rPr lang="en-US" sz="2800" b="1" dirty="0" err="1" smtClean="0"/>
              <a:t>GeV</a:t>
            </a:r>
            <a:r>
              <a:rPr lang="en-US" sz="2800" b="1" dirty="0" smtClean="0"/>
              <a:t>:</a:t>
            </a:r>
          </a:p>
          <a:p>
            <a:pPr marL="571500" indent="-571500" algn="ctr">
              <a:buAutoNum type="romanUcParenBoth"/>
            </a:pPr>
            <a:endParaRPr lang="en-US" sz="2800" b="1" dirty="0" smtClean="0"/>
          </a:p>
          <a:p>
            <a:pPr algn="ctr"/>
            <a:r>
              <a:rPr lang="en-US" sz="2800" b="1" dirty="0" smtClean="0"/>
              <a:t>The geometry and density effect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072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792162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 &amp; p v</a:t>
            </a:r>
            <a:r>
              <a:rPr lang="en-US" sz="3600" b="1" baseline="-25000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2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 in U + U at 193 </a:t>
            </a:r>
            <a:r>
              <a:rPr lang="en-US" sz="3600" b="1" dirty="0" err="1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GeV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990600"/>
            <a:ext cx="5486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0280"/>
            <a:ext cx="5434981" cy="26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10200" y="1069538"/>
            <a:ext cx="3733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In 0-10% U + U collisions at 193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, the slope of proton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is a little bit different with that in 0-10% Au + Au collisions at 200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GeV</a:t>
            </a:r>
            <a:endParaRPr lang="en-US" sz="2000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342900" indent="-342900">
              <a:buAutoNum type="arabicPeriod"/>
            </a:pPr>
            <a:endParaRPr lang="en-US" sz="2000" dirty="0">
              <a:latin typeface="Arial" pitchFamily="34" charset="0"/>
              <a:cs typeface="Arial" pitchFamily="34" charset="0"/>
              <a:sym typeface="Symbol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But this behavior disappears in peripheral collision such as 40-60% centrality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latin typeface="Arial" pitchFamily="34" charset="0"/>
              <a:cs typeface="Arial" pitchFamily="34" charset="0"/>
              <a:sym typeface="Symbol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5800"/>
            <a:ext cx="243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0% of full statistics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7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3600" b="1" dirty="0" err="1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N</a:t>
            </a:r>
            <a:r>
              <a:rPr lang="en-US" sz="3600" b="1" baseline="-25000" dirty="0" err="1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q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 scaling in U + U at 193 </a:t>
            </a:r>
            <a:r>
              <a:rPr lang="en-US" sz="3600" b="1" dirty="0" err="1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GeV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8250"/>
            <a:ext cx="514982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0" y="1371600"/>
            <a:ext cx="3581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is still held in U + U collision at 193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with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pions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protons in each centrality bin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the future, the measurement for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of pion at more lower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&lt;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0.5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G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/c will be done to further test the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6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2238"/>
            <a:ext cx="8229600" cy="6397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 &amp; p v</a:t>
            </a:r>
            <a:r>
              <a:rPr lang="en-US" sz="3600" b="1" baseline="-25000" dirty="0" smtClean="0">
                <a:solidFill>
                  <a:srgbClr val="C00000"/>
                </a:solidFill>
                <a:sym typeface="Symbol"/>
              </a:rPr>
              <a:t>2</a:t>
            </a: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 in 0-2% central U + U collision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779" y="762000"/>
            <a:ext cx="4331621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4724400"/>
            <a:ext cx="82047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The  only increases around 20% from 0-10% Au + Au to 0-1% U + U collision.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Strong mass ordering for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 &amp; p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in 0-2% central U + U collision at 193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are observed even though the increase in  is relatively small.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Symbol"/>
              </a:rPr>
              <a:t>Radial flow or geometry?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The geometry separation will be done in near future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03074" y="762000"/>
            <a:ext cx="3851642" cy="3505200"/>
            <a:chOff x="8272" y="415839"/>
            <a:chExt cx="3962400" cy="3548063"/>
          </a:xfrm>
        </p:grpSpPr>
        <p:pic>
          <p:nvPicPr>
            <p:cNvPr id="2048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2" y="415839"/>
              <a:ext cx="3962400" cy="3548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7" name="Picture 7" descr="C:\Users\shengli\Desktop\phenix_50_72dpi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2838451"/>
              <a:ext cx="1161143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388959" y="3219451"/>
              <a:ext cx="1260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preliminary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981200" y="3962400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3942019" y="3962400"/>
            <a:ext cx="312697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00851" y="914400"/>
            <a:ext cx="312697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416183" y="2142351"/>
            <a:ext cx="1746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 (</a:t>
            </a:r>
            <a:r>
              <a:rPr lang="en-US" dirty="0" err="1" smtClean="0">
                <a:sym typeface="Symbol"/>
              </a:rPr>
              <a:t>GeV</a:t>
            </a:r>
            <a:r>
              <a:rPr lang="en-US" dirty="0" smtClean="0">
                <a:sym typeface="Symbol"/>
              </a:rPr>
              <a:t>/fm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/c)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657600" y="1295400"/>
            <a:ext cx="440767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62891" y="93893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0-1%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7EADCD-8628-4F7C-BD0A-1DCEF675F594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CAA31-362B-4811-9EBA-FA9A96F6507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2373085"/>
            <a:ext cx="77105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(III) Identified particles flow in Cu + Au at 200 </a:t>
            </a:r>
            <a:r>
              <a:rPr lang="en-US" sz="2800" b="1" dirty="0" err="1" smtClean="0"/>
              <a:t>GeV</a:t>
            </a:r>
            <a:r>
              <a:rPr lang="en-US" sz="2800" b="1" dirty="0" smtClean="0"/>
              <a:t>:</a:t>
            </a:r>
          </a:p>
          <a:p>
            <a:pPr marL="571500" indent="-571500" algn="ctr">
              <a:buAutoNum type="romanUcParenBoth"/>
            </a:pPr>
            <a:endParaRPr lang="en-US" sz="2800" b="1" dirty="0" smtClean="0"/>
          </a:p>
          <a:p>
            <a:pPr algn="ctr"/>
            <a:r>
              <a:rPr lang="en-US" sz="2800" b="1" dirty="0" smtClean="0"/>
              <a:t>Flow in an asymmetric collisions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072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 v</a:t>
            </a:r>
            <a:r>
              <a:rPr lang="en-US" sz="3600" b="1" baseline="-25000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1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 in Cu + Au at 200 </a:t>
            </a:r>
            <a:r>
              <a:rPr lang="en-US" sz="3600" b="1" dirty="0" err="1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GeV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1" y="1094596"/>
            <a:ext cx="4095749" cy="3858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495800" y="838200"/>
            <a:ext cx="4572000" cy="51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sz="2000" baseline="-25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Sizeable positive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observed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at  </a:t>
            </a:r>
            <a:r>
              <a:rPr lang="en-US" sz="2000" dirty="0" err="1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 &gt; 1GeV/c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with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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1,smd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, which direction is decided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by the Au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spectators. It indicates that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there are more particles emitted from the Au side than from the Cu side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. 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It may be due to asymmetric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density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profile,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pressure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gradient and anti-flow effect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baseline="-25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v</a:t>
            </a:r>
            <a:r>
              <a:rPr lang="en-US" sz="2000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protons will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 measured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near future after production of full statistics. It will help us to further address the physics of this positive v</a:t>
            </a:r>
            <a:r>
              <a:rPr lang="en-US" sz="2000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000" baseline="-25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79975"/>
            <a:ext cx="2060950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67" y="638145"/>
            <a:ext cx="243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20% of full statistics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53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 &amp; p v</a:t>
            </a:r>
            <a:r>
              <a:rPr lang="en-US" sz="3600" b="1" baseline="-25000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2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 in Cu + Au at 200 </a:t>
            </a:r>
            <a:r>
              <a:rPr lang="en-US" sz="3600" b="1" dirty="0" err="1" smtClean="0">
                <a:solidFill>
                  <a:schemeClr val="accent6">
                    <a:lumMod val="50000"/>
                  </a:schemeClr>
                </a:solidFill>
                <a:sym typeface="Symbol"/>
              </a:rPr>
              <a:t>GeV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4343400" cy="409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28600" y="4951353"/>
            <a:ext cx="8534400" cy="152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v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n-US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pions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protons are measured as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function of </a:t>
            </a:r>
            <a:r>
              <a:rPr lang="en-US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000" baseline="-25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centrality</a:t>
            </a:r>
            <a:endParaRPr lang="en-US" sz="2000" baseline="-25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Monotype Sorts" pitchFamily="-110" charset="2"/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is held in Cu + Au collisions at 200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Font typeface="Monotype Sorts" pitchFamily="-110" charset="2"/>
              <a:buNone/>
            </a:pPr>
            <a:endParaRPr lang="en-US" sz="2000" baseline="-25000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793" y="808643"/>
            <a:ext cx="4399807" cy="4052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6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4343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ym typeface="Symbol"/>
              </a:rPr>
              <a:t>Motivation and analysis methods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ym typeface="Symbol"/>
              </a:rPr>
              <a:t>N</a:t>
            </a:r>
            <a:r>
              <a:rPr lang="en-US" baseline="-25000" dirty="0" err="1" smtClean="0">
                <a:sym typeface="Symbol"/>
              </a:rPr>
              <a:t>q</a:t>
            </a:r>
            <a:r>
              <a:rPr lang="en-US" dirty="0" smtClean="0">
                <a:sym typeface="Symbol"/>
              </a:rPr>
              <a:t> scaling</a:t>
            </a:r>
            <a:r>
              <a:rPr lang="en-US" dirty="0" smtClean="0"/>
              <a:t> in Au + Au at 200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Pion and proton v</a:t>
            </a:r>
            <a:r>
              <a:rPr lang="en-US" baseline="-25000" dirty="0" smtClean="0"/>
              <a:t>2</a:t>
            </a:r>
            <a:r>
              <a:rPr lang="en-US" dirty="0" smtClean="0"/>
              <a:t> in U + U at 193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Pion and proton v</a:t>
            </a:r>
            <a:r>
              <a:rPr lang="en-US" baseline="-25000" dirty="0" smtClean="0"/>
              <a:t>1</a:t>
            </a:r>
            <a:r>
              <a:rPr lang="en-US" dirty="0" smtClean="0"/>
              <a:t> and v</a:t>
            </a:r>
            <a:r>
              <a:rPr lang="en-US" baseline="-25000" dirty="0" smtClean="0"/>
              <a:t>2</a:t>
            </a:r>
            <a:r>
              <a:rPr lang="en-US" dirty="0" smtClean="0"/>
              <a:t> in Cu + Au at 200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Summary and outlook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7A25EDF-19B6-4BF8-A58A-6ABB0A80B038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err="1"/>
              <a:t>Shengli</a:t>
            </a:r>
            <a:r>
              <a:rPr lang="en-US"/>
              <a:t> Huang for PHENIX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195E1-F0C7-4425-A7CB-5D4E490B1F67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Summary and Outlook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Au + Au collisions, the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is broken as KE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&gt; 0.7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 10-20% centrality. Alternatively,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0-10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% centrality class, the universal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scaling appears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to hold to KE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= 1.5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It is consistent with calculation of recombination model.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the ultra-central U + U collision such as 0-2%, strong mass ordering is observed for the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pions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protons, even though the density of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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only increases by around 20% when compared to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0-10% centrality Au + Au collisions</a:t>
            </a:r>
            <a:endParaRPr lang="en-US" sz="2000" dirty="0">
              <a:latin typeface="Arial" pitchFamily="34" charset="0"/>
              <a:cs typeface="Arial" pitchFamily="34" charset="0"/>
              <a:sym typeface="Symbol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A sizeable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ositive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for charged pion are observed at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&gt; 1GeV/c in Cu + Au collision at 200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GeV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with 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1,SMD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, which indicates that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there are more particles emitting from the Au side than from the Cu side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 middle rapidity |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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|&lt;0.35.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The v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and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pions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protons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will be measured in near future after production of full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statistics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scaling is held in Cu + Au and U + U collisions. In U + U 0~2% centrality, more detailed testing will be done with full statistics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5730498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C:\Users\shengli\Desktop\phenix_50_72dp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85803"/>
            <a:ext cx="1128686" cy="37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0282" y="2373727"/>
            <a:ext cx="1224804" cy="364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1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Backup 2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6786563" cy="452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7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533400"/>
          </a:xfrm>
        </p:spPr>
        <p:txBody>
          <a:bodyPr/>
          <a:lstStyle/>
          <a:p>
            <a:r>
              <a:rPr lang="en-US" sz="3600" b="1" i="1" dirty="0" smtClean="0">
                <a:solidFill>
                  <a:srgbClr val="C00000"/>
                </a:solidFill>
              </a:rPr>
              <a:t>Motivation : </a:t>
            </a:r>
            <a:r>
              <a:rPr lang="en-US" sz="3600" b="1" i="1" dirty="0" err="1" smtClean="0">
                <a:solidFill>
                  <a:srgbClr val="C00000"/>
                </a:solidFill>
              </a:rPr>
              <a:t>nq</a:t>
            </a:r>
            <a:r>
              <a:rPr lang="en-US" sz="3600" b="1" i="1" dirty="0" smtClean="0">
                <a:solidFill>
                  <a:srgbClr val="C00000"/>
                </a:solidFill>
              </a:rPr>
              <a:t> scaling</a:t>
            </a:r>
            <a:endParaRPr lang="en-US" sz="3600" b="1" i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418BBF4-627C-466B-BFD3-5B451FCAF682}" type="datetime1">
              <a:rPr lang="en-US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6062A-EFED-4169-BB4B-061C05F04B36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 descr="Fig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" y="533400"/>
            <a:ext cx="4162424" cy="264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151" y="3176718"/>
            <a:ext cx="2922595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r>
              <a:rPr lang="en-US" altLang="zh-CN" sz="1400" b="1" i="1" dirty="0">
                <a:solidFill>
                  <a:srgbClr val="CC3300"/>
                </a:solidFill>
              </a:rPr>
              <a:t>PHENIX,</a:t>
            </a:r>
            <a:r>
              <a:rPr lang="en-US" altLang="zh-CN" sz="1400" dirty="0">
                <a:hlinkClick r:id="rId3"/>
              </a:rPr>
              <a:t> </a:t>
            </a:r>
            <a:r>
              <a:rPr lang="en-US" altLang="zh-CN" sz="1400" b="1" i="1" dirty="0">
                <a:hlinkClick r:id="rId3"/>
              </a:rPr>
              <a:t>PRL. 99, 052301 (2007) </a:t>
            </a:r>
            <a:endParaRPr lang="en-US" altLang="zh-CN" sz="1400" b="1" i="1" dirty="0"/>
          </a:p>
        </p:txBody>
      </p:sp>
      <p:sp>
        <p:nvSpPr>
          <p:cNvPr id="2" name="Rectangle 1"/>
          <p:cNvSpPr/>
          <p:nvPr/>
        </p:nvSpPr>
        <p:spPr>
          <a:xfrm>
            <a:off x="0" y="6248400"/>
            <a:ext cx="32931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>
                <a:solidFill>
                  <a:srgbClr val="C00000"/>
                </a:solidFill>
                <a:hlinkClick r:id="rId4"/>
              </a:rPr>
              <a:t>C. B. Chiu, R. C </a:t>
            </a:r>
            <a:r>
              <a:rPr lang="en-US" sz="1400" b="1" i="1" dirty="0" err="1" smtClean="0">
                <a:solidFill>
                  <a:srgbClr val="C00000"/>
                </a:solidFill>
                <a:hlinkClick r:id="rId4"/>
              </a:rPr>
              <a:t>Hwa</a:t>
            </a:r>
            <a:r>
              <a:rPr lang="en-US" sz="1400" b="1" i="1" dirty="0" smtClean="0">
                <a:solidFill>
                  <a:srgbClr val="C00000"/>
                </a:solidFill>
                <a:hlinkClick r:id="rId4"/>
              </a:rPr>
              <a:t> et al</a:t>
            </a:r>
            <a:r>
              <a:rPr lang="en-US" sz="1400" b="1" i="1" dirty="0" smtClean="0">
                <a:hlinkClick r:id="rId4"/>
              </a:rPr>
              <a:t>. PRC.78.044903</a:t>
            </a:r>
            <a:endParaRPr lang="en-US" sz="1400" b="1" i="1" dirty="0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3455177"/>
            <a:ext cx="4114799" cy="279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71950" y="822227"/>
            <a:ext cx="40910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en-US" altLang="zh-CN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Baryon and meson elliptic flow follow the number of constituent </a:t>
            </a:r>
            <a:r>
              <a:rPr lang="en-US" altLang="zh-CN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quark (</a:t>
            </a:r>
            <a:r>
              <a:rPr lang="en-US" altLang="zh-CN" sz="20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zh-CN" sz="2000" baseline="-25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altLang="zh-CN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 scaling</a:t>
            </a:r>
          </a:p>
          <a:p>
            <a:pPr>
              <a:buFont typeface="Wingdings" pitchFamily="2" charset="2"/>
              <a:buChar char="u"/>
              <a:defRPr/>
            </a:pPr>
            <a:endParaRPr lang="en-US" altLang="zh-CN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u"/>
              <a:defRPr/>
            </a:pPr>
            <a:endParaRPr lang="en-US" altLang="zh-CN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u"/>
              <a:defRPr/>
            </a:pPr>
            <a:r>
              <a:rPr lang="en-US" altLang="zh-CN" sz="2000" b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zh-CN" sz="2000" b="1" baseline="-25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altLang="zh-CN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scaling will break at  intermediate </a:t>
            </a:r>
            <a:r>
              <a:rPr lang="en-US" altLang="zh-CN" sz="20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altLang="zh-CN" sz="2000" b="1" baseline="-25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sz="2000" b="1" baseline="-25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peripheral centrality, if 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we assume that 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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is mainly from </a:t>
            </a:r>
            <a:r>
              <a:rPr lang="en-US" altLang="zh-CN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the recombination 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altLang="zh-CN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thermal (T) and shower (S) </a:t>
            </a:r>
            <a:r>
              <a:rPr lang="en-US" altLang="zh-CN" sz="20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partons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but proton is mainly from TTS </a:t>
            </a:r>
            <a:r>
              <a:rPr lang="en-US" altLang="zh-CN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or </a:t>
            </a:r>
            <a:r>
              <a:rPr lang="en-US" altLang="zh-CN" sz="20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TSS </a:t>
            </a:r>
            <a:r>
              <a:rPr lang="en-US" altLang="zh-CN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u"/>
              <a:defRPr/>
            </a:pPr>
            <a:endParaRPr lang="en-US" altLang="zh-CN" sz="20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altLang="zh-CN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Can </a:t>
            </a:r>
            <a:r>
              <a:rPr lang="en-US" altLang="zh-CN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we test dependence </a:t>
            </a:r>
            <a:r>
              <a:rPr lang="en-US" altLang="zh-CN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of the centrality and </a:t>
            </a:r>
            <a:r>
              <a:rPr lang="en-US" altLang="zh-CN" sz="2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altLang="zh-CN" sz="2000" b="1" baseline="-25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altLang="zh-CN" sz="2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zh-CN" sz="2000" b="1" baseline="-25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US" altLang="zh-CN" sz="2000" b="1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scaling breaking?</a:t>
            </a:r>
            <a:endParaRPr lang="en-US" altLang="zh-CN" sz="20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Flow in </a:t>
            </a:r>
            <a:r>
              <a:rPr lang="en-US" sz="3200" b="1" dirty="0">
                <a:solidFill>
                  <a:srgbClr val="C00000"/>
                </a:solidFill>
              </a:rPr>
              <a:t>U</a:t>
            </a:r>
            <a:r>
              <a:rPr lang="en-US" sz="3200" b="1" dirty="0" smtClean="0">
                <a:solidFill>
                  <a:srgbClr val="C00000"/>
                </a:solidFill>
              </a:rPr>
              <a:t> + U (1):</a:t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3200" b="1" dirty="0" smtClean="0">
                <a:solidFill>
                  <a:srgbClr val="C00000"/>
                </a:solidFill>
              </a:rPr>
              <a:t>The geometry and density effect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92975" y="4438898"/>
            <a:ext cx="1295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41492" y="4438898"/>
            <a:ext cx="1295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5400000">
            <a:off x="522514" y="2048494"/>
            <a:ext cx="1277587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5400000">
            <a:off x="1243939" y="2048495"/>
            <a:ext cx="1277587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990600"/>
            <a:ext cx="2279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U + U 193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GeV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119" y="3113314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Body-body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927" y="5175064"/>
            <a:ext cx="888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Tip-tip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895784"/>
            <a:ext cx="5322124" cy="36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581401" y="45749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geometry is significantly different for body-body and tip-tip collisions</a:t>
            </a:r>
          </a:p>
          <a:p>
            <a:pPr marL="457200" indent="-457200">
              <a:buAutoNum type="arabicPeriod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medium density in U + U at 193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around 30~60%  higher than that in central Au + Au at 200GeV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2975" y="5830669"/>
            <a:ext cx="3236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U</a:t>
            </a:r>
            <a:r>
              <a:rPr lang="de-DE" dirty="0"/>
              <a:t>. Heinz and A. Kuhlman, </a:t>
            </a:r>
          </a:p>
          <a:p>
            <a:r>
              <a:rPr lang="en-US" dirty="0"/>
              <a:t>PRL </a:t>
            </a:r>
            <a:r>
              <a:rPr lang="en-US" b="1" dirty="0"/>
              <a:t>94, 132301 (2005)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5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Flow in </a:t>
            </a:r>
            <a:r>
              <a:rPr lang="en-US" sz="3200" b="1" dirty="0">
                <a:solidFill>
                  <a:srgbClr val="C00000"/>
                </a:solidFill>
              </a:rPr>
              <a:t>U</a:t>
            </a:r>
            <a:r>
              <a:rPr lang="en-US" sz="3200" b="1" dirty="0" smtClean="0">
                <a:solidFill>
                  <a:srgbClr val="C00000"/>
                </a:solidFill>
              </a:rPr>
              <a:t> + U (2):</a:t>
            </a:r>
            <a:r>
              <a:rPr lang="en-US" sz="3200" b="1" dirty="0">
                <a:solidFill>
                  <a:srgbClr val="C00000"/>
                </a:solidFill>
              </a:rPr>
              <a:t> M</a:t>
            </a:r>
            <a:r>
              <a:rPr lang="en-US" sz="3200" b="1" dirty="0" smtClean="0">
                <a:solidFill>
                  <a:srgbClr val="C00000"/>
                </a:solidFill>
              </a:rPr>
              <a:t>ass ordering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1" y="762000"/>
            <a:ext cx="3810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Strong mass ordering is observed from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of identified particles in LHC (2.76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), where the density increases by 2.5 compared to RHIC (200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RHIC, the proton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almost keeps consistent while medium density almost increases a factor of 2 in Au + Au collision from 39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to 200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How about ultra-central U + U collisions at 193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?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4618682" cy="322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2717" y="3520228"/>
            <a:ext cx="2707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chemeClr val="tx2"/>
                </a:solidFill>
              </a:rPr>
              <a:t>M. </a:t>
            </a:r>
            <a:r>
              <a:rPr lang="en-US" sz="1600" b="1" i="1" dirty="0" err="1" smtClean="0">
                <a:solidFill>
                  <a:schemeClr val="tx2"/>
                </a:solidFill>
              </a:rPr>
              <a:t>Krzewicki@ALICE</a:t>
            </a:r>
            <a:r>
              <a:rPr lang="en-US" sz="1600" b="1" i="1" dirty="0" smtClean="0">
                <a:solidFill>
                  <a:schemeClr val="tx2"/>
                </a:solidFill>
              </a:rPr>
              <a:t> QM2011</a:t>
            </a:r>
            <a:endParaRPr lang="en-US" sz="1600" b="1" i="1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" y="4036992"/>
            <a:ext cx="5329052" cy="282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44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473" y="456163"/>
            <a:ext cx="8229600" cy="730446"/>
          </a:xfrm>
        </p:spPr>
        <p:txBody>
          <a:bodyPr/>
          <a:lstStyle/>
          <a:p>
            <a:r>
              <a:rPr lang="en-US" sz="3600" b="1" i="1" dirty="0" smtClean="0">
                <a:solidFill>
                  <a:srgbClr val="C00000"/>
                </a:solidFill>
              </a:rPr>
              <a:t>Flow in </a:t>
            </a:r>
            <a:r>
              <a:rPr lang="en-US" sz="3600" b="1" i="1" dirty="0">
                <a:solidFill>
                  <a:srgbClr val="C00000"/>
                </a:solidFill>
              </a:rPr>
              <a:t>Cu + </a:t>
            </a:r>
            <a:r>
              <a:rPr lang="en-US" sz="3600" b="1" i="1" dirty="0" smtClean="0">
                <a:solidFill>
                  <a:srgbClr val="C00000"/>
                </a:solidFill>
              </a:rPr>
              <a:t>Au (I) :</a:t>
            </a:r>
            <a:br>
              <a:rPr lang="en-US" sz="3600" b="1" i="1" dirty="0" smtClean="0">
                <a:solidFill>
                  <a:srgbClr val="C00000"/>
                </a:solidFill>
              </a:rPr>
            </a:br>
            <a:r>
              <a:rPr lang="en-US" sz="3600" b="1" i="1" dirty="0" smtClean="0">
                <a:solidFill>
                  <a:srgbClr val="C00000"/>
                </a:solidFill>
              </a:rPr>
              <a:t>flow in an asymmetric collision</a:t>
            </a:r>
            <a:br>
              <a:rPr lang="en-US" sz="3600" b="1" i="1" dirty="0" smtClean="0">
                <a:solidFill>
                  <a:srgbClr val="C00000"/>
                </a:solidFill>
              </a:rPr>
            </a:br>
            <a:endParaRPr lang="en-US" sz="3600" b="1" i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54" name="Group 4"/>
          <p:cNvGrpSpPr>
            <a:grpSpLocks/>
          </p:cNvGrpSpPr>
          <p:nvPr/>
        </p:nvGrpSpPr>
        <p:grpSpPr bwMode="auto">
          <a:xfrm>
            <a:off x="846176" y="1196505"/>
            <a:ext cx="8297824" cy="4695822"/>
            <a:chOff x="-1510641" y="5226622"/>
            <a:chExt cx="15272899" cy="7645879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17462" y="7706431"/>
              <a:ext cx="5227169" cy="12459"/>
            </a:xfrm>
            <a:prstGeom prst="straightConnector1">
              <a:avLst/>
            </a:prstGeom>
            <a:ln w="3492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6"/>
            <p:cNvSpPr txBox="1">
              <a:spLocks noChangeArrowheads="1"/>
            </p:cNvSpPr>
            <p:nvPr/>
          </p:nvSpPr>
          <p:spPr bwMode="auto">
            <a:xfrm>
              <a:off x="833075" y="5226622"/>
              <a:ext cx="4665921" cy="1148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 smtClean="0">
                  <a:ea typeface="ＭＳ Ｐゴシック" pitchFamily="-110" charset="-128"/>
                </a:rPr>
                <a:t>Coordinate </a:t>
              </a:r>
              <a:r>
                <a:rPr lang="en-US" sz="2000" b="1" dirty="0">
                  <a:ea typeface="ＭＳ Ｐゴシック" pitchFamily="-110" charset="-128"/>
                </a:rPr>
                <a:t>space asymmetry</a:t>
              </a:r>
            </a:p>
          </p:txBody>
        </p:sp>
        <p:sp>
          <p:nvSpPr>
            <p:cNvPr id="58" name="TextBox 9"/>
            <p:cNvSpPr txBox="1">
              <a:spLocks noChangeArrowheads="1"/>
            </p:cNvSpPr>
            <p:nvPr/>
          </p:nvSpPr>
          <p:spPr bwMode="auto">
            <a:xfrm>
              <a:off x="5498996" y="5249473"/>
              <a:ext cx="4877440" cy="1148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ea typeface="ＭＳ Ｐゴシック" pitchFamily="-110" charset="-128"/>
                </a:rPr>
                <a:t>Momentum space?</a:t>
              </a:r>
            </a:p>
          </p:txBody>
        </p:sp>
        <p:sp>
          <p:nvSpPr>
            <p:cNvPr id="59" name="TextBox 10"/>
            <p:cNvSpPr txBox="1">
              <a:spLocks noChangeArrowheads="1"/>
            </p:cNvSpPr>
            <p:nvPr/>
          </p:nvSpPr>
          <p:spPr bwMode="auto">
            <a:xfrm>
              <a:off x="4770186" y="7656507"/>
              <a:ext cx="431092" cy="64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ea typeface="ＭＳ Ｐゴシック" pitchFamily="-110" charset="-128"/>
                </a:rPr>
                <a:t>x</a:t>
              </a: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>
              <a:off x="9506749" y="6049691"/>
              <a:ext cx="937352" cy="64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 err="1">
                  <a:ea typeface="ＭＳ Ｐゴシック" pitchFamily="-110" charset="-128"/>
                </a:rPr>
                <a:t>p</a:t>
              </a:r>
              <a:r>
                <a:rPr lang="en-US" sz="2000" b="1" baseline="-25000" dirty="0" err="1">
                  <a:ea typeface="ＭＳ Ｐゴシック" pitchFamily="-110" charset="-128"/>
                </a:rPr>
                <a:t>x</a:t>
              </a:r>
              <a:endParaRPr lang="en-US" sz="2000" b="1" baseline="-25000" dirty="0">
                <a:ea typeface="ＭＳ Ｐゴシック" pitchFamily="-11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-1510641" y="9239405"/>
                  <a:ext cx="14571632" cy="36330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1pPr>
                  <a:lvl2pPr marL="742950" indent="-285750"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2pPr>
                  <a:lvl3pPr marL="1143000" indent="-228600"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3pPr>
                  <a:lvl4pPr marL="1600200" indent="-228600"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4pPr>
                  <a:lvl5pPr marL="2057400" indent="-228600"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5000"/>
                    <a:buFont typeface="Monotype Sorts" pitchFamily="-110" charset="2"/>
                    <a:buChar char="l"/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5000"/>
                    <a:buFont typeface="Monotype Sorts" pitchFamily="-110" charset="2"/>
                    <a:buChar char="l"/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5000"/>
                    <a:buFont typeface="Monotype Sorts" pitchFamily="-110" charset="2"/>
                    <a:buChar char="l"/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5000"/>
                    <a:buFont typeface="Monotype Sorts" pitchFamily="-110" charset="2"/>
                    <a:buChar char="l"/>
                    <a:defRPr sz="2800" b="1">
                      <a:solidFill>
                        <a:schemeClr val="hlink"/>
                      </a:solidFill>
                      <a:latin typeface="Times New Roman" pitchFamily="-110" charset="0"/>
                      <a:ea typeface="ＭＳ Ｐゴシック" pitchFamily="-110" charset="-128"/>
                    </a:defRPr>
                  </a:lvl9pPr>
                </a:lstStyle>
                <a:p>
                  <a:pPr marL="571500" indent="-571500" defTabSz="4493544" fontAlgn="auto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Ø"/>
                    <a:defRPr/>
                  </a:pPr>
                  <a:r>
                    <a:rPr lang="en-US" sz="2000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An </a:t>
                  </a:r>
                  <a:r>
                    <a:rPr lang="en-US" sz="2000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a</a:t>
                  </a:r>
                  <a:r>
                    <a:rPr lang="en-US" sz="2000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symmetric coordinate space will lead to an asymmetric density profile and pressure gradient</a:t>
                  </a:r>
                </a:p>
                <a:p>
                  <a:pPr marL="571500" indent="-571500" defTabSz="4493544" fontAlgn="auto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Ø"/>
                    <a:defRPr/>
                  </a:pPr>
                  <a:r>
                    <a:rPr lang="en-US" sz="2000" dirty="0" smtClean="0">
                      <a:solidFill>
                        <a:schemeClr val="tx2"/>
                      </a:solidFill>
                      <a:latin typeface="Arial" pitchFamily="34" charset="0"/>
                      <a:cs typeface="Arial" pitchFamily="34" charset="0"/>
                    </a:rPr>
                    <a:t>Event-by-event geometry fluctuation </a:t>
                  </a:r>
                </a:p>
                <a:p>
                  <a:pPr marL="571500" indent="-571500" defTabSz="4493544" fontAlgn="auto"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Ø"/>
                    <a:defRPr/>
                  </a:pPr>
                  <a:r>
                    <a:rPr lang="en-US" sz="2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The energy loss for jets from Au or Cu side will be different</a:t>
                  </a:r>
                  <a:endParaRPr lang="en-US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defTabSz="44935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</a:t>
                  </a:r>
                  <a:r>
                    <a:rPr lang="en-US" sz="1800" baseline="-250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1,SMD</a:t>
                  </a:r>
                  <a:r>
                    <a:rPr lang="en-US" sz="18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: Combination of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en-US" sz="1800" i="1" smtClean="0">
                              <a:solidFill>
                                <a:srgbClr val="2217F5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𝚿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  <m:r>
                            <a:rPr lang="en-US" sz="1800" b="1" i="1" smtClean="0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,</m:t>
                          </m:r>
                          <m:r>
                            <a:rPr lang="en-US" sz="1800" b="1" i="1" smtClean="0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𝑺𝑴𝑫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𝑺𝒐𝒖𝒕𝒉</m:t>
                          </m:r>
                        </m:sup>
                      </m:sSubSup>
                    </m:oMath>
                  </a14:m>
                  <a:r>
                    <a:rPr lang="en-US" sz="18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(Au-going) with flipped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</m:ctrlPr>
                        </m:sSubSupPr>
                        <m:e>
                          <m:r>
                            <a:rPr lang="en-US" sz="1800" i="1">
                              <a:solidFill>
                                <a:srgbClr val="2217F5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𝚿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  <m:r>
                            <a:rPr lang="en-US" sz="1800" i="1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,</m:t>
                          </m:r>
                          <m:r>
                            <a:rPr lang="en-US" sz="1800" i="1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𝑺𝑴𝑫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𝑵𝒐𝒓</m:t>
                          </m:r>
                          <m:r>
                            <a:rPr lang="en-US" sz="1800" i="1">
                              <a:solidFill>
                                <a:srgbClr val="2217F5"/>
                              </a:solidFill>
                              <a:latin typeface="Cambria Math"/>
                              <a:sym typeface="Symbol"/>
                            </a:rPr>
                            <m:t>𝒕𝒉</m:t>
                          </m:r>
                        </m:sup>
                      </m:sSubSup>
                    </m:oMath>
                  </a14:m>
                  <a:r>
                    <a:rPr lang="en-US" sz="1800" dirty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sz="18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(Cu-going). </a:t>
                  </a:r>
                  <a:r>
                    <a:rPr lang="en-US" sz="1800" dirty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T</a:t>
                  </a:r>
                  <a:r>
                    <a:rPr lang="en-US" sz="18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he direction of </a:t>
                  </a:r>
                  <a:r>
                    <a:rPr lang="en-US" sz="1800" baseline="-250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 1</a:t>
                  </a:r>
                  <a:r>
                    <a:rPr lang="en-US" sz="1800" dirty="0" smtClean="0">
                      <a:solidFill>
                        <a:srgbClr val="2217F5"/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 plane is decided by the Au spectators</a:t>
                  </a:r>
                  <a:endParaRPr lang="en-US" sz="1800" dirty="0">
                    <a:solidFill>
                      <a:srgbClr val="2217F5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61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1510641" y="9239405"/>
                  <a:ext cx="14571632" cy="363309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693" t="-1093" r="-46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0434" y="6338490"/>
              <a:ext cx="2562362" cy="1216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3" name="Straight Arrow Connector 62"/>
            <p:cNvCxnSpPr/>
            <p:nvPr/>
          </p:nvCxnSpPr>
          <p:spPr>
            <a:xfrm flipV="1">
              <a:off x="5629582" y="6924260"/>
              <a:ext cx="4065339" cy="28455"/>
            </a:xfrm>
            <a:prstGeom prst="straightConnector1">
              <a:avLst/>
            </a:prstGeom>
            <a:ln w="3492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22"/>
            <p:cNvSpPr txBox="1">
              <a:spLocks noChangeArrowheads="1"/>
            </p:cNvSpPr>
            <p:nvPr/>
          </p:nvSpPr>
          <p:spPr bwMode="auto">
            <a:xfrm>
              <a:off x="9501285" y="7673429"/>
              <a:ext cx="831579" cy="64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 err="1">
                  <a:ea typeface="ＭＳ Ｐゴシック" pitchFamily="-110" charset="-128"/>
                </a:rPr>
                <a:t>p</a:t>
              </a:r>
              <a:r>
                <a:rPr lang="en-US" sz="2000" b="1" baseline="-25000" dirty="0" err="1">
                  <a:ea typeface="ＭＳ Ｐゴシック" pitchFamily="-110" charset="-128"/>
                </a:rPr>
                <a:t>x</a:t>
              </a:r>
              <a:endParaRPr lang="en-US" sz="2000" b="1" baseline="-25000" dirty="0">
                <a:ea typeface="ＭＳ Ｐゴシック" pitchFamily="-110" charset="-128"/>
              </a:endParaRPr>
            </a:p>
          </p:txBody>
        </p:sp>
        <p:sp>
          <p:nvSpPr>
            <p:cNvPr id="65" name="TextBox 14"/>
            <p:cNvSpPr txBox="1">
              <a:spLocks noChangeArrowheads="1"/>
            </p:cNvSpPr>
            <p:nvPr/>
          </p:nvSpPr>
          <p:spPr bwMode="auto">
            <a:xfrm>
              <a:off x="4368804" y="6330726"/>
              <a:ext cx="1130191" cy="64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ea typeface="ＭＳ Ｐゴシック" pitchFamily="-110" charset="-128"/>
                </a:rPr>
                <a:t>Au</a:t>
              </a:r>
            </a:p>
          </p:txBody>
        </p:sp>
        <p:sp>
          <p:nvSpPr>
            <p:cNvPr id="66" name="TextBox 25"/>
            <p:cNvSpPr txBox="1">
              <a:spLocks noChangeArrowheads="1"/>
            </p:cNvSpPr>
            <p:nvPr/>
          </p:nvSpPr>
          <p:spPr bwMode="auto">
            <a:xfrm>
              <a:off x="483059" y="6550629"/>
              <a:ext cx="1084710" cy="64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ea typeface="ＭＳ Ｐゴシック" pitchFamily="-110" charset="-128"/>
                </a:rPr>
                <a:t>Cu</a:t>
              </a:r>
            </a:p>
          </p:txBody>
        </p:sp>
        <p:sp>
          <p:nvSpPr>
            <p:cNvPr id="67" name="TextBox 1"/>
            <p:cNvSpPr txBox="1">
              <a:spLocks noChangeArrowheads="1"/>
            </p:cNvSpPr>
            <p:nvPr/>
          </p:nvSpPr>
          <p:spPr bwMode="auto">
            <a:xfrm>
              <a:off x="7689530" y="7129390"/>
              <a:ext cx="6072728" cy="651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b="1" dirty="0">
                  <a:solidFill>
                    <a:srgbClr val="C00000"/>
                  </a:solidFill>
                  <a:ea typeface="ＭＳ Ｐゴシック" pitchFamily="-110" charset="-128"/>
                  <a:sym typeface="Symbol" pitchFamily="18" charset="2"/>
                </a:rPr>
                <a:t></a:t>
              </a:r>
              <a:r>
                <a:rPr lang="en-US" sz="2000" b="1" baseline="-25000" dirty="0" smtClean="0">
                  <a:solidFill>
                    <a:srgbClr val="C00000"/>
                  </a:solidFill>
                  <a:ea typeface="ＭＳ Ｐゴシック" pitchFamily="-110" charset="-128"/>
                </a:rPr>
                <a:t>1,SMD </a:t>
              </a:r>
              <a:r>
                <a:rPr lang="en-US" sz="2000" b="1" dirty="0" smtClean="0">
                  <a:solidFill>
                    <a:srgbClr val="C00000"/>
                  </a:solidFill>
                  <a:ea typeface="ＭＳ Ｐゴシック" pitchFamily="-110" charset="-128"/>
                </a:rPr>
                <a:t>(shower max detector)</a:t>
              </a:r>
              <a:endParaRPr lang="en-US" sz="2000" b="1" dirty="0">
                <a:solidFill>
                  <a:srgbClr val="C00000"/>
                </a:solidFill>
                <a:ea typeface="ＭＳ Ｐゴシック" pitchFamily="-110" charset="-128"/>
              </a:endParaRPr>
            </a:p>
          </p:txBody>
        </p:sp>
        <p:pic>
          <p:nvPicPr>
            <p:cNvPr id="6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9212" y="7807518"/>
              <a:ext cx="2664807" cy="1281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9" name="Straight Arrow Connector 68"/>
            <p:cNvCxnSpPr/>
            <p:nvPr/>
          </p:nvCxnSpPr>
          <p:spPr>
            <a:xfrm>
              <a:off x="5739454" y="8404045"/>
              <a:ext cx="4235973" cy="33029"/>
            </a:xfrm>
            <a:prstGeom prst="straightConnector1">
              <a:avLst/>
            </a:prstGeom>
            <a:ln w="3492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28"/>
            <p:cNvSpPr txBox="1">
              <a:spLocks noChangeArrowheads="1"/>
            </p:cNvSpPr>
            <p:nvPr/>
          </p:nvSpPr>
          <p:spPr bwMode="auto">
            <a:xfrm>
              <a:off x="6438544" y="7315323"/>
              <a:ext cx="862111" cy="649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latin typeface="Times New Roman" pitchFamily="-110" charset="0"/>
                  <a:ea typeface="ＭＳ Ｐゴシック" pitchFamily="-110" charset="-128"/>
                </a:rPr>
                <a:t>or</a:t>
              </a: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68793" y="5715000"/>
            <a:ext cx="8958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buFont typeface="Wingdings" pitchFamily="2" charset="2"/>
              <a:buChar char="Ø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Measurements v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, v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in Cu + Au will help us to understand the effect of the asymmetric density, geometry and their fluctuation.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162298" y="1905000"/>
            <a:ext cx="2028702" cy="1642753"/>
            <a:chOff x="1219200" y="2743200"/>
            <a:chExt cx="2895600" cy="2286000"/>
          </a:xfrm>
        </p:grpSpPr>
        <p:sp>
          <p:nvSpPr>
            <p:cNvPr id="27" name="Oval 26"/>
            <p:cNvSpPr/>
            <p:nvPr/>
          </p:nvSpPr>
          <p:spPr>
            <a:xfrm>
              <a:off x="1752600" y="2743200"/>
              <a:ext cx="2362200" cy="2286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219200" y="3124200"/>
              <a:ext cx="1714500" cy="1600200"/>
            </a:xfrm>
            <a:prstGeom prst="ellipse">
              <a:avLst/>
            </a:prstGeom>
            <a:noFill/>
            <a:ln>
              <a:solidFill>
                <a:srgbClr val="2217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953490" y="42939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1988127" y="45720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1833748" y="41910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1911927" y="44463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757548" y="4064825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590800" y="3341915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1681348" y="38481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140527" y="45225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2272146" y="45720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424546" y="4454731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2576946" y="4385458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1749631" y="3721924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749631" y="3912425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757548" y="3547753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779321" y="3700153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2257300" y="3161805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825831" y="3386447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2847110" y="3878282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007919" y="3183577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2105890" y="3183577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1953490" y="3259777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1978231" y="3335977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079171" y="3450771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908959" y="3561608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933698" y="373775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2409700" y="3241963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2362200" y="32766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182090" y="327858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234541" y="34290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2348346" y="3472048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2703121" y="419298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442361" y="35814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2492829" y="3450771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2104900" y="36081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2234542" y="3637808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2593770" y="42177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2583873" y="3547753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2781300" y="4058888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2694710" y="3564576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2257300" y="37605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409700" y="39129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562100" y="4038600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2086098" y="389015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2238498" y="404255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2390898" y="419495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2543298" y="434735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2431968" y="3716976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575957" y="3798124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2053688" y="3760025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1942604" y="3945576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2047503" y="4101441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2113806" y="437011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2209800" y="4198423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2670958" y="3906488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266206" y="4333009"/>
              <a:ext cx="152400" cy="152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83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sz="3600" b="1" i="1" dirty="0">
                <a:solidFill>
                  <a:srgbClr val="C00000"/>
                </a:solidFill>
              </a:rPr>
              <a:t>Flow in Cu + Au </a:t>
            </a:r>
            <a:r>
              <a:rPr lang="en-US" sz="3600" b="1" i="1" dirty="0" smtClean="0">
                <a:solidFill>
                  <a:srgbClr val="C00000"/>
                </a:solidFill>
              </a:rPr>
              <a:t>(2) </a:t>
            </a:r>
            <a:r>
              <a:rPr lang="en-US" sz="3600" b="1" i="1" dirty="0">
                <a:solidFill>
                  <a:srgbClr val="C00000"/>
                </a:solidFill>
              </a:rPr>
              <a:t>: </a:t>
            </a:r>
            <a:r>
              <a:rPr lang="en-US" sz="3600" b="1" i="1" dirty="0" smtClean="0">
                <a:solidFill>
                  <a:srgbClr val="C00000"/>
                </a:solidFill>
              </a:rPr>
              <a:t/>
            </a:r>
            <a:br>
              <a:rPr lang="en-US" sz="3600" b="1" i="1" dirty="0" smtClean="0">
                <a:solidFill>
                  <a:srgbClr val="C00000"/>
                </a:solidFill>
              </a:rPr>
            </a:br>
            <a:r>
              <a:rPr lang="en-US" sz="3600" b="1" i="1" dirty="0" smtClean="0">
                <a:solidFill>
                  <a:srgbClr val="C00000"/>
                </a:solidFill>
              </a:rPr>
              <a:t>anti-flow effect in Cu + Au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D7F66F-A767-4410-A4AC-3B0BBEC7EA65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1B0A6-48AF-47EF-815E-CB3097773E8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477764" y="885280"/>
            <a:ext cx="1828800" cy="1105445"/>
            <a:chOff x="11406362" y="6291104"/>
            <a:chExt cx="5435208" cy="2424506"/>
          </a:xfrm>
        </p:grpSpPr>
        <p:sp>
          <p:nvSpPr>
            <p:cNvPr id="8" name="Oval 7"/>
            <p:cNvSpPr/>
            <p:nvPr/>
          </p:nvSpPr>
          <p:spPr>
            <a:xfrm>
              <a:off x="13900651" y="6291104"/>
              <a:ext cx="380997" cy="16407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4935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3464092" y="7206710"/>
              <a:ext cx="314323" cy="14043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4935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TextBox 14"/>
            <p:cNvSpPr txBox="1">
              <a:spLocks noChangeArrowheads="1"/>
            </p:cNvSpPr>
            <p:nvPr/>
          </p:nvSpPr>
          <p:spPr bwMode="auto">
            <a:xfrm>
              <a:off x="14567851" y="6705600"/>
              <a:ext cx="1420667" cy="877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ea typeface="ＭＳ Ｐゴシック" pitchFamily="-110" charset="-128"/>
                </a:rPr>
                <a:t>Au</a:t>
              </a:r>
            </a:p>
          </p:txBody>
        </p:sp>
        <p:sp>
          <p:nvSpPr>
            <p:cNvPr id="11" name="TextBox 25"/>
            <p:cNvSpPr txBox="1">
              <a:spLocks noChangeArrowheads="1"/>
            </p:cNvSpPr>
            <p:nvPr/>
          </p:nvSpPr>
          <p:spPr bwMode="auto">
            <a:xfrm>
              <a:off x="12496801" y="7652387"/>
              <a:ext cx="1363498" cy="877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Font typeface="Monotype Sorts" pitchFamily="-110" charset="2"/>
                <a:buNone/>
              </a:pPr>
              <a:r>
                <a:rPr lang="en-US" sz="2000" b="1" dirty="0">
                  <a:ea typeface="ＭＳ Ｐゴシック" pitchFamily="-110" charset="-128"/>
                </a:rPr>
                <a:t>Cu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12524299" y="7097218"/>
              <a:ext cx="15112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3621253" y="7925547"/>
              <a:ext cx="132079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4"/>
            <p:cNvSpPr txBox="1">
              <a:spLocks noChangeArrowheads="1"/>
            </p:cNvSpPr>
            <p:nvPr/>
          </p:nvSpPr>
          <p:spPr bwMode="auto">
            <a:xfrm>
              <a:off x="11406362" y="6292036"/>
              <a:ext cx="2402081" cy="877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b="1" dirty="0"/>
                <a:t>South</a:t>
              </a:r>
            </a:p>
          </p:txBody>
        </p:sp>
        <p:sp>
          <p:nvSpPr>
            <p:cNvPr id="15" name="TextBox 90"/>
            <p:cNvSpPr txBox="1">
              <a:spLocks noChangeArrowheads="1"/>
            </p:cNvSpPr>
            <p:nvPr/>
          </p:nvSpPr>
          <p:spPr bwMode="auto">
            <a:xfrm>
              <a:off x="14439489" y="7838073"/>
              <a:ext cx="2402081" cy="877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b="1" dirty="0"/>
                <a:t>North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461661" y="1905000"/>
            <a:ext cx="1383478" cy="1205982"/>
            <a:chOff x="5131628" y="3845571"/>
            <a:chExt cx="1383478" cy="1205982"/>
          </a:xfrm>
        </p:grpSpPr>
        <p:sp>
          <p:nvSpPr>
            <p:cNvPr id="17" name="TextBox 143"/>
            <p:cNvSpPr txBox="1">
              <a:spLocks noChangeArrowheads="1"/>
            </p:cNvSpPr>
            <p:nvPr/>
          </p:nvSpPr>
          <p:spPr bwMode="auto">
            <a:xfrm>
              <a:off x="5247876" y="4704961"/>
              <a:ext cx="977381" cy="34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dirty="0"/>
                <a:t>Cu + Au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131628" y="4320011"/>
              <a:ext cx="11519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5722227" y="4019177"/>
              <a:ext cx="14340" cy="7019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77"/>
            <p:cNvSpPr txBox="1">
              <a:spLocks noChangeArrowheads="1"/>
            </p:cNvSpPr>
            <p:nvPr/>
          </p:nvSpPr>
          <p:spPr bwMode="auto">
            <a:xfrm>
              <a:off x="6124281" y="3845571"/>
              <a:ext cx="390825" cy="34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b="1" dirty="0"/>
                <a:t>v</a:t>
              </a:r>
              <a:r>
                <a:rPr lang="en-US" sz="2000" b="1" baseline="-25000" dirty="0"/>
                <a:t>1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5278216" y="4320011"/>
              <a:ext cx="369656" cy="2807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5647872" y="4179622"/>
              <a:ext cx="476409" cy="1403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41"/>
            <p:cNvSpPr txBox="1">
              <a:spLocks noChangeArrowheads="1"/>
            </p:cNvSpPr>
            <p:nvPr/>
          </p:nvSpPr>
          <p:spPr bwMode="auto">
            <a:xfrm>
              <a:off x="6124281" y="4296822"/>
              <a:ext cx="336632" cy="34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dirty="0">
                  <a:sym typeface="Symbol" pitchFamily="18" charset="2"/>
                </a:rPr>
                <a:t></a:t>
              </a:r>
              <a:endParaRPr lang="en-US" sz="20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953000" y="1905000"/>
            <a:ext cx="1363826" cy="1257242"/>
            <a:chOff x="5151280" y="2171758"/>
            <a:chExt cx="1363826" cy="1257242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5151280" y="2688189"/>
              <a:ext cx="115145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5741348" y="2387355"/>
              <a:ext cx="14340" cy="7019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330796" y="2434987"/>
              <a:ext cx="793485" cy="5239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39"/>
            <p:cNvSpPr txBox="1">
              <a:spLocks noChangeArrowheads="1"/>
            </p:cNvSpPr>
            <p:nvPr/>
          </p:nvSpPr>
          <p:spPr bwMode="auto">
            <a:xfrm>
              <a:off x="6124281" y="2171758"/>
              <a:ext cx="390825" cy="34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b="1" dirty="0"/>
                <a:t>v</a:t>
              </a:r>
              <a:r>
                <a:rPr lang="en-US" sz="2000" b="1" baseline="-25000" dirty="0"/>
                <a:t>1</a:t>
              </a:r>
            </a:p>
          </p:txBody>
        </p:sp>
        <p:sp>
          <p:nvSpPr>
            <p:cNvPr id="28" name="TextBox 82"/>
            <p:cNvSpPr txBox="1">
              <a:spLocks noChangeArrowheads="1"/>
            </p:cNvSpPr>
            <p:nvPr/>
          </p:nvSpPr>
          <p:spPr bwMode="auto">
            <a:xfrm>
              <a:off x="6127468" y="2696964"/>
              <a:ext cx="336632" cy="34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dirty="0">
                  <a:sym typeface="Symbol" pitchFamily="18" charset="2"/>
                </a:rPr>
                <a:t></a:t>
              </a:r>
              <a:endParaRPr lang="en-US" sz="2000" dirty="0"/>
            </a:p>
          </p:txBody>
        </p:sp>
        <p:sp>
          <p:nvSpPr>
            <p:cNvPr id="30" name="TextBox 85"/>
            <p:cNvSpPr txBox="1">
              <a:spLocks noChangeArrowheads="1"/>
            </p:cNvSpPr>
            <p:nvPr/>
          </p:nvSpPr>
          <p:spPr bwMode="auto">
            <a:xfrm>
              <a:off x="5410463" y="3082408"/>
              <a:ext cx="990133" cy="34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8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8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492625" fontAlgn="base">
                <a:spcBef>
                  <a:spcPct val="0"/>
                </a:spcBef>
                <a:spcAft>
                  <a:spcPct val="0"/>
                </a:spcAft>
                <a:defRPr sz="8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2000" dirty="0"/>
                <a:t>Au + Au</a:t>
              </a:r>
            </a:p>
          </p:txBody>
        </p:sp>
      </p:grpSp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599"/>
            <a:ext cx="4240688" cy="266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0" y="6321623"/>
            <a:ext cx="23580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b="1" dirty="0" smtClean="0">
                <a:latin typeface="Helvetica" pitchFamily="-84" charset="0"/>
              </a:rPr>
              <a:t>WA80 </a:t>
            </a:r>
            <a:r>
              <a:rPr lang="en-US" sz="1400" b="1" dirty="0">
                <a:latin typeface="Helvetica" pitchFamily="-84" charset="0"/>
              </a:rPr>
              <a:t>PRC 44 (1991) 2736</a:t>
            </a:r>
            <a:endParaRPr lang="en-US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4343400" y="3200400"/>
            <a:ext cx="47653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Large v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observed at forward and backward rapidity in Au + Au, which may be due to anti-flow effect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Shift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of mass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center may bring this anti-flow effect into mid-rapidity |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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|&lt;0.35 in Cu + Au collisions</a:t>
            </a: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Measure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of identified particle will further help us to address the dynamic mechanisms under this asymmetric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distribution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10" descr="pastedGraphi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66800"/>
            <a:ext cx="4114800" cy="269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7306564" y="888266"/>
            <a:ext cx="1840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Symbol"/>
              </a:rPr>
              <a:t></a:t>
            </a:r>
            <a:r>
              <a:rPr lang="en-US" b="1" baseline="-25000" dirty="0" smtClean="0">
                <a:sym typeface="Symbol"/>
              </a:rPr>
              <a:t>1</a:t>
            </a:r>
            <a:r>
              <a:rPr lang="en-US" b="1" dirty="0" smtClean="0">
                <a:sym typeface="Symbol"/>
              </a:rPr>
              <a:t>: by Au-going spectators on the south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98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662140" y="15843"/>
            <a:ext cx="8229600" cy="66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marL="742950" indent="-28575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algn="ctr" eaLnBrk="1"/>
            <a:r>
              <a:rPr lang="en-GB" sz="3200" b="1" dirty="0">
                <a:solidFill>
                  <a:srgbClr val="3333CC"/>
                </a:solidFill>
              </a:rPr>
              <a:t>PHENIX Detectors for Event Plane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6867361" y="6412994"/>
            <a:ext cx="2128320" cy="47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marL="742950" indent="-28575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algn="r" eaLnBrk="1">
              <a:lnSpc>
                <a:spcPct val="116000"/>
              </a:lnSpc>
            </a:pPr>
            <a:fld id="{D63F7344-FF35-4F06-8BC1-AB6D9F20B7DA}" type="slidenum">
              <a:rPr lang="en-GB" sz="1500" b="1" i="1">
                <a:solidFill>
                  <a:srgbClr val="000000"/>
                </a:solidFill>
                <a:latin typeface="Nimbus Roman No9 L" pitchFamily="16" charset="0"/>
              </a:rPr>
              <a:pPr algn="r" eaLnBrk="1">
                <a:lnSpc>
                  <a:spcPct val="116000"/>
                </a:lnSpc>
              </a:pPr>
              <a:t>8</a:t>
            </a:fld>
            <a:endParaRPr lang="en-GB" sz="1500" b="1" i="1">
              <a:solidFill>
                <a:srgbClr val="000000"/>
              </a:solidFill>
              <a:latin typeface="Nimbus Roman No9 L" pitchFamily="16" charset="0"/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5" t="37300" r="25729" b="8826"/>
          <a:stretch>
            <a:fillRect/>
          </a:stretch>
        </p:blipFill>
        <p:spPr bwMode="auto">
          <a:xfrm>
            <a:off x="377280" y="2427106"/>
            <a:ext cx="1451520" cy="124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0" y="948264"/>
            <a:ext cx="1889280" cy="131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60" y="3815562"/>
            <a:ext cx="1419840" cy="131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112320" y="4923877"/>
            <a:ext cx="3238560" cy="116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/>
          <a:p>
            <a:pPr>
              <a:lnSpc>
                <a:spcPct val="90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GB" b="1" dirty="0">
              <a:solidFill>
                <a:srgbClr val="993300"/>
              </a:solidFill>
              <a:ea typeface="宋体" pitchFamily="2" charset="-122"/>
            </a:endParaRPr>
          </a:p>
          <a:p>
            <a:pPr lvl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GB" b="1" dirty="0">
              <a:solidFill>
                <a:srgbClr val="CC0066"/>
              </a:solidFill>
              <a:ea typeface="宋体" pitchFamily="2" charset="-122"/>
            </a:endParaRPr>
          </a:p>
          <a:p>
            <a:pPr lvl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GB" b="1" dirty="0">
              <a:solidFill>
                <a:srgbClr val="FF3300"/>
              </a:solidFill>
              <a:ea typeface="宋体" pitchFamily="2" charset="-122"/>
            </a:endParaRPr>
          </a:p>
          <a:p>
            <a:pPr lvl="1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GB" b="1" dirty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1828800" y="1021958"/>
            <a:ext cx="2814637" cy="116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eaLnBrk="1">
              <a:lnSpc>
                <a:spcPct val="90000"/>
              </a:lnSpc>
            </a:pPr>
            <a:r>
              <a:rPr lang="en-GB" b="1" i="1" dirty="0">
                <a:solidFill>
                  <a:srgbClr val="993300"/>
                </a:solidFill>
                <a:ea typeface="宋体" pitchFamily="2" charset="-122"/>
              </a:rPr>
              <a:t>Event plane detectors</a:t>
            </a:r>
            <a:r>
              <a:rPr lang="en-GB" b="1" dirty="0">
                <a:solidFill>
                  <a:srgbClr val="993300"/>
                </a:solidFill>
                <a:ea typeface="宋体" pitchFamily="2" charset="-122"/>
              </a:rPr>
              <a:t>:</a:t>
            </a:r>
          </a:p>
          <a:p>
            <a:pPr eaLnBrk="1"/>
            <a:r>
              <a:rPr lang="en-GB" dirty="0">
                <a:solidFill>
                  <a:srgbClr val="000000"/>
                </a:solidFill>
              </a:rPr>
              <a:t>Reaction plane detector</a:t>
            </a:r>
          </a:p>
          <a:p>
            <a:pPr lvl="1" eaLnBrk="1"/>
            <a:r>
              <a:rPr lang="en-GB" b="1" dirty="0">
                <a:solidFill>
                  <a:srgbClr val="3333CC"/>
                </a:solidFill>
                <a:ea typeface="宋体" pitchFamily="2" charset="-122"/>
              </a:rPr>
              <a:t>RXN</a:t>
            </a:r>
            <a:r>
              <a:rPr lang="en-GB" b="1" baseline="-25000" dirty="0">
                <a:solidFill>
                  <a:srgbClr val="3333CC"/>
                </a:solidFill>
                <a:ea typeface="宋体" pitchFamily="2" charset="-122"/>
              </a:rPr>
              <a:t>IN </a:t>
            </a:r>
            <a:r>
              <a:rPr lang="en-GB" b="1" dirty="0">
                <a:solidFill>
                  <a:srgbClr val="3333CC"/>
                </a:solidFill>
                <a:ea typeface="宋体" pitchFamily="2" charset="-122"/>
              </a:rPr>
              <a:t> (1.5&lt;|</a:t>
            </a:r>
            <a:r>
              <a:rPr lang="en-GB" b="1" dirty="0">
                <a:solidFill>
                  <a:srgbClr val="3333CC"/>
                </a:solidFill>
                <a:latin typeface="Symbol" pitchFamily="18" charset="2"/>
                <a:ea typeface="宋体" pitchFamily="2" charset="-122"/>
              </a:rPr>
              <a:t></a:t>
            </a:r>
            <a:r>
              <a:rPr lang="en-GB" b="1" dirty="0">
                <a:solidFill>
                  <a:srgbClr val="3333CC"/>
                </a:solidFill>
                <a:ea typeface="宋体" pitchFamily="2" charset="-122"/>
              </a:rPr>
              <a:t>|&lt;2.8)</a:t>
            </a:r>
          </a:p>
          <a:p>
            <a:pPr lvl="1" eaLnBrk="1"/>
            <a:r>
              <a:rPr lang="en-GB" b="1" dirty="0">
                <a:solidFill>
                  <a:srgbClr val="CC0066"/>
                </a:solidFill>
                <a:ea typeface="宋体" pitchFamily="2" charset="-122"/>
              </a:rPr>
              <a:t>RXN</a:t>
            </a:r>
            <a:r>
              <a:rPr lang="en-GB" b="1" baseline="-25000" dirty="0">
                <a:solidFill>
                  <a:srgbClr val="CC0066"/>
                </a:solidFill>
                <a:ea typeface="宋体" pitchFamily="2" charset="-122"/>
              </a:rPr>
              <a:t>OUT </a:t>
            </a:r>
            <a:r>
              <a:rPr lang="en-GB" b="1" dirty="0">
                <a:solidFill>
                  <a:srgbClr val="CC0066"/>
                </a:solidFill>
                <a:ea typeface="宋体" pitchFamily="2" charset="-122"/>
              </a:rPr>
              <a:t>(1.0&lt;|</a:t>
            </a:r>
            <a:r>
              <a:rPr lang="en-GB" b="1" dirty="0">
                <a:solidFill>
                  <a:srgbClr val="CC0066"/>
                </a:solidFill>
                <a:latin typeface="Symbol" pitchFamily="18" charset="2"/>
                <a:ea typeface="宋体" pitchFamily="2" charset="-122"/>
              </a:rPr>
              <a:t></a:t>
            </a:r>
            <a:r>
              <a:rPr lang="en-GB" b="1" dirty="0">
                <a:solidFill>
                  <a:srgbClr val="CC0066"/>
                </a:solidFill>
                <a:ea typeface="宋体" pitchFamily="2" charset="-122"/>
              </a:rPr>
              <a:t>|&lt;1.5)</a:t>
            </a:r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1905000" y="2737115"/>
            <a:ext cx="2678381" cy="63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eaLnBrk="1"/>
            <a:r>
              <a:rPr lang="en-GB" dirty="0" err="1">
                <a:solidFill>
                  <a:srgbClr val="000000"/>
                </a:solidFill>
              </a:rPr>
              <a:t>Muon</a:t>
            </a:r>
            <a:r>
              <a:rPr lang="en-GB" dirty="0">
                <a:solidFill>
                  <a:srgbClr val="000000"/>
                </a:solidFill>
              </a:rPr>
              <a:t> piston Calorimeter</a:t>
            </a:r>
          </a:p>
          <a:p>
            <a:pPr lvl="1" eaLnBrk="1"/>
            <a:r>
              <a:rPr lang="en-GB" b="1" dirty="0">
                <a:solidFill>
                  <a:srgbClr val="FF3300"/>
                </a:solidFill>
                <a:ea typeface="宋体" pitchFamily="2" charset="-122"/>
              </a:rPr>
              <a:t>MPC (3.1&lt;|</a:t>
            </a:r>
            <a:r>
              <a:rPr lang="en-GB" b="1" dirty="0">
                <a:solidFill>
                  <a:srgbClr val="FF3300"/>
                </a:solidFill>
                <a:latin typeface="Symbol" pitchFamily="18" charset="2"/>
                <a:ea typeface="宋体" pitchFamily="2" charset="-122"/>
              </a:rPr>
              <a:t></a:t>
            </a:r>
            <a:r>
              <a:rPr lang="en-GB" b="1" dirty="0">
                <a:solidFill>
                  <a:srgbClr val="FF3300"/>
                </a:solidFill>
                <a:ea typeface="宋体" pitchFamily="2" charset="-122"/>
              </a:rPr>
              <a:t>|&lt;3.9)</a:t>
            </a:r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1981200" y="4169319"/>
            <a:ext cx="2522890" cy="63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5pPr>
            <a:lvl6pPr marL="25146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6pPr>
            <a:lvl7pPr marL="29718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7pPr>
            <a:lvl8pPr marL="34290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8pPr>
            <a:lvl9pPr marL="3886200" indent="-228600" defTabSz="457200" eaLnBrk="0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ea typeface="DejaVu LGC Sans" charset="0"/>
                <a:cs typeface="DejaVu LGC Sans" charset="0"/>
              </a:defRPr>
            </a:lvl9pPr>
          </a:lstStyle>
          <a:p>
            <a:pPr eaLnBrk="1"/>
            <a:r>
              <a:rPr lang="en-GB" dirty="0">
                <a:solidFill>
                  <a:srgbClr val="000000"/>
                </a:solidFill>
              </a:rPr>
              <a:t>Beam-beam counter</a:t>
            </a:r>
          </a:p>
          <a:p>
            <a:pPr lvl="1" eaLnBrk="1"/>
            <a:r>
              <a:rPr lang="en-GB" b="1" dirty="0">
                <a:solidFill>
                  <a:srgbClr val="000000"/>
                </a:solidFill>
                <a:ea typeface="宋体" pitchFamily="2" charset="-122"/>
              </a:rPr>
              <a:t>BBC (3.1&lt;|</a:t>
            </a:r>
            <a:r>
              <a:rPr lang="en-GB" b="1" dirty="0">
                <a:solidFill>
                  <a:srgbClr val="000000"/>
                </a:solidFill>
                <a:latin typeface="Symbol" pitchFamily="18" charset="2"/>
                <a:ea typeface="宋体" pitchFamily="2" charset="-122"/>
              </a:rPr>
              <a:t></a:t>
            </a:r>
            <a:r>
              <a:rPr lang="en-GB" b="1" dirty="0">
                <a:solidFill>
                  <a:srgbClr val="000000"/>
                </a:solidFill>
                <a:ea typeface="宋体" pitchFamily="2" charset="-122"/>
              </a:rPr>
              <a:t>|&lt;3.9)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8800" y="5448850"/>
            <a:ext cx="3480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 u="sng"/>
            </a:lvl1pPr>
          </a:lstStyle>
          <a:p>
            <a:r>
              <a:rPr lang="en-US" b="0" u="none" dirty="0">
                <a:latin typeface="Arial" pitchFamily="34" charset="0"/>
                <a:cs typeface="Arial" pitchFamily="34" charset="0"/>
              </a:rPr>
              <a:t>Zero Degree </a:t>
            </a:r>
            <a:r>
              <a:rPr lang="en-US" b="0" u="none" dirty="0" smtClean="0">
                <a:latin typeface="Arial" pitchFamily="34" charset="0"/>
                <a:cs typeface="Arial" pitchFamily="34" charset="0"/>
              </a:rPr>
              <a:t>Calorimeters(</a:t>
            </a:r>
            <a:r>
              <a:rPr lang="en-US" u="none" dirty="0" smtClean="0">
                <a:latin typeface="Arial" pitchFamily="34" charset="0"/>
                <a:cs typeface="Arial" pitchFamily="34" charset="0"/>
              </a:rPr>
              <a:t>ZDC</a:t>
            </a:r>
            <a:r>
              <a:rPr lang="en-US" b="0" u="non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b="0" u="none" dirty="0" smtClean="0">
                <a:latin typeface="Arial" pitchFamily="34" charset="0"/>
                <a:cs typeface="Arial" pitchFamily="34" charset="0"/>
              </a:rPr>
              <a:t>Shower </a:t>
            </a:r>
            <a:r>
              <a:rPr lang="en-US" b="0" u="none" dirty="0">
                <a:latin typeface="Arial" pitchFamily="34" charset="0"/>
                <a:cs typeface="Arial" pitchFamily="34" charset="0"/>
              </a:rPr>
              <a:t>Max </a:t>
            </a:r>
            <a:r>
              <a:rPr lang="en-US" b="0" u="none" dirty="0" smtClean="0">
                <a:latin typeface="Arial" pitchFamily="34" charset="0"/>
                <a:cs typeface="Arial" pitchFamily="34" charset="0"/>
              </a:rPr>
              <a:t>Detectors(</a:t>
            </a:r>
            <a:r>
              <a:rPr lang="en-US" u="none" dirty="0" smtClean="0">
                <a:latin typeface="Arial" pitchFamily="34" charset="0"/>
                <a:cs typeface="Arial" pitchFamily="34" charset="0"/>
              </a:rPr>
              <a:t>SMD</a:t>
            </a:r>
            <a:r>
              <a:rPr lang="en-US" b="0" u="non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u="none" dirty="0" smtClean="0">
                <a:latin typeface="Arial" pitchFamily="34" charset="0"/>
                <a:cs typeface="Arial" pitchFamily="34" charset="0"/>
              </a:rPr>
              <a:t>ZDC-SMD (|</a:t>
            </a:r>
            <a:r>
              <a:rPr lang="en-US" u="none" dirty="0" smtClean="0">
                <a:latin typeface="Arial" pitchFamily="34" charset="0"/>
                <a:cs typeface="Arial" pitchFamily="34" charset="0"/>
                <a:sym typeface="Symbol"/>
              </a:rPr>
              <a:t></a:t>
            </a:r>
            <a:r>
              <a:rPr lang="en-US" u="none" dirty="0" smtClean="0">
                <a:latin typeface="Arial" pitchFamily="34" charset="0"/>
                <a:cs typeface="Arial" pitchFamily="34" charset="0"/>
              </a:rPr>
              <a:t>|&gt;6.5)</a:t>
            </a:r>
          </a:p>
          <a:p>
            <a:r>
              <a:rPr lang="en-US" u="none" dirty="0" smtClean="0">
                <a:latin typeface="Arial" pitchFamily="34" charset="0"/>
                <a:cs typeface="Arial" pitchFamily="34" charset="0"/>
                <a:sym typeface="Symbol"/>
              </a:rPr>
              <a:t></a:t>
            </a:r>
            <a:r>
              <a:rPr lang="en-US" u="none" baseline="-25000" dirty="0" smtClean="0"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lang="en-US" u="none" dirty="0" smtClean="0">
                <a:latin typeface="Arial" pitchFamily="34" charset="0"/>
                <a:cs typeface="Arial" pitchFamily="34" charset="0"/>
                <a:sym typeface="Symbol"/>
              </a:rPr>
              <a:t> by </a:t>
            </a:r>
            <a:r>
              <a:rPr lang="en-US" u="none" dirty="0" smtClean="0">
                <a:latin typeface="Arial" pitchFamily="34" charset="0"/>
                <a:cs typeface="Arial" pitchFamily="34" charset="0"/>
              </a:rPr>
              <a:t>spectator</a:t>
            </a:r>
            <a:endParaRPr lang="en-US" u="none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4867749" y="959038"/>
            <a:ext cx="3967163" cy="2568575"/>
            <a:chOff x="3067" y="2490"/>
            <a:chExt cx="2427" cy="1345"/>
          </a:xfrm>
        </p:grpSpPr>
        <p:grpSp>
          <p:nvGrpSpPr>
            <p:cNvPr id="23" name="Group 22"/>
            <p:cNvGrpSpPr>
              <a:grpSpLocks/>
            </p:cNvGrpSpPr>
            <p:nvPr/>
          </p:nvGrpSpPr>
          <p:grpSpPr bwMode="auto">
            <a:xfrm>
              <a:off x="3154" y="2490"/>
              <a:ext cx="2340" cy="1345"/>
              <a:chOff x="202" y="2768"/>
              <a:chExt cx="1973" cy="1146"/>
            </a:xfrm>
          </p:grpSpPr>
          <p:grpSp>
            <p:nvGrpSpPr>
              <p:cNvPr id="25" name="Group 24"/>
              <p:cNvGrpSpPr>
                <a:grpSpLocks/>
              </p:cNvGrpSpPr>
              <p:nvPr/>
            </p:nvGrpSpPr>
            <p:grpSpPr bwMode="auto">
              <a:xfrm>
                <a:off x="202" y="2768"/>
                <a:ext cx="1973" cy="1103"/>
                <a:chOff x="193" y="2768"/>
                <a:chExt cx="1973" cy="1103"/>
              </a:xfrm>
            </p:grpSpPr>
            <p:sp>
              <p:nvSpPr>
                <p:cNvPr id="27" name="Freeform 26"/>
                <p:cNvSpPr>
                  <a:spLocks/>
                </p:cNvSpPr>
                <p:nvPr/>
              </p:nvSpPr>
              <p:spPr bwMode="auto">
                <a:xfrm rot="-10332135">
                  <a:off x="1800" y="2768"/>
                  <a:ext cx="195" cy="167"/>
                </a:xfrm>
                <a:custGeom>
                  <a:avLst/>
                  <a:gdLst>
                    <a:gd name="T0" fmla="*/ 0 w 720"/>
                    <a:gd name="T1" fmla="*/ 0 h 622"/>
                    <a:gd name="T2" fmla="*/ 0 w 720"/>
                    <a:gd name="T3" fmla="*/ 0 h 622"/>
                    <a:gd name="T4" fmla="*/ 0 w 720"/>
                    <a:gd name="T5" fmla="*/ 0 h 622"/>
                    <a:gd name="T6" fmla="*/ 0 w 720"/>
                    <a:gd name="T7" fmla="*/ 0 h 622"/>
                    <a:gd name="T8" fmla="*/ 0 w 720"/>
                    <a:gd name="T9" fmla="*/ 0 h 622"/>
                    <a:gd name="T10" fmla="*/ 0 w 720"/>
                    <a:gd name="T11" fmla="*/ 0 h 622"/>
                    <a:gd name="T12" fmla="*/ 0 w 720"/>
                    <a:gd name="T13" fmla="*/ 0 h 622"/>
                    <a:gd name="T14" fmla="*/ 0 w 720"/>
                    <a:gd name="T15" fmla="*/ 0 h 6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20"/>
                    <a:gd name="T25" fmla="*/ 0 h 622"/>
                    <a:gd name="T26" fmla="*/ 720 w 720"/>
                    <a:gd name="T27" fmla="*/ 622 h 62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20" h="622">
                      <a:moveTo>
                        <a:pt x="430" y="0"/>
                      </a:moveTo>
                      <a:lnTo>
                        <a:pt x="177" y="379"/>
                      </a:lnTo>
                      <a:lnTo>
                        <a:pt x="0" y="379"/>
                      </a:lnTo>
                      <a:lnTo>
                        <a:pt x="168" y="622"/>
                      </a:lnTo>
                      <a:lnTo>
                        <a:pt x="631" y="379"/>
                      </a:lnTo>
                      <a:lnTo>
                        <a:pt x="465" y="382"/>
                      </a:lnTo>
                      <a:lnTo>
                        <a:pt x="720" y="0"/>
                      </a:lnTo>
                      <a:lnTo>
                        <a:pt x="43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miter lim="800000"/>
                  <a:headEnd/>
                  <a:tailEnd/>
                </a:ln>
                <a:scene3d>
                  <a:camera prst="legacyPerspectiveTopRight">
                    <a:rot lat="20099957" lon="21299970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accent1"/>
                  </a:extrusionClr>
                </a:sp3d>
              </p:spPr>
              <p:txBody>
                <a:bodyPr wrap="none" anchor="ctr">
                  <a:flatTx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8" name="Line 100"/>
                <p:cNvSpPr>
                  <a:spLocks noChangeShapeType="1"/>
                </p:cNvSpPr>
                <p:nvPr/>
              </p:nvSpPr>
              <p:spPr bwMode="auto">
                <a:xfrm rot="467865" flipH="1">
                  <a:off x="758" y="2827"/>
                  <a:ext cx="337" cy="497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" name="Line 101"/>
                <p:cNvSpPr>
                  <a:spLocks noChangeShapeType="1"/>
                </p:cNvSpPr>
                <p:nvPr/>
              </p:nvSpPr>
              <p:spPr bwMode="auto">
                <a:xfrm rot="467865" flipH="1">
                  <a:off x="919" y="2847"/>
                  <a:ext cx="332" cy="48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" name="Line 102"/>
                <p:cNvSpPr>
                  <a:spLocks noChangeShapeType="1"/>
                </p:cNvSpPr>
                <p:nvPr/>
              </p:nvSpPr>
              <p:spPr bwMode="auto">
                <a:xfrm rot="467865">
                  <a:off x="1040" y="3013"/>
                  <a:ext cx="111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" name="Line 103"/>
                <p:cNvSpPr>
                  <a:spLocks noChangeShapeType="1"/>
                </p:cNvSpPr>
                <p:nvPr/>
              </p:nvSpPr>
              <p:spPr bwMode="auto">
                <a:xfrm rot="467865">
                  <a:off x="937" y="3505"/>
                  <a:ext cx="781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" name="AutoShape 104"/>
                <p:cNvSpPr>
                  <a:spLocks noChangeArrowheads="1"/>
                </p:cNvSpPr>
                <p:nvPr/>
              </p:nvSpPr>
              <p:spPr bwMode="auto">
                <a:xfrm rot="467865">
                  <a:off x="402" y="2871"/>
                  <a:ext cx="1764" cy="965"/>
                </a:xfrm>
                <a:prstGeom prst="parallelogram">
                  <a:avLst>
                    <a:gd name="adj" fmla="val 67821"/>
                  </a:avLst>
                </a:prstGeom>
                <a:noFill/>
                <a:ln w="28575">
                  <a:solidFill>
                    <a:schemeClr val="folHlink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3" name="Line 105"/>
                <p:cNvSpPr>
                  <a:spLocks noChangeShapeType="1"/>
                </p:cNvSpPr>
                <p:nvPr/>
              </p:nvSpPr>
              <p:spPr bwMode="auto">
                <a:xfrm rot="467865" flipH="1">
                  <a:off x="353" y="3524"/>
                  <a:ext cx="142" cy="21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" name="Line 106"/>
                <p:cNvSpPr>
                  <a:spLocks noChangeShapeType="1"/>
                </p:cNvSpPr>
                <p:nvPr/>
              </p:nvSpPr>
              <p:spPr bwMode="auto">
                <a:xfrm rot="467865" flipH="1">
                  <a:off x="988" y="2860"/>
                  <a:ext cx="410" cy="60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5" name="Freeform 34"/>
                <p:cNvSpPr>
                  <a:spLocks/>
                </p:cNvSpPr>
                <p:nvPr/>
              </p:nvSpPr>
              <p:spPr bwMode="auto">
                <a:xfrm rot="11267865" flipV="1">
                  <a:off x="907" y="3383"/>
                  <a:ext cx="138" cy="387"/>
                </a:xfrm>
                <a:custGeom>
                  <a:avLst/>
                  <a:gdLst>
                    <a:gd name="T0" fmla="*/ 1 w 252"/>
                    <a:gd name="T1" fmla="*/ 1 h 715"/>
                    <a:gd name="T2" fmla="*/ 1 w 252"/>
                    <a:gd name="T3" fmla="*/ 1 h 715"/>
                    <a:gd name="T4" fmla="*/ 1 w 252"/>
                    <a:gd name="T5" fmla="*/ 1 h 715"/>
                    <a:gd name="T6" fmla="*/ 1 w 252"/>
                    <a:gd name="T7" fmla="*/ 1 h 715"/>
                    <a:gd name="T8" fmla="*/ 1 w 252"/>
                    <a:gd name="T9" fmla="*/ 1 h 715"/>
                    <a:gd name="T10" fmla="*/ 1 w 252"/>
                    <a:gd name="T11" fmla="*/ 1 h 715"/>
                    <a:gd name="T12" fmla="*/ 1 w 252"/>
                    <a:gd name="T13" fmla="*/ 1 h 715"/>
                    <a:gd name="T14" fmla="*/ 1 w 252"/>
                    <a:gd name="T15" fmla="*/ 1 h 715"/>
                    <a:gd name="T16" fmla="*/ 1 w 252"/>
                    <a:gd name="T17" fmla="*/ 1 h 715"/>
                    <a:gd name="T18" fmla="*/ 1 w 252"/>
                    <a:gd name="T19" fmla="*/ 1 h 715"/>
                    <a:gd name="T20" fmla="*/ 1 w 252"/>
                    <a:gd name="T21" fmla="*/ 1 h 715"/>
                    <a:gd name="T22" fmla="*/ 1 w 252"/>
                    <a:gd name="T23" fmla="*/ 1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6" name="Line 108"/>
                <p:cNvSpPr>
                  <a:spLocks noChangeShapeType="1"/>
                </p:cNvSpPr>
                <p:nvPr/>
              </p:nvSpPr>
              <p:spPr bwMode="auto">
                <a:xfrm rot="467865" flipH="1">
                  <a:off x="834" y="3354"/>
                  <a:ext cx="302" cy="44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" name="Text Box 109"/>
                <p:cNvSpPr txBox="1">
                  <a:spLocks noChangeArrowheads="1"/>
                </p:cNvSpPr>
                <p:nvPr/>
              </p:nvSpPr>
              <p:spPr bwMode="auto">
                <a:xfrm rot="467865">
                  <a:off x="1847" y="3383"/>
                  <a:ext cx="153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eaLnBrk="1" hangingPunct="1"/>
                  <a:r>
                    <a:rPr lang="en-US" altLang="zh-CN" sz="1400"/>
                    <a:t>x</a:t>
                  </a:r>
                </a:p>
              </p:txBody>
            </p:sp>
            <p:sp>
              <p:nvSpPr>
                <p:cNvPr id="38" name="Text Box 110"/>
                <p:cNvSpPr txBox="1">
                  <a:spLocks noChangeArrowheads="1"/>
                </p:cNvSpPr>
                <p:nvPr/>
              </p:nvSpPr>
              <p:spPr bwMode="auto">
                <a:xfrm rot="467865">
                  <a:off x="987" y="2785"/>
                  <a:ext cx="98" cy="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eaLnBrk="1" hangingPunct="1"/>
                  <a:endParaRPr lang="zh-CN" altLang="zh-CN" sz="1400" b="1"/>
                </a:p>
              </p:txBody>
            </p:sp>
            <p:grpSp>
              <p:nvGrpSpPr>
                <p:cNvPr id="39" name="Group 38"/>
                <p:cNvGrpSpPr>
                  <a:grpSpLocks/>
                </p:cNvGrpSpPr>
                <p:nvPr/>
              </p:nvGrpSpPr>
              <p:grpSpPr bwMode="auto">
                <a:xfrm rot="467865">
                  <a:off x="1452" y="2838"/>
                  <a:ext cx="561" cy="540"/>
                  <a:chOff x="3157" y="3025"/>
                  <a:chExt cx="1026" cy="999"/>
                </a:xfrm>
              </p:grpSpPr>
              <p:grpSp>
                <p:nvGrpSpPr>
                  <p:cNvPr id="109" name="Group 108"/>
                  <p:cNvGrpSpPr>
                    <a:grpSpLocks/>
                  </p:cNvGrpSpPr>
                  <p:nvPr/>
                </p:nvGrpSpPr>
                <p:grpSpPr bwMode="auto">
                  <a:xfrm>
                    <a:off x="3157" y="3025"/>
                    <a:ext cx="1026" cy="999"/>
                    <a:chOff x="4130" y="2180"/>
                    <a:chExt cx="1026" cy="999"/>
                  </a:xfrm>
                </p:grpSpPr>
                <p:sp>
                  <p:nvSpPr>
                    <p:cNvPr id="111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53" y="2181"/>
                      <a:ext cx="981" cy="981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112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53" y="2180"/>
                      <a:ext cx="981" cy="981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113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4130" y="2579"/>
                      <a:ext cx="1026" cy="600"/>
                    </a:xfrm>
                    <a:custGeom>
                      <a:avLst/>
                      <a:gdLst>
                        <a:gd name="T0" fmla="*/ 43 w 1026"/>
                        <a:gd name="T1" fmla="*/ 123 h 600"/>
                        <a:gd name="T2" fmla="*/ 120 w 1026"/>
                        <a:gd name="T3" fmla="*/ 181 h 600"/>
                        <a:gd name="T4" fmla="*/ 262 w 1026"/>
                        <a:gd name="T5" fmla="*/ 250 h 600"/>
                        <a:gd name="T6" fmla="*/ 432 w 1026"/>
                        <a:gd name="T7" fmla="*/ 280 h 600"/>
                        <a:gd name="T8" fmla="*/ 634 w 1026"/>
                        <a:gd name="T9" fmla="*/ 259 h 600"/>
                        <a:gd name="T10" fmla="*/ 799 w 1026"/>
                        <a:gd name="T11" fmla="*/ 201 h 600"/>
                        <a:gd name="T12" fmla="*/ 937 w 1026"/>
                        <a:gd name="T13" fmla="*/ 90 h 600"/>
                        <a:gd name="T14" fmla="*/ 1026 w 1026"/>
                        <a:gd name="T15" fmla="*/ 9 h 600"/>
                        <a:gd name="T16" fmla="*/ 1019 w 1026"/>
                        <a:gd name="T17" fmla="*/ 144 h 600"/>
                        <a:gd name="T18" fmla="*/ 992 w 1026"/>
                        <a:gd name="T19" fmla="*/ 267 h 600"/>
                        <a:gd name="T20" fmla="*/ 929 w 1026"/>
                        <a:gd name="T21" fmla="*/ 384 h 600"/>
                        <a:gd name="T22" fmla="*/ 857 w 1026"/>
                        <a:gd name="T23" fmla="*/ 467 h 600"/>
                        <a:gd name="T24" fmla="*/ 749 w 1026"/>
                        <a:gd name="T25" fmla="*/ 542 h 600"/>
                        <a:gd name="T26" fmla="*/ 610 w 1026"/>
                        <a:gd name="T27" fmla="*/ 588 h 600"/>
                        <a:gd name="T28" fmla="*/ 455 w 1026"/>
                        <a:gd name="T29" fmla="*/ 594 h 600"/>
                        <a:gd name="T30" fmla="*/ 310 w 1026"/>
                        <a:gd name="T31" fmla="*/ 553 h 600"/>
                        <a:gd name="T32" fmla="*/ 193 w 1026"/>
                        <a:gd name="T33" fmla="*/ 479 h 600"/>
                        <a:gd name="T34" fmla="*/ 95 w 1026"/>
                        <a:gd name="T35" fmla="*/ 368 h 600"/>
                        <a:gd name="T36" fmla="*/ 36 w 1026"/>
                        <a:gd name="T37" fmla="*/ 237 h 600"/>
                        <a:gd name="T38" fmla="*/ 1 w 1026"/>
                        <a:gd name="T39" fmla="*/ 73 h 600"/>
                        <a:gd name="T40" fmla="*/ 43 w 1026"/>
                        <a:gd name="T41" fmla="*/ 123 h 60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026"/>
                        <a:gd name="T64" fmla="*/ 0 h 600"/>
                        <a:gd name="T65" fmla="*/ 1026 w 1026"/>
                        <a:gd name="T66" fmla="*/ 600 h 600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026" h="600">
                          <a:moveTo>
                            <a:pt x="43" y="123"/>
                          </a:moveTo>
                          <a:cubicBezTo>
                            <a:pt x="61" y="136"/>
                            <a:pt x="84" y="160"/>
                            <a:pt x="120" y="181"/>
                          </a:cubicBezTo>
                          <a:cubicBezTo>
                            <a:pt x="156" y="202"/>
                            <a:pt x="210" y="233"/>
                            <a:pt x="262" y="250"/>
                          </a:cubicBezTo>
                          <a:cubicBezTo>
                            <a:pt x="314" y="267"/>
                            <a:pt x="370" y="279"/>
                            <a:pt x="432" y="280"/>
                          </a:cubicBezTo>
                          <a:cubicBezTo>
                            <a:pt x="494" y="281"/>
                            <a:pt x="573" y="272"/>
                            <a:pt x="634" y="259"/>
                          </a:cubicBezTo>
                          <a:cubicBezTo>
                            <a:pt x="695" y="246"/>
                            <a:pt x="749" y="229"/>
                            <a:pt x="799" y="201"/>
                          </a:cubicBezTo>
                          <a:cubicBezTo>
                            <a:pt x="849" y="173"/>
                            <a:pt x="899" y="122"/>
                            <a:pt x="937" y="90"/>
                          </a:cubicBezTo>
                          <a:cubicBezTo>
                            <a:pt x="975" y="58"/>
                            <a:pt x="1012" y="0"/>
                            <a:pt x="1026" y="9"/>
                          </a:cubicBezTo>
                          <a:cubicBezTo>
                            <a:pt x="1021" y="13"/>
                            <a:pt x="1025" y="101"/>
                            <a:pt x="1019" y="144"/>
                          </a:cubicBezTo>
                          <a:cubicBezTo>
                            <a:pt x="1013" y="187"/>
                            <a:pt x="1007" y="227"/>
                            <a:pt x="992" y="267"/>
                          </a:cubicBezTo>
                          <a:cubicBezTo>
                            <a:pt x="978" y="307"/>
                            <a:pt x="952" y="351"/>
                            <a:pt x="929" y="384"/>
                          </a:cubicBezTo>
                          <a:cubicBezTo>
                            <a:pt x="907" y="417"/>
                            <a:pt x="886" y="440"/>
                            <a:pt x="857" y="467"/>
                          </a:cubicBezTo>
                          <a:cubicBezTo>
                            <a:pt x="827" y="493"/>
                            <a:pt x="790" y="521"/>
                            <a:pt x="749" y="542"/>
                          </a:cubicBezTo>
                          <a:cubicBezTo>
                            <a:pt x="708" y="562"/>
                            <a:pt x="659" y="580"/>
                            <a:pt x="610" y="588"/>
                          </a:cubicBezTo>
                          <a:cubicBezTo>
                            <a:pt x="561" y="596"/>
                            <a:pt x="505" y="600"/>
                            <a:pt x="455" y="594"/>
                          </a:cubicBezTo>
                          <a:cubicBezTo>
                            <a:pt x="404" y="588"/>
                            <a:pt x="353" y="572"/>
                            <a:pt x="310" y="553"/>
                          </a:cubicBezTo>
                          <a:cubicBezTo>
                            <a:pt x="267" y="533"/>
                            <a:pt x="229" y="510"/>
                            <a:pt x="193" y="479"/>
                          </a:cubicBezTo>
                          <a:cubicBezTo>
                            <a:pt x="157" y="448"/>
                            <a:pt x="121" y="408"/>
                            <a:pt x="95" y="368"/>
                          </a:cubicBezTo>
                          <a:cubicBezTo>
                            <a:pt x="69" y="328"/>
                            <a:pt x="52" y="286"/>
                            <a:pt x="36" y="237"/>
                          </a:cubicBezTo>
                          <a:cubicBezTo>
                            <a:pt x="20" y="188"/>
                            <a:pt x="0" y="92"/>
                            <a:pt x="1" y="73"/>
                          </a:cubicBezTo>
                          <a:lnTo>
                            <a:pt x="43" y="123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alpha val="50195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114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4153" y="2604"/>
                      <a:ext cx="979" cy="257"/>
                    </a:xfrm>
                    <a:custGeom>
                      <a:avLst/>
                      <a:gdLst>
                        <a:gd name="T0" fmla="*/ 0 w 979"/>
                        <a:gd name="T1" fmla="*/ 78 h 257"/>
                        <a:gd name="T2" fmla="*/ 101 w 979"/>
                        <a:gd name="T3" fmla="*/ 160 h 257"/>
                        <a:gd name="T4" fmla="*/ 263 w 979"/>
                        <a:gd name="T5" fmla="*/ 232 h 257"/>
                        <a:gd name="T6" fmla="*/ 404 w 979"/>
                        <a:gd name="T7" fmla="*/ 256 h 257"/>
                        <a:gd name="T8" fmla="*/ 608 w 979"/>
                        <a:gd name="T9" fmla="*/ 238 h 257"/>
                        <a:gd name="T10" fmla="*/ 800 w 979"/>
                        <a:gd name="T11" fmla="*/ 160 h 257"/>
                        <a:gd name="T12" fmla="*/ 979 w 979"/>
                        <a:gd name="T13" fmla="*/ 0 h 257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979"/>
                        <a:gd name="T22" fmla="*/ 0 h 257"/>
                        <a:gd name="T23" fmla="*/ 979 w 979"/>
                        <a:gd name="T24" fmla="*/ 257 h 257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979" h="257">
                          <a:moveTo>
                            <a:pt x="0" y="78"/>
                          </a:moveTo>
                          <a:cubicBezTo>
                            <a:pt x="17" y="92"/>
                            <a:pt x="57" y="134"/>
                            <a:pt x="101" y="160"/>
                          </a:cubicBezTo>
                          <a:cubicBezTo>
                            <a:pt x="145" y="186"/>
                            <a:pt x="213" y="216"/>
                            <a:pt x="263" y="232"/>
                          </a:cubicBezTo>
                          <a:cubicBezTo>
                            <a:pt x="313" y="248"/>
                            <a:pt x="347" y="255"/>
                            <a:pt x="404" y="256"/>
                          </a:cubicBezTo>
                          <a:cubicBezTo>
                            <a:pt x="461" y="257"/>
                            <a:pt x="542" y="254"/>
                            <a:pt x="608" y="238"/>
                          </a:cubicBezTo>
                          <a:cubicBezTo>
                            <a:pt x="674" y="222"/>
                            <a:pt x="738" y="200"/>
                            <a:pt x="800" y="160"/>
                          </a:cubicBezTo>
                          <a:cubicBezTo>
                            <a:pt x="862" y="120"/>
                            <a:pt x="942" y="33"/>
                            <a:pt x="979" y="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zh-CN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10" name="Freeform 109"/>
                  <p:cNvSpPr>
                    <a:spLocks/>
                  </p:cNvSpPr>
                  <p:nvPr/>
                </p:nvSpPr>
                <p:spPr bwMode="auto">
                  <a:xfrm>
                    <a:off x="3175" y="3162"/>
                    <a:ext cx="252" cy="715"/>
                  </a:xfrm>
                  <a:custGeom>
                    <a:avLst/>
                    <a:gdLst>
                      <a:gd name="T0" fmla="*/ 84 w 252"/>
                      <a:gd name="T1" fmla="*/ 643 h 715"/>
                      <a:gd name="T2" fmla="*/ 24 w 252"/>
                      <a:gd name="T3" fmla="*/ 519 h 715"/>
                      <a:gd name="T4" fmla="*/ 1 w 252"/>
                      <a:gd name="T5" fmla="*/ 351 h 715"/>
                      <a:gd name="T6" fmla="*/ 30 w 252"/>
                      <a:gd name="T7" fmla="*/ 205 h 715"/>
                      <a:gd name="T8" fmla="*/ 100 w 252"/>
                      <a:gd name="T9" fmla="*/ 73 h 715"/>
                      <a:gd name="T10" fmla="*/ 166 w 252"/>
                      <a:gd name="T11" fmla="*/ 4 h 715"/>
                      <a:gd name="T12" fmla="*/ 225 w 252"/>
                      <a:gd name="T13" fmla="*/ 171 h 715"/>
                      <a:gd name="T14" fmla="*/ 249 w 252"/>
                      <a:gd name="T15" fmla="*/ 337 h 715"/>
                      <a:gd name="T16" fmla="*/ 241 w 252"/>
                      <a:gd name="T17" fmla="*/ 514 h 715"/>
                      <a:gd name="T18" fmla="*/ 199 w 252"/>
                      <a:gd name="T19" fmla="*/ 636 h 715"/>
                      <a:gd name="T20" fmla="*/ 142 w 252"/>
                      <a:gd name="T21" fmla="*/ 712 h 715"/>
                      <a:gd name="T22" fmla="*/ 84 w 252"/>
                      <a:gd name="T23" fmla="*/ 643 h 71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52"/>
                      <a:gd name="T37" fmla="*/ 0 h 715"/>
                      <a:gd name="T38" fmla="*/ 252 w 252"/>
                      <a:gd name="T39" fmla="*/ 715 h 71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52" h="715">
                        <a:moveTo>
                          <a:pt x="84" y="643"/>
                        </a:moveTo>
                        <a:cubicBezTo>
                          <a:pt x="64" y="611"/>
                          <a:pt x="38" y="568"/>
                          <a:pt x="24" y="519"/>
                        </a:cubicBezTo>
                        <a:cubicBezTo>
                          <a:pt x="10" y="470"/>
                          <a:pt x="0" y="403"/>
                          <a:pt x="1" y="351"/>
                        </a:cubicBezTo>
                        <a:cubicBezTo>
                          <a:pt x="2" y="299"/>
                          <a:pt x="14" y="251"/>
                          <a:pt x="30" y="205"/>
                        </a:cubicBezTo>
                        <a:cubicBezTo>
                          <a:pt x="46" y="159"/>
                          <a:pt x="77" y="106"/>
                          <a:pt x="100" y="73"/>
                        </a:cubicBezTo>
                        <a:cubicBezTo>
                          <a:pt x="123" y="40"/>
                          <a:pt x="163" y="0"/>
                          <a:pt x="166" y="4"/>
                        </a:cubicBezTo>
                        <a:cubicBezTo>
                          <a:pt x="198" y="57"/>
                          <a:pt x="212" y="120"/>
                          <a:pt x="225" y="171"/>
                        </a:cubicBezTo>
                        <a:cubicBezTo>
                          <a:pt x="239" y="226"/>
                          <a:pt x="246" y="280"/>
                          <a:pt x="249" y="337"/>
                        </a:cubicBezTo>
                        <a:cubicBezTo>
                          <a:pt x="252" y="394"/>
                          <a:pt x="249" y="464"/>
                          <a:pt x="241" y="514"/>
                        </a:cubicBezTo>
                        <a:cubicBezTo>
                          <a:pt x="233" y="564"/>
                          <a:pt x="216" y="603"/>
                          <a:pt x="199" y="636"/>
                        </a:cubicBezTo>
                        <a:cubicBezTo>
                          <a:pt x="182" y="669"/>
                          <a:pt x="142" y="715"/>
                          <a:pt x="142" y="712"/>
                        </a:cubicBezTo>
                        <a:cubicBezTo>
                          <a:pt x="142" y="711"/>
                          <a:pt x="104" y="675"/>
                          <a:pt x="84" y="64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5715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40" name="Line 118"/>
                <p:cNvSpPr>
                  <a:spLocks noChangeShapeType="1"/>
                </p:cNvSpPr>
                <p:nvPr/>
              </p:nvSpPr>
              <p:spPr bwMode="auto">
                <a:xfrm rot="467865">
                  <a:off x="1136" y="2877"/>
                  <a:ext cx="458" cy="0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" name="Line 119"/>
                <p:cNvSpPr>
                  <a:spLocks noChangeShapeType="1"/>
                </p:cNvSpPr>
                <p:nvPr/>
              </p:nvSpPr>
              <p:spPr bwMode="auto">
                <a:xfrm rot="467865">
                  <a:off x="1286" y="2995"/>
                  <a:ext cx="329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2" name="Line 120"/>
                <p:cNvSpPr>
                  <a:spLocks noChangeShapeType="1"/>
                </p:cNvSpPr>
                <p:nvPr/>
              </p:nvSpPr>
              <p:spPr bwMode="auto">
                <a:xfrm rot="467865">
                  <a:off x="955" y="3078"/>
                  <a:ext cx="651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3" name="Line 121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412" y="3066"/>
                  <a:ext cx="177" cy="261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4" name="Line 122"/>
                <p:cNvSpPr>
                  <a:spLocks noChangeShapeType="1"/>
                </p:cNvSpPr>
                <p:nvPr/>
              </p:nvSpPr>
              <p:spPr bwMode="auto">
                <a:xfrm rot="467865">
                  <a:off x="868" y="3201"/>
                  <a:ext cx="111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5" name="Line 123"/>
                <p:cNvSpPr>
                  <a:spLocks noChangeShapeType="1"/>
                </p:cNvSpPr>
                <p:nvPr/>
              </p:nvSpPr>
              <p:spPr bwMode="auto">
                <a:xfrm rot="467865" flipH="1">
                  <a:off x="873" y="2860"/>
                  <a:ext cx="651" cy="961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6" name="Line 124"/>
                <p:cNvSpPr>
                  <a:spLocks noChangeShapeType="1"/>
                </p:cNvSpPr>
                <p:nvPr/>
              </p:nvSpPr>
              <p:spPr bwMode="auto">
                <a:xfrm rot="467865">
                  <a:off x="782" y="3296"/>
                  <a:ext cx="111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grpSp>
              <p:nvGrpSpPr>
                <p:cNvPr id="47" name="Group 46"/>
                <p:cNvGrpSpPr>
                  <a:grpSpLocks/>
                </p:cNvGrpSpPr>
                <p:nvPr/>
              </p:nvGrpSpPr>
              <p:grpSpPr bwMode="auto">
                <a:xfrm rot="467865">
                  <a:off x="1122" y="3088"/>
                  <a:ext cx="268" cy="537"/>
                  <a:chOff x="3811" y="2604"/>
                  <a:chExt cx="489" cy="985"/>
                </a:xfrm>
              </p:grpSpPr>
              <p:sp>
                <p:nvSpPr>
                  <p:cNvPr id="105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3811" y="2605"/>
                    <a:ext cx="488" cy="98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00"/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6" name="Freeform 105"/>
                  <p:cNvSpPr>
                    <a:spLocks/>
                  </p:cNvSpPr>
                  <p:nvPr/>
                </p:nvSpPr>
                <p:spPr bwMode="auto">
                  <a:xfrm>
                    <a:off x="3811" y="3074"/>
                    <a:ext cx="489" cy="515"/>
                  </a:xfrm>
                  <a:custGeom>
                    <a:avLst/>
                    <a:gdLst>
                      <a:gd name="T0" fmla="*/ 13 w 489"/>
                      <a:gd name="T1" fmla="*/ 46 h 515"/>
                      <a:gd name="T2" fmla="*/ 65 w 489"/>
                      <a:gd name="T3" fmla="*/ 81 h 515"/>
                      <a:gd name="T4" fmla="*/ 121 w 489"/>
                      <a:gd name="T5" fmla="*/ 97 h 515"/>
                      <a:gd name="T6" fmla="*/ 176 w 489"/>
                      <a:gd name="T7" fmla="*/ 112 h 515"/>
                      <a:gd name="T8" fmla="*/ 241 w 489"/>
                      <a:gd name="T9" fmla="*/ 114 h 515"/>
                      <a:gd name="T10" fmla="*/ 313 w 489"/>
                      <a:gd name="T11" fmla="*/ 103 h 515"/>
                      <a:gd name="T12" fmla="*/ 385 w 489"/>
                      <a:gd name="T13" fmla="*/ 78 h 515"/>
                      <a:gd name="T14" fmla="*/ 452 w 489"/>
                      <a:gd name="T15" fmla="*/ 29 h 515"/>
                      <a:gd name="T16" fmla="*/ 485 w 489"/>
                      <a:gd name="T17" fmla="*/ 7 h 515"/>
                      <a:gd name="T18" fmla="*/ 487 w 489"/>
                      <a:gd name="T19" fmla="*/ 70 h 515"/>
                      <a:gd name="T20" fmla="*/ 474 w 489"/>
                      <a:gd name="T21" fmla="*/ 190 h 515"/>
                      <a:gd name="T22" fmla="*/ 444 w 489"/>
                      <a:gd name="T23" fmla="*/ 304 h 515"/>
                      <a:gd name="T24" fmla="*/ 408 w 489"/>
                      <a:gd name="T25" fmla="*/ 385 h 515"/>
                      <a:gd name="T26" fmla="*/ 356 w 489"/>
                      <a:gd name="T27" fmla="*/ 458 h 515"/>
                      <a:gd name="T28" fmla="*/ 289 w 489"/>
                      <a:gd name="T29" fmla="*/ 503 h 515"/>
                      <a:gd name="T30" fmla="*/ 214 w 489"/>
                      <a:gd name="T31" fmla="*/ 509 h 515"/>
                      <a:gd name="T32" fmla="*/ 143 w 489"/>
                      <a:gd name="T33" fmla="*/ 469 h 515"/>
                      <a:gd name="T34" fmla="*/ 87 w 489"/>
                      <a:gd name="T35" fmla="*/ 397 h 515"/>
                      <a:gd name="T36" fmla="*/ 39 w 489"/>
                      <a:gd name="T37" fmla="*/ 289 h 515"/>
                      <a:gd name="T38" fmla="*/ 10 w 489"/>
                      <a:gd name="T39" fmla="*/ 161 h 515"/>
                      <a:gd name="T40" fmla="*/ 0 w 489"/>
                      <a:gd name="T41" fmla="*/ 28 h 515"/>
                      <a:gd name="T42" fmla="*/ 13 w 489"/>
                      <a:gd name="T43" fmla="*/ 46 h 51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489"/>
                      <a:gd name="T67" fmla="*/ 0 h 515"/>
                      <a:gd name="T68" fmla="*/ 489 w 489"/>
                      <a:gd name="T69" fmla="*/ 515 h 51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489" h="515">
                        <a:moveTo>
                          <a:pt x="13" y="46"/>
                        </a:moveTo>
                        <a:cubicBezTo>
                          <a:pt x="24" y="55"/>
                          <a:pt x="47" y="72"/>
                          <a:pt x="65" y="81"/>
                        </a:cubicBezTo>
                        <a:cubicBezTo>
                          <a:pt x="83" y="90"/>
                          <a:pt x="103" y="92"/>
                          <a:pt x="121" y="97"/>
                        </a:cubicBezTo>
                        <a:cubicBezTo>
                          <a:pt x="139" y="102"/>
                          <a:pt x="156" y="109"/>
                          <a:pt x="176" y="112"/>
                        </a:cubicBezTo>
                        <a:cubicBezTo>
                          <a:pt x="196" y="115"/>
                          <a:pt x="218" y="115"/>
                          <a:pt x="241" y="114"/>
                        </a:cubicBezTo>
                        <a:cubicBezTo>
                          <a:pt x="264" y="113"/>
                          <a:pt x="289" y="109"/>
                          <a:pt x="313" y="103"/>
                        </a:cubicBezTo>
                        <a:cubicBezTo>
                          <a:pt x="337" y="97"/>
                          <a:pt x="362" y="90"/>
                          <a:pt x="385" y="78"/>
                        </a:cubicBezTo>
                        <a:cubicBezTo>
                          <a:pt x="408" y="66"/>
                          <a:pt x="435" y="41"/>
                          <a:pt x="452" y="29"/>
                        </a:cubicBezTo>
                        <a:cubicBezTo>
                          <a:pt x="469" y="17"/>
                          <a:pt x="479" y="0"/>
                          <a:pt x="485" y="7"/>
                        </a:cubicBezTo>
                        <a:cubicBezTo>
                          <a:pt x="483" y="11"/>
                          <a:pt x="489" y="40"/>
                          <a:pt x="487" y="70"/>
                        </a:cubicBezTo>
                        <a:cubicBezTo>
                          <a:pt x="485" y="100"/>
                          <a:pt x="481" y="151"/>
                          <a:pt x="474" y="190"/>
                        </a:cubicBezTo>
                        <a:cubicBezTo>
                          <a:pt x="467" y="229"/>
                          <a:pt x="455" y="272"/>
                          <a:pt x="444" y="304"/>
                        </a:cubicBezTo>
                        <a:cubicBezTo>
                          <a:pt x="433" y="336"/>
                          <a:pt x="423" y="359"/>
                          <a:pt x="408" y="385"/>
                        </a:cubicBezTo>
                        <a:cubicBezTo>
                          <a:pt x="394" y="411"/>
                          <a:pt x="376" y="438"/>
                          <a:pt x="356" y="458"/>
                        </a:cubicBezTo>
                        <a:cubicBezTo>
                          <a:pt x="336" y="478"/>
                          <a:pt x="313" y="495"/>
                          <a:pt x="289" y="503"/>
                        </a:cubicBezTo>
                        <a:cubicBezTo>
                          <a:pt x="265" y="511"/>
                          <a:pt x="238" y="515"/>
                          <a:pt x="214" y="509"/>
                        </a:cubicBezTo>
                        <a:cubicBezTo>
                          <a:pt x="189" y="503"/>
                          <a:pt x="164" y="488"/>
                          <a:pt x="143" y="469"/>
                        </a:cubicBezTo>
                        <a:cubicBezTo>
                          <a:pt x="122" y="450"/>
                          <a:pt x="104" y="427"/>
                          <a:pt x="87" y="397"/>
                        </a:cubicBezTo>
                        <a:cubicBezTo>
                          <a:pt x="69" y="367"/>
                          <a:pt x="52" y="328"/>
                          <a:pt x="39" y="289"/>
                        </a:cubicBezTo>
                        <a:cubicBezTo>
                          <a:pt x="27" y="250"/>
                          <a:pt x="17" y="204"/>
                          <a:pt x="10" y="161"/>
                        </a:cubicBezTo>
                        <a:cubicBezTo>
                          <a:pt x="4" y="118"/>
                          <a:pt x="0" y="47"/>
                          <a:pt x="0" y="28"/>
                        </a:cubicBezTo>
                        <a:lnTo>
                          <a:pt x="13" y="46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7" name="Freeform 106"/>
                  <p:cNvSpPr>
                    <a:spLocks/>
                  </p:cNvSpPr>
                  <p:nvPr/>
                </p:nvSpPr>
                <p:spPr bwMode="auto">
                  <a:xfrm>
                    <a:off x="3811" y="3076"/>
                    <a:ext cx="487" cy="110"/>
                  </a:xfrm>
                  <a:custGeom>
                    <a:avLst/>
                    <a:gdLst>
                      <a:gd name="T0" fmla="*/ 0 w 979"/>
                      <a:gd name="T1" fmla="*/ 0 h 257"/>
                      <a:gd name="T2" fmla="*/ 0 w 979"/>
                      <a:gd name="T3" fmla="*/ 0 h 257"/>
                      <a:gd name="T4" fmla="*/ 0 w 979"/>
                      <a:gd name="T5" fmla="*/ 0 h 257"/>
                      <a:gd name="T6" fmla="*/ 0 w 979"/>
                      <a:gd name="T7" fmla="*/ 0 h 257"/>
                      <a:gd name="T8" fmla="*/ 0 w 979"/>
                      <a:gd name="T9" fmla="*/ 0 h 257"/>
                      <a:gd name="T10" fmla="*/ 0 w 979"/>
                      <a:gd name="T11" fmla="*/ 0 h 257"/>
                      <a:gd name="T12" fmla="*/ 0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8" name="Oval 107"/>
                  <p:cNvSpPr>
                    <a:spLocks noChangeArrowheads="1"/>
                  </p:cNvSpPr>
                  <p:nvPr/>
                </p:nvSpPr>
                <p:spPr bwMode="auto">
                  <a:xfrm>
                    <a:off x="3811" y="2604"/>
                    <a:ext cx="488" cy="981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48" name="Line 130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329" y="3149"/>
                  <a:ext cx="488" cy="722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9" name="Line 131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171" y="3168"/>
                  <a:ext cx="460" cy="67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0" name="Line 132"/>
                <p:cNvSpPr>
                  <a:spLocks noChangeShapeType="1"/>
                </p:cNvSpPr>
                <p:nvPr/>
              </p:nvSpPr>
              <p:spPr bwMode="auto">
                <a:xfrm rot="467865">
                  <a:off x="1293" y="3426"/>
                  <a:ext cx="511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1" name="Line 133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082" y="2791"/>
                  <a:ext cx="85" cy="12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2" name="Line 134"/>
                <p:cNvSpPr>
                  <a:spLocks noChangeShapeType="1"/>
                </p:cNvSpPr>
                <p:nvPr/>
              </p:nvSpPr>
              <p:spPr bwMode="auto">
                <a:xfrm rot="467865" flipH="1">
                  <a:off x="990" y="3365"/>
                  <a:ext cx="308" cy="45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3" name="Line 135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085" y="3369"/>
                  <a:ext cx="76" cy="112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4" name="Line 136"/>
                <p:cNvSpPr>
                  <a:spLocks noChangeShapeType="1"/>
                </p:cNvSpPr>
                <p:nvPr/>
              </p:nvSpPr>
              <p:spPr bwMode="auto">
                <a:xfrm rot="467865">
                  <a:off x="922" y="3365"/>
                  <a:ext cx="26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grpSp>
              <p:nvGrpSpPr>
                <p:cNvPr id="55" name="Group 54"/>
                <p:cNvGrpSpPr>
                  <a:grpSpLocks/>
                </p:cNvGrpSpPr>
                <p:nvPr/>
              </p:nvGrpSpPr>
              <p:grpSpPr bwMode="auto">
                <a:xfrm rot="467865">
                  <a:off x="506" y="3290"/>
                  <a:ext cx="554" cy="542"/>
                  <a:chOff x="3424" y="1488"/>
                  <a:chExt cx="776" cy="764"/>
                </a:xfrm>
              </p:grpSpPr>
              <p:sp>
                <p:nvSpPr>
                  <p:cNvPr id="99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3435" y="1489"/>
                    <a:ext cx="749" cy="7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0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3433" y="1488"/>
                    <a:ext cx="749" cy="74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1" name="Freeform 100"/>
                  <p:cNvSpPr>
                    <a:spLocks/>
                  </p:cNvSpPr>
                  <p:nvPr/>
                </p:nvSpPr>
                <p:spPr bwMode="auto">
                  <a:xfrm>
                    <a:off x="3424" y="1799"/>
                    <a:ext cx="776" cy="453"/>
                  </a:xfrm>
                  <a:custGeom>
                    <a:avLst/>
                    <a:gdLst>
                      <a:gd name="T0" fmla="*/ 2 w 982"/>
                      <a:gd name="T1" fmla="*/ 2 h 568"/>
                      <a:gd name="T2" fmla="*/ 2 w 982"/>
                      <a:gd name="T3" fmla="*/ 2 h 568"/>
                      <a:gd name="T4" fmla="*/ 2 w 982"/>
                      <a:gd name="T5" fmla="*/ 2 h 568"/>
                      <a:gd name="T6" fmla="*/ 2 w 982"/>
                      <a:gd name="T7" fmla="*/ 2 h 568"/>
                      <a:gd name="T8" fmla="*/ 2 w 982"/>
                      <a:gd name="T9" fmla="*/ 2 h 568"/>
                      <a:gd name="T10" fmla="*/ 2 w 982"/>
                      <a:gd name="T11" fmla="*/ 2 h 568"/>
                      <a:gd name="T12" fmla="*/ 2 w 982"/>
                      <a:gd name="T13" fmla="*/ 2 h 568"/>
                      <a:gd name="T14" fmla="*/ 2 w 982"/>
                      <a:gd name="T15" fmla="*/ 2 h 568"/>
                      <a:gd name="T16" fmla="*/ 2 w 982"/>
                      <a:gd name="T17" fmla="*/ 2 h 568"/>
                      <a:gd name="T18" fmla="*/ 2 w 982"/>
                      <a:gd name="T19" fmla="*/ 2 h 568"/>
                      <a:gd name="T20" fmla="*/ 2 w 982"/>
                      <a:gd name="T21" fmla="*/ 2 h 568"/>
                      <a:gd name="T22" fmla="*/ 2 w 982"/>
                      <a:gd name="T23" fmla="*/ 2 h 568"/>
                      <a:gd name="T24" fmla="*/ 2 w 982"/>
                      <a:gd name="T25" fmla="*/ 2 h 568"/>
                      <a:gd name="T26" fmla="*/ 2 w 982"/>
                      <a:gd name="T27" fmla="*/ 2 h 568"/>
                      <a:gd name="T28" fmla="*/ 2 w 982"/>
                      <a:gd name="T29" fmla="*/ 2 h 568"/>
                      <a:gd name="T30" fmla="*/ 2 w 982"/>
                      <a:gd name="T31" fmla="*/ 2 h 568"/>
                      <a:gd name="T32" fmla="*/ 2 w 982"/>
                      <a:gd name="T33" fmla="*/ 2 h 568"/>
                      <a:gd name="T34" fmla="*/ 2 w 982"/>
                      <a:gd name="T35" fmla="*/ 2 h 568"/>
                      <a:gd name="T36" fmla="*/ 2 w 982"/>
                      <a:gd name="T37" fmla="*/ 2 h 568"/>
                      <a:gd name="T38" fmla="*/ 0 w 982"/>
                      <a:gd name="T39" fmla="*/ 2 h 568"/>
                      <a:gd name="T40" fmla="*/ 2 w 982"/>
                      <a:gd name="T41" fmla="*/ 2 h 568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982"/>
                      <a:gd name="T64" fmla="*/ 0 h 568"/>
                      <a:gd name="T65" fmla="*/ 982 w 982"/>
                      <a:gd name="T66" fmla="*/ 568 h 568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982" h="568">
                        <a:moveTo>
                          <a:pt x="22" y="106"/>
                        </a:moveTo>
                        <a:cubicBezTo>
                          <a:pt x="39" y="120"/>
                          <a:pt x="60" y="144"/>
                          <a:pt x="100" y="166"/>
                        </a:cubicBezTo>
                        <a:cubicBezTo>
                          <a:pt x="140" y="188"/>
                          <a:pt x="212" y="222"/>
                          <a:pt x="262" y="238"/>
                        </a:cubicBezTo>
                        <a:cubicBezTo>
                          <a:pt x="312" y="254"/>
                          <a:pt x="346" y="261"/>
                          <a:pt x="403" y="262"/>
                        </a:cubicBezTo>
                        <a:cubicBezTo>
                          <a:pt x="460" y="263"/>
                          <a:pt x="546" y="257"/>
                          <a:pt x="607" y="244"/>
                        </a:cubicBezTo>
                        <a:cubicBezTo>
                          <a:pt x="668" y="231"/>
                          <a:pt x="719" y="210"/>
                          <a:pt x="769" y="183"/>
                        </a:cubicBezTo>
                        <a:cubicBezTo>
                          <a:pt x="819" y="156"/>
                          <a:pt x="872" y="111"/>
                          <a:pt x="907" y="82"/>
                        </a:cubicBezTo>
                        <a:cubicBezTo>
                          <a:pt x="942" y="53"/>
                          <a:pt x="966" y="0"/>
                          <a:pt x="978" y="7"/>
                        </a:cubicBezTo>
                        <a:cubicBezTo>
                          <a:pt x="973" y="11"/>
                          <a:pt x="982" y="84"/>
                          <a:pt x="978" y="123"/>
                        </a:cubicBezTo>
                        <a:cubicBezTo>
                          <a:pt x="974" y="162"/>
                          <a:pt x="966" y="204"/>
                          <a:pt x="952" y="243"/>
                        </a:cubicBezTo>
                        <a:cubicBezTo>
                          <a:pt x="938" y="282"/>
                          <a:pt x="913" y="325"/>
                          <a:pt x="891" y="357"/>
                        </a:cubicBezTo>
                        <a:cubicBezTo>
                          <a:pt x="869" y="389"/>
                          <a:pt x="849" y="412"/>
                          <a:pt x="820" y="438"/>
                        </a:cubicBezTo>
                        <a:cubicBezTo>
                          <a:pt x="791" y="464"/>
                          <a:pt x="755" y="491"/>
                          <a:pt x="715" y="511"/>
                        </a:cubicBezTo>
                        <a:cubicBezTo>
                          <a:pt x="675" y="531"/>
                          <a:pt x="628" y="548"/>
                          <a:pt x="580" y="556"/>
                        </a:cubicBezTo>
                        <a:cubicBezTo>
                          <a:pt x="532" y="564"/>
                          <a:pt x="478" y="568"/>
                          <a:pt x="429" y="562"/>
                        </a:cubicBezTo>
                        <a:cubicBezTo>
                          <a:pt x="380" y="556"/>
                          <a:pt x="330" y="541"/>
                          <a:pt x="288" y="522"/>
                        </a:cubicBezTo>
                        <a:cubicBezTo>
                          <a:pt x="246" y="503"/>
                          <a:pt x="209" y="480"/>
                          <a:pt x="174" y="450"/>
                        </a:cubicBezTo>
                        <a:cubicBezTo>
                          <a:pt x="139" y="420"/>
                          <a:pt x="104" y="381"/>
                          <a:pt x="79" y="342"/>
                        </a:cubicBezTo>
                        <a:cubicBezTo>
                          <a:pt x="54" y="303"/>
                          <a:pt x="34" y="257"/>
                          <a:pt x="21" y="214"/>
                        </a:cubicBezTo>
                        <a:cubicBezTo>
                          <a:pt x="8" y="171"/>
                          <a:pt x="0" y="99"/>
                          <a:pt x="0" y="81"/>
                        </a:cubicBezTo>
                        <a:lnTo>
                          <a:pt x="22" y="106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2" name="Freeform 101"/>
                  <p:cNvSpPr>
                    <a:spLocks/>
                  </p:cNvSpPr>
                  <p:nvPr/>
                </p:nvSpPr>
                <p:spPr bwMode="auto">
                  <a:xfrm rot="10800000" flipV="1">
                    <a:off x="3992" y="1580"/>
                    <a:ext cx="193" cy="546"/>
                  </a:xfrm>
                  <a:custGeom>
                    <a:avLst/>
                    <a:gdLst>
                      <a:gd name="T0" fmla="*/ 2 w 252"/>
                      <a:gd name="T1" fmla="*/ 2 h 715"/>
                      <a:gd name="T2" fmla="*/ 2 w 252"/>
                      <a:gd name="T3" fmla="*/ 2 h 715"/>
                      <a:gd name="T4" fmla="*/ 1 w 252"/>
                      <a:gd name="T5" fmla="*/ 2 h 715"/>
                      <a:gd name="T6" fmla="*/ 2 w 252"/>
                      <a:gd name="T7" fmla="*/ 2 h 715"/>
                      <a:gd name="T8" fmla="*/ 2 w 252"/>
                      <a:gd name="T9" fmla="*/ 2 h 715"/>
                      <a:gd name="T10" fmla="*/ 2 w 252"/>
                      <a:gd name="T11" fmla="*/ 2 h 715"/>
                      <a:gd name="T12" fmla="*/ 2 w 252"/>
                      <a:gd name="T13" fmla="*/ 2 h 715"/>
                      <a:gd name="T14" fmla="*/ 2 w 252"/>
                      <a:gd name="T15" fmla="*/ 2 h 715"/>
                      <a:gd name="T16" fmla="*/ 2 w 252"/>
                      <a:gd name="T17" fmla="*/ 2 h 715"/>
                      <a:gd name="T18" fmla="*/ 2 w 252"/>
                      <a:gd name="T19" fmla="*/ 2 h 715"/>
                      <a:gd name="T20" fmla="*/ 2 w 252"/>
                      <a:gd name="T21" fmla="*/ 2 h 715"/>
                      <a:gd name="T22" fmla="*/ 2 w 252"/>
                      <a:gd name="T23" fmla="*/ 2 h 71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52"/>
                      <a:gd name="T37" fmla="*/ 0 h 715"/>
                      <a:gd name="T38" fmla="*/ 252 w 252"/>
                      <a:gd name="T39" fmla="*/ 715 h 71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52" h="715">
                        <a:moveTo>
                          <a:pt x="84" y="643"/>
                        </a:moveTo>
                        <a:cubicBezTo>
                          <a:pt x="64" y="611"/>
                          <a:pt x="38" y="568"/>
                          <a:pt x="24" y="519"/>
                        </a:cubicBezTo>
                        <a:cubicBezTo>
                          <a:pt x="10" y="470"/>
                          <a:pt x="0" y="403"/>
                          <a:pt x="1" y="351"/>
                        </a:cubicBezTo>
                        <a:cubicBezTo>
                          <a:pt x="2" y="299"/>
                          <a:pt x="14" y="251"/>
                          <a:pt x="30" y="205"/>
                        </a:cubicBezTo>
                        <a:cubicBezTo>
                          <a:pt x="46" y="159"/>
                          <a:pt x="77" y="106"/>
                          <a:pt x="100" y="73"/>
                        </a:cubicBezTo>
                        <a:cubicBezTo>
                          <a:pt x="123" y="40"/>
                          <a:pt x="163" y="0"/>
                          <a:pt x="166" y="4"/>
                        </a:cubicBezTo>
                        <a:cubicBezTo>
                          <a:pt x="198" y="57"/>
                          <a:pt x="212" y="120"/>
                          <a:pt x="225" y="171"/>
                        </a:cubicBezTo>
                        <a:cubicBezTo>
                          <a:pt x="239" y="226"/>
                          <a:pt x="246" y="280"/>
                          <a:pt x="249" y="337"/>
                        </a:cubicBezTo>
                        <a:cubicBezTo>
                          <a:pt x="252" y="394"/>
                          <a:pt x="249" y="464"/>
                          <a:pt x="241" y="514"/>
                        </a:cubicBezTo>
                        <a:cubicBezTo>
                          <a:pt x="233" y="564"/>
                          <a:pt x="216" y="603"/>
                          <a:pt x="199" y="636"/>
                        </a:cubicBezTo>
                        <a:cubicBezTo>
                          <a:pt x="182" y="669"/>
                          <a:pt x="142" y="715"/>
                          <a:pt x="142" y="712"/>
                        </a:cubicBezTo>
                        <a:cubicBezTo>
                          <a:pt x="142" y="711"/>
                          <a:pt x="104" y="675"/>
                          <a:pt x="84" y="64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3" name="Freeform 102"/>
                  <p:cNvSpPr>
                    <a:spLocks/>
                  </p:cNvSpPr>
                  <p:nvPr/>
                </p:nvSpPr>
                <p:spPr bwMode="auto">
                  <a:xfrm>
                    <a:off x="3974" y="1576"/>
                    <a:ext cx="87" cy="556"/>
                  </a:xfrm>
                  <a:custGeom>
                    <a:avLst/>
                    <a:gdLst>
                      <a:gd name="T0" fmla="*/ 2 w 114"/>
                      <a:gd name="T1" fmla="*/ 2 h 728"/>
                      <a:gd name="T2" fmla="*/ 2 w 114"/>
                      <a:gd name="T3" fmla="*/ 2 h 728"/>
                      <a:gd name="T4" fmla="*/ 2 w 114"/>
                      <a:gd name="T5" fmla="*/ 2 h 728"/>
                      <a:gd name="T6" fmla="*/ 2 w 114"/>
                      <a:gd name="T7" fmla="*/ 2 h 728"/>
                      <a:gd name="T8" fmla="*/ 2 w 114"/>
                      <a:gd name="T9" fmla="*/ 2 h 728"/>
                      <a:gd name="T10" fmla="*/ 2 w 114"/>
                      <a:gd name="T11" fmla="*/ 2 h 728"/>
                      <a:gd name="T12" fmla="*/ 2 w 114"/>
                      <a:gd name="T13" fmla="*/ 2 h 728"/>
                      <a:gd name="T14" fmla="*/ 2 w 114"/>
                      <a:gd name="T15" fmla="*/ 2 h 728"/>
                      <a:gd name="T16" fmla="*/ 2 w 114"/>
                      <a:gd name="T17" fmla="*/ 2 h 728"/>
                      <a:gd name="T18" fmla="*/ 2 w 114"/>
                      <a:gd name="T19" fmla="*/ 2 h 728"/>
                      <a:gd name="T20" fmla="*/ 2 w 114"/>
                      <a:gd name="T21" fmla="*/ 2 h 728"/>
                      <a:gd name="T22" fmla="*/ 2 w 114"/>
                      <a:gd name="T23" fmla="*/ 2 h 72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14"/>
                      <a:gd name="T37" fmla="*/ 0 h 728"/>
                      <a:gd name="T38" fmla="*/ 114 w 114"/>
                      <a:gd name="T39" fmla="*/ 728 h 72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14" h="728">
                        <a:moveTo>
                          <a:pt x="90" y="621"/>
                        </a:moveTo>
                        <a:cubicBezTo>
                          <a:pt x="86" y="592"/>
                          <a:pt x="86" y="572"/>
                          <a:pt x="84" y="540"/>
                        </a:cubicBezTo>
                        <a:cubicBezTo>
                          <a:pt x="82" y="508"/>
                          <a:pt x="78" y="467"/>
                          <a:pt x="78" y="426"/>
                        </a:cubicBezTo>
                        <a:cubicBezTo>
                          <a:pt x="78" y="385"/>
                          <a:pt x="80" y="339"/>
                          <a:pt x="81" y="291"/>
                        </a:cubicBezTo>
                        <a:cubicBezTo>
                          <a:pt x="82" y="243"/>
                          <a:pt x="83" y="185"/>
                          <a:pt x="84" y="138"/>
                        </a:cubicBezTo>
                        <a:cubicBezTo>
                          <a:pt x="85" y="91"/>
                          <a:pt x="95" y="0"/>
                          <a:pt x="86" y="6"/>
                        </a:cubicBezTo>
                        <a:cubicBezTo>
                          <a:pt x="54" y="59"/>
                          <a:pt x="40" y="122"/>
                          <a:pt x="27" y="173"/>
                        </a:cubicBezTo>
                        <a:cubicBezTo>
                          <a:pt x="13" y="228"/>
                          <a:pt x="6" y="282"/>
                          <a:pt x="3" y="339"/>
                        </a:cubicBezTo>
                        <a:cubicBezTo>
                          <a:pt x="0" y="396"/>
                          <a:pt x="3" y="465"/>
                          <a:pt x="11" y="516"/>
                        </a:cubicBezTo>
                        <a:cubicBezTo>
                          <a:pt x="19" y="567"/>
                          <a:pt x="35" y="608"/>
                          <a:pt x="52" y="643"/>
                        </a:cubicBezTo>
                        <a:cubicBezTo>
                          <a:pt x="69" y="678"/>
                          <a:pt x="108" y="728"/>
                          <a:pt x="114" y="724"/>
                        </a:cubicBezTo>
                        <a:cubicBezTo>
                          <a:pt x="114" y="723"/>
                          <a:pt x="95" y="642"/>
                          <a:pt x="90" y="621"/>
                        </a:cubicBezTo>
                        <a:close/>
                      </a:path>
                    </a:pathLst>
                  </a:custGeom>
                  <a:solidFill>
                    <a:schemeClr val="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104" name="Freeform 103"/>
                  <p:cNvSpPr>
                    <a:spLocks/>
                  </p:cNvSpPr>
                  <p:nvPr/>
                </p:nvSpPr>
                <p:spPr bwMode="auto">
                  <a:xfrm>
                    <a:off x="3435" y="1872"/>
                    <a:ext cx="603" cy="136"/>
                  </a:xfrm>
                  <a:custGeom>
                    <a:avLst/>
                    <a:gdLst>
                      <a:gd name="T0" fmla="*/ 0 w 790"/>
                      <a:gd name="T1" fmla="*/ 0 h 179"/>
                      <a:gd name="T2" fmla="*/ 2 w 790"/>
                      <a:gd name="T3" fmla="*/ 2 h 179"/>
                      <a:gd name="T4" fmla="*/ 2 w 790"/>
                      <a:gd name="T5" fmla="*/ 2 h 179"/>
                      <a:gd name="T6" fmla="*/ 2 w 790"/>
                      <a:gd name="T7" fmla="*/ 2 h 179"/>
                      <a:gd name="T8" fmla="*/ 2 w 790"/>
                      <a:gd name="T9" fmla="*/ 2 h 179"/>
                      <a:gd name="T10" fmla="*/ 2 w 790"/>
                      <a:gd name="T11" fmla="*/ 2 h 179"/>
                      <a:gd name="T12" fmla="*/ 2 w 790"/>
                      <a:gd name="T13" fmla="*/ 2 h 179"/>
                      <a:gd name="T14" fmla="*/ 2 w 790"/>
                      <a:gd name="T15" fmla="*/ 2 h 17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90"/>
                      <a:gd name="T25" fmla="*/ 0 h 179"/>
                      <a:gd name="T26" fmla="*/ 790 w 790"/>
                      <a:gd name="T27" fmla="*/ 179 h 179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90" h="179">
                        <a:moveTo>
                          <a:pt x="0" y="0"/>
                        </a:moveTo>
                        <a:cubicBezTo>
                          <a:pt x="17" y="14"/>
                          <a:pt x="57" y="56"/>
                          <a:pt x="101" y="82"/>
                        </a:cubicBezTo>
                        <a:cubicBezTo>
                          <a:pt x="145" y="108"/>
                          <a:pt x="213" y="138"/>
                          <a:pt x="263" y="154"/>
                        </a:cubicBezTo>
                        <a:cubicBezTo>
                          <a:pt x="313" y="170"/>
                          <a:pt x="347" y="177"/>
                          <a:pt x="404" y="178"/>
                        </a:cubicBezTo>
                        <a:cubicBezTo>
                          <a:pt x="461" y="179"/>
                          <a:pt x="556" y="169"/>
                          <a:pt x="608" y="160"/>
                        </a:cubicBezTo>
                        <a:cubicBezTo>
                          <a:pt x="660" y="151"/>
                          <a:pt x="687" y="140"/>
                          <a:pt x="714" y="123"/>
                        </a:cubicBezTo>
                        <a:cubicBezTo>
                          <a:pt x="741" y="106"/>
                          <a:pt x="755" y="73"/>
                          <a:pt x="768" y="60"/>
                        </a:cubicBezTo>
                        <a:cubicBezTo>
                          <a:pt x="781" y="47"/>
                          <a:pt x="785" y="46"/>
                          <a:pt x="790" y="4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56" name="Line 144"/>
                <p:cNvSpPr>
                  <a:spLocks noChangeShapeType="1"/>
                </p:cNvSpPr>
                <p:nvPr/>
              </p:nvSpPr>
              <p:spPr bwMode="auto">
                <a:xfrm rot="467865" flipH="1">
                  <a:off x="963" y="3259"/>
                  <a:ext cx="123" cy="181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7" name="Line 145"/>
                <p:cNvSpPr>
                  <a:spLocks noChangeShapeType="1"/>
                </p:cNvSpPr>
                <p:nvPr/>
              </p:nvSpPr>
              <p:spPr bwMode="auto">
                <a:xfrm rot="467865">
                  <a:off x="937" y="3500"/>
                  <a:ext cx="689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auto">
                <a:xfrm rot="467865">
                  <a:off x="857" y="3697"/>
                  <a:ext cx="691" cy="2"/>
                </a:xfrm>
                <a:custGeom>
                  <a:avLst/>
                  <a:gdLst>
                    <a:gd name="T0" fmla="*/ 0 w 1266"/>
                    <a:gd name="T1" fmla="*/ 1 h 3"/>
                    <a:gd name="T2" fmla="*/ 1 w 1266"/>
                    <a:gd name="T3" fmla="*/ 0 h 3"/>
                    <a:gd name="T4" fmla="*/ 0 60000 65536"/>
                    <a:gd name="T5" fmla="*/ 0 60000 65536"/>
                    <a:gd name="T6" fmla="*/ 0 w 1266"/>
                    <a:gd name="T7" fmla="*/ 0 h 3"/>
                    <a:gd name="T8" fmla="*/ 1266 w 1266"/>
                    <a:gd name="T9" fmla="*/ 3 h 3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66" h="3">
                      <a:moveTo>
                        <a:pt x="0" y="3"/>
                      </a:moveTo>
                      <a:lnTo>
                        <a:pt x="1266" y="0"/>
                      </a:lnTo>
                    </a:path>
                  </a:pathLst>
                </a:cu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9" name="Line 147"/>
                <p:cNvSpPr>
                  <a:spLocks noChangeShapeType="1"/>
                </p:cNvSpPr>
                <p:nvPr/>
              </p:nvSpPr>
              <p:spPr bwMode="auto">
                <a:xfrm rot="467865">
                  <a:off x="914" y="3603"/>
                  <a:ext cx="72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0" name="Line 148"/>
                <p:cNvSpPr>
                  <a:spLocks noChangeShapeType="1"/>
                </p:cNvSpPr>
                <p:nvPr/>
              </p:nvSpPr>
              <p:spPr bwMode="auto">
                <a:xfrm rot="467865" flipH="1">
                  <a:off x="826" y="3453"/>
                  <a:ext cx="232" cy="344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1" name="Line 149"/>
                <p:cNvSpPr>
                  <a:spLocks noChangeShapeType="1"/>
                </p:cNvSpPr>
                <p:nvPr/>
              </p:nvSpPr>
              <p:spPr bwMode="auto">
                <a:xfrm rot="467865" flipH="1">
                  <a:off x="660" y="3654"/>
                  <a:ext cx="76" cy="113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2" name="Line 150"/>
                <p:cNvSpPr>
                  <a:spLocks noChangeShapeType="1"/>
                </p:cNvSpPr>
                <p:nvPr/>
              </p:nvSpPr>
              <p:spPr bwMode="auto">
                <a:xfrm rot="467865" flipH="1">
                  <a:off x="509" y="3612"/>
                  <a:ext cx="90" cy="13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3" name="Line 151"/>
                <p:cNvSpPr>
                  <a:spLocks noChangeShapeType="1"/>
                </p:cNvSpPr>
                <p:nvPr/>
              </p:nvSpPr>
              <p:spPr bwMode="auto">
                <a:xfrm rot="467865">
                  <a:off x="354" y="3793"/>
                  <a:ext cx="1087" cy="0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4" name="Freeform 63"/>
                <p:cNvSpPr>
                  <a:spLocks/>
                </p:cNvSpPr>
                <p:nvPr/>
              </p:nvSpPr>
              <p:spPr bwMode="auto">
                <a:xfrm rot="467865">
                  <a:off x="524" y="3648"/>
                  <a:ext cx="194" cy="167"/>
                </a:xfrm>
                <a:custGeom>
                  <a:avLst/>
                  <a:gdLst>
                    <a:gd name="T0" fmla="*/ 0 w 720"/>
                    <a:gd name="T1" fmla="*/ 0 h 622"/>
                    <a:gd name="T2" fmla="*/ 0 w 720"/>
                    <a:gd name="T3" fmla="*/ 0 h 622"/>
                    <a:gd name="T4" fmla="*/ 0 w 720"/>
                    <a:gd name="T5" fmla="*/ 0 h 622"/>
                    <a:gd name="T6" fmla="*/ 0 w 720"/>
                    <a:gd name="T7" fmla="*/ 0 h 622"/>
                    <a:gd name="T8" fmla="*/ 0 w 720"/>
                    <a:gd name="T9" fmla="*/ 0 h 622"/>
                    <a:gd name="T10" fmla="*/ 0 w 720"/>
                    <a:gd name="T11" fmla="*/ 0 h 622"/>
                    <a:gd name="T12" fmla="*/ 0 w 720"/>
                    <a:gd name="T13" fmla="*/ 0 h 622"/>
                    <a:gd name="T14" fmla="*/ 0 w 720"/>
                    <a:gd name="T15" fmla="*/ 0 h 6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20"/>
                    <a:gd name="T25" fmla="*/ 0 h 622"/>
                    <a:gd name="T26" fmla="*/ 720 w 720"/>
                    <a:gd name="T27" fmla="*/ 622 h 62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20" h="622">
                      <a:moveTo>
                        <a:pt x="430" y="0"/>
                      </a:moveTo>
                      <a:lnTo>
                        <a:pt x="177" y="379"/>
                      </a:lnTo>
                      <a:lnTo>
                        <a:pt x="0" y="379"/>
                      </a:lnTo>
                      <a:lnTo>
                        <a:pt x="168" y="622"/>
                      </a:lnTo>
                      <a:lnTo>
                        <a:pt x="631" y="379"/>
                      </a:lnTo>
                      <a:lnTo>
                        <a:pt x="465" y="382"/>
                      </a:lnTo>
                      <a:lnTo>
                        <a:pt x="720" y="0"/>
                      </a:lnTo>
                      <a:lnTo>
                        <a:pt x="43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miter lim="800000"/>
                  <a:headEnd/>
                  <a:tailEnd/>
                </a:ln>
                <a:scene3d>
                  <a:camera prst="legacyPerspectiveTopRight">
                    <a:rot lat="20099957" lon="21299970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chemeClr val="accent1"/>
                  </a:extrusionClr>
                </a:sp3d>
              </p:spPr>
              <p:txBody>
                <a:bodyPr wrap="none" anchor="ctr">
                  <a:flatTx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grpSp>
              <p:nvGrpSpPr>
                <p:cNvPr id="65" name="Group 64"/>
                <p:cNvGrpSpPr>
                  <a:grpSpLocks/>
                </p:cNvGrpSpPr>
                <p:nvPr/>
              </p:nvGrpSpPr>
              <p:grpSpPr bwMode="auto">
                <a:xfrm rot="467865">
                  <a:off x="972" y="3178"/>
                  <a:ext cx="644" cy="185"/>
                  <a:chOff x="4074" y="2980"/>
                  <a:chExt cx="1170" cy="341"/>
                </a:xfrm>
              </p:grpSpPr>
              <p:sp>
                <p:nvSpPr>
                  <p:cNvPr id="86" name="Line 1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03" y="3046"/>
                    <a:ext cx="71" cy="102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7" name="Line 1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31" y="2980"/>
                    <a:ext cx="183" cy="155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8" name="Line 1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2" y="3148"/>
                    <a:ext cx="287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9" name="Line 1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2" y="3268"/>
                    <a:ext cx="332" cy="22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0" name="Line 15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189" y="3007"/>
                    <a:ext cx="298" cy="1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1" name="Line 15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096" y="3161"/>
                    <a:ext cx="323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2" name="Line 16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074" y="3316"/>
                    <a:ext cx="287" cy="5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3" name="Line 16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338" y="3264"/>
                    <a:ext cx="206" cy="22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4" name="Line 1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361" y="3139"/>
                    <a:ext cx="183" cy="54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5" name="Line 16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544" y="3069"/>
                    <a:ext cx="68" cy="79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6" name="Line 1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3131"/>
                    <a:ext cx="125" cy="44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7" name="Line 1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63" y="3237"/>
                    <a:ext cx="206" cy="13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98" name="Line 16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512" y="3215"/>
                    <a:ext cx="115" cy="35"/>
                  </a:xfrm>
                  <a:prstGeom prst="line">
                    <a:avLst/>
                  </a:prstGeom>
                  <a:noFill/>
                  <a:ln w="9525">
                    <a:solidFill>
                      <a:srgbClr val="000099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grpSp>
              <p:nvGrpSpPr>
                <p:cNvPr id="66" name="Group 65"/>
                <p:cNvGrpSpPr>
                  <a:grpSpLocks/>
                </p:cNvGrpSpPr>
                <p:nvPr/>
              </p:nvGrpSpPr>
              <p:grpSpPr bwMode="auto">
                <a:xfrm rot="467865">
                  <a:off x="950" y="3417"/>
                  <a:ext cx="622" cy="185"/>
                  <a:chOff x="3886" y="3532"/>
                  <a:chExt cx="1125" cy="341"/>
                </a:xfrm>
              </p:grpSpPr>
              <p:sp>
                <p:nvSpPr>
                  <p:cNvPr id="73" name="Line 168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302" y="3667"/>
                    <a:ext cx="76" cy="13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74" name="Line 169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071" y="3718"/>
                    <a:ext cx="183" cy="15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75" name="Line 170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3886" y="3630"/>
                    <a:ext cx="287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76" name="Line 171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3955" y="3564"/>
                    <a:ext cx="219" cy="1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77" name="Line 172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599" y="3723"/>
                    <a:ext cx="298" cy="12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78" name="Line 173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666" y="3617"/>
                    <a:ext cx="323" cy="76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79" name="Line 174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724" y="3532"/>
                    <a:ext cx="287" cy="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0" name="Line 175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542" y="3568"/>
                    <a:ext cx="206" cy="22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1" name="Line 176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541" y="3661"/>
                    <a:ext cx="183" cy="5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2" name="Line 177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474" y="3705"/>
                    <a:ext cx="68" cy="79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3" name="Line 178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186" y="3679"/>
                    <a:ext cx="125" cy="44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4" name="Line 179"/>
                  <p:cNvSpPr>
                    <a:spLocks noChangeShapeType="1"/>
                  </p:cNvSpPr>
                  <p:nvPr/>
                </p:nvSpPr>
                <p:spPr bwMode="auto">
                  <a:xfrm rot="10800000" flipV="1">
                    <a:off x="4117" y="3603"/>
                    <a:ext cx="206" cy="13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  <p:sp>
                <p:nvSpPr>
                  <p:cNvPr id="85" name="Line 180"/>
                  <p:cNvSpPr>
                    <a:spLocks noChangeShapeType="1"/>
                  </p:cNvSpPr>
                  <p:nvPr/>
                </p:nvSpPr>
                <p:spPr bwMode="auto">
                  <a:xfrm rot="10800000" flipH="1" flipV="1">
                    <a:off x="4458" y="3603"/>
                    <a:ext cx="115" cy="35"/>
                  </a:xfrm>
                  <a:prstGeom prst="line">
                    <a:avLst/>
                  </a:prstGeom>
                  <a:noFill/>
                  <a:ln w="9525">
                    <a:solidFill>
                      <a:srgbClr val="99CC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67" name="Line 181"/>
                <p:cNvSpPr>
                  <a:spLocks noChangeShapeType="1"/>
                </p:cNvSpPr>
                <p:nvPr/>
              </p:nvSpPr>
              <p:spPr bwMode="auto">
                <a:xfrm rot="467865">
                  <a:off x="446" y="3616"/>
                  <a:ext cx="18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8" name="Line 182"/>
                <p:cNvSpPr>
                  <a:spLocks noChangeShapeType="1"/>
                </p:cNvSpPr>
                <p:nvPr/>
              </p:nvSpPr>
              <p:spPr bwMode="auto">
                <a:xfrm rot="467865">
                  <a:off x="1922" y="3166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69" name="Line 183"/>
                <p:cNvSpPr>
                  <a:spLocks noChangeShapeType="1"/>
                </p:cNvSpPr>
                <p:nvPr/>
              </p:nvSpPr>
              <p:spPr bwMode="auto">
                <a:xfrm rot="467865" flipH="1">
                  <a:off x="2005" y="2959"/>
                  <a:ext cx="56" cy="83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70" name="Line 184"/>
                <p:cNvSpPr>
                  <a:spLocks noChangeShapeType="1"/>
                </p:cNvSpPr>
                <p:nvPr/>
              </p:nvSpPr>
              <p:spPr bwMode="auto">
                <a:xfrm rot="467865">
                  <a:off x="1649" y="3474"/>
                  <a:ext cx="227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71" name="Text Box 185"/>
                <p:cNvSpPr txBox="1">
                  <a:spLocks noChangeArrowheads="1"/>
                </p:cNvSpPr>
                <p:nvPr/>
              </p:nvSpPr>
              <p:spPr bwMode="auto">
                <a:xfrm rot="467865">
                  <a:off x="193" y="3692"/>
                  <a:ext cx="145" cy="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algn="ctr" eaLnBrk="1" hangingPunct="1"/>
                  <a:r>
                    <a:rPr lang="en-US" altLang="zh-CN" sz="1400"/>
                    <a:t>y</a:t>
                  </a:r>
                </a:p>
              </p:txBody>
            </p:sp>
            <p:sp>
              <p:nvSpPr>
                <p:cNvPr id="72" name="Text Box 186"/>
                <p:cNvSpPr txBox="1">
                  <a:spLocks noChangeArrowheads="1"/>
                </p:cNvSpPr>
                <p:nvPr/>
              </p:nvSpPr>
              <p:spPr bwMode="auto">
                <a:xfrm>
                  <a:off x="703" y="2780"/>
                  <a:ext cx="544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1200" b="1"/>
                    <a:t>beam</a:t>
                  </a:r>
                </a:p>
              </p:txBody>
            </p:sp>
          </p:grpSp>
          <p:sp>
            <p:nvSpPr>
              <p:cNvPr id="26" name="Line 187"/>
              <p:cNvSpPr>
                <a:spLocks noChangeShapeType="1"/>
              </p:cNvSpPr>
              <p:nvPr/>
            </p:nvSpPr>
            <p:spPr bwMode="auto">
              <a:xfrm>
                <a:off x="349" y="3733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4" name="Text Box 188"/>
            <p:cNvSpPr txBox="1">
              <a:spLocks noChangeArrowheads="1"/>
            </p:cNvSpPr>
            <p:nvPr/>
          </p:nvSpPr>
          <p:spPr bwMode="auto">
            <a:xfrm>
              <a:off x="3067" y="2642"/>
              <a:ext cx="122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/>
                <a:t>reaction plane</a:t>
              </a: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09" y="5417834"/>
            <a:ext cx="1371600" cy="1344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572000" y="3886200"/>
                <a:ext cx="445714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Monotype Sorts" pitchFamily="-110" charset="2"/>
                  <a:buNone/>
                </a:pPr>
                <a:r>
                  <a:rPr lang="en-US" sz="2400" b="1" dirty="0" smtClean="0">
                    <a:latin typeface="Times New Roman" pitchFamily="18" charset="0"/>
                    <a:ea typeface="MS PGothic" pitchFamily="34" charset="-128"/>
                  </a:rPr>
                  <a:t>dN</a:t>
                </a:r>
                <a:r>
                  <a:rPr lang="en-US" sz="2400" b="1" dirty="0">
                    <a:latin typeface="Times New Roman" pitchFamily="18" charset="0"/>
                    <a:ea typeface="MS PGothic" pitchFamily="34" charset="-128"/>
                  </a:rPr>
                  <a:t>/d</a:t>
                </a:r>
                <a:r>
                  <a:rPr lang="en-US" sz="2400" b="1" dirty="0" smtClean="0">
                    <a:latin typeface="Times New Roman" pitchFamily="18" charset="0"/>
                    <a:ea typeface="MS PGothic" pitchFamily="34" charset="-128"/>
                    <a:sym typeface="Symbol" pitchFamily="18" charset="2"/>
                  </a:rPr>
                  <a:t> ~ 1 + 2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𝒏</m:t>
                        </m:r>
                        <m: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/>
                            <a:ea typeface="Cambria Math"/>
                            <a:sym typeface="Symbol" pitchFamily="18" charset="2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  <a:ea typeface="MS PGothic" pitchFamily="34" charset="-128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  <a:ea typeface="MS PGothic" pitchFamily="34" charset="-128"/>
                                <a:sym typeface="Symbol" pitchFamily="18" charset="2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  <a:ea typeface="MS PGothic" pitchFamily="34" charset="-128"/>
                                <a:sym typeface="Symbol" pitchFamily="18" charset="2"/>
                              </a:rPr>
                              <m:t>𝒏</m:t>
                            </m:r>
                          </m:sub>
                        </m:sSub>
                        <m: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𝒄𝒐𝒔</m:t>
                        </m:r>
                        <m: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(</m:t>
                        </m:r>
                        <m: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𝒏</m:t>
                        </m:r>
                        <m:r>
                          <a:rPr lang="en-US" sz="2400" b="1" i="1" smtClean="0">
                            <a:latin typeface="Cambria Math"/>
                            <a:ea typeface="Cambria Math"/>
                            <a:sym typeface="Symbol" pitchFamily="18" charset="2"/>
                          </a:rPr>
                          <m:t>∆</m:t>
                        </m:r>
                        <m:r>
                          <a:rPr lang="en-US" sz="2400" b="1" i="1" smtClean="0">
                            <a:latin typeface="Cambria Math"/>
                            <a:ea typeface="Cambria Math"/>
                            <a:sym typeface="Symbol"/>
                          </a:rPr>
                          <m:t></m:t>
                        </m:r>
                        <m:r>
                          <a:rPr lang="en-US" sz="2400" b="1" i="1" smtClean="0">
                            <a:latin typeface="Cambria Math"/>
                            <a:ea typeface="MS PGothic" pitchFamily="34" charset="-128"/>
                            <a:sym typeface="Symbol" pitchFamily="18" charset="2"/>
                          </a:rPr>
                          <m:t>)</m:t>
                        </m:r>
                      </m:e>
                    </m:nary>
                  </m:oMath>
                </a14:m>
                <a:endParaRPr lang="en-US" sz="2400" b="1" dirty="0">
                  <a:latin typeface="Times New Roman" pitchFamily="18" charset="0"/>
                  <a:ea typeface="MS PGothic" pitchFamily="34" charset="-128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886200"/>
                <a:ext cx="445714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052" t="-130667" r="-684" b="-19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4220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7EADCD-8628-4F7C-BD0A-1DCEF675F594}" type="datetime1">
              <a:rPr lang="en-US" smtClean="0"/>
              <a:pPr>
                <a:defRPr/>
              </a:pPr>
              <a:t>8/14/2012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Shengli Huang for PHENIX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CAA31-362B-4811-9EBA-FA9A96F6507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6404" y="2209800"/>
            <a:ext cx="85727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ctr">
              <a:buAutoNum type="romanUcParenBoth"/>
            </a:pPr>
            <a:r>
              <a:rPr lang="en-US" sz="2800" b="1" dirty="0" smtClean="0"/>
              <a:t>Identified particles flow in Au +Au at 200 </a:t>
            </a:r>
            <a:r>
              <a:rPr lang="en-US" sz="2800" b="1" dirty="0" err="1" smtClean="0"/>
              <a:t>GeV</a:t>
            </a:r>
            <a:r>
              <a:rPr lang="en-US" sz="2800" b="1" dirty="0" smtClean="0"/>
              <a:t>:</a:t>
            </a:r>
          </a:p>
          <a:p>
            <a:pPr marL="571500" indent="-571500" algn="ctr">
              <a:buAutoNum type="romanUcParenBoth"/>
            </a:pPr>
            <a:endParaRPr lang="en-US" sz="2800" b="1" dirty="0" smtClean="0"/>
          </a:p>
          <a:p>
            <a:pPr algn="ctr"/>
            <a:r>
              <a:rPr lang="en-US" sz="2800" b="1" dirty="0" smtClean="0"/>
              <a:t>The centrality and </a:t>
            </a:r>
            <a:r>
              <a:rPr lang="en-US" sz="2800" b="1" dirty="0" err="1" smtClean="0"/>
              <a:t>p</a:t>
            </a:r>
            <a:r>
              <a:rPr lang="en-US" sz="2800" b="1" baseline="-25000" dirty="0" err="1" smtClean="0"/>
              <a:t>T</a:t>
            </a:r>
            <a:r>
              <a:rPr lang="en-US" sz="2800" b="1" dirty="0" smtClean="0"/>
              <a:t> dependence for </a:t>
            </a:r>
            <a:r>
              <a:rPr lang="en-US" sz="2800" b="1" dirty="0" err="1" smtClean="0"/>
              <a:t>n</a:t>
            </a:r>
            <a:r>
              <a:rPr lang="en-US" sz="2800" b="1" baseline="-25000" dirty="0" err="1" smtClean="0"/>
              <a:t>q</a:t>
            </a:r>
            <a:r>
              <a:rPr lang="en-US" sz="2800" b="1" dirty="0" smtClean="0"/>
              <a:t> scaling breaking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290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3315</TotalTime>
  <Words>1583</Words>
  <Application>Microsoft Office PowerPoint</Application>
  <PresentationFormat>On-screen Show (4:3)</PresentationFormat>
  <Paragraphs>235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Measurements of identified hadron flow in Au+Au, Cu+Au and U+U collisions </vt:lpstr>
      <vt:lpstr>Outline</vt:lpstr>
      <vt:lpstr>Motivation : nq scaling</vt:lpstr>
      <vt:lpstr>Flow in U + U (1): The geometry and density effect</vt:lpstr>
      <vt:lpstr>Flow in U + U (2): Mass ordering</vt:lpstr>
      <vt:lpstr>Flow in Cu + Au (I) : flow in an asymmetric collision </vt:lpstr>
      <vt:lpstr>Flow in Cu + Au (2) :  anti-flow effect in Cu + Au</vt:lpstr>
      <vt:lpstr>PowerPoint Presentation</vt:lpstr>
      <vt:lpstr>PowerPoint Presentation</vt:lpstr>
      <vt:lpstr>V2 of identified hadrons in 200 GeV AuAu </vt:lpstr>
      <vt:lpstr>The centrality dependent nq scaling</vt:lpstr>
      <vt:lpstr>Comparing with v2 of Ks and Lambda</vt:lpstr>
      <vt:lpstr>PowerPoint Presentation</vt:lpstr>
      <vt:lpstr> &amp; p v2 in U + U at 193 GeV</vt:lpstr>
      <vt:lpstr>Nq scaling in U + U at 193 GeV</vt:lpstr>
      <vt:lpstr> &amp; p v2 in 0-2% central U + U collision</vt:lpstr>
      <vt:lpstr>PowerPoint Presentation</vt:lpstr>
      <vt:lpstr> v1 in Cu + Au at 200 GeV</vt:lpstr>
      <vt:lpstr> &amp; p v2 in Cu + Au at 200 GeV</vt:lpstr>
      <vt:lpstr>Summary and Outlook</vt:lpstr>
      <vt:lpstr>Backup 1</vt:lpstr>
      <vt:lpstr>Backup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identified particles flow in Au+Au, Cu+Au and U+U collision</dc:title>
  <dc:creator>shengli</dc:creator>
  <cp:lastModifiedBy>shengli</cp:lastModifiedBy>
  <cp:revision>184</cp:revision>
  <dcterms:created xsi:type="dcterms:W3CDTF">2012-08-06T22:13:32Z</dcterms:created>
  <dcterms:modified xsi:type="dcterms:W3CDTF">2012-08-14T19:30:55Z</dcterms:modified>
</cp:coreProperties>
</file>