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sldIdLst>
    <p:sldId id="550" r:id="rId2"/>
    <p:sldId id="616" r:id="rId3"/>
    <p:sldId id="567" r:id="rId4"/>
    <p:sldId id="570" r:id="rId5"/>
    <p:sldId id="619" r:id="rId6"/>
    <p:sldId id="617" r:id="rId7"/>
    <p:sldId id="569" r:id="rId8"/>
    <p:sldId id="594" r:id="rId9"/>
    <p:sldId id="618" r:id="rId10"/>
    <p:sldId id="612" r:id="rId11"/>
    <p:sldId id="610" r:id="rId12"/>
    <p:sldId id="622" r:id="rId13"/>
    <p:sldId id="614" r:id="rId14"/>
    <p:sldId id="608" r:id="rId15"/>
    <p:sldId id="603" r:id="rId16"/>
    <p:sldId id="604" r:id="rId17"/>
    <p:sldId id="624" r:id="rId18"/>
    <p:sldId id="599" r:id="rId19"/>
    <p:sldId id="623" r:id="rId20"/>
    <p:sldId id="600" r:id="rId21"/>
    <p:sldId id="602" r:id="rId22"/>
    <p:sldId id="620" r:id="rId23"/>
    <p:sldId id="621" r:id="rId24"/>
    <p:sldId id="595" r:id="rId25"/>
    <p:sldId id="597" r:id="rId26"/>
    <p:sldId id="596" r:id="rId27"/>
    <p:sldId id="593" r:id="rId28"/>
    <p:sldId id="584" r:id="rId29"/>
    <p:sldId id="591" r:id="rId30"/>
    <p:sldId id="571" r:id="rId31"/>
    <p:sldId id="572" r:id="rId32"/>
    <p:sldId id="589" r:id="rId3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CBF3E7"/>
    <a:srgbClr val="00D0D0"/>
    <a:srgbClr val="FF66FF"/>
    <a:srgbClr val="FF9933"/>
    <a:srgbClr val="007676"/>
    <a:srgbClr val="EAC9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3" autoAdjust="0"/>
    <p:restoredTop sz="94607" autoAdjust="0"/>
  </p:normalViewPr>
  <p:slideViewPr>
    <p:cSldViewPr>
      <p:cViewPr varScale="1">
        <p:scale>
          <a:sx n="57" d="100"/>
          <a:sy n="57" d="100"/>
        </p:scale>
        <p:origin x="-49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E92875-7FC7-4873-A330-B4D021AA6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17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6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772400" cy="1944216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recent</a:t>
            </a:r>
            <a:b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results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6165304"/>
            <a:ext cx="7772400" cy="432048"/>
          </a:xfrm>
        </p:spPr>
        <p:txBody>
          <a:bodyPr/>
          <a:lstStyle/>
          <a:p>
            <a:pPr algn="ctr"/>
            <a:r>
              <a:rPr lang="en-US" i="1" dirty="0" smtClean="0"/>
              <a:t>Karel Šafařík for the ALICE Collaboration</a:t>
            </a:r>
            <a:endParaRPr lang="en-US" i="1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07704" y="2276872"/>
            <a:ext cx="4893498" cy="3860365"/>
            <a:chOff x="1907704" y="2276872"/>
            <a:chExt cx="4893498" cy="3860365"/>
          </a:xfrm>
        </p:grpSpPr>
        <p:pic>
          <p:nvPicPr>
            <p:cNvPr id="5" name="Picture 14" descr="C:\Users\giubellino\AppData\Local\Microsoft\Windows\Temporary Internet Files\Content.Outlook\KM0OY7Q5\ALICE_event_167693_0x3d94315a_2011-11-12_065112_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67"/>
            <a:stretch>
              <a:fillRect/>
            </a:stretch>
          </p:blipFill>
          <p:spPr bwMode="auto">
            <a:xfrm>
              <a:off x="1907704" y="2276872"/>
              <a:ext cx="4893498" cy="3860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alice-logo.g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232" y="5157192"/>
              <a:ext cx="683568" cy="932440"/>
            </a:xfrm>
            <a:prstGeom prst="rect">
              <a:avLst/>
            </a:prstGeom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8492"/>
            <a:ext cx="7772400" cy="8302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Identified-particle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" y="980728"/>
            <a:ext cx="4634930" cy="3538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738" y="980728"/>
            <a:ext cx="4613262" cy="3522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" y="980728"/>
            <a:ext cx="4613262" cy="35224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" y="980728"/>
            <a:ext cx="4634929" cy="3538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912" y="980728"/>
            <a:ext cx="4621087" cy="3528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913" y="980728"/>
            <a:ext cx="4621087" cy="352839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985" y="4509120"/>
            <a:ext cx="3918519" cy="17630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46261" y="5406315"/>
            <a:ext cx="1162243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S.Voloshin</a:t>
            </a:r>
            <a:r>
              <a:rPr lang="en-US" sz="1600" dirty="0" smtClean="0"/>
              <a:t> </a:t>
            </a:r>
            <a:r>
              <a:rPr lang="en-US" sz="1600" dirty="0" err="1" smtClean="0"/>
              <a:t>F.Noferini</a:t>
            </a:r>
            <a:endParaRPr lang="en-US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79512" y="4509120"/>
            <a:ext cx="4824536" cy="1754326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for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, p, K</a:t>
            </a:r>
            <a:r>
              <a:rPr lang="en-US" baseline="30000" dirty="0" smtClean="0"/>
              <a:t>±</a:t>
            </a:r>
            <a:r>
              <a:rPr lang="en-US" dirty="0" smtClean="0"/>
              <a:t>,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 (not shown for </a:t>
            </a:r>
            <a:r>
              <a:rPr lang="en-US" dirty="0" smtClean="0">
                <a:latin typeface="Symbol" pitchFamily="18" charset="2"/>
              </a:rPr>
              <a:t>X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W)</a:t>
            </a:r>
          </a:p>
          <a:p>
            <a:pPr algn="l"/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>
                <a:latin typeface="+mn-lt"/>
              </a:rPr>
              <a:t> at low </a:t>
            </a:r>
            <a:r>
              <a:rPr lang="en-US" i="1" dirty="0" err="1" smtClean="0">
                <a:latin typeface="+mn-lt"/>
              </a:rPr>
              <a:t>p</a:t>
            </a:r>
            <a:r>
              <a:rPr lang="en-US" baseline="-25000" dirty="0" err="1" smtClean="0">
                <a:latin typeface="+mn-lt"/>
              </a:rPr>
              <a:t>T</a:t>
            </a:r>
            <a:r>
              <a:rPr lang="en-US" dirty="0" smtClean="0">
                <a:latin typeface="+mn-lt"/>
              </a:rPr>
              <a:t> (&lt;3 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/</a:t>
            </a:r>
            <a:r>
              <a:rPr lang="en-US" i="1" dirty="0" smtClean="0">
                <a:latin typeface="+mn-lt"/>
              </a:rPr>
              <a:t>c</a:t>
            </a:r>
            <a:r>
              <a:rPr lang="en-US" dirty="0" smtClean="0">
                <a:latin typeface="+mn-lt"/>
              </a:rPr>
              <a:t>) follows mass hierarchy</a:t>
            </a:r>
          </a:p>
          <a:p>
            <a:pPr algn="l"/>
            <a:r>
              <a:rPr lang="en-US" dirty="0" smtClean="0">
                <a:latin typeface="+mn-lt"/>
              </a:rPr>
              <a:t>– at higher </a:t>
            </a:r>
            <a:r>
              <a:rPr lang="en-US" i="1" dirty="0" err="1" smtClean="0">
                <a:latin typeface="+mn-lt"/>
              </a:rPr>
              <a:t>p</a:t>
            </a:r>
            <a:r>
              <a:rPr lang="en-US" baseline="-25000" dirty="0" err="1" smtClean="0">
                <a:latin typeface="+mn-lt"/>
              </a:rPr>
              <a:t>T</a:t>
            </a:r>
            <a:r>
              <a:rPr lang="en-US" dirty="0" smtClean="0">
                <a:latin typeface="+mn-lt"/>
              </a:rPr>
              <a:t> joins mesons</a:t>
            </a:r>
          </a:p>
          <a:p>
            <a:pPr algn="l"/>
            <a:r>
              <a:rPr lang="en-US" dirty="0">
                <a:latin typeface="+mn-lt"/>
              </a:rPr>
              <a:t>o</a:t>
            </a:r>
            <a:r>
              <a:rPr lang="en-US" dirty="0" smtClean="0">
                <a:latin typeface="+mn-lt"/>
              </a:rPr>
              <a:t>verall qualitative agreement with hydro up to </a:t>
            </a:r>
            <a:r>
              <a:rPr lang="en-US" i="1" dirty="0" err="1" smtClean="0">
                <a:latin typeface="+mn-lt"/>
              </a:rPr>
              <a:t>p</a:t>
            </a:r>
            <a:r>
              <a:rPr lang="en-US" baseline="-25000" dirty="0" err="1" smtClean="0">
                <a:latin typeface="+mn-lt"/>
              </a:rPr>
              <a:t>T</a:t>
            </a:r>
            <a:r>
              <a:rPr lang="en-US" baseline="-25000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1.5–3 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/</a:t>
            </a:r>
            <a:r>
              <a:rPr lang="en-US" i="1" dirty="0" smtClean="0">
                <a:latin typeface="+mn-lt"/>
              </a:rPr>
              <a:t>c</a:t>
            </a:r>
            <a:r>
              <a:rPr lang="en-US" dirty="0" smtClean="0">
                <a:latin typeface="+mn-lt"/>
              </a:rPr>
              <a:t> (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>
                <a:latin typeface="+mn-lt"/>
              </a:rPr>
              <a:t>–p);  quantitative precision needs improvements – hadronic afterburner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496" y="6309320"/>
            <a:ext cx="3711272" cy="369332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err="1"/>
              <a:t>n</a:t>
            </a:r>
            <a:r>
              <a:rPr lang="en-US" baseline="-25000" dirty="0" err="1" smtClean="0"/>
              <a:t>q</a:t>
            </a:r>
            <a:r>
              <a:rPr lang="en-US" dirty="0" smtClean="0"/>
              <a:t>(</a:t>
            </a:r>
            <a:r>
              <a:rPr lang="en-US" i="1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)-scaling worse than at RHIC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51920" y="6300028"/>
            <a:ext cx="5265224" cy="369332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n</a:t>
            </a:r>
            <a:r>
              <a:rPr lang="en-US" baseline="-25000" dirty="0" err="1" smtClean="0"/>
              <a:t>q</a:t>
            </a:r>
            <a:r>
              <a:rPr lang="en-US" dirty="0" smtClean="0"/>
              <a:t>(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)-scaling at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1.2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violation 10–20%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96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94020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r>
              <a:rPr lang="en-US" cap="none" dirty="0" smtClean="0"/>
              <a:t> and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3</a:t>
            </a:r>
            <a:r>
              <a:rPr lang="en-US" cap="none" dirty="0" smtClean="0"/>
              <a:t> </a:t>
            </a:r>
            <a:r>
              <a:rPr lang="en-US" cap="none" dirty="0" smtClean="0"/>
              <a:t>versus </a:t>
            </a:r>
            <a:r>
              <a:rPr lang="en-US" cap="none" dirty="0" smtClean="0">
                <a:latin typeface="Symbol" pitchFamily="18" charset="2"/>
              </a:rPr>
              <a:t>h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6792"/>
            <a:ext cx="4572000" cy="3095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26" y="1556792"/>
            <a:ext cx="4572000" cy="3095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7511"/>
            <a:ext cx="4572000" cy="3095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4797152"/>
            <a:ext cx="6984776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 measurements extended up to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 = 5 </a:t>
            </a:r>
          </a:p>
          <a:p>
            <a:pPr algn="l"/>
            <a:r>
              <a:rPr lang="en-US" dirty="0"/>
              <a:t>o</a:t>
            </a:r>
            <a:r>
              <a:rPr lang="en-US" dirty="0" smtClean="0"/>
              <a:t>bserved plateau in </a:t>
            </a:r>
            <a:r>
              <a:rPr lang="en-US" dirty="0" err="1" smtClean="0"/>
              <a:t>pseudorapidity</a:t>
            </a:r>
            <a:r>
              <a:rPr lang="en-US" dirty="0" smtClean="0"/>
              <a:t> (|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| &lt; 2)</a:t>
            </a:r>
          </a:p>
          <a:p>
            <a:pPr algn="l"/>
            <a:r>
              <a:rPr lang="en-US" dirty="0"/>
              <a:t>v</a:t>
            </a:r>
            <a:r>
              <a:rPr lang="en-US" dirty="0" smtClean="0"/>
              <a:t>ery good agreement between ALICE and CMS for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in</a:t>
            </a:r>
            <a:r>
              <a:rPr lang="en-US" dirty="0"/>
              <a:t> </a:t>
            </a:r>
            <a:r>
              <a:rPr lang="en-US" dirty="0" smtClean="0"/>
              <a:t>|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| &lt; </a:t>
            </a:r>
            <a:r>
              <a:rPr lang="en-US" dirty="0" smtClean="0"/>
              <a:t>2.4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4160" y="63177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805264"/>
            <a:ext cx="6984776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consistent with longitudinal scaling in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 – </a:t>
            </a:r>
            <a:r>
              <a:rPr lang="en-US" i="1" dirty="0" err="1"/>
              <a:t>y</a:t>
            </a:r>
            <a:r>
              <a:rPr lang="en-US" baseline="-25000" dirty="0" err="1"/>
              <a:t>beam</a:t>
            </a:r>
            <a:r>
              <a:rPr lang="en-US" baseline="-25000" dirty="0"/>
              <a:t> </a:t>
            </a:r>
            <a:r>
              <a:rPr lang="en-US" dirty="0"/>
              <a:t>with PHOBOS data</a:t>
            </a:r>
            <a:endParaRPr lang="en-GB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7946261" y="4869160"/>
            <a:ext cx="1162243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S.Voloshin</a:t>
            </a:r>
            <a:r>
              <a:rPr lang="en-US" sz="1600" dirty="0" smtClean="0"/>
              <a:t> </a:t>
            </a:r>
            <a:r>
              <a:rPr lang="en-US" sz="1600" dirty="0" err="1" smtClean="0"/>
              <a:t>A.Hansen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5664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025624"/>
            <a:ext cx="9144000" cy="4419600"/>
            <a:chOff x="0" y="1124744"/>
            <a:chExt cx="9144000" cy="4419600"/>
          </a:xfrm>
        </p:grpSpPr>
        <p:sp>
          <p:nvSpPr>
            <p:cNvPr id="3" name="TextBox 2"/>
            <p:cNvSpPr txBox="1"/>
            <p:nvPr/>
          </p:nvSpPr>
          <p:spPr>
            <a:xfrm>
              <a:off x="323528" y="1484784"/>
              <a:ext cx="8496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endParaRPr lang="en-US" sz="2000" dirty="0" smtClean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24744"/>
              <a:ext cx="9144000" cy="44196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83568" y="1412776"/>
              <a:ext cx="7745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0–5%</a:t>
              </a:r>
              <a:endParaRPr lang="en-GB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76056" y="1565176"/>
              <a:ext cx="9028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</a:t>
              </a:r>
              <a:r>
                <a:rPr lang="en-US" b="1" dirty="0" smtClean="0"/>
                <a:t>–10%</a:t>
              </a:r>
              <a:endParaRPr lang="en-GB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89420" y="1403484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10–20%</a:t>
              </a:r>
              <a:endParaRPr lang="en-GB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89420" y="3356992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4</a:t>
              </a:r>
              <a:r>
                <a:rPr lang="en-US" b="1" dirty="0" smtClean="0"/>
                <a:t>0–50%</a:t>
              </a:r>
              <a:endParaRPr lang="en-GB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32040" y="3356992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3</a:t>
              </a:r>
              <a:r>
                <a:rPr lang="en-US" b="1" dirty="0" smtClean="0"/>
                <a:t>0–40%</a:t>
              </a:r>
              <a:endParaRPr lang="en-GB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3707740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</a:t>
              </a:r>
              <a:r>
                <a:rPr lang="en-US" b="1" dirty="0" smtClean="0"/>
                <a:t>0–30%</a:t>
              </a:r>
              <a:endParaRPr lang="en-GB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324" y="44624"/>
            <a:ext cx="7772400" cy="792089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i="1" cap="none" dirty="0" smtClean="0"/>
              <a:t>v</a:t>
            </a:r>
            <a:r>
              <a:rPr lang="en-US" cap="none" baseline="-25000" dirty="0"/>
              <a:t>2</a:t>
            </a:r>
            <a:r>
              <a:rPr lang="en-US" cap="none" dirty="0" smtClean="0"/>
              <a:t> </a:t>
            </a:r>
            <a:r>
              <a:rPr lang="en-US" cap="none" dirty="0" smtClean="0"/>
              <a:t>,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3</a:t>
            </a:r>
            <a:r>
              <a:rPr lang="en-US" cap="none" dirty="0" smtClean="0"/>
              <a:t>,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4</a:t>
            </a:r>
            <a:r>
              <a:rPr lang="en-US" cap="none" dirty="0" smtClean="0"/>
              <a:t> </a:t>
            </a:r>
            <a:r>
              <a:rPr lang="en-US" cap="none" dirty="0" smtClean="0"/>
              <a:t>versus </a:t>
            </a:r>
            <a:r>
              <a:rPr lang="en-US" i="1" cap="none" dirty="0" err="1" smtClean="0"/>
              <a:t>p</a:t>
            </a:r>
            <a:r>
              <a:rPr lang="en-US" cap="none" baseline="-25000" dirty="0" err="1" smtClean="0"/>
              <a:t>T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67544" y="893802"/>
            <a:ext cx="24769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arXiv:1205.5761</a:t>
            </a:r>
            <a:r>
              <a:rPr lang="en-US" sz="1600" dirty="0" smtClean="0"/>
              <a:t> </a:t>
            </a:r>
            <a:r>
              <a:rPr lang="en-US" sz="1600" dirty="0" smtClean="0"/>
              <a:t>[</a:t>
            </a:r>
            <a:r>
              <a:rPr lang="en-US" sz="1600" dirty="0" err="1" smtClean="0"/>
              <a:t>hep</a:t>
            </a:r>
            <a:r>
              <a:rPr lang="en-US" sz="1600" dirty="0" smtClean="0"/>
              <a:t>-ex]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946261" y="5517232"/>
            <a:ext cx="1162243" cy="584775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S.Voloshin</a:t>
            </a: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2682" y="5445224"/>
            <a:ext cx="7458132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i="1" dirty="0" err="1"/>
              <a:t>v</a:t>
            </a:r>
            <a:r>
              <a:rPr lang="en-US" i="1" baseline="-25000" dirty="0" err="1" smtClean="0"/>
              <a:t>n</a:t>
            </a:r>
            <a:r>
              <a:rPr lang="en-US" dirty="0" smtClean="0"/>
              <a:t> measurements up to 20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– where dominated by jet quenching</a:t>
            </a:r>
          </a:p>
          <a:p>
            <a:pPr algn="l"/>
            <a:r>
              <a:rPr lang="en-US" dirty="0" smtClean="0"/>
              <a:t>Non-flow effects suppressed by rapidity gap or using higher </a:t>
            </a:r>
            <a:r>
              <a:rPr lang="en-US" dirty="0" err="1" smtClean="0"/>
              <a:t>cumulants</a:t>
            </a:r>
            <a:endParaRPr lang="en-US" dirty="0" smtClean="0"/>
          </a:p>
          <a:p>
            <a:pPr algn="l"/>
            <a:r>
              <a:rPr lang="en-US" dirty="0"/>
              <a:t>N</a:t>
            </a:r>
            <a:r>
              <a:rPr lang="en-US" dirty="0" smtClean="0"/>
              <a:t>on-zero value of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at high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both for </a:t>
            </a:r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 &gt; 2 and 4-particle </a:t>
            </a:r>
            <a:r>
              <a:rPr lang="en-US" dirty="0" err="1" smtClean="0"/>
              <a:t>cumulant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-47075" y="6368554"/>
            <a:ext cx="9299595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baseline="-25000" dirty="0" smtClean="0"/>
              <a:t>4</a:t>
            </a:r>
            <a:r>
              <a:rPr lang="en-US" dirty="0" smtClean="0"/>
              <a:t> diminish above 10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– indication of disappearance of fluctuations at high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3635896" y="893802"/>
            <a:ext cx="4752528" cy="338554"/>
            <a:chOff x="4932040" y="893802"/>
            <a:chExt cx="4752528" cy="338554"/>
          </a:xfrm>
        </p:grpSpPr>
        <p:sp>
          <p:nvSpPr>
            <p:cNvPr id="18" name="TextBox 17"/>
            <p:cNvSpPr txBox="1"/>
            <p:nvPr/>
          </p:nvSpPr>
          <p:spPr>
            <a:xfrm>
              <a:off x="4932040" y="893802"/>
              <a:ext cx="47525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i="1" dirty="0" err="1" smtClean="0"/>
                <a:t>W.Horowitz,M.Gyulassy</a:t>
              </a:r>
              <a:r>
                <a:rPr lang="en-US" sz="1600" i="1" dirty="0"/>
                <a:t>, </a:t>
              </a:r>
              <a:r>
                <a:rPr lang="en-US" sz="1600" i="1" dirty="0" err="1" smtClean="0"/>
                <a:t>J.Phys</a:t>
              </a:r>
              <a:r>
                <a:rPr lang="en-US" sz="1600" i="1" dirty="0" smtClean="0"/>
                <a:t>. G38 124114</a:t>
              </a:r>
              <a:endParaRPr lang="en-GB" sz="1600" i="1" dirty="0"/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 flipV="1">
              <a:off x="5076056" y="1054876"/>
              <a:ext cx="358204" cy="8203"/>
            </a:xfrm>
            <a:prstGeom prst="line">
              <a:avLst/>
            </a:prstGeom>
            <a:solidFill>
              <a:schemeClr val="accent1"/>
            </a:solidFill>
            <a:ln w="69850" cap="flat" cmpd="sng" algn="ctr">
              <a:solidFill>
                <a:srgbClr val="CBF3E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076056" y="1052736"/>
              <a:ext cx="3582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504" y="1232356"/>
            <a:ext cx="6116727" cy="414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6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8492"/>
            <a:ext cx="7772400" cy="8302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Event Shape Engineering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976833"/>
            <a:ext cx="4472465" cy="30282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716016" y="980728"/>
                <a:ext cx="2066463" cy="1947841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sup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sym typeface="Symbol"/>
                                    </a:rPr>
                                    <m:t>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sym typeface="Symbol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GB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p>
                        <m:e>
                          <m:func>
                            <m:func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Symbol"/>
                                    </a:rPr>
                                    <m:t>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sym typeface="Symbol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𝑀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980728"/>
                <a:ext cx="2066463" cy="1947841"/>
              </a:xfrm>
              <a:prstGeom prst="rect">
                <a:avLst/>
              </a:prstGeom>
              <a:blipFill rotWithShape="1">
                <a:blip r:embed="rId3"/>
                <a:stretch>
                  <a:fillRect b="-4025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716015" y="2996952"/>
            <a:ext cx="4247001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At fixed centrality large flow fluctuations: </a:t>
            </a:r>
          </a:p>
          <a:p>
            <a:pPr algn="l"/>
            <a:r>
              <a:rPr lang="en-US" dirty="0" smtClean="0"/>
              <a:t>Select events of given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by means of </a:t>
            </a:r>
          </a:p>
          <a:p>
            <a:pPr algn="l"/>
            <a:r>
              <a:rPr lang="en-US" i="1" dirty="0" smtClean="0"/>
              <a:t>q</a:t>
            </a:r>
            <a:r>
              <a:rPr lang="en-US" baseline="-25000" dirty="0" smtClean="0"/>
              <a:t>2</a:t>
            </a:r>
            <a:r>
              <a:rPr lang="en-US" dirty="0" smtClean="0"/>
              <a:t>-vector length in a </a:t>
            </a:r>
            <a:r>
              <a:rPr lang="en-US" dirty="0" err="1" smtClean="0"/>
              <a:t>subevent</a:t>
            </a:r>
            <a:r>
              <a:rPr lang="en-US" dirty="0" smtClean="0"/>
              <a:t> and </a:t>
            </a:r>
          </a:p>
          <a:p>
            <a:pPr algn="l"/>
            <a:r>
              <a:rPr lang="en-US" dirty="0"/>
              <a:t>s</a:t>
            </a:r>
            <a:r>
              <a:rPr lang="en-US" dirty="0" smtClean="0"/>
              <a:t>tudy another region (</a:t>
            </a:r>
            <a:r>
              <a:rPr lang="en-US" dirty="0" err="1" smtClean="0"/>
              <a:t>subevent</a:t>
            </a:r>
            <a:r>
              <a:rPr lang="en-US" dirty="0" smtClean="0"/>
              <a:t>)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" y="961084"/>
            <a:ext cx="4466463" cy="296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8119"/>
            <a:ext cx="44672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46261" y="980728"/>
            <a:ext cx="1162243" cy="107721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S.Voloshin</a:t>
            </a:r>
            <a:r>
              <a:rPr lang="en-US" sz="1600" dirty="0" smtClean="0"/>
              <a:t> </a:t>
            </a:r>
            <a:r>
              <a:rPr lang="en-US" sz="1600" dirty="0" err="1" smtClean="0"/>
              <a:t>A.Dobrin</a:t>
            </a:r>
            <a:endParaRPr lang="en-US" sz="1600" dirty="0" smtClean="0"/>
          </a:p>
          <a:p>
            <a:pPr algn="l"/>
            <a:r>
              <a:rPr lang="en-US" sz="1600" dirty="0" err="1" smtClean="0"/>
              <a:t>L.Milano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716016" y="4759984"/>
            <a:ext cx="4356196" cy="1477328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splits by factor of two for semi-central</a:t>
            </a:r>
          </a:p>
          <a:p>
            <a:pPr algn="l"/>
            <a:r>
              <a:rPr lang="en-US" dirty="0" smtClean="0"/>
              <a:t>events (30–50%)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Initial shape fluctuation effect very similar </a:t>
            </a:r>
          </a:p>
          <a:p>
            <a:pPr algn="l"/>
            <a:r>
              <a:rPr lang="en-US" dirty="0" smtClean="0"/>
              <a:t>up to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~ 6–8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4424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758220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Baryon </a:t>
            </a:r>
            <a:r>
              <a:rPr lang="en-US" cap="none" dirty="0" err="1" smtClean="0"/>
              <a:t>femtoscopy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80728"/>
            <a:ext cx="4234463" cy="2882522"/>
          </a:xfrm>
          <a:prstGeom prst="rect">
            <a:avLst/>
          </a:prstGeom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95695"/>
            <a:ext cx="4186042" cy="284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45452"/>
            <a:ext cx="4186042" cy="284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496" y="3933056"/>
            <a:ext cx="4685898" cy="286232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For the first time </a:t>
            </a:r>
            <a:r>
              <a:rPr lang="en-US" i="1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-scaling of homogeneity</a:t>
            </a:r>
          </a:p>
          <a:p>
            <a:pPr algn="l"/>
            <a:r>
              <a:rPr lang="en-US" dirty="0" smtClean="0"/>
              <a:t>length for all particle species </a:t>
            </a:r>
          </a:p>
          <a:p>
            <a:pPr algn="l"/>
            <a:r>
              <a:rPr lang="en-US" dirty="0" smtClean="0"/>
              <a:t>– consistent with hydro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B</a:t>
            </a:r>
            <a:r>
              <a:rPr lang="en-US" dirty="0" smtClean="0"/>
              <a:t>aryon–antibaryon correlation function has </a:t>
            </a:r>
          </a:p>
          <a:p>
            <a:pPr algn="l"/>
            <a:r>
              <a:rPr lang="en-US" dirty="0"/>
              <a:t>l</a:t>
            </a:r>
            <a:r>
              <a:rPr lang="en-US" dirty="0" smtClean="0"/>
              <a:t>arge contribution from final state interaction</a:t>
            </a:r>
          </a:p>
          <a:p>
            <a:pPr algn="l"/>
            <a:r>
              <a:rPr lang="en-US" dirty="0" smtClean="0"/>
              <a:t>– measurement of annihilation cross section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Because of large density, p and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may be </a:t>
            </a:r>
          </a:p>
          <a:p>
            <a:pPr algn="l"/>
            <a:r>
              <a:rPr lang="en-US" dirty="0"/>
              <a:t>s</a:t>
            </a:r>
            <a:r>
              <a:rPr lang="en-US" dirty="0" smtClean="0"/>
              <a:t>uppressed due to annihilation 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980728"/>
            <a:ext cx="1450275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A.M.Adare</a:t>
            </a:r>
            <a:r>
              <a:rPr lang="en-US" sz="1600" dirty="0" smtClean="0"/>
              <a:t> </a:t>
            </a:r>
            <a:r>
              <a:rPr lang="en-US" sz="1600" dirty="0" err="1" smtClean="0"/>
              <a:t>M.Szymanski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8145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8302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PID in jet structures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10" y="979165"/>
            <a:ext cx="4844486" cy="46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90" y="979165"/>
            <a:ext cx="3888854" cy="390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403648" y="3140968"/>
            <a:ext cx="5112568" cy="13681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1403648" y="3284202"/>
            <a:ext cx="4968552" cy="7928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403648" y="2204864"/>
            <a:ext cx="4968552" cy="9361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956376" y="2132856"/>
            <a:ext cx="1152128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A.M.Adare</a:t>
            </a:r>
            <a:endParaRPr lang="en-US" sz="1600" dirty="0" smtClean="0"/>
          </a:p>
          <a:p>
            <a:pPr algn="l"/>
            <a:r>
              <a:rPr lang="en-US" sz="1600" dirty="0" err="1" smtClean="0"/>
              <a:t>J.G.Ulery</a:t>
            </a:r>
            <a:r>
              <a:rPr lang="en-US" sz="1600" dirty="0" smtClean="0"/>
              <a:t> </a:t>
            </a: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153406" y="4005064"/>
            <a:ext cx="1235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PYTHIA </a:t>
            </a:r>
            <a:r>
              <a:rPr lang="en-US" sz="1600" b="1" dirty="0" err="1" smtClean="0"/>
              <a:t>pp</a:t>
            </a:r>
            <a:endParaRPr lang="en-GB" sz="1600" b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956376" y="4343618"/>
            <a:ext cx="216024" cy="1655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496" y="5651956"/>
            <a:ext cx="9070112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N</a:t>
            </a:r>
            <a:r>
              <a:rPr lang="en-US" dirty="0" smtClean="0"/>
              <a:t>ear-side peak (after bulk subtraction): p/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ratio compatible with that of </a:t>
            </a:r>
            <a:r>
              <a:rPr lang="en-US" dirty="0" err="1" smtClean="0"/>
              <a:t>pp</a:t>
            </a:r>
            <a:r>
              <a:rPr lang="en-US" dirty="0" smtClean="0"/>
              <a:t> (PYTHIA)</a:t>
            </a:r>
          </a:p>
          <a:p>
            <a:pPr algn="l"/>
            <a:r>
              <a:rPr lang="en-US" dirty="0" smtClean="0"/>
              <a:t>Bulk region: p/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ratio strongly enhanced – compatible with overall baryon enhancement</a:t>
            </a:r>
          </a:p>
          <a:p>
            <a:pPr algn="l"/>
            <a:r>
              <a:rPr lang="en-US" dirty="0" smtClean="0"/>
              <a:t>Jet particle ratios not modified in medium? Could this still be surface bias?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63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772400" cy="931887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Near-side </a:t>
            </a:r>
            <a:r>
              <a:rPr lang="en-US" cap="none" dirty="0" smtClean="0"/>
              <a:t>(jet-like) structure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23" y="4278880"/>
            <a:ext cx="2937648" cy="195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00400" y="6309320"/>
            <a:ext cx="2908104" cy="307777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err="1" smtClean="0"/>
              <a:t>N.Armesto</a:t>
            </a:r>
            <a:r>
              <a:rPr lang="en-GB" sz="1400" i="1" dirty="0" smtClean="0"/>
              <a:t> et al., </a:t>
            </a:r>
            <a:r>
              <a:rPr lang="en-GB" sz="1400" i="1" dirty="0"/>
              <a:t>PRL </a:t>
            </a:r>
            <a:r>
              <a:rPr lang="en-GB" sz="1400" i="1" dirty="0" smtClean="0"/>
              <a:t>93, 242301</a:t>
            </a:r>
            <a:endParaRPr lang="en-GB" sz="1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3" y="982739"/>
            <a:ext cx="2998657" cy="28783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3" y="3861048"/>
            <a:ext cx="2998657" cy="297391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131840" y="1004535"/>
            <a:ext cx="3709670" cy="1200329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latin typeface="+mn-lt"/>
              </a:rPr>
              <a:t>Isolation of near-side peak:</a:t>
            </a:r>
          </a:p>
          <a:p>
            <a:pPr algn="l"/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–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>
                <a:sym typeface="Symbol"/>
              </a:rPr>
              <a:t></a:t>
            </a:r>
            <a:r>
              <a:rPr lang="en-US" dirty="0" smtClean="0"/>
              <a:t> correlation with trigger</a:t>
            </a:r>
          </a:p>
          <a:p>
            <a:pPr algn="l"/>
            <a:r>
              <a:rPr lang="en-US" dirty="0" smtClean="0"/>
              <a:t>Long-range (large </a:t>
            </a:r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)  correlation </a:t>
            </a:r>
          </a:p>
          <a:p>
            <a:pPr algn="l"/>
            <a:r>
              <a:rPr lang="en-US" dirty="0" smtClean="0"/>
              <a:t>used as proxy for background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182842" y="946093"/>
            <a:ext cx="4557510" cy="3274995"/>
            <a:chOff x="4623003" y="946093"/>
            <a:chExt cx="4557510" cy="327499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3003" y="946093"/>
              <a:ext cx="4557510" cy="3274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161787" y="1844824"/>
              <a:ext cx="417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latin typeface="Symbol" pitchFamily="18" charset="2"/>
                </a:rPr>
                <a:t>s</a:t>
              </a:r>
              <a:r>
                <a:rPr lang="en-US" b="1" baseline="-25000" dirty="0" err="1" smtClean="0">
                  <a:latin typeface="Symbol" pitchFamily="18" charset="2"/>
                </a:rPr>
                <a:t>h</a:t>
              </a:r>
              <a:endParaRPr lang="en-GB" b="1" baseline="-25000" dirty="0">
                <a:latin typeface="Symbol" pitchFamily="18" charset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92280" y="2267580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s</a:t>
              </a:r>
              <a:r>
                <a:rPr lang="en-US" b="1" baseline="-25000" dirty="0" smtClean="0">
                  <a:latin typeface="Symbol" pitchFamily="18" charset="2"/>
                  <a:sym typeface="Symbol"/>
                </a:rPr>
                <a:t></a:t>
              </a:r>
              <a:endParaRPr lang="en-GB" b="1" baseline="-25000" dirty="0">
                <a:latin typeface="Symbol" pitchFamily="18" charset="2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5868144" y="2214156"/>
              <a:ext cx="332256" cy="23809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5724128" y="2267580"/>
              <a:ext cx="476272" cy="108941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>
              <a:off x="6578888" y="2583590"/>
              <a:ext cx="513392" cy="55737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6578888" y="2583590"/>
              <a:ext cx="585400" cy="106143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sp>
        <p:nvSpPr>
          <p:cNvPr id="8" name="TextBox 7"/>
          <p:cNvSpPr txBox="1"/>
          <p:nvPr/>
        </p:nvSpPr>
        <p:spPr>
          <a:xfrm>
            <a:off x="2987824" y="4077072"/>
            <a:ext cx="3219856" cy="2585323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E</a:t>
            </a:r>
            <a:r>
              <a:rPr lang="en-US" dirty="0" smtClean="0"/>
              <a:t>volution of near-side-peak</a:t>
            </a:r>
          </a:p>
          <a:p>
            <a:pPr algn="l"/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>
                <a:latin typeface="Symbol" pitchFamily="18" charset="2"/>
              </a:rPr>
              <a:t>h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>
                <a:sym typeface="Symbol"/>
              </a:rPr>
              <a:t></a:t>
            </a:r>
            <a:r>
              <a:rPr lang="en-US" dirty="0" smtClean="0">
                <a:sym typeface="Symbol"/>
              </a:rPr>
              <a:t> with centrality:</a:t>
            </a:r>
          </a:p>
          <a:p>
            <a:pPr algn="l"/>
            <a:r>
              <a:rPr lang="en-US" dirty="0">
                <a:sym typeface="Symbol"/>
              </a:rPr>
              <a:t>S</a:t>
            </a:r>
            <a:r>
              <a:rPr lang="en-US" dirty="0" smtClean="0">
                <a:sym typeface="Symbol"/>
              </a:rPr>
              <a:t>trong </a:t>
            </a:r>
            <a:r>
              <a:rPr lang="en-US" dirty="0" err="1">
                <a:latin typeface="Symbol" pitchFamily="18" charset="2"/>
              </a:rPr>
              <a:t>s</a:t>
            </a:r>
            <a:r>
              <a:rPr lang="en-US" baseline="-25000" dirty="0" err="1">
                <a:latin typeface="Symbol" pitchFamily="18" charset="2"/>
              </a:rPr>
              <a:t>h</a:t>
            </a:r>
            <a:r>
              <a:rPr lang="en-US" dirty="0" smtClean="0">
                <a:sym typeface="Symbol"/>
              </a:rPr>
              <a:t> increase for central</a:t>
            </a:r>
          </a:p>
          <a:p>
            <a:pPr algn="l"/>
            <a:r>
              <a:rPr lang="en-US" dirty="0" smtClean="0">
                <a:sym typeface="Symbol"/>
              </a:rPr>
              <a:t>collisions</a:t>
            </a:r>
          </a:p>
          <a:p>
            <a:pPr algn="l"/>
            <a:endParaRPr lang="en-US" dirty="0" smtClean="0">
              <a:sym typeface="Symbol"/>
            </a:endParaRPr>
          </a:p>
          <a:p>
            <a:pPr algn="l"/>
            <a:r>
              <a:rPr lang="en-US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nterestingly: AMPT describes</a:t>
            </a:r>
          </a:p>
          <a:p>
            <a:pPr algn="l"/>
            <a:r>
              <a:rPr lang="en-US" dirty="0">
                <a:sym typeface="Symbol"/>
              </a:rPr>
              <a:t>t</a:t>
            </a:r>
            <a:r>
              <a:rPr lang="en-US" dirty="0" smtClean="0">
                <a:sym typeface="Symbol"/>
              </a:rPr>
              <a:t>he data very well</a:t>
            </a:r>
          </a:p>
          <a:p>
            <a:pPr algn="l"/>
            <a:endParaRPr lang="en-US" dirty="0">
              <a:sym typeface="Symbol"/>
            </a:endParaRPr>
          </a:p>
          <a:p>
            <a:pPr algn="l"/>
            <a:r>
              <a:rPr lang="en-US" dirty="0" smtClean="0">
                <a:sym typeface="Symbol"/>
              </a:rPr>
              <a:t>Influence of flowing medium?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7884368" y="1340768"/>
            <a:ext cx="1152128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A.M.Adare</a:t>
            </a:r>
            <a:endParaRPr lang="en-US" sz="1600" dirty="0" smtClean="0"/>
          </a:p>
          <a:p>
            <a:pPr algn="l"/>
            <a:r>
              <a:rPr lang="en-US" sz="1600" dirty="0" err="1" smtClean="0"/>
              <a:t>F.Krizek</a:t>
            </a:r>
            <a:r>
              <a:rPr lang="en-US" sz="1600" dirty="0" smtClean="0"/>
              <a:t> 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7787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7851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Charged jet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and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CP</a:t>
            </a:r>
            <a:endParaRPr lang="en-US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28384" y="4365104"/>
            <a:ext cx="10801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A.Morsch</a:t>
            </a:r>
            <a:r>
              <a:rPr lang="en-US" sz="1600" dirty="0" smtClean="0"/>
              <a:t> </a:t>
            </a:r>
          </a:p>
          <a:p>
            <a:pPr algn="l"/>
            <a:r>
              <a:rPr lang="en-US" sz="1600" dirty="0" err="1" smtClean="0"/>
              <a:t>R.Reed</a:t>
            </a: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1089491"/>
            <a:ext cx="3991203" cy="4427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492" y="1089491"/>
            <a:ext cx="5405028" cy="3203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5499809"/>
            <a:ext cx="8007320" cy="1169551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Strong jet suppression observed for jets reconstructed with charged particles</a:t>
            </a:r>
          </a:p>
          <a:p>
            <a:pPr algn="l"/>
            <a:r>
              <a:rPr lang="en-US" dirty="0" smtClean="0"/>
              <a:t>–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(jet) is smaller than inclusive hadron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baseline="30000" dirty="0" smtClean="0"/>
              <a:t>±</a:t>
            </a:r>
            <a:r>
              <a:rPr lang="en-US" dirty="0" smtClean="0"/>
              <a:t>) at similar parton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pPr algn="l"/>
            <a:r>
              <a:rPr lang="en-US" dirty="0" smtClean="0"/>
              <a:t>– data are reasonably well described by </a:t>
            </a:r>
            <a:r>
              <a:rPr lang="en-US" dirty="0"/>
              <a:t>JEWEL model </a:t>
            </a:r>
            <a:endParaRPr lang="en-US" dirty="0" smtClean="0"/>
          </a:p>
          <a:p>
            <a:pPr algn="l"/>
            <a:r>
              <a:rPr lang="en-US" sz="1600" i="1" dirty="0" err="1" smtClean="0"/>
              <a:t>K.Zapp</a:t>
            </a:r>
            <a:r>
              <a:rPr lang="en-US" sz="1600" i="1" dirty="0"/>
              <a:t>, </a:t>
            </a:r>
            <a:r>
              <a:rPr lang="en-US" sz="1600" i="1" dirty="0" err="1" smtClean="0"/>
              <a:t>I.Krauss</a:t>
            </a:r>
            <a:r>
              <a:rPr lang="en-US" sz="1600" i="1" dirty="0"/>
              <a:t>, </a:t>
            </a:r>
            <a:r>
              <a:rPr lang="en-US" sz="1600" i="1" dirty="0" err="1" smtClean="0"/>
              <a:t>U.Wiedemann</a:t>
            </a:r>
            <a:r>
              <a:rPr lang="en-US" sz="1600" i="1" dirty="0" smtClean="0"/>
              <a:t>, </a:t>
            </a:r>
            <a:r>
              <a:rPr lang="en-US" sz="1600" i="1" dirty="0"/>
              <a:t>arXiv:1111.6838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4421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08720"/>
            <a:ext cx="6494480" cy="4248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6431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D meson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72" y="2564904"/>
            <a:ext cx="4869664" cy="41037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5264040"/>
            <a:ext cx="4608512" cy="147732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Average D-meson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:</a:t>
            </a:r>
          </a:p>
          <a:p>
            <a:pPr algn="l"/>
            <a:r>
              <a:rPr lang="en-US" i="1" dirty="0" smtClean="0"/>
              <a:t>–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hint of slightly less </a:t>
            </a:r>
          </a:p>
          <a:p>
            <a:pPr algn="l"/>
            <a:r>
              <a:rPr lang="en-US" dirty="0" smtClean="0"/>
              <a:t>suppression than for light hadrons</a:t>
            </a:r>
          </a:p>
          <a:p>
            <a:pPr algn="l"/>
            <a:r>
              <a:rPr lang="en-US" i="1" dirty="0" smtClean="0"/>
              <a:t>–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</a:t>
            </a:r>
            <a:r>
              <a:rPr lang="en-US" dirty="0"/>
              <a:t>8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</a:t>
            </a:r>
            <a:r>
              <a:rPr lang="en-US" dirty="0"/>
              <a:t> </a:t>
            </a:r>
            <a:r>
              <a:rPr lang="en-US" dirty="0" smtClean="0"/>
              <a:t>both (all) very similar</a:t>
            </a:r>
          </a:p>
          <a:p>
            <a:pPr algn="l"/>
            <a:r>
              <a:rPr lang="en-GB" dirty="0" smtClean="0"/>
              <a:t>no indication of colour charge dependence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1196752"/>
            <a:ext cx="20517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Z.Conesa</a:t>
            </a:r>
            <a:r>
              <a:rPr lang="en-US" sz="1600" dirty="0" smtClean="0"/>
              <a:t> del Valle</a:t>
            </a:r>
          </a:p>
          <a:p>
            <a:pPr algn="l"/>
            <a:r>
              <a:rPr lang="en-US" sz="1600" dirty="0" err="1" smtClean="0"/>
              <a:t>A.Grelli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42876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94020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D </a:t>
            </a:r>
            <a:r>
              <a:rPr lang="en-US" cap="none" dirty="0" smtClean="0"/>
              <a:t>meson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" y="1124744"/>
            <a:ext cx="4835757" cy="377793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18" y="2852936"/>
            <a:ext cx="4858400" cy="3803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6" y="1052736"/>
            <a:ext cx="6494480" cy="42484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18" y="2852936"/>
            <a:ext cx="4858400" cy="38032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20272" y="1196752"/>
            <a:ext cx="20517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Z.Conesa</a:t>
            </a:r>
            <a:r>
              <a:rPr lang="en-US" sz="1600" dirty="0" smtClean="0"/>
              <a:t> del Valle</a:t>
            </a:r>
          </a:p>
          <a:p>
            <a:pPr algn="l"/>
            <a:r>
              <a:rPr lang="en-US" sz="1600" dirty="0" err="1" smtClean="0"/>
              <a:t>D.Caffarri</a:t>
            </a:r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5496" y="5301208"/>
            <a:ext cx="4403770" cy="923330"/>
          </a:xfrm>
          <a:prstGeom prst="rect">
            <a:avLst/>
          </a:prstGeom>
          <a:solidFill>
            <a:schemeClr val="accent5">
              <a:alpha val="51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Non-zero D meson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observed </a:t>
            </a:r>
          </a:p>
          <a:p>
            <a:pPr algn="l"/>
            <a:r>
              <a:rPr lang="en-US" dirty="0" smtClean="0"/>
              <a:t>Comparable to that of light hadrons</a:t>
            </a:r>
          </a:p>
          <a:p>
            <a:pPr algn="l"/>
            <a:r>
              <a:rPr lang="en-US" dirty="0" smtClean="0"/>
              <a:t>Expressed as event-plane dependent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endParaRPr lang="en-GB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6237312"/>
            <a:ext cx="4202945" cy="646331"/>
          </a:xfrm>
          <a:prstGeom prst="rect">
            <a:avLst/>
          </a:prstGeom>
          <a:solidFill>
            <a:schemeClr val="accent5">
              <a:alpha val="51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Simultaneous description of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</a:p>
          <a:p>
            <a:pPr algn="l"/>
            <a:r>
              <a:rPr lang="en-US" dirty="0"/>
              <a:t>c</a:t>
            </a:r>
            <a:r>
              <a:rPr lang="en-US" dirty="0" smtClean="0"/>
              <a:t>-quark transport coefficient in medium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33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255984" y="188640"/>
            <a:ext cx="7772400" cy="1080120"/>
          </a:xfrm>
          <a:prstGeom prst="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 smtClean="0"/>
              <a:t>ALICE detector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108520" y="47065"/>
            <a:ext cx="9487386" cy="6766311"/>
            <a:chOff x="-108520" y="47065"/>
            <a:chExt cx="9487386" cy="67663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47065"/>
              <a:ext cx="9487386" cy="6118239"/>
            </a:xfrm>
            <a:prstGeom prst="rect">
              <a:avLst/>
            </a:prstGeom>
          </p:spPr>
        </p:pic>
        <p:sp>
          <p:nvSpPr>
            <p:cNvPr id="25" name="Text Box 3"/>
            <p:cNvSpPr txBox="1">
              <a:spLocks noChangeArrowheads="1"/>
            </p:cNvSpPr>
            <p:nvPr/>
          </p:nvSpPr>
          <p:spPr bwMode="auto">
            <a:xfrm>
              <a:off x="5580112" y="5858626"/>
              <a:ext cx="1812932" cy="954750"/>
            </a:xfrm>
            <a:prstGeom prst="rect">
              <a:avLst/>
            </a:prstGeom>
            <a:solidFill>
              <a:schemeClr val="accent5">
                <a:alpha val="41000"/>
              </a:schemeClr>
            </a:solidFill>
            <a:ln w="38100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buClrTx/>
                <a:buFontTx/>
                <a:buNone/>
              </a:pPr>
              <a:r>
                <a:rPr lang="en-US" sz="1400" b="1" dirty="0">
                  <a:solidFill>
                    <a:srgbClr val="000000"/>
                  </a:solidFill>
                </a:rPr>
                <a:t>Detector:</a:t>
              </a:r>
            </a:p>
            <a:p>
              <a:pPr algn="l">
                <a:buClrTx/>
                <a:buFontTx/>
                <a:buNone/>
              </a:pPr>
              <a:r>
                <a:rPr lang="en-US" sz="1400" b="1" dirty="0" smtClean="0">
                  <a:solidFill>
                    <a:srgbClr val="000000"/>
                  </a:solidFill>
                </a:rPr>
                <a:t>Length</a:t>
              </a:r>
              <a:r>
                <a:rPr lang="en-US" sz="1400" dirty="0" smtClean="0">
                  <a:solidFill>
                    <a:srgbClr val="000000"/>
                  </a:solidFill>
                </a:rPr>
                <a:t>: </a:t>
              </a:r>
              <a:r>
                <a:rPr lang="en-US" sz="1400" b="1" dirty="0" smtClean="0">
                  <a:solidFill>
                    <a:srgbClr val="FC0128"/>
                  </a:solidFill>
                </a:rPr>
                <a:t>26</a:t>
              </a:r>
              <a:r>
                <a:rPr lang="en-US" sz="1400" dirty="0" smtClean="0">
                  <a:solidFill>
                    <a:srgbClr val="000000"/>
                  </a:solidFill>
                </a:rPr>
                <a:t> meters</a:t>
              </a:r>
            </a:p>
            <a:p>
              <a:pPr algn="l">
                <a:buClrTx/>
                <a:buFontTx/>
                <a:buNone/>
              </a:pPr>
              <a:r>
                <a:rPr lang="en-US" sz="1400" b="1" dirty="0" smtClean="0">
                  <a:solidFill>
                    <a:srgbClr val="000000"/>
                  </a:solidFill>
                </a:rPr>
                <a:t>Height</a:t>
              </a:r>
              <a:r>
                <a:rPr lang="en-US" sz="1400" dirty="0" smtClean="0">
                  <a:solidFill>
                    <a:srgbClr val="000000"/>
                  </a:solidFill>
                </a:rPr>
                <a:t>: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16</a:t>
              </a:r>
              <a:r>
                <a:rPr lang="en-US" sz="1400" dirty="0" smtClean="0">
                  <a:solidFill>
                    <a:srgbClr val="000000"/>
                  </a:solidFill>
                </a:rPr>
                <a:t> meters</a:t>
              </a:r>
              <a:endParaRPr lang="en-US" sz="1400" dirty="0">
                <a:solidFill>
                  <a:srgbClr val="000000"/>
                </a:solidFill>
              </a:endParaRPr>
            </a:p>
            <a:p>
              <a:pPr algn="l">
                <a:buClrTx/>
                <a:buFontTx/>
                <a:buNone/>
              </a:pPr>
              <a:r>
                <a:rPr lang="en-US" sz="1400" b="1" dirty="0">
                  <a:solidFill>
                    <a:srgbClr val="000000"/>
                  </a:solidFill>
                </a:rPr>
                <a:t>Weight</a:t>
              </a:r>
              <a:r>
                <a:rPr lang="en-US" sz="1400" dirty="0">
                  <a:solidFill>
                    <a:srgbClr val="000000"/>
                  </a:solidFill>
                </a:rPr>
                <a:t>: </a:t>
              </a:r>
              <a:r>
                <a:rPr lang="en-US" sz="1400" b="1" dirty="0">
                  <a:solidFill>
                    <a:srgbClr val="FC0128"/>
                  </a:solidFill>
                </a:rPr>
                <a:t>10,000</a:t>
              </a:r>
              <a:r>
                <a:rPr lang="en-US" sz="1400" dirty="0">
                  <a:solidFill>
                    <a:srgbClr val="000000"/>
                  </a:solidFill>
                </a:rPr>
                <a:t> tons</a:t>
              </a: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7487816" y="5851351"/>
              <a:ext cx="1597025" cy="962025"/>
            </a:xfrm>
            <a:prstGeom prst="rect">
              <a:avLst/>
            </a:prstGeom>
            <a:solidFill>
              <a:schemeClr val="accent5">
                <a:alpha val="49000"/>
              </a:schemeClr>
            </a:solidFill>
            <a:ln w="38100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buClrTx/>
                <a:buFontTx/>
                <a:buNone/>
              </a:pPr>
              <a:r>
                <a:rPr lang="en-US" sz="1400" b="1" dirty="0">
                  <a:solidFill>
                    <a:srgbClr val="000000"/>
                  </a:solidFill>
                </a:rPr>
                <a:t>Collaboration:</a:t>
              </a:r>
            </a:p>
            <a:p>
              <a:pPr algn="l">
                <a:buClrTx/>
                <a:buFontTx/>
                <a:buNone/>
              </a:pPr>
              <a:r>
                <a:rPr lang="en-US" sz="1400" b="1" dirty="0">
                  <a:solidFill>
                    <a:srgbClr val="000000"/>
                  </a:solidFill>
                </a:rPr>
                <a:t>&gt; </a:t>
              </a:r>
              <a:r>
                <a:rPr lang="en-US" sz="1400" b="1" dirty="0">
                  <a:solidFill>
                    <a:srgbClr val="FC0128"/>
                  </a:solidFill>
                </a:rPr>
                <a:t>1000</a:t>
              </a:r>
              <a:r>
                <a:rPr lang="en-US" sz="1400" b="1" dirty="0">
                  <a:solidFill>
                    <a:srgbClr val="000000"/>
                  </a:solidFill>
                </a:rPr>
                <a:t> Members</a:t>
              </a:r>
              <a:r>
                <a:rPr lang="en-US" sz="1400" dirty="0">
                  <a:solidFill>
                    <a:srgbClr val="000000"/>
                  </a:solidFill>
                </a:rPr>
                <a:t/>
              </a:r>
              <a:br>
                <a:rPr lang="en-US" sz="1400" dirty="0">
                  <a:solidFill>
                    <a:srgbClr val="000000"/>
                  </a:solidFill>
                </a:rPr>
              </a:br>
              <a:r>
                <a:rPr lang="en-US" sz="1400" b="1" dirty="0">
                  <a:solidFill>
                    <a:srgbClr val="000000"/>
                  </a:solidFill>
                </a:rPr>
                <a:t>&gt;</a:t>
              </a:r>
              <a:r>
                <a:rPr lang="en-US" sz="1400" dirty="0">
                  <a:solidFill>
                    <a:srgbClr val="000000"/>
                  </a:solidFill>
                </a:rPr>
                <a:t> </a:t>
              </a:r>
              <a:r>
                <a:rPr lang="en-US" sz="1400" b="1" dirty="0">
                  <a:solidFill>
                    <a:srgbClr val="FC0128"/>
                  </a:solidFill>
                </a:rPr>
                <a:t>100</a:t>
              </a:r>
              <a:r>
                <a:rPr lang="en-US" sz="1400" b="1" dirty="0">
                  <a:solidFill>
                    <a:srgbClr val="000000"/>
                  </a:solidFill>
                </a:rPr>
                <a:t> Institutes </a:t>
              </a:r>
              <a:br>
                <a:rPr lang="en-US" sz="1400" b="1" dirty="0">
                  <a:solidFill>
                    <a:srgbClr val="000000"/>
                  </a:solidFill>
                </a:rPr>
              </a:br>
              <a:r>
                <a:rPr lang="en-US" sz="1400" b="1" dirty="0">
                  <a:solidFill>
                    <a:srgbClr val="000000"/>
                  </a:solidFill>
                </a:rPr>
                <a:t>&gt; </a:t>
              </a:r>
              <a:r>
                <a:rPr lang="en-US" sz="1400" b="1" dirty="0">
                  <a:solidFill>
                    <a:srgbClr val="FC0128"/>
                  </a:solidFill>
                </a:rPr>
                <a:t>30</a:t>
              </a:r>
              <a:r>
                <a:rPr lang="en-US" sz="1400" b="1" dirty="0">
                  <a:solidFill>
                    <a:srgbClr val="000000"/>
                  </a:solidFill>
                </a:rPr>
                <a:t> countries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>
          <a:xfrm>
            <a:off x="1907704" y="6643688"/>
            <a:ext cx="4095750" cy="214312"/>
          </a:xfrm>
        </p:spPr>
        <p:txBody>
          <a:bodyPr/>
          <a:lstStyle/>
          <a:p>
            <a:r>
              <a:rPr lang="en-US" smtClean="0">
                <a:solidFill>
                  <a:srgbClr val="919191"/>
                </a:solidFill>
              </a:rPr>
              <a:t>13 August 2012    Overview of ALICE   K.Safarik</a:t>
            </a:r>
            <a:endParaRPr lang="en-US" dirty="0">
              <a:solidFill>
                <a:srgbClr val="919191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292080" y="44624"/>
            <a:ext cx="3778250" cy="2678113"/>
            <a:chOff x="3734" y="0"/>
            <a:chExt cx="2026" cy="1495"/>
          </a:xfrm>
        </p:grpSpPr>
        <p:pic>
          <p:nvPicPr>
            <p:cNvPr id="143370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1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2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59860" name="Text Box 52"/>
          <p:cNvSpPr txBox="1">
            <a:spLocks noChangeArrowheads="1"/>
          </p:cNvSpPr>
          <p:nvPr/>
        </p:nvSpPr>
        <p:spPr bwMode="auto">
          <a:xfrm>
            <a:off x="57076" y="4726009"/>
            <a:ext cx="2282676" cy="1816524"/>
          </a:xfrm>
          <a:prstGeom prst="rect">
            <a:avLst/>
          </a:prstGeom>
          <a:solidFill>
            <a:schemeClr val="accent5">
              <a:alpha val="75000"/>
            </a:schemeClr>
          </a:solidFill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sz="1600" dirty="0" smtClean="0"/>
              <a:t>ACORDE (</a:t>
            </a:r>
            <a:r>
              <a:rPr lang="en-US" sz="1600" dirty="0" err="1" smtClean="0"/>
              <a:t>cosmics</a:t>
            </a:r>
            <a:r>
              <a:rPr lang="en-US" sz="1600" dirty="0" smtClean="0"/>
              <a:t>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rgbClr val="FF0000"/>
                </a:solidFill>
              </a:rPr>
              <a:t>V0 </a:t>
            </a:r>
            <a:r>
              <a:rPr lang="en-US" sz="1600" dirty="0" err="1" smtClean="0">
                <a:solidFill>
                  <a:srgbClr val="FF0000"/>
                </a:solidFill>
              </a:rPr>
              <a:t>scintillator</a:t>
            </a:r>
            <a:r>
              <a:rPr lang="en-US" sz="1600" dirty="0" smtClean="0">
                <a:solidFill>
                  <a:srgbClr val="FF0000"/>
                </a:solidFill>
              </a:rPr>
              <a:t> centrality</a:t>
            </a:r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h: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-</a:t>
            </a:r>
            <a:r>
              <a:rPr lang="en-US" sz="1600" dirty="0" smtClean="0">
                <a:solidFill>
                  <a:srgbClr val="FF0000"/>
                </a:solidFill>
              </a:rPr>
              <a:t>1.7– -3.7, 2.8–5.1</a:t>
            </a:r>
            <a:endParaRPr lang="en-US" sz="1600" dirty="0">
              <a:solidFill>
                <a:srgbClr val="FF0000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T0 (timing)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ZDC (centrality)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FMD (</a:t>
            </a:r>
            <a:r>
              <a:rPr lang="en-US" sz="1600" i="1" dirty="0" err="1" smtClean="0"/>
              <a:t>N</a:t>
            </a:r>
            <a:r>
              <a:rPr lang="en-US" sz="1600" baseline="-25000" dirty="0" err="1" smtClean="0"/>
              <a:t>ch</a:t>
            </a:r>
            <a:r>
              <a:rPr lang="en-US" sz="1600" dirty="0" smtClean="0"/>
              <a:t> -3.4&lt;</a:t>
            </a:r>
            <a:r>
              <a:rPr lang="en-US" sz="1600" dirty="0" smtClean="0">
                <a:latin typeface="Symbol" pitchFamily="18" charset="2"/>
              </a:rPr>
              <a:t>h</a:t>
            </a:r>
            <a:r>
              <a:rPr lang="en-US" sz="1600" dirty="0" smtClean="0"/>
              <a:t>&lt;5)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PMD (</a:t>
            </a:r>
            <a:r>
              <a:rPr lang="en-US" sz="1600" i="1" dirty="0" smtClean="0"/>
              <a:t>N</a:t>
            </a:r>
            <a:r>
              <a:rPr lang="en-US" sz="1600" dirty="0" smtClean="0">
                <a:latin typeface="Symbol" pitchFamily="18" charset="2"/>
              </a:rPr>
              <a:t>g</a:t>
            </a:r>
            <a:r>
              <a:rPr lang="en-US" sz="1600" dirty="0" smtClean="0"/>
              <a:t>, </a:t>
            </a:r>
            <a:r>
              <a:rPr lang="en-US" sz="1600" i="1" dirty="0" err="1" smtClean="0"/>
              <a:t>N</a:t>
            </a:r>
            <a:r>
              <a:rPr lang="en-US" sz="1600" baseline="-25000" dirty="0" err="1" smtClean="0"/>
              <a:t>ch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07504" y="56756"/>
            <a:ext cx="2043829" cy="923972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Central Barrel</a:t>
            </a:r>
          </a:p>
          <a:p>
            <a:pPr>
              <a:buClrTx/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2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tracking &amp; PID</a:t>
            </a:r>
          </a:p>
          <a:p>
            <a:pPr>
              <a:buClrTx/>
            </a:pP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|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h|</a:t>
            </a:r>
            <a:r>
              <a:rPr lang="en-US" dirty="0" smtClean="0">
                <a:solidFill>
                  <a:srgbClr val="FF0000"/>
                </a:solidFill>
              </a:rPr>
              <a:t> &lt; 1</a:t>
            </a:r>
          </a:p>
        </p:txBody>
      </p: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6660232" y="5085184"/>
            <a:ext cx="2417328" cy="646973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err="1" smtClean="0">
                <a:solidFill>
                  <a:srgbClr val="000000"/>
                </a:solidFill>
              </a:rPr>
              <a:t>Muon</a:t>
            </a:r>
            <a:r>
              <a:rPr lang="en-US" b="1" dirty="0" smtClean="0">
                <a:solidFill>
                  <a:srgbClr val="000000"/>
                </a:solidFill>
              </a:rPr>
              <a:t> Spectrometer </a:t>
            </a:r>
          </a:p>
          <a:p>
            <a:pPr>
              <a:buClrTx/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-2.5 </a:t>
            </a:r>
            <a:r>
              <a:rPr lang="en-US" dirty="0">
                <a:solidFill>
                  <a:srgbClr val="FF0000"/>
                </a:solidFill>
              </a:rPr>
              <a:t>&gt;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 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</a:t>
            </a:r>
            <a:r>
              <a:rPr lang="en-US" dirty="0" smtClean="0">
                <a:solidFill>
                  <a:srgbClr val="FF0000"/>
                </a:solidFill>
              </a:rPr>
              <a:t> -4</a:t>
            </a:r>
          </a:p>
        </p:txBody>
      </p:sp>
      <p:sp>
        <p:nvSpPr>
          <p:cNvPr id="3" name="Oval 2"/>
          <p:cNvSpPr/>
          <p:nvPr/>
        </p:nvSpPr>
        <p:spPr bwMode="auto">
          <a:xfrm rot="2536329">
            <a:off x="5112843" y="1420620"/>
            <a:ext cx="3811068" cy="1543631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24000" y="5058000"/>
            <a:ext cx="717848" cy="354634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2123728" y="1268760"/>
            <a:ext cx="648072" cy="432048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2915816" y="4869160"/>
            <a:ext cx="792088" cy="432048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1857276" y="1556792"/>
            <a:ext cx="914524" cy="406936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3563888" y="5234606"/>
            <a:ext cx="792088" cy="354634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2026506" y="1034662"/>
            <a:ext cx="961318" cy="378114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3854152" y="2610000"/>
            <a:ext cx="717848" cy="354634"/>
          </a:xfrm>
          <a:prstGeom prst="ellipse">
            <a:avLst/>
          </a:prstGeom>
          <a:solidFill>
            <a:schemeClr val="accent5">
              <a:alpha val="25000"/>
            </a:schemeClr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FE0B4B-6DCC-43BC-B9EF-C23199C4A42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5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5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60" grpId="0" animBg="1"/>
      <p:bldP spid="54" grpId="0" animBg="1"/>
      <p:bldP spid="55" grpId="0" animBg="1"/>
      <p:bldP spid="3" grpId="0" animBg="1"/>
      <p:bldP spid="3" grpId="1" animBg="1"/>
      <p:bldP spid="12" grpId="0" animBg="1"/>
      <p:bldP spid="12" grpId="1" animBg="1"/>
      <p:bldP spid="56" grpId="0" animBg="1"/>
      <p:bldP spid="56" grpId="1" animBg="1"/>
      <p:bldP spid="58" grpId="0" animBg="1"/>
      <p:bldP spid="58" grpId="1" animBg="1"/>
      <p:bldP spid="57" grpId="0" animBg="1"/>
      <p:bldP spid="57" grpId="1" animBg="1"/>
      <p:bldP spid="59" grpId="0" animBg="1"/>
      <p:bldP spid="59" grpId="1" animBg="1"/>
      <p:bldP spid="60" grpId="0" animBg="1"/>
      <p:bldP spid="60" grpId="1" animBg="1"/>
      <p:bldP spid="27" grpId="0" animBg="1"/>
      <p:bldP spid="2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168"/>
            <a:ext cx="7772400" cy="901017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Heavy-flavour e(</a:t>
            </a:r>
            <a:r>
              <a:rPr lang="en-US" cap="none" dirty="0" smtClean="0">
                <a:latin typeface="Symbol" pitchFamily="18" charset="2"/>
              </a:rPr>
              <a:t>m</a:t>
            </a:r>
            <a:r>
              <a:rPr lang="en-US" cap="none" dirty="0" smtClean="0"/>
              <a:t>)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&amp;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1052736"/>
            <a:ext cx="8964488" cy="43188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5373216"/>
            <a:ext cx="8136904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Strong suppression of heavy-flavour e up to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18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in </a:t>
            </a:r>
            <a:endParaRPr lang="en-US" dirty="0" smtClean="0"/>
          </a:p>
          <a:p>
            <a:pPr algn="l"/>
            <a:r>
              <a:rPr lang="en-US" dirty="0" smtClean="0"/>
              <a:t>0–10</a:t>
            </a:r>
            <a:r>
              <a:rPr lang="en-US" dirty="0" smtClean="0"/>
              <a:t>% centrality and non-zero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in 20–40% centrality class </a:t>
            </a:r>
          </a:p>
          <a:p>
            <a:pPr algn="l"/>
            <a:r>
              <a:rPr lang="en-US" dirty="0" smtClean="0"/>
              <a:t>Ongoing effort to separate beauty contribution…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6309320"/>
            <a:ext cx="8136904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Suppression of heavy-flavour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in forward region very similar to that of 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62956" y="5419382"/>
            <a:ext cx="20517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Z.Conesa</a:t>
            </a:r>
            <a:r>
              <a:rPr lang="en-US" sz="1600" dirty="0" smtClean="0"/>
              <a:t> del Valle</a:t>
            </a:r>
          </a:p>
          <a:p>
            <a:pPr algn="l"/>
            <a:r>
              <a:rPr lang="en-US" sz="1600" dirty="0" err="1" smtClean="0"/>
              <a:t>X.Zhang</a:t>
            </a:r>
            <a:r>
              <a:rPr lang="en-US" sz="1600" dirty="0" smtClean="0"/>
              <a:t>, </a:t>
            </a:r>
            <a:r>
              <a:rPr lang="en-US" sz="1600" dirty="0" err="1" smtClean="0"/>
              <a:t>S.Sakai</a:t>
            </a:r>
            <a:endParaRPr lang="en-US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1124743"/>
            <a:ext cx="4355976" cy="416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9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1719"/>
            <a:ext cx="7772400" cy="901017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Heavy- flavour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: </a:t>
            </a:r>
            <a:r>
              <a:rPr lang="en-US" cap="none" dirty="0" smtClean="0"/>
              <a:t>D, e, </a:t>
            </a:r>
            <a:r>
              <a:rPr lang="en-US" cap="none" dirty="0" smtClean="0">
                <a:latin typeface="Symbol" pitchFamily="18" charset="2"/>
              </a:rPr>
              <a:t>m</a:t>
            </a:r>
            <a:endParaRPr lang="en-US" cap="none" dirty="0">
              <a:latin typeface="Symbol" pitchFamily="18" charset="2"/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1340768"/>
            <a:ext cx="4897330" cy="468052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58152" y="3212976"/>
            <a:ext cx="3634328" cy="1477328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Comparison of heavy-flavour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:</a:t>
            </a:r>
          </a:p>
          <a:p>
            <a:pPr algn="l"/>
            <a:r>
              <a:rPr lang="en-US" dirty="0" smtClean="0"/>
              <a:t>–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all measurements</a:t>
            </a:r>
          </a:p>
          <a:p>
            <a:pPr algn="l"/>
            <a:r>
              <a:rPr lang="en-US" dirty="0"/>
              <a:t>c</a:t>
            </a:r>
            <a:r>
              <a:rPr lang="en-US" dirty="0" smtClean="0"/>
              <a:t>lose together</a:t>
            </a:r>
          </a:p>
          <a:p>
            <a:pPr algn="l"/>
            <a:r>
              <a:rPr lang="en-US" dirty="0"/>
              <a:t>– </a:t>
            </a:r>
            <a:r>
              <a:rPr lang="en-US" i="1" dirty="0" err="1"/>
              <a:t>p</a:t>
            </a:r>
            <a:r>
              <a:rPr lang="en-US" baseline="-25000" dirty="0" err="1"/>
              <a:t>T</a:t>
            </a:r>
            <a:r>
              <a:rPr lang="en-US" dirty="0" smtClean="0"/>
              <a:t> </a:t>
            </a:r>
            <a:r>
              <a:rPr lang="en-US" dirty="0"/>
              <a:t>&gt; 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 </a:t>
            </a:r>
            <a:r>
              <a:rPr lang="en-US" dirty="0" smtClean="0"/>
              <a:t>heavy-flavour e </a:t>
            </a:r>
          </a:p>
          <a:p>
            <a:pPr algn="l"/>
            <a:r>
              <a:rPr lang="en-US" dirty="0" smtClean="0"/>
              <a:t>systematically above D meson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68752" y="1340768"/>
            <a:ext cx="20517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Z.Conesa</a:t>
            </a:r>
            <a:r>
              <a:rPr lang="en-US" sz="1600" dirty="0" smtClean="0"/>
              <a:t> del Valle</a:t>
            </a:r>
          </a:p>
          <a:p>
            <a:pPr algn="l"/>
            <a:r>
              <a:rPr lang="en-US" sz="1600" dirty="0" err="1" smtClean="0"/>
              <a:t>X.Zhang</a:t>
            </a:r>
            <a:r>
              <a:rPr lang="en-US" sz="1600" dirty="0" smtClean="0"/>
              <a:t>, </a:t>
            </a:r>
            <a:r>
              <a:rPr lang="en-US" sz="1600" dirty="0" err="1" smtClean="0"/>
              <a:t>S.Sakai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81734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815254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… adding D</a:t>
            </a:r>
            <a:r>
              <a:rPr lang="en-US" cap="none" baseline="-25000" dirty="0" smtClean="0"/>
              <a:t>s</a:t>
            </a:r>
            <a:r>
              <a:rPr lang="en-US" cap="none" dirty="0" smtClean="0"/>
              <a:t> to charm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2391"/>
            <a:ext cx="5205367" cy="4974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2391"/>
            <a:ext cx="5205367" cy="49749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34998" y="4759984"/>
            <a:ext cx="3518888" cy="1477328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Strong </a:t>
            </a:r>
            <a:r>
              <a:rPr lang="en-US" dirty="0" smtClean="0"/>
              <a:t>suppression (~ 4–5 )</a:t>
            </a:r>
          </a:p>
          <a:p>
            <a:pPr algn="l"/>
            <a:r>
              <a:rPr lang="en-US" dirty="0"/>
              <a:t>a</a:t>
            </a:r>
            <a:r>
              <a:rPr lang="en-US" dirty="0" smtClean="0"/>
              <a:t>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above 8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Uncertainty will </a:t>
            </a:r>
            <a:r>
              <a:rPr lang="en-US" dirty="0" smtClean="0"/>
              <a:t>improve with </a:t>
            </a:r>
            <a:endParaRPr lang="en-US" dirty="0" smtClean="0"/>
          </a:p>
          <a:p>
            <a:pPr algn="l"/>
            <a:r>
              <a:rPr lang="en-US" dirty="0" smtClean="0"/>
              <a:t>future </a:t>
            </a:r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Pb</a:t>
            </a:r>
            <a:r>
              <a:rPr lang="en-US" dirty="0" smtClean="0"/>
              <a:t>–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smtClean="0"/>
              <a:t>data taking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268760"/>
            <a:ext cx="3536415" cy="30556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2" y="5982379"/>
            <a:ext cx="205172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Z.Conesa</a:t>
            </a:r>
            <a:r>
              <a:rPr lang="en-US" sz="1600" dirty="0" smtClean="0"/>
              <a:t> del Valle</a:t>
            </a:r>
          </a:p>
          <a:p>
            <a:pPr algn="l"/>
            <a:r>
              <a:rPr lang="en-US" sz="1600" dirty="0" err="1" smtClean="0"/>
              <a:t>G.M.Innocenti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1212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8439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centrality dependence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7" name="Picture 2" descr="C:\Users\Enrico\Documents\Work\QM2012\RAA_fw_midyNe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" y="1340768"/>
            <a:ext cx="4443922" cy="322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572000" y="1340768"/>
            <a:ext cx="4511936" cy="3227485"/>
            <a:chOff x="-774" y="1524000"/>
            <a:chExt cx="5563374" cy="3993244"/>
          </a:xfrm>
        </p:grpSpPr>
        <p:pic>
          <p:nvPicPr>
            <p:cNvPr id="11" name="Picture 2" descr="C:\Users\Roberta\Application Data\SSH\temp\RAA_vs_NPart_PtBins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9"/>
            <a:stretch/>
          </p:blipFill>
          <p:spPr bwMode="auto">
            <a:xfrm>
              <a:off x="-774" y="1524000"/>
              <a:ext cx="5563374" cy="3993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38425" y="2603417"/>
              <a:ext cx="16882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0&lt;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p</a:t>
              </a:r>
              <a:r>
                <a:rPr lang="en-US" sz="1600" baseline="-25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1600" dirty="0" smtClean="0">
                  <a:solidFill>
                    <a:srgbClr val="0000FF"/>
                  </a:solidFill>
                </a:rPr>
                <a:t>&lt;2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GeV</a:t>
              </a:r>
              <a:r>
                <a:rPr lang="en-US" sz="1600" dirty="0" smtClean="0">
                  <a:solidFill>
                    <a:srgbClr val="0000FF"/>
                  </a:solidFill>
                </a:rPr>
                <a:t>/c</a:t>
              </a:r>
            </a:p>
            <a:p>
              <a:endParaRPr lang="en-US" sz="400" dirty="0" smtClean="0">
                <a:solidFill>
                  <a:srgbClr val="0000FF"/>
                </a:solidFill>
              </a:endParaRP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5&lt;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1600" baseline="-25000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1600" dirty="0" smtClean="0">
                  <a:solidFill>
                    <a:srgbClr val="FF0000"/>
                  </a:solidFill>
                </a:rPr>
                <a:t>&lt;8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1600" dirty="0" smtClean="0">
                  <a:solidFill>
                    <a:srgbClr val="FF0000"/>
                  </a:solidFill>
                </a:rPr>
                <a:t>/c</a:t>
              </a:r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03445" y="2153660"/>
              <a:ext cx="1368703" cy="4154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0036" y="4653136"/>
            <a:ext cx="7041736" cy="2031325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suppression measurements both in central and forward regions</a:t>
            </a:r>
          </a:p>
          <a:p>
            <a:pPr algn="l"/>
            <a:r>
              <a:rPr lang="en-US" dirty="0" smtClean="0"/>
              <a:t>– from 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 &gt; 100 suppression independent of centrality</a:t>
            </a:r>
          </a:p>
          <a:p>
            <a:pPr algn="l"/>
            <a:r>
              <a:rPr lang="en-US" dirty="0" smtClean="0"/>
              <a:t>– </a:t>
            </a:r>
            <a:r>
              <a:rPr lang="en-US" dirty="0"/>
              <a:t>in central </a:t>
            </a:r>
            <a:r>
              <a:rPr lang="en-US" dirty="0" smtClean="0"/>
              <a:t>collisions, less suppression than at RHIC </a:t>
            </a:r>
          </a:p>
          <a:p>
            <a:pPr algn="l"/>
            <a:r>
              <a:rPr lang="en-US" dirty="0" smtClean="0"/>
              <a:t>– 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(&lt; 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) less suppression than at high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especially </a:t>
            </a:r>
          </a:p>
          <a:p>
            <a:pPr algn="l"/>
            <a:r>
              <a:rPr lang="en-US" dirty="0" smtClean="0"/>
              <a:t>in more central collisions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Indication of 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regeneration 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?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596336" y="5085184"/>
            <a:ext cx="1440160" cy="107721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E.Scomparin</a:t>
            </a:r>
            <a:endParaRPr lang="en-US" sz="1600" dirty="0" smtClean="0"/>
          </a:p>
          <a:p>
            <a:pPr algn="l"/>
            <a:r>
              <a:rPr lang="en-US" sz="1600" dirty="0" err="1" smtClean="0"/>
              <a:t>R.Arnaldi</a:t>
            </a:r>
            <a:endParaRPr lang="en-US" sz="1600" dirty="0" smtClean="0"/>
          </a:p>
          <a:p>
            <a:pPr algn="l"/>
            <a:r>
              <a:rPr lang="en-US" sz="1600" dirty="0" err="1" smtClean="0"/>
              <a:t>I.Ch.Arsene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39936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16" y="44624"/>
            <a:ext cx="7772400" cy="81459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vs. centrality and </a:t>
            </a:r>
            <a:r>
              <a:rPr lang="en-US" i="1" cap="none" dirty="0" err="1" smtClean="0"/>
              <a:t>p</a:t>
            </a:r>
            <a:r>
              <a:rPr lang="en-US" cap="none" baseline="-25000" dirty="0" err="1" smtClean="0"/>
              <a:t>T</a:t>
            </a:r>
            <a:r>
              <a:rPr lang="en-US" cap="none" dirty="0" smtClean="0"/>
              <a:t>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0" y="908720"/>
            <a:ext cx="4572000" cy="3314700"/>
            <a:chOff x="0" y="1194420"/>
            <a:chExt cx="4572000" cy="331470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94420"/>
              <a:ext cx="4572000" cy="33147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295876" y="3492000"/>
              <a:ext cx="1043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regeneration</a:t>
              </a:r>
              <a:endParaRPr lang="it-IT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96561" y="2636912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total</a:t>
              </a:r>
              <a:endParaRPr lang="it-IT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55435" y="3152001"/>
              <a:ext cx="8563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primordial</a:t>
              </a:r>
              <a:endParaRPr lang="it-IT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0" y="908720"/>
            <a:ext cx="4572000" cy="3314700"/>
            <a:chOff x="4572000" y="1194420"/>
            <a:chExt cx="4572000" cy="33147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194420"/>
              <a:ext cx="4572000" cy="33147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560571" y="3728065"/>
              <a:ext cx="10438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regeneration</a:t>
              </a:r>
              <a:endParaRPr lang="it-IT" sz="1200" dirty="0"/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8532440" y="3866565"/>
              <a:ext cx="176115" cy="1384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884368" y="3152001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total</a:t>
              </a:r>
              <a:endParaRPr lang="it-IT" sz="1200" dirty="0"/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8316416" y="3284984"/>
              <a:ext cx="176115" cy="1384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7964147" y="3512041"/>
              <a:ext cx="8563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primordial</a:t>
              </a:r>
              <a:endParaRPr lang="it-IT" sz="1200" dirty="0"/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V="1">
              <a:off x="8748464" y="3600000"/>
              <a:ext cx="216024" cy="54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35496" y="3469947"/>
            <a:ext cx="4608512" cy="3343429"/>
            <a:chOff x="35496" y="3901995"/>
            <a:chExt cx="4608512" cy="3343429"/>
          </a:xfrm>
        </p:grpSpPr>
        <p:pic>
          <p:nvPicPr>
            <p:cNvPr id="24" name="Picture 5" descr="C:\Users\Roberta\Application Data\SSH\temp\RAA_vs_PT_Centr_Models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3901995"/>
              <a:ext cx="4608512" cy="3343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161087" y="5456257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total</a:t>
              </a:r>
              <a:endParaRPr lang="it-IT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48961" y="5805264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total</a:t>
              </a:r>
              <a:endParaRPr lang="it-IT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55576" y="6104329"/>
              <a:ext cx="1043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regeneration</a:t>
              </a:r>
              <a:endParaRPr lang="it-IT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59435" y="4941168"/>
              <a:ext cx="660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0–20%</a:t>
              </a:r>
              <a:endParaRPr lang="it-IT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1560" y="5589240"/>
              <a:ext cx="7457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40–90%</a:t>
              </a:r>
              <a:endParaRPr lang="it-IT" sz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99992" y="4221088"/>
            <a:ext cx="4608512" cy="200054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Comparison to regeneration model:</a:t>
            </a:r>
          </a:p>
          <a:p>
            <a:pPr algn="l"/>
            <a:r>
              <a:rPr lang="en-US" sz="1600" i="1" dirty="0" err="1"/>
              <a:t>X.Zhao</a:t>
            </a:r>
            <a:r>
              <a:rPr lang="en-US" sz="1600" i="1" dirty="0"/>
              <a:t>, </a:t>
            </a:r>
            <a:r>
              <a:rPr lang="en-US" sz="1600" i="1" dirty="0" err="1"/>
              <a:t>R.Rapp</a:t>
            </a:r>
            <a:r>
              <a:rPr lang="en-US" sz="1600" i="1" dirty="0"/>
              <a:t> NPA 859 </a:t>
            </a:r>
            <a:r>
              <a:rPr lang="en-US" sz="1600" i="1" dirty="0" smtClean="0"/>
              <a:t>114</a:t>
            </a:r>
          </a:p>
          <a:p>
            <a:pPr algn="l"/>
            <a:r>
              <a:rPr lang="en-US" dirty="0" smtClean="0"/>
              <a:t>Different suppression pattern at low/high-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pPr algn="l"/>
            <a:r>
              <a:rPr lang="en-US" dirty="0" smtClean="0"/>
              <a:t>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~50% 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from recombination</a:t>
            </a:r>
          </a:p>
          <a:p>
            <a:pPr algn="l"/>
            <a:r>
              <a:rPr lang="en-US" dirty="0" smtClean="0"/>
              <a:t>Fair agreement for different centralities</a:t>
            </a:r>
            <a:endParaRPr lang="en-US" dirty="0"/>
          </a:p>
          <a:p>
            <a:pPr algn="l"/>
            <a:r>
              <a:rPr lang="en-US" dirty="0" smtClean="0"/>
              <a:t>Statistical hadronization model also </a:t>
            </a:r>
          </a:p>
          <a:p>
            <a:pPr algn="l"/>
            <a:r>
              <a:rPr lang="en-US" dirty="0"/>
              <a:t>d</a:t>
            </a:r>
            <a:r>
              <a:rPr lang="en-US" dirty="0" smtClean="0"/>
              <a:t>escribes the data: </a:t>
            </a:r>
            <a:r>
              <a:rPr lang="en-US" sz="1600" i="1" dirty="0" err="1" smtClean="0"/>
              <a:t>P.Braun-Munzinger</a:t>
            </a:r>
            <a:r>
              <a:rPr lang="en-US" sz="1600" i="1" dirty="0" smtClean="0"/>
              <a:t> et al.</a:t>
            </a:r>
            <a:endParaRPr lang="en-GB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6012160" y="6330806"/>
            <a:ext cx="3096344" cy="33855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  <a:r>
              <a:rPr lang="en-US" sz="1600" dirty="0" err="1" smtClean="0"/>
              <a:t>E.Scomparin</a:t>
            </a:r>
            <a:r>
              <a:rPr lang="en-US" sz="1600" dirty="0" smtClean="0"/>
              <a:t>, </a:t>
            </a:r>
            <a:r>
              <a:rPr lang="en-US" sz="1600" dirty="0" err="1" smtClean="0"/>
              <a:t>R.Arnaldi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67832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38" y="44624"/>
            <a:ext cx="7772400" cy="89967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elliptic flow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80728"/>
            <a:ext cx="4644008" cy="33669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980728"/>
            <a:ext cx="4644009" cy="3366906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9512" y="4509119"/>
            <a:ext cx="7268336" cy="147732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produced by recombination of  thermalized c-quarks should have </a:t>
            </a:r>
          </a:p>
          <a:p>
            <a:pPr algn="l"/>
            <a:r>
              <a:rPr lang="en-US" dirty="0" smtClean="0"/>
              <a:t>non-zero elliptic flow</a:t>
            </a:r>
          </a:p>
          <a:p>
            <a:pPr algn="l"/>
            <a:r>
              <a:rPr lang="en-US" dirty="0" smtClean="0"/>
              <a:t>– measurements give a hint </a:t>
            </a:r>
            <a:r>
              <a:rPr lang="en-US" dirty="0"/>
              <a:t>for non-zero </a:t>
            </a:r>
            <a:r>
              <a:rPr lang="en-US" i="1" dirty="0"/>
              <a:t>v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pPr algn="l"/>
            <a:r>
              <a:rPr lang="en-US" dirty="0" smtClean="0"/>
              <a:t>– qualitative </a:t>
            </a:r>
            <a:r>
              <a:rPr lang="en-US" dirty="0"/>
              <a:t>agreement with transport </a:t>
            </a:r>
            <a:r>
              <a:rPr lang="en-US" dirty="0" smtClean="0"/>
              <a:t>models, </a:t>
            </a:r>
            <a:r>
              <a:rPr lang="en-US" dirty="0"/>
              <a:t>including </a:t>
            </a:r>
            <a:r>
              <a:rPr lang="en-US" dirty="0" smtClean="0"/>
              <a:t>regeneration</a:t>
            </a:r>
          </a:p>
          <a:p>
            <a:pPr algn="l"/>
            <a:r>
              <a:rPr lang="en-US" dirty="0" smtClean="0"/>
              <a:t>– complementary to </a:t>
            </a:r>
            <a:r>
              <a:rPr lang="en-US" dirty="0"/>
              <a:t>indications obtained from </a:t>
            </a:r>
            <a:r>
              <a:rPr lang="en-US" dirty="0" smtClean="0"/>
              <a:t>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studies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96336" y="5805264"/>
            <a:ext cx="144016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E.Scomparin</a:t>
            </a:r>
            <a:endParaRPr lang="en-US" sz="1600" dirty="0" smtClean="0"/>
          </a:p>
          <a:p>
            <a:pPr algn="l"/>
            <a:r>
              <a:rPr lang="en-US" sz="1600" dirty="0" err="1" smtClean="0"/>
              <a:t>H.Yang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7708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95927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’ to 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double ratio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977821" y="2405787"/>
            <a:ext cx="4130683" cy="2031325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No firm conclusion on 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’ enhancement</a:t>
            </a:r>
          </a:p>
          <a:p>
            <a:pPr algn="l"/>
            <a:r>
              <a:rPr lang="en-US" dirty="0"/>
              <a:t>o</a:t>
            </a:r>
            <a:r>
              <a:rPr lang="en-US" dirty="0" smtClean="0"/>
              <a:t>r suppression with centrality within </a:t>
            </a:r>
          </a:p>
          <a:p>
            <a:pPr algn="l"/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i="1" dirty="0" smtClean="0"/>
              <a:t>stat.</a:t>
            </a:r>
            <a:r>
              <a:rPr lang="en-US" dirty="0" smtClean="0"/>
              <a:t> and </a:t>
            </a:r>
            <a:r>
              <a:rPr lang="en-US" i="1" dirty="0" smtClean="0"/>
              <a:t>syst.</a:t>
            </a:r>
            <a:r>
              <a:rPr lang="en-US" dirty="0" smtClean="0"/>
              <a:t> uncertainties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Large 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’ enhancement with respect</a:t>
            </a:r>
          </a:p>
          <a:p>
            <a:pPr algn="l"/>
            <a:r>
              <a:rPr lang="en-US" dirty="0"/>
              <a:t>t</a:t>
            </a:r>
            <a:r>
              <a:rPr lang="en-US" dirty="0" smtClean="0"/>
              <a:t>o 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</a:t>
            </a:r>
            <a:r>
              <a:rPr lang="en-US" dirty="0" smtClean="0"/>
              <a:t>reported </a:t>
            </a:r>
            <a:r>
              <a:rPr lang="en-US" dirty="0" smtClean="0"/>
              <a:t>by CMS at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above</a:t>
            </a:r>
          </a:p>
          <a:p>
            <a:pPr algn="l"/>
            <a:r>
              <a:rPr lang="en-US" dirty="0" smtClean="0"/>
              <a:t>3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not confirmed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371557"/>
            <a:ext cx="4996740" cy="4793747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96336" y="5766355"/>
            <a:ext cx="144016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E.Scomparin</a:t>
            </a:r>
            <a:endParaRPr lang="en-US" sz="1600" dirty="0" smtClean="0"/>
          </a:p>
          <a:p>
            <a:pPr algn="l"/>
            <a:r>
              <a:rPr lang="en-US" sz="1600" dirty="0" err="1" smtClean="0"/>
              <a:t>R.Arnaldi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6939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7562"/>
            <a:ext cx="7772400" cy="955174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Direct photon production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68760"/>
            <a:ext cx="5508104" cy="3838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0" y="2830899"/>
            <a:ext cx="5508104" cy="38384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9224" y="5253007"/>
            <a:ext cx="3501176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~20% excess of direct photons</a:t>
            </a:r>
          </a:p>
          <a:p>
            <a:pPr algn="l"/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4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agreement with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coll</a:t>
            </a:r>
            <a:r>
              <a:rPr lang="en-GB" dirty="0" smtClean="0"/>
              <a:t>-scaled </a:t>
            </a:r>
            <a:r>
              <a:rPr lang="en-GB" dirty="0" smtClean="0"/>
              <a:t>NLO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543600" y="1268760"/>
            <a:ext cx="3564904" cy="1477328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Exponential fit for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2.2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/>
              <a:t>i</a:t>
            </a:r>
            <a:r>
              <a:rPr lang="en-US" dirty="0" smtClean="0"/>
              <a:t>nv. slope </a:t>
            </a:r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= 304±51 MeV</a:t>
            </a:r>
          </a:p>
          <a:p>
            <a:pPr algn="l"/>
            <a:r>
              <a:rPr lang="en-US" dirty="0"/>
              <a:t>f</a:t>
            </a:r>
            <a:r>
              <a:rPr lang="en-US" dirty="0" smtClean="0"/>
              <a:t>or 0–40% </a:t>
            </a:r>
            <a:r>
              <a:rPr lang="en-US" dirty="0" err="1" smtClean="0"/>
              <a:t>Pb</a:t>
            </a:r>
            <a:r>
              <a:rPr lang="en-US" dirty="0" smtClean="0"/>
              <a:t>–</a:t>
            </a:r>
            <a:r>
              <a:rPr lang="en-US" dirty="0" err="1" smtClean="0"/>
              <a:t>Pb</a:t>
            </a:r>
            <a:r>
              <a:rPr lang="en-US" dirty="0" smtClean="0"/>
              <a:t> at √</a:t>
            </a:r>
            <a:r>
              <a:rPr lang="en-US" i="1" dirty="0" smtClean="0"/>
              <a:t>s</a:t>
            </a:r>
            <a:r>
              <a:rPr lang="en-US" dirty="0" smtClean="0"/>
              <a:t> 2.76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l"/>
            <a:r>
              <a:rPr lang="en-US" dirty="0" smtClean="0"/>
              <a:t>PHENIX: </a:t>
            </a:r>
            <a:r>
              <a:rPr lang="en-US" i="1" dirty="0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= </a:t>
            </a:r>
            <a:r>
              <a:rPr lang="en-US" dirty="0" smtClean="0">
                <a:solidFill>
                  <a:srgbClr val="0000FF"/>
                </a:solidFill>
              </a:rPr>
              <a:t>221±19±19 MeV</a:t>
            </a:r>
          </a:p>
          <a:p>
            <a:pPr algn="l"/>
            <a:r>
              <a:rPr lang="en-US" dirty="0"/>
              <a:t>f</a:t>
            </a:r>
            <a:r>
              <a:rPr lang="en-US" dirty="0" smtClean="0"/>
              <a:t>or 0–20% Au–Au at √</a:t>
            </a:r>
            <a:r>
              <a:rPr lang="en-US" i="1" dirty="0" smtClean="0"/>
              <a:t>s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6474822"/>
            <a:ext cx="1872208" cy="33855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 by </a:t>
            </a:r>
            <a:r>
              <a:rPr lang="en-US" sz="1600" dirty="0" err="1" smtClean="0"/>
              <a:t>M.R.Wilde</a:t>
            </a: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 rot="19877946">
            <a:off x="-173434" y="3679246"/>
            <a:ext cx="9533444" cy="369332"/>
          </a:xfrm>
          <a:prstGeom prst="rect">
            <a:avLst/>
          </a:prstGeom>
          <a:solidFill>
            <a:srgbClr val="00FFFF"/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http://www.guinnessworldrecords.com/world-records/10000/highest-man-made-temperature</a:t>
            </a:r>
          </a:p>
        </p:txBody>
      </p:sp>
    </p:spTree>
    <p:extLst>
      <p:ext uri="{BB962C8B-B14F-4D97-AF65-F5344CB8AC3E}">
        <p14:creationId xmlns:p14="http://schemas.microsoft.com/office/powerpoint/2010/main" val="40859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4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008" y="124119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… and much more…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11568"/>
            <a:ext cx="4198717" cy="47257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720" y="1628799"/>
            <a:ext cx="5266592" cy="40678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77131"/>
            <a:ext cx="5436096" cy="3700509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762" y="2132856"/>
            <a:ext cx="4965612" cy="356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762" y="1823093"/>
            <a:ext cx="5149550" cy="3522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14669"/>
            <a:ext cx="5557618" cy="376297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81043"/>
            <a:ext cx="7528597" cy="2976149"/>
          </a:xfrm>
          <a:prstGeom prst="rect">
            <a:avLst/>
          </a:prstGeom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435319" cy="446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799"/>
            <a:ext cx="6964065" cy="434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732" y="1936338"/>
            <a:ext cx="5282580" cy="372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33668"/>
            <a:ext cx="7844142" cy="2706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425" y="1652845"/>
            <a:ext cx="5300223" cy="414908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56061"/>
            <a:ext cx="5144654" cy="372987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396" y="1652844"/>
            <a:ext cx="4147828" cy="46014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483" y="1676559"/>
            <a:ext cx="5024805" cy="436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2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0.20139 -4.81481E-6 C -0.29184 -4.81481E-6 -0.40278 -0.07314 -0.40278 -0.13217 L -0.40278 -0.26435 " pathEditMode="relative" rAng="0" ptsTypes="FfFF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39" y="-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-0.12379 2.22222E-6 C -0.17934 2.22222E-6 -0.2474 -0.06459 -0.2474 -0.1169 L -0.2474 -0.23357 " pathEditMode="relative" rAng="0" ptsTypes="FfFF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8" y="-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0.03837 2.96296E-6 C -0.05573 2.96296E-6 -0.07674 -0.06713 -0.07674 -0.12153 L -0.07674 -0.24283 " pathEditMode="relative" rAng="0" ptsTypes="FfFF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7" y="-1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0.05122 -3.33333E-6 C 0.07413 -3.33333E-6 0.10261 -0.075 0.10261 -0.13564 L 0.10261 -0.27037 " pathEditMode="relative" rAng="0" ptsTypes="FfFF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-1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0.125 -3.7037E-6 C 0.18108 -3.7037E-6 0.25017 -0.06134 0.25017 -0.11111 L 0.25017 -0.22199 " pathEditMode="relative" rAng="0" ptsTypes="FfFF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0.19913 1.11111E-6 C -0.28854 1.11111E-6 -0.39826 -0.00509 -0.39826 -0.00903 L -0.39826 -0.01783 " pathEditMode="relative" rAng="0" ptsTypes="FfFF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13" y="-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0.09166 -3.7037E-6 C -0.13281 -3.7037E-6 -0.18316 -0.00393 -0.18316 -0.00694 L -0.18316 -0.01389 " pathEditMode="relative" rAng="0" ptsTypes="FfFF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-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00712 3.7037E-6 C -0.01024 3.7037E-6 -0.01406 -0.01459 -0.01406 -0.02662 L -0.01406 -0.05255 " pathEditMode="relative" rAng="0" ptsTypes="FfFF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2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4 -0.04375 L 0.07396 -0.04375 C 0.11563 -0.04375 0.16789 -0.03125 0.16789 -0.02222 L 0.16789 -1.48148E-6 " pathEditMode="relative" rAng="0" ptsTypes="FfFF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04 -0.04375 L 0.16615 -0.04375 C 0.25313 -0.04375 0.35972 -0.03519 0.35972 -0.02824 L 0.35972 -0.01227 " pathEditMode="relative" rAng="0" ptsTypes="FfFF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16962 3.33333E-6 C -0.24566 3.33333E-6 -0.33872 0.06041 -0.33872 0.10972 L -0.33872 0.2206 " pathEditMode="relative" rAng="0" ptsTypes="FfFF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44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6754 3.33333E-6 C -0.09792 3.33333E-6 -0.13386 0.05648 -0.13386 0.1037 L -0.13386 0.21018 " pathEditMode="relative" rAng="0" ptsTypes="FfFF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03437 3.33333E-6 C 0.04965 3.33333E-6 0.07083 0.06203 0.07083 0.11365 L 0.07083 0.23102 " pathEditMode="relative" rAng="0" ptsTypes="FfFF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6597 L 0.11961 -0.06597 C 0.17395 -0.06597 0.24131 -0.00347 0.24131 0.04745 L 0.24131 0.16204 " pathEditMode="relative" rAng="0" ptsTypes="FfFF">
                                      <p:cBhvr>
                                        <p:cTn id="1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5" y="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1000" fill="hold"/>
                                        <p:tgtEl>
                                          <p:spTgt spid="3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19253 3.33333E-6 C 0.27916 3.33333E-6 0.38576 0.06898 0.38576 0.12546 L 0.38576 0.25208 " pathEditMode="relative" rAng="0" ptsTypes="FfFF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8439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ALICE </a:t>
            </a:r>
            <a:r>
              <a:rPr lang="en-US" cap="none" dirty="0" smtClean="0"/>
              <a:t>programme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568952" cy="5201424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ALICE heavy-ion </a:t>
            </a:r>
            <a:r>
              <a:rPr lang="en-US" sz="2400" dirty="0" err="1" smtClean="0">
                <a:solidFill>
                  <a:srgbClr val="0000FF"/>
                </a:solidFill>
              </a:rPr>
              <a:t>programme</a:t>
            </a:r>
            <a:r>
              <a:rPr lang="en-US" sz="2400" dirty="0" smtClean="0">
                <a:solidFill>
                  <a:srgbClr val="0000FF"/>
                </a:solidFill>
              </a:rPr>
              <a:t> approved for ~ 1 nb</a:t>
            </a:r>
            <a:r>
              <a:rPr lang="en-US" sz="2400" baseline="30000" dirty="0" smtClean="0">
                <a:solidFill>
                  <a:srgbClr val="0000FF"/>
                </a:solidFill>
              </a:rPr>
              <a:t>-1</a:t>
            </a:r>
            <a:r>
              <a:rPr lang="en-US" sz="2400" dirty="0" smtClean="0">
                <a:solidFill>
                  <a:srgbClr val="0000FF"/>
                </a:solidFill>
              </a:rPr>
              <a:t>: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2013–14 Long Shutdown 1 (LS1)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completion of TRD and CALs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/>
              <a:t>2015 </a:t>
            </a:r>
            <a:r>
              <a:rPr lang="en-US" sz="2000" dirty="0" err="1" smtClean="0"/>
              <a:t>Pb</a:t>
            </a:r>
            <a:r>
              <a:rPr lang="en-US" sz="2000" dirty="0" smtClean="0"/>
              <a:t>–</a:t>
            </a:r>
            <a:r>
              <a:rPr lang="en-US" sz="2000" dirty="0" err="1" smtClean="0"/>
              <a:t>Pb</a:t>
            </a:r>
            <a:r>
              <a:rPr lang="en-US" sz="2000" dirty="0" smtClean="0"/>
              <a:t>  at √</a:t>
            </a:r>
            <a:r>
              <a:rPr lang="en-US" sz="2000" i="1" dirty="0" err="1" smtClean="0"/>
              <a:t>s</a:t>
            </a:r>
            <a:r>
              <a:rPr lang="en-US" sz="2000" baseline="-25000" dirty="0" err="1" smtClean="0"/>
              <a:t>NN</a:t>
            </a:r>
            <a:r>
              <a:rPr lang="en-US" sz="2000" dirty="0" smtClean="0"/>
              <a:t> = 5.1 </a:t>
            </a:r>
            <a:r>
              <a:rPr lang="en-US" sz="2000" dirty="0" err="1" smtClean="0"/>
              <a:t>TeV</a:t>
            </a:r>
            <a:r>
              <a:rPr lang="en-US" sz="2000" dirty="0" smtClean="0"/>
              <a:t>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/>
              <a:t>2016–17  (maybe combined in one year) </a:t>
            </a:r>
            <a:r>
              <a:rPr lang="en-US" sz="2000" dirty="0" err="1"/>
              <a:t>Pb</a:t>
            </a:r>
            <a:r>
              <a:rPr lang="en-US" sz="2000" dirty="0"/>
              <a:t>–</a:t>
            </a:r>
            <a:r>
              <a:rPr lang="en-US" sz="2000" dirty="0" err="1"/>
              <a:t>Pb</a:t>
            </a:r>
            <a:r>
              <a:rPr lang="en-US" sz="2000" dirty="0"/>
              <a:t> </a:t>
            </a:r>
            <a:r>
              <a:rPr lang="en-US" sz="2000" dirty="0" smtClean="0"/>
              <a:t>at </a:t>
            </a:r>
            <a:r>
              <a:rPr lang="en-US" sz="2000" dirty="0"/>
              <a:t>√</a:t>
            </a:r>
            <a:r>
              <a:rPr lang="en-US" sz="2000" i="1" dirty="0" err="1"/>
              <a:t>s</a:t>
            </a:r>
            <a:r>
              <a:rPr lang="en-US" sz="2000" baseline="-25000" dirty="0" err="1"/>
              <a:t>NN</a:t>
            </a:r>
            <a:r>
              <a:rPr lang="en-US" sz="2000" dirty="0"/>
              <a:t> = </a:t>
            </a:r>
            <a:r>
              <a:rPr lang="en-US" sz="2000" dirty="0" smtClean="0"/>
              <a:t>5.5 </a:t>
            </a:r>
            <a:r>
              <a:rPr lang="en-US" sz="2000" dirty="0" err="1" smtClean="0"/>
              <a:t>TeV</a:t>
            </a:r>
            <a:endParaRPr lang="en-US" sz="2000" dirty="0"/>
          </a:p>
          <a:p>
            <a:pPr lvl="1" algn="l"/>
            <a:r>
              <a:rPr lang="en-US" sz="2000" dirty="0" smtClean="0"/>
              <a:t> </a:t>
            </a:r>
            <a:endParaRPr lang="en-US" sz="2000" baseline="30000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2018 Long Shutdown 2 (LS2)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/>
              <a:t>2019 probably </a:t>
            </a:r>
            <a:r>
              <a:rPr lang="en-US" sz="2000" dirty="0" err="1" smtClean="0"/>
              <a:t>Ar</a:t>
            </a:r>
            <a:r>
              <a:rPr lang="en-US" sz="2000" dirty="0" smtClean="0"/>
              <a:t>–</a:t>
            </a:r>
            <a:r>
              <a:rPr lang="en-US" sz="2000" dirty="0" err="1" smtClean="0"/>
              <a:t>Ar</a:t>
            </a:r>
            <a:r>
              <a:rPr lang="en-US" sz="2000" dirty="0" smtClean="0"/>
              <a:t>  high-luminosity run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/>
              <a:t>2020 p–</a:t>
            </a:r>
            <a:r>
              <a:rPr lang="en-US" sz="2000" dirty="0" err="1" smtClean="0"/>
              <a:t>Pb</a:t>
            </a:r>
            <a:r>
              <a:rPr lang="en-US" sz="2000" dirty="0" smtClean="0"/>
              <a:t> comparison run at full energy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/>
              <a:t>2021 </a:t>
            </a:r>
            <a:r>
              <a:rPr lang="en-US" sz="2000" dirty="0" err="1" smtClean="0"/>
              <a:t>Pb</a:t>
            </a:r>
            <a:r>
              <a:rPr lang="en-US" sz="2000" dirty="0" smtClean="0"/>
              <a:t>–</a:t>
            </a:r>
            <a:r>
              <a:rPr lang="en-US" sz="2000" dirty="0" err="1" smtClean="0"/>
              <a:t>Pb</a:t>
            </a:r>
            <a:r>
              <a:rPr lang="en-US" sz="2000" dirty="0" smtClean="0"/>
              <a:t> run to complete initial ALICE </a:t>
            </a:r>
            <a:r>
              <a:rPr lang="en-US" sz="2000" dirty="0" err="1" smtClean="0"/>
              <a:t>programme</a:t>
            </a:r>
            <a:endParaRPr lang="en-US" sz="2000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2022 Long Shutdown 3 (LS3)</a:t>
            </a:r>
          </a:p>
          <a:p>
            <a:pPr marL="914400" lvl="1" indent="-457200" algn="l">
              <a:buFont typeface="Arial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T</a:t>
            </a:r>
            <a:r>
              <a:rPr lang="en-US" sz="2400" dirty="0" smtClean="0">
                <a:solidFill>
                  <a:srgbClr val="0000FF"/>
                </a:solidFill>
              </a:rPr>
              <a:t>his will </a:t>
            </a:r>
            <a:r>
              <a:rPr lang="en-US" sz="2400" dirty="0" smtClean="0">
                <a:solidFill>
                  <a:srgbClr val="0000FF"/>
                </a:solidFill>
              </a:rPr>
              <a:t>improve statistical significance of our main results by a factor about 3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hysics reach extended by the new energy and completion of TRD and CALs</a:t>
            </a:r>
          </a:p>
        </p:txBody>
      </p:sp>
      <p:sp>
        <p:nvSpPr>
          <p:cNvPr id="4" name="Right Brace 3"/>
          <p:cNvSpPr/>
          <p:nvPr/>
        </p:nvSpPr>
        <p:spPr bwMode="auto">
          <a:xfrm>
            <a:off x="7872936" y="3573016"/>
            <a:ext cx="155448" cy="914400"/>
          </a:xfrm>
          <a:prstGeom prst="rightBrac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7293866" y="3794767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Order/choice of nuclei</a:t>
            </a:r>
          </a:p>
          <a:p>
            <a:r>
              <a:rPr lang="en-US" sz="1600" dirty="0"/>
              <a:t>m</a:t>
            </a:r>
            <a:r>
              <a:rPr lang="en-US" sz="1600" dirty="0" smtClean="0"/>
              <a:t>ay change</a:t>
            </a:r>
            <a:endParaRPr lang="en-GB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6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451" y="1519767"/>
            <a:ext cx="2843037" cy="1981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772400" cy="132408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 smtClean="0"/>
              <a:t>ALICE – dedicated heavy-ion experiment at the LHC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69468" y="5469031"/>
            <a:ext cx="6842579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/>
              <a:t>particle identification (practically all known techniques)</a:t>
            </a:r>
            <a:endParaRPr lang="en-US" baseline="30000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xtremely low-mass tracker ~ 10% of </a:t>
            </a:r>
            <a:r>
              <a:rPr lang="en-US" i="1" dirty="0" smtClean="0"/>
              <a:t>X</a:t>
            </a:r>
            <a:r>
              <a:rPr lang="en-US" i="1" baseline="-25000" dirty="0" smtClean="0"/>
              <a:t>0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xcellent </a:t>
            </a:r>
            <a:r>
              <a:rPr lang="en-US" dirty="0" err="1" smtClean="0"/>
              <a:t>vertexing</a:t>
            </a:r>
            <a:r>
              <a:rPr lang="en-US" dirty="0" smtClean="0"/>
              <a:t> capability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/>
              <a:t>efficient low-momentum tracking – down to ~ 100 MeV/</a:t>
            </a:r>
            <a:r>
              <a:rPr lang="en-US" i="1" dirty="0" smtClean="0"/>
              <a:t>c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6228184" y="3429000"/>
            <a:ext cx="2555776" cy="2003004"/>
            <a:chOff x="6704961" y="3466026"/>
            <a:chExt cx="1899487" cy="183518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961" y="3466026"/>
              <a:ext cx="1899487" cy="183518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907563" y="4725144"/>
              <a:ext cx="1120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vertexing</a:t>
              </a:r>
              <a:endParaRPr lang="en-GB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6" y="1484784"/>
            <a:ext cx="2843038" cy="198124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84785"/>
            <a:ext cx="2843037" cy="198124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36480"/>
            <a:ext cx="2833073" cy="197429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3" y="3428641"/>
            <a:ext cx="2844322" cy="198213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283968" y="46498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HMPID</a:t>
            </a:r>
            <a:endParaRPr lang="en-GB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691680" y="1628800"/>
            <a:ext cx="54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ITS</a:t>
            </a:r>
            <a:endParaRPr lang="en-GB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670084" y="1619508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TPC</a:t>
            </a:r>
            <a:endParaRPr lang="en-GB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464573" y="357301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TRD</a:t>
            </a:r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153973" y="2843644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TOF</a:t>
            </a:r>
            <a:endParaRPr lang="en-GB" b="1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7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8183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cap="none" dirty="0" smtClean="0"/>
              <a:t>ALICE future plans</a:t>
            </a:r>
            <a:r>
              <a:rPr lang="en-US" cap="none" dirty="0" smtClean="0"/>
              <a:t>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052736"/>
            <a:ext cx="7919989" cy="1446550"/>
          </a:xfrm>
          <a:prstGeom prst="rect">
            <a:avLst/>
          </a:prstGeom>
          <a:solidFill>
            <a:schemeClr val="accent5">
              <a:alpha val="25000"/>
            </a:schemeClr>
          </a:solidFill>
          <a:ln w="317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lvl="0" algn="l"/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recision measurement of the QGP parameters at </a:t>
            </a:r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FF0000"/>
                </a:solidFill>
              </a:rPr>
              <a:t> = 0</a:t>
            </a:r>
          </a:p>
          <a:p>
            <a:pPr lvl="0" algn="l"/>
            <a:r>
              <a:rPr lang="en-US" sz="2400" dirty="0" smtClean="0">
                <a:solidFill>
                  <a:srgbClr val="FF0000"/>
                </a:solidFill>
              </a:rPr>
              <a:t>to </a:t>
            </a:r>
            <a:r>
              <a:rPr lang="en-US" sz="2400" dirty="0">
                <a:solidFill>
                  <a:srgbClr val="FF0000"/>
                </a:solidFill>
              </a:rPr>
              <a:t>fully exploit scientific potential of the </a:t>
            </a:r>
            <a:r>
              <a:rPr lang="en-US" sz="2400" dirty="0" smtClean="0">
                <a:solidFill>
                  <a:srgbClr val="FF0000"/>
                </a:solidFill>
              </a:rPr>
              <a:t>LHC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– unique in: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l</a:t>
            </a:r>
            <a:r>
              <a:rPr lang="en-US" sz="2000" dirty="0" smtClean="0">
                <a:solidFill>
                  <a:srgbClr val="FF0000"/>
                </a:solidFill>
              </a:rPr>
              <a:t>arge cross sections for hard probes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igh initial temperature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95536" y="2641550"/>
            <a:ext cx="7992888" cy="3539430"/>
            <a:chOff x="395536" y="2641550"/>
            <a:chExt cx="7992888" cy="3539430"/>
          </a:xfrm>
        </p:grpSpPr>
        <p:sp>
          <p:nvSpPr>
            <p:cNvPr id="9" name="TextBox 8"/>
            <p:cNvSpPr txBox="1"/>
            <p:nvPr/>
          </p:nvSpPr>
          <p:spPr>
            <a:xfrm>
              <a:off x="395536" y="2641550"/>
              <a:ext cx="7992888" cy="3539430"/>
            </a:xfrm>
            <a:prstGeom prst="rect">
              <a:avLst/>
            </a:prstGeom>
            <a:solidFill>
              <a:schemeClr val="accent5">
                <a:alpha val="49000"/>
              </a:schemeClr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marL="457200" indent="-457200" algn="l">
                <a:buFont typeface="Arial" pitchFamily="34" charset="0"/>
                <a:buChar char="•"/>
              </a:pPr>
              <a:r>
                <a:rPr lang="en-US" sz="2000" dirty="0">
                  <a:solidFill>
                    <a:srgbClr val="0000FF"/>
                  </a:solidFill>
                </a:rPr>
                <a:t>M</a:t>
              </a:r>
              <a:r>
                <a:rPr lang="en-US" sz="2000" dirty="0" smtClean="0">
                  <a:solidFill>
                    <a:srgbClr val="0000FF"/>
                  </a:solidFill>
                </a:rPr>
                <a:t>ain </a:t>
              </a:r>
              <a:r>
                <a:rPr lang="en-US" sz="2000" dirty="0">
                  <a:solidFill>
                    <a:srgbClr val="0000FF"/>
                  </a:solidFill>
                </a:rPr>
                <a:t>physics </a:t>
              </a:r>
              <a:r>
                <a:rPr lang="en-US" sz="2000" dirty="0" smtClean="0">
                  <a:solidFill>
                    <a:srgbClr val="0000FF"/>
                  </a:solidFill>
                </a:rPr>
                <a:t>topics, </a:t>
              </a:r>
              <a:r>
                <a:rPr lang="en-US" sz="2000" dirty="0" smtClean="0">
                  <a:solidFill>
                    <a:srgbClr val="0000FF"/>
                  </a:solidFill>
                </a:rPr>
                <a:t>uniquely </a:t>
              </a:r>
              <a:r>
                <a:rPr lang="en-US" sz="2000" dirty="0" smtClean="0">
                  <a:solidFill>
                    <a:srgbClr val="0000FF"/>
                  </a:solidFill>
                </a:rPr>
                <a:t>accessible with </a:t>
              </a:r>
              <a:r>
                <a:rPr lang="en-US" sz="2000" dirty="0">
                  <a:solidFill>
                    <a:srgbClr val="0000FF"/>
                  </a:solidFill>
                </a:rPr>
                <a:t>the </a:t>
              </a:r>
              <a:r>
                <a:rPr lang="en-US" sz="2000" dirty="0" smtClean="0">
                  <a:solidFill>
                    <a:srgbClr val="0000FF"/>
                  </a:solidFill>
                </a:rPr>
                <a:t>ALICE </a:t>
              </a:r>
              <a:r>
                <a:rPr lang="en-US" sz="2000" dirty="0">
                  <a:solidFill>
                    <a:srgbClr val="0000FF"/>
                  </a:solidFill>
                </a:rPr>
                <a:t>detector</a:t>
              </a:r>
              <a:r>
                <a:rPr lang="en-US" sz="2000" dirty="0" smtClean="0">
                  <a:solidFill>
                    <a:srgbClr val="0000FF"/>
                  </a:solidFill>
                </a:rPr>
                <a:t>:</a:t>
              </a:r>
            </a:p>
            <a:p>
              <a:pPr marL="457200" indent="-457200" algn="l">
                <a:buFont typeface="Arial" pitchFamily="34" charset="0"/>
                <a:buChar char="•"/>
              </a:pPr>
              <a:endParaRPr lang="en-US" sz="2000" dirty="0">
                <a:solidFill>
                  <a:srgbClr val="0000FF"/>
                </a:solidFill>
              </a:endParaRPr>
            </a:p>
            <a:p>
              <a:pPr marL="914400" lvl="1" indent="-457200" algn="l">
                <a:buFont typeface="Arial" pitchFamily="34" charset="0"/>
                <a:buChar char="•"/>
              </a:pPr>
              <a:r>
                <a:rPr lang="en-US" sz="2000" dirty="0"/>
                <a:t>m</a:t>
              </a:r>
              <a:r>
                <a:rPr lang="en-US" sz="2000" dirty="0" smtClean="0"/>
                <a:t>easurement </a:t>
              </a:r>
              <a:r>
                <a:rPr lang="en-US" sz="2000" dirty="0"/>
                <a:t>of heavy-</a:t>
              </a:r>
              <a:r>
                <a:rPr lang="en-US" sz="2000" dirty="0" err="1"/>
                <a:t>flavour</a:t>
              </a:r>
              <a:r>
                <a:rPr lang="en-US" sz="2000" dirty="0"/>
                <a:t> transport </a:t>
              </a:r>
              <a:r>
                <a:rPr lang="en-US" sz="2000" dirty="0" smtClean="0"/>
                <a:t>parameters:</a:t>
              </a:r>
              <a:endParaRPr lang="en-US" sz="2400" dirty="0" smtClean="0"/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study </a:t>
              </a:r>
              <a:r>
                <a:rPr lang="en-US" dirty="0" smtClean="0">
                  <a:solidFill>
                    <a:srgbClr val="0000FF"/>
                  </a:solidFill>
                </a:rPr>
                <a:t>of QGP properties via transport coefficients (</a:t>
              </a:r>
              <a:r>
                <a:rPr lang="en-US" dirty="0" smtClean="0">
                  <a:solidFill>
                    <a:srgbClr val="0000FF"/>
                  </a:solidFill>
                  <a:latin typeface="Symbol" pitchFamily="18" charset="2"/>
                </a:rPr>
                <a:t>h</a:t>
              </a:r>
              <a:r>
                <a:rPr lang="en-US" dirty="0" smtClean="0">
                  <a:solidFill>
                    <a:srgbClr val="0000FF"/>
                  </a:solidFill>
                </a:rPr>
                <a:t>/</a:t>
              </a:r>
              <a:r>
                <a:rPr lang="en-US" i="1" dirty="0" smtClean="0">
                  <a:solidFill>
                    <a:srgbClr val="0000FF"/>
                  </a:solidFill>
                </a:rPr>
                <a:t>s</a:t>
              </a:r>
              <a:r>
                <a:rPr lang="en-US" dirty="0" smtClean="0">
                  <a:solidFill>
                    <a:srgbClr val="0000FF"/>
                  </a:solidFill>
                </a:rPr>
                <a:t>, </a:t>
              </a:r>
              <a:r>
                <a:rPr lang="en-US" i="1" dirty="0" smtClean="0">
                  <a:solidFill>
                    <a:srgbClr val="0000FF"/>
                  </a:solidFill>
                </a:rPr>
                <a:t>q</a:t>
              </a:r>
              <a:r>
                <a:rPr lang="en-US" dirty="0" smtClean="0">
                  <a:solidFill>
                    <a:srgbClr val="0000FF"/>
                  </a:solidFill>
                </a:rPr>
                <a:t>)</a:t>
              </a:r>
            </a:p>
            <a:p>
              <a:pPr marL="1371600" lvl="2" indent="-457200" algn="l">
                <a:buFont typeface="Arial" pitchFamily="34" charset="0"/>
                <a:buChar char="•"/>
              </a:pPr>
              <a:endParaRPr lang="en-US" dirty="0" smtClean="0"/>
            </a:p>
            <a:p>
              <a:pPr marL="914400" lvl="1" indent="-457200" algn="l">
                <a:buFont typeface="Arial" pitchFamily="34" charset="0"/>
                <a:buChar char="•"/>
              </a:pPr>
              <a:r>
                <a:rPr lang="en-US" sz="2000" dirty="0" smtClean="0"/>
                <a:t>measurement </a:t>
              </a:r>
              <a:r>
                <a:rPr lang="en-US" sz="2000" dirty="0"/>
                <a:t>of low-mass and </a:t>
              </a:r>
              <a:r>
                <a:rPr lang="en-US" sz="2000" dirty="0" smtClean="0"/>
                <a:t>low-</a:t>
              </a:r>
              <a:r>
                <a:rPr lang="en-US" sz="2000" i="1" dirty="0" err="1" smtClean="0"/>
                <a:t>p</a:t>
              </a:r>
              <a:r>
                <a:rPr lang="en-US" sz="2000" baseline="-25000" dirty="0" err="1"/>
                <a:t>T</a:t>
              </a:r>
              <a:r>
                <a:rPr lang="en-US" sz="2000" dirty="0" smtClean="0"/>
                <a:t> </a:t>
              </a:r>
              <a:r>
                <a:rPr lang="en-US" sz="2000" dirty="0" smtClean="0"/>
                <a:t>di-leptons </a:t>
              </a:r>
              <a:endParaRPr lang="en-US" sz="2000" baseline="30000" dirty="0" smtClean="0"/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>
                  <a:solidFill>
                    <a:srgbClr val="0000FF"/>
                  </a:solidFill>
                </a:rPr>
                <a:t>s</a:t>
              </a:r>
              <a:r>
                <a:rPr lang="en-US" dirty="0" smtClean="0">
                  <a:solidFill>
                    <a:srgbClr val="0000FF"/>
                  </a:solidFill>
                </a:rPr>
                <a:t>tudy of chiral </a:t>
              </a:r>
              <a:r>
                <a:rPr lang="en-US" dirty="0">
                  <a:solidFill>
                    <a:srgbClr val="0000FF"/>
                  </a:solidFill>
                </a:rPr>
                <a:t>symmetry </a:t>
              </a:r>
              <a:r>
                <a:rPr lang="en-US" dirty="0" smtClean="0">
                  <a:solidFill>
                    <a:srgbClr val="0000FF"/>
                  </a:solidFill>
                </a:rPr>
                <a:t>restoration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space-time evolution and equation of state </a:t>
              </a:r>
              <a:r>
                <a:rPr lang="en-US" dirty="0">
                  <a:solidFill>
                    <a:srgbClr val="0000FF"/>
                  </a:solidFill>
                </a:rPr>
                <a:t>of the </a:t>
              </a:r>
              <a:r>
                <a:rPr lang="en-US" dirty="0" smtClean="0">
                  <a:solidFill>
                    <a:srgbClr val="0000FF"/>
                  </a:solidFill>
                </a:rPr>
                <a:t>QGP</a:t>
              </a:r>
            </a:p>
            <a:p>
              <a:pPr marL="1371600" lvl="2" indent="-457200" algn="l">
                <a:buFont typeface="Arial" pitchFamily="34" charset="0"/>
                <a:buChar char="•"/>
              </a:pPr>
              <a:endParaRPr lang="en-US" dirty="0" smtClean="0">
                <a:solidFill>
                  <a:srgbClr val="0000FF"/>
                </a:solidFill>
              </a:endParaRPr>
            </a:p>
            <a:p>
              <a:pPr marL="800100" lvl="1" indent="-342900" algn="l">
                <a:buFont typeface="Arial" pitchFamily="34" charset="0"/>
                <a:buChar char="•"/>
              </a:pPr>
              <a:r>
                <a:rPr lang="en-US" sz="2000" dirty="0" smtClean="0"/>
                <a:t>J/</a:t>
              </a:r>
              <a:r>
                <a:rPr lang="en-US" sz="2000" dirty="0" smtClean="0">
                  <a:latin typeface="Symbol" pitchFamily="18" charset="2"/>
                </a:rPr>
                <a:t>y</a:t>
              </a:r>
              <a:r>
                <a:rPr lang="en-US" sz="2000" dirty="0" smtClean="0"/>
                <a:t> </a:t>
              </a:r>
              <a:r>
                <a:rPr lang="en-US" sz="2000" dirty="0"/>
                <a:t>, </a:t>
              </a:r>
              <a:r>
                <a:rPr lang="en-US" sz="2000" dirty="0">
                  <a:latin typeface="Symbol" pitchFamily="18" charset="2"/>
                </a:rPr>
                <a:t>y</a:t>
              </a:r>
              <a:r>
                <a:rPr lang="en-US" sz="2000" dirty="0"/>
                <a:t>’, and </a:t>
              </a:r>
              <a:r>
                <a:rPr lang="en-US" sz="2000" dirty="0">
                  <a:latin typeface="Symbol" pitchFamily="18" charset="2"/>
                </a:rPr>
                <a:t>c</a:t>
              </a:r>
              <a:r>
                <a:rPr lang="en-US" sz="2000" baseline="-25000" dirty="0"/>
                <a:t>c</a:t>
              </a:r>
              <a:r>
                <a:rPr lang="en-US" sz="2000" dirty="0"/>
                <a:t> states down to </a:t>
              </a:r>
              <a:r>
                <a:rPr lang="en-US" sz="2000" dirty="0" smtClean="0"/>
                <a:t>zero </a:t>
              </a:r>
              <a:r>
                <a:rPr lang="en-US" sz="2000" i="1" dirty="0" err="1" smtClean="0"/>
                <a:t>p</a:t>
              </a:r>
              <a:r>
                <a:rPr lang="en-US" sz="2000" baseline="-25000" dirty="0" err="1" smtClean="0"/>
                <a:t>T</a:t>
              </a:r>
              <a:r>
                <a:rPr lang="en-US" sz="2000" dirty="0" smtClean="0"/>
                <a:t> </a:t>
              </a:r>
              <a:r>
                <a:rPr lang="en-US" sz="2000" dirty="0" smtClean="0"/>
                <a:t>in wide rapidity range</a:t>
              </a:r>
              <a:endParaRPr lang="en-US" sz="2000" dirty="0"/>
            </a:p>
            <a:p>
              <a:pPr marL="1257300" lvl="2" indent="-3429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  statistical </a:t>
              </a:r>
              <a:r>
                <a:rPr lang="en-US" dirty="0">
                  <a:solidFill>
                    <a:srgbClr val="0000FF"/>
                  </a:solidFill>
                </a:rPr>
                <a:t>hadronization </a:t>
              </a:r>
              <a:r>
                <a:rPr lang="en-US" dirty="0" smtClean="0">
                  <a:solidFill>
                    <a:srgbClr val="0000FF"/>
                  </a:solidFill>
                </a:rPr>
                <a:t>vers</a:t>
              </a:r>
              <a:r>
                <a:rPr lang="en-US" dirty="0" smtClean="0">
                  <a:solidFill>
                    <a:srgbClr val="0000FF"/>
                  </a:solidFill>
                </a:rPr>
                <a:t>us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  <a:r>
                <a:rPr lang="en-US" dirty="0">
                  <a:solidFill>
                    <a:srgbClr val="0000FF"/>
                  </a:solidFill>
                </a:rPr>
                <a:t>dissociation/recombination</a:t>
              </a:r>
            </a:p>
            <a:p>
              <a:pPr marL="914400" lvl="1" indent="-457200" algn="l">
                <a:buFont typeface="Arial" pitchFamily="34" charset="0"/>
                <a:buChar char="•"/>
              </a:pP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40157" y="352790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ˆ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76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95927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ALICE upgrade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1098411"/>
            <a:ext cx="8496944" cy="5498941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luminosity </a:t>
            </a:r>
            <a:r>
              <a:rPr lang="en-US" sz="2000" dirty="0" smtClean="0"/>
              <a:t>upgrade </a:t>
            </a:r>
            <a:r>
              <a:rPr lang="en-US" sz="2000" dirty="0" smtClean="0"/>
              <a:t>– 50 </a:t>
            </a:r>
            <a:r>
              <a:rPr lang="en-US" sz="2000" dirty="0" smtClean="0"/>
              <a:t>kHz </a:t>
            </a:r>
            <a:r>
              <a:rPr lang="en-US" sz="2000" dirty="0"/>
              <a:t>target minimum-bias </a:t>
            </a:r>
            <a:r>
              <a:rPr lang="en-US" sz="2000" dirty="0" smtClean="0"/>
              <a:t>rate for </a:t>
            </a:r>
            <a:r>
              <a:rPr lang="en-US" sz="2000" dirty="0" err="1" smtClean="0"/>
              <a:t>Pb</a:t>
            </a:r>
            <a:r>
              <a:rPr lang="en-US" sz="2000" dirty="0" smtClean="0"/>
              <a:t>–</a:t>
            </a:r>
            <a:r>
              <a:rPr lang="en-US" sz="2000" dirty="0" err="1" smtClean="0"/>
              <a:t>Pb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un ALICE at this high rate, inspecting all </a:t>
            </a:r>
            <a:r>
              <a:rPr lang="en-US" sz="2000" dirty="0" smtClean="0"/>
              <a:t>events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dirty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improved vertexing and tracking at low </a:t>
            </a:r>
            <a:r>
              <a:rPr lang="en-US" sz="2000" i="1" dirty="0" err="1" smtClean="0"/>
              <a:t>p</a:t>
            </a:r>
            <a:r>
              <a:rPr lang="en-US" sz="2000" baseline="-25000" dirty="0" err="1" smtClean="0"/>
              <a:t>T</a:t>
            </a:r>
            <a:endParaRPr lang="en-US" sz="2000" baseline="-25000" dirty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preserve particle-identification capability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high-luminosity operation </a:t>
            </a:r>
            <a:r>
              <a:rPr lang="en-US" sz="2000" dirty="0" smtClean="0"/>
              <a:t>without dead-time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dirty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new, smaller </a:t>
            </a:r>
            <a:r>
              <a:rPr lang="en-US" sz="2000" dirty="0" smtClean="0"/>
              <a:t>radius </a:t>
            </a:r>
            <a:r>
              <a:rPr lang="en-US" sz="2000" dirty="0"/>
              <a:t>beam pipe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new inner tracker (ITS) (performance and rate upgrade)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high-rate upgrade for the readout of the TPC, TRD, TOF, CALs, DAQ-HLT, Muon-Arm and Trigger </a:t>
            </a:r>
            <a:r>
              <a:rPr lang="en-US" sz="2000" dirty="0" smtClean="0"/>
              <a:t>detectors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baseline="30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target for installation and commissioning LS2 (2018</a:t>
            </a:r>
            <a:r>
              <a:rPr lang="en-US" sz="2000" dirty="0" smtClean="0"/>
              <a:t>)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collect more than </a:t>
            </a:r>
            <a:r>
              <a:rPr lang="en-US" sz="2000" dirty="0"/>
              <a:t>10 nb</a:t>
            </a:r>
            <a:r>
              <a:rPr lang="en-US" sz="2000" baseline="30000" dirty="0"/>
              <a:t>-1</a:t>
            </a:r>
            <a:r>
              <a:rPr lang="en-US" sz="2000" dirty="0"/>
              <a:t> of integrated </a:t>
            </a:r>
            <a:r>
              <a:rPr lang="en-US" sz="2000" dirty="0" smtClean="0"/>
              <a:t>luminosity</a:t>
            </a:r>
            <a:endParaRPr lang="en-US" sz="2000" dirty="0"/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dirty="0" smtClean="0"/>
              <a:t>implies running with heavy ions </a:t>
            </a:r>
            <a:r>
              <a:rPr lang="en-US" dirty="0" smtClean="0"/>
              <a:t>for a few </a:t>
            </a:r>
            <a:r>
              <a:rPr lang="en-US" dirty="0" smtClean="0"/>
              <a:t>years after </a:t>
            </a:r>
            <a:r>
              <a:rPr lang="en-US" dirty="0" smtClean="0"/>
              <a:t>LS3</a:t>
            </a:r>
            <a:endParaRPr lang="en-US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or core physics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– factor &gt; 100 increase in statistics</a:t>
            </a:r>
            <a:endParaRPr lang="en-US" sz="2000" dirty="0"/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dirty="0"/>
              <a:t>(maximum readout with present ALICE ~ 500 Hz</a:t>
            </a:r>
            <a:r>
              <a:rPr lang="en-US" dirty="0" smtClean="0"/>
              <a:t>)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or triggered probes increase in statistics by factor &gt; </a:t>
            </a:r>
            <a:r>
              <a:rPr lang="en-US" sz="2000" dirty="0" smtClean="0"/>
              <a:t>10</a:t>
            </a:r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020272" y="2021939"/>
            <a:ext cx="1440160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</a:t>
            </a:r>
            <a:r>
              <a:rPr lang="en-US" sz="1600" dirty="0" smtClean="0"/>
              <a:t>by </a:t>
            </a:r>
          </a:p>
          <a:p>
            <a:pPr algn="l"/>
            <a:r>
              <a:rPr lang="en-US" sz="1600" dirty="0" err="1" smtClean="0"/>
              <a:t>Th.Peitzmann</a:t>
            </a:r>
            <a:r>
              <a:rPr lang="en-US" sz="1600" dirty="0" smtClean="0"/>
              <a:t> </a:t>
            </a:r>
          </a:p>
          <a:p>
            <a:pPr algn="l"/>
            <a:r>
              <a:rPr lang="en-US" sz="1600" dirty="0" err="1" smtClean="0"/>
              <a:t>R.C.Lemmon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0234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81115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Summary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208912" cy="5324535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ALICE is obtaining a wealth of physics results from the </a:t>
            </a:r>
            <a:r>
              <a:rPr lang="en-US" sz="2400" dirty="0">
                <a:solidFill>
                  <a:srgbClr val="FF0000"/>
                </a:solidFill>
              </a:rPr>
              <a:t>first two LHC </a:t>
            </a:r>
            <a:r>
              <a:rPr lang="en-US" sz="2400" dirty="0" smtClean="0">
                <a:solidFill>
                  <a:srgbClr val="FF0000"/>
                </a:solidFill>
              </a:rPr>
              <a:t>heavy-ion </a:t>
            </a:r>
            <a:r>
              <a:rPr lang="en-US" sz="2400" dirty="0" smtClean="0">
                <a:solidFill>
                  <a:srgbClr val="FF0000"/>
                </a:solidFill>
              </a:rPr>
              <a:t>runs: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ulk, soft probes: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pectra and flow of identified particles, thermal photons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igh-</a:t>
            </a:r>
            <a:r>
              <a:rPr lang="en-US" sz="2000" i="1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probes:</a:t>
            </a:r>
            <a:endParaRPr lang="en-US" sz="2000" dirty="0" smtClean="0"/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j</a:t>
            </a:r>
            <a:r>
              <a:rPr lang="en-US" sz="2000" dirty="0" smtClean="0">
                <a:solidFill>
                  <a:srgbClr val="0000FF"/>
                </a:solidFill>
              </a:rPr>
              <a:t>et quenching and fragmentation, particle-type dependent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eavy-flavour physics: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uppression and flow of D mesons, leptons, J/</a:t>
            </a:r>
            <a:r>
              <a:rPr lang="en-US" sz="2000" dirty="0" smtClean="0">
                <a:solidFill>
                  <a:srgbClr val="0000FF"/>
                </a:solidFill>
                <a:latin typeface="Symbol" pitchFamily="18" charset="2"/>
              </a:rPr>
              <a:t>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Entering the precision measurement era – charmed era of the QGP</a:t>
            </a: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before </a:t>
            </a:r>
            <a:r>
              <a:rPr lang="en-US" sz="2000" dirty="0" smtClean="0"/>
              <a:t>LS2 (2018): p–</a:t>
            </a:r>
            <a:r>
              <a:rPr lang="en-US" sz="2000" dirty="0" err="1" smtClean="0"/>
              <a:t>Pb</a:t>
            </a:r>
            <a:r>
              <a:rPr lang="en-US" sz="2000" dirty="0" smtClean="0"/>
              <a:t> and </a:t>
            </a:r>
            <a:r>
              <a:rPr lang="en-US" sz="2000" dirty="0" err="1" smtClean="0"/>
              <a:t>Pb</a:t>
            </a:r>
            <a:r>
              <a:rPr lang="en-US" sz="2000" dirty="0" smtClean="0"/>
              <a:t>–</a:t>
            </a:r>
            <a:r>
              <a:rPr lang="en-US" sz="2000" dirty="0" err="1" smtClean="0"/>
              <a:t>Pb</a:t>
            </a:r>
            <a:r>
              <a:rPr lang="en-US" sz="2000" dirty="0" smtClean="0"/>
              <a:t>, higher energy and complete approved ALICE </a:t>
            </a:r>
            <a:r>
              <a:rPr lang="en-US" sz="2000" dirty="0" smtClean="0"/>
              <a:t>detector</a:t>
            </a:r>
            <a:endParaRPr lang="en-US" sz="24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Long-term upgrade for high-luminosity LHC based on: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a</a:t>
            </a:r>
            <a:r>
              <a:rPr lang="en-US" sz="2000" dirty="0" smtClean="0"/>
              <a:t>mbitious physics programme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clear d</a:t>
            </a:r>
            <a:r>
              <a:rPr lang="en-US" sz="2000" dirty="0" smtClean="0"/>
              <a:t>etector upgrade plan </a:t>
            </a:r>
            <a:r>
              <a:rPr lang="en-US" sz="2000" dirty="0" smtClean="0"/>
              <a:t>for </a:t>
            </a:r>
            <a:r>
              <a:rPr lang="en-US" sz="2000" dirty="0" smtClean="0"/>
              <a:t>improved vertexing and tracking</a:t>
            </a:r>
            <a:endParaRPr lang="en-US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high-rate </a:t>
            </a:r>
            <a:r>
              <a:rPr lang="en-US" sz="2000" dirty="0" smtClean="0"/>
              <a:t>capability of all </a:t>
            </a:r>
            <a:r>
              <a:rPr lang="en-US" sz="2000" dirty="0" err="1" smtClean="0"/>
              <a:t>subdetectors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8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008" y="188640"/>
            <a:ext cx="7772400" cy="1008112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LHC Heavy-Ion running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340768"/>
            <a:ext cx="6787627" cy="2769989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T</a:t>
            </a:r>
            <a:r>
              <a:rPr lang="en-US" sz="2000" dirty="0" smtClean="0">
                <a:solidFill>
                  <a:srgbClr val="0000FF"/>
                </a:solidFill>
              </a:rPr>
              <a:t>wo heavy-ion runs at the </a:t>
            </a:r>
            <a:r>
              <a:rPr lang="en-US" sz="2000" dirty="0" smtClean="0">
                <a:solidFill>
                  <a:srgbClr val="0000FF"/>
                </a:solidFill>
              </a:rPr>
              <a:t>LHC so far: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 2010 – commissioning and </a:t>
            </a:r>
            <a:r>
              <a:rPr lang="en-US" sz="2000" dirty="0" smtClean="0"/>
              <a:t>the first </a:t>
            </a:r>
            <a:r>
              <a:rPr lang="en-US" sz="2000" dirty="0" smtClean="0"/>
              <a:t>data taking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in 2011 – already above nominal instant luminosity!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p–</a:t>
            </a:r>
            <a:r>
              <a:rPr lang="en-US" sz="2000" dirty="0" err="1" smtClean="0">
                <a:solidFill>
                  <a:srgbClr val="0000FF"/>
                </a:solidFill>
              </a:rPr>
              <a:t>Pb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run moved to beginning of next year</a:t>
            </a:r>
            <a:endParaRPr lang="en-US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lan for ~ 30 nb</a:t>
            </a:r>
            <a:r>
              <a:rPr lang="en-US" sz="2000" baseline="30000" dirty="0" smtClean="0"/>
              <a:t>-1</a:t>
            </a: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sz="1600" dirty="0" smtClean="0"/>
              <a:t>(for rare-probe </a:t>
            </a:r>
            <a:r>
              <a:rPr lang="en-US" sz="1600" dirty="0"/>
              <a:t>statistics </a:t>
            </a:r>
            <a:r>
              <a:rPr lang="en-US" sz="1600" dirty="0" smtClean="0"/>
              <a:t>equivalent to ~0.15 nb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of </a:t>
            </a:r>
            <a:r>
              <a:rPr lang="en-US" sz="1600" dirty="0" err="1" smtClean="0"/>
              <a:t>Pb</a:t>
            </a:r>
            <a:r>
              <a:rPr lang="en-US" sz="1600" dirty="0" smtClean="0"/>
              <a:t>–</a:t>
            </a:r>
            <a:r>
              <a:rPr lang="en-US" sz="1600" dirty="0" err="1" smtClean="0"/>
              <a:t>Pb</a:t>
            </a:r>
            <a:r>
              <a:rPr lang="en-US" sz="1600" dirty="0" smtClean="0"/>
              <a:t>)</a:t>
            </a:r>
          </a:p>
          <a:p>
            <a:pPr marL="742950" lvl="1" indent="-285750" algn="l">
              <a:buFont typeface="Arial" pitchFamily="34" charset="0"/>
              <a:buChar char="•"/>
            </a:pPr>
            <a:endParaRPr lang="en-US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Followed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in 2013 </a:t>
            </a:r>
            <a:r>
              <a:rPr lang="en-US" sz="2000" dirty="0" smtClean="0">
                <a:solidFill>
                  <a:srgbClr val="0000FF"/>
                </a:solidFill>
              </a:rPr>
              <a:t>by Long </a:t>
            </a:r>
            <a:r>
              <a:rPr lang="en-US" sz="2000" dirty="0" smtClean="0">
                <a:solidFill>
                  <a:srgbClr val="0000FF"/>
                </a:solidFill>
              </a:rPr>
              <a:t>Shutdown–1 (LS1)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307376"/>
              </p:ext>
            </p:extLst>
          </p:nvPr>
        </p:nvGraphicFramePr>
        <p:xfrm>
          <a:off x="1163960" y="4221088"/>
          <a:ext cx="686442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6106"/>
                <a:gridCol w="1716106"/>
                <a:gridCol w="1716106"/>
                <a:gridCol w="1716106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year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system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energy √</a:t>
                      </a:r>
                      <a:r>
                        <a:rPr lang="en-US" sz="2000" i="1" dirty="0" err="1" smtClean="0"/>
                        <a:t>s</a:t>
                      </a:r>
                      <a:r>
                        <a:rPr lang="en-US" sz="2000" baseline="-25000" dirty="0" err="1" smtClean="0"/>
                        <a:t>NN</a:t>
                      </a:r>
                      <a:endParaRPr lang="en-US" sz="2000" baseline="-25000" dirty="0" smtClean="0"/>
                    </a:p>
                    <a:p>
                      <a:pPr algn="ctr"/>
                      <a:r>
                        <a:rPr lang="en-US" sz="2000" baseline="0" dirty="0" err="1" smtClean="0"/>
                        <a:t>TeV</a:t>
                      </a:r>
                      <a:endParaRPr lang="en-GB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integrated luminosity</a:t>
                      </a:r>
                      <a:endParaRPr lang="en-GB" sz="2000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Pb</a:t>
                      </a:r>
                      <a:r>
                        <a:rPr lang="en-US" sz="2000" dirty="0" smtClean="0"/>
                        <a:t> – </a:t>
                      </a:r>
                      <a:r>
                        <a:rPr lang="en-US" sz="2000" dirty="0" err="1" smtClean="0"/>
                        <a:t>Pb</a:t>
                      </a:r>
                      <a:r>
                        <a:rPr lang="en-US" sz="2000" baseline="0" dirty="0" smtClean="0"/>
                        <a:t>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2.76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~ 10 </a:t>
                      </a:r>
                      <a:r>
                        <a:rPr lang="en-GB" sz="20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2000" dirty="0" smtClean="0"/>
                        <a:t>b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000" baseline="30000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 smtClean="0"/>
                        <a:t>Pb</a:t>
                      </a:r>
                      <a:r>
                        <a:rPr lang="en-GB" sz="2000" dirty="0" smtClean="0"/>
                        <a:t> – </a:t>
                      </a:r>
                      <a:r>
                        <a:rPr lang="en-GB" sz="2000" dirty="0" err="1" smtClean="0"/>
                        <a:t>Pb</a:t>
                      </a:r>
                      <a:r>
                        <a:rPr lang="en-GB" sz="20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2.76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~ 0.1 nb</a:t>
                      </a:r>
                      <a:r>
                        <a:rPr kumimoji="0" lang="en-US" sz="20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-1</a:t>
                      </a:r>
                      <a:endParaRPr lang="en-GB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2"/>
                          </a:solidFill>
                        </a:rPr>
                        <a:t>2013</a:t>
                      </a:r>
                      <a:endParaRPr lang="en-GB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2"/>
                          </a:solidFill>
                        </a:rPr>
                        <a:t>p</a:t>
                      </a:r>
                      <a:r>
                        <a:rPr lang="en-US" sz="2000" baseline="0" dirty="0" smtClean="0">
                          <a:solidFill>
                            <a:schemeClr val="bg2"/>
                          </a:solidFill>
                        </a:rPr>
                        <a:t> – </a:t>
                      </a:r>
                      <a:r>
                        <a:rPr lang="en-US" sz="2000" baseline="0" dirty="0" err="1" smtClean="0">
                          <a:solidFill>
                            <a:schemeClr val="bg2"/>
                          </a:solidFill>
                        </a:rPr>
                        <a:t>Pb</a:t>
                      </a:r>
                      <a:r>
                        <a:rPr lang="en-US" sz="2000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2"/>
                          </a:solidFill>
                        </a:rPr>
                        <a:t>5.02</a:t>
                      </a:r>
                      <a:endParaRPr lang="en-GB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~ 30 nb</a:t>
                      </a:r>
                      <a:r>
                        <a:rPr kumimoji="0" lang="en-US" sz="20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-1</a:t>
                      </a:r>
                      <a:endParaRPr lang="en-GB" baseline="30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 smtClean="0"/>
              <a:t>ALICE @ QM2012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7160935" cy="1846659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6 more plenary talks:</a:t>
            </a:r>
            <a:endParaRPr lang="en-GB" b="1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 smtClean="0"/>
              <a:t>S Voloshin		ID   Flow </a:t>
            </a:r>
            <a:r>
              <a:rPr lang="en-GB" sz="1600" dirty="0"/>
              <a:t>overview </a:t>
            </a:r>
            <a:r>
              <a:rPr lang="en-GB" sz="1600" dirty="0" smtClean="0"/>
              <a:t>             	Mon 	16:50</a:t>
            </a:r>
            <a:endParaRPr lang="en-GB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/>
              <a:t>A </a:t>
            </a:r>
            <a:r>
              <a:rPr lang="en-GB" sz="1600" dirty="0" smtClean="0"/>
              <a:t>Morsch		IIA  Jets </a:t>
            </a:r>
            <a:r>
              <a:rPr lang="en-GB" sz="1600" dirty="0"/>
              <a:t>and </a:t>
            </a:r>
            <a:r>
              <a:rPr lang="en-GB" sz="1600" dirty="0" smtClean="0"/>
              <a:t>structure            	Tue 	09:10</a:t>
            </a:r>
            <a:endParaRPr lang="en-GB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/>
              <a:t>M Ivanov </a:t>
            </a:r>
            <a:r>
              <a:rPr lang="en-GB" sz="1600" dirty="0" smtClean="0"/>
              <a:t>              	IIA  Identified </a:t>
            </a:r>
            <a:r>
              <a:rPr lang="en-GB" sz="1600" dirty="0"/>
              <a:t>particle </a:t>
            </a:r>
            <a:r>
              <a:rPr lang="en-GB" sz="1600" dirty="0" smtClean="0"/>
              <a:t>spectra	Tue 	10:10</a:t>
            </a:r>
            <a:endParaRPr lang="en-GB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/>
              <a:t>Z Conesa del Valle </a:t>
            </a:r>
            <a:r>
              <a:rPr lang="en-GB" sz="1600" dirty="0" smtClean="0"/>
              <a:t>	IIB  Heavy </a:t>
            </a:r>
            <a:r>
              <a:rPr lang="en-GB" sz="1600" dirty="0"/>
              <a:t>flavour </a:t>
            </a:r>
            <a:r>
              <a:rPr lang="en-GB" sz="1600" dirty="0" smtClean="0"/>
              <a:t>                 	Tue 	11:55</a:t>
            </a:r>
            <a:endParaRPr lang="en-GB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/>
              <a:t>E Scomparin </a:t>
            </a:r>
            <a:r>
              <a:rPr lang="en-GB" sz="1600" dirty="0" smtClean="0"/>
              <a:t>         	IVB </a:t>
            </a:r>
            <a:r>
              <a:rPr lang="en-GB" sz="1600" dirty="0"/>
              <a:t>Quarkonia production </a:t>
            </a:r>
            <a:r>
              <a:rPr lang="en-GB" sz="1600" dirty="0" smtClean="0"/>
              <a:t>   	Thu 	11:25</a:t>
            </a:r>
            <a:endParaRPr lang="en-GB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1600" dirty="0"/>
              <a:t>A M Adare </a:t>
            </a:r>
            <a:r>
              <a:rPr lang="en-GB" sz="1600" dirty="0" smtClean="0"/>
              <a:t>             	VA  Correlations                    	Fri	10:30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994520" y="4365104"/>
            <a:ext cx="5313784" cy="1415772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Azimuthal flow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 </a:t>
            </a:r>
            <a:r>
              <a:rPr lang="en-US" sz="1400" dirty="0"/>
              <a:t>F Dobrin P1C Event shape engineering Tue </a:t>
            </a:r>
            <a:r>
              <a:rPr lang="en-US" sz="1400" dirty="0" smtClean="0"/>
              <a:t>15:35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Y Hori P2C Charge dependent azimuthal flow Tue </a:t>
            </a:r>
            <a:r>
              <a:rPr lang="en-US" sz="1400" dirty="0" smtClean="0"/>
              <a:t>17:45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F </a:t>
            </a:r>
            <a:r>
              <a:rPr lang="en-US" sz="1400" dirty="0" err="1"/>
              <a:t>Noferini</a:t>
            </a:r>
            <a:r>
              <a:rPr lang="en-US" sz="1400" dirty="0"/>
              <a:t> P6D Identified particle azimuthal flow Fri </a:t>
            </a:r>
            <a:r>
              <a:rPr lang="en-US" sz="1400" dirty="0" smtClean="0"/>
              <a:t>14:00</a:t>
            </a:r>
            <a:endParaRPr lang="en-US" sz="14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A Bilandzic P7D Multi-particle azimuthal correlations Fri </a:t>
            </a:r>
            <a:r>
              <a:rPr lang="en-US" sz="1400" dirty="0" smtClean="0"/>
              <a:t>17:10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 </a:t>
            </a:r>
            <a:r>
              <a:rPr lang="en-US" sz="1400" dirty="0"/>
              <a:t>Hansen P7D Anisotropic flow in pseudo-rapidity Fri </a:t>
            </a:r>
            <a:r>
              <a:rPr lang="en-US" sz="1400" dirty="0" smtClean="0"/>
              <a:t>17:50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0186" y="2949332"/>
            <a:ext cx="5375950" cy="1415772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Global and collective dynamics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M </a:t>
            </a:r>
            <a:r>
              <a:rPr lang="en-US" sz="1400" dirty="0"/>
              <a:t>R J </a:t>
            </a:r>
            <a:r>
              <a:rPr lang="en-US" sz="1400" dirty="0" err="1"/>
              <a:t>Guilbaud</a:t>
            </a:r>
            <a:r>
              <a:rPr lang="en-US" sz="1400" dirty="0"/>
              <a:t> P2A </a:t>
            </a:r>
            <a:r>
              <a:rPr lang="en-US" sz="1400" dirty="0" err="1" smtClean="0"/>
              <a:t>dN</a:t>
            </a:r>
            <a:r>
              <a:rPr lang="en-US" sz="1400" dirty="0" smtClean="0"/>
              <a:t>/d</a:t>
            </a:r>
            <a:r>
              <a:rPr lang="en-US" sz="1400" dirty="0" smtClean="0">
                <a:latin typeface="Symbol" pitchFamily="18" charset="2"/>
              </a:rPr>
              <a:t>h</a:t>
            </a:r>
            <a:r>
              <a:rPr lang="en-US" sz="1400" dirty="0" smtClean="0"/>
              <a:t> </a:t>
            </a:r>
            <a:r>
              <a:rPr lang="en-US" sz="1400" dirty="0"/>
              <a:t>at large pseudo-rapidity Tue </a:t>
            </a:r>
            <a:r>
              <a:rPr lang="en-US" sz="1400" dirty="0" smtClean="0"/>
              <a:t>17:25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M Broz P4A Anti-baryon to baryon ratio Wed 12:00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L Milano P5A Identified particle production Thu </a:t>
            </a:r>
            <a:r>
              <a:rPr lang="en-US" sz="1400" dirty="0" smtClean="0"/>
              <a:t>14:00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S </a:t>
            </a:r>
            <a:r>
              <a:rPr lang="en-US" sz="1400" dirty="0" err="1"/>
              <a:t>Singha</a:t>
            </a:r>
            <a:r>
              <a:rPr lang="en-US" sz="1400" dirty="0"/>
              <a:t> P5A Strangeness production Thu 14:40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B </a:t>
            </a:r>
            <a:r>
              <a:rPr lang="en-US" sz="1400" dirty="0" err="1"/>
              <a:t>Doenigus</a:t>
            </a:r>
            <a:r>
              <a:rPr lang="en-US" sz="1400" dirty="0"/>
              <a:t> P5A (Anti-)hyper nuclei Thu </a:t>
            </a:r>
            <a:r>
              <a:rPr lang="en-US" sz="1400" dirty="0" smtClean="0"/>
              <a:t>15:20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146648" y="5778000"/>
            <a:ext cx="5642507" cy="769441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Correlations and fluctuations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M </a:t>
            </a:r>
            <a:r>
              <a:rPr lang="en-US" sz="1400" dirty="0"/>
              <a:t>Weber P2C Charge fluctuation and balance function Tue </a:t>
            </a:r>
            <a:r>
              <a:rPr lang="en-US" sz="1400" dirty="0" smtClean="0"/>
              <a:t>17:05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M P Szymanski P1C Baryon and meson </a:t>
            </a:r>
            <a:r>
              <a:rPr lang="en-US" sz="1400" dirty="0" err="1"/>
              <a:t>femtoscopy</a:t>
            </a:r>
            <a:r>
              <a:rPr lang="en-US" sz="1400" dirty="0"/>
              <a:t> Tue </a:t>
            </a:r>
            <a:r>
              <a:rPr lang="en-US" sz="1400" dirty="0" smtClean="0"/>
              <a:t>14:55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981282" y="2915652"/>
            <a:ext cx="1903086" cy="369332"/>
          </a:xfrm>
          <a:prstGeom prst="rect">
            <a:avLst/>
          </a:prstGeom>
          <a:solidFill>
            <a:srgbClr val="00FFFF">
              <a:alpha val="50000"/>
            </a:srgbClr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30 parallel talks</a:t>
            </a:r>
            <a:endParaRPr lang="en-GB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3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155" y="44624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 smtClean="0"/>
              <a:t>ALICE @ QM2012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29231" y="1556792"/>
            <a:ext cx="5820248" cy="1415772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Jets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N </a:t>
            </a:r>
            <a:r>
              <a:rPr lang="en-US" sz="1400" dirty="0"/>
              <a:t>Arbor P1B Photon–charged hadron correlations Tue 15:15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R Reed P2B Inclusive jet spectra Tue </a:t>
            </a:r>
            <a:r>
              <a:rPr lang="en-US" sz="1400" dirty="0" smtClean="0"/>
              <a:t>18:05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L Cunqueiro Mendez P3B Jet structure Wed </a:t>
            </a:r>
            <a:r>
              <a:rPr lang="en-US" sz="1400" dirty="0" smtClean="0"/>
              <a:t>08:50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F </a:t>
            </a:r>
            <a:r>
              <a:rPr lang="en-US" sz="1400" dirty="0" err="1"/>
              <a:t>Krizek</a:t>
            </a:r>
            <a:r>
              <a:rPr lang="en-US" sz="1400" dirty="0"/>
              <a:t> P4B Jet fragmentation with particle correlations Wed 11:20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J </a:t>
            </a:r>
            <a:r>
              <a:rPr lang="en-US" sz="1400" dirty="0"/>
              <a:t>G </a:t>
            </a:r>
            <a:r>
              <a:rPr lang="en-US" sz="1400" dirty="0" err="1"/>
              <a:t>Ulery</a:t>
            </a:r>
            <a:r>
              <a:rPr lang="en-US" sz="1400" dirty="0"/>
              <a:t> P4B Jet–medium correlations Wed </a:t>
            </a:r>
            <a:r>
              <a:rPr lang="en-US" sz="1400" dirty="0" smtClean="0"/>
              <a:t>11:00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6043935"/>
            <a:ext cx="4921284" cy="769441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Detector upgrade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err="1" smtClean="0"/>
              <a:t>Th</a:t>
            </a:r>
            <a:r>
              <a:rPr lang="en-US" sz="1400" dirty="0" smtClean="0"/>
              <a:t> </a:t>
            </a:r>
            <a:r>
              <a:rPr lang="en-US" sz="1400" dirty="0"/>
              <a:t>Peitzmann P6C Upgrade of ALICE detector Fri 14:40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R C Lemmon P6C ITS upgrade Fri 15:20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8298" y="2949332"/>
            <a:ext cx="5921301" cy="1415772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Heavy flavours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G </a:t>
            </a:r>
            <a:r>
              <a:rPr lang="en-US" sz="1400" dirty="0"/>
              <a:t>M Innocenti  P4A </a:t>
            </a:r>
            <a:r>
              <a:rPr lang="en-US" sz="1400" dirty="0" smtClean="0"/>
              <a:t>D</a:t>
            </a:r>
            <a:r>
              <a:rPr lang="en-US" sz="1400" baseline="-25000" dirty="0" smtClean="0"/>
              <a:t>s</a:t>
            </a:r>
            <a:r>
              <a:rPr lang="en-US" sz="1400" dirty="0" smtClean="0"/>
              <a:t> </a:t>
            </a:r>
            <a:r>
              <a:rPr lang="en-US" sz="1400" dirty="0"/>
              <a:t>production Wed </a:t>
            </a:r>
            <a:r>
              <a:rPr lang="en-US" sz="1400" dirty="0" smtClean="0"/>
              <a:t>12:20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A Grelli P6A D meson </a:t>
            </a:r>
            <a:r>
              <a:rPr lang="en-US" sz="1400" dirty="0" smtClean="0"/>
              <a:t>R</a:t>
            </a:r>
            <a:r>
              <a:rPr lang="en-US" sz="1400" baseline="-25000" dirty="0" smtClean="0"/>
              <a:t>AA</a:t>
            </a:r>
            <a:r>
              <a:rPr lang="en-US" sz="1400" dirty="0" smtClean="0"/>
              <a:t> </a:t>
            </a:r>
            <a:r>
              <a:rPr lang="en-US" sz="1400" dirty="0"/>
              <a:t>Fri 14:00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D Caffarri P6A D meson elliptic flow Fri 14:40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X Zhang P7A Heavy flavour muons </a:t>
            </a:r>
            <a:r>
              <a:rPr lang="en-US" sz="1400" dirty="0" smtClean="0"/>
              <a:t>R</a:t>
            </a:r>
            <a:r>
              <a:rPr lang="en-US" sz="1400" baseline="-25000" dirty="0" smtClean="0"/>
              <a:t>AA</a:t>
            </a:r>
            <a:r>
              <a:rPr lang="en-US" sz="1400" dirty="0" smtClean="0"/>
              <a:t> </a:t>
            </a:r>
            <a:r>
              <a:rPr lang="en-US" sz="1400" dirty="0"/>
              <a:t>and elliptic flow Fri 17:50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S Sakai P7A Heavy flavour electrons </a:t>
            </a:r>
            <a:r>
              <a:rPr lang="en-US" sz="1400" dirty="0" smtClean="0"/>
              <a:t>R</a:t>
            </a:r>
            <a:r>
              <a:rPr lang="en-US" sz="1400" baseline="-25000" dirty="0" smtClean="0"/>
              <a:t>AA</a:t>
            </a:r>
            <a:r>
              <a:rPr lang="en-US" sz="1400" dirty="0" smtClean="0"/>
              <a:t> </a:t>
            </a:r>
            <a:r>
              <a:rPr lang="en-US" sz="1400" dirty="0"/>
              <a:t>and elliptic flow Fri </a:t>
            </a:r>
            <a:r>
              <a:rPr lang="en-US" sz="1400" dirty="0" smtClean="0"/>
              <a:t>16:30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57110" y="4365104"/>
            <a:ext cx="4800481" cy="984885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Quarkonia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R </a:t>
            </a:r>
            <a:r>
              <a:rPr lang="en-US" sz="1400" dirty="0"/>
              <a:t>Arnaldi P1D </a:t>
            </a:r>
            <a:r>
              <a:rPr lang="en-US" sz="1400" dirty="0" smtClean="0"/>
              <a:t>J/</a:t>
            </a:r>
            <a:r>
              <a:rPr lang="en-US" sz="1400" dirty="0" smtClean="0">
                <a:latin typeface="Symbol" pitchFamily="18" charset="2"/>
              </a:rPr>
              <a:t>y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smtClean="0">
                <a:latin typeface="Symbol" pitchFamily="18" charset="2"/>
              </a:rPr>
              <a:t>y</a:t>
            </a:r>
            <a:r>
              <a:rPr lang="en-US" sz="1400" dirty="0" smtClean="0"/>
              <a:t>’ </a:t>
            </a:r>
            <a:r>
              <a:rPr lang="en-US" sz="1400" dirty="0"/>
              <a:t>in forward region Tue </a:t>
            </a:r>
            <a:r>
              <a:rPr lang="en-US" sz="1400" dirty="0" smtClean="0"/>
              <a:t>14:35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I </a:t>
            </a:r>
            <a:r>
              <a:rPr lang="en-US" sz="1400" dirty="0" err="1"/>
              <a:t>Ch</a:t>
            </a:r>
            <a:r>
              <a:rPr lang="en-US" sz="1400" dirty="0"/>
              <a:t> </a:t>
            </a:r>
            <a:r>
              <a:rPr lang="en-US" sz="1400" dirty="0" err="1"/>
              <a:t>Arsene</a:t>
            </a:r>
            <a:r>
              <a:rPr lang="en-US" sz="1400" dirty="0"/>
              <a:t> </a:t>
            </a:r>
            <a:r>
              <a:rPr lang="en-US" sz="1400" dirty="0" smtClean="0"/>
              <a:t>P2D </a:t>
            </a:r>
            <a:r>
              <a:rPr lang="en-US" sz="1400" dirty="0" smtClean="0"/>
              <a:t>J/</a:t>
            </a:r>
            <a:r>
              <a:rPr lang="en-US" sz="1400" dirty="0" smtClean="0">
                <a:latin typeface="Symbol" pitchFamily="18" charset="2"/>
              </a:rPr>
              <a:t>y</a:t>
            </a:r>
            <a:r>
              <a:rPr lang="en-US" sz="1400" dirty="0" smtClean="0"/>
              <a:t> </a:t>
            </a:r>
            <a:r>
              <a:rPr lang="en-US" sz="1400" dirty="0"/>
              <a:t>at mid-rapidity Tue 17:25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H Yang P7A </a:t>
            </a:r>
            <a:r>
              <a:rPr lang="en-US" sz="1400" dirty="0" smtClean="0"/>
              <a:t>J/</a:t>
            </a:r>
            <a:r>
              <a:rPr lang="en-US" sz="1400" dirty="0" smtClean="0">
                <a:latin typeface="Symbol" pitchFamily="18" charset="2"/>
              </a:rPr>
              <a:t>y</a:t>
            </a:r>
            <a:r>
              <a:rPr lang="en-US" sz="1400" dirty="0" smtClean="0"/>
              <a:t> </a:t>
            </a:r>
            <a:r>
              <a:rPr lang="en-US" sz="1400" dirty="0"/>
              <a:t>elliptic flow in forward region Fri 17:30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1884" y="5323855"/>
            <a:ext cx="3815403" cy="553998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Direct photons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M </a:t>
            </a:r>
            <a:r>
              <a:rPr lang="en-US" sz="1400" dirty="0"/>
              <a:t>R Wilde P3C Direct photons Wed 10:10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3528" y="787351"/>
            <a:ext cx="4891902" cy="769441"/>
          </a:xfrm>
          <a:prstGeom prst="rect">
            <a:avLst/>
          </a:prstGeom>
          <a:solidFill>
            <a:srgbClr val="00FFFF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</a:t>
            </a:r>
            <a:r>
              <a:rPr lang="en-US" sz="1600" b="1" dirty="0" err="1" smtClean="0"/>
              <a:t>p</a:t>
            </a:r>
            <a:r>
              <a:rPr lang="en-US" sz="1600" b="1" baseline="-25000" dirty="0" err="1" smtClean="0"/>
              <a:t>T</a:t>
            </a:r>
            <a:r>
              <a:rPr lang="en-US" sz="1600" b="1" dirty="0" smtClean="0"/>
              <a:t> identified particles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D </a:t>
            </a:r>
            <a:r>
              <a:rPr lang="en-US" sz="1400" dirty="0"/>
              <a:t>Peresunko P4B Neutral meson production Wed </a:t>
            </a:r>
            <a:r>
              <a:rPr lang="en-US" sz="1400" dirty="0" smtClean="0"/>
              <a:t>12:00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A Ortiz Velasquez P5C High 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dirty="0"/>
              <a:t> PID spectra Thu </a:t>
            </a:r>
            <a:r>
              <a:rPr lang="en-US" sz="1400" dirty="0" smtClean="0"/>
              <a:t>14:20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30570" y="6237312"/>
            <a:ext cx="2108269" cy="369332"/>
          </a:xfrm>
          <a:prstGeom prst="rect">
            <a:avLst/>
          </a:prstGeom>
          <a:solidFill>
            <a:srgbClr val="FF9933">
              <a:alpha val="50000"/>
            </a:srgbClr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… and </a:t>
            </a:r>
            <a:r>
              <a:rPr lang="en-US" b="1" dirty="0" smtClean="0"/>
              <a:t>45</a:t>
            </a:r>
            <a:r>
              <a:rPr lang="en-US" b="1" dirty="0" smtClean="0"/>
              <a:t> </a:t>
            </a:r>
            <a:r>
              <a:rPr lang="en-US" b="1" dirty="0" smtClean="0"/>
              <a:t>posters</a:t>
            </a:r>
            <a:endParaRPr lang="en-GB" b="1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828522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 anchorCtr="0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Low-</a:t>
            </a:r>
            <a:r>
              <a:rPr lang="en-US" cap="none" dirty="0" err="1" smtClean="0"/>
              <a:t>p</a:t>
            </a:r>
            <a:r>
              <a:rPr lang="en-US" cap="none" baseline="-25000" dirty="0" err="1" smtClean="0"/>
              <a:t>T</a:t>
            </a:r>
            <a:r>
              <a:rPr lang="en-US" cap="none" dirty="0" smtClean="0"/>
              <a:t> particle production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4725144"/>
            <a:ext cx="4824536" cy="1046440"/>
          </a:xfrm>
          <a:prstGeom prst="rect">
            <a:avLst/>
          </a:prstGeom>
          <a:solidFill>
            <a:schemeClr val="accent5">
              <a:alpha val="51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Predicted temperature T=164 MeV</a:t>
            </a:r>
          </a:p>
          <a:p>
            <a:pPr lvl="0" algn="l"/>
            <a:r>
              <a:rPr lang="en-US" sz="1400" i="1" dirty="0" err="1" smtClean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A.Andronic</a:t>
            </a:r>
            <a:r>
              <a:rPr lang="en-US" sz="1400" i="1" dirty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, </a:t>
            </a:r>
            <a:r>
              <a:rPr lang="en-US" sz="1400" i="1" dirty="0" err="1" smtClean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P.Braun-Munzinger</a:t>
            </a:r>
            <a:r>
              <a:rPr lang="en-US" sz="1400" i="1" dirty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, </a:t>
            </a:r>
            <a:r>
              <a:rPr lang="en-US" sz="1400" i="1" dirty="0" err="1" smtClean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J.Stachel</a:t>
            </a:r>
            <a:r>
              <a:rPr lang="en-US" sz="1400" i="1" dirty="0" smtClean="0"/>
              <a:t> NP A772 167</a:t>
            </a:r>
          </a:p>
          <a:p>
            <a:pPr lvl="0" algn="l"/>
            <a:r>
              <a:rPr lang="en-US" sz="1600" dirty="0">
                <a:solidFill>
                  <a:srgbClr val="000000"/>
                </a:solidFill>
              </a:rPr>
              <a:t>Thermal fit (w/o res.): T=152 MeV (</a:t>
            </a:r>
            <a:r>
              <a:rPr lang="en-US" sz="1600" dirty="0">
                <a:solidFill>
                  <a:srgbClr val="000000"/>
                </a:solidFill>
                <a:latin typeface="Symbol" pitchFamily="18" charset="2"/>
              </a:rPr>
              <a:t>c</a:t>
            </a:r>
            <a:r>
              <a:rPr lang="en-US" sz="1600" baseline="30000" dirty="0">
                <a:solidFill>
                  <a:srgbClr val="000000"/>
                </a:solidFill>
              </a:rPr>
              <a:t>2</a:t>
            </a:r>
            <a:r>
              <a:rPr lang="en-US" sz="1600" dirty="0">
                <a:solidFill>
                  <a:srgbClr val="000000"/>
                </a:solidFill>
              </a:rPr>
              <a:t>/</a:t>
            </a:r>
            <a:r>
              <a:rPr lang="en-US" sz="1600" i="1" dirty="0" err="1">
                <a:solidFill>
                  <a:srgbClr val="000000"/>
                </a:solidFill>
              </a:rPr>
              <a:t>ndf</a:t>
            </a:r>
            <a:r>
              <a:rPr lang="en-US" sz="1600" dirty="0">
                <a:solidFill>
                  <a:srgbClr val="000000"/>
                </a:solidFill>
              </a:rPr>
              <a:t> = 40/9)</a:t>
            </a:r>
          </a:p>
          <a:p>
            <a:pPr lvl="0" algn="l"/>
            <a:r>
              <a:rPr lang="en-US" sz="1600" dirty="0">
                <a:solidFill>
                  <a:srgbClr val="000000"/>
                </a:solidFill>
                <a:latin typeface="Symbol" pitchFamily="18" charset="2"/>
              </a:rPr>
              <a:t>X</a:t>
            </a:r>
            <a:r>
              <a:rPr lang="en-US" sz="1600" dirty="0">
                <a:solidFill>
                  <a:srgbClr val="000000"/>
                </a:solidFill>
              </a:rPr>
              <a:t> and </a:t>
            </a:r>
            <a:r>
              <a:rPr lang="en-US" sz="1600" dirty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sz="1600" dirty="0">
                <a:solidFill>
                  <a:srgbClr val="000000"/>
                </a:solidFill>
              </a:rPr>
              <a:t> significantly higher than statistical </a:t>
            </a:r>
            <a:r>
              <a:rPr lang="en-US" sz="1600" dirty="0" smtClean="0">
                <a:solidFill>
                  <a:srgbClr val="000000"/>
                </a:solidFill>
              </a:rPr>
              <a:t>model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3968" y="5877272"/>
            <a:ext cx="4824536" cy="800219"/>
          </a:xfrm>
          <a:prstGeom prst="rect">
            <a:avLst/>
          </a:prstGeom>
          <a:solidFill>
            <a:schemeClr val="accent5">
              <a:alpha val="51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p/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dirty="0" smtClean="0"/>
              <a:t> and 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/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dirty="0" smtClean="0"/>
              <a:t> </a:t>
            </a:r>
            <a:r>
              <a:rPr lang="en-US" sz="1600" dirty="0" smtClean="0"/>
              <a:t>ratios at </a:t>
            </a:r>
            <a:r>
              <a:rPr lang="en-US" sz="1600" dirty="0" smtClean="0"/>
              <a:t>LHC lower than at RHIC </a:t>
            </a:r>
          </a:p>
          <a:p>
            <a:pPr algn="l"/>
            <a:r>
              <a:rPr lang="en-US" sz="1600" dirty="0" smtClean="0"/>
              <a:t>Hadronic re-interactions ?</a:t>
            </a:r>
          </a:p>
          <a:p>
            <a:pPr algn="l"/>
            <a:r>
              <a:rPr lang="en-US" sz="1400" i="1" dirty="0" err="1" smtClean="0"/>
              <a:t>F.Becattini</a:t>
            </a:r>
            <a:r>
              <a:rPr lang="en-US" sz="1400" i="1" dirty="0"/>
              <a:t> </a:t>
            </a:r>
            <a:r>
              <a:rPr lang="en-US" sz="1400" i="1" dirty="0" smtClean="0"/>
              <a:t>et al. </a:t>
            </a:r>
            <a:r>
              <a:rPr lang="en-US" sz="1400" i="1" dirty="0" smtClean="0">
                <a:latin typeface="Arial" pitchFamily="34"/>
                <a:ea typeface="Gill Sans" pitchFamily="2"/>
                <a:cs typeface="Gill Sans" pitchFamily="2"/>
              </a:rPr>
              <a:t>1201.</a:t>
            </a:r>
            <a:r>
              <a:rPr lang="en-US" sz="1400" i="1" dirty="0" smtClean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6349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J.Steinheimer</a:t>
            </a:r>
            <a:r>
              <a:rPr lang="en-US" sz="1400" i="1" dirty="0" smtClean="0"/>
              <a:t> et al. </a:t>
            </a:r>
            <a:r>
              <a:rPr lang="en-US" sz="1400" i="1" dirty="0" smtClean="0">
                <a:solidFill>
                  <a:srgbClr val="000000"/>
                </a:solidFill>
                <a:latin typeface="Arial" pitchFamily="34"/>
                <a:ea typeface="Gill Sans" pitchFamily="2"/>
                <a:cs typeface="Gill Sans" pitchFamily="2"/>
              </a:rPr>
              <a:t>1203.5302</a:t>
            </a:r>
            <a:endParaRPr lang="en-US" sz="1400" i="1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80728"/>
            <a:ext cx="4320480" cy="584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83568" y="6402814"/>
            <a:ext cx="25346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arXiv:1208.1974 [</a:t>
            </a:r>
            <a:r>
              <a:rPr lang="en-US" sz="1600" dirty="0" err="1" smtClean="0"/>
              <a:t>hep</a:t>
            </a:r>
            <a:r>
              <a:rPr lang="en-US" sz="1600" dirty="0" smtClean="0"/>
              <a:t>-ex]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380" y="1102862"/>
            <a:ext cx="3877231" cy="35502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380" y="980728"/>
            <a:ext cx="3866973" cy="369577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90277" y="3143870"/>
            <a:ext cx="1018227" cy="107721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M.Ivanov</a:t>
            </a:r>
            <a:endParaRPr lang="en-US" sz="1600" dirty="0" smtClean="0"/>
          </a:p>
          <a:p>
            <a:pPr algn="l"/>
            <a:r>
              <a:rPr lang="en-US" sz="1600" dirty="0" err="1" smtClean="0"/>
              <a:t>L.Milano</a:t>
            </a:r>
            <a:endParaRPr lang="en-US" sz="1600" dirty="0" smtClean="0"/>
          </a:p>
          <a:p>
            <a:pPr algn="l"/>
            <a:r>
              <a:rPr lang="en-US" sz="1600" dirty="0" err="1" smtClean="0"/>
              <a:t>S.Singha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903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4000" y="1890000"/>
            <a:ext cx="8460480" cy="4058387"/>
            <a:chOff x="359992" y="1890000"/>
            <a:chExt cx="8460480" cy="405838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92" y="1890000"/>
              <a:ext cx="8460480" cy="4058387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4046218" y="2420888"/>
              <a:ext cx="941283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ymbol" pitchFamily="18" charset="2"/>
                </a:rPr>
                <a:t>p</a:t>
              </a:r>
              <a:r>
                <a:rPr lang="en-US" sz="2000" b="1" baseline="30000" dirty="0" smtClean="0"/>
                <a:t>+</a:t>
              </a:r>
              <a:r>
                <a:rPr lang="en-US" sz="2000" b="1" dirty="0" smtClean="0"/>
                <a:t> </a:t>
              </a:r>
              <a:r>
                <a:rPr lang="en-US" sz="2000" b="1" dirty="0" smtClean="0"/>
                <a:t>+ </a:t>
              </a:r>
              <a:r>
                <a:rPr lang="en-US" sz="2000" b="1" dirty="0" smtClean="0">
                  <a:latin typeface="Symbol" pitchFamily="18" charset="2"/>
                </a:rPr>
                <a:t>p</a:t>
              </a:r>
              <a:r>
                <a:rPr lang="en-US" sz="2000" b="1" baseline="30000" dirty="0" smtClean="0"/>
                <a:t>-</a:t>
              </a:r>
              <a:endParaRPr lang="en-GB" sz="2000" b="1" baseline="300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4000" y="1890000"/>
            <a:ext cx="8472808" cy="4064301"/>
            <a:chOff x="348015" y="1812971"/>
            <a:chExt cx="8472808" cy="406430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5" y="1812971"/>
              <a:ext cx="8472808" cy="4064301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4039608" y="2303789"/>
              <a:ext cx="1031051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K</a:t>
              </a:r>
              <a:r>
                <a:rPr lang="en-US" sz="2000" b="1" baseline="30000" dirty="0" smtClean="0"/>
                <a:t>+</a:t>
              </a:r>
              <a:r>
                <a:rPr lang="en-US" sz="2000" b="1" dirty="0" smtClean="0"/>
                <a:t> + K</a:t>
              </a:r>
              <a:r>
                <a:rPr lang="en-US" sz="2000" b="1" baseline="30000" dirty="0" smtClean="0"/>
                <a:t>-</a:t>
              </a:r>
              <a:endParaRPr lang="en-GB" sz="2000" b="1" baseline="30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6660"/>
            <a:ext cx="7772400" cy="132408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cap="none" dirty="0"/>
              <a:t>Identified particles at</a:t>
            </a:r>
            <a:br>
              <a:rPr lang="en-US" cap="none" dirty="0"/>
            </a:br>
            <a:r>
              <a:rPr lang="en-US" cap="none" dirty="0" smtClean="0"/>
              <a:t>intermediate </a:t>
            </a:r>
            <a:r>
              <a:rPr lang="en-US" cap="none" dirty="0" err="1" smtClean="0"/>
              <a:t>p</a:t>
            </a:r>
            <a:r>
              <a:rPr lang="en-US" cap="none" baseline="-25000" dirty="0" err="1" smtClean="0"/>
              <a:t>T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0880" y="1444714"/>
            <a:ext cx="6817424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● </a:t>
            </a:r>
            <a:r>
              <a:rPr lang="en-US" sz="1600" dirty="0" smtClean="0"/>
              <a:t>charged particles  </a:t>
            </a:r>
            <a:r>
              <a:rPr lang="en-US" sz="2000" dirty="0" smtClean="0">
                <a:solidFill>
                  <a:srgbClr val="C00000"/>
                </a:solidFill>
              </a:rPr>
              <a:t>●</a:t>
            </a:r>
            <a:r>
              <a:rPr lang="en-US" sz="2000" dirty="0" smtClean="0">
                <a:solidFill>
                  <a:srgbClr val="FF9933"/>
                </a:solidFill>
              </a:rPr>
              <a:t>●</a:t>
            </a:r>
            <a:r>
              <a:rPr lang="en-US" sz="2000" dirty="0" smtClean="0">
                <a:solidFill>
                  <a:srgbClr val="EAC900"/>
                </a:solidFill>
              </a:rPr>
              <a:t>●</a:t>
            </a:r>
            <a:r>
              <a:rPr lang="en-US" sz="2000" dirty="0" smtClean="0">
                <a:solidFill>
                  <a:schemeClr val="accent2"/>
                </a:solidFill>
              </a:rPr>
              <a:t>●</a:t>
            </a:r>
            <a:r>
              <a:rPr lang="en-US" sz="2000" dirty="0" smtClean="0">
                <a:solidFill>
                  <a:srgbClr val="007676"/>
                </a:solidFill>
              </a:rPr>
              <a:t>●</a:t>
            </a:r>
            <a:r>
              <a:rPr lang="en-US" sz="2000" dirty="0" smtClean="0">
                <a:solidFill>
                  <a:srgbClr val="0000FF"/>
                </a:solidFill>
              </a:rPr>
              <a:t>●</a:t>
            </a:r>
            <a:r>
              <a:rPr lang="en-US" sz="2000" dirty="0" smtClean="0"/>
              <a:t> </a:t>
            </a:r>
            <a:r>
              <a:rPr lang="en-US" sz="1600" dirty="0" smtClean="0"/>
              <a:t>different </a:t>
            </a:r>
            <a:r>
              <a:rPr lang="en-US" sz="1600" dirty="0"/>
              <a:t>centralities for identified particles  </a:t>
            </a: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89600" y="6011996"/>
            <a:ext cx="6282489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For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below ~ 7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: 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) &lt;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baseline="30000" dirty="0"/>
              <a:t>±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(K) ≈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/>
              <a:t>h</a:t>
            </a:r>
            <a:r>
              <a:rPr lang="en-US" baseline="30000" dirty="0"/>
              <a:t>±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0880" y="6021288"/>
            <a:ext cx="8113568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For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below ~ 7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: 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) &lt;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baseline="30000" dirty="0"/>
              <a:t>±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(K) ≈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/>
              <a:t>h</a:t>
            </a:r>
            <a:r>
              <a:rPr lang="en-US" baseline="30000" dirty="0"/>
              <a:t>±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(p) &gt;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baseline="30000" dirty="0" smtClean="0"/>
              <a:t>±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9600" y="6022800"/>
            <a:ext cx="4480714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For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below ~ 7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: 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) &lt;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baseline="30000" dirty="0"/>
              <a:t>±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89600" y="6453336"/>
            <a:ext cx="3525325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At higher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are compatible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23528" y="1890000"/>
            <a:ext cx="8472457" cy="4064133"/>
            <a:chOff x="323528" y="3469323"/>
            <a:chExt cx="8472457" cy="406413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3469323"/>
              <a:ext cx="8472457" cy="4064133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4101678" y="3964433"/>
              <a:ext cx="830362" cy="400691"/>
              <a:chOff x="4372403" y="4096913"/>
              <a:chExt cx="788999" cy="40011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372403" y="4096913"/>
                <a:ext cx="788999" cy="40011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p + </a:t>
                </a:r>
                <a:r>
                  <a:rPr lang="en-US" sz="2000" b="1" dirty="0"/>
                  <a:t>p</a:t>
                </a:r>
                <a:endParaRPr lang="en-GB" sz="2000" b="1" dirty="0"/>
              </a:p>
            </p:txBody>
          </p:sp>
          <p:cxnSp>
            <p:nvCxnSpPr>
              <p:cNvPr id="21" name="Straight Connector 20"/>
              <p:cNvCxnSpPr/>
              <p:nvPr/>
            </p:nvCxnSpPr>
            <p:spPr bwMode="auto">
              <a:xfrm>
                <a:off x="4877634" y="4182356"/>
                <a:ext cx="180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3" name="TextBox 22"/>
          <p:cNvSpPr txBox="1"/>
          <p:nvPr/>
        </p:nvSpPr>
        <p:spPr>
          <a:xfrm>
            <a:off x="3608019" y="494116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40–60%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043608" y="5013176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20–40%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061229" y="4869160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60–80%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452320" y="2627620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10–20%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117237" y="26276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–10%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963936" y="263691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0–5%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884368" y="1487686"/>
            <a:ext cx="1162243" cy="107721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M.Ivanov</a:t>
            </a:r>
            <a:endParaRPr lang="en-US" sz="1600" dirty="0" smtClean="0"/>
          </a:p>
          <a:p>
            <a:pPr algn="l"/>
            <a:r>
              <a:rPr lang="en-US" sz="1600" dirty="0" err="1" smtClean="0"/>
              <a:t>A.Ortiz</a:t>
            </a:r>
            <a:endParaRPr lang="en-US" sz="1600" dirty="0" smtClean="0"/>
          </a:p>
          <a:p>
            <a:pPr algn="l"/>
            <a:r>
              <a:rPr lang="en-US" sz="1600" dirty="0" smtClean="0"/>
              <a:t>Velasquez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219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901017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Baryon-to-meson ratio: p/</a:t>
            </a:r>
            <a:r>
              <a:rPr lang="en-US" cap="none" dirty="0" smtClean="0">
                <a:latin typeface="Symbol" pitchFamily="18" charset="2"/>
              </a:rPr>
              <a:t>p</a:t>
            </a:r>
            <a:endParaRPr lang="en-US" cap="none" dirty="0">
              <a:latin typeface="Symbol" pitchFamily="18" charset="2"/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 August 2012    Overview of ALICE 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5680" y="1412776"/>
            <a:ext cx="8686800" cy="41695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979712" y="980728"/>
            <a:ext cx="5328592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● </a:t>
            </a:r>
            <a:r>
              <a:rPr lang="en-US" sz="1600" dirty="0" smtClean="0"/>
              <a:t>proton–proton   </a:t>
            </a:r>
            <a:r>
              <a:rPr lang="en-US" sz="2000" dirty="0" smtClean="0">
                <a:solidFill>
                  <a:srgbClr val="C00000"/>
                </a:solidFill>
              </a:rPr>
              <a:t>●</a:t>
            </a:r>
            <a:r>
              <a:rPr lang="en-US" sz="2000" dirty="0" smtClean="0">
                <a:solidFill>
                  <a:srgbClr val="FF9933"/>
                </a:solidFill>
              </a:rPr>
              <a:t>●</a:t>
            </a:r>
            <a:r>
              <a:rPr lang="en-US" sz="2000" dirty="0" smtClean="0">
                <a:solidFill>
                  <a:srgbClr val="EAC900"/>
                </a:solidFill>
              </a:rPr>
              <a:t>●</a:t>
            </a:r>
            <a:r>
              <a:rPr lang="en-US" sz="2000" dirty="0" smtClean="0">
                <a:solidFill>
                  <a:schemeClr val="accent2"/>
                </a:solidFill>
              </a:rPr>
              <a:t>●</a:t>
            </a:r>
            <a:r>
              <a:rPr lang="en-US" sz="2000" dirty="0" smtClean="0">
                <a:solidFill>
                  <a:srgbClr val="007676"/>
                </a:solidFill>
              </a:rPr>
              <a:t>●</a:t>
            </a:r>
            <a:r>
              <a:rPr lang="en-US" sz="2000" dirty="0" smtClean="0">
                <a:solidFill>
                  <a:srgbClr val="0000FF"/>
                </a:solidFill>
              </a:rPr>
              <a:t>●</a:t>
            </a:r>
            <a:r>
              <a:rPr lang="en-US" sz="2000" dirty="0" smtClean="0"/>
              <a:t> </a:t>
            </a:r>
            <a:r>
              <a:rPr lang="en-US" sz="1600" dirty="0" err="1" smtClean="0"/>
              <a:t>Pb</a:t>
            </a:r>
            <a:r>
              <a:rPr lang="en-US" sz="1600" dirty="0" smtClean="0"/>
              <a:t>–</a:t>
            </a:r>
            <a:r>
              <a:rPr lang="en-US" sz="1600" dirty="0" err="1" smtClean="0"/>
              <a:t>Pb</a:t>
            </a:r>
            <a:r>
              <a:rPr lang="en-US" sz="1600" dirty="0" smtClean="0"/>
              <a:t> different centralities</a:t>
            </a:r>
            <a:endParaRPr lang="en-US" sz="20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5680" y="1412776"/>
            <a:ext cx="8686800" cy="4169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1368" y="5589240"/>
            <a:ext cx="8871788" cy="646331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p/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ratio at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≈ 3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in 0–5% central </a:t>
            </a:r>
            <a:r>
              <a:rPr lang="en-US" dirty="0" err="1" smtClean="0"/>
              <a:t>Pb</a:t>
            </a:r>
            <a:r>
              <a:rPr lang="en-US" dirty="0" smtClean="0"/>
              <a:t>–</a:t>
            </a:r>
            <a:r>
              <a:rPr lang="en-US" dirty="0" err="1" smtClean="0"/>
              <a:t>Pb</a:t>
            </a:r>
            <a:r>
              <a:rPr lang="en-US" dirty="0" smtClean="0"/>
              <a:t> collisions factor ~ 3 higher than in </a:t>
            </a:r>
            <a:r>
              <a:rPr lang="en-US" dirty="0" err="1" smtClean="0"/>
              <a:t>pp</a:t>
            </a:r>
            <a:endParaRPr lang="en-US" dirty="0" smtClean="0"/>
          </a:p>
          <a:p>
            <a:pPr algn="l"/>
            <a:r>
              <a:rPr lang="en-US" dirty="0"/>
              <a:t>a</a:t>
            </a:r>
            <a:r>
              <a:rPr lang="en-US" dirty="0" smtClean="0"/>
              <a:t>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above ~ 10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back to the “normal” </a:t>
            </a:r>
            <a:r>
              <a:rPr lang="en-US" dirty="0" err="1" smtClean="0"/>
              <a:t>pp</a:t>
            </a:r>
            <a:r>
              <a:rPr lang="en-US" dirty="0" smtClean="0"/>
              <a:t> value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1278000" y="2250000"/>
            <a:ext cx="0" cy="6480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44000" y="6309320"/>
            <a:ext cx="3121368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ecombination – radial flow ?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635896" y="6361583"/>
            <a:ext cx="4161652" cy="307777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err="1" smtClean="0"/>
              <a:t>R.J.Fries</a:t>
            </a:r>
            <a:r>
              <a:rPr lang="en-GB" sz="1400" i="1" dirty="0" smtClean="0"/>
              <a:t> et al., PRL 90 202303; PR C68 044902</a:t>
            </a:r>
            <a:endParaRPr lang="en-GB" sz="1400" i="1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939050" y="2340169"/>
            <a:ext cx="1471878" cy="584775"/>
            <a:chOff x="1939050" y="2628201"/>
            <a:chExt cx="1471878" cy="584775"/>
          </a:xfrm>
        </p:grpSpPr>
        <p:sp>
          <p:nvSpPr>
            <p:cNvPr id="4" name="TextBox 3"/>
            <p:cNvSpPr txBox="1"/>
            <p:nvPr/>
          </p:nvSpPr>
          <p:spPr>
            <a:xfrm>
              <a:off x="1939050" y="2628201"/>
              <a:ext cx="1471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</a:t>
              </a:r>
              <a:r>
                <a:rPr lang="en-US" sz="1600" dirty="0" smtClean="0"/>
                <a:t>ecombination</a:t>
              </a:r>
            </a:p>
            <a:p>
              <a:r>
                <a:rPr lang="en-US" sz="1600" dirty="0" smtClean="0"/>
                <a:t>model</a:t>
              </a:r>
              <a:endParaRPr lang="en-GB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>
              <a:off x="2339752" y="3119482"/>
              <a:ext cx="335236" cy="934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1781205" y="198884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0–5%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860032" y="205155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–10%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357372" y="2132856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10–20%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244804" y="3717032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20–40%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837093" y="378904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40–60%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29380" y="3923764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60–80%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946261" y="986336"/>
            <a:ext cx="1162243" cy="1077218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Talks by </a:t>
            </a:r>
          </a:p>
          <a:p>
            <a:pPr algn="l"/>
            <a:r>
              <a:rPr lang="en-US" sz="1600" dirty="0" err="1" smtClean="0"/>
              <a:t>M.Ivanov</a:t>
            </a:r>
            <a:endParaRPr lang="en-US" sz="1600" dirty="0" smtClean="0"/>
          </a:p>
          <a:p>
            <a:pPr algn="l"/>
            <a:r>
              <a:rPr lang="en-US" sz="1600" dirty="0" err="1" smtClean="0"/>
              <a:t>A.Ortiz</a:t>
            </a:r>
            <a:endParaRPr lang="en-US" sz="1600" dirty="0" smtClean="0"/>
          </a:p>
          <a:p>
            <a:pPr algn="l"/>
            <a:r>
              <a:rPr lang="en-US" sz="1600" dirty="0" smtClean="0"/>
              <a:t>Velasquez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5049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62781</TotalTime>
  <Words>2574</Words>
  <Application>Microsoft Office PowerPoint</Application>
  <PresentationFormat>On-screen Show (4:3)</PresentationFormat>
  <Paragraphs>500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Paper Presentation 1</vt:lpstr>
      <vt:lpstr>Overview of recent ALICE results</vt:lpstr>
      <vt:lpstr>PowerPoint Presentation</vt:lpstr>
      <vt:lpstr>ALICE – dedicated heavy-ion experiment at the LHC</vt:lpstr>
      <vt:lpstr>LHC Heavy-Ion running </vt:lpstr>
      <vt:lpstr>ALICE @ QM2012 </vt:lpstr>
      <vt:lpstr>ALICE @ QM2012 </vt:lpstr>
      <vt:lpstr>Low-pT particle production</vt:lpstr>
      <vt:lpstr>Identified particles at intermediate pT</vt:lpstr>
      <vt:lpstr>Baryon-to-meson ratio: p/p</vt:lpstr>
      <vt:lpstr>Identified-particle v2</vt:lpstr>
      <vt:lpstr>v2 and v3 versus h</vt:lpstr>
      <vt:lpstr>v2 , v3, v4 versus pT</vt:lpstr>
      <vt:lpstr>Event Shape Engineering </vt:lpstr>
      <vt:lpstr>Baryon femtoscopy</vt:lpstr>
      <vt:lpstr>PID in jet structures</vt:lpstr>
      <vt:lpstr>Near-side (jet-like) structure</vt:lpstr>
      <vt:lpstr>Charged jet RAA and RCP</vt:lpstr>
      <vt:lpstr>D meson RAA</vt:lpstr>
      <vt:lpstr>D meson v2</vt:lpstr>
      <vt:lpstr>Heavy-flavour e(m) RAA &amp; v2</vt:lpstr>
      <vt:lpstr>Heavy- flavour RAA: D, e, m</vt:lpstr>
      <vt:lpstr>… adding Ds to charm RAA</vt:lpstr>
      <vt:lpstr>J/y RAA centrality dependence </vt:lpstr>
      <vt:lpstr>J/y RAA vs. centrality and pT </vt:lpstr>
      <vt:lpstr>J/y elliptic flow</vt:lpstr>
      <vt:lpstr>y’ to J/y double ratio</vt:lpstr>
      <vt:lpstr>Direct photon production</vt:lpstr>
      <vt:lpstr>… and much more…</vt:lpstr>
      <vt:lpstr>ALICE programme</vt:lpstr>
      <vt:lpstr>ALICE future plans </vt:lpstr>
      <vt:lpstr>ALICE upgrade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Experiment</dc:title>
  <dc:creator>Karel Safarik</dc:creator>
  <cp:lastModifiedBy>karel</cp:lastModifiedBy>
  <cp:revision>365</cp:revision>
  <dcterms:created xsi:type="dcterms:W3CDTF">2003-02-25T13:39:16Z</dcterms:created>
  <dcterms:modified xsi:type="dcterms:W3CDTF">2012-08-13T14:07:59Z</dcterms:modified>
</cp:coreProperties>
</file>