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550" r:id="rId2"/>
    <p:sldId id="619" r:id="rId3"/>
    <p:sldId id="620" r:id="rId4"/>
    <p:sldId id="621" r:id="rId5"/>
    <p:sldId id="622" r:id="rId6"/>
    <p:sldId id="623" r:id="rId7"/>
    <p:sldId id="624" r:id="rId8"/>
    <p:sldId id="626" r:id="rId9"/>
    <p:sldId id="625" r:id="rId10"/>
    <p:sldId id="627" r:id="rId1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CBF3E7"/>
    <a:srgbClr val="00D0D0"/>
    <a:srgbClr val="FF66FF"/>
    <a:srgbClr val="FF9933"/>
    <a:srgbClr val="007676"/>
    <a:srgbClr val="EAC9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3" autoAdjust="0"/>
    <p:restoredTop sz="94607" autoAdjust="0"/>
  </p:normalViewPr>
  <p:slideViewPr>
    <p:cSldViewPr>
      <p:cViewPr varScale="1">
        <p:scale>
          <a:sx n="57" d="100"/>
          <a:sy n="57" d="100"/>
        </p:scale>
        <p:origin x="-107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E92875-7FC7-4873-A330-B4D021AA6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32" y="188640"/>
            <a:ext cx="7772400" cy="2862964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Baryon anomaly in </a:t>
            </a:r>
            <a:b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heavy-ion</a:t>
            </a:r>
            <a:r>
              <a:rPr lang="en-US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collisions &amp; </a:t>
            </a:r>
            <a:b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colour correlations in QGP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4653136"/>
            <a:ext cx="7772400" cy="1584176"/>
          </a:xfrm>
        </p:spPr>
        <p:txBody>
          <a:bodyPr/>
          <a:lstStyle/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r>
              <a:rPr lang="en-US" i="1" dirty="0" err="1" smtClean="0"/>
              <a:t>E.M.Levin</a:t>
            </a:r>
            <a:r>
              <a:rPr lang="en-US" i="1" dirty="0"/>
              <a:t>, Tel Aviv University , </a:t>
            </a:r>
            <a:r>
              <a:rPr lang="en-US" i="1" dirty="0" smtClean="0"/>
              <a:t>UTFSM Valparaiso</a:t>
            </a:r>
          </a:p>
          <a:p>
            <a:pPr algn="ctr"/>
            <a:r>
              <a:rPr lang="en-US" i="1" dirty="0" err="1" smtClean="0"/>
              <a:t>M.G.Ryskin</a:t>
            </a:r>
            <a:r>
              <a:rPr lang="en-US" i="1" dirty="0" smtClean="0"/>
              <a:t>, </a:t>
            </a:r>
            <a:r>
              <a:rPr lang="en-US" i="1" dirty="0" err="1" smtClean="0"/>
              <a:t>St.Petrsburg</a:t>
            </a:r>
            <a:r>
              <a:rPr lang="en-US" i="1" dirty="0" smtClean="0"/>
              <a:t> LNPI, Durham University</a:t>
            </a:r>
          </a:p>
          <a:p>
            <a:pPr algn="ctr"/>
            <a:r>
              <a:rPr lang="en-US" i="1" dirty="0" smtClean="0"/>
              <a:t>Karel Šafařík, CERN, Geneva</a:t>
            </a:r>
          </a:p>
          <a:p>
            <a:pPr algn="ctr"/>
            <a:r>
              <a:rPr lang="en-US" i="1" dirty="0" err="1" smtClean="0"/>
              <a:t>G.Matulewicz</a:t>
            </a:r>
            <a:r>
              <a:rPr lang="en-US" i="1" dirty="0" smtClean="0"/>
              <a:t>, </a:t>
            </a:r>
            <a:r>
              <a:rPr lang="en-US" i="1" dirty="0" err="1" smtClean="0"/>
              <a:t>Ecole</a:t>
            </a:r>
            <a:r>
              <a:rPr lang="en-US" i="1" dirty="0" smtClean="0"/>
              <a:t> </a:t>
            </a:r>
            <a:r>
              <a:rPr lang="en-US" i="1" dirty="0" err="1" smtClean="0"/>
              <a:t>Polytechnique</a:t>
            </a:r>
            <a:r>
              <a:rPr lang="en-US" i="1" dirty="0" smtClean="0"/>
              <a:t>, Paris</a:t>
            </a:r>
            <a:endParaRPr lang="en-US" i="1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ontent Placeholder 6"/>
          <p:cNvSpPr>
            <a:spLocks noGrp="1"/>
          </p:cNvSpPr>
          <p:nvPr>
            <p:ph idx="1"/>
          </p:nvPr>
        </p:nvSpPr>
        <p:spPr>
          <a:xfrm>
            <a:off x="223931" y="1196752"/>
            <a:ext cx="8713788" cy="4752528"/>
          </a:xfr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Colour correlations among nearby quarks and antiquarks in QGP can alter the baryon-to-meson ratio, resulting from their recombination, by a factor: 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         </a:t>
            </a:r>
            <a:r>
              <a:rPr lang="en-US" sz="2000" b="0" dirty="0" smtClean="0">
                <a:solidFill>
                  <a:srgbClr val="0000FF"/>
                </a:solidFill>
              </a:rPr>
              <a:t>~ 2</a:t>
            </a:r>
            <a:r>
              <a:rPr lang="en-US" sz="2000" b="0" dirty="0" smtClean="0">
                <a:solidFill>
                  <a:schemeClr val="tx1"/>
                </a:solidFill>
              </a:rPr>
              <a:t> (for directly produced particles) 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         </a:t>
            </a:r>
            <a:r>
              <a:rPr lang="en-US" sz="2000" b="0" dirty="0">
                <a:solidFill>
                  <a:srgbClr val="0000FF"/>
                </a:solidFill>
              </a:rPr>
              <a:t>~ </a:t>
            </a:r>
            <a:r>
              <a:rPr lang="en-US" sz="2000" b="0" dirty="0" smtClean="0">
                <a:solidFill>
                  <a:srgbClr val="0000FF"/>
                </a:solidFill>
              </a:rPr>
              <a:t>3</a:t>
            </a:r>
            <a:r>
              <a:rPr lang="en-US" sz="2000" b="0" dirty="0" smtClean="0">
                <a:solidFill>
                  <a:schemeClr val="tx1"/>
                </a:solidFill>
              </a:rPr>
              <a:t> (taking into account decays)</a:t>
            </a:r>
          </a:p>
          <a:p>
            <a:pPr marL="0" indent="0"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Random distribution of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 in QGP </a:t>
            </a:r>
            <a:r>
              <a:rPr lang="en-US" sz="2000" b="0" dirty="0" err="1" smtClean="0">
                <a:solidFill>
                  <a:schemeClr val="tx1"/>
                </a:solidFill>
              </a:rPr>
              <a:t>favour</a:t>
            </a:r>
            <a:r>
              <a:rPr lang="en-US" sz="2000" b="0" dirty="0" smtClean="0">
                <a:solidFill>
                  <a:schemeClr val="tx1"/>
                </a:solidFill>
              </a:rPr>
              <a:t> baryon production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Contrary, when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 are adjusted to form white state with a </a:t>
            </a:r>
            <a:r>
              <a:rPr lang="en-US" sz="2000" b="0" dirty="0" err="1" smtClean="0">
                <a:solidFill>
                  <a:schemeClr val="tx1"/>
                </a:solidFill>
              </a:rPr>
              <a:t>neighbour</a:t>
            </a:r>
            <a:r>
              <a:rPr lang="en-US" sz="2000" b="0" dirty="0" smtClean="0">
                <a:solidFill>
                  <a:schemeClr val="tx1"/>
                </a:solidFill>
              </a:rPr>
              <a:t>,  the baryon-to-meson ratio is lowered</a:t>
            </a:r>
          </a:p>
          <a:p>
            <a:pPr marL="0" indent="0"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Simple model is being prepared to calculate the </a:t>
            </a:r>
            <a:r>
              <a:rPr lang="en-US" sz="2000" b="0" i="1" dirty="0" err="1" smtClean="0">
                <a:solidFill>
                  <a:schemeClr val="tx1"/>
                </a:solidFill>
              </a:rPr>
              <a:t>p</a:t>
            </a:r>
            <a:r>
              <a:rPr lang="en-US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000" b="0" dirty="0" smtClean="0">
                <a:solidFill>
                  <a:schemeClr val="tx1"/>
                </a:solidFill>
              </a:rPr>
              <a:t>-dependence of baryon-to-meson ratio (and of different particle species)  taking into account assumptions about degree of colour correlations in QGP</a:t>
            </a:r>
            <a:endParaRPr lang="en-GB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78342" y="186020"/>
            <a:ext cx="7632700" cy="59157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98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 bwMode="auto">
          <a:xfrm>
            <a:off x="4788024" y="4725144"/>
            <a:ext cx="4032448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323528" y="4725144"/>
            <a:ext cx="4032448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4213" y="186020"/>
            <a:ext cx="7632700" cy="591573"/>
          </a:xfrm>
        </p:spPr>
        <p:txBody>
          <a:bodyPr/>
          <a:lstStyle/>
          <a:p>
            <a:r>
              <a:rPr lang="en-US" dirty="0" smtClean="0"/>
              <a:t>Constituent quark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250700" y="1124744"/>
                <a:ext cx="8713788" cy="3241030"/>
              </a:xfr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Constituent (additive) quark model:</a:t>
                </a:r>
              </a:p>
              <a:p>
                <a:pPr marL="442912" lvl="1" indent="0">
                  <a:buNone/>
                </a:pPr>
                <a:r>
                  <a:rPr lang="en-US" b="0" dirty="0" smtClean="0">
                    <a:solidFill>
                      <a:schemeClr val="tx1"/>
                    </a:solidFill>
                  </a:rPr>
                  <a:t>Experimental observation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π</m:t>
                            </m:r>
                            <m:r>
                              <m:rPr>
                                <m:sty m:val="p"/>
                              </m:rPr>
                              <a:rPr lang="en-GB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pp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  <a:latin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  <a:latin typeface="Symbol" pitchFamily="18" charset="2"/>
                  </a:rPr>
                  <a:t>         </a:t>
                </a:r>
                <a:r>
                  <a:rPr lang="en-US" b="0" dirty="0" smtClean="0">
                    <a:solidFill>
                      <a:schemeClr val="tx1"/>
                    </a:solidFill>
                  </a:rPr>
                  <a:t>value equal to the ratio</a:t>
                </a:r>
                <a:endParaRPr lang="en-US" b="0" dirty="0" smtClean="0">
                  <a:solidFill>
                    <a:schemeClr val="tx1"/>
                  </a:solidFill>
                  <a:latin typeface="Symbol" pitchFamily="18" charset="2"/>
                </a:endParaRPr>
              </a:p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       of number of quarks in meson and baryon in naïve quark model !</a:t>
                </a:r>
              </a:p>
              <a:p>
                <a:pPr marL="0" indent="0">
                  <a:buNone/>
                </a:pPr>
                <a:endParaRPr lang="en-US" sz="20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Emerging picture: 	</a:t>
                </a:r>
                <a:r>
                  <a:rPr lang="en-US" sz="2000" b="0" dirty="0" err="1" smtClean="0">
                    <a:solidFill>
                      <a:schemeClr val="tx1"/>
                    </a:solidFill>
                  </a:rPr>
                  <a:t>hardrons</a:t>
                </a:r>
                <a:r>
                  <a:rPr lang="en-US" sz="2000" b="0" dirty="0" smtClean="0">
                    <a:solidFill>
                      <a:schemeClr val="tx1"/>
                    </a:solidFill>
                  </a:rPr>
                  <a:t> are made of loosely bounded 					(constituent) quarks</a:t>
                </a:r>
              </a:p>
              <a:p>
                <a:pPr marL="0" indent="0">
                  <a:buNone/>
                </a:pPr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0700" y="1124744"/>
                <a:ext cx="8713788" cy="3241030"/>
              </a:xfrm>
              <a:blipFill rotWithShape="1">
                <a:blip r:embed="rId2"/>
                <a:stretch>
                  <a:fillRect l="-558" t="-1308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851756"/>
            <a:ext cx="737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 err="1" smtClean="0">
                <a:latin typeface="SFRM1095"/>
              </a:rPr>
              <a:t>E.M.Levin</a:t>
            </a:r>
            <a:r>
              <a:rPr lang="en-US" i="1" dirty="0">
                <a:latin typeface="SFRM1095"/>
              </a:rPr>
              <a:t>,</a:t>
            </a:r>
            <a:r>
              <a:rPr lang="en-US" i="1" dirty="0" smtClean="0">
                <a:latin typeface="SFRM1095"/>
              </a:rPr>
              <a:t> </a:t>
            </a:r>
            <a:r>
              <a:rPr lang="en-US" i="1" dirty="0" err="1" smtClean="0">
                <a:latin typeface="SFRM1095"/>
              </a:rPr>
              <a:t>L.L.Frankfurt</a:t>
            </a:r>
            <a:r>
              <a:rPr lang="en-US" i="1" dirty="0" smtClean="0">
                <a:latin typeface="SFRM1095"/>
              </a:rPr>
              <a:t> </a:t>
            </a:r>
            <a:r>
              <a:rPr lang="en-US" i="1" dirty="0" smtClean="0">
                <a:latin typeface="SFTI1095"/>
              </a:rPr>
              <a:t>J. </a:t>
            </a:r>
            <a:r>
              <a:rPr lang="en-US" i="1" dirty="0">
                <a:latin typeface="SFTI1095"/>
              </a:rPr>
              <a:t>of </a:t>
            </a:r>
            <a:r>
              <a:rPr lang="en-US" i="1" dirty="0" smtClean="0">
                <a:latin typeface="SFTI1095"/>
              </a:rPr>
              <a:t>Exp. </a:t>
            </a:r>
            <a:r>
              <a:rPr lang="en-US" i="1" dirty="0">
                <a:latin typeface="SFTI1095"/>
              </a:rPr>
              <a:t>and </a:t>
            </a:r>
            <a:r>
              <a:rPr lang="en-US" i="1" dirty="0" err="1" smtClean="0">
                <a:latin typeface="SFTI1095"/>
              </a:rPr>
              <a:t>Theor</a:t>
            </a:r>
            <a:r>
              <a:rPr lang="en-US" i="1" dirty="0" smtClean="0">
                <a:latin typeface="SFTI1095"/>
              </a:rPr>
              <a:t>. Phys. </a:t>
            </a:r>
            <a:r>
              <a:rPr lang="en-US" i="1" dirty="0" err="1" smtClean="0">
                <a:latin typeface="SFTI1095"/>
              </a:rPr>
              <a:t>Lett</a:t>
            </a:r>
            <a:r>
              <a:rPr lang="en-US" i="1" dirty="0" smtClean="0">
                <a:latin typeface="SFTI1095"/>
              </a:rPr>
              <a:t>.</a:t>
            </a:r>
            <a:r>
              <a:rPr lang="en-US" i="1" dirty="0" smtClean="0">
                <a:latin typeface="SFRM1095"/>
              </a:rPr>
              <a:t> </a:t>
            </a:r>
            <a:r>
              <a:rPr lang="en-US" b="1" i="1" dirty="0" smtClean="0">
                <a:latin typeface="SFRM1095"/>
              </a:rPr>
              <a:t>2</a:t>
            </a:r>
            <a:r>
              <a:rPr lang="en-US" i="1" dirty="0" smtClean="0">
                <a:latin typeface="SFRM1095"/>
              </a:rPr>
              <a:t> 105 (</a:t>
            </a:r>
            <a:r>
              <a:rPr lang="en-GB" i="1" dirty="0" smtClean="0">
                <a:latin typeface="SFRM1095"/>
              </a:rPr>
              <a:t>1965)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 bwMode="auto">
          <a:xfrm>
            <a:off x="539552" y="5059246"/>
            <a:ext cx="1224136" cy="1178066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115616" y="5635310"/>
            <a:ext cx="457200" cy="4572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5576" y="5178110"/>
            <a:ext cx="457200" cy="457200"/>
            <a:chOff x="3741440" y="4581128"/>
            <a:chExt cx="457200" cy="457200"/>
          </a:xfrm>
        </p:grpSpPr>
        <p:sp>
          <p:nvSpPr>
            <p:cNvPr id="17" name="Oval 16"/>
            <p:cNvSpPr/>
            <p:nvPr/>
          </p:nvSpPr>
          <p:spPr bwMode="auto">
            <a:xfrm>
              <a:off x="3741440" y="4581128"/>
              <a:ext cx="457200" cy="4572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/>
                <a:t>d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3863311" y="4725144"/>
              <a:ext cx="2160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Oval 20"/>
          <p:cNvSpPr/>
          <p:nvPr/>
        </p:nvSpPr>
        <p:spPr bwMode="auto">
          <a:xfrm>
            <a:off x="2627784" y="4941168"/>
            <a:ext cx="1440160" cy="139409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466728" y="5373216"/>
            <a:ext cx="457200" cy="4572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890664" y="5157192"/>
            <a:ext cx="457200" cy="4572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034680" y="5733256"/>
            <a:ext cx="457200" cy="4572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236296" y="4987238"/>
            <a:ext cx="1440160" cy="139409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8075240" y="5419286"/>
            <a:ext cx="457200" cy="4572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7499176" y="5203262"/>
            <a:ext cx="457200" cy="4572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7643192" y="5779326"/>
            <a:ext cx="457200" cy="457200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4932040" y="4915230"/>
            <a:ext cx="1440160" cy="139409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5770984" y="5347278"/>
            <a:ext cx="457200" cy="457200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194920" y="5131254"/>
            <a:ext cx="457200" cy="4572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338936" y="5707318"/>
            <a:ext cx="457200" cy="4572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Arrow Connector 34"/>
          <p:cNvCxnSpPr>
            <a:stCxn id="14" idx="6"/>
          </p:cNvCxnSpPr>
          <p:nvPr/>
        </p:nvCxnSpPr>
        <p:spPr bwMode="auto">
          <a:xfrm>
            <a:off x="1763688" y="5648279"/>
            <a:ext cx="432048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21" idx="2"/>
          </p:cNvCxnSpPr>
          <p:nvPr/>
        </p:nvCxnSpPr>
        <p:spPr bwMode="auto">
          <a:xfrm flipH="1">
            <a:off x="2195736" y="5638213"/>
            <a:ext cx="432048" cy="100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6372200" y="5661248"/>
            <a:ext cx="432048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flipH="1">
            <a:off x="6804248" y="5651182"/>
            <a:ext cx="432048" cy="100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46484" y="4725144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baseline="30000" dirty="0" smtClean="0"/>
              <a:t>+</a:t>
            </a:r>
            <a:endParaRPr lang="en-GB" sz="2000" baseline="30000" dirty="0"/>
          </a:p>
        </p:txBody>
      </p:sp>
      <p:sp>
        <p:nvSpPr>
          <p:cNvPr id="42" name="TextBox 41"/>
          <p:cNvSpPr txBox="1"/>
          <p:nvPr/>
        </p:nvSpPr>
        <p:spPr>
          <a:xfrm>
            <a:off x="3779912" y="47251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GB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4892738" y="47251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GB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8349122" y="47251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465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4213" y="186020"/>
            <a:ext cx="7632700" cy="591573"/>
          </a:xfrm>
        </p:spPr>
        <p:txBody>
          <a:bodyPr/>
          <a:lstStyle/>
          <a:p>
            <a:r>
              <a:rPr lang="en-US" dirty="0" smtClean="0"/>
              <a:t>Baryon-to-meson ratio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683567" y="1052736"/>
                <a:ext cx="7992889" cy="5472608"/>
              </a:xfrm>
              <a:solidFill>
                <a:schemeClr val="accent5">
                  <a:alpha val="50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If so, what would be the ratio of baryon to meson produced from a (symmetric) soup of quarks and antiquarks (</a:t>
                </a:r>
                <a:r>
                  <a:rPr lang="en-US" sz="2000" b="0" i="1" dirty="0" smtClean="0">
                    <a:solidFill>
                      <a:schemeClr val="tx1"/>
                    </a:solidFill>
                  </a:rPr>
                  <a:t>e.g.</a:t>
                </a:r>
                <a:r>
                  <a:rPr lang="en-US" sz="2000" b="0" dirty="0" smtClean="0">
                    <a:solidFill>
                      <a:schemeClr val="tx1"/>
                    </a:solidFill>
                  </a:rPr>
                  <a:t> at mid-rapidity of a hadron–hadron collision at infinite energy)? Starting from a quark:</a:t>
                </a:r>
              </a:p>
              <a:p>
                <a:pPr marL="0" indent="0">
                  <a:buNone/>
                </a:pPr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a</a:t>
                </a:r>
                <a:r>
                  <a:rPr lang="en-US" sz="2000" b="0" dirty="0" smtClean="0">
                    <a:solidFill>
                      <a:schemeClr val="tx1"/>
                    </a:solidFill>
                  </a:rPr>
                  <a:t>nd starting from antiquark we obtain another ¾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𝑀</m:t>
                    </m:r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</a:rPr>
                  <a:t> and ¼ of </a:t>
                </a:r>
              </a:p>
              <a:p>
                <a:pPr marL="0" indent="0">
                  <a:buNone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t</a:t>
                </a:r>
                <a:r>
                  <a:rPr lang="en-US" sz="2000" b="0" dirty="0" smtClean="0">
                    <a:solidFill>
                      <a:schemeClr val="tx1"/>
                    </a:solidFill>
                  </a:rPr>
                  <a:t>hus:</a:t>
                </a:r>
              </a:p>
              <a:p>
                <a:pPr marL="0" indent="0">
                  <a:buNone/>
                </a:pPr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It was assumed that the first (closest) combination of quarks is </a:t>
                </a:r>
                <a:r>
                  <a:rPr lang="en-US" sz="2000" b="0" i="1" dirty="0" smtClean="0">
                    <a:solidFill>
                      <a:srgbClr val="0000FF"/>
                    </a:solidFill>
                  </a:rPr>
                  <a:t>prepared</a:t>
                </a:r>
                <a:r>
                  <a:rPr lang="en-US" sz="2000" b="0" dirty="0" smtClean="0">
                    <a:solidFill>
                      <a:schemeClr val="tx1"/>
                    </a:solidFill>
                  </a:rPr>
                  <a:t>  in colour-singlet state</a:t>
                </a:r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7" y="1052736"/>
                <a:ext cx="7992889" cy="5472608"/>
              </a:xfrm>
              <a:blipFill rotWithShape="1">
                <a:blip r:embed="rId2"/>
                <a:stretch>
                  <a:fillRect l="-608" t="-777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6084004"/>
            <a:ext cx="6331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/>
              <a:t>V.V. </a:t>
            </a:r>
            <a:r>
              <a:rPr lang="en-US" i="1" dirty="0" err="1" smtClean="0"/>
              <a:t>Anisovitch</a:t>
            </a:r>
            <a:r>
              <a:rPr lang="en-US" i="1" dirty="0"/>
              <a:t>,</a:t>
            </a:r>
            <a:r>
              <a:rPr lang="en-US" i="1" dirty="0" smtClean="0"/>
              <a:t> </a:t>
            </a:r>
            <a:r>
              <a:rPr lang="en-US" i="1" dirty="0"/>
              <a:t>V.M. </a:t>
            </a:r>
            <a:r>
              <a:rPr lang="en-US" i="1" dirty="0" err="1" smtClean="0"/>
              <a:t>Schekhter</a:t>
            </a:r>
            <a:r>
              <a:rPr lang="en-US" i="1" dirty="0" smtClean="0"/>
              <a:t> </a:t>
            </a:r>
            <a:r>
              <a:rPr lang="en-US" i="1" dirty="0" err="1" smtClean="0"/>
              <a:t>Nucl</a:t>
            </a:r>
            <a:r>
              <a:rPr lang="en-US" i="1" dirty="0" smtClean="0"/>
              <a:t>. Phys. </a:t>
            </a:r>
            <a:r>
              <a:rPr lang="en-US" b="1" i="1" dirty="0" smtClean="0"/>
              <a:t>B55</a:t>
            </a:r>
            <a:r>
              <a:rPr lang="en-US" i="1" dirty="0" smtClean="0"/>
              <a:t> 455 (1973)</a:t>
            </a:r>
            <a:endParaRPr lang="en-GB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50654" y="2245222"/>
                <a:ext cx="3233514" cy="1687834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2800" dirty="0" smtClean="0"/>
                  <a:t>q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sz="28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8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 sz="2800" b="0" i="0" smtClean="0">
                                <a:latin typeface="Cambria Math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en-GB" sz="2800" dirty="0"/>
                              <m:t>q</m:t>
                            </m:r>
                            <m:box>
                              <m:boxPr>
                                <m:ctrlPr>
                                  <a:rPr lang="en-GB" sz="2800" i="1" dirty="0" smtClean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GB" sz="2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  <m:r>
                              <m:rPr>
                                <m:nor/>
                              </m:rPr>
                              <a:rPr lang="en-US" sz="2800" b="0" i="0" dirty="0" smtClean="0"/>
                              <m:t>  </m:t>
                            </m:r>
                            <m:d>
                              <m:dPr>
                                <m:begChr m:val="{"/>
                                <m:endChr m:val=""/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   </m:t>
                                </m:r>
                                <m:eqArr>
                                  <m:eqArrPr>
                                    <m:ctrlPr>
                                      <a:rPr lang="en-GB" sz="28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GB" sz="2800" dirty="0"/>
                                      <m:t>q</m:t>
                                    </m:r>
                                    <m:box>
                                      <m:boxPr>
                                        <m:ctrlPr>
                                          <a:rPr lang="en-GB" sz="2800" i="1" dirty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GB" sz="2800" i="1" dirty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i="1" dirty="0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</m:t>
                                    </m:r>
                                  </m:e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GB" sz="28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GB" sz="2800" dirty="0"/>
                                          <m:t>q</m:t>
                                        </m:r>
                                      </m:e>
                                    </m:acc>
                                    <m:box>
                                      <m:boxPr>
                                        <m:ctrlPr>
                                          <a:rPr lang="en-GB" sz="2800" i="1" dirty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GB" sz="2800" i="1" dirty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i="1" dirty="0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i="1" dirty="0"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acc>
                              <m:accPr>
                                <m:chr m:val="̅"/>
                                <m:ctrlPr>
                                  <a:rPr lang="en-GB" sz="28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nor/>
                                  </m:rPr>
                                  <a:rPr lang="en-GB" sz="2800" dirty="0"/>
                                  <m:t>q</m:t>
                                </m:r>
                              </m:e>
                            </m:acc>
                            <m:box>
                              <m:boxPr>
                                <m:ctrlPr>
                                  <a:rPr lang="en-GB" sz="2800" i="1" dirty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GB" sz="2800" i="1" dirty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  <m:r>
                              <a:rPr lang="en-US" sz="2800" b="0" i="0" dirty="0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0" i="1" dirty="0" smtClean="0">
                                <a:latin typeface="Cambria Math"/>
                              </a:rPr>
                              <m:t>→</m:t>
                            </m:r>
                            <m:r>
                              <a:rPr lang="en-US" sz="2800" b="0" i="1" dirty="0" smtClean="0">
                                <a:latin typeface="Cambria Math"/>
                              </a:rPr>
                              <m:t>𝑀</m:t>
                            </m:r>
                            <m:r>
                              <a:rPr lang="en-US" sz="2800" b="0" i="0" dirty="0" smtClean="0">
                                <a:latin typeface="Cambria Math"/>
                              </a:rPr>
                              <m:t>        </m:t>
                            </m:r>
                          </m:e>
                        </m:eqArr>
                        <m:r>
                          <a:rPr lang="en-US" sz="2800" b="0" i="0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GB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654" y="2245222"/>
                <a:ext cx="3233514" cy="1687834"/>
              </a:xfrm>
              <a:prstGeom prst="rect">
                <a:avLst/>
              </a:prstGeom>
              <a:blipFill rotWithShape="1">
                <a:blip r:embed="rId3"/>
                <a:stretch>
                  <a:fillRect l="-3558"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097449" y="4705980"/>
                <a:ext cx="2770695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=1:1:6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449" y="4705980"/>
                <a:ext cx="277069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904227" y="4143363"/>
                <a:ext cx="5293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4227" y="4143363"/>
                <a:ext cx="52931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179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4213" y="116632"/>
            <a:ext cx="7632700" cy="591573"/>
          </a:xfrm>
        </p:spPr>
        <p:txBody>
          <a:bodyPr/>
          <a:lstStyle/>
          <a:p>
            <a:r>
              <a:rPr lang="en-US" dirty="0" smtClean="0"/>
              <a:t>… without colour correlations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250825" y="895273"/>
                <a:ext cx="8713788" cy="5832648"/>
              </a:xfrm>
              <a:solidFill>
                <a:schemeClr val="accent5">
                  <a:alpha val="54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Let’s assume that colour states of quarks are completely random, then: </a:t>
                </a:r>
              </a:p>
              <a:p>
                <a:pPr marL="442912" lvl="1" indent="0">
                  <a:buNone/>
                </a:pPr>
                <a:r>
                  <a:rPr lang="en-US" b="0" dirty="0" smtClean="0">
                    <a:solidFill>
                      <a:schemeClr val="tx1"/>
                    </a:solidFill>
                  </a:rPr>
                  <a:t>only 1/9 of </a:t>
                </a:r>
                <a:r>
                  <a:rPr lang="en-US" b="0" dirty="0" err="1" smtClean="0">
                    <a:solidFill>
                      <a:schemeClr val="tx1"/>
                    </a:solidFill>
                  </a:rPr>
                  <a:t>qq</a:t>
                </a:r>
                <a:r>
                  <a:rPr lang="en-US" b="0" dirty="0" smtClean="0">
                    <a:solidFill>
                      <a:schemeClr val="tx1"/>
                    </a:solidFill>
                  </a:rPr>
                  <a:t> pairs will bound into a meson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3⊗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</m:acc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=1⊕8</m:t>
                    </m:r>
                  </m:oMath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r>
                  <a:rPr lang="en-US" b="0" dirty="0" smtClean="0"/>
                  <a:t>1/3 of </a:t>
                </a:r>
                <a:r>
                  <a:rPr lang="en-US" b="0" dirty="0" err="1" smtClean="0"/>
                  <a:t>qq</a:t>
                </a:r>
                <a:r>
                  <a:rPr lang="en-US" b="0" dirty="0" smtClean="0"/>
                  <a:t> pairs will became a di-quark              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3⊗</m:t>
                    </m:r>
                    <m:r>
                      <a:rPr lang="en-US" b="0" i="1" smtClean="0">
                        <a:latin typeface="Cambria Math"/>
                      </a:rPr>
                      <m:t>3=</m:t>
                    </m:r>
                    <m:acc>
                      <m:accPr>
                        <m:chr m:val="̅"/>
                        <m:ctrlPr>
                          <a:rPr lang="en-US" b="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>
                            <a:latin typeface="Cambria Math"/>
                          </a:rPr>
                          <m:t>3</m:t>
                        </m:r>
                      </m:e>
                    </m:acc>
                    <m:r>
                      <a:rPr lang="en-US" b="0" i="1">
                        <a:latin typeface="Cambria Math"/>
                        <a:ea typeface="Cambria Math"/>
                      </a:rPr>
                      <m:t>⊕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endParaRPr lang="en-US" b="0" dirty="0" smtClean="0"/>
              </a:p>
              <a:p>
                <a:pPr marL="442912" lvl="1" indent="0">
                  <a:buNone/>
                </a:pPr>
                <a:r>
                  <a:rPr lang="en-US" b="0" dirty="0" smtClean="0">
                    <a:solidFill>
                      <a:schemeClr val="tx1"/>
                    </a:solidFill>
                  </a:rPr>
                  <a:t>1/9 of </a:t>
                </a:r>
                <a:r>
                  <a:rPr lang="en-US" b="0" dirty="0" err="1" smtClean="0">
                    <a:solidFill>
                      <a:schemeClr val="tx1"/>
                    </a:solidFill>
                  </a:rPr>
                  <a:t>diquark</a:t>
                </a:r>
                <a:r>
                  <a:rPr lang="en-US" b="0" dirty="0" smtClean="0">
                    <a:solidFill>
                      <a:schemeClr val="tx1"/>
                    </a:solidFill>
                  </a:rPr>
                  <a:t>–q will bound into a baryon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3⊗3⊗3=1⊕8⊕8⊕10</m:t>
                    </m:r>
                  </m:oMath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442912" lvl="1" indent="0">
                  <a:buNone/>
                </a:pP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442912" lvl="1" indent="0">
                  <a:buNone/>
                </a:pP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442912" lvl="1" indent="0">
                  <a:buNone/>
                </a:pP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442912" lvl="1" indent="0">
                  <a:buNone/>
                </a:pP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442912" lvl="1" indent="0">
                  <a:buNone/>
                </a:pP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marL="442912" lvl="1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r>
                  <a:rPr lang="en-US" sz="2000" b="0" dirty="0" smtClean="0">
                    <a:solidFill>
                      <a:schemeClr val="tx1"/>
                    </a:solidFill>
                  </a:rPr>
                  <a:t>Summing all that up…</a:t>
                </a:r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0825" y="895273"/>
                <a:ext cx="8713788" cy="5832648"/>
              </a:xfrm>
              <a:blipFill rotWithShape="1">
                <a:blip r:embed="rId2"/>
                <a:stretch>
                  <a:fillRect l="-558" t="-728" b="-2081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03648" y="2483399"/>
                <a:ext cx="6435673" cy="3753913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2800" dirty="0" smtClean="0"/>
                  <a:t>q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sz="28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8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 sz="2800" b="0" i="0" smtClean="0">
                                <a:latin typeface="Cambria Math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en-GB" sz="2800" dirty="0"/>
                              <m:t>q</m:t>
                            </m:r>
                            <m:box>
                              <m:boxPr>
                                <m:ctrlPr>
                                  <a:rPr lang="en-GB" sz="2800" i="1" dirty="0" smtClean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GB" sz="2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  <m:r>
                              <m:rPr>
                                <m:nor/>
                              </m:rPr>
                              <a:rPr lang="en-US" sz="2800" b="0" i="0" dirty="0" smtClean="0"/>
                              <m:t> </m:t>
                            </m:r>
                            <m:d>
                              <m:dPr>
                                <m:begChr m:val="{"/>
                                <m:endChr m:val=""/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    </m:t>
                                </m:r>
                                <m:eqArr>
                                  <m:eqArrPr>
                                    <m:ctrlPr>
                                      <a:rPr lang="en-GB" sz="28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box>
                                      <m:boxPr>
                                        <m:ctrlPr>
                                          <a:rPr lang="en-GB" sz="2800" i="1" dirty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GB" sz="2800" i="1" dirty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i="1" dirty="0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6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2800" dirty="0"/>
                                      <m:t>qq</m:t>
                                    </m:r>
                                    <m:d>
                                      <m:dPr>
                                        <m:begChr m:val="{"/>
                                        <m:endChr m:val=""/>
                                        <m:ctrlPr>
                                          <a:rPr lang="en-GB" sz="28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800" i="1">
                                            <a:latin typeface="Cambria Math"/>
                                          </a:rPr>
                                          <m:t>   </m:t>
                                        </m:r>
                                        <m:eqArr>
                                          <m:eqArrPr>
                                            <m:ctrlPr>
                                              <a:rPr lang="en-GB" sz="2800" i="1">
                                                <a:latin typeface="Cambria Math"/>
                                              </a:rPr>
                                            </m:ctrlPr>
                                          </m:eqArrPr>
                                          <m:e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GB" sz="2800" dirty="0"/>
                                              <m:t>q</m:t>
                                            </m:r>
                                            <m:box>
                                              <m:boxPr>
                                                <m:ctrlPr>
                                                  <a:rPr lang="en-GB" sz="2800" i="1" dirty="0">
                                                    <a:latin typeface="Cambria Math"/>
                                                  </a:rPr>
                                                </m:ctrlPr>
                                              </m:boxPr>
                                              <m:e>
                                                <m:argPr>
                                                  <m:argSz m:val="-1"/>
                                                </m:argPr>
                                                <m:f>
                                                  <m:fPr>
                                                    <m:ctrlPr>
                                                      <a:rPr lang="en-GB" sz="2800" i="1" dirty="0">
                                                        <a:latin typeface="Cambria Math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1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12</m:t>
                                                    </m:r>
                                                  </m:den>
                                                </m:f>
                                                <m:r>
                                                  <a:rPr lang="en-US" sz="2800" b="0" i="1" dirty="0" smtClean="0">
                                                    <a:latin typeface="Cambria Math"/>
                                                  </a:rPr>
                                                  <m:t> </m:t>
                                                </m:r>
                                              </m:e>
                                            </m:box>
                                            <m:d>
                                              <m:dPr>
                                                <m:begChr m:val="{"/>
                                                <m:endChr m:val=""/>
                                                <m:ctrlPr>
                                                  <a:rPr lang="en-GB" sz="2800" i="1">
                                                    <a:latin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800" i="1">
                                                    <a:latin typeface="Cambria Math"/>
                                                  </a:rPr>
                                                  <m:t>   </m:t>
                                                </m:r>
                                                <m:eqArr>
                                                  <m:eqArrPr>
                                                    <m:ctrlPr>
                                                      <a:rPr lang="en-GB" sz="2800" i="1" smtClean="0">
                                                        <a:latin typeface="Cambria Math"/>
                                                      </a:rPr>
                                                    </m:ctrlPr>
                                                  </m:eqArrPr>
                                                  <m:e>
                                                    <m:box>
                                                      <m:boxPr>
                                                        <m:ctrlPr>
                                                          <a:rPr lang="en-GB" sz="2800" i="1" dirty="0">
                                                            <a:latin typeface="Cambria Math"/>
                                                          </a:rPr>
                                                        </m:ctrlPr>
                                                      </m:boxPr>
                                                      <m:e>
                                                        <m:argPr>
                                                          <m:argSz m:val="-1"/>
                                                        </m:argPr>
                                                        <m:f>
                                                          <m:fPr>
                                                            <m:ctrlPr>
                                                              <a:rPr lang="en-GB" sz="2800" i="1" dirty="0">
                                                                <a:latin typeface="Cambria Math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  <m:t>1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sz="2800" b="0" i="1" dirty="0" smtClean="0">
                                                                <a:latin typeface="Cambria Math"/>
                                                              </a:rPr>
                                                              <m:t>108</m:t>
                                                            </m:r>
                                                          </m:den>
                                                        </m:f>
                                                      </m:e>
                                                    </m:box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→</m:t>
                                                    </m:r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𝐵</m:t>
                                                    </m:r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       </m:t>
                                                    </m:r>
                                                  </m:e>
                                                  <m:e>
                                                    <m:box>
                                                      <m:boxPr>
                                                        <m:ctrlPr>
                                                          <a:rPr lang="en-US" sz="2800" i="1" dirty="0" smtClean="0">
                                                            <a:latin typeface="Cambria Math"/>
                                                          </a:rPr>
                                                        </m:ctrlPr>
                                                      </m:boxPr>
                                                      <m:e>
                                                        <m:argPr>
                                                          <m:argSz m:val="-1"/>
                                                        </m:argPr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sz="2800" i="1" dirty="0" smtClean="0">
                                                                <a:latin typeface="Cambria Math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sz="2800" b="0" i="1" dirty="0" smtClean="0">
                                                                <a:latin typeface="Cambria Math"/>
                                                              </a:rPr>
                                                              <m:t>8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sz="2800" b="0" i="1" dirty="0" smtClean="0">
                                                                <a:latin typeface="Cambria Math"/>
                                                              </a:rPr>
                                                              <m:t>108</m:t>
                                                            </m:r>
                                                          </m:den>
                                                        </m:f>
                                                      </m:e>
                                                    </m:box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→</m:t>
                                                    </m:r>
                                                    <m:r>
                                                      <m:rPr>
                                                        <m:nor/>
                                                      </m:rPr>
                                                      <a:rPr lang="en-GB" sz="2800" dirty="0"/>
                                                      <m:t>qq</m:t>
                                                    </m:r>
                                                    <m:r>
                                                      <m:rPr>
                                                        <m:nor/>
                                                      </m:rPr>
                                                      <a:rPr lang="en-US" sz="2800" b="0" i="0" dirty="0" smtClean="0"/>
                                                      <m:t> ...</m:t>
                                                    </m:r>
                                                  </m:e>
                                                </m:eqArr>
                                              </m:e>
                                            </m:d>
                                          </m:e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GB" sz="2800" i="1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m:rPr>
                                                    <m:nor/>
                                                  </m:rPr>
                                                  <a:rPr lang="en-GB" sz="2800" dirty="0"/>
                                                  <m:t>q</m:t>
                                                </m:r>
                                              </m:e>
                                            </m:acc>
                                            <m:box>
                                              <m:boxPr>
                                                <m:ctrlPr>
                                                  <a:rPr lang="en-GB" sz="2800" i="1" dirty="0">
                                                    <a:latin typeface="Cambria Math"/>
                                                  </a:rPr>
                                                </m:ctrlPr>
                                              </m:boxPr>
                                              <m:e>
                                                <m:argPr>
                                                  <m:argSz m:val="-1"/>
                                                </m:argPr>
                                                <m:f>
                                                  <m:fPr>
                                                    <m:ctrlPr>
                                                      <a:rPr lang="en-GB" sz="2800" i="1" dirty="0">
                                                        <a:latin typeface="Cambria Math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1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12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box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 </m:t>
                                            </m:r>
                                            <m:d>
                                              <m:dPr>
                                                <m:begChr m:val="{"/>
                                                <m:endChr m:val=""/>
                                                <m:ctrlPr>
                                                  <a:rPr lang="en-GB" sz="2800" i="1">
                                                    <a:latin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800" b="0" i="1" smtClean="0">
                                                    <a:latin typeface="Cambria Math"/>
                                                  </a:rPr>
                                                  <m:t>  </m:t>
                                                </m:r>
                                                <m:eqArr>
                                                  <m:eqArrPr>
                                                    <m:ctrlPr>
                                                      <a:rPr lang="en-GB" sz="2800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eqArrPr>
                                                  <m:e>
                                                    <m:box>
                                                      <m:boxPr>
                                                        <m:ctrlPr>
                                                          <a:rPr lang="en-GB" sz="2800" i="1" dirty="0">
                                                            <a:latin typeface="Cambria Math"/>
                                                          </a:rPr>
                                                        </m:ctrlPr>
                                                      </m:boxPr>
                                                      <m:e>
                                                        <m:argPr>
                                                          <m:argSz m:val="-1"/>
                                                        </m:argPr>
                                                        <m:f>
                                                          <m:fPr>
                                                            <m:ctrlPr>
                                                              <a:rPr lang="en-GB" sz="2800" i="1" dirty="0">
                                                                <a:latin typeface="Cambria Math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  <m:t>1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  <m:t>108</m:t>
                                                            </m:r>
                                                          </m:den>
                                                        </m:f>
                                                      </m:e>
                                                    </m:box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→</m:t>
                                                    </m:r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𝑀</m:t>
                                                    </m:r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      </m:t>
                                                    </m:r>
                                                  </m:e>
                                                  <m:e>
                                                    <m:box>
                                                      <m:boxPr>
                                                        <m:ctrlPr>
                                                          <a:rPr lang="en-US" sz="2800" i="1" dirty="0">
                                                            <a:latin typeface="Cambria Math"/>
                                                          </a:rPr>
                                                        </m:ctrlPr>
                                                      </m:boxPr>
                                                      <m:e>
                                                        <m:argPr>
                                                          <m:argSz m:val="-1"/>
                                                        </m:argPr>
                                                        <m:r>
                                                          <m:rPr>
                                                            <m:brk m:alnAt="63"/>
                                                          </m:rPr>
                                                          <a:rPr lang="en-US" sz="2800" b="0" i="1" dirty="0" smtClean="0">
                                                            <a:latin typeface="Cambria Math"/>
                                                          </a:rPr>
                                                          <m:t> </m:t>
                                                        </m:r>
                                                        <m:f>
                                                          <m:fPr>
                                                            <m:ctrlP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  <m:t>8</m:t>
                                                            </m:r>
                                                          </m:num>
                                                          <m:den>
                                                            <m:r>
                                                              <a:rPr lang="en-US" sz="2800" i="1" dirty="0">
                                                                <a:latin typeface="Cambria Math"/>
                                                              </a:rPr>
                                                              <m:t>108</m:t>
                                                            </m:r>
                                                          </m:den>
                                                        </m:f>
                                                      </m:e>
                                                    </m:box>
                                                    <m:r>
                                                      <a:rPr lang="en-US" sz="2800" b="0" i="1" dirty="0" smtClean="0">
                                                        <a:latin typeface="Cambria Math"/>
                                                      </a:rPr>
                                                      <m:t> </m:t>
                                                    </m:r>
                                                    <m:r>
                                                      <a:rPr lang="en-US" sz="2800" i="1" dirty="0">
                                                        <a:latin typeface="Cambria Math"/>
                                                      </a:rPr>
                                                      <m:t>→</m:t>
                                                    </m:r>
                                                    <m:r>
                                                      <m:rPr>
                                                        <m:nor/>
                                                      </m:rPr>
                                                      <a:rPr lang="en-GB" sz="2800" dirty="0"/>
                                                      <m:t>qq</m:t>
                                                    </m:r>
                                                    <m:r>
                                                      <m:rPr>
                                                        <m:nor/>
                                                      </m:rPr>
                                                      <a:rPr lang="en-US" sz="2800" b="0" i="0" dirty="0" smtClean="0"/>
                                                      <m:t> </m:t>
                                                    </m:r>
                                                    <m:r>
                                                      <m:rPr>
                                                        <m:nor/>
                                                      </m:rPr>
                                                      <a:rPr lang="en-US" sz="2800" dirty="0"/>
                                                      <m:t>...</m:t>
                                                    </m:r>
                                                  </m:e>
                                                </m:eqArr>
                                              </m:e>
                                            </m:d>
                                          </m:e>
                                        </m:eqArr>
                                      </m:e>
                                    </m:d>
                                  </m:e>
                                  <m:e>
                                    <m:box>
                                      <m:boxPr>
                                        <m:ctrlPr>
                                          <a:rPr lang="en-GB" sz="2800" i="1" dirty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GB" sz="2800" i="1" dirty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6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2800" dirty="0"/>
                                      <m:t>q</m:t>
                                    </m:r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 …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                                     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acc>
                              <m:accPr>
                                <m:chr m:val="̅"/>
                                <m:ctrlPr>
                                  <a:rPr lang="en-GB" sz="28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nor/>
                                  </m:rPr>
                                  <a:rPr lang="en-GB" sz="2800" dirty="0"/>
                                  <m:t>q</m:t>
                                </m:r>
                              </m:e>
                            </m:acc>
                            <m:box>
                              <m:boxPr>
                                <m:ctrlPr>
                                  <a:rPr lang="en-GB" sz="2800" i="1" dirty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GB" sz="2800" i="1" dirty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box>
                            <m:r>
                              <a:rPr lang="en-US" sz="2800" b="0" i="0" dirty="0" smtClean="0">
                                <a:latin typeface="Cambria Math"/>
                              </a:rPr>
                              <m:t>  </m:t>
                            </m:r>
                            <m:d>
                              <m:dPr>
                                <m:begChr m:val="{"/>
                                <m:endChr m:val=""/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   </m:t>
                                </m:r>
                                <m:eqArr>
                                  <m:eqArrPr>
                                    <m:ctrlPr>
                                      <a:rPr lang="en-GB" sz="2800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box>
                                      <m:boxPr>
                                        <m:ctrlPr>
                                          <a:rPr lang="en-GB" sz="2800" i="1" dirty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GB" sz="2800" i="1" dirty="0" smtClean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i="1" dirty="0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18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𝑀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     </m:t>
                                    </m:r>
                                  </m:e>
                                  <m:e>
                                    <m:box>
                                      <m:boxPr>
                                        <m:ctrlPr>
                                          <a:rPr lang="en-US" sz="2800" i="1" dirty="0" smtClean="0">
                                            <a:latin typeface="Cambria Math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US" sz="2800" i="1" dirty="0" smtClean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8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800" b="0" i="1" dirty="0" smtClean="0">
                                                <a:latin typeface="Cambria Math"/>
                                              </a:rPr>
                                              <m:t>18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2800" i="1" dirty="0"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GB" sz="2800" dirty="0"/>
                                      <m:t>q</m:t>
                                    </m:r>
                                    <m:r>
                                      <a:rPr lang="en-US" sz="2800" b="0" i="1" dirty="0" smtClean="0">
                                        <a:latin typeface="Cambria Math"/>
                                      </a:rPr>
                                      <m:t> …  </m:t>
                                    </m:r>
                                  </m:e>
                                </m:eqArr>
                              </m:e>
                            </m:d>
                            <m:r>
                              <a:rPr lang="en-US" sz="2800" b="0" i="0" dirty="0" smtClean="0">
                                <a:latin typeface="Cambria Math"/>
                              </a:rPr>
                              <m:t>                                 </m:t>
                            </m:r>
                          </m:e>
                        </m:eqArr>
                        <m:r>
                          <a:rPr lang="en-US" sz="2800" b="0" i="0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GB" dirty="0" smtClean="0">
                    <a:latin typeface="Symbol" pitchFamily="18" charset="2"/>
                  </a:rPr>
                  <a:t> </a:t>
                </a:r>
                <a:endParaRPr lang="en-GB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483399"/>
                <a:ext cx="6435673" cy="3753913"/>
              </a:xfrm>
              <a:prstGeom prst="rect">
                <a:avLst/>
              </a:prstGeom>
              <a:blipFill rotWithShape="1">
                <a:blip r:embed="rId3"/>
                <a:stretch>
                  <a:fillRect l="-1698"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 bwMode="auto">
          <a:xfrm>
            <a:off x="2182289" y="1340768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662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188640"/>
            <a:ext cx="8713788" cy="6480720"/>
          </a:xfr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Random colour: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Correlated colour: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Colour de-correlation </a:t>
            </a:r>
            <a:r>
              <a:rPr lang="en-US" sz="2000" b="0" dirty="0" err="1" smtClean="0">
                <a:solidFill>
                  <a:schemeClr val="tx1"/>
                </a:solidFill>
              </a:rPr>
              <a:t>favours</a:t>
            </a:r>
            <a:r>
              <a:rPr lang="en-US" sz="2000" b="0" dirty="0" smtClean="0">
                <a:solidFill>
                  <a:schemeClr val="tx1"/>
                </a:solidFill>
              </a:rPr>
              <a:t> baryon production up to a factor 9/5 (=1.8)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This would be hardly applicable for hadron–hadron collisions because:</a:t>
            </a:r>
          </a:p>
          <a:p>
            <a:pPr marL="442912" lvl="1" indent="0">
              <a:buNone/>
            </a:pPr>
            <a:r>
              <a:rPr lang="en-US" b="0" dirty="0" smtClean="0">
                <a:solidFill>
                  <a:schemeClr val="tx1"/>
                </a:solidFill>
              </a:rPr>
              <a:t>average number of steps needed to find correct colour partner(s) is</a:t>
            </a:r>
          </a:p>
          <a:p>
            <a:pPr marL="442912" lvl="1" indent="0">
              <a:buNone/>
            </a:pPr>
            <a:r>
              <a:rPr lang="en-US" b="0" dirty="0"/>
              <a:t> </a:t>
            </a:r>
            <a:r>
              <a:rPr lang="en-US" b="0" dirty="0" smtClean="0"/>
              <a:t>       for a meson 9.99 (</a:t>
            </a:r>
            <a:r>
              <a:rPr lang="en-US" b="0" smtClean="0"/>
              <a:t>exactly </a:t>
            </a:r>
            <a:r>
              <a:rPr lang="en-US" b="0" smtClean="0"/>
              <a:t>899/90)</a:t>
            </a:r>
            <a:endParaRPr lang="en-US" b="0" dirty="0" smtClean="0"/>
          </a:p>
          <a:p>
            <a:pPr marL="442912" lvl="1" indent="0">
              <a:buNone/>
            </a:pP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       for a baryon 13.5</a:t>
            </a:r>
          </a:p>
          <a:p>
            <a:pPr marL="442912" lvl="1" indent="0">
              <a:buNone/>
            </a:pPr>
            <a:r>
              <a:rPr lang="en-US" b="0" dirty="0"/>
              <a:t>c</a:t>
            </a:r>
            <a:r>
              <a:rPr lang="en-US" b="0" dirty="0" smtClean="0"/>
              <a:t>onsequently we would get very high inv. </a:t>
            </a:r>
            <a:r>
              <a:rPr lang="en-US" b="0" dirty="0"/>
              <a:t>m</a:t>
            </a:r>
            <a:r>
              <a:rPr lang="en-US" b="0" dirty="0" smtClean="0"/>
              <a:t>asses, </a:t>
            </a:r>
            <a:r>
              <a:rPr lang="en-US" b="0" i="1" dirty="0" smtClean="0"/>
              <a:t>e.g.</a:t>
            </a:r>
            <a:r>
              <a:rPr lang="en-US" b="0" dirty="0" smtClean="0"/>
              <a:t> ≈ 30 </a:t>
            </a:r>
            <a:r>
              <a:rPr lang="en-US" b="0" dirty="0" err="1" smtClean="0"/>
              <a:t>GeV</a:t>
            </a:r>
            <a:r>
              <a:rPr lang="en-US" b="0" dirty="0" smtClean="0"/>
              <a:t> mesons for quarks with the mean distance in rapidity of </a:t>
            </a:r>
            <a:r>
              <a:rPr lang="en-US" b="0" dirty="0" err="1" smtClean="0">
                <a:latin typeface="Symbol" pitchFamily="18" charset="2"/>
              </a:rPr>
              <a:t>D</a:t>
            </a:r>
            <a:r>
              <a:rPr lang="en-US" b="0" i="1" dirty="0" err="1" smtClean="0"/>
              <a:t>y</a:t>
            </a:r>
            <a:r>
              <a:rPr lang="en-US" b="0" dirty="0" smtClean="0"/>
              <a:t> ≈ 0.5</a:t>
            </a:r>
            <a:endParaRPr lang="en-US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Proposed solution was:</a:t>
            </a:r>
          </a:p>
          <a:p>
            <a:pPr marL="0" indent="0">
              <a:buNone/>
            </a:pPr>
            <a:r>
              <a:rPr lang="en-US" sz="2000" b="0" dirty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     soft gluon exchange to adjust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 with probability ~ </a:t>
            </a:r>
            <a:r>
              <a:rPr lang="en-US" sz="2000" b="0" dirty="0" smtClean="0">
                <a:solidFill>
                  <a:schemeClr val="tx1"/>
                </a:solidFill>
                <a:latin typeface="Symbol" pitchFamily="18" charset="2"/>
              </a:rPr>
              <a:t>a</a:t>
            </a:r>
            <a:r>
              <a:rPr lang="en-US" sz="2000" b="0" baseline="-25000" dirty="0" smtClean="0">
                <a:solidFill>
                  <a:schemeClr val="tx1"/>
                </a:solidFill>
              </a:rPr>
              <a:t>s</a:t>
            </a:r>
            <a:r>
              <a:rPr lang="en-US" sz="2000" b="0" baseline="30000" dirty="0" smtClean="0">
                <a:solidFill>
                  <a:schemeClr val="tx1"/>
                </a:solidFill>
              </a:rPr>
              <a:t>2</a:t>
            </a:r>
            <a:r>
              <a:rPr lang="en-US" sz="2000" b="0" dirty="0" smtClean="0">
                <a:solidFill>
                  <a:schemeClr val="tx1"/>
                </a:solidFill>
              </a:rPr>
              <a:t> ≈ O(0.1)</a:t>
            </a:r>
          </a:p>
          <a:p>
            <a:pPr marL="442912" lvl="1" indent="0">
              <a:buNone/>
            </a:pPr>
            <a:r>
              <a:rPr lang="en-US" b="0" dirty="0"/>
              <a:t>t</a:t>
            </a:r>
            <a:r>
              <a:rPr lang="en-US" b="0" dirty="0" smtClean="0"/>
              <a:t>o penalize each step by factor ~ </a:t>
            </a:r>
            <a:r>
              <a:rPr lang="en-US" b="0" dirty="0" err="1" smtClean="0"/>
              <a:t>exp</a:t>
            </a:r>
            <a:r>
              <a:rPr lang="en-US" b="0" dirty="0" smtClean="0"/>
              <a:t>(-</a:t>
            </a:r>
            <a:r>
              <a:rPr lang="en-US" b="0" dirty="0" err="1" smtClean="0">
                <a:latin typeface="Symbol" pitchFamily="18" charset="2"/>
              </a:rPr>
              <a:t>D</a:t>
            </a:r>
            <a:r>
              <a:rPr lang="en-US" b="0" i="1" dirty="0" err="1" smtClean="0"/>
              <a:t>y</a:t>
            </a:r>
            <a:r>
              <a:rPr lang="en-US" b="0" dirty="0" smtClean="0"/>
              <a:t>) due to a quark (spin-</a:t>
            </a:r>
            <a:r>
              <a:rPr lang="en-US" b="0" dirty="0" smtClean="0">
                <a:latin typeface="Arial"/>
                <a:cs typeface="Arial"/>
              </a:rPr>
              <a:t>½)        </a:t>
            </a:r>
            <a:r>
              <a:rPr lang="en-US" b="0" dirty="0" smtClean="0"/>
              <a:t> t-channel exchange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This brings baryon-to-meson ratio practically back to 1 : </a:t>
            </a:r>
            <a:r>
              <a:rPr lang="en-US" sz="2000" b="0" dirty="0">
                <a:solidFill>
                  <a:schemeClr val="tx1"/>
                </a:solidFill>
              </a:rPr>
              <a:t>6</a:t>
            </a:r>
            <a:r>
              <a:rPr lang="en-US" sz="2000" b="0" dirty="0" smtClean="0">
                <a:solidFill>
                  <a:schemeClr val="tx1"/>
                </a:solidFill>
              </a:rPr>
              <a:t> value…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6228020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 err="1" smtClean="0">
                <a:latin typeface="SFRM1095"/>
              </a:rPr>
              <a:t>E.M.Levin</a:t>
            </a:r>
            <a:r>
              <a:rPr lang="en-US" i="1" dirty="0">
                <a:latin typeface="SFRM1095"/>
              </a:rPr>
              <a:t>,</a:t>
            </a:r>
            <a:r>
              <a:rPr lang="en-US" i="1" dirty="0" smtClean="0">
                <a:latin typeface="SFRM1095"/>
              </a:rPr>
              <a:t> </a:t>
            </a:r>
            <a:r>
              <a:rPr lang="en-US" i="1" dirty="0" err="1" smtClean="0">
                <a:latin typeface="SFRM1095"/>
              </a:rPr>
              <a:t>M.G.Ryskin</a:t>
            </a:r>
            <a:r>
              <a:rPr lang="en-US" i="1" dirty="0" smtClean="0">
                <a:latin typeface="SFRM1095"/>
              </a:rPr>
              <a:t>, </a:t>
            </a:r>
            <a:r>
              <a:rPr lang="en-US" i="1" dirty="0" err="1" smtClean="0">
                <a:latin typeface="SFRM1095"/>
              </a:rPr>
              <a:t>K.Safarik</a:t>
            </a:r>
            <a:r>
              <a:rPr lang="en-US" i="1" dirty="0" smtClean="0">
                <a:latin typeface="SFRM1095"/>
              </a:rPr>
              <a:t> </a:t>
            </a:r>
            <a:r>
              <a:rPr lang="en-GB" i="1" dirty="0" smtClean="0">
                <a:latin typeface="SFRM1095"/>
              </a:rPr>
              <a:t>1979, unpublished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960446" y="332656"/>
                <a:ext cx="2969467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=3:3:10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446" y="332656"/>
                <a:ext cx="2969467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87824" y="1052736"/>
                <a:ext cx="2770695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=1:1:6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052736"/>
                <a:ext cx="2770695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13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27732" y="186020"/>
            <a:ext cx="7632700" cy="591573"/>
          </a:xfrm>
        </p:spPr>
        <p:txBody>
          <a:bodyPr/>
          <a:lstStyle/>
          <a:p>
            <a:r>
              <a:rPr lang="en-US" dirty="0" smtClean="0"/>
              <a:t>Heavy-ion collisions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64" y="908720"/>
            <a:ext cx="7463083" cy="403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19"/>
            <a:ext cx="7020272" cy="4841063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7" y="908721"/>
            <a:ext cx="6399745" cy="508979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9512" y="6023029"/>
            <a:ext cx="8257838" cy="646331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i="1" dirty="0" smtClean="0"/>
              <a:t>B</a:t>
            </a:r>
            <a:r>
              <a:rPr lang="en-US" dirty="0" smtClean="0"/>
              <a:t>/</a:t>
            </a:r>
            <a:r>
              <a:rPr lang="en-US" i="1" dirty="0" smtClean="0"/>
              <a:t>M</a:t>
            </a:r>
            <a:r>
              <a:rPr lang="en-US" dirty="0" smtClean="0"/>
              <a:t> ratio at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≈ 2–3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in central heavy-ion collisions is ~ 2–3 times higher </a:t>
            </a:r>
          </a:p>
          <a:p>
            <a:pPr algn="l"/>
            <a:r>
              <a:rPr lang="en-US" dirty="0"/>
              <a:t>t</a:t>
            </a:r>
            <a:r>
              <a:rPr lang="en-US" dirty="0" smtClean="0"/>
              <a:t>han that in </a:t>
            </a:r>
            <a:r>
              <a:rPr lang="en-US" dirty="0" err="1" smtClean="0"/>
              <a:t>pp</a:t>
            </a:r>
            <a:r>
              <a:rPr lang="en-US" dirty="0" smtClean="0"/>
              <a:t>; at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above ~ 7–10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back to the “normal” </a:t>
            </a:r>
            <a:r>
              <a:rPr lang="en-US" dirty="0" err="1" smtClean="0"/>
              <a:t>pp</a:t>
            </a:r>
            <a:r>
              <a:rPr lang="en-US" dirty="0" smtClean="0"/>
              <a:t> value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08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55724" y="186020"/>
            <a:ext cx="7632700" cy="591573"/>
          </a:xfrm>
        </p:spPr>
        <p:txBody>
          <a:bodyPr/>
          <a:lstStyle/>
          <a:p>
            <a:r>
              <a:rPr lang="en-US" dirty="0" smtClean="0"/>
              <a:t>Recombination – coalescence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0825" y="980728"/>
            <a:ext cx="8713788" cy="5688632"/>
          </a:xfr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Up to some (intermediate) </a:t>
            </a:r>
            <a:r>
              <a:rPr lang="en-US" sz="2000" b="0" i="1" dirty="0" err="1" smtClean="0">
                <a:solidFill>
                  <a:schemeClr val="tx1"/>
                </a:solidFill>
              </a:rPr>
              <a:t>p</a:t>
            </a:r>
            <a:r>
              <a:rPr lang="en-US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000" b="0" dirty="0" smtClean="0">
                <a:solidFill>
                  <a:schemeClr val="tx1"/>
                </a:solidFill>
              </a:rPr>
              <a:t> [&lt; O(10 </a:t>
            </a:r>
            <a:r>
              <a:rPr lang="en-US" sz="2000" b="0" dirty="0" err="1" smtClean="0">
                <a:solidFill>
                  <a:schemeClr val="tx1"/>
                </a:solidFill>
              </a:rPr>
              <a:t>GeV</a:t>
            </a:r>
            <a:r>
              <a:rPr lang="en-US" sz="2000" b="0" dirty="0" smtClean="0">
                <a:solidFill>
                  <a:schemeClr val="tx1"/>
                </a:solidFill>
              </a:rPr>
              <a:t>)] recombination will be </a:t>
            </a:r>
            <a:r>
              <a:rPr lang="en-US" sz="2000" b="0" dirty="0" err="1" smtClean="0">
                <a:solidFill>
                  <a:schemeClr val="tx1"/>
                </a:solidFill>
              </a:rPr>
              <a:t>favourable</a:t>
            </a:r>
            <a:r>
              <a:rPr lang="en-US" sz="2000" b="0" dirty="0" smtClean="0">
                <a:solidFill>
                  <a:schemeClr val="tx1"/>
                </a:solidFill>
              </a:rPr>
              <a:t> compared to fragmentation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This is even more true for baryons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R</a:t>
            </a:r>
            <a:r>
              <a:rPr lang="en-US" sz="2000" b="0" dirty="0" smtClean="0">
                <a:solidFill>
                  <a:schemeClr val="tx1"/>
                </a:solidFill>
              </a:rPr>
              <a:t>ecombination explains the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enhancement of baryons, </a:t>
            </a:r>
            <a:r>
              <a:rPr lang="en-US" sz="2000" b="0" i="1" dirty="0" smtClean="0">
                <a:solidFill>
                  <a:schemeClr val="tx1"/>
                </a:solidFill>
              </a:rPr>
              <a:t>i.e.</a:t>
            </a:r>
            <a:r>
              <a:rPr lang="en-US" sz="2000" b="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rgbClr val="0000FF"/>
                </a:solidFill>
              </a:rPr>
              <a:t>baryon anomaly</a:t>
            </a:r>
          </a:p>
          <a:p>
            <a:pPr marL="0" indent="0">
              <a:lnSpc>
                <a:spcPct val="70000"/>
              </a:lnSpc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However, colour de-correlation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c</a:t>
            </a:r>
            <a:r>
              <a:rPr lang="en-US" sz="2000" b="0" dirty="0" smtClean="0">
                <a:solidFill>
                  <a:schemeClr val="tx1"/>
                </a:solidFill>
              </a:rPr>
              <a:t>an enhance baryons even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further, in the region where it is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dominant production process</a:t>
            </a:r>
          </a:p>
          <a:p>
            <a:pPr marL="0" indent="0"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This is plausible for heavy-ion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collisions, contrary to </a:t>
            </a:r>
            <a:r>
              <a:rPr lang="en-US" sz="2000" b="0" i="1" dirty="0" smtClean="0">
                <a:solidFill>
                  <a:schemeClr val="tx1"/>
                </a:solidFill>
              </a:rPr>
              <a:t>h–h</a:t>
            </a:r>
            <a:r>
              <a:rPr lang="en-US" sz="2000" b="0" dirty="0" smtClean="0">
                <a:solidFill>
                  <a:schemeClr val="tx1"/>
                </a:solidFill>
              </a:rPr>
              <a:t>, where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i</a:t>
            </a:r>
            <a:r>
              <a:rPr lang="en-US" sz="2000" b="0" dirty="0" smtClean="0">
                <a:solidFill>
                  <a:schemeClr val="tx1"/>
                </a:solidFill>
              </a:rPr>
              <a:t>n string fragmentation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 are naturally adjusted (</a:t>
            </a:r>
            <a:r>
              <a:rPr lang="en-US" sz="2000" b="0" i="1" dirty="0" smtClean="0">
                <a:solidFill>
                  <a:schemeClr val="tx1"/>
                </a:solidFill>
              </a:rPr>
              <a:t>i.e.</a:t>
            </a:r>
            <a:r>
              <a:rPr lang="en-US" sz="2000" b="0" dirty="0" smtClean="0">
                <a:solidFill>
                  <a:schemeClr val="tx1"/>
                </a:solidFill>
              </a:rPr>
              <a:t> correlated)</a:t>
            </a:r>
          </a:p>
          <a:p>
            <a:pPr marL="0" indent="0">
              <a:buNone/>
            </a:pP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044915" y="1948421"/>
            <a:ext cx="5112568" cy="3496803"/>
            <a:chOff x="4044915" y="2132856"/>
            <a:chExt cx="5112568" cy="349680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915" y="2132856"/>
              <a:ext cx="5112568" cy="3496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6804248" y="3284984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M</a:t>
              </a:r>
              <a:endParaRPr lang="en-GB" sz="2000" b="1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891699" y="2204864"/>
            <a:ext cx="3888432" cy="2592288"/>
            <a:chOff x="4886926" y="3415553"/>
            <a:chExt cx="3888432" cy="2592288"/>
          </a:xfrm>
        </p:grpSpPr>
        <p:sp>
          <p:nvSpPr>
            <p:cNvPr id="9" name="Rectangle 8"/>
            <p:cNvSpPr/>
            <p:nvPr/>
          </p:nvSpPr>
          <p:spPr bwMode="auto">
            <a:xfrm>
              <a:off x="4886926" y="3415553"/>
              <a:ext cx="3888432" cy="2592288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5786818" y="4072527"/>
              <a:ext cx="90000" cy="90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620681" y="3973625"/>
              <a:ext cx="90000" cy="90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967274" y="4176202"/>
              <a:ext cx="90000" cy="90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7798913" y="5287761"/>
              <a:ext cx="266328" cy="256593"/>
            </a:xfrm>
            <a:prstGeom prst="ellipse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Curved Connector 20"/>
            <p:cNvCxnSpPr/>
            <p:nvPr/>
          </p:nvCxnSpPr>
          <p:spPr bwMode="auto">
            <a:xfrm>
              <a:off x="5994168" y="4279649"/>
              <a:ext cx="1804745" cy="1136408"/>
            </a:xfrm>
            <a:prstGeom prst="curvedConnector3">
              <a:avLst>
                <a:gd name="adj1" fmla="val 3059"/>
              </a:avLst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Curved Connector 24"/>
            <p:cNvCxnSpPr/>
            <p:nvPr/>
          </p:nvCxnSpPr>
          <p:spPr bwMode="auto">
            <a:xfrm>
              <a:off x="5831818" y="4234649"/>
              <a:ext cx="1967095" cy="1309705"/>
            </a:xfrm>
            <a:prstGeom prst="curvedConnector3">
              <a:avLst>
                <a:gd name="adj1" fmla="val 2148"/>
              </a:avLst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Curved Connector 27"/>
            <p:cNvCxnSpPr/>
            <p:nvPr/>
          </p:nvCxnSpPr>
          <p:spPr bwMode="auto">
            <a:xfrm>
              <a:off x="5665681" y="4117527"/>
              <a:ext cx="2133232" cy="1543721"/>
            </a:xfrm>
            <a:prstGeom prst="curvedConnector3">
              <a:avLst>
                <a:gd name="adj1" fmla="val -1059"/>
              </a:avLst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7801785" y="4901098"/>
              <a:ext cx="3706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0000FF"/>
                  </a:solidFill>
                </a:rPr>
                <a:t>B</a:t>
              </a:r>
              <a:endParaRPr lang="en-GB" sz="2000" b="1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9994" y="6300028"/>
            <a:ext cx="706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R.J.Fries</a:t>
            </a:r>
            <a:r>
              <a:rPr lang="en-GB" i="1" dirty="0"/>
              <a:t> et al., </a:t>
            </a:r>
            <a:r>
              <a:rPr lang="en-GB" i="1" dirty="0" smtClean="0"/>
              <a:t>Phys. Rev. </a:t>
            </a:r>
            <a:r>
              <a:rPr lang="en-GB" i="1" dirty="0" err="1" smtClean="0"/>
              <a:t>Lett</a:t>
            </a:r>
            <a:r>
              <a:rPr lang="en-GB" i="1" dirty="0" smtClean="0"/>
              <a:t>. </a:t>
            </a:r>
            <a:r>
              <a:rPr lang="en-GB" b="1" i="1" dirty="0"/>
              <a:t>90</a:t>
            </a:r>
            <a:r>
              <a:rPr lang="en-GB" i="1" dirty="0"/>
              <a:t> 202303; </a:t>
            </a:r>
            <a:r>
              <a:rPr lang="en-GB" i="1" dirty="0" smtClean="0"/>
              <a:t>Phys. Rev. </a:t>
            </a:r>
            <a:r>
              <a:rPr lang="en-GB" b="1" i="1" dirty="0"/>
              <a:t>C68</a:t>
            </a:r>
            <a:r>
              <a:rPr lang="en-GB" i="1" dirty="0"/>
              <a:t> 044902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4555" y="6011996"/>
            <a:ext cx="545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R.C.Hwa</a:t>
            </a:r>
            <a:r>
              <a:rPr lang="en-US" i="1" dirty="0" smtClean="0"/>
              <a:t>, </a:t>
            </a:r>
            <a:r>
              <a:rPr lang="en-US" i="1" dirty="0" err="1" smtClean="0"/>
              <a:t>C.B.Yang</a:t>
            </a:r>
            <a:r>
              <a:rPr lang="en-US" i="1" dirty="0"/>
              <a:t> </a:t>
            </a:r>
            <a:r>
              <a:rPr lang="en-US" i="1" dirty="0" smtClean="0"/>
              <a:t>Phys. Rev. </a:t>
            </a:r>
            <a:r>
              <a:rPr lang="en-US" b="1" i="1" dirty="0" smtClean="0"/>
              <a:t>C67</a:t>
            </a:r>
            <a:r>
              <a:rPr lang="en-US" i="1" dirty="0" smtClean="0"/>
              <a:t> 064902</a:t>
            </a:r>
            <a:r>
              <a:rPr lang="en-US" i="1" dirty="0"/>
              <a:t>, 2003 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4581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0838" y="186020"/>
            <a:ext cx="7632700" cy="591573"/>
          </a:xfrm>
        </p:spPr>
        <p:txBody>
          <a:bodyPr/>
          <a:lstStyle/>
          <a:p>
            <a:r>
              <a:rPr lang="en-US" dirty="0" smtClean="0"/>
              <a:t>Baryon to meson from QGP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sp>
        <p:nvSpPr>
          <p:cNvPr id="50" name="Content Placeholder 6"/>
          <p:cNvSpPr>
            <a:spLocks noGrp="1"/>
          </p:cNvSpPr>
          <p:nvPr>
            <p:ph idx="1"/>
          </p:nvPr>
        </p:nvSpPr>
        <p:spPr>
          <a:xfrm>
            <a:off x="179512" y="908720"/>
            <a:ext cx="8713788" cy="5760640"/>
          </a:xfr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In previous study, when di-quark was created, we do not consider the possibility that the original quark can meet later another quark suited to be in di-quark combination and at the same time not to form a baryon </a:t>
            </a:r>
          </a:p>
          <a:p>
            <a:pPr marL="442912" lvl="1" indent="0">
              <a:buNone/>
            </a:pPr>
            <a:r>
              <a:rPr lang="en-US" b="0" dirty="0" smtClean="0"/>
              <a:t>di-quark </a:t>
            </a:r>
            <a:r>
              <a:rPr lang="en-US" b="0" dirty="0"/>
              <a:t>was assumed to be a well-bounded </a:t>
            </a:r>
            <a:r>
              <a:rPr lang="en-US" b="0" dirty="0" smtClean="0"/>
              <a:t>state</a:t>
            </a:r>
          </a:p>
          <a:p>
            <a:pPr marL="442912" lvl="1" indent="0">
              <a:buNone/>
            </a:pPr>
            <a:r>
              <a:rPr lang="en-US" b="0" dirty="0" smtClean="0"/>
              <a:t>thus only </a:t>
            </a:r>
            <a:r>
              <a:rPr lang="en-US" b="0" dirty="0"/>
              <a:t>the first di-quark </a:t>
            </a:r>
            <a:r>
              <a:rPr lang="en-US" b="0" dirty="0" smtClean="0"/>
              <a:t>combination </a:t>
            </a:r>
            <a:r>
              <a:rPr lang="en-US" b="0" dirty="0"/>
              <a:t>was kept and should eventually end up in </a:t>
            </a:r>
            <a:r>
              <a:rPr lang="en-US" b="0" dirty="0" smtClean="0"/>
              <a:t>a baryon</a:t>
            </a: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For the recombination from QGP we search for the “closest” colour singlet combination to coalesce, thus we keep track of more than one di-quarks</a:t>
            </a:r>
          </a:p>
          <a:p>
            <a:pPr marL="0" indent="0"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>
                <a:solidFill>
                  <a:schemeClr val="tx1"/>
                </a:solidFill>
              </a:rPr>
              <a:t>T</a:t>
            </a:r>
            <a:r>
              <a:rPr lang="en-US" sz="2000" b="0" dirty="0" smtClean="0">
                <a:solidFill>
                  <a:schemeClr val="tx1"/>
                </a:solidFill>
              </a:rPr>
              <a:t>his assumption </a:t>
            </a:r>
            <a:r>
              <a:rPr lang="en-US" sz="2000" b="0" dirty="0" err="1" smtClean="0">
                <a:solidFill>
                  <a:schemeClr val="tx1"/>
                </a:solidFill>
              </a:rPr>
              <a:t>favour</a:t>
            </a:r>
            <a:r>
              <a:rPr lang="en-US" sz="2000" b="0" dirty="0" smtClean="0">
                <a:solidFill>
                  <a:schemeClr val="tx1"/>
                </a:solidFill>
              </a:rPr>
              <a:t> baryons even more </a:t>
            </a:r>
          </a:p>
          <a:p>
            <a:pPr marL="442912" lvl="1" indent="0">
              <a:buNone/>
            </a:pPr>
            <a:r>
              <a:rPr lang="en-US" b="0" dirty="0"/>
              <a:t>b</a:t>
            </a:r>
            <a:r>
              <a:rPr lang="en-US" b="0" dirty="0" smtClean="0"/>
              <a:t>aryon-to-meson ratio become</a:t>
            </a:r>
          </a:p>
          <a:p>
            <a:pPr marL="442912" lvl="1" indent="0">
              <a:buNone/>
            </a:pPr>
            <a:endParaRPr lang="en-US" b="0" dirty="0">
              <a:solidFill>
                <a:schemeClr val="tx1"/>
              </a:solidFill>
            </a:endParaRPr>
          </a:p>
          <a:p>
            <a:pPr marL="442912" lvl="1" indent="0">
              <a:buNone/>
            </a:pPr>
            <a:r>
              <a:rPr lang="en-US" b="0" dirty="0"/>
              <a:t>c</a:t>
            </a:r>
            <a:r>
              <a:rPr lang="en-US" b="0" dirty="0" smtClean="0"/>
              <a:t>ompared to                                              or </a:t>
            </a:r>
          </a:p>
          <a:p>
            <a:pPr marL="442912" lvl="1" indent="0">
              <a:buNone/>
            </a:pPr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The relative increase of probability for baryons between the two extreme </a:t>
            </a:r>
            <a:r>
              <a:rPr lang="en-US" sz="2000" b="0" dirty="0" err="1" smtClean="0">
                <a:solidFill>
                  <a:schemeClr val="tx1"/>
                </a:solidFill>
              </a:rPr>
              <a:t>scenaria</a:t>
            </a:r>
            <a:r>
              <a:rPr lang="en-US" sz="2000" b="0" dirty="0" smtClean="0">
                <a:solidFill>
                  <a:schemeClr val="tx1"/>
                </a:solidFill>
              </a:rPr>
              <a:t> (“always adapted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” and “completely random </a:t>
            </a:r>
            <a:r>
              <a:rPr lang="en-US" sz="2000" b="0" dirty="0" err="1" smtClean="0">
                <a:solidFill>
                  <a:schemeClr val="tx1"/>
                </a:solidFill>
              </a:rPr>
              <a:t>colours</a:t>
            </a:r>
            <a:r>
              <a:rPr lang="en-US" sz="2000" b="0" dirty="0" smtClean="0">
                <a:solidFill>
                  <a:schemeClr val="tx1"/>
                </a:solidFill>
              </a:rPr>
              <a:t>”) is </a:t>
            </a:r>
            <a:r>
              <a:rPr lang="en-US" sz="2000" b="0" dirty="0" smtClean="0">
                <a:solidFill>
                  <a:srgbClr val="0000FF"/>
                </a:solidFill>
              </a:rPr>
              <a:t>87/41</a:t>
            </a:r>
            <a:r>
              <a:rPr lang="en-US" sz="2000" b="0" dirty="0" smtClean="0">
                <a:solidFill>
                  <a:schemeClr val="tx1"/>
                </a:solidFill>
              </a:rPr>
              <a:t> (</a:t>
            </a:r>
            <a:r>
              <a:rPr lang="en-US" sz="2000" b="0" dirty="0" smtClean="0">
                <a:solidFill>
                  <a:srgbClr val="0000FF"/>
                </a:solidFill>
              </a:rPr>
              <a:t>≈ 2.122</a:t>
            </a:r>
            <a:r>
              <a:rPr lang="en-US" sz="2000" b="0" dirty="0" smtClean="0">
                <a:solidFill>
                  <a:schemeClr val="tx1"/>
                </a:solidFill>
              </a:rPr>
              <a:t>)</a:t>
            </a:r>
            <a:endParaRPr lang="en-US" sz="2000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093420" y="4273932"/>
                <a:ext cx="3367012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=29:29:82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420" y="4273932"/>
                <a:ext cx="3367012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250605" y="4922004"/>
                <a:ext cx="2969467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=3:3:10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605" y="4922004"/>
                <a:ext cx="296946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689737" y="4922004"/>
                <a:ext cx="2770695" cy="523220"/>
              </a:xfrm>
              <a:prstGeom prst="rect">
                <a:avLst/>
              </a:prstGeom>
              <a:solidFill>
                <a:srgbClr val="00FFFF"/>
              </a:solidFill>
              <a:ln w="254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:</m:t>
                      </m:r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0" i="1" smtClean="0">
                          <a:latin typeface="Cambria Math"/>
                        </a:rPr>
                        <m:t>=1:1:6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737" y="4922004"/>
                <a:ext cx="277069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/>
          <p:cNvSpPr txBox="1"/>
          <p:nvPr/>
        </p:nvSpPr>
        <p:spPr>
          <a:xfrm>
            <a:off x="4309174" y="6300028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 err="1" smtClean="0">
                <a:latin typeface="SFRM1095"/>
              </a:rPr>
              <a:t>G.Matulewicz</a:t>
            </a:r>
            <a:r>
              <a:rPr lang="en-US" i="1" dirty="0" smtClean="0">
                <a:latin typeface="SFRM1095"/>
              </a:rPr>
              <a:t>, </a:t>
            </a:r>
            <a:r>
              <a:rPr lang="en-US" i="1" dirty="0" err="1" smtClean="0">
                <a:latin typeface="SFRM1095"/>
              </a:rPr>
              <a:t>K.Safarik</a:t>
            </a:r>
            <a:r>
              <a:rPr lang="en-US" i="1" dirty="0" smtClean="0">
                <a:latin typeface="SFRM1095"/>
              </a:rPr>
              <a:t> </a:t>
            </a:r>
            <a:r>
              <a:rPr lang="en-GB" i="1" dirty="0" smtClean="0">
                <a:latin typeface="SFRM1095"/>
              </a:rPr>
              <a:t>2012, unpublished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1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ontent Placeholder 6"/>
          <p:cNvSpPr>
            <a:spLocks noGrp="1"/>
          </p:cNvSpPr>
          <p:nvPr>
            <p:ph idx="1"/>
          </p:nvPr>
        </p:nvSpPr>
        <p:spPr>
          <a:xfrm>
            <a:off x="250825" y="980728"/>
            <a:ext cx="8713788" cy="5688632"/>
          </a:xfr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In our simple model at each step, when comes a quark with an unsuitable colour, we consider with some probability </a:t>
            </a:r>
            <a:r>
              <a:rPr lang="en-US" sz="2000" b="0" i="1" dirty="0" err="1" smtClean="0">
                <a:solidFill>
                  <a:srgbClr val="0000FF"/>
                </a:solidFill>
              </a:rPr>
              <a:t>p</a:t>
            </a:r>
            <a:r>
              <a:rPr lang="en-US" sz="2000" b="0" baseline="-25000" dirty="0" err="1" smtClean="0">
                <a:solidFill>
                  <a:srgbClr val="0000FF"/>
                </a:solidFill>
              </a:rPr>
              <a:t>g</a:t>
            </a:r>
            <a:r>
              <a:rPr lang="en-US" sz="2000" b="0" dirty="0" smtClean="0">
                <a:solidFill>
                  <a:schemeClr val="tx1"/>
                </a:solidFill>
              </a:rPr>
              <a:t> (so called “gluon probability”) that the colour is adjusted to the suitable one, by some sort of soft gluon emission </a:t>
            </a:r>
          </a:p>
          <a:p>
            <a:pPr marL="442912" lvl="1" indent="0">
              <a:lnSpc>
                <a:spcPct val="70000"/>
              </a:lnSpc>
              <a:buNone/>
            </a:pPr>
            <a:r>
              <a:rPr lang="en-US" b="0" dirty="0"/>
              <a:t>t</a:t>
            </a:r>
            <a:r>
              <a:rPr lang="en-US" b="0" dirty="0" smtClean="0"/>
              <a:t>hus f</a:t>
            </a:r>
            <a:r>
              <a:rPr lang="en-US" b="0" dirty="0" smtClean="0">
                <a:solidFill>
                  <a:schemeClr val="tx1"/>
                </a:solidFill>
              </a:rPr>
              <a:t>or </a:t>
            </a:r>
            <a:r>
              <a:rPr lang="en-US" b="0" i="1" dirty="0" err="1" smtClean="0">
                <a:solidFill>
                  <a:srgbClr val="0000FF"/>
                </a:solidFill>
              </a:rPr>
              <a:t>p</a:t>
            </a:r>
            <a:r>
              <a:rPr lang="en-US" b="0" baseline="-25000" dirty="0" err="1" smtClean="0">
                <a:solidFill>
                  <a:srgbClr val="0000FF"/>
                </a:solidFill>
              </a:rPr>
              <a:t>g</a:t>
            </a:r>
            <a:r>
              <a:rPr lang="en-US" b="0" dirty="0" smtClean="0">
                <a:solidFill>
                  <a:srgbClr val="0000FF"/>
                </a:solidFill>
              </a:rPr>
              <a:t> = 0 </a:t>
            </a:r>
            <a:r>
              <a:rPr lang="en-US" b="0" dirty="0" smtClean="0">
                <a:solidFill>
                  <a:schemeClr val="tx1"/>
                </a:solidFill>
              </a:rPr>
              <a:t>and </a:t>
            </a:r>
            <a:r>
              <a:rPr lang="en-US" b="0" i="1" dirty="0" err="1" smtClean="0">
                <a:solidFill>
                  <a:srgbClr val="0000FF"/>
                </a:solidFill>
              </a:rPr>
              <a:t>p</a:t>
            </a:r>
            <a:r>
              <a:rPr lang="en-US" b="0" baseline="-25000" dirty="0" err="1" smtClean="0">
                <a:solidFill>
                  <a:srgbClr val="0000FF"/>
                </a:solidFill>
              </a:rPr>
              <a:t>g</a:t>
            </a:r>
            <a:r>
              <a:rPr lang="en-US" b="0" dirty="0" smtClean="0">
                <a:solidFill>
                  <a:srgbClr val="0000FF"/>
                </a:solidFill>
              </a:rPr>
              <a:t> = 1 </a:t>
            </a:r>
            <a:r>
              <a:rPr lang="en-US" b="0" dirty="0" smtClean="0">
                <a:solidFill>
                  <a:schemeClr val="tx1"/>
                </a:solidFill>
              </a:rPr>
              <a:t>the two</a:t>
            </a:r>
          </a:p>
          <a:p>
            <a:pPr marL="442912" lvl="1" indent="0">
              <a:lnSpc>
                <a:spcPct val="70000"/>
              </a:lnSpc>
              <a:buNone/>
            </a:pPr>
            <a:r>
              <a:rPr lang="en-US" b="0" dirty="0"/>
              <a:t>e</a:t>
            </a:r>
            <a:r>
              <a:rPr lang="en-US" b="0" dirty="0" smtClean="0"/>
              <a:t>xtreme cases are recovered</a:t>
            </a:r>
          </a:p>
          <a:p>
            <a:pPr marL="442912" lvl="1" indent="0">
              <a:lnSpc>
                <a:spcPct val="70000"/>
              </a:lnSpc>
              <a:buNone/>
            </a:pPr>
            <a:endParaRPr lang="en-US" b="0" dirty="0" smtClean="0"/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In order to calculate the final baryon-to-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m</a:t>
            </a:r>
            <a:r>
              <a:rPr lang="en-US" sz="2000" b="0" dirty="0" smtClean="0">
                <a:solidFill>
                  <a:schemeClr val="tx1"/>
                </a:solidFill>
              </a:rPr>
              <a:t>eson ratio we assign to quarks flavour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(s quark being suppressed by factor 0.3)</a:t>
            </a:r>
          </a:p>
          <a:p>
            <a:pPr marL="0" indent="0">
              <a:lnSpc>
                <a:spcPct val="70000"/>
              </a:lnSpc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Hadrons from lowest (</a:t>
            </a:r>
            <a:r>
              <a:rPr lang="en-US" sz="2000" b="0" i="1" dirty="0">
                <a:solidFill>
                  <a:schemeClr val="tx1"/>
                </a:solidFill>
              </a:rPr>
              <a:t>l</a:t>
            </a:r>
            <a:r>
              <a:rPr lang="en-US" sz="2000" b="0" i="1" dirty="0" smtClean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= 0) </a:t>
            </a:r>
            <a:r>
              <a:rPr lang="en-US" sz="2000" b="0" dirty="0" err="1" smtClean="0">
                <a:solidFill>
                  <a:schemeClr val="tx1"/>
                </a:solidFill>
              </a:rPr>
              <a:t>multiplets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a</a:t>
            </a:r>
            <a:r>
              <a:rPr lang="en-US" sz="2000" b="0" dirty="0" smtClean="0">
                <a:solidFill>
                  <a:schemeClr val="tx1"/>
                </a:solidFill>
              </a:rPr>
              <a:t>re constructed with weights according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t</a:t>
            </a:r>
            <a:r>
              <a:rPr lang="en-US" sz="2000" b="0" dirty="0" smtClean="0">
                <a:solidFill>
                  <a:schemeClr val="tx1"/>
                </a:solidFill>
              </a:rPr>
              <a:t>he number of spin states, and decayed</a:t>
            </a:r>
          </a:p>
          <a:p>
            <a:pPr marL="0" indent="0">
              <a:lnSpc>
                <a:spcPct val="70000"/>
              </a:lnSpc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2-d model assuming thermal distribution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f</a:t>
            </a:r>
            <a:r>
              <a:rPr lang="en-US" sz="2000" b="0" dirty="0" smtClean="0">
                <a:solidFill>
                  <a:schemeClr val="tx1"/>
                </a:solidFill>
              </a:rPr>
              <a:t>or quark </a:t>
            </a:r>
            <a:r>
              <a:rPr lang="en-US" sz="2000" b="0" i="1" dirty="0" err="1" smtClean="0">
                <a:solidFill>
                  <a:schemeClr val="tx1"/>
                </a:solidFill>
              </a:rPr>
              <a:t>p</a:t>
            </a:r>
            <a:r>
              <a:rPr lang="en-US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000" b="0" dirty="0" smtClean="0">
                <a:solidFill>
                  <a:schemeClr val="tx1"/>
                </a:solidFill>
              </a:rPr>
              <a:t> is under construction,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0" dirty="0">
                <a:solidFill>
                  <a:schemeClr val="tx1"/>
                </a:solidFill>
              </a:rPr>
              <a:t>u</a:t>
            </a:r>
            <a:r>
              <a:rPr lang="en-US" sz="2000" b="0" dirty="0" smtClean="0">
                <a:solidFill>
                  <a:schemeClr val="tx1"/>
                </a:solidFill>
              </a:rPr>
              <a:t>tilizing for quark ordering inv. mass</a:t>
            </a:r>
          </a:p>
          <a:p>
            <a:pPr marL="0" indent="0">
              <a:buNone/>
            </a:pPr>
            <a:endParaRPr lang="en-US" sz="2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78342" y="186020"/>
            <a:ext cx="7632700" cy="591573"/>
          </a:xfrm>
        </p:spPr>
        <p:txBody>
          <a:bodyPr/>
          <a:lstStyle/>
          <a:p>
            <a:r>
              <a:rPr lang="en-US" dirty="0" smtClean="0"/>
              <a:t>Simple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August 2012 Baryon anomaly &amp; colour... K.Safarik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4918593" y="2461727"/>
            <a:ext cx="4005554" cy="4163017"/>
            <a:chOff x="3014718" y="1340768"/>
            <a:chExt cx="4005554" cy="4163017"/>
          </a:xfrm>
        </p:grpSpPr>
        <p:grpSp>
          <p:nvGrpSpPr>
            <p:cNvPr id="45" name="Group 44"/>
            <p:cNvGrpSpPr/>
            <p:nvPr/>
          </p:nvGrpSpPr>
          <p:grpSpPr>
            <a:xfrm>
              <a:off x="3014718" y="1340768"/>
              <a:ext cx="4005554" cy="4163017"/>
              <a:chOff x="2006606" y="1570239"/>
              <a:chExt cx="4005554" cy="4163017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2006606" y="1570239"/>
                <a:ext cx="4005554" cy="416301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2771800" y="1759369"/>
                <a:ext cx="3024336" cy="33123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 bwMode="auto">
              <a:xfrm>
                <a:off x="2771800" y="4509120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 bwMode="auto">
              <a:xfrm>
                <a:off x="2776283" y="3959950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2767319" y="3402106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>
                <a:off x="2767319" y="2852936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2767319" y="2303766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flipV="1">
                <a:off x="3302750" y="1759369"/>
                <a:ext cx="0" cy="3312368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flipV="1">
                <a:off x="3838473" y="1773688"/>
                <a:ext cx="0" cy="3312368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 flipV="1">
                <a:off x="4369423" y="1763852"/>
                <a:ext cx="0" cy="3312368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flipV="1">
                <a:off x="4900373" y="1764142"/>
                <a:ext cx="0" cy="3312368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5422649" y="1763852"/>
                <a:ext cx="0" cy="3312368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" name="Freeform 23"/>
              <p:cNvSpPr/>
              <p:nvPr/>
            </p:nvSpPr>
            <p:spPr bwMode="auto">
              <a:xfrm>
                <a:off x="2770094" y="3818965"/>
                <a:ext cx="2662518" cy="927847"/>
              </a:xfrm>
              <a:custGeom>
                <a:avLst/>
                <a:gdLst>
                  <a:gd name="connsiteX0" fmla="*/ 0 w 2662518"/>
                  <a:gd name="connsiteY0" fmla="*/ 0 h 927847"/>
                  <a:gd name="connsiteX1" fmla="*/ 806824 w 2662518"/>
                  <a:gd name="connsiteY1" fmla="*/ 632011 h 927847"/>
                  <a:gd name="connsiteX2" fmla="*/ 2662518 w 2662518"/>
                  <a:gd name="connsiteY2" fmla="*/ 927847 h 9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62518" h="927847">
                    <a:moveTo>
                      <a:pt x="0" y="0"/>
                    </a:moveTo>
                    <a:cubicBezTo>
                      <a:pt x="181535" y="238685"/>
                      <a:pt x="363071" y="477370"/>
                      <a:pt x="806824" y="632011"/>
                    </a:cubicBezTo>
                    <a:cubicBezTo>
                      <a:pt x="1250577" y="786652"/>
                      <a:pt x="1956547" y="857249"/>
                      <a:pt x="2662518" y="927847"/>
                    </a:cubicBez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 bwMode="auto">
              <a:xfrm>
                <a:off x="2770094" y="3146612"/>
                <a:ext cx="2662518" cy="1021976"/>
              </a:xfrm>
              <a:custGeom>
                <a:avLst/>
                <a:gdLst>
                  <a:gd name="connsiteX0" fmla="*/ 0 w 2662518"/>
                  <a:gd name="connsiteY0" fmla="*/ 0 h 1021976"/>
                  <a:gd name="connsiteX1" fmla="*/ 820271 w 2662518"/>
                  <a:gd name="connsiteY1" fmla="*/ 726141 h 1021976"/>
                  <a:gd name="connsiteX2" fmla="*/ 2662518 w 2662518"/>
                  <a:gd name="connsiteY2" fmla="*/ 1021976 h 1021976"/>
                  <a:gd name="connsiteX3" fmla="*/ 2662518 w 2662518"/>
                  <a:gd name="connsiteY3" fmla="*/ 1021976 h 102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2518" h="1021976">
                    <a:moveTo>
                      <a:pt x="0" y="0"/>
                    </a:moveTo>
                    <a:cubicBezTo>
                      <a:pt x="188259" y="277906"/>
                      <a:pt x="376518" y="555812"/>
                      <a:pt x="820271" y="726141"/>
                    </a:cubicBezTo>
                    <a:cubicBezTo>
                      <a:pt x="1264024" y="896470"/>
                      <a:pt x="2662518" y="1021976"/>
                      <a:pt x="2662518" y="1021976"/>
                    </a:cubicBezTo>
                    <a:lnTo>
                      <a:pt x="2662518" y="1021976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473321" y="4890646"/>
                <a:ext cx="2984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</a:t>
                </a:r>
                <a:endParaRPr lang="en-GB" sz="1600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617337" y="5079776"/>
                <a:ext cx="2984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</a:t>
                </a:r>
                <a:endParaRPr lang="en-GB" sz="16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292080" y="5085184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1</a:t>
                </a:r>
                <a:endParaRPr lang="en-GB" sz="1600" b="1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294638" y="3778859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0.2</a:t>
                </a:r>
                <a:endParaRPr lang="en-GB" sz="1600" b="1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294638" y="2671845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0.4</a:t>
                </a:r>
                <a:endParaRPr lang="en-GB" sz="1600" b="1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94638" y="1570239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0.6</a:t>
                </a:r>
                <a:endParaRPr lang="en-GB" sz="1600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086726" y="5093223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0.2</a:t>
                </a:r>
                <a:endParaRPr lang="en-GB" sz="1600" b="1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609002" y="5094730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0.4</a:t>
                </a:r>
                <a:endParaRPr lang="en-GB" sz="1600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126505" y="5093223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0.6</a:t>
                </a:r>
                <a:endParaRPr lang="en-GB" sz="16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670902" y="5093223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0.8</a:t>
                </a:r>
                <a:endParaRPr lang="en-GB" sz="16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51920" y="5291916"/>
                <a:ext cx="20569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g</a:t>
                </a:r>
                <a:r>
                  <a:rPr lang="en-US" b="1" dirty="0" smtClean="0"/>
                  <a:t>luon probability</a:t>
                </a:r>
                <a:endParaRPr lang="en-GB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6200000">
                <a:off x="1310261" y="2325146"/>
                <a:ext cx="17620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</a:t>
                </a:r>
                <a:r>
                  <a:rPr lang="en-US" b="1" dirty="0" smtClean="0"/>
                  <a:t>aryon/meson</a:t>
                </a:r>
                <a:endParaRPr lang="en-GB" b="1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148064" y="3419708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direct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51920" y="4283804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after decays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51520" y="6313475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 err="1" smtClean="0">
                <a:latin typeface="SFRM1095"/>
              </a:rPr>
              <a:t>G.Matulewicz</a:t>
            </a:r>
            <a:r>
              <a:rPr lang="en-US" i="1" dirty="0" smtClean="0">
                <a:latin typeface="SFRM1095"/>
              </a:rPr>
              <a:t>, </a:t>
            </a:r>
            <a:r>
              <a:rPr lang="en-US" i="1" dirty="0" err="1" smtClean="0">
                <a:latin typeface="SFRM1095"/>
              </a:rPr>
              <a:t>K.Safarik</a:t>
            </a:r>
            <a:r>
              <a:rPr lang="en-US" i="1" dirty="0" smtClean="0">
                <a:latin typeface="SFRM1095"/>
              </a:rPr>
              <a:t> </a:t>
            </a:r>
            <a:r>
              <a:rPr lang="en-GB" i="1" dirty="0" smtClean="0">
                <a:latin typeface="SFRM1095"/>
              </a:rPr>
              <a:t>2012, unpublished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78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64379</TotalTime>
  <Words>1254</Words>
  <Application>Microsoft Office PowerPoint</Application>
  <PresentationFormat>On-screen Show (4:3)</PresentationFormat>
  <Paragraphs>181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 Presentation 1</vt:lpstr>
      <vt:lpstr>Baryon anomaly in  heavy-ion collisions &amp;  colour correlations in QGP</vt:lpstr>
      <vt:lpstr>Constituent quark model</vt:lpstr>
      <vt:lpstr>Baryon-to-meson ratio</vt:lpstr>
      <vt:lpstr>… without colour correlations</vt:lpstr>
      <vt:lpstr>PowerPoint Presentation</vt:lpstr>
      <vt:lpstr>Heavy-ion collisions</vt:lpstr>
      <vt:lpstr>Recombination – coalescence </vt:lpstr>
      <vt:lpstr>Baryon to meson from QGP</vt:lpstr>
      <vt:lpstr>Simple model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Experiment</dc:title>
  <dc:creator>Karel Safarik</dc:creator>
  <cp:lastModifiedBy>karel</cp:lastModifiedBy>
  <cp:revision>375</cp:revision>
  <dcterms:created xsi:type="dcterms:W3CDTF">2003-02-25T13:39:16Z</dcterms:created>
  <dcterms:modified xsi:type="dcterms:W3CDTF">2012-08-15T16:04:07Z</dcterms:modified>
</cp:coreProperties>
</file>