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Default Extension="pict" ContentType="image/pict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embeddings/Microsoft_Equation3.bin" ContentType="application/vnd.openxmlformats-officedocument.oleObject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Default Extension="pdf" ContentType="application/pdf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embeddings/Microsoft_Equation1.bin" ContentType="application/vnd.openxmlformats-officedocument.oleObject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Default Extension="wmf" ContentType="image/x-wmf"/>
  <Override PartName="/ppt/slideLayouts/slideLayout4.xml" ContentType="application/vnd.openxmlformats-officedocument.presentationml.slideLayout+xml"/>
  <Override PartName="/ppt/embeddings/Microsoft_Equation2.bin" ContentType="application/vnd.openxmlformats-officedocument.oleObject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80" r:id="rId2"/>
    <p:sldId id="313" r:id="rId3"/>
    <p:sldId id="258" r:id="rId4"/>
    <p:sldId id="285" r:id="rId5"/>
    <p:sldId id="259" r:id="rId6"/>
    <p:sldId id="292" r:id="rId7"/>
    <p:sldId id="261" r:id="rId8"/>
    <p:sldId id="293" r:id="rId9"/>
    <p:sldId id="289" r:id="rId10"/>
    <p:sldId id="275" r:id="rId11"/>
    <p:sldId id="276" r:id="rId12"/>
    <p:sldId id="312" r:id="rId13"/>
    <p:sldId id="305" r:id="rId14"/>
    <p:sldId id="321" r:id="rId15"/>
    <p:sldId id="315" r:id="rId16"/>
    <p:sldId id="314" r:id="rId17"/>
    <p:sldId id="287" r:id="rId18"/>
    <p:sldId id="298" r:id="rId19"/>
    <p:sldId id="303" r:id="rId20"/>
    <p:sldId id="308" r:id="rId21"/>
    <p:sldId id="316" r:id="rId22"/>
    <p:sldId id="317" r:id="rId23"/>
    <p:sldId id="318" r:id="rId24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FF00FF"/>
    <a:srgbClr val="00FFFF"/>
  </p:clrMru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85328" autoAdjust="0"/>
  </p:normalViewPr>
  <p:slideViewPr>
    <p:cSldViewPr snapToObjects="1" showGuides="1">
      <p:cViewPr varScale="1">
        <p:scale>
          <a:sx n="76" d="100"/>
          <a:sy n="76" d="100"/>
        </p:scale>
        <p:origin x="-11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8AE416-3A3D-9E4C-B7B3-BBD78052ED6F}" type="datetimeFigureOut">
              <a:rPr lang="ja-JP" altLang="en-US" smtClean="0"/>
              <a:pPr/>
              <a:t>12.8.16</a:t>
            </a:fld>
            <a:endParaRPr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2B6519-48E4-9940-B6C9-970B49FD113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72420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D5DE36-1510-C74E-A287-D9FC51BD65D9}" type="datetimeFigureOut">
              <a:rPr lang="ja-JP" altLang="en-US" smtClean="0"/>
              <a:pPr/>
              <a:t>12.8.16</a:t>
            </a:fld>
            <a:endParaRPr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88EC1-EA87-7045-A705-137EB9C3064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776639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88EC1-EA87-7045-A705-137EB9C30641}" type="slidenum">
              <a:rPr lang="ja-JP" altLang="en-US" smtClean="0"/>
              <a:pPr/>
              <a:t>2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88EC1-EA87-7045-A705-137EB9C30641}" type="slidenum">
              <a:rPr lang="ja-JP" altLang="en-US" smtClean="0"/>
              <a:pPr/>
              <a:t>3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88EC1-EA87-7045-A705-137EB9C30641}" type="slidenum">
              <a:rPr lang="ja-JP" altLang="en-US" smtClean="0"/>
              <a:pPr/>
              <a:t>5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88EC1-EA87-7045-A705-137EB9C30641}" type="slidenum">
              <a:rPr lang="ja-JP" altLang="en-US" smtClean="0"/>
              <a:pPr/>
              <a:t>7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M.~Cacciari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M.~Greco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P.~Nason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JHEP {\bf 0103} (2001) 006</a:t>
            </a:r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88EC1-EA87-7045-A705-137EB9C30641}" type="slidenum">
              <a:rPr lang="ja-JP" altLang="en-US" smtClean="0"/>
              <a:pPr/>
              <a:t>10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>
                <a:solidFill>
                  <a:srgbClr val="008000"/>
                </a:solidFill>
              </a:rPr>
              <a:t>J. </a:t>
            </a:r>
            <a:r>
              <a:rPr lang="en-US" altLang="ja-JP" dirty="0" err="1" smtClean="0">
                <a:solidFill>
                  <a:srgbClr val="008000"/>
                </a:solidFill>
              </a:rPr>
              <a:t>Uphoff</a:t>
            </a:r>
            <a:r>
              <a:rPr lang="en-US" altLang="ja-JP" dirty="0" smtClean="0">
                <a:solidFill>
                  <a:srgbClr val="008000"/>
                </a:solidFill>
              </a:rPr>
              <a:t> et al. </a:t>
            </a:r>
            <a:r>
              <a:rPr lang="en-US" altLang="ja-JP" dirty="0" err="1" smtClean="0">
                <a:solidFill>
                  <a:srgbClr val="008000"/>
                </a:solidFill>
              </a:rPr>
              <a:t>arXiv</a:t>
            </a:r>
            <a:r>
              <a:rPr lang="en-US" altLang="ja-JP" dirty="0" smtClean="0">
                <a:solidFill>
                  <a:srgbClr val="008000"/>
                </a:solidFill>
              </a:rPr>
              <a:t> 1205.4945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88EC1-EA87-7045-A705-137EB9C30641}" type="slidenum">
              <a:rPr lang="ja-JP" altLang="en-US" smtClean="0"/>
              <a:pPr/>
              <a:t>16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88EC1-EA87-7045-A705-137EB9C30641}" type="slidenum">
              <a:rPr lang="ja-JP" altLang="en-US" smtClean="0"/>
              <a:pPr/>
              <a:t>21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88EC1-EA87-7045-A705-137EB9C30641}" type="slidenum">
              <a:rPr lang="ja-JP" altLang="en-US" smtClean="0"/>
              <a:pPr/>
              <a:t>22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88EC1-EA87-7045-A705-137EB9C30641}" type="slidenum">
              <a:rPr lang="ja-JP" altLang="en-US" smtClean="0"/>
              <a:pPr/>
              <a:t>23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altLang="ja-JP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3D890729-C0F4-B74A-87A5-ED5E8646B554}" type="datetime1">
              <a:rPr lang="ja-JP" altLang="en-US" smtClean="0"/>
              <a:pPr/>
              <a:t>12.8.16</a:t>
            </a:fld>
            <a:endParaRPr lang="ja-JP" alt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ja-JP" alt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AE06A280-4483-304C-9159-2500F3F90A1A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altLang="ja-JP" smtClean="0"/>
              <a:t>Click to edit Master text styles</a:t>
            </a:r>
          </a:p>
          <a:p>
            <a:pPr lvl="1" eaLnBrk="1" latinLnBrk="0" hangingPunct="1"/>
            <a:r>
              <a:rPr lang="en-US" altLang="ja-JP" smtClean="0"/>
              <a:t>Second level</a:t>
            </a:r>
          </a:p>
          <a:p>
            <a:pPr lvl="2" eaLnBrk="1" latinLnBrk="0" hangingPunct="1"/>
            <a:r>
              <a:rPr lang="en-US" altLang="ja-JP" smtClean="0"/>
              <a:t>Third level</a:t>
            </a:r>
          </a:p>
          <a:p>
            <a:pPr lvl="3" eaLnBrk="1" latinLnBrk="0" hangingPunct="1"/>
            <a:r>
              <a:rPr lang="en-US" altLang="ja-JP" smtClean="0"/>
              <a:t>Fourth level</a:t>
            </a:r>
          </a:p>
          <a:p>
            <a:pPr lvl="4" eaLnBrk="1" latinLnBrk="0" hangingPunct="1"/>
            <a:r>
              <a:rPr lang="en-US" altLang="ja-JP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B906D-C923-5241-87CB-21CB48494D88}" type="datetime1">
              <a:rPr lang="ja-JP" altLang="en-US" smtClean="0"/>
              <a:pPr/>
              <a:t>12.8.16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6A280-4483-304C-9159-2500F3F90A1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altLang="ja-JP" smtClean="0"/>
              <a:t>Click to edit Master text styles</a:t>
            </a:r>
          </a:p>
          <a:p>
            <a:pPr lvl="1" eaLnBrk="1" latinLnBrk="0" hangingPunct="1"/>
            <a:r>
              <a:rPr lang="en-US" altLang="ja-JP" smtClean="0"/>
              <a:t>Second level</a:t>
            </a:r>
          </a:p>
          <a:p>
            <a:pPr lvl="2" eaLnBrk="1" latinLnBrk="0" hangingPunct="1"/>
            <a:r>
              <a:rPr lang="en-US" altLang="ja-JP" smtClean="0"/>
              <a:t>Third level</a:t>
            </a:r>
          </a:p>
          <a:p>
            <a:pPr lvl="3" eaLnBrk="1" latinLnBrk="0" hangingPunct="1"/>
            <a:r>
              <a:rPr lang="en-US" altLang="ja-JP" smtClean="0"/>
              <a:t>Fourth level</a:t>
            </a:r>
          </a:p>
          <a:p>
            <a:pPr lvl="4" eaLnBrk="1" latinLnBrk="0" hangingPunct="1"/>
            <a:r>
              <a:rPr lang="en-US" altLang="ja-JP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B820B-E9C5-9F43-9D04-B90D72B24AF1}" type="datetime1">
              <a:rPr lang="ja-JP" altLang="en-US" smtClean="0"/>
              <a:pPr/>
              <a:t>12.8.16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6A280-4483-304C-9159-2500F3F90A1A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7A867-0C15-394C-BD54-7DE498D86944}" type="datetime1">
              <a:rPr lang="ja-JP" altLang="en-US" smtClean="0"/>
              <a:pPr/>
              <a:t>12.8.16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6A280-4483-304C-9159-2500F3F90A1A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altLang="ja-JP" smtClean="0"/>
              <a:t>Click to edit Master text styles</a:t>
            </a:r>
          </a:p>
          <a:p>
            <a:pPr lvl="1" eaLnBrk="1" latinLnBrk="0" hangingPunct="1"/>
            <a:r>
              <a:rPr lang="en-US" altLang="ja-JP" smtClean="0"/>
              <a:t>Second level</a:t>
            </a:r>
          </a:p>
          <a:p>
            <a:pPr lvl="2" eaLnBrk="1" latinLnBrk="0" hangingPunct="1"/>
            <a:r>
              <a:rPr lang="en-US" altLang="ja-JP" smtClean="0"/>
              <a:t>Third level</a:t>
            </a:r>
          </a:p>
          <a:p>
            <a:pPr lvl="3" eaLnBrk="1" latinLnBrk="0" hangingPunct="1"/>
            <a:r>
              <a:rPr lang="en-US" altLang="ja-JP" smtClean="0"/>
              <a:t>Fourth level</a:t>
            </a:r>
          </a:p>
          <a:p>
            <a:pPr lvl="4" eaLnBrk="1" latinLnBrk="0" hangingPunct="1"/>
            <a:r>
              <a:rPr lang="en-US" altLang="ja-JP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F6AF49EE-413F-2E4B-88AD-7FC923FC1BEA}" type="datetime1">
              <a:rPr lang="ja-JP" altLang="en-US" smtClean="0"/>
              <a:pPr/>
              <a:t>12.8.16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AE06A280-4483-304C-9159-2500F3F90A1A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798A2-2F85-A04C-866B-E19E0C4977ED}" type="datetime1">
              <a:rPr lang="ja-JP" altLang="en-US" smtClean="0"/>
              <a:pPr/>
              <a:t>12.8.16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6A280-4483-304C-9159-2500F3F90A1A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altLang="ja-JP" smtClean="0"/>
              <a:t>Click to edit Master text styles</a:t>
            </a:r>
          </a:p>
          <a:p>
            <a:pPr lvl="1" eaLnBrk="1" latinLnBrk="0" hangingPunct="1"/>
            <a:r>
              <a:rPr lang="en-US" altLang="ja-JP" smtClean="0"/>
              <a:t>Second level</a:t>
            </a:r>
          </a:p>
          <a:p>
            <a:pPr lvl="2" eaLnBrk="1" latinLnBrk="0" hangingPunct="1"/>
            <a:r>
              <a:rPr lang="en-US" altLang="ja-JP" smtClean="0"/>
              <a:t>Third level</a:t>
            </a:r>
          </a:p>
          <a:p>
            <a:pPr lvl="3" eaLnBrk="1" latinLnBrk="0" hangingPunct="1"/>
            <a:r>
              <a:rPr lang="en-US" altLang="ja-JP" smtClean="0"/>
              <a:t>Fourth level</a:t>
            </a:r>
          </a:p>
          <a:p>
            <a:pPr lvl="4" eaLnBrk="1" latinLnBrk="0" hangingPunct="1"/>
            <a:r>
              <a:rPr lang="en-US" altLang="ja-JP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altLang="ja-JP" smtClean="0"/>
              <a:t>Click to edit Master text styles</a:t>
            </a:r>
          </a:p>
          <a:p>
            <a:pPr lvl="1" eaLnBrk="1" latinLnBrk="0" hangingPunct="1"/>
            <a:r>
              <a:rPr lang="en-US" altLang="ja-JP" smtClean="0"/>
              <a:t>Second level</a:t>
            </a:r>
          </a:p>
          <a:p>
            <a:pPr lvl="2" eaLnBrk="1" latinLnBrk="0" hangingPunct="1"/>
            <a:r>
              <a:rPr lang="en-US" altLang="ja-JP" smtClean="0"/>
              <a:t>Third level</a:t>
            </a:r>
          </a:p>
          <a:p>
            <a:pPr lvl="3" eaLnBrk="1" latinLnBrk="0" hangingPunct="1"/>
            <a:r>
              <a:rPr lang="en-US" altLang="ja-JP" smtClean="0"/>
              <a:t>Fourth level</a:t>
            </a:r>
          </a:p>
          <a:p>
            <a:pPr lvl="4" eaLnBrk="1" latinLnBrk="0" hangingPunct="1"/>
            <a:r>
              <a:rPr lang="en-US" altLang="ja-JP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altLang="ja-JP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altLang="ja-JP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7499C-DB21-854C-A385-7FEFD158C9B2}" type="datetime1">
              <a:rPr lang="ja-JP" altLang="en-US" smtClean="0"/>
              <a:pPr/>
              <a:t>12.8.16</a:t>
            </a:fld>
            <a:endParaRPr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6A280-4483-304C-9159-2500F3F90A1A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altLang="ja-JP" smtClean="0"/>
              <a:t>Click to edit Master text styles</a:t>
            </a:r>
          </a:p>
          <a:p>
            <a:pPr lvl="1" eaLnBrk="1" latinLnBrk="0" hangingPunct="1"/>
            <a:r>
              <a:rPr lang="en-US" altLang="ja-JP" smtClean="0"/>
              <a:t>Second level</a:t>
            </a:r>
          </a:p>
          <a:p>
            <a:pPr lvl="2" eaLnBrk="1" latinLnBrk="0" hangingPunct="1"/>
            <a:r>
              <a:rPr lang="en-US" altLang="ja-JP" smtClean="0"/>
              <a:t>Third level</a:t>
            </a:r>
          </a:p>
          <a:p>
            <a:pPr lvl="3" eaLnBrk="1" latinLnBrk="0" hangingPunct="1"/>
            <a:r>
              <a:rPr lang="en-US" altLang="ja-JP" smtClean="0"/>
              <a:t>Fourth level</a:t>
            </a:r>
          </a:p>
          <a:p>
            <a:pPr lvl="4" eaLnBrk="1" latinLnBrk="0" hangingPunct="1"/>
            <a:r>
              <a:rPr lang="en-US" altLang="ja-JP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altLang="ja-JP" smtClean="0"/>
              <a:t>Click to edit Master text styles</a:t>
            </a:r>
          </a:p>
          <a:p>
            <a:pPr lvl="1" eaLnBrk="1" latinLnBrk="0" hangingPunct="1"/>
            <a:r>
              <a:rPr lang="en-US" altLang="ja-JP" smtClean="0"/>
              <a:t>Second level</a:t>
            </a:r>
          </a:p>
          <a:p>
            <a:pPr lvl="2" eaLnBrk="1" latinLnBrk="0" hangingPunct="1"/>
            <a:r>
              <a:rPr lang="en-US" altLang="ja-JP" smtClean="0"/>
              <a:t>Third level</a:t>
            </a:r>
          </a:p>
          <a:p>
            <a:pPr lvl="3" eaLnBrk="1" latinLnBrk="0" hangingPunct="1"/>
            <a:r>
              <a:rPr lang="en-US" altLang="ja-JP" smtClean="0"/>
              <a:t>Fourth level</a:t>
            </a:r>
          </a:p>
          <a:p>
            <a:pPr lvl="4" eaLnBrk="1" latinLnBrk="0" hangingPunct="1"/>
            <a:r>
              <a:rPr lang="en-US" altLang="ja-JP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B8E8-7BF4-0B4A-8F08-442C09D2837C}" type="datetime1">
              <a:rPr lang="ja-JP" altLang="en-US" smtClean="0"/>
              <a:pPr/>
              <a:t>12.8.16</a:t>
            </a:fld>
            <a:endParaRPr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6A280-4483-304C-9159-2500F3F90A1A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1758E-C6ED-9F4E-B96A-D44B46F791C4}" type="datetime1">
              <a:rPr lang="ja-JP" altLang="en-US" smtClean="0"/>
              <a:pPr/>
              <a:t>12.8.16</a:t>
            </a:fld>
            <a:endParaRPr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6A280-4483-304C-9159-2500F3F90A1A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B9F64-AC67-1249-8FE1-065BCE3D9E69}" type="datetime1">
              <a:rPr lang="ja-JP" altLang="en-US" smtClean="0"/>
              <a:pPr/>
              <a:t>12.8.16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6A280-4483-304C-9159-2500F3F90A1A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altLang="ja-JP" smtClean="0"/>
              <a:t>Click to edit Master text styles</a:t>
            </a:r>
          </a:p>
          <a:p>
            <a:pPr lvl="1" eaLnBrk="1" latinLnBrk="0" hangingPunct="1"/>
            <a:r>
              <a:rPr lang="en-US" altLang="ja-JP" smtClean="0"/>
              <a:t>Second level</a:t>
            </a:r>
          </a:p>
          <a:p>
            <a:pPr lvl="2" eaLnBrk="1" latinLnBrk="0" hangingPunct="1"/>
            <a:r>
              <a:rPr lang="en-US" altLang="ja-JP" smtClean="0"/>
              <a:t>Third level</a:t>
            </a:r>
          </a:p>
          <a:p>
            <a:pPr lvl="3" eaLnBrk="1" latinLnBrk="0" hangingPunct="1"/>
            <a:r>
              <a:rPr lang="en-US" altLang="ja-JP" smtClean="0"/>
              <a:t>Fourth level</a:t>
            </a:r>
          </a:p>
          <a:p>
            <a:pPr lvl="4" eaLnBrk="1" latinLnBrk="0" hangingPunct="1"/>
            <a:r>
              <a:rPr lang="en-US" altLang="ja-JP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altLang="ja-JP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1D9AF-6E50-BE4D-AF35-DFE785B45E3B}" type="datetime1">
              <a:rPr lang="ja-JP" altLang="en-US" smtClean="0"/>
              <a:pPr/>
              <a:t>12.8.16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6A280-4483-304C-9159-2500F3F90A1A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altLang="ja-JP" smtClean="0"/>
              <a:t>Click to edit Master text styles</a:t>
            </a:r>
          </a:p>
          <a:p>
            <a:pPr lvl="1" eaLnBrk="1" latinLnBrk="0" hangingPunct="1"/>
            <a:r>
              <a:rPr kumimoji="0" lang="en-US" altLang="ja-JP" smtClean="0"/>
              <a:t>Second level</a:t>
            </a:r>
          </a:p>
          <a:p>
            <a:pPr lvl="2" eaLnBrk="1" latinLnBrk="0" hangingPunct="1"/>
            <a:r>
              <a:rPr kumimoji="0" lang="en-US" altLang="ja-JP" smtClean="0"/>
              <a:t>Third level</a:t>
            </a:r>
          </a:p>
          <a:p>
            <a:pPr lvl="3" eaLnBrk="1" latinLnBrk="0" hangingPunct="1"/>
            <a:r>
              <a:rPr kumimoji="0" lang="en-US" altLang="ja-JP" smtClean="0"/>
              <a:t>Fourth level</a:t>
            </a:r>
          </a:p>
          <a:p>
            <a:pPr lvl="4" eaLnBrk="1" latinLnBrk="0" hangingPunct="1"/>
            <a:r>
              <a:rPr kumimoji="0" lang="en-US" altLang="ja-JP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D3349A1-B1DE-9E46-8B18-6BF878760B2A}" type="datetime1">
              <a:rPr lang="ja-JP" altLang="en-US" smtClean="0"/>
              <a:pPr/>
              <a:t>12.8.16</a:t>
            </a:fld>
            <a:endParaRPr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E06A280-4483-304C-9159-2500F3F90A1A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1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1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1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1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5.pdf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2.png"/><Relationship Id="rId5" Type="http://schemas.openxmlformats.org/officeDocument/2006/relationships/oleObject" Target="../embeddings/Microsoft_Equation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2.bin"/><Relationship Id="rId4" Type="http://schemas.openxmlformats.org/officeDocument/2006/relationships/image" Target="../media/image2.png"/><Relationship Id="rId5" Type="http://schemas.openxmlformats.org/officeDocument/2006/relationships/image" Target="../media/image20.pdf"/><Relationship Id="rId6" Type="http://schemas.openxmlformats.org/officeDocument/2006/relationships/image" Target="../media/image21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d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df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df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8.pdf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df"/><Relationship Id="rId4" Type="http://schemas.openxmlformats.org/officeDocument/2006/relationships/image" Target="../media/image32.png"/><Relationship Id="rId5" Type="http://schemas.openxmlformats.org/officeDocument/2006/relationships/image" Target="../media/image33.pdf"/><Relationship Id="rId6" Type="http://schemas.openxmlformats.org/officeDocument/2006/relationships/image" Target="../media/image34.png"/><Relationship Id="rId7" Type="http://schemas.openxmlformats.org/officeDocument/2006/relationships/oleObject" Target="../embeddings/Microsoft_Equation3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df"/><Relationship Id="rId3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4" Type="http://schemas.openxmlformats.org/officeDocument/2006/relationships/image" Target="../media/image38.wmf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9.pdf"/><Relationship Id="rId5" Type="http://schemas.openxmlformats.org/officeDocument/2006/relationships/image" Target="../media/image40.png"/><Relationship Id="rId6" Type="http://schemas.openxmlformats.org/officeDocument/2006/relationships/image" Target="../media/image41.pdf"/><Relationship Id="rId7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2.png"/><Relationship Id="rId5" Type="http://schemas.openxmlformats.org/officeDocument/2006/relationships/image" Target="../media/image44.pdf"/><Relationship Id="rId6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2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9.pdf"/><Relationship Id="rId5" Type="http://schemas.openxmlformats.org/officeDocument/2006/relationships/image" Target="../media/image10.png"/><Relationship Id="rId6" Type="http://schemas.openxmlformats.org/officeDocument/2006/relationships/image" Target="../media/image11.pdf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204012" y="2971800"/>
            <a:ext cx="7162800" cy="14478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txBody>
          <a:bodyPr vert="horz" anchor="t" anchorCtr="0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Measurement of</a:t>
            </a:r>
            <a:r>
              <a:rPr lang="en-US" altLang="ja-JP" sz="2800" dirty="0" smtClean="0">
                <a:latin typeface="+mj-lt"/>
                <a:ea typeface="+mj-ea"/>
                <a:cs typeface="+mj-cs"/>
              </a:rPr>
              <a:t> R</a:t>
            </a:r>
            <a:r>
              <a:rPr lang="en-US" altLang="ja-JP" sz="2800" baseline="-25000" dirty="0" smtClean="0">
                <a:latin typeface="+mj-lt"/>
                <a:ea typeface="+mj-ea"/>
                <a:cs typeface="+mj-cs"/>
              </a:rPr>
              <a:t>AA</a:t>
            </a:r>
            <a:r>
              <a:rPr lang="en-US" altLang="ja-JP" sz="2800" dirty="0" smtClean="0">
                <a:latin typeface="+mj-lt"/>
                <a:ea typeface="+mj-ea"/>
                <a:cs typeface="+mj-cs"/>
              </a:rPr>
              <a:t> </a:t>
            </a:r>
            <a:r>
              <a:rPr kumimoji="1" lang="en-US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and v</a:t>
            </a:r>
            <a:r>
              <a:rPr kumimoji="1" lang="en-US" altLang="ja-JP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1" lang="en-US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of electrons from heavy </a:t>
            </a:r>
            <a:r>
              <a:rPr kumimoji="1" lang="en-US" altLang="ja-JP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flavour</a:t>
            </a:r>
            <a:r>
              <a:rPr kumimoji="1" lang="en-US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decays in </a:t>
            </a:r>
            <a:r>
              <a:rPr kumimoji="1" lang="en-US" altLang="ja-JP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Pb-Pb</a:t>
            </a:r>
            <a:r>
              <a:rPr kumimoji="1" lang="en-US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collisions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at √</a:t>
            </a:r>
            <a:r>
              <a:rPr kumimoji="1" lang="en-US" altLang="ja-JP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</a:t>
            </a:r>
            <a:r>
              <a:rPr kumimoji="1" lang="en-US" altLang="ja-JP" sz="2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NN</a:t>
            </a:r>
            <a:r>
              <a:rPr kumimoji="1" lang="en-US" altLang="ja-JP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1" lang="en-US" altLang="ja-JP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= </a:t>
            </a:r>
            <a:r>
              <a:rPr kumimoji="1" lang="en-US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2.76 </a:t>
            </a:r>
            <a:r>
              <a:rPr kumimoji="1" lang="en-US" altLang="ja-JP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TeV</a:t>
            </a:r>
            <a:r>
              <a:rPr kumimoji="1" lang="en-US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with ALICE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2971800"/>
            <a:ext cx="304800" cy="1447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219200" y="4724400"/>
            <a:ext cx="7147612" cy="990600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  <p:txBody>
          <a:bodyPr vert="horz" anchor="t" anchorCtr="0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58319" y="4872335"/>
            <a:ext cx="53527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Shingo Sakai for the ALICE collaboration</a:t>
            </a:r>
          </a:p>
          <a:p>
            <a:r>
              <a:rPr kumimoji="1" lang="en-US" altLang="ja-JP" sz="2400" dirty="0" smtClean="0"/>
              <a:t>Lawrence Berkeley National Laboratory</a:t>
            </a:r>
            <a:endParaRPr kumimoji="1" lang="ja-JP" alt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914400" y="4724400"/>
            <a:ext cx="304800" cy="99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Picture 9" descr="2012-Jul-04-4_Color_Logo_C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6812" y="0"/>
            <a:ext cx="777188" cy="10509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358319" cy="10509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83358" y="6356350"/>
            <a:ext cx="53104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 </a:t>
            </a:r>
            <a:endParaRPr lang="en-US" dirty="0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1395" y="6359922"/>
            <a:ext cx="2593848" cy="365760"/>
          </a:xfrm>
        </p:spPr>
        <p:txBody>
          <a:bodyPr/>
          <a:lstStyle/>
          <a:p>
            <a:r>
              <a:rPr lang="en-US" altLang="ja-JP" dirty="0" smtClean="0"/>
              <a:t>           </a:t>
            </a:r>
            <a:fld id="{AE06A280-4483-304C-9159-2500F3F90A1A}" type="slidenum">
              <a:rPr lang="ja-JP" altLang="en-US" smtClean="0"/>
              <a:pPr/>
              <a:t>1</a:t>
            </a:fld>
            <a:r>
              <a:rPr lang="en-US" altLang="ja-JP" dirty="0" smtClean="0"/>
              <a:t>   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HFE </a:t>
            </a:r>
            <a:r>
              <a:rPr lang="en-US" altLang="ja-JP" dirty="0" err="1" smtClean="0"/>
              <a:t>dN/d</a:t>
            </a:r>
            <a:r>
              <a:rPr lang="en-US" altLang="ja-JP" i="1" dirty="0" err="1" smtClean="0"/>
              <a:t>p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 in 0-10% central </a:t>
            </a:r>
            <a:r>
              <a:rPr lang="en-US" altLang="ja-JP" dirty="0" err="1" smtClean="0"/>
              <a:t>Pb-Pb</a:t>
            </a:r>
            <a:r>
              <a:rPr lang="en-US" altLang="ja-JP" dirty="0" smtClean="0"/>
              <a:t> collisions at √</a:t>
            </a:r>
            <a:r>
              <a:rPr lang="en-US" altLang="ja-JP" dirty="0" err="1" smtClean="0"/>
              <a:t>s</a:t>
            </a:r>
            <a:r>
              <a:rPr lang="en-US" altLang="ja-JP" baseline="-25000" dirty="0" err="1" smtClean="0"/>
              <a:t>NN</a:t>
            </a:r>
            <a:r>
              <a:rPr lang="en-US" altLang="ja-JP" dirty="0" smtClean="0"/>
              <a:t> = 2.76 </a:t>
            </a:r>
            <a:r>
              <a:rPr lang="en-US" altLang="ja-JP" dirty="0" err="1" smtClean="0"/>
              <a:t>TeV</a:t>
            </a:r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6A280-4483-304C-9159-2500F3F90A1A}" type="slidenum">
              <a:rPr lang="ja-JP" altLang="en-US" smtClean="0"/>
              <a:pPr/>
              <a:t>10</a:t>
            </a:fld>
            <a:endParaRPr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5334000" y="5956240"/>
            <a:ext cx="335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i="1" dirty="0" smtClean="0"/>
              <a:t>ATLAS </a:t>
            </a:r>
            <a:r>
              <a:rPr lang="en-US" altLang="ja-JP" sz="2000" i="1" dirty="0" smtClean="0"/>
              <a:t>PLB 707:438-45</a:t>
            </a:r>
          </a:p>
        </p:txBody>
      </p:sp>
      <p:pic>
        <p:nvPicPr>
          <p:cNvPr id="10" name="Picture 9" descr="2012-Jul-04-4_Color_Logo_C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6812" y="0"/>
            <a:ext cx="777188" cy="105092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7200" y="6356350"/>
            <a:ext cx="155448" cy="365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43000" dir="5400000" rotWithShape="0">
              <a:schemeClr val="bg1"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2012-Jul-27-HFEspectrumPbPb_EMC201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02389" y="1309328"/>
            <a:ext cx="5231611" cy="504702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181600" y="1676400"/>
            <a:ext cx="4572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8000"/>
              </a:buClr>
              <a:buFont typeface="Wingdings" charset="2"/>
              <a:buChar char="§"/>
            </a:pPr>
            <a:r>
              <a:rPr lang="en-US" altLang="ja-JP" sz="2000" dirty="0" smtClean="0">
                <a:solidFill>
                  <a:srgbClr val="0000FF"/>
                </a:solidFill>
              </a:rPr>
              <a:t> </a:t>
            </a:r>
            <a:r>
              <a:rPr lang="en-US" altLang="ja-JP" sz="2000" dirty="0" smtClean="0">
                <a:solidFill>
                  <a:srgbClr val="008000"/>
                </a:solidFill>
              </a:rPr>
              <a:t>HFE </a:t>
            </a:r>
            <a:r>
              <a:rPr lang="en-US" altLang="ja-JP" sz="2000" dirty="0" err="1" smtClean="0">
                <a:solidFill>
                  <a:srgbClr val="008000"/>
                </a:solidFill>
              </a:rPr>
              <a:t>dN/d</a:t>
            </a:r>
            <a:r>
              <a:rPr lang="en-US" altLang="ja-JP" sz="2000" i="1" dirty="0" err="1" smtClean="0">
                <a:solidFill>
                  <a:srgbClr val="008000"/>
                </a:solidFill>
              </a:rPr>
              <a:t>p</a:t>
            </a:r>
            <a:r>
              <a:rPr lang="en-US" altLang="ja-JP" sz="2000" baseline="-25000" dirty="0" err="1" smtClean="0">
                <a:solidFill>
                  <a:srgbClr val="008000"/>
                </a:solidFill>
              </a:rPr>
              <a:t>T</a:t>
            </a:r>
            <a:r>
              <a:rPr lang="en-US" altLang="ja-JP" sz="2000" dirty="0" smtClean="0">
                <a:solidFill>
                  <a:srgbClr val="008000"/>
                </a:solidFill>
              </a:rPr>
              <a:t> in </a:t>
            </a:r>
            <a:r>
              <a:rPr lang="en-US" altLang="ja-JP" sz="2000" dirty="0" err="1" smtClean="0">
                <a:solidFill>
                  <a:srgbClr val="008000"/>
                </a:solidFill>
              </a:rPr>
              <a:t>Pb-Pb</a:t>
            </a:r>
            <a:r>
              <a:rPr lang="en-US" altLang="ja-JP" sz="2000" dirty="0" smtClean="0">
                <a:solidFill>
                  <a:srgbClr val="008000"/>
                </a:solidFill>
              </a:rPr>
              <a:t> and </a:t>
            </a:r>
          </a:p>
          <a:p>
            <a:pPr>
              <a:buClr>
                <a:srgbClr val="008000"/>
              </a:buClr>
            </a:pPr>
            <a:r>
              <a:rPr lang="en-US" altLang="ja-JP" sz="2000" dirty="0" smtClean="0">
                <a:solidFill>
                  <a:srgbClr val="008000"/>
                </a:solidFill>
              </a:rPr>
              <a:t>   pp references (&lt;T</a:t>
            </a:r>
            <a:r>
              <a:rPr lang="en-US" altLang="ja-JP" sz="2000" baseline="-25000" dirty="0" smtClean="0">
                <a:solidFill>
                  <a:srgbClr val="008000"/>
                </a:solidFill>
              </a:rPr>
              <a:t>AA</a:t>
            </a:r>
            <a:r>
              <a:rPr lang="en-US" altLang="ja-JP" sz="2000" dirty="0" smtClean="0">
                <a:solidFill>
                  <a:srgbClr val="008000"/>
                </a:solidFill>
              </a:rPr>
              <a:t>&gt; scaled)</a:t>
            </a:r>
            <a:r>
              <a:rPr lang="en-US" altLang="ja-JP" sz="2000" dirty="0" smtClean="0">
                <a:solidFill>
                  <a:srgbClr val="800000"/>
                </a:solidFill>
              </a:rPr>
              <a:t>:</a:t>
            </a:r>
          </a:p>
          <a:p>
            <a:pPr lvl="1">
              <a:buFont typeface="Wingdings" charset="2"/>
              <a:buChar char="§"/>
            </a:pPr>
            <a:r>
              <a:rPr kumimoji="1" lang="en-US" altLang="ja-JP" sz="2000" dirty="0" smtClean="0"/>
              <a:t> </a:t>
            </a:r>
            <a:r>
              <a:rPr lang="en-US" altLang="ja-JP" sz="2000" dirty="0" smtClean="0"/>
              <a:t>HFE pp 7 </a:t>
            </a:r>
            <a:r>
              <a:rPr lang="en-US" altLang="ja-JP" sz="2000" dirty="0" err="1" smtClean="0"/>
              <a:t>TeV</a:t>
            </a:r>
            <a:r>
              <a:rPr lang="en-US" altLang="ja-JP" sz="2000" dirty="0" smtClean="0"/>
              <a:t>: </a:t>
            </a:r>
          </a:p>
          <a:p>
            <a:pPr lvl="1"/>
            <a:r>
              <a:rPr lang="en-US" altLang="ja-JP" sz="2000" b="1" dirty="0" smtClean="0">
                <a:solidFill>
                  <a:srgbClr val="FF00FF"/>
                </a:solidFill>
              </a:rPr>
              <a:t>   ALICE</a:t>
            </a:r>
            <a:r>
              <a:rPr lang="en-US" altLang="ja-JP" sz="2000" dirty="0" smtClean="0"/>
              <a:t> &amp; </a:t>
            </a:r>
            <a:r>
              <a:rPr lang="en-US" altLang="ja-JP" sz="2000" b="1" dirty="0" smtClean="0">
                <a:solidFill>
                  <a:srgbClr val="0000FF"/>
                </a:solidFill>
              </a:rPr>
              <a:t>ATLAS</a:t>
            </a:r>
            <a:r>
              <a:rPr lang="en-US" altLang="ja-JP" sz="2000" dirty="0" smtClean="0"/>
              <a:t> </a:t>
            </a:r>
          </a:p>
          <a:p>
            <a:pPr lvl="1"/>
            <a:r>
              <a:rPr lang="en-US" altLang="ja-JP" sz="2000" dirty="0" smtClean="0"/>
              <a:t>      =&gt; Scaled to 2.76 </a:t>
            </a:r>
            <a:r>
              <a:rPr lang="en-US" altLang="ja-JP" sz="2000" dirty="0" err="1" smtClean="0"/>
              <a:t>TeV</a:t>
            </a:r>
            <a:r>
              <a:rPr lang="ja-JP" altLang="en-US" sz="2000" dirty="0" smtClean="0"/>
              <a:t>　</a:t>
            </a:r>
            <a:endParaRPr lang="en-US" altLang="ja-JP" sz="2000" dirty="0" smtClean="0"/>
          </a:p>
          <a:p>
            <a:pPr lvl="1"/>
            <a:r>
              <a:rPr lang="en-US" altLang="ja-JP" sz="2000" dirty="0" smtClean="0"/>
              <a:t>         (</a:t>
            </a:r>
            <a:r>
              <a:rPr lang="en-US" altLang="ja-JP" sz="2000" i="1" dirty="0" err="1" smtClean="0"/>
              <a:t>arXiv</a:t>
            </a:r>
            <a:r>
              <a:rPr lang="en-US" altLang="ja-JP" sz="2000" i="1" dirty="0" smtClean="0"/>
              <a:t> 1107.3243</a:t>
            </a:r>
            <a:r>
              <a:rPr lang="en-US" altLang="ja-JP" sz="2000" dirty="0" smtClean="0"/>
              <a:t>)</a:t>
            </a:r>
          </a:p>
          <a:p>
            <a:pPr lvl="1">
              <a:buFont typeface="Wingdings" charset="2"/>
              <a:buChar char="§"/>
            </a:pPr>
            <a:r>
              <a:rPr kumimoji="1" lang="en-US" altLang="ja-JP" sz="2000" dirty="0" smtClean="0"/>
              <a:t> FONLL </a:t>
            </a:r>
            <a:r>
              <a:rPr lang="en-US" altLang="ja-JP" sz="2000" dirty="0" smtClean="0"/>
              <a:t>calculation : </a:t>
            </a:r>
          </a:p>
          <a:p>
            <a:pPr lvl="1"/>
            <a:r>
              <a:rPr lang="en-US" altLang="ja-JP" sz="2000" dirty="0" smtClean="0"/>
              <a:t>      M. </a:t>
            </a:r>
            <a:r>
              <a:rPr lang="en-US" altLang="ja-JP" sz="2000" dirty="0" err="1" smtClean="0"/>
              <a:t>Cacciari</a:t>
            </a:r>
            <a:r>
              <a:rPr lang="en-US" altLang="ja-JP" sz="2000" dirty="0" smtClean="0"/>
              <a:t> et al.</a:t>
            </a:r>
          </a:p>
          <a:p>
            <a:pPr lvl="1"/>
            <a:r>
              <a:rPr lang="en-US" altLang="ja-JP" sz="2000" dirty="0" smtClean="0"/>
              <a:t>      JHEP 0103 (2001) 006</a:t>
            </a:r>
          </a:p>
          <a:p>
            <a:pPr lvl="1"/>
            <a:endParaRPr kumimoji="1" lang="en-US" altLang="ja-JP" sz="2000" dirty="0" smtClean="0"/>
          </a:p>
          <a:p>
            <a:pPr>
              <a:buFont typeface="Wingdings" charset="2"/>
              <a:buChar char="§"/>
            </a:pPr>
            <a:r>
              <a:rPr lang="en-US" altLang="ja-JP" sz="2000" dirty="0" smtClean="0">
                <a:solidFill>
                  <a:srgbClr val="FF0000"/>
                </a:solidFill>
              </a:rPr>
              <a:t> Good description of ALICE/ATLAS </a:t>
            </a:r>
          </a:p>
          <a:p>
            <a:r>
              <a:rPr lang="en-US" altLang="ja-JP" sz="2000" dirty="0" smtClean="0">
                <a:solidFill>
                  <a:srgbClr val="FF0000"/>
                </a:solidFill>
              </a:rPr>
              <a:t>      scaled cross section by FONLL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3358" y="6356350"/>
            <a:ext cx="22928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HFE R</a:t>
            </a:r>
            <a:r>
              <a:rPr lang="en-US" altLang="ja-JP" baseline="-25000" dirty="0" smtClean="0"/>
              <a:t>AA</a:t>
            </a:r>
            <a:r>
              <a:rPr lang="en-US" altLang="ja-JP" dirty="0" smtClean="0"/>
              <a:t> in 0-10% central </a:t>
            </a:r>
            <a:r>
              <a:rPr lang="en-US" altLang="ja-JP" dirty="0" err="1" smtClean="0"/>
              <a:t>Pb-Pb</a:t>
            </a:r>
            <a:r>
              <a:rPr lang="en-US" altLang="ja-JP" dirty="0" smtClean="0"/>
              <a:t> </a:t>
            </a:r>
            <a:br>
              <a:rPr lang="en-US" altLang="ja-JP" dirty="0" smtClean="0"/>
            </a:br>
            <a:r>
              <a:rPr lang="en-US" altLang="ja-JP" dirty="0" smtClean="0"/>
              <a:t>collisions at √</a:t>
            </a:r>
            <a:r>
              <a:rPr lang="en-US" altLang="ja-JP" dirty="0" err="1" smtClean="0"/>
              <a:t>s</a:t>
            </a:r>
            <a:r>
              <a:rPr lang="en-US" altLang="ja-JP" baseline="-25000" dirty="0" err="1" smtClean="0"/>
              <a:t>NN</a:t>
            </a:r>
            <a:r>
              <a:rPr lang="en-US" altLang="ja-JP" dirty="0" smtClean="0"/>
              <a:t> = 2.76 </a:t>
            </a:r>
            <a:r>
              <a:rPr lang="en-US" altLang="ja-JP" dirty="0" err="1" smtClean="0"/>
              <a:t>TeV</a:t>
            </a:r>
            <a:r>
              <a:rPr lang="en-US" altLang="ja-JP" dirty="0" smtClean="0"/>
              <a:t> </a:t>
            </a:r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6A280-4483-304C-9159-2500F3F90A1A}" type="slidenum">
              <a:rPr lang="ja-JP" altLang="en-US" smtClean="0"/>
              <a:pPr/>
              <a:t>11</a:t>
            </a:fld>
            <a:endParaRPr lang="ja-JP" altLang="en-US"/>
          </a:p>
        </p:txBody>
      </p:sp>
      <p:pic>
        <p:nvPicPr>
          <p:cNvPr id="9" name="Picture 8" descr="2012-Jul-26-HFERaa_EMC201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49819"/>
            <a:ext cx="5441788" cy="490653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41788" y="3048000"/>
            <a:ext cx="37022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§"/>
            </a:pPr>
            <a:r>
              <a:rPr lang="en-US" altLang="ja-JP" sz="2000" dirty="0" smtClean="0">
                <a:solidFill>
                  <a:srgbClr val="0000FF"/>
                </a:solidFill>
              </a:rPr>
              <a:t> pp references used:</a:t>
            </a:r>
          </a:p>
          <a:p>
            <a:pPr>
              <a:buFont typeface="Wingdings" charset="2"/>
              <a:buChar char="§"/>
            </a:pPr>
            <a:r>
              <a:rPr lang="en-US" altLang="ja-JP" sz="1600" dirty="0" smtClean="0"/>
              <a:t> </a:t>
            </a:r>
            <a:r>
              <a:rPr lang="en-US" altLang="ja-JP" sz="1600" i="1" dirty="0" err="1" smtClean="0"/>
              <a:t>p</a:t>
            </a:r>
            <a:r>
              <a:rPr lang="en-US" altLang="ja-JP" sz="1600" baseline="-25000" dirty="0" err="1" smtClean="0"/>
              <a:t>T</a:t>
            </a:r>
            <a:r>
              <a:rPr lang="en-US" altLang="ja-JP" sz="1600" dirty="0" smtClean="0"/>
              <a:t> &lt; 8 </a:t>
            </a:r>
            <a:r>
              <a:rPr lang="en-US" altLang="ja-JP" sz="1600" dirty="0" err="1" smtClean="0"/>
              <a:t>GeV/c</a:t>
            </a:r>
            <a:r>
              <a:rPr lang="en-US" altLang="ja-JP" sz="1600" dirty="0" smtClean="0"/>
              <a:t> :</a:t>
            </a:r>
          </a:p>
          <a:p>
            <a:pPr lvl="1">
              <a:buFont typeface="Wingdings" charset="2"/>
              <a:buChar char="§"/>
            </a:pPr>
            <a:r>
              <a:rPr lang="en-US" altLang="ja-JP" sz="1600" dirty="0" smtClean="0"/>
              <a:t> ALICE 7 </a:t>
            </a:r>
            <a:r>
              <a:rPr lang="en-US" altLang="ja-JP" sz="1600" dirty="0" err="1" smtClean="0"/>
              <a:t>TeV</a:t>
            </a:r>
            <a:r>
              <a:rPr lang="en-US" altLang="ja-JP" sz="1600" dirty="0" smtClean="0"/>
              <a:t> (scaled to 2.76 </a:t>
            </a:r>
            <a:r>
              <a:rPr lang="en-US" altLang="ja-JP" sz="1600" dirty="0" err="1" smtClean="0"/>
              <a:t>TeV</a:t>
            </a:r>
            <a:r>
              <a:rPr lang="en-US" altLang="ja-JP" sz="1600" dirty="0" smtClean="0"/>
              <a:t>)</a:t>
            </a:r>
          </a:p>
          <a:p>
            <a:pPr>
              <a:buFont typeface="Wingdings" charset="2"/>
              <a:buChar char="§"/>
            </a:pPr>
            <a:r>
              <a:rPr lang="en-US" altLang="ja-JP" sz="1600" dirty="0" smtClean="0"/>
              <a:t> </a:t>
            </a:r>
            <a:r>
              <a:rPr lang="en-US" altLang="ja-JP" sz="1600" i="1" dirty="0" err="1" smtClean="0"/>
              <a:t>p</a:t>
            </a:r>
            <a:r>
              <a:rPr lang="en-US" altLang="ja-JP" sz="1600" baseline="-25000" dirty="0" err="1" smtClean="0"/>
              <a:t>T</a:t>
            </a:r>
            <a:r>
              <a:rPr lang="en-US" altLang="ja-JP" sz="1600" dirty="0" smtClean="0"/>
              <a:t> &gt; 8 </a:t>
            </a:r>
            <a:r>
              <a:rPr lang="en-US" altLang="ja-JP" sz="1600" dirty="0" err="1" smtClean="0"/>
              <a:t>GeV/c</a:t>
            </a:r>
            <a:r>
              <a:rPr lang="en-US" altLang="ja-JP" sz="1600" dirty="0" smtClean="0"/>
              <a:t> : </a:t>
            </a:r>
          </a:p>
          <a:p>
            <a:pPr lvl="1">
              <a:buFont typeface="Wingdings" charset="2"/>
              <a:buChar char="§"/>
            </a:pPr>
            <a:r>
              <a:rPr lang="en-US" altLang="ja-JP" sz="1600" dirty="0" smtClean="0"/>
              <a:t> FONLL calculation for 2.76 </a:t>
            </a:r>
            <a:r>
              <a:rPr lang="en-US" altLang="ja-JP" sz="1600" dirty="0" err="1" smtClean="0"/>
              <a:t>TeV</a:t>
            </a:r>
            <a:endParaRPr lang="en-US" altLang="ja-JP" sz="1600" dirty="0" smtClean="0"/>
          </a:p>
          <a:p>
            <a:endParaRPr kumimoji="1" lang="ja-JP" altLang="en-US" sz="1600" dirty="0">
              <a:solidFill>
                <a:srgbClr val="FF0000"/>
              </a:solidFill>
            </a:endParaRPr>
          </a:p>
        </p:txBody>
      </p:sp>
      <p:pic>
        <p:nvPicPr>
          <p:cNvPr id="7" name="Picture 6" descr="2012-Jul-04-4_Color_Logo_CB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6812" y="0"/>
            <a:ext cx="777188" cy="1050925"/>
          </a:xfrm>
          <a:prstGeom prst="rect">
            <a:avLst/>
          </a:prstGeom>
        </p:spPr>
      </p:pic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5586413" y="1449388"/>
          <a:ext cx="3138487" cy="836612"/>
        </p:xfrm>
        <a:graphic>
          <a:graphicData uri="http://schemas.openxmlformats.org/presentationml/2006/ole">
            <p:oleObj spid="_x0000_s29701" name="Equation" r:id="rId5" imgW="1765300" imgH="469900" progId="Equation.3">
              <p:embed/>
            </p:oleObj>
          </a:graphicData>
        </a:graphic>
      </p:graphicFrame>
      <p:sp>
        <p:nvSpPr>
          <p:cNvPr id="11" name="Rectangle 10"/>
          <p:cNvSpPr/>
          <p:nvPr/>
        </p:nvSpPr>
        <p:spPr>
          <a:xfrm>
            <a:off x="457200" y="6356350"/>
            <a:ext cx="155448" cy="365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43000" dir="5400000" rotWithShape="0">
              <a:schemeClr val="bg1"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441788" y="4974103"/>
            <a:ext cx="37022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§"/>
            </a:pPr>
            <a:r>
              <a:rPr lang="en-US" altLang="ja-JP" sz="2000" dirty="0" smtClean="0">
                <a:solidFill>
                  <a:srgbClr val="FF0000"/>
                </a:solidFill>
              </a:rPr>
              <a:t> Clear suppression of </a:t>
            </a:r>
          </a:p>
          <a:p>
            <a:r>
              <a:rPr lang="en-US" altLang="ja-JP" sz="2000" dirty="0" smtClean="0">
                <a:solidFill>
                  <a:srgbClr val="FF0000"/>
                </a:solidFill>
              </a:rPr>
              <a:t>   heavy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flavour</a:t>
            </a:r>
            <a:r>
              <a:rPr lang="en-US" altLang="ja-JP" sz="2000" dirty="0" smtClean="0">
                <a:solidFill>
                  <a:srgbClr val="FF0000"/>
                </a:solidFill>
              </a:rPr>
              <a:t> decay electrons </a:t>
            </a:r>
          </a:p>
          <a:p>
            <a:r>
              <a:rPr lang="en-US" altLang="ja-JP" sz="2000" dirty="0" smtClean="0">
                <a:solidFill>
                  <a:srgbClr val="FF0000"/>
                </a:solidFill>
              </a:rPr>
              <a:t>  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w.r.t</a:t>
            </a:r>
            <a:r>
              <a:rPr lang="en-US" altLang="ja-JP" sz="2000" dirty="0" smtClean="0">
                <a:solidFill>
                  <a:srgbClr val="FF0000"/>
                </a:solidFill>
              </a:rPr>
              <a:t>. scaled pp  references </a:t>
            </a:r>
          </a:p>
          <a:p>
            <a:r>
              <a:rPr lang="en-US" altLang="ja-JP" sz="2000" dirty="0" smtClean="0">
                <a:solidFill>
                  <a:srgbClr val="FF0000"/>
                </a:solidFill>
              </a:rPr>
              <a:t>   up to </a:t>
            </a:r>
            <a:r>
              <a:rPr lang="en-US" altLang="ja-JP" sz="2000" i="1" dirty="0" err="1" smtClean="0">
                <a:solidFill>
                  <a:srgbClr val="FF0000"/>
                </a:solidFill>
              </a:rPr>
              <a:t>p</a:t>
            </a:r>
            <a:r>
              <a:rPr lang="en-US" altLang="ja-JP" sz="2000" baseline="-25000" dirty="0" err="1" smtClean="0">
                <a:solidFill>
                  <a:srgbClr val="FF0000"/>
                </a:solidFill>
              </a:rPr>
              <a:t>T</a:t>
            </a:r>
            <a:r>
              <a:rPr lang="en-US" altLang="ja-JP" sz="2000" dirty="0" smtClean="0">
                <a:solidFill>
                  <a:srgbClr val="FF0000"/>
                </a:solidFill>
              </a:rPr>
              <a:t> = 18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GeV/</a:t>
            </a:r>
            <a:r>
              <a:rPr lang="en-US" altLang="ja-JP" sz="2000" i="1" dirty="0" err="1" smtClean="0">
                <a:solidFill>
                  <a:srgbClr val="FF0000"/>
                </a:solidFill>
              </a:rPr>
              <a:t>c</a:t>
            </a:r>
            <a:endParaRPr lang="ja-JP" altLang="en-US" sz="2000" i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3358" y="6356350"/>
            <a:ext cx="229289" cy="3657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585213" y="2373868"/>
            <a:ext cx="31131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T</a:t>
            </a:r>
            <a:r>
              <a:rPr kumimoji="1" lang="en-US" altLang="ja-JP" sz="1600" baseline="-25000" dirty="0" smtClean="0"/>
              <a:t>AA</a:t>
            </a:r>
            <a:r>
              <a:rPr kumimoji="1" lang="en-US" altLang="ja-JP" sz="1600" dirty="0" smtClean="0"/>
              <a:t> : the </a:t>
            </a:r>
            <a:r>
              <a:rPr lang="en-US" altLang="ja-JP" sz="1600" dirty="0" smtClean="0"/>
              <a:t>nuclear thickness function</a:t>
            </a:r>
            <a:r>
              <a:rPr kumimoji="1" lang="en-US" altLang="ja-JP" sz="1600" dirty="0" smtClean="0"/>
              <a:t> </a:t>
            </a:r>
            <a:endParaRPr kumimoji="1" lang="ja-JP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Azimuthal</a:t>
            </a:r>
            <a:r>
              <a:rPr lang="en-US" altLang="ja-JP" dirty="0" smtClean="0"/>
              <a:t> anisotropy of electrons </a:t>
            </a:r>
            <a:endParaRPr lang="ja-JP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12648" y="6332547"/>
            <a:ext cx="1981200" cy="365760"/>
          </a:xfrm>
        </p:spPr>
        <p:txBody>
          <a:bodyPr/>
          <a:lstStyle/>
          <a:p>
            <a:fld id="{AE06A280-4483-304C-9159-2500F3F90A1A}" type="slidenum">
              <a:rPr lang="ja-JP" altLang="en-US" smtClean="0"/>
              <a:pPr/>
              <a:t>12</a:t>
            </a:fld>
            <a:endParaRPr lang="ja-JP" alt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5335537"/>
            <a:ext cx="68146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1"/>
              </a:buClr>
              <a:buFont typeface="Wingdings" charset="2"/>
              <a:buChar char="§"/>
            </a:pPr>
            <a:r>
              <a:rPr lang="en-US" altLang="ja-JP" sz="2000" dirty="0" smtClean="0"/>
              <a:t> HFE v</a:t>
            </a:r>
            <a:r>
              <a:rPr lang="en-US" altLang="ja-JP" sz="2000" baseline="-25000" dirty="0" smtClean="0"/>
              <a:t>2</a:t>
            </a:r>
            <a:r>
              <a:rPr lang="en-US" altLang="ja-JP" sz="2000" dirty="0" smtClean="0"/>
              <a:t> obtained by subtraction of the background electron v</a:t>
            </a:r>
            <a:r>
              <a:rPr lang="en-US" altLang="ja-JP" sz="2000" baseline="-25000" dirty="0" smtClean="0"/>
              <a:t>2</a:t>
            </a:r>
            <a:r>
              <a:rPr lang="en-US" altLang="ja-JP" sz="2000" dirty="0" smtClean="0"/>
              <a:t>:</a:t>
            </a:r>
          </a:p>
        </p:txBody>
      </p:sp>
      <p:graphicFrame>
        <p:nvGraphicFramePr>
          <p:cNvPr id="77826" name="Object 2"/>
          <p:cNvGraphicFramePr>
            <a:graphicFrameLocks noChangeAspect="1"/>
          </p:cNvGraphicFramePr>
          <p:nvPr/>
        </p:nvGraphicFramePr>
        <p:xfrm>
          <a:off x="1471613" y="5753100"/>
          <a:ext cx="6769100" cy="1000125"/>
        </p:xfrm>
        <a:graphic>
          <a:graphicData uri="http://schemas.openxmlformats.org/presentationml/2006/ole">
            <p:oleObj spid="_x0000_s77826" name="Equation" r:id="rId3" imgW="3175000" imgH="469900" progId="Equation.3">
              <p:embed/>
            </p:oleObj>
          </a:graphicData>
        </a:graphic>
      </p:graphicFrame>
      <p:pic>
        <p:nvPicPr>
          <p:cNvPr id="9" name="Picture 8" descr="2012-Jul-04-4_Color_Logo_CB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6812" y="0"/>
            <a:ext cx="777188" cy="1050925"/>
          </a:xfrm>
          <a:prstGeom prst="rect">
            <a:avLst/>
          </a:prstGeom>
        </p:spPr>
      </p:pic>
      <p:pic>
        <p:nvPicPr>
          <p:cNvPr id="11" name="Picture 10" descr="2012-Jul-29-v2_incl_perf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2133600" y="1149352"/>
            <a:ext cx="4572000" cy="3627445"/>
          </a:xfrm>
          <a:prstGeom prst="rect">
            <a:avLst/>
          </a:prstGeom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457200" y="4776797"/>
            <a:ext cx="852028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buFont typeface="Wingdings" charset="2"/>
              <a:buChar char="§"/>
            </a:pPr>
            <a:r>
              <a:rPr lang="en-US" altLang="ja-JP" sz="2000" dirty="0" smtClean="0"/>
              <a:t> Elliptic flow (v</a:t>
            </a:r>
            <a:r>
              <a:rPr lang="en-US" altLang="ja-JP" sz="2000" baseline="-25000" dirty="0" smtClean="0"/>
              <a:t>2</a:t>
            </a:r>
            <a:r>
              <a:rPr lang="en-US" altLang="ja-JP" sz="2000" dirty="0" smtClean="0"/>
              <a:t>) ; </a:t>
            </a:r>
            <a:r>
              <a:rPr lang="en-US" altLang="ja-JP" sz="2000" dirty="0" err="1" smtClean="0"/>
              <a:t>dN</a:t>
            </a:r>
            <a:r>
              <a:rPr lang="en-US" altLang="ja-JP" sz="2000" dirty="0" err="1"/>
              <a:t>/d(</a:t>
            </a:r>
            <a:r>
              <a:rPr lang="en-US" altLang="ja-JP" sz="2000" dirty="0" err="1">
                <a:sym typeface="Symbol" charset="2"/>
              </a:rPr>
              <a:t></a:t>
            </a:r>
            <a:r>
              <a:rPr lang="en-US" altLang="ja-JP" sz="2000" dirty="0" err="1" smtClean="0">
                <a:sym typeface="Symbol" charset="2"/>
              </a:rPr>
              <a:t>-ψ</a:t>
            </a:r>
            <a:r>
              <a:rPr lang="en-US" altLang="ja-JP" sz="2000" dirty="0" smtClean="0"/>
              <a:t>) </a:t>
            </a:r>
            <a:r>
              <a:rPr lang="en-US" altLang="ja-JP" sz="2000" dirty="0"/>
              <a:t>= N</a:t>
            </a:r>
            <a:r>
              <a:rPr lang="en-US" altLang="ja-JP" sz="2000" baseline="-25000" dirty="0"/>
              <a:t> </a:t>
            </a:r>
            <a:r>
              <a:rPr lang="en-US" altLang="ja-JP" sz="2000" dirty="0"/>
              <a:t>(1 + 2v</a:t>
            </a:r>
            <a:r>
              <a:rPr lang="en-US" altLang="ja-JP" sz="2000" baseline="-25000" dirty="0"/>
              <a:t>2</a:t>
            </a:r>
            <a:r>
              <a:rPr lang="en-US" altLang="ja-JP" sz="2000" baseline="30000" dirty="0"/>
              <a:t>obs</a:t>
            </a:r>
            <a:r>
              <a:rPr lang="en-US" altLang="ja-JP" sz="2000" dirty="0"/>
              <a:t>cos(2(</a:t>
            </a:r>
            <a:r>
              <a:rPr lang="en-US" altLang="ja-JP" sz="2000" dirty="0">
                <a:sym typeface="Symbol" charset="2"/>
              </a:rPr>
              <a:t></a:t>
            </a:r>
            <a:r>
              <a:rPr lang="en-US" altLang="ja-JP" sz="2000" dirty="0" smtClean="0">
                <a:sym typeface="Symbol" charset="2"/>
              </a:rPr>
              <a:t>-ψ</a:t>
            </a:r>
            <a:r>
              <a:rPr lang="en-US" altLang="ja-JP" sz="2000" baseline="-25000" dirty="0" smtClean="0">
                <a:sym typeface="Symbol" charset="2"/>
              </a:rPr>
              <a:t>EP</a:t>
            </a:r>
            <a:r>
              <a:rPr lang="en-US" altLang="ja-JP" sz="2000" dirty="0" smtClean="0">
                <a:sym typeface="Symbol" charset="2"/>
              </a:rPr>
              <a:t>)</a:t>
            </a:r>
            <a:r>
              <a:rPr lang="en-US" altLang="ja-JP" sz="2000" dirty="0"/>
              <a:t>)</a:t>
            </a:r>
            <a:r>
              <a:rPr lang="en-US" altLang="ja-JP" sz="2000" dirty="0" smtClean="0"/>
              <a:t>)</a:t>
            </a:r>
          </a:p>
          <a:p>
            <a:pPr algn="l">
              <a:buClr>
                <a:schemeClr val="tx1"/>
              </a:buClr>
              <a:buFont typeface="Wingdings" charset="2"/>
              <a:buChar char="§"/>
            </a:pPr>
            <a:r>
              <a:rPr lang="en-US" altLang="ja-JP" sz="2000" dirty="0" smtClean="0"/>
              <a:t> Event plane determined with the VZERO detectors (2.8&lt;</a:t>
            </a:r>
            <a:r>
              <a:rPr lang="en-US" altLang="ja-JP" sz="2000" dirty="0" err="1" smtClean="0"/>
              <a:t>η</a:t>
            </a:r>
            <a:r>
              <a:rPr lang="en-US" altLang="ja-JP" sz="2000" dirty="0" smtClean="0"/>
              <a:t>&lt;5.1, -3.7&lt;</a:t>
            </a:r>
            <a:r>
              <a:rPr lang="en-US" altLang="ja-JP" sz="2000" dirty="0" err="1" smtClean="0"/>
              <a:t>η</a:t>
            </a:r>
            <a:r>
              <a:rPr lang="en-US" altLang="ja-JP" sz="2000" dirty="0" smtClean="0"/>
              <a:t>&lt;-1.7)</a:t>
            </a:r>
            <a:endParaRPr lang="en-US" altLang="ja-JP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6791240" y="3048000"/>
            <a:ext cx="18561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6600"/>
                </a:solidFill>
              </a:rPr>
              <a:t>Poster ; </a:t>
            </a:r>
          </a:p>
          <a:p>
            <a:r>
              <a:rPr lang="en-US" altLang="ja-JP" sz="1600" dirty="0" smtClean="0">
                <a:solidFill>
                  <a:srgbClr val="FF6600"/>
                </a:solidFill>
              </a:rPr>
              <a:t>- </a:t>
            </a:r>
            <a:r>
              <a:rPr lang="en-US" altLang="ja-JP" sz="1600" dirty="0" err="1" smtClean="0">
                <a:solidFill>
                  <a:srgbClr val="FF6600"/>
                </a:solidFill>
              </a:rPr>
              <a:t>Moreira</a:t>
            </a:r>
            <a:r>
              <a:rPr lang="en-US" altLang="ja-JP" sz="1600" dirty="0" smtClean="0">
                <a:solidFill>
                  <a:srgbClr val="FF6600"/>
                </a:solidFill>
              </a:rPr>
              <a:t> de Godoy </a:t>
            </a:r>
          </a:p>
          <a:p>
            <a:r>
              <a:rPr lang="en-US" altLang="ja-JP" sz="1600" dirty="0" smtClean="0">
                <a:solidFill>
                  <a:srgbClr val="FF6600"/>
                </a:solidFill>
              </a:rPr>
              <a:t>  (TPC+EMCAL)</a:t>
            </a:r>
          </a:p>
          <a:p>
            <a:pPr>
              <a:buFontTx/>
              <a:buChar char="-"/>
            </a:pPr>
            <a:r>
              <a:rPr lang="en-US" altLang="ja-JP" sz="1600" dirty="0" smtClean="0">
                <a:solidFill>
                  <a:srgbClr val="FF6600"/>
                </a:solidFill>
              </a:rPr>
              <a:t> T. </a:t>
            </a:r>
            <a:r>
              <a:rPr lang="en-US" altLang="ja-JP" sz="1600" dirty="0" err="1" smtClean="0">
                <a:solidFill>
                  <a:srgbClr val="FF6600"/>
                </a:solidFill>
              </a:rPr>
              <a:t>Rascanu</a:t>
            </a:r>
            <a:endParaRPr lang="en-US" altLang="ja-JP" sz="1600" dirty="0" smtClean="0">
              <a:solidFill>
                <a:srgbClr val="FF6600"/>
              </a:solidFill>
            </a:endParaRPr>
          </a:p>
          <a:p>
            <a:r>
              <a:rPr lang="en-US" altLang="ja-JP" sz="1600" dirty="0" smtClean="0">
                <a:solidFill>
                  <a:srgbClr val="FF6600"/>
                </a:solidFill>
              </a:rPr>
              <a:t>  (TPC+TOF)</a:t>
            </a:r>
            <a:endParaRPr lang="ja-JP" altLang="en-US" sz="1600" dirty="0" smtClean="0">
              <a:solidFill>
                <a:srgbClr val="FF66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05600" y="1694765"/>
            <a:ext cx="21082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Two complementary </a:t>
            </a:r>
          </a:p>
          <a:p>
            <a:r>
              <a:rPr kumimoji="1" lang="en-US" altLang="ja-JP" dirty="0" err="1" smtClean="0"/>
              <a:t>Analysises</a:t>
            </a:r>
            <a:r>
              <a:rPr kumimoji="1" lang="en-US" altLang="ja-JP" dirty="0" smtClean="0"/>
              <a:t> :</a:t>
            </a:r>
          </a:p>
          <a:p>
            <a:pPr>
              <a:buFontTx/>
              <a:buChar char="-"/>
            </a:pPr>
            <a:r>
              <a:rPr lang="en-US" altLang="ja-JP" dirty="0" smtClean="0">
                <a:solidFill>
                  <a:srgbClr val="FF0000"/>
                </a:solidFill>
              </a:rPr>
              <a:t>TPC+TOF</a:t>
            </a:r>
          </a:p>
          <a:p>
            <a:pPr>
              <a:buFontTx/>
              <a:buChar char="-"/>
            </a:pPr>
            <a:r>
              <a:rPr kumimoji="1" lang="en-US" altLang="ja-JP" dirty="0" err="1" smtClean="0">
                <a:solidFill>
                  <a:srgbClr val="0000FF"/>
                </a:solidFill>
              </a:rPr>
              <a:t>TPC+EMCa</a:t>
            </a:r>
            <a:r>
              <a:rPr lang="en-US" altLang="ja-JP" dirty="0" err="1" smtClean="0">
                <a:solidFill>
                  <a:srgbClr val="0000FF"/>
                </a:solidFill>
              </a:rPr>
              <a:t>l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7200" y="6356350"/>
            <a:ext cx="155448" cy="365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43000" dir="5400000" rotWithShape="0">
              <a:schemeClr val="bg1"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83358" y="6356350"/>
            <a:ext cx="229289" cy="3657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12648" y="5340687"/>
            <a:ext cx="83585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§"/>
            </a:pPr>
            <a:r>
              <a:rPr lang="en-US" altLang="ja-JP" sz="2000" dirty="0" smtClean="0">
                <a:solidFill>
                  <a:srgbClr val="008000"/>
                </a:solidFill>
              </a:rPr>
              <a:t> Background v</a:t>
            </a:r>
            <a:r>
              <a:rPr lang="en-US" altLang="ja-JP" sz="2000" baseline="-25000" dirty="0" smtClean="0">
                <a:solidFill>
                  <a:srgbClr val="008000"/>
                </a:solidFill>
              </a:rPr>
              <a:t>2</a:t>
            </a:r>
            <a:r>
              <a:rPr lang="en-US" altLang="ja-JP" sz="2000" dirty="0" smtClean="0">
                <a:solidFill>
                  <a:srgbClr val="008000"/>
                </a:solidFill>
              </a:rPr>
              <a:t> : </a:t>
            </a:r>
            <a:r>
              <a:rPr lang="en-US" altLang="ja-JP" sz="2000" dirty="0" smtClean="0"/>
              <a:t>decay electrons from neutral meson &amp; converted photons; </a:t>
            </a:r>
          </a:p>
          <a:p>
            <a:pPr lvl="1">
              <a:buClr>
                <a:schemeClr val="tx1"/>
              </a:buClr>
              <a:buFont typeface="Wingdings" charset="2"/>
              <a:buChar char="§"/>
            </a:pPr>
            <a:r>
              <a:rPr lang="en-US" altLang="ja-JP" sz="2000" dirty="0" smtClean="0"/>
              <a:t> calculated from parent v</a:t>
            </a:r>
            <a:r>
              <a:rPr lang="en-US" altLang="ja-JP" sz="2000" baseline="-25000" dirty="0" smtClean="0"/>
              <a:t>2</a:t>
            </a:r>
            <a:r>
              <a:rPr lang="en-US" altLang="ja-JP" sz="2000" dirty="0" smtClean="0"/>
              <a:t> and </a:t>
            </a:r>
            <a:r>
              <a:rPr lang="en-US" altLang="ja-JP" sz="2000" i="1" dirty="0" err="1" smtClean="0"/>
              <a:t>p</a:t>
            </a:r>
            <a:r>
              <a:rPr lang="en-US" altLang="ja-JP" sz="2000" baseline="-25000" dirty="0" err="1" smtClean="0"/>
              <a:t>T</a:t>
            </a:r>
            <a:r>
              <a:rPr lang="en-US" altLang="ja-JP" sz="2000" dirty="0" smtClean="0"/>
              <a:t> spectrum </a:t>
            </a:r>
          </a:p>
          <a:p>
            <a:pPr lvl="1">
              <a:buClr>
                <a:schemeClr val="tx1"/>
              </a:buClr>
              <a:buFont typeface="Wingdings" charset="2"/>
              <a:buChar char="§"/>
            </a:pPr>
            <a:r>
              <a:rPr lang="en-US" altLang="ja-JP" sz="2000" dirty="0" smtClean="0"/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Assume</a:t>
            </a:r>
            <a:r>
              <a:rPr lang="en-US" altLang="ja-JP" sz="2000" dirty="0" smtClean="0"/>
              <a:t> : π</a:t>
            </a:r>
            <a:r>
              <a:rPr lang="en-US" altLang="ja-JP" sz="2000" baseline="30000" dirty="0" smtClean="0"/>
              <a:t>0</a:t>
            </a:r>
            <a:r>
              <a:rPr lang="en-US" altLang="ja-JP" sz="2000" dirty="0" smtClean="0"/>
              <a:t> = </a:t>
            </a:r>
            <a:r>
              <a:rPr lang="en-US" altLang="ja-JP" sz="2000" dirty="0" err="1" smtClean="0"/>
              <a:t>π</a:t>
            </a:r>
            <a:r>
              <a:rPr lang="en-US" altLang="ja-JP" sz="2000" baseline="30000" dirty="0" err="1" smtClean="0"/>
              <a:t>+</a:t>
            </a:r>
            <a:r>
              <a:rPr lang="en-US" altLang="ja-JP" sz="2000" dirty="0" err="1" smtClean="0"/>
              <a:t>(</a:t>
            </a:r>
            <a:r>
              <a:rPr lang="en-US" altLang="ja-JP" sz="2000" dirty="0" err="1" smtClean="0">
                <a:solidFill>
                  <a:srgbClr val="FF6600"/>
                </a:solidFill>
              </a:rPr>
              <a:t>talk</a:t>
            </a:r>
            <a:r>
              <a:rPr lang="en-US" altLang="ja-JP" sz="2000" dirty="0" smtClean="0">
                <a:solidFill>
                  <a:srgbClr val="FF6600"/>
                </a:solidFill>
              </a:rPr>
              <a:t>: </a:t>
            </a:r>
            <a:r>
              <a:rPr lang="en-US" altLang="ja-JP" sz="2000" dirty="0" err="1" smtClean="0">
                <a:solidFill>
                  <a:srgbClr val="FF6600"/>
                </a:solidFill>
              </a:rPr>
              <a:t>F.Noferini</a:t>
            </a:r>
            <a:r>
              <a:rPr lang="en-US" altLang="ja-JP" sz="2000" dirty="0" smtClean="0"/>
              <a:t>), </a:t>
            </a:r>
            <a:r>
              <a:rPr lang="en-US" altLang="ja-JP" sz="2000" dirty="0" err="1" smtClean="0"/>
              <a:t>m</a:t>
            </a:r>
            <a:r>
              <a:rPr lang="en-US" altLang="ja-JP" sz="2000" baseline="-25000" dirty="0" err="1" smtClean="0"/>
              <a:t>T</a:t>
            </a:r>
            <a:r>
              <a:rPr lang="en-US" altLang="ja-JP" sz="2000" dirty="0" smtClean="0"/>
              <a:t> scaling for </a:t>
            </a:r>
            <a:r>
              <a:rPr lang="en-US" altLang="ja-JP" sz="2000" dirty="0" err="1" smtClean="0"/>
              <a:t>η</a:t>
            </a:r>
            <a:r>
              <a:rPr lang="en-US" altLang="ja-JP" sz="2000" dirty="0" smtClean="0"/>
              <a:t> , direct </a:t>
            </a:r>
            <a:r>
              <a:rPr lang="en-US" altLang="ja-JP" sz="2000" dirty="0" err="1" smtClean="0"/>
              <a:t>γ</a:t>
            </a:r>
            <a:r>
              <a:rPr lang="en-US" altLang="ja-JP" sz="2000" dirty="0" smtClean="0"/>
              <a:t> v</a:t>
            </a:r>
            <a:r>
              <a:rPr lang="en-US" altLang="ja-JP" sz="2000" baseline="-25000" dirty="0" smtClean="0"/>
              <a:t>2</a:t>
            </a:r>
            <a:r>
              <a:rPr lang="en-US" altLang="ja-JP" sz="2000" dirty="0" smtClean="0"/>
              <a:t> = 0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Background electron v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– cocktail method</a:t>
            </a:r>
            <a:endParaRPr lang="ja-JP" alt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6A280-4483-304C-9159-2500F3F90A1A}" type="slidenum">
              <a:rPr lang="ja-JP" altLang="en-US" smtClean="0"/>
              <a:pPr/>
              <a:t>13</a:t>
            </a:fld>
            <a:endParaRPr lang="ja-JP" altLang="en-US"/>
          </a:p>
        </p:txBody>
      </p:sp>
      <p:pic>
        <p:nvPicPr>
          <p:cNvPr id="7" name="Picture 6" descr="2012-Jul-26-v2_cocktail_sy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095459" y="1143000"/>
            <a:ext cx="5135559" cy="4197687"/>
          </a:xfrm>
          <a:prstGeom prst="rect">
            <a:avLst/>
          </a:prstGeom>
        </p:spPr>
      </p:pic>
      <p:pic>
        <p:nvPicPr>
          <p:cNvPr id="10" name="Picture 9" descr="2012-Jul-04-4_Color_Logo_CB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6812" y="0"/>
            <a:ext cx="777188" cy="105092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80832" y="1143000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6600"/>
                </a:solidFill>
              </a:rPr>
              <a:t>Poster ;  </a:t>
            </a:r>
            <a:r>
              <a:rPr lang="en-US" altLang="ja-JP" dirty="0" smtClean="0">
                <a:solidFill>
                  <a:srgbClr val="FF6600"/>
                </a:solidFill>
              </a:rPr>
              <a:t>T. </a:t>
            </a:r>
            <a:r>
              <a:rPr lang="en-US" altLang="ja-JP" dirty="0" err="1" smtClean="0">
                <a:solidFill>
                  <a:srgbClr val="FF6600"/>
                </a:solidFill>
              </a:rPr>
              <a:t>Rascanu</a:t>
            </a:r>
            <a:endParaRPr kumimoji="1" lang="ja-JP" altLang="en-US" dirty="0">
              <a:solidFill>
                <a:srgbClr val="FF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3358" y="6356350"/>
            <a:ext cx="229289" cy="3657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Heavy </a:t>
            </a:r>
            <a:r>
              <a:rPr lang="en-US" altLang="ja-JP" dirty="0" err="1" smtClean="0"/>
              <a:t>flavour</a:t>
            </a:r>
            <a:r>
              <a:rPr lang="en-US" altLang="ja-JP" dirty="0" smtClean="0"/>
              <a:t> decay electron v</a:t>
            </a:r>
            <a:r>
              <a:rPr lang="en-US" altLang="ja-JP" baseline="-25000" dirty="0" smtClean="0"/>
              <a:t>2</a:t>
            </a:r>
            <a:endParaRPr lang="ja-JP" altLang="en-US" baseline="-25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6A280-4483-304C-9159-2500F3F90A1A}" type="slidenum">
              <a:rPr lang="ja-JP" altLang="en-US" smtClean="0"/>
              <a:pPr/>
              <a:t>14</a:t>
            </a:fld>
            <a:endParaRPr lang="ja-JP" altLang="en-US" dirty="0"/>
          </a:p>
        </p:txBody>
      </p:sp>
      <p:pic>
        <p:nvPicPr>
          <p:cNvPr id="11" name="Picture 10" descr="2012-Jul-04-4_Color_Logo_C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6812" y="0"/>
            <a:ext cx="777188" cy="1050925"/>
          </a:xfrm>
          <a:prstGeom prst="rect">
            <a:avLst/>
          </a:prstGeom>
        </p:spPr>
      </p:pic>
      <p:pic>
        <p:nvPicPr>
          <p:cNvPr id="9" name="Picture 8" descr="2012-Jul-30-v2_hfe_prelim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0" y="1143000"/>
            <a:ext cx="5468598" cy="522662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57200" y="6356350"/>
            <a:ext cx="155448" cy="365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43000" dir="5400000" rotWithShape="0">
              <a:schemeClr val="bg1"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57200" y="1143000"/>
            <a:ext cx="3724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6600"/>
                </a:solidFill>
              </a:rPr>
              <a:t>Poster ; </a:t>
            </a:r>
            <a:r>
              <a:rPr kumimoji="1" lang="en-US" altLang="ja-JP" dirty="0" err="1" smtClean="0">
                <a:solidFill>
                  <a:srgbClr val="FF6600"/>
                </a:solidFill>
              </a:rPr>
              <a:t>Moreira</a:t>
            </a:r>
            <a:r>
              <a:rPr kumimoji="1" lang="en-US" altLang="ja-JP" dirty="0" smtClean="0">
                <a:solidFill>
                  <a:srgbClr val="FF6600"/>
                </a:solidFill>
              </a:rPr>
              <a:t> </a:t>
            </a:r>
            <a:r>
              <a:rPr lang="en-US" altLang="ja-JP" dirty="0" smtClean="0">
                <a:solidFill>
                  <a:srgbClr val="FF6600"/>
                </a:solidFill>
              </a:rPr>
              <a:t>de Godoy,  T. </a:t>
            </a:r>
            <a:r>
              <a:rPr lang="en-US" altLang="ja-JP" dirty="0" err="1" smtClean="0">
                <a:solidFill>
                  <a:srgbClr val="FF6600"/>
                </a:solidFill>
              </a:rPr>
              <a:t>Rascanu</a:t>
            </a:r>
            <a:endParaRPr lang="ja-JP" altLang="en-US" dirty="0" smtClean="0">
              <a:solidFill>
                <a:srgbClr val="FF6600"/>
              </a:solidFill>
            </a:endParaRPr>
          </a:p>
          <a:p>
            <a:endParaRPr kumimoji="1" lang="ja-JP" altLang="en-US" dirty="0">
              <a:solidFill>
                <a:srgbClr val="FF66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34000" y="1789331"/>
            <a:ext cx="3657600" cy="2144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§"/>
            </a:pPr>
            <a:r>
              <a:rPr lang="en-US" altLang="ja-JP" sz="2000" dirty="0" smtClean="0">
                <a:solidFill>
                  <a:srgbClr val="0000FF"/>
                </a:solidFill>
              </a:rPr>
              <a:t> Heavy </a:t>
            </a:r>
            <a:r>
              <a:rPr lang="en-US" altLang="ja-JP" sz="2000" dirty="0" err="1" smtClean="0">
                <a:solidFill>
                  <a:srgbClr val="0000FF"/>
                </a:solidFill>
              </a:rPr>
              <a:t>flavour</a:t>
            </a:r>
            <a:r>
              <a:rPr lang="en-US" altLang="ja-JP" sz="2000" dirty="0" smtClean="0">
                <a:solidFill>
                  <a:srgbClr val="0000FF"/>
                </a:solidFill>
              </a:rPr>
              <a:t> decay electron v</a:t>
            </a:r>
            <a:r>
              <a:rPr lang="en-US" altLang="ja-JP" sz="200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ja-JP" sz="2000" dirty="0" smtClean="0">
                <a:solidFill>
                  <a:srgbClr val="0000FF"/>
                </a:solidFill>
              </a:rPr>
              <a:t> after subtracting background electron v</a:t>
            </a:r>
            <a:r>
              <a:rPr lang="en-US" altLang="ja-JP" sz="2000" baseline="-25000" dirty="0" smtClean="0">
                <a:solidFill>
                  <a:srgbClr val="0000FF"/>
                </a:solidFill>
              </a:rPr>
              <a:t>2</a:t>
            </a:r>
          </a:p>
          <a:p>
            <a:pPr>
              <a:buFont typeface="Wingdings" charset="2"/>
              <a:buChar char="§"/>
            </a:pPr>
            <a:endParaRPr lang="en-US" altLang="ja-JP" sz="2000" baseline="-25000" dirty="0" smtClean="0">
              <a:solidFill>
                <a:srgbClr val="0000FF"/>
              </a:solidFill>
            </a:endParaRPr>
          </a:p>
          <a:p>
            <a:pPr>
              <a:buFont typeface="Wingdings" charset="2"/>
              <a:buChar char="§"/>
            </a:pPr>
            <a:r>
              <a:rPr lang="en-US" altLang="ja-JP" sz="2000" baseline="-25000" dirty="0" smtClean="0">
                <a:solidFill>
                  <a:srgbClr val="008000"/>
                </a:solidFill>
              </a:rPr>
              <a:t> </a:t>
            </a:r>
            <a:r>
              <a:rPr lang="en-US" altLang="ja-JP" sz="2000" dirty="0" smtClean="0">
                <a:solidFill>
                  <a:srgbClr val="008000"/>
                </a:solidFill>
              </a:rPr>
              <a:t>Combined result from </a:t>
            </a:r>
          </a:p>
          <a:p>
            <a:r>
              <a:rPr lang="en-US" altLang="ja-JP" sz="2000" dirty="0" smtClean="0">
                <a:solidFill>
                  <a:srgbClr val="008000"/>
                </a:solidFill>
              </a:rPr>
              <a:t>   TOF+TPC &amp; </a:t>
            </a:r>
            <a:r>
              <a:rPr lang="en-US" altLang="ja-JP" sz="2000" dirty="0" err="1" smtClean="0">
                <a:solidFill>
                  <a:srgbClr val="008000"/>
                </a:solidFill>
              </a:rPr>
              <a:t>TPC+EMCal</a:t>
            </a:r>
            <a:r>
              <a:rPr lang="en-US" altLang="ja-JP" sz="2000" dirty="0" smtClean="0">
                <a:solidFill>
                  <a:srgbClr val="008000"/>
                </a:solidFill>
              </a:rPr>
              <a:t> </a:t>
            </a:r>
          </a:p>
          <a:p>
            <a:r>
              <a:rPr lang="en-US" altLang="ja-JP" sz="2000" dirty="0" smtClean="0">
                <a:solidFill>
                  <a:srgbClr val="008000"/>
                </a:solidFill>
              </a:rPr>
              <a:t>    measurements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105400" y="41910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§"/>
            </a:pPr>
            <a:r>
              <a:rPr lang="en-US" altLang="ja-JP" sz="2400" dirty="0" smtClean="0">
                <a:solidFill>
                  <a:srgbClr val="FF0000"/>
                </a:solidFill>
              </a:rPr>
              <a:t> HFE v</a:t>
            </a:r>
            <a:r>
              <a:rPr lang="en-US" altLang="ja-JP" sz="2400" baseline="-25000" dirty="0" smtClean="0">
                <a:solidFill>
                  <a:srgbClr val="FF0000"/>
                </a:solidFill>
              </a:rPr>
              <a:t>2</a:t>
            </a:r>
            <a:r>
              <a:rPr lang="en-US" altLang="ja-JP" sz="2400" dirty="0" smtClean="0">
                <a:solidFill>
                  <a:srgbClr val="FF0000"/>
                </a:solidFill>
              </a:rPr>
              <a:t> &gt; 0 observed in</a:t>
            </a:r>
          </a:p>
          <a:p>
            <a:r>
              <a:rPr lang="en-US" altLang="ja-JP" sz="2400" dirty="0" smtClean="0">
                <a:solidFill>
                  <a:srgbClr val="FF0000"/>
                </a:solidFill>
              </a:rPr>
              <a:t>   20-40 % centrality class</a:t>
            </a:r>
          </a:p>
          <a:p>
            <a:pPr lvl="1">
              <a:buFont typeface="Wingdings" charset="2"/>
              <a:buChar char="§"/>
            </a:pPr>
            <a:r>
              <a:rPr lang="en-US" altLang="ja-JP" sz="2400" dirty="0" smtClean="0">
                <a:solidFill>
                  <a:srgbClr val="FF0000"/>
                </a:solidFill>
              </a:rPr>
              <a:t> &gt; 3σin 2 &lt; </a:t>
            </a:r>
            <a:r>
              <a:rPr lang="en-US" altLang="ja-JP" sz="2400" i="1" dirty="0" err="1" smtClean="0">
                <a:solidFill>
                  <a:srgbClr val="FF0000"/>
                </a:solidFill>
              </a:rPr>
              <a:t>p</a:t>
            </a:r>
            <a:r>
              <a:rPr lang="en-US" altLang="ja-JP" sz="2400" baseline="-25000" dirty="0" err="1" smtClean="0">
                <a:solidFill>
                  <a:srgbClr val="FF0000"/>
                </a:solidFill>
              </a:rPr>
              <a:t>T</a:t>
            </a:r>
            <a:r>
              <a:rPr lang="en-US" altLang="ja-JP" sz="2400" baseline="-25000" dirty="0" smtClean="0">
                <a:solidFill>
                  <a:srgbClr val="FF0000"/>
                </a:solidFill>
              </a:rPr>
              <a:t> </a:t>
            </a:r>
            <a:r>
              <a:rPr lang="en-US" altLang="ja-JP" sz="2400" dirty="0" smtClean="0">
                <a:solidFill>
                  <a:srgbClr val="FF0000"/>
                </a:solidFill>
              </a:rPr>
              <a:t>&lt; 3 </a:t>
            </a:r>
            <a:r>
              <a:rPr lang="en-US" altLang="ja-JP" sz="2400" dirty="0" err="1" smtClean="0">
                <a:solidFill>
                  <a:srgbClr val="FF0000"/>
                </a:solidFill>
              </a:rPr>
              <a:t>GeV/</a:t>
            </a:r>
            <a:r>
              <a:rPr lang="en-US" altLang="ja-JP" sz="2400" i="1" dirty="0" err="1" smtClean="0">
                <a:solidFill>
                  <a:srgbClr val="FF0000"/>
                </a:solidFill>
              </a:rPr>
              <a:t>c</a:t>
            </a:r>
            <a:endParaRPr lang="en-US" altLang="ja-JP" sz="2400" i="1" dirty="0" smtClean="0">
              <a:solidFill>
                <a:srgbClr val="FF0000"/>
              </a:solidFill>
            </a:endParaRPr>
          </a:p>
          <a:p>
            <a:pPr lvl="1"/>
            <a:endParaRPr lang="en-US" altLang="ja-JP" sz="2400" dirty="0" smtClean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3358" y="6356350"/>
            <a:ext cx="22928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Comparison with 200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 Au-Au </a:t>
            </a:r>
            <a:br>
              <a:rPr lang="en-US" altLang="ja-JP" dirty="0" smtClean="0"/>
            </a:br>
            <a:r>
              <a:rPr lang="en-US" altLang="ja-JP" dirty="0" smtClean="0"/>
              <a:t>collisions at RHIC (PHENIX |</a:t>
            </a:r>
            <a:r>
              <a:rPr lang="en-US" altLang="ja-JP" dirty="0" err="1" smtClean="0"/>
              <a:t>y</a:t>
            </a:r>
            <a:r>
              <a:rPr lang="en-US" altLang="ja-JP" dirty="0" smtClean="0"/>
              <a:t>|&lt;0.35)</a:t>
            </a:r>
            <a:endParaRPr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</p:spPr>
        <p:txBody>
          <a:bodyPr/>
          <a:lstStyle/>
          <a:p>
            <a:fld id="{AE06A280-4483-304C-9159-2500F3F90A1A}" type="slidenum">
              <a:rPr lang="ja-JP" altLang="en-US" smtClean="0"/>
              <a:pPr/>
              <a:t>15</a:t>
            </a:fld>
            <a:endParaRPr lang="ja-JP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58952" y="5362222"/>
            <a:ext cx="7927848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§"/>
            </a:pPr>
            <a:r>
              <a:rPr lang="en-US" altLang="ja-JP" sz="2400" dirty="0" smtClean="0">
                <a:solidFill>
                  <a:srgbClr val="0000FF"/>
                </a:solidFill>
              </a:rPr>
              <a:t> Magnitude of R</a:t>
            </a:r>
            <a:r>
              <a:rPr lang="en-US" altLang="ja-JP" sz="2400" baseline="-25000" dirty="0" smtClean="0">
                <a:solidFill>
                  <a:srgbClr val="0000FF"/>
                </a:solidFill>
              </a:rPr>
              <a:t>AA</a:t>
            </a:r>
            <a:r>
              <a:rPr lang="en-US" altLang="ja-JP" sz="2400" dirty="0" smtClean="0">
                <a:solidFill>
                  <a:srgbClr val="0000FF"/>
                </a:solidFill>
              </a:rPr>
              <a:t> (3&lt;</a:t>
            </a:r>
            <a:r>
              <a:rPr lang="en-US" altLang="ja-JP" sz="2400" i="1" dirty="0" err="1" smtClean="0">
                <a:solidFill>
                  <a:srgbClr val="0000FF"/>
                </a:solidFill>
              </a:rPr>
              <a:t>p</a:t>
            </a:r>
            <a:r>
              <a:rPr lang="en-US" altLang="ja-JP" sz="2400" baseline="-25000" dirty="0" err="1" smtClean="0">
                <a:solidFill>
                  <a:srgbClr val="0000FF"/>
                </a:solidFill>
              </a:rPr>
              <a:t>T</a:t>
            </a:r>
            <a:r>
              <a:rPr lang="en-US" altLang="ja-JP" sz="2400" dirty="0" smtClean="0">
                <a:solidFill>
                  <a:srgbClr val="0000FF"/>
                </a:solidFill>
              </a:rPr>
              <a:t>&lt;9 </a:t>
            </a:r>
            <a:r>
              <a:rPr lang="en-US" altLang="ja-JP" sz="2400" dirty="0" err="1" smtClean="0">
                <a:solidFill>
                  <a:srgbClr val="0000FF"/>
                </a:solidFill>
              </a:rPr>
              <a:t>GeV/</a:t>
            </a:r>
            <a:r>
              <a:rPr lang="en-US" altLang="ja-JP" sz="2400" i="1" dirty="0" err="1" smtClean="0">
                <a:solidFill>
                  <a:srgbClr val="0000FF"/>
                </a:solidFill>
              </a:rPr>
              <a:t>c</a:t>
            </a:r>
            <a:r>
              <a:rPr lang="en-US" altLang="ja-JP" sz="2400" dirty="0" smtClean="0">
                <a:solidFill>
                  <a:srgbClr val="0000FF"/>
                </a:solidFill>
              </a:rPr>
              <a:t>) and v</a:t>
            </a:r>
            <a:r>
              <a:rPr lang="en-US" altLang="ja-JP" sz="2400" baseline="-25000" dirty="0" smtClean="0">
                <a:solidFill>
                  <a:srgbClr val="0000FF"/>
                </a:solidFill>
              </a:rPr>
              <a:t>2 </a:t>
            </a:r>
            <a:r>
              <a:rPr lang="en-US" altLang="ja-JP" sz="2400" dirty="0" smtClean="0">
                <a:solidFill>
                  <a:srgbClr val="0000FF"/>
                </a:solidFill>
              </a:rPr>
              <a:t>(1.5&lt;</a:t>
            </a:r>
            <a:r>
              <a:rPr lang="en-US" altLang="ja-JP" sz="2400" i="1" dirty="0" err="1" smtClean="0">
                <a:solidFill>
                  <a:srgbClr val="0000FF"/>
                </a:solidFill>
              </a:rPr>
              <a:t>p</a:t>
            </a:r>
            <a:r>
              <a:rPr lang="en-US" altLang="ja-JP" sz="2400" baseline="-25000" dirty="0" err="1" smtClean="0">
                <a:solidFill>
                  <a:srgbClr val="0000FF"/>
                </a:solidFill>
              </a:rPr>
              <a:t>T</a:t>
            </a:r>
            <a:r>
              <a:rPr lang="en-US" altLang="ja-JP" sz="2400" dirty="0" smtClean="0">
                <a:solidFill>
                  <a:srgbClr val="0000FF"/>
                </a:solidFill>
              </a:rPr>
              <a:t>&lt;4 </a:t>
            </a:r>
            <a:r>
              <a:rPr lang="en-US" altLang="ja-JP" sz="2400" dirty="0" err="1" smtClean="0">
                <a:solidFill>
                  <a:srgbClr val="0000FF"/>
                </a:solidFill>
              </a:rPr>
              <a:t>GeV/</a:t>
            </a:r>
            <a:r>
              <a:rPr lang="en-US" altLang="ja-JP" sz="2400" i="1" dirty="0" err="1" smtClean="0">
                <a:solidFill>
                  <a:srgbClr val="0000FF"/>
                </a:solidFill>
              </a:rPr>
              <a:t>c</a:t>
            </a:r>
            <a:r>
              <a:rPr lang="en-US" altLang="ja-JP" sz="2400" dirty="0" smtClean="0">
                <a:solidFill>
                  <a:srgbClr val="0000FF"/>
                </a:solidFill>
              </a:rPr>
              <a:t>) </a:t>
            </a:r>
          </a:p>
          <a:p>
            <a:r>
              <a:rPr lang="en-US" altLang="ja-JP" sz="2400" dirty="0" smtClean="0">
                <a:solidFill>
                  <a:srgbClr val="0000FF"/>
                </a:solidFill>
              </a:rPr>
              <a:t>  comparable at the two energies</a:t>
            </a:r>
          </a:p>
          <a:p>
            <a:pPr lvl="1"/>
            <a:endParaRPr lang="en-US" altLang="ja-JP" sz="2400" dirty="0" smtClean="0">
              <a:solidFill>
                <a:srgbClr val="008000"/>
              </a:solidFill>
            </a:endParaRPr>
          </a:p>
        </p:txBody>
      </p:sp>
      <p:pic>
        <p:nvPicPr>
          <p:cNvPr id="11" name="Picture 10" descr="2012-Jul-04-4_Color_Logo_C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6812" y="0"/>
            <a:ext cx="777188" cy="10509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31411" y="6414333"/>
            <a:ext cx="19553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i="1" dirty="0" smtClean="0"/>
              <a:t>PHENIX; PRC84, 044905  </a:t>
            </a:r>
            <a:endParaRPr kumimoji="1" lang="ja-JP" altLang="en-US" sz="14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83358" y="6356350"/>
            <a:ext cx="22928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12" name="Picture 11" descr="2012-Aug-07-HFERaaFlow_compPHENIX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190500" y="1143000"/>
            <a:ext cx="8763000" cy="4219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Comparison with models</a:t>
            </a:r>
            <a:endParaRPr lang="ja-JP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6A280-4483-304C-9159-2500F3F90A1A}" type="slidenum">
              <a:rPr lang="ja-JP" altLang="en-US" smtClean="0"/>
              <a:pPr/>
              <a:t>16</a:t>
            </a:fld>
            <a:endParaRPr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83358" y="4617412"/>
            <a:ext cx="876064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§"/>
            </a:pPr>
            <a:r>
              <a:rPr lang="en-US" altLang="ja-JP" dirty="0" smtClean="0">
                <a:solidFill>
                  <a:srgbClr val="008000"/>
                </a:solidFill>
              </a:rPr>
              <a:t> BAMPS</a:t>
            </a:r>
            <a:r>
              <a:rPr lang="en-US" altLang="ja-JP" baseline="30000" dirty="0" smtClean="0">
                <a:solidFill>
                  <a:srgbClr val="008000"/>
                </a:solidFill>
              </a:rPr>
              <a:t>(1)</a:t>
            </a:r>
            <a:r>
              <a:rPr lang="en-US" altLang="ja-JP" dirty="0" smtClean="0">
                <a:solidFill>
                  <a:srgbClr val="008000"/>
                </a:solidFill>
              </a:rPr>
              <a:t> model : HQ transport with </a:t>
            </a:r>
            <a:r>
              <a:rPr lang="en-US" altLang="ja-JP" dirty="0" err="1" smtClean="0">
                <a:solidFill>
                  <a:srgbClr val="008000"/>
                </a:solidFill>
              </a:rPr>
              <a:t>collisional</a:t>
            </a:r>
            <a:r>
              <a:rPr lang="en-US" altLang="ja-JP" dirty="0" smtClean="0">
                <a:solidFill>
                  <a:srgbClr val="008000"/>
                </a:solidFill>
              </a:rPr>
              <a:t> energy loss in expanding QGP</a:t>
            </a:r>
          </a:p>
          <a:p>
            <a:pPr lvl="1">
              <a:buFont typeface="Wingdings" charset="2"/>
              <a:buChar char="§"/>
            </a:pPr>
            <a:r>
              <a:rPr lang="en-US" altLang="ja-JP" dirty="0" smtClean="0"/>
              <a:t> Seems to </a:t>
            </a:r>
            <a:r>
              <a:rPr lang="en-US" altLang="ja-JP" dirty="0" err="1" smtClean="0"/>
              <a:t>underpredict</a:t>
            </a:r>
            <a:r>
              <a:rPr lang="en-US" altLang="ja-JP" dirty="0" smtClean="0"/>
              <a:t> HFE R</a:t>
            </a:r>
            <a:r>
              <a:rPr lang="en-US" altLang="ja-JP" baseline="-25000" dirty="0" smtClean="0"/>
              <a:t>AA</a:t>
            </a:r>
            <a:r>
              <a:rPr lang="en-US" altLang="ja-JP" dirty="0" smtClean="0"/>
              <a:t> , consistent with HFE v</a:t>
            </a:r>
            <a:r>
              <a:rPr lang="en-US" altLang="ja-JP" baseline="-25000" dirty="0" smtClean="0"/>
              <a:t>2</a:t>
            </a:r>
          </a:p>
          <a:p>
            <a:pPr>
              <a:buFont typeface="Wingdings" charset="2"/>
              <a:buChar char="§"/>
            </a:pPr>
            <a:r>
              <a:rPr lang="en-US" altLang="ja-JP" baseline="-25000" dirty="0" smtClean="0">
                <a:solidFill>
                  <a:srgbClr val="008000"/>
                </a:solidFill>
              </a:rPr>
              <a:t> </a:t>
            </a:r>
            <a:r>
              <a:rPr lang="en-US" altLang="ja-JP" dirty="0" smtClean="0">
                <a:solidFill>
                  <a:srgbClr val="008000"/>
                </a:solidFill>
              </a:rPr>
              <a:t>Rapp</a:t>
            </a:r>
            <a:r>
              <a:rPr lang="en-US" altLang="ja-JP" baseline="30000" dirty="0" smtClean="0">
                <a:solidFill>
                  <a:srgbClr val="008000"/>
                </a:solidFill>
              </a:rPr>
              <a:t>(2) </a:t>
            </a:r>
            <a:r>
              <a:rPr lang="en-US" altLang="ja-JP" dirty="0" smtClean="0">
                <a:solidFill>
                  <a:srgbClr val="008000"/>
                </a:solidFill>
              </a:rPr>
              <a:t>: </a:t>
            </a:r>
            <a:r>
              <a:rPr lang="en-US" dirty="0" smtClean="0">
                <a:solidFill>
                  <a:srgbClr val="008000"/>
                </a:solidFill>
              </a:rPr>
              <a:t>heavy quarks transport with in-medium resonance scattering and coalescence</a:t>
            </a:r>
          </a:p>
          <a:p>
            <a:pPr lvl="1">
              <a:buFont typeface="Wingdings" charset="2"/>
              <a:buChar char="§"/>
            </a:pPr>
            <a:r>
              <a:rPr lang="en-US" altLang="ja-JP" baseline="-25000" dirty="0" smtClean="0"/>
              <a:t> </a:t>
            </a:r>
            <a:r>
              <a:rPr lang="en-US" altLang="ja-JP" dirty="0" smtClean="0"/>
              <a:t>Consistent with HFE R</a:t>
            </a:r>
            <a:r>
              <a:rPr lang="en-US" altLang="ja-JP" baseline="-25000" dirty="0" smtClean="0"/>
              <a:t>AA</a:t>
            </a:r>
            <a:r>
              <a:rPr lang="en-US" altLang="ja-JP" dirty="0" smtClean="0"/>
              <a:t>, seems to underestimate HFE v</a:t>
            </a:r>
            <a:r>
              <a:rPr lang="en-US" altLang="ja-JP" baseline="-25000" dirty="0" smtClean="0"/>
              <a:t>2</a:t>
            </a:r>
          </a:p>
          <a:p>
            <a:pPr>
              <a:buFont typeface="Wingdings" charset="2"/>
              <a:buChar char="§"/>
            </a:pPr>
            <a:r>
              <a:rPr lang="en-US" altLang="ja-JP" dirty="0" smtClean="0">
                <a:solidFill>
                  <a:srgbClr val="008000"/>
                </a:solidFill>
              </a:rPr>
              <a:t> POWLANG</a:t>
            </a:r>
            <a:r>
              <a:rPr lang="en-US" altLang="ja-JP" baseline="30000" dirty="0" smtClean="0">
                <a:solidFill>
                  <a:srgbClr val="008000"/>
                </a:solidFill>
              </a:rPr>
              <a:t>(3) </a:t>
            </a:r>
            <a:r>
              <a:rPr lang="en-US" altLang="ja-JP" dirty="0" smtClean="0">
                <a:solidFill>
                  <a:srgbClr val="008000"/>
                </a:solidFill>
              </a:rPr>
              <a:t>: Heavy quark transport (</a:t>
            </a:r>
            <a:r>
              <a:rPr lang="en-US" altLang="ja-JP" dirty="0" err="1" smtClean="0">
                <a:solidFill>
                  <a:srgbClr val="008000"/>
                </a:solidFill>
              </a:rPr>
              <a:t>Langevin</a:t>
            </a:r>
            <a:r>
              <a:rPr lang="en-US" altLang="ja-JP" dirty="0" smtClean="0">
                <a:solidFill>
                  <a:srgbClr val="008000"/>
                </a:solidFill>
              </a:rPr>
              <a:t> eq.) with </a:t>
            </a:r>
            <a:r>
              <a:rPr lang="en-US" altLang="ja-JP" dirty="0" err="1" smtClean="0">
                <a:solidFill>
                  <a:srgbClr val="008000"/>
                </a:solidFill>
              </a:rPr>
              <a:t>collisional</a:t>
            </a:r>
            <a:r>
              <a:rPr lang="en-US" altLang="ja-JP" dirty="0" smtClean="0">
                <a:solidFill>
                  <a:srgbClr val="008000"/>
                </a:solidFill>
              </a:rPr>
              <a:t> energy loss</a:t>
            </a:r>
          </a:p>
          <a:p>
            <a:pPr lvl="1">
              <a:buClr>
                <a:schemeClr val="tx1"/>
              </a:buClr>
              <a:buFont typeface="Wingdings" charset="2"/>
              <a:buChar char="§"/>
            </a:pPr>
            <a:r>
              <a:rPr lang="en-US" altLang="ja-JP" baseline="-25000" dirty="0" smtClean="0">
                <a:solidFill>
                  <a:srgbClr val="008000"/>
                </a:solidFill>
              </a:rPr>
              <a:t> </a:t>
            </a:r>
            <a:r>
              <a:rPr lang="en-US" altLang="ja-JP" dirty="0" smtClean="0"/>
              <a:t>Seems to </a:t>
            </a:r>
            <a:r>
              <a:rPr lang="en-US" altLang="ja-JP" dirty="0" err="1" smtClean="0"/>
              <a:t>underpredict</a:t>
            </a:r>
            <a:r>
              <a:rPr lang="en-US" altLang="ja-JP" dirty="0" smtClean="0"/>
              <a:t> HFE R</a:t>
            </a:r>
            <a:r>
              <a:rPr lang="en-US" altLang="ja-JP" baseline="-25000" dirty="0" smtClean="0"/>
              <a:t>AA</a:t>
            </a:r>
            <a:r>
              <a:rPr lang="en-US" altLang="ja-JP" dirty="0" smtClean="0"/>
              <a:t> and to underestimate HFE v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at high </a:t>
            </a:r>
            <a:r>
              <a:rPr lang="en-US" altLang="ja-JP" i="1" dirty="0" err="1" smtClean="0"/>
              <a:t>p</a:t>
            </a:r>
            <a:r>
              <a:rPr lang="en-US" altLang="ja-JP" baseline="-25000" dirty="0" err="1" smtClean="0"/>
              <a:t>T</a:t>
            </a:r>
            <a:endParaRPr lang="en-US" altLang="ja-JP" baseline="-25000" dirty="0" smtClean="0"/>
          </a:p>
        </p:txBody>
      </p:sp>
      <p:pic>
        <p:nvPicPr>
          <p:cNvPr id="8" name="Picture 7" descr="2012-Jul-04-4_Color_Logo_C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6812" y="0"/>
            <a:ext cx="777188" cy="105092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57200" y="6356350"/>
            <a:ext cx="155448" cy="365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43000" dir="5400000" rotWithShape="0">
              <a:schemeClr val="bg1"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83358" y="6356350"/>
            <a:ext cx="22928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71549" y="6414333"/>
            <a:ext cx="85491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 smtClean="0"/>
              <a:t>(1) J. </a:t>
            </a:r>
            <a:r>
              <a:rPr lang="en-US" altLang="ja-JP" sz="1400" dirty="0" err="1" smtClean="0"/>
              <a:t>Uphoff</a:t>
            </a:r>
            <a:r>
              <a:rPr lang="en-US" altLang="ja-JP" sz="1400" dirty="0" smtClean="0"/>
              <a:t> et al. </a:t>
            </a:r>
            <a:r>
              <a:rPr lang="en-US" altLang="ja-JP" sz="1400" dirty="0" err="1" smtClean="0"/>
              <a:t>arXiv</a:t>
            </a:r>
            <a:r>
              <a:rPr lang="en-US" altLang="ja-JP" sz="1400" dirty="0" smtClean="0"/>
              <a:t> 1205.4945 (2)R. Rapp et al. </a:t>
            </a:r>
            <a:r>
              <a:rPr lang="en-US" altLang="ja-JP" sz="1400" dirty="0" err="1" smtClean="0"/>
              <a:t>arXiv</a:t>
            </a:r>
            <a:r>
              <a:rPr lang="en-US" altLang="ja-JP" sz="1400" dirty="0" smtClean="0"/>
              <a:t> 1208.0256 (3)A. </a:t>
            </a:r>
            <a:r>
              <a:rPr lang="en-US" altLang="ja-JP" sz="1400" dirty="0" err="1" smtClean="0"/>
              <a:t>Beraudo</a:t>
            </a:r>
            <a:r>
              <a:rPr lang="en-US" altLang="ja-JP" sz="1400" dirty="0" smtClean="0"/>
              <a:t> et al </a:t>
            </a:r>
            <a:r>
              <a:rPr lang="en-US" altLang="ja-JP" sz="1400" dirty="0" err="1" smtClean="0"/>
              <a:t>J.Phys.G</a:t>
            </a:r>
            <a:r>
              <a:rPr lang="en-US" altLang="ja-JP" sz="1400" dirty="0" smtClean="0"/>
              <a:t> G38 124144 </a:t>
            </a:r>
            <a:endParaRPr lang="en-US" sz="1400" dirty="0"/>
          </a:p>
        </p:txBody>
      </p:sp>
      <p:pic>
        <p:nvPicPr>
          <p:cNvPr id="14" name="Picture 13" descr="2012-Aug-03-HFERaaFlow_compModel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971549" y="1150312"/>
            <a:ext cx="7200901" cy="3467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Summary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sz="2900" dirty="0" smtClean="0">
                <a:solidFill>
                  <a:srgbClr val="008000"/>
                </a:solidFill>
              </a:rPr>
              <a:t>Strong suppression of the HFE yield up to </a:t>
            </a:r>
          </a:p>
          <a:p>
            <a:pPr>
              <a:buNone/>
            </a:pPr>
            <a:r>
              <a:rPr lang="en-US" altLang="ja-JP" sz="2900" dirty="0" smtClean="0">
                <a:solidFill>
                  <a:srgbClr val="008000"/>
                </a:solidFill>
              </a:rPr>
              <a:t>   18 </a:t>
            </a:r>
            <a:r>
              <a:rPr lang="en-US" altLang="ja-JP" sz="2900" dirty="0" err="1" smtClean="0">
                <a:solidFill>
                  <a:srgbClr val="008000"/>
                </a:solidFill>
              </a:rPr>
              <a:t>GeV/</a:t>
            </a:r>
            <a:r>
              <a:rPr lang="en-US" altLang="ja-JP" sz="2900" i="1" dirty="0" err="1" smtClean="0">
                <a:solidFill>
                  <a:srgbClr val="008000"/>
                </a:solidFill>
              </a:rPr>
              <a:t>c</a:t>
            </a:r>
            <a:r>
              <a:rPr lang="en-US" altLang="ja-JP" sz="2900" dirty="0" smtClean="0">
                <a:solidFill>
                  <a:srgbClr val="008000"/>
                </a:solidFill>
              </a:rPr>
              <a:t> in 0-10% most central events (R</a:t>
            </a:r>
            <a:r>
              <a:rPr lang="en-US" altLang="ja-JP" sz="2900" baseline="-25000" dirty="0" smtClean="0">
                <a:solidFill>
                  <a:srgbClr val="008000"/>
                </a:solidFill>
              </a:rPr>
              <a:t>AA </a:t>
            </a:r>
            <a:r>
              <a:rPr lang="en-US" altLang="ja-JP" sz="2900" dirty="0" smtClean="0">
                <a:solidFill>
                  <a:srgbClr val="008000"/>
                </a:solidFill>
              </a:rPr>
              <a:t>~ 0.4)</a:t>
            </a:r>
          </a:p>
          <a:p>
            <a:pPr lvl="2"/>
            <a:r>
              <a:rPr lang="en-US" altLang="ja-JP" sz="2400" dirty="0" smtClean="0"/>
              <a:t>Clear indication for substantial energy loss of heavy quarks in the hot and dense medium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r>
              <a:rPr lang="en-US" altLang="ja-JP" sz="2900" dirty="0" smtClean="0">
                <a:solidFill>
                  <a:srgbClr val="0000FF"/>
                </a:solidFill>
              </a:rPr>
              <a:t>Non-zero HFE v</a:t>
            </a:r>
            <a:r>
              <a:rPr lang="en-US" altLang="ja-JP" sz="290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ja-JP" sz="2900" dirty="0" smtClean="0">
                <a:solidFill>
                  <a:srgbClr val="0000FF"/>
                </a:solidFill>
              </a:rPr>
              <a:t> observed in 20-40% central events:</a:t>
            </a:r>
            <a:endParaRPr lang="en-US" altLang="ja-JP" sz="2700" dirty="0" smtClean="0"/>
          </a:p>
          <a:p>
            <a:pPr lvl="2"/>
            <a:r>
              <a:rPr lang="en-US" altLang="ja-JP" sz="2400" dirty="0" smtClean="0"/>
              <a:t>Suggests strong re-interactions within the medium</a:t>
            </a:r>
          </a:p>
          <a:p>
            <a:r>
              <a:rPr lang="en-US" altLang="ja-JP" sz="3000" dirty="0" smtClean="0">
                <a:solidFill>
                  <a:srgbClr val="FF00FF"/>
                </a:solidFill>
              </a:rPr>
              <a:t>Outlook</a:t>
            </a:r>
          </a:p>
          <a:p>
            <a:pPr lvl="1"/>
            <a:r>
              <a:rPr lang="en-US" altLang="ja-JP" sz="2700" dirty="0" smtClean="0">
                <a:solidFill>
                  <a:schemeClr val="tx1"/>
                </a:solidFill>
              </a:rPr>
              <a:t>Beauty decay electrons separated in pp </a:t>
            </a:r>
          </a:p>
          <a:p>
            <a:pPr lvl="2"/>
            <a:r>
              <a:rPr lang="en-US" altLang="ja-JP" sz="2400" dirty="0" smtClean="0"/>
              <a:t>Ongoing analysis for </a:t>
            </a:r>
            <a:r>
              <a:rPr lang="en-US" altLang="ja-JP" sz="2400" dirty="0" err="1" smtClean="0"/>
              <a:t>Pb-Pb</a:t>
            </a:r>
            <a:endParaRPr lang="en-US" altLang="ja-JP" sz="2400" dirty="0" smtClean="0"/>
          </a:p>
          <a:p>
            <a:pPr lvl="1"/>
            <a:r>
              <a:rPr lang="en-US" altLang="ja-JP" sz="2700" dirty="0" smtClean="0"/>
              <a:t>Address mass dependence of energy loss and flow</a:t>
            </a:r>
          </a:p>
          <a:p>
            <a:pPr lvl="1"/>
            <a:endParaRPr lang="en-US" altLang="ja-JP" dirty="0" smtClean="0">
              <a:solidFill>
                <a:srgbClr val="008000"/>
              </a:solidFill>
            </a:endParaRPr>
          </a:p>
          <a:p>
            <a:pPr lvl="1"/>
            <a:endParaRPr lang="en-US" altLang="ja-JP" dirty="0" smtClean="0">
              <a:solidFill>
                <a:srgbClr val="008000"/>
              </a:solidFill>
            </a:endParaRPr>
          </a:p>
          <a:p>
            <a:pPr lvl="1"/>
            <a:endParaRPr lang="ja-JP" altLang="en-US" dirty="0">
              <a:solidFill>
                <a:srgbClr val="008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6A280-4483-304C-9159-2500F3F90A1A}" type="slidenum">
              <a:rPr lang="ja-JP" altLang="en-US" smtClean="0"/>
              <a:pPr/>
              <a:t>17</a:t>
            </a:fld>
            <a:endParaRPr lang="ja-JP" altLang="en-US" dirty="0"/>
          </a:p>
        </p:txBody>
      </p:sp>
      <p:pic>
        <p:nvPicPr>
          <p:cNvPr id="5" name="Picture 4" descr="2012-Jul-04-4_Color_Logo_C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6812" y="0"/>
            <a:ext cx="777188" cy="10509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57200" y="6356350"/>
            <a:ext cx="155448" cy="365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43000" dir="5400000" rotWithShape="0">
              <a:schemeClr val="bg1"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3358" y="6356350"/>
            <a:ext cx="22928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BackUp</a:t>
            </a:r>
            <a:endParaRPr lang="ja-JP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6A280-4483-304C-9159-2500F3F90A1A}" type="slidenum">
              <a:rPr lang="ja-JP" altLang="en-US" smtClean="0"/>
              <a:pPr/>
              <a:t>18</a:t>
            </a:fld>
            <a:endParaRPr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Rectangle 4"/>
          <p:cNvSpPr/>
          <p:nvPr/>
        </p:nvSpPr>
        <p:spPr>
          <a:xfrm>
            <a:off x="457200" y="6356350"/>
            <a:ext cx="155448" cy="365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43000" dir="5400000" rotWithShape="0">
              <a:schemeClr val="bg1"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3358" y="6356350"/>
            <a:ext cx="229289" cy="3657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Electron v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measurement</a:t>
            </a:r>
            <a:endParaRPr lang="ja-JP" altLang="en-US" dirty="0"/>
          </a:p>
        </p:txBody>
      </p:sp>
      <p:pic>
        <p:nvPicPr>
          <p:cNvPr id="5" name="Content Placeholder 4" descr="2012-Jul-27-DeltaPhi.pdf"/>
          <p:cNvPicPr>
            <a:picLocks noGrp="1" noChangeAspect="1"/>
          </p:cNvPicPr>
          <p:nvPr>
            <p:ph sz="quarter" idx="1"/>
          </p:nvPr>
        </p:nvPicPr>
        <mc:AlternateContent>
          <mc:Choice xmlns:ma="http://schemas.microsoft.com/office/mac/drawingml/2008/main" Requires="ma">
            <p:blipFill>
              <a:blip r:embed="rId3"/>
              <a:srcRect l="-6445" r="-6445"/>
              <a:stretch>
                <a:fillRect/>
              </a:stretch>
            </p:blipFill>
          </mc:Choice>
          <mc:Fallback>
            <p:blipFill>
              <a:blip r:embed="rId4"/>
              <a:srcRect l="-6445" r="-6445"/>
              <a:stretch>
                <a:fillRect/>
              </a:stretch>
            </p:blipFill>
          </mc:Fallback>
        </mc:AlternateContent>
        <p:spPr>
          <a:xfrm>
            <a:off x="4388010" y="1143000"/>
            <a:ext cx="4139770" cy="3429000"/>
          </a:xfrm>
        </p:spPr>
      </p:pic>
      <p:pic>
        <p:nvPicPr>
          <p:cNvPr id="6" name="Picture 5" descr="2012-Jul-27-DeltaPhi_0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255403" y="1143000"/>
            <a:ext cx="4087997" cy="359537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52500" y="4572000"/>
            <a:ext cx="67818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§"/>
            </a:pPr>
            <a:r>
              <a:rPr lang="en-US" altLang="ja-JP" sz="2400" dirty="0" smtClean="0">
                <a:solidFill>
                  <a:srgbClr val="0000FF"/>
                </a:solidFill>
              </a:rPr>
              <a:t> v</a:t>
            </a:r>
            <a:r>
              <a:rPr lang="en-US" altLang="ja-JP" sz="240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ja-JP" sz="2400" dirty="0" smtClean="0">
                <a:solidFill>
                  <a:srgbClr val="0000FF"/>
                </a:solidFill>
              </a:rPr>
              <a:t> is obtained with reaction plane method</a:t>
            </a:r>
          </a:p>
          <a:p>
            <a:pPr lvl="1">
              <a:buClr>
                <a:schemeClr val="tx1"/>
              </a:buClr>
              <a:buFont typeface="Wingdings" charset="2"/>
              <a:buChar char="§"/>
            </a:pPr>
            <a:r>
              <a:rPr lang="en-US" altLang="ja-JP" sz="2400" dirty="0" smtClean="0">
                <a:solidFill>
                  <a:srgbClr val="0000FF"/>
                </a:solidFill>
              </a:rPr>
              <a:t> </a:t>
            </a:r>
          </a:p>
          <a:p>
            <a:pPr lvl="1">
              <a:buClr>
                <a:schemeClr val="tx1"/>
              </a:buClr>
              <a:buFont typeface="Wingdings" charset="2"/>
              <a:buChar char="§"/>
            </a:pPr>
            <a:endParaRPr lang="en-US" altLang="ja-JP" sz="1400" dirty="0" smtClean="0"/>
          </a:p>
          <a:p>
            <a:pPr>
              <a:buClr>
                <a:srgbClr val="008000"/>
              </a:buClr>
              <a:buFont typeface="Wingdings" charset="2"/>
              <a:buChar char="§"/>
            </a:pPr>
            <a:r>
              <a:rPr lang="en-US" altLang="ja-JP" sz="2400" dirty="0" smtClean="0"/>
              <a:t> </a:t>
            </a:r>
            <a:r>
              <a:rPr lang="en-US" altLang="ja-JP" sz="2400" dirty="0" smtClean="0">
                <a:solidFill>
                  <a:srgbClr val="008000"/>
                </a:solidFill>
              </a:rPr>
              <a:t>Used V0 detector to determine the plane</a:t>
            </a:r>
          </a:p>
          <a:p>
            <a:pPr lvl="1">
              <a:buClr>
                <a:schemeClr val="tx1"/>
              </a:buClr>
              <a:buFont typeface="Wingdings" charset="2"/>
              <a:buChar char="§"/>
            </a:pPr>
            <a:r>
              <a:rPr lang="en-US" altLang="ja-JP" sz="2400" dirty="0" smtClean="0"/>
              <a:t> reduce non-flow effect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42258" y="6444734"/>
            <a:ext cx="3101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6600"/>
                </a:solidFill>
              </a:rPr>
              <a:t>Poster ;  D. Godoy &amp; </a:t>
            </a:r>
            <a:r>
              <a:rPr lang="en-US" altLang="ja-JP" dirty="0" smtClean="0">
                <a:solidFill>
                  <a:srgbClr val="FF6600"/>
                </a:solidFill>
              </a:rPr>
              <a:t>T. </a:t>
            </a:r>
            <a:r>
              <a:rPr lang="en-US" altLang="ja-JP" dirty="0" err="1" smtClean="0">
                <a:solidFill>
                  <a:srgbClr val="FF6600"/>
                </a:solidFill>
              </a:rPr>
              <a:t>Rascanu</a:t>
            </a:r>
            <a:endParaRPr kumimoji="1" lang="ja-JP" altLang="en-US" dirty="0">
              <a:solidFill>
                <a:srgbClr val="FF6600"/>
              </a:solidFill>
            </a:endParaRPr>
          </a:p>
        </p:txBody>
      </p:sp>
      <p:graphicFrame>
        <p:nvGraphicFramePr>
          <p:cNvPr id="49154" name="Object 2"/>
          <p:cNvGraphicFramePr>
            <a:graphicFrameLocks noChangeAspect="1"/>
          </p:cNvGraphicFramePr>
          <p:nvPr/>
        </p:nvGraphicFramePr>
        <p:xfrm>
          <a:off x="1835309" y="4953000"/>
          <a:ext cx="2667001" cy="595630"/>
        </p:xfrm>
        <a:graphic>
          <a:graphicData uri="http://schemas.openxmlformats.org/presentationml/2006/ole">
            <p:oleObj spid="_x0000_s62466" name="Equation" r:id="rId7" imgW="1422400" imgH="317500" progId="Equation.3">
              <p:embed/>
            </p:oleObj>
          </a:graphicData>
        </a:graphic>
      </p:graphicFrame>
      <p:sp>
        <p:nvSpPr>
          <p:cNvPr id="9" name="Slide Number Placeholder 4"/>
          <p:cNvSpPr txBox="1">
            <a:spLocks/>
          </p:cNvSpPr>
          <p:nvPr/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06A280-4483-304C-9159-2500F3F90A1A}" type="slidenum">
              <a:rPr kumimoji="0" lang="ja-JP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6356350"/>
            <a:ext cx="155448" cy="365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43000" dir="5400000" rotWithShape="0">
              <a:schemeClr val="bg1"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83358" y="6356350"/>
            <a:ext cx="229289" cy="3657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Outline</a:t>
            </a:r>
            <a:endParaRPr lang="ja-JP" alt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ja-JP" dirty="0" smtClean="0"/>
              <a:t>Introduction</a:t>
            </a:r>
          </a:p>
          <a:p>
            <a:r>
              <a:rPr lang="en-US" altLang="ja-JP" dirty="0" smtClean="0"/>
              <a:t>Electron identification</a:t>
            </a:r>
          </a:p>
          <a:p>
            <a:r>
              <a:rPr lang="en-US" altLang="ja-JP" dirty="0" smtClean="0">
                <a:solidFill>
                  <a:srgbClr val="0000FF"/>
                </a:solidFill>
              </a:rPr>
              <a:t>pp results</a:t>
            </a:r>
          </a:p>
          <a:p>
            <a:pPr lvl="1"/>
            <a:r>
              <a:rPr lang="en-US" altLang="ja-JP" dirty="0" smtClean="0"/>
              <a:t>Heavy </a:t>
            </a:r>
            <a:r>
              <a:rPr lang="en-US" altLang="ja-JP" dirty="0" err="1" smtClean="0"/>
              <a:t>flavour</a:t>
            </a:r>
            <a:r>
              <a:rPr lang="en-US" altLang="ja-JP" dirty="0" smtClean="0"/>
              <a:t> decay electron cross section at √</a:t>
            </a:r>
            <a:r>
              <a:rPr lang="en-US" altLang="ja-JP" dirty="0" err="1" smtClean="0"/>
              <a:t>s</a:t>
            </a:r>
            <a:r>
              <a:rPr lang="en-US" altLang="ja-JP" dirty="0" smtClean="0"/>
              <a:t> = 2.76 </a:t>
            </a:r>
            <a:r>
              <a:rPr lang="en-US" altLang="ja-JP" dirty="0" err="1" smtClean="0"/>
              <a:t>TeV</a:t>
            </a:r>
            <a:endParaRPr lang="en-US" altLang="ja-JP" dirty="0" smtClean="0"/>
          </a:p>
          <a:p>
            <a:pPr lvl="1">
              <a:buNone/>
            </a:pPr>
            <a:r>
              <a:rPr lang="en-US" altLang="ja-JP" dirty="0" smtClean="0"/>
              <a:t>    &amp; 7 </a:t>
            </a:r>
            <a:r>
              <a:rPr lang="en-US" altLang="ja-JP" dirty="0" err="1" smtClean="0"/>
              <a:t>TeV</a:t>
            </a:r>
            <a:endParaRPr lang="en-US" altLang="ja-JP" dirty="0" smtClean="0"/>
          </a:p>
          <a:p>
            <a:r>
              <a:rPr lang="en-US" altLang="ja-JP" dirty="0" err="1" smtClean="0">
                <a:solidFill>
                  <a:srgbClr val="008000"/>
                </a:solidFill>
              </a:rPr>
              <a:t>Pb-Pb</a:t>
            </a:r>
            <a:r>
              <a:rPr lang="en-US" altLang="ja-JP" dirty="0" smtClean="0">
                <a:solidFill>
                  <a:srgbClr val="008000"/>
                </a:solidFill>
              </a:rPr>
              <a:t> results</a:t>
            </a:r>
          </a:p>
          <a:p>
            <a:pPr lvl="1"/>
            <a:r>
              <a:rPr lang="en-US" altLang="ja-JP" dirty="0" smtClean="0"/>
              <a:t>Nuclear modification factor (R</a:t>
            </a:r>
            <a:r>
              <a:rPr lang="en-US" altLang="ja-JP" baseline="-25000" dirty="0" smtClean="0"/>
              <a:t>AA</a:t>
            </a:r>
            <a:r>
              <a:rPr lang="en-US" altLang="ja-JP" dirty="0" smtClean="0"/>
              <a:t>)</a:t>
            </a:r>
          </a:p>
          <a:p>
            <a:pPr lvl="1"/>
            <a:r>
              <a:rPr lang="en-US" altLang="ja-JP" dirty="0" err="1" smtClean="0"/>
              <a:t>Azimuthal</a:t>
            </a:r>
            <a:r>
              <a:rPr lang="en-US" altLang="ja-JP" dirty="0" smtClean="0"/>
              <a:t> anisotropy (v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)</a:t>
            </a:r>
          </a:p>
          <a:p>
            <a:r>
              <a:rPr lang="en-US" altLang="ja-JP" dirty="0" smtClean="0">
                <a:solidFill>
                  <a:srgbClr val="FF00FF"/>
                </a:solidFill>
              </a:rPr>
              <a:t>Summary</a:t>
            </a:r>
            <a:endParaRPr lang="ja-JP" altLang="en-US" dirty="0">
              <a:solidFill>
                <a:srgbClr val="FF00FF"/>
              </a:solidFill>
            </a:endParaRPr>
          </a:p>
        </p:txBody>
      </p:sp>
      <p:pic>
        <p:nvPicPr>
          <p:cNvPr id="5" name="Picture 4" descr="2012-Jul-04-4_Color_Logo_C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6812" y="0"/>
            <a:ext cx="777188" cy="10509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57200" y="6356350"/>
            <a:ext cx="155448" cy="365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43000" dir="5400000" rotWithShape="0">
              <a:schemeClr val="bg1"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3358" y="6356350"/>
            <a:ext cx="454841" cy="3657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</p:spPr>
        <p:txBody>
          <a:bodyPr/>
          <a:lstStyle/>
          <a:p>
            <a:fld id="{AE06A280-4483-304C-9159-2500F3F90A1A}" type="slidenum">
              <a:rPr lang="ja-JP" altLang="en-US" smtClean="0"/>
              <a:pPr/>
              <a:t>2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</a:t>
            </a:r>
            <a:r>
              <a:rPr lang="en-US" altLang="ja-JP" baseline="-25000" dirty="0" smtClean="0"/>
              <a:t>AA</a:t>
            </a:r>
            <a:r>
              <a:rPr lang="en-US" altLang="ja-JP" dirty="0" smtClean="0"/>
              <a:t> with TOF+TPC (2010) </a:t>
            </a:r>
            <a:endParaRPr lang="ja-JP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6A280-4483-304C-9159-2500F3F90A1A}" type="slidenum">
              <a:rPr lang="ja-JP" altLang="en-US" smtClean="0"/>
              <a:pPr/>
              <a:t>20</a:t>
            </a:fld>
            <a:endParaRPr lang="ja-JP" altLang="en-US"/>
          </a:p>
        </p:txBody>
      </p:sp>
      <p:pic>
        <p:nvPicPr>
          <p:cNvPr id="5" name="Content Placeholder 4" descr="2012-Jul-27-HFERaa_EMC2011_TPCTOF.pdf"/>
          <p:cNvPicPr>
            <a:picLocks noGrp="1" noChangeAspect="1"/>
          </p:cNvPicPr>
          <p:nvPr>
            <p:ph sz="quarter"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30404" r="-30404"/>
              <a:stretch>
                <a:fillRect/>
              </a:stretch>
            </p:blipFill>
          </mc:Choice>
          <mc:Fallback>
            <p:blipFill>
              <a:blip r:embed="rId3"/>
              <a:srcRect l="-30404" r="-30404"/>
              <a:stretch>
                <a:fillRect/>
              </a:stretch>
            </p:blipFill>
          </mc:Fallback>
        </mc:AlternateContent>
        <p:spPr/>
      </p:pic>
      <p:sp>
        <p:nvSpPr>
          <p:cNvPr id="6" name="Rectangle 5"/>
          <p:cNvSpPr/>
          <p:nvPr/>
        </p:nvSpPr>
        <p:spPr>
          <a:xfrm>
            <a:off x="457200" y="6356350"/>
            <a:ext cx="155448" cy="365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43000" dir="5400000" rotWithShape="0">
              <a:schemeClr val="bg1"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3358" y="6356350"/>
            <a:ext cx="22928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Charm &amp; Beauty Energy Loss</a:t>
            </a:r>
            <a:endParaRPr lang="ja-JP" altLang="en-US" dirty="0"/>
          </a:p>
        </p:txBody>
      </p:sp>
      <p:pic>
        <p:nvPicPr>
          <p:cNvPr id="3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143000"/>
            <a:ext cx="3810000" cy="3352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1143000"/>
            <a:ext cx="4114800" cy="3581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12648" y="4417358"/>
            <a:ext cx="740459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US" altLang="ja-JP" sz="2400" dirty="0" smtClean="0">
                <a:solidFill>
                  <a:srgbClr val="0000FF"/>
                </a:solidFill>
              </a:rPr>
              <a:t> </a:t>
            </a:r>
            <a:r>
              <a:rPr lang="en-US" altLang="ja-JP" sz="2400" dirty="0" smtClean="0">
                <a:solidFill>
                  <a:srgbClr val="FF0000"/>
                </a:solidFill>
              </a:rPr>
              <a:t>Theoretical prediction : </a:t>
            </a:r>
            <a:r>
              <a:rPr lang="en-US" altLang="ja-JP" sz="2400" dirty="0" err="1" smtClean="0">
                <a:solidFill>
                  <a:srgbClr val="FF0000"/>
                </a:solidFill>
              </a:rPr>
              <a:t>R</a:t>
            </a:r>
            <a:r>
              <a:rPr lang="en-US" altLang="ja-JP" sz="2400" baseline="-25000" dirty="0" err="1" smtClean="0">
                <a:solidFill>
                  <a:srgbClr val="FF0000"/>
                </a:solidFill>
              </a:rPr>
              <a:t>AA</a:t>
            </a:r>
            <a:r>
              <a:rPr lang="en-US" altLang="ja-JP" sz="2400" baseline="30000" dirty="0" err="1" smtClean="0">
                <a:solidFill>
                  <a:srgbClr val="FF0000"/>
                </a:solidFill>
              </a:rPr>
              <a:t>charm</a:t>
            </a:r>
            <a:r>
              <a:rPr lang="en-US" altLang="ja-JP" sz="2400" dirty="0" smtClean="0">
                <a:solidFill>
                  <a:srgbClr val="FF0000"/>
                </a:solidFill>
              </a:rPr>
              <a:t> &lt; </a:t>
            </a:r>
            <a:r>
              <a:rPr lang="en-US" altLang="ja-JP" sz="2400" dirty="0" err="1" smtClean="0">
                <a:solidFill>
                  <a:srgbClr val="FF0000"/>
                </a:solidFill>
              </a:rPr>
              <a:t>R</a:t>
            </a:r>
            <a:r>
              <a:rPr lang="en-US" altLang="ja-JP" sz="2400" baseline="-25000" dirty="0" err="1" smtClean="0">
                <a:solidFill>
                  <a:srgbClr val="FF0000"/>
                </a:solidFill>
              </a:rPr>
              <a:t>AA</a:t>
            </a:r>
            <a:r>
              <a:rPr lang="en-US" altLang="ja-JP" sz="2400" baseline="30000" dirty="0" err="1" smtClean="0">
                <a:solidFill>
                  <a:srgbClr val="FF0000"/>
                </a:solidFill>
              </a:rPr>
              <a:t>beauty</a:t>
            </a:r>
            <a:endParaRPr lang="en-US" altLang="ja-JP" sz="2400" baseline="30000" dirty="0" smtClean="0">
              <a:solidFill>
                <a:srgbClr val="FF0000"/>
              </a:solidFill>
            </a:endParaRPr>
          </a:p>
          <a:p>
            <a:pPr>
              <a:buClr>
                <a:srgbClr val="0000FF"/>
              </a:buClr>
              <a:buFont typeface="Wingdings" charset="2"/>
              <a:buChar char="§"/>
            </a:pPr>
            <a:r>
              <a:rPr kumimoji="1" lang="en-US" altLang="ja-JP" sz="2400" baseline="30000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400" dirty="0" smtClean="0">
                <a:solidFill>
                  <a:srgbClr val="0000FF"/>
                </a:solidFill>
              </a:rPr>
              <a:t>See </a:t>
            </a:r>
            <a:r>
              <a:rPr lang="en-US" altLang="ja-JP" sz="2400" dirty="0" smtClean="0">
                <a:solidFill>
                  <a:srgbClr val="0000FF"/>
                </a:solidFill>
              </a:rPr>
              <a:t>e.g. “Last call for LHC predictions” arXiv:0711.0974</a:t>
            </a:r>
          </a:p>
          <a:p>
            <a:pPr lvl="1">
              <a:buClr>
                <a:schemeClr val="tx1"/>
              </a:buClr>
              <a:buFont typeface="Wingdings" charset="2"/>
              <a:buChar char="§"/>
            </a:pPr>
            <a:r>
              <a:rPr kumimoji="1" lang="en-US" altLang="ja-JP" sz="2400" dirty="0" smtClean="0"/>
              <a:t> </a:t>
            </a:r>
            <a:r>
              <a:rPr lang="en-US" altLang="ja-JP" sz="2400" dirty="0" err="1" smtClean="0"/>
              <a:t>R</a:t>
            </a:r>
            <a:r>
              <a:rPr kumimoji="1" lang="en-US" altLang="ja-JP" sz="2400" dirty="0" err="1" smtClean="0"/>
              <a:t>adiative</a:t>
            </a:r>
            <a:r>
              <a:rPr kumimoji="1" lang="en-US" altLang="ja-JP" sz="2400" dirty="0" smtClean="0"/>
              <a:t> energy loss (dead cone effect)</a:t>
            </a:r>
          </a:p>
          <a:p>
            <a:pPr lvl="1">
              <a:buClr>
                <a:schemeClr val="tx1"/>
              </a:buClr>
              <a:buFont typeface="Wingdings" charset="2"/>
              <a:buChar char="§"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Collisional dissociation</a:t>
            </a:r>
          </a:p>
          <a:p>
            <a:pPr lvl="1">
              <a:buClr>
                <a:schemeClr val="tx1"/>
              </a:buClr>
              <a:buFont typeface="Wingdings" charset="2"/>
              <a:buChar char="§"/>
            </a:pPr>
            <a:r>
              <a:rPr kumimoji="1" lang="en-US" altLang="ja-JP" sz="2400" dirty="0" smtClean="0">
                <a:solidFill>
                  <a:srgbClr val="0000FF"/>
                </a:solidFill>
              </a:rPr>
              <a:t> </a:t>
            </a:r>
            <a:r>
              <a:rPr lang="en-US" altLang="ja-JP" sz="2400" dirty="0" smtClean="0"/>
              <a:t>Large elastic scattering cross section associated with </a:t>
            </a:r>
          </a:p>
          <a:p>
            <a:pPr lvl="1">
              <a:buClr>
                <a:schemeClr val="tx1"/>
              </a:buClr>
            </a:pPr>
            <a:r>
              <a:rPr lang="en-US" altLang="ja-JP" sz="2400" dirty="0" smtClean="0"/>
              <a:t>   resonance states of D &amp; B mesons in QGP</a:t>
            </a:r>
            <a:endParaRPr kumimoji="1" lang="ja-JP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6A280-4483-304C-9159-2500F3F90A1A}" type="slidenum">
              <a:rPr lang="ja-JP" altLang="en-US" smtClean="0"/>
              <a:pPr/>
              <a:t>21</a:t>
            </a:fld>
            <a:endParaRPr lang="ja-JP" altLang="en-US"/>
          </a:p>
        </p:txBody>
      </p:sp>
      <p:pic>
        <p:nvPicPr>
          <p:cNvPr id="9" name="Picture 8" descr="2012-Jul-04-4_Color_Logo_C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66812" y="0"/>
            <a:ext cx="777188" cy="105092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7200" y="6356350"/>
            <a:ext cx="155448" cy="365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43000" dir="5400000" rotWithShape="0">
              <a:schemeClr val="bg1"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83358" y="6356350"/>
            <a:ext cx="22928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686800" cy="990600"/>
          </a:xfrm>
        </p:spPr>
        <p:txBody>
          <a:bodyPr>
            <a:normAutofit/>
          </a:bodyPr>
          <a:lstStyle/>
          <a:p>
            <a:r>
              <a:rPr lang="en-US" altLang="ja-JP" sz="2800" dirty="0" smtClean="0"/>
              <a:t>Beauty and charm separation in pp </a:t>
            </a:r>
            <a:br>
              <a:rPr lang="en-US" altLang="ja-JP" sz="2800" dirty="0" smtClean="0"/>
            </a:br>
            <a:r>
              <a:rPr lang="en-US" altLang="ja-JP" sz="2800" dirty="0" smtClean="0"/>
              <a:t>collisions at √</a:t>
            </a:r>
            <a:r>
              <a:rPr lang="en-US" altLang="ja-JP" sz="2800" dirty="0" err="1" smtClean="0"/>
              <a:t>s</a:t>
            </a:r>
            <a:r>
              <a:rPr lang="en-US" altLang="ja-JP" sz="2800" dirty="0" smtClean="0"/>
              <a:t> = 7 </a:t>
            </a:r>
            <a:r>
              <a:rPr lang="en-US" altLang="ja-JP" sz="2800" dirty="0" err="1" smtClean="0"/>
              <a:t>TeV</a:t>
            </a:r>
            <a:endParaRPr lang="ja-JP" alt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6A280-4483-304C-9159-2500F3F90A1A}" type="slidenum">
              <a:rPr lang="ja-JP" altLang="en-US" smtClean="0"/>
              <a:pPr/>
              <a:t>22</a:t>
            </a:fld>
            <a:endParaRPr lang="ja-JP" altLang="en-US"/>
          </a:p>
        </p:txBody>
      </p:sp>
      <p:pic>
        <p:nvPicPr>
          <p:cNvPr id="11" name="Picture 10" descr="2012-Jul-04-4_Color_Logo_C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6812" y="0"/>
            <a:ext cx="777188" cy="105092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57200" y="6356350"/>
            <a:ext cx="155448" cy="365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43000" dir="5400000" rotWithShape="0">
              <a:schemeClr val="bg1"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83358" y="6356350"/>
            <a:ext cx="229289" cy="3657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17" name="Picture 16" descr="2012-Aug-09-Fig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838200" y="1423505"/>
            <a:ext cx="3476498" cy="3917181"/>
          </a:xfrm>
          <a:prstGeom prst="rect">
            <a:avLst/>
          </a:prstGeom>
        </p:spPr>
      </p:pic>
      <p:pic>
        <p:nvPicPr>
          <p:cNvPr id="19" name="Picture 18" descr="2012-Aug-09-Fig3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4961998" y="819218"/>
            <a:ext cx="3404814" cy="461380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83358" y="5433020"/>
            <a:ext cx="868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00FF"/>
              </a:buClr>
              <a:buFont typeface="Wingdings" charset="2"/>
              <a:buChar char="§"/>
            </a:pPr>
            <a:r>
              <a:rPr lang="en-US" altLang="ja-JP" dirty="0" smtClean="0">
                <a:solidFill>
                  <a:srgbClr val="008000"/>
                </a:solidFill>
              </a:rPr>
              <a:t> </a:t>
            </a:r>
            <a:r>
              <a:rPr lang="en-US" altLang="ja-JP" dirty="0" smtClean="0">
                <a:solidFill>
                  <a:srgbClr val="0000FF"/>
                </a:solidFill>
              </a:rPr>
              <a:t>Separation based on displacement from primary vertex</a:t>
            </a:r>
          </a:p>
          <a:p>
            <a:pPr lvl="1">
              <a:buClr>
                <a:srgbClr val="0000FF"/>
              </a:buClr>
              <a:buFont typeface="Wingdings" charset="2"/>
              <a:buChar char="§"/>
            </a:pPr>
            <a:r>
              <a:rPr lang="en-US" altLang="ja-JP" dirty="0" smtClean="0">
                <a:solidFill>
                  <a:srgbClr val="0000FF"/>
                </a:solidFill>
              </a:rPr>
              <a:t> ITS ; impact parameter resolution &lt;75 </a:t>
            </a:r>
            <a:r>
              <a:rPr lang="en-US" altLang="ja-JP" dirty="0" err="1" smtClean="0">
                <a:solidFill>
                  <a:srgbClr val="0000FF"/>
                </a:solidFill>
              </a:rPr>
              <a:t>μm</a:t>
            </a:r>
            <a:r>
              <a:rPr lang="en-US" altLang="ja-JP" dirty="0" smtClean="0">
                <a:solidFill>
                  <a:srgbClr val="0000FF"/>
                </a:solidFill>
              </a:rPr>
              <a:t> for </a:t>
            </a:r>
            <a:r>
              <a:rPr lang="en-US" altLang="ja-JP" dirty="0" err="1" smtClean="0">
                <a:solidFill>
                  <a:srgbClr val="0000FF"/>
                </a:solidFill>
              </a:rPr>
              <a:t>p</a:t>
            </a:r>
            <a:r>
              <a:rPr lang="en-US" altLang="ja-JP" baseline="-25000" dirty="0" err="1" smtClean="0">
                <a:solidFill>
                  <a:srgbClr val="0000FF"/>
                </a:solidFill>
              </a:rPr>
              <a:t>T</a:t>
            </a:r>
            <a:r>
              <a:rPr lang="en-US" altLang="ja-JP" dirty="0" smtClean="0">
                <a:solidFill>
                  <a:srgbClr val="0000FF"/>
                </a:solidFill>
              </a:rPr>
              <a:t>&gt;1 </a:t>
            </a:r>
            <a:r>
              <a:rPr lang="en-US" altLang="ja-JP" dirty="0" err="1" smtClean="0">
                <a:solidFill>
                  <a:srgbClr val="0000FF"/>
                </a:solidFill>
              </a:rPr>
              <a:t>GeV/c</a:t>
            </a:r>
            <a:r>
              <a:rPr lang="en-US" altLang="ja-JP" dirty="0" smtClean="0">
                <a:solidFill>
                  <a:srgbClr val="0000FF"/>
                </a:solidFill>
              </a:rPr>
              <a:t> </a:t>
            </a:r>
          </a:p>
          <a:p>
            <a:pPr>
              <a:buClr>
                <a:srgbClr val="008000"/>
              </a:buClr>
              <a:buFont typeface="Wingdings" charset="2"/>
              <a:buChar char="§"/>
            </a:pPr>
            <a:r>
              <a:rPr lang="en-US" altLang="ja-JP" dirty="0" smtClean="0">
                <a:solidFill>
                  <a:srgbClr val="008000"/>
                </a:solidFill>
              </a:rPr>
              <a:t> Cross sections well described by FONLL calculation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344819" y="1143000"/>
            <a:ext cx="16828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i="1" dirty="0" err="1" smtClean="0"/>
              <a:t>arXiv</a:t>
            </a:r>
            <a:r>
              <a:rPr kumimoji="1" lang="en-US" altLang="ja-JP" sz="1600" i="1" dirty="0" smtClean="0"/>
              <a:t> : 1208.1902</a:t>
            </a:r>
            <a:endParaRPr kumimoji="1" lang="ja-JP" altLang="en-US" sz="16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457200" y="1143000"/>
            <a:ext cx="1887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6600"/>
                </a:solidFill>
              </a:rPr>
              <a:t>Poster ; M. </a:t>
            </a:r>
            <a:r>
              <a:rPr kumimoji="1" lang="en-US" altLang="ja-JP" dirty="0" err="1" smtClean="0">
                <a:solidFill>
                  <a:srgbClr val="FF6600"/>
                </a:solidFill>
              </a:rPr>
              <a:t>Kweon</a:t>
            </a:r>
            <a:endParaRPr kumimoji="1" lang="ja-JP" altLang="en-US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B-decay electrons in pp collisions at </a:t>
            </a:r>
            <a:br>
              <a:rPr lang="en-US" altLang="ja-JP" dirty="0" smtClean="0"/>
            </a:br>
            <a:r>
              <a:rPr lang="en-US" altLang="ja-JP" dirty="0" smtClean="0"/>
              <a:t>√</a:t>
            </a:r>
            <a:r>
              <a:rPr lang="en-US" altLang="ja-JP" dirty="0" err="1" smtClean="0"/>
              <a:t>s</a:t>
            </a:r>
            <a:r>
              <a:rPr lang="en-US" altLang="ja-JP" dirty="0" smtClean="0"/>
              <a:t> = 2.76 </a:t>
            </a:r>
            <a:r>
              <a:rPr lang="en-US" altLang="ja-JP" dirty="0" err="1" smtClean="0"/>
              <a:t>TeV</a:t>
            </a:r>
            <a:endParaRPr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6A280-4483-304C-9159-2500F3F90A1A}" type="slidenum">
              <a:rPr lang="ja-JP" altLang="en-US" smtClean="0"/>
              <a:pPr/>
              <a:t>23</a:t>
            </a:fld>
            <a:endParaRPr lang="ja-JP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051613" y="5156022"/>
            <a:ext cx="7315199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§"/>
            </a:pPr>
            <a:r>
              <a:rPr lang="en-US" altLang="ja-JP" sz="2400" dirty="0" smtClean="0">
                <a:solidFill>
                  <a:srgbClr val="0000FF"/>
                </a:solidFill>
              </a:rPr>
              <a:t> Beauty fraction measured via </a:t>
            </a:r>
            <a:r>
              <a:rPr lang="en-US" altLang="ja-JP" sz="2400" dirty="0" err="1" smtClean="0">
                <a:solidFill>
                  <a:srgbClr val="0000FF"/>
                </a:solidFill>
              </a:rPr>
              <a:t>azimuthal</a:t>
            </a:r>
            <a:r>
              <a:rPr lang="en-US" altLang="ja-JP" sz="2400" dirty="0" smtClean="0">
                <a:solidFill>
                  <a:srgbClr val="0000FF"/>
                </a:solidFill>
              </a:rPr>
              <a:t> correlations </a:t>
            </a:r>
          </a:p>
          <a:p>
            <a:r>
              <a:rPr lang="en-US" altLang="ja-JP" sz="2400" dirty="0" smtClean="0">
                <a:solidFill>
                  <a:srgbClr val="0000FF"/>
                </a:solidFill>
              </a:rPr>
              <a:t>     and comparison to PYTHIA templates</a:t>
            </a:r>
            <a:endParaRPr lang="en-US" altLang="ja-JP" sz="2400" dirty="0" smtClean="0">
              <a:solidFill>
                <a:srgbClr val="008000"/>
              </a:solidFill>
            </a:endParaRPr>
          </a:p>
          <a:p>
            <a:pPr>
              <a:buClr>
                <a:srgbClr val="008000"/>
              </a:buClr>
              <a:buFont typeface="Wingdings" charset="2"/>
              <a:buChar char="§"/>
            </a:pPr>
            <a:r>
              <a:rPr kumimoji="1" lang="en-US" altLang="ja-JP" sz="2400" dirty="0" smtClean="0">
                <a:solidFill>
                  <a:srgbClr val="008000"/>
                </a:solidFill>
              </a:rPr>
              <a:t> </a:t>
            </a:r>
            <a:r>
              <a:rPr lang="en-US" altLang="ja-JP" sz="2400" dirty="0" smtClean="0">
                <a:solidFill>
                  <a:srgbClr val="008000"/>
                </a:solidFill>
              </a:rPr>
              <a:t>Measurement </a:t>
            </a:r>
            <a:r>
              <a:rPr kumimoji="1" lang="en-US" altLang="ja-JP" sz="2400" dirty="0" smtClean="0">
                <a:solidFill>
                  <a:srgbClr val="008000"/>
                </a:solidFill>
              </a:rPr>
              <a:t>consistent with FONLL calculation</a:t>
            </a:r>
            <a:endParaRPr kumimoji="1" lang="ja-JP" altLang="en-US" sz="2400" dirty="0">
              <a:solidFill>
                <a:srgbClr val="008000"/>
              </a:solidFill>
            </a:endParaRPr>
          </a:p>
        </p:txBody>
      </p:sp>
      <p:pic>
        <p:nvPicPr>
          <p:cNvPr id="10" name="Picture 9" descr="2012-May-18-Brati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410819"/>
            <a:ext cx="3889248" cy="3745203"/>
          </a:xfrm>
          <a:prstGeom prst="rect">
            <a:avLst/>
          </a:prstGeom>
        </p:spPr>
      </p:pic>
      <p:pic>
        <p:nvPicPr>
          <p:cNvPr id="9" name="Picture 8" descr="2012-Jul-04-4_Color_Logo_CB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6812" y="0"/>
            <a:ext cx="777188" cy="10509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1239282"/>
            <a:ext cx="7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6600"/>
                </a:solidFill>
              </a:rPr>
              <a:t>Poster ; B. Hicks (2.76 </a:t>
            </a:r>
            <a:r>
              <a:rPr kumimoji="1" lang="en-US" altLang="ja-JP" dirty="0" err="1" smtClean="0">
                <a:solidFill>
                  <a:srgbClr val="FF6600"/>
                </a:solidFill>
              </a:rPr>
              <a:t>TeV</a:t>
            </a:r>
            <a:r>
              <a:rPr kumimoji="1" lang="en-US" altLang="ja-JP" dirty="0" smtClean="0">
                <a:solidFill>
                  <a:srgbClr val="FF6600"/>
                </a:solidFill>
              </a:rPr>
              <a:t> HFE cross section) &amp; D. Thomas  (</a:t>
            </a:r>
            <a:r>
              <a:rPr kumimoji="1" lang="en-US" altLang="ja-JP" dirty="0" err="1" smtClean="0">
                <a:solidFill>
                  <a:srgbClr val="FF6600"/>
                </a:solidFill>
              </a:rPr>
              <a:t>e-h</a:t>
            </a:r>
            <a:r>
              <a:rPr kumimoji="1" lang="en-US" altLang="ja-JP" dirty="0" smtClean="0">
                <a:solidFill>
                  <a:srgbClr val="FF6600"/>
                </a:solidFill>
              </a:rPr>
              <a:t> correlation) </a:t>
            </a:r>
            <a:endParaRPr kumimoji="1" lang="ja-JP" altLang="en-US" dirty="0">
              <a:solidFill>
                <a:srgbClr val="FF6600"/>
              </a:solidFill>
            </a:endParaRPr>
          </a:p>
        </p:txBody>
      </p:sp>
      <p:pic>
        <p:nvPicPr>
          <p:cNvPr id="13" name="Picture 12" descr="2012-Jul-29-BcrossSection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4922822" y="1608614"/>
            <a:ext cx="3763978" cy="361181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57200" y="6356350"/>
            <a:ext cx="155448" cy="365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43000" dir="5400000" rotWithShape="0">
              <a:schemeClr val="bg1"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83358" y="6356350"/>
            <a:ext cx="229289" cy="3657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Introduction</a:t>
            </a:r>
            <a:endParaRPr lang="ja-JP" alt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1413" y="1290637"/>
            <a:ext cx="5951537" cy="278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581275" y="1290637"/>
            <a:ext cx="4321175" cy="3587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886325" y="1506537"/>
            <a:ext cx="2663825" cy="26638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5029200" y="1650999"/>
            <a:ext cx="3708400" cy="1368425"/>
          </a:xfrm>
          <a:prstGeom prst="wedgeRectCallout">
            <a:avLst>
              <a:gd name="adj1" fmla="val -62245"/>
              <a:gd name="adj2" fmla="val -10208"/>
            </a:avLst>
          </a:prstGeom>
          <a:solidFill>
            <a:srgbClr val="00FFFF">
              <a:alpha val="3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buClr>
                <a:srgbClr val="0000FF"/>
              </a:buClr>
              <a:buFont typeface="Wingdings" charset="2"/>
              <a:buChar char="n"/>
            </a:pPr>
            <a:r>
              <a:rPr lang="en-US" altLang="ja-JP" sz="2000" dirty="0"/>
              <a:t> </a:t>
            </a:r>
            <a:r>
              <a:rPr lang="en-US" altLang="ja-JP" sz="2000" dirty="0" smtClean="0"/>
              <a:t>collective flow</a:t>
            </a:r>
          </a:p>
          <a:p>
            <a:pPr>
              <a:buClr>
                <a:srgbClr val="0000FF"/>
              </a:buClr>
              <a:buFont typeface="Wingdings" charset="2"/>
              <a:buChar char="n"/>
            </a:pPr>
            <a:r>
              <a:rPr lang="en-US" altLang="ja-JP" sz="2000" dirty="0"/>
              <a:t> </a:t>
            </a:r>
            <a:r>
              <a:rPr lang="en-US" altLang="ja-JP" sz="2000" dirty="0" err="1" smtClean="0"/>
              <a:t>parton</a:t>
            </a:r>
            <a:r>
              <a:rPr lang="en-US" altLang="ja-JP" sz="2000" dirty="0" smtClean="0"/>
              <a:t> energy loss</a:t>
            </a:r>
            <a:endParaRPr lang="en-US" altLang="ja-JP" sz="2000" dirty="0"/>
          </a:p>
          <a:p>
            <a:pPr algn="ctr">
              <a:buClr>
                <a:srgbClr val="0000FF"/>
              </a:buClr>
            </a:pPr>
            <a:r>
              <a:rPr lang="en-US" altLang="ja-JP" sz="2000" dirty="0" smtClean="0"/>
              <a:t>=&gt; measurements of transport </a:t>
            </a:r>
            <a:r>
              <a:rPr lang="en-US" altLang="ja-JP" sz="2000" smtClean="0"/>
              <a:t>properties of </a:t>
            </a:r>
            <a:r>
              <a:rPr lang="en-US" altLang="ja-JP" sz="2000" dirty="0" smtClean="0"/>
              <a:t>the medium</a:t>
            </a:r>
            <a:endParaRPr lang="en-US" altLang="ja-JP" sz="20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08000" y="3352800"/>
            <a:ext cx="8229600" cy="2895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1" lang="en-US" altLang="ja-JP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Heavy quarks</a:t>
            </a:r>
            <a:r>
              <a:rPr kumimoji="1" lang="en-US" altLang="ja-JP" sz="2600" b="0" i="0" u="none" strike="noStrike" kern="1200" cap="none" spc="0" normalizeH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heavy-ion collisions</a:t>
            </a:r>
            <a:endParaRPr kumimoji="1" lang="en-US" altLang="ja-JP" sz="2600" b="0" i="0" u="none" strike="noStrike" kern="1200" cap="none" spc="0" normalizeH="0" baseline="0" noProof="0" dirty="0" smtClean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1" lang="en-US" altLang="ja-JP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1" lang="en-US" altLang="ja-JP" sz="23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reated in </a:t>
            </a:r>
            <a:r>
              <a:rPr kumimoji="1" lang="en-US" altLang="ja-JP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initial </a:t>
            </a:r>
            <a:r>
              <a:rPr kumimoji="1" lang="en-US" altLang="ja-JP" sz="2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parton-parton</a:t>
            </a:r>
            <a:r>
              <a:rPr kumimoji="1" lang="en-US" altLang="ja-JP" sz="23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scatterings</a:t>
            </a:r>
            <a:endParaRPr kumimoji="1" lang="en-US" altLang="ja-JP" sz="2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1" lang="en-US" altLang="ja-JP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Traverse and interact with the hot and dense QCD matter</a:t>
            </a:r>
          </a:p>
          <a:p>
            <a:pPr marL="91440" indent="-274320" defTabSz="91440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</a:pPr>
            <a:r>
              <a:rPr lang="en-US" altLang="ja-JP" sz="2400" dirty="0" smtClean="0">
                <a:solidFill>
                  <a:srgbClr val="0000FF"/>
                </a:solidFill>
              </a:rPr>
              <a:t>Nuclear modification factor (R</a:t>
            </a:r>
            <a:r>
              <a:rPr lang="en-US" altLang="ja-JP" sz="2400" baseline="-25000" dirty="0" smtClean="0">
                <a:solidFill>
                  <a:srgbClr val="0000FF"/>
                </a:solidFill>
              </a:rPr>
              <a:t>AA</a:t>
            </a:r>
            <a:r>
              <a:rPr lang="en-US" altLang="ja-JP" sz="2400" dirty="0" smtClean="0">
                <a:solidFill>
                  <a:srgbClr val="0000FF"/>
                </a:solidFill>
              </a:rPr>
              <a:t>)</a:t>
            </a:r>
          </a:p>
          <a:p>
            <a:pPr marL="548640" lvl="1" indent="-274320" defTabSz="91440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</a:pPr>
            <a:r>
              <a:rPr lang="en-US" altLang="ja-JP" sz="2300" dirty="0" smtClean="0"/>
              <a:t>Sensitive to </a:t>
            </a:r>
            <a:r>
              <a:rPr lang="en-US" altLang="ja-JP" sz="2300" dirty="0" err="1" smtClean="0"/>
              <a:t>parton</a:t>
            </a:r>
            <a:r>
              <a:rPr lang="en-US" altLang="ja-JP" sz="2300" dirty="0" smtClean="0"/>
              <a:t> energy loss within the QCD matter</a:t>
            </a:r>
          </a:p>
          <a:p>
            <a:pPr marL="548640" lvl="1" indent="-274320" defTabSz="91440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</a:pPr>
            <a:r>
              <a:rPr lang="en-US" altLang="ja-JP" sz="2300" dirty="0" smtClean="0"/>
              <a:t>Sensitive to </a:t>
            </a:r>
            <a:r>
              <a:rPr lang="en-US" altLang="ja-JP" sz="2300" dirty="0" err="1" smtClean="0"/>
              <a:t>colour</a:t>
            </a:r>
            <a:r>
              <a:rPr lang="en-US" altLang="ja-JP" sz="2300" dirty="0" smtClean="0"/>
              <a:t> charge and mass dependence</a:t>
            </a:r>
          </a:p>
          <a:p>
            <a:pPr marL="91440" indent="-274320" defTabSz="91440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</a:pPr>
            <a:r>
              <a:rPr lang="en-US" altLang="ja-JP" sz="2300" noProof="0" dirty="0" err="1" smtClean="0">
                <a:solidFill>
                  <a:srgbClr val="008000"/>
                </a:solidFill>
              </a:rPr>
              <a:t>Azimuthal</a:t>
            </a:r>
            <a:r>
              <a:rPr lang="en-US" altLang="ja-JP" sz="2300" noProof="0" dirty="0" smtClean="0">
                <a:solidFill>
                  <a:srgbClr val="008000"/>
                </a:solidFill>
              </a:rPr>
              <a:t> anisotropy in non-central collisions</a:t>
            </a:r>
            <a:endParaRPr kumimoji="1" lang="en-US" altLang="ja-JP" sz="2300" b="0" i="0" u="none" strike="noStrike" kern="1200" cap="none" spc="0" normalizeH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lvl="1" indent="-274320" defTabSz="91440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</a:pPr>
            <a:r>
              <a:rPr lang="en-US" altLang="ja-JP" sz="2300" baseline="0" dirty="0" smtClean="0"/>
              <a:t>Sensitive to</a:t>
            </a:r>
            <a:r>
              <a:rPr lang="en-US" altLang="ja-JP" sz="2300" dirty="0" smtClean="0"/>
              <a:t> </a:t>
            </a:r>
            <a:r>
              <a:rPr lang="en-US" altLang="ja-JP" sz="2300" dirty="0" err="1" smtClean="0"/>
              <a:t>parton</a:t>
            </a:r>
            <a:r>
              <a:rPr lang="en-US" altLang="ja-JP" sz="2300" dirty="0" smtClean="0"/>
              <a:t>-QCD matter interactions and </a:t>
            </a:r>
            <a:r>
              <a:rPr lang="en-US" altLang="ja-JP" sz="2300" dirty="0" err="1" smtClean="0"/>
              <a:t>thermalization</a:t>
            </a:r>
            <a:endParaRPr kumimoji="1" lang="en-US" altLang="ja-JP" sz="23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endParaRPr kumimoji="1" lang="en-US" altLang="ja-JP" sz="2300" b="0" i="0" u="none" strike="noStrike" kern="1200" cap="none" spc="0" normalizeH="0" baseline="0" noProof="0" dirty="0" smtClean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endParaRPr kumimoji="1" lang="ja-JP" altLang="en-US" sz="2300" b="0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10" descr="2012-Jul-04-4_Color_Logo_CB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6812" y="0"/>
            <a:ext cx="777188" cy="105092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57200" y="6356350"/>
            <a:ext cx="155448" cy="365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43000" dir="5400000" rotWithShape="0">
              <a:schemeClr val="bg1"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83358" y="6356350"/>
            <a:ext cx="454841" cy="3657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4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</p:spPr>
        <p:txBody>
          <a:bodyPr/>
          <a:lstStyle/>
          <a:p>
            <a:fld id="{AE06A280-4483-304C-9159-2500F3F90A1A}" type="slidenum">
              <a:rPr lang="ja-JP" altLang="en-US" smtClean="0"/>
              <a:pPr/>
              <a:t>3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Heavy </a:t>
            </a:r>
            <a:r>
              <a:rPr lang="en-US" altLang="ja-JP" dirty="0" err="1" smtClean="0"/>
              <a:t>flavour</a:t>
            </a:r>
            <a:r>
              <a:rPr lang="en-US" altLang="ja-JP" dirty="0" smtClean="0"/>
              <a:t> study via electrons</a:t>
            </a:r>
            <a:endParaRPr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6A280-4483-304C-9159-2500F3F90A1A}" type="slidenum">
              <a:rPr lang="ja-JP" altLang="en-US" smtClean="0"/>
              <a:pPr/>
              <a:t>4</a:t>
            </a:fld>
            <a:endParaRPr lang="ja-JP" altLang="en-US"/>
          </a:p>
        </p:txBody>
      </p:sp>
      <p:pic>
        <p:nvPicPr>
          <p:cNvPr id="8" name="Picture 7" descr="2012-Jul-04-4_Color_Logo_C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6812" y="0"/>
            <a:ext cx="777188" cy="10509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2861" y="2133600"/>
            <a:ext cx="2849881" cy="1295400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1174750"/>
            <a:ext cx="8229600" cy="518160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1" lang="en-US" altLang="ja-JP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Signal Electrons: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1" lang="en-US" altLang="ja-JP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From </a:t>
            </a:r>
            <a:r>
              <a:rPr kumimoji="1" lang="en-US" altLang="ja-JP" sz="2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semileptonic</a:t>
            </a:r>
            <a:r>
              <a:rPr kumimoji="1" lang="en-US" altLang="ja-JP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decay of charm &amp; beauty hadrons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1" lang="en-US" altLang="ja-JP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Background Electrons: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1" lang="en-US" altLang="ja-JP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From photon conversions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1" lang="en-US" altLang="ja-JP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From </a:t>
            </a:r>
            <a:r>
              <a:rPr kumimoji="1" lang="en-US" altLang="ja-JP" sz="2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Dalitz</a:t>
            </a:r>
            <a:r>
              <a:rPr kumimoji="1" lang="en-US" altLang="ja-JP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decays of neutral mesons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1" lang="en-US" altLang="ja-JP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From </a:t>
            </a:r>
            <a:r>
              <a:rPr kumimoji="1" lang="en-US" altLang="ja-JP" sz="2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quarkonia</a:t>
            </a:r>
            <a:r>
              <a:rPr kumimoji="1" lang="en-US" altLang="ja-JP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decays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endParaRPr kumimoji="1" lang="en-US" altLang="ja-JP" sz="2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1" lang="en-US" altLang="ja-JP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Background subtraction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1" lang="en-US" altLang="ja-JP" sz="2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cocktail method</a:t>
            </a:r>
          </a:p>
          <a:p>
            <a:pPr marL="82296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Background calculated using measured </a:t>
            </a:r>
            <a:r>
              <a:rPr kumimoji="1" lang="en-US" altLang="ja-JP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hadron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production cross section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1" lang="en-US" altLang="ja-JP" sz="2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Invariant mass method – electrons from ‘photonic’ sources</a:t>
            </a:r>
          </a:p>
          <a:p>
            <a:pPr marL="82296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Reconstruction of electron pairs from the decays of neutral mesons &amp; photon conversions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1" lang="en-US" altLang="ja-JP" sz="2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Heavy </a:t>
            </a:r>
            <a:r>
              <a:rPr kumimoji="1" lang="en-US" altLang="ja-JP" sz="23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Flavour</a:t>
            </a:r>
            <a:r>
              <a:rPr kumimoji="1" lang="en-US" altLang="ja-JP" sz="2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decay Electrons (HFE) </a:t>
            </a:r>
            <a:r>
              <a:rPr lang="en-US" altLang="ja-JP" sz="2300" dirty="0" err="1" smtClean="0">
                <a:solidFill>
                  <a:srgbClr val="FF6600"/>
                </a:solidFill>
              </a:rPr>
              <a:t>dN/d</a:t>
            </a:r>
            <a:r>
              <a:rPr lang="en-US" altLang="ja-JP" sz="2300" i="1" dirty="0" err="1" smtClean="0">
                <a:solidFill>
                  <a:srgbClr val="FF6600"/>
                </a:solidFill>
              </a:rPr>
              <a:t>p</a:t>
            </a:r>
            <a:r>
              <a:rPr lang="en-US" altLang="ja-JP" sz="2300" baseline="-25000" dirty="0" err="1" smtClean="0">
                <a:solidFill>
                  <a:srgbClr val="FF6600"/>
                </a:solidFill>
              </a:rPr>
              <a:t>T</a:t>
            </a:r>
            <a:r>
              <a:rPr kumimoji="1" lang="en-US" altLang="ja-JP" sz="2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obtained via subtraction of the background</a:t>
            </a:r>
            <a:r>
              <a:rPr kumimoji="1" lang="en-US" altLang="ja-JP" sz="2300" b="0" i="0" u="none" strike="noStrike" kern="1200" cap="none" spc="0" normalizeH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from </a:t>
            </a:r>
            <a:r>
              <a:rPr kumimoji="1" lang="en-US" altLang="ja-JP" sz="2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inclusive electron spectrum</a:t>
            </a:r>
          </a:p>
        </p:txBody>
      </p:sp>
      <p:sp>
        <p:nvSpPr>
          <p:cNvPr id="10" name="Rectangle 9"/>
          <p:cNvSpPr/>
          <p:nvPr/>
        </p:nvSpPr>
        <p:spPr>
          <a:xfrm>
            <a:off x="457200" y="6356350"/>
            <a:ext cx="155448" cy="365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43000" dir="5400000" rotWithShape="0">
              <a:schemeClr val="bg1"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83358" y="6356350"/>
            <a:ext cx="229289" cy="3657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Electron identification in ALICE</a:t>
            </a:r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5800" y="6309360"/>
            <a:ext cx="1981200" cy="365760"/>
          </a:xfrm>
        </p:spPr>
        <p:txBody>
          <a:bodyPr/>
          <a:lstStyle/>
          <a:p>
            <a:fld id="{AE06A280-4483-304C-9159-2500F3F90A1A}" type="slidenum">
              <a:rPr lang="ja-JP" altLang="en-US" smtClean="0"/>
              <a:pPr/>
              <a:t>5</a:t>
            </a:fld>
            <a:endParaRPr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951665" y="1275739"/>
            <a:ext cx="2651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</a:rPr>
              <a:t>TPC + </a:t>
            </a:r>
            <a:r>
              <a:rPr kumimoji="1" lang="en-US" altLang="ja-JP" dirty="0" err="1" smtClean="0">
                <a:solidFill>
                  <a:srgbClr val="0000FF"/>
                </a:solidFill>
              </a:rPr>
              <a:t>EMCal</a:t>
            </a:r>
            <a:r>
              <a:rPr kumimoji="1" lang="en-US" altLang="ja-JP" dirty="0" smtClean="0">
                <a:solidFill>
                  <a:srgbClr val="0000FF"/>
                </a:solidFill>
              </a:rPr>
              <a:t> (</a:t>
            </a:r>
            <a:r>
              <a:rPr kumimoji="1" lang="en-US" altLang="ja-JP" dirty="0" err="1" smtClean="0">
                <a:solidFill>
                  <a:srgbClr val="0000FF"/>
                </a:solidFill>
              </a:rPr>
              <a:t>dE/dx</a:t>
            </a:r>
            <a:r>
              <a:rPr lang="en-US" altLang="ja-JP" dirty="0" err="1" smtClean="0">
                <a:solidFill>
                  <a:srgbClr val="0000FF"/>
                </a:solidFill>
              </a:rPr>
              <a:t>+E/</a:t>
            </a:r>
            <a:r>
              <a:rPr lang="en-US" altLang="ja-JP" i="1" dirty="0" err="1" smtClean="0">
                <a:solidFill>
                  <a:srgbClr val="0000FF"/>
                </a:solidFill>
              </a:rPr>
              <a:t>p</a:t>
            </a:r>
            <a:r>
              <a:rPr kumimoji="1" lang="en-US" altLang="ja-JP" dirty="0" smtClean="0">
                <a:solidFill>
                  <a:srgbClr val="0000FF"/>
                </a:solidFill>
              </a:rPr>
              <a:t>)</a:t>
            </a:r>
          </a:p>
        </p:txBody>
      </p:sp>
      <p:pic>
        <p:nvPicPr>
          <p:cNvPr id="13" name="Picture 12" descr="2012-Jul-26-Performance_Eop_0723_v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2581" y="1648222"/>
            <a:ext cx="3442749" cy="243175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942746" y="3950441"/>
            <a:ext cx="2528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</a:rPr>
              <a:t>TPC +TOF (</a:t>
            </a:r>
            <a:r>
              <a:rPr kumimoji="1" lang="en-US" altLang="ja-JP" dirty="0" err="1" smtClean="0">
                <a:solidFill>
                  <a:srgbClr val="0000FF"/>
                </a:solidFill>
              </a:rPr>
              <a:t>dE/dx+</a:t>
            </a:r>
            <a:r>
              <a:rPr lang="en-US" altLang="ja-JP" dirty="0" err="1" smtClean="0">
                <a:solidFill>
                  <a:srgbClr val="0000FF"/>
                </a:solidFill>
              </a:rPr>
              <a:t>TOF</a:t>
            </a:r>
            <a:r>
              <a:rPr kumimoji="1" lang="en-US" altLang="ja-JP" dirty="0" smtClean="0">
                <a:solidFill>
                  <a:srgbClr val="0000FF"/>
                </a:solidFill>
              </a:rPr>
              <a:t>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2581" y="4319773"/>
            <a:ext cx="3587084" cy="253822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 rot="18804413">
            <a:off x="4995863" y="1460405"/>
            <a:ext cx="833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err="1" smtClean="0">
                <a:solidFill>
                  <a:srgbClr val="FF6600"/>
                </a:solidFill>
              </a:rPr>
              <a:t>Pb-Pb</a:t>
            </a:r>
            <a:endParaRPr kumimoji="1" lang="ja-JP" altLang="en-US" b="1" dirty="0">
              <a:solidFill>
                <a:srgbClr val="FF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8804413">
            <a:off x="4995865" y="4135107"/>
            <a:ext cx="833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err="1" smtClean="0">
                <a:solidFill>
                  <a:srgbClr val="FF6600"/>
                </a:solidFill>
              </a:rPr>
              <a:t>Pb-Pb</a:t>
            </a:r>
            <a:endParaRPr kumimoji="1" lang="ja-JP" altLang="en-US" b="1" dirty="0">
              <a:solidFill>
                <a:srgbClr val="FF6600"/>
              </a:solidFill>
            </a:endParaRPr>
          </a:p>
        </p:txBody>
      </p:sp>
      <p:pic>
        <p:nvPicPr>
          <p:cNvPr id="18" name="Picture 17" descr="2012-Jul-04-4_Color_Logo_C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66812" y="0"/>
            <a:ext cx="777188" cy="1050925"/>
          </a:xfrm>
          <a:prstGeom prst="rect">
            <a:avLst/>
          </a:prstGeom>
        </p:spPr>
      </p:pic>
      <p:pic>
        <p:nvPicPr>
          <p:cNvPr id="20" name="Picture 19" descr="2012-Jul-19-alice_bigger_tex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2855" y="1143000"/>
            <a:ext cx="4029143" cy="25146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20725" y="3615468"/>
            <a:ext cx="533619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8000"/>
              </a:buClr>
              <a:buFont typeface="Wingdings" charset="2"/>
              <a:buChar char="§"/>
            </a:pPr>
            <a:r>
              <a:rPr lang="en-US" altLang="ja-JP" sz="2000" dirty="0" smtClean="0">
                <a:solidFill>
                  <a:srgbClr val="0000FF"/>
                </a:solidFill>
              </a:rPr>
              <a:t> </a:t>
            </a:r>
            <a:r>
              <a:rPr lang="en-US" altLang="ja-JP" sz="2000" dirty="0" smtClean="0">
                <a:solidFill>
                  <a:srgbClr val="008000"/>
                </a:solidFill>
              </a:rPr>
              <a:t>TPC </a:t>
            </a:r>
            <a:r>
              <a:rPr lang="en-US" altLang="ja-JP" sz="2000" dirty="0" smtClean="0"/>
              <a:t>--- measures </a:t>
            </a:r>
            <a:r>
              <a:rPr lang="en-US" altLang="ja-JP" sz="2000" dirty="0" err="1" smtClean="0"/>
              <a:t>dE/dx</a:t>
            </a:r>
            <a:endParaRPr lang="en-US" altLang="ja-JP" sz="2000" dirty="0" smtClean="0"/>
          </a:p>
          <a:p>
            <a:pPr>
              <a:buClr>
                <a:srgbClr val="008000"/>
              </a:buClr>
              <a:buFont typeface="Wingdings" charset="2"/>
              <a:buChar char="§"/>
            </a:pPr>
            <a:r>
              <a:rPr kumimoji="1" lang="en-US" altLang="ja-JP" sz="2000" dirty="0" smtClean="0">
                <a:solidFill>
                  <a:srgbClr val="0000FF"/>
                </a:solidFill>
              </a:rPr>
              <a:t> </a:t>
            </a:r>
            <a:r>
              <a:rPr lang="en-US" altLang="ja-JP" sz="2000" dirty="0" smtClean="0">
                <a:solidFill>
                  <a:srgbClr val="008000"/>
                </a:solidFill>
              </a:rPr>
              <a:t>TOF </a:t>
            </a:r>
            <a:r>
              <a:rPr lang="en-US" altLang="ja-JP" sz="2000" dirty="0" smtClean="0"/>
              <a:t>--- measures time of flight</a:t>
            </a:r>
          </a:p>
          <a:p>
            <a:pPr>
              <a:buClr>
                <a:srgbClr val="008000"/>
              </a:buClr>
              <a:buFont typeface="Wingdings" charset="2"/>
              <a:buChar char="§"/>
            </a:pPr>
            <a:r>
              <a:rPr lang="en-US" altLang="ja-JP" sz="2000" dirty="0" smtClean="0">
                <a:solidFill>
                  <a:srgbClr val="008000"/>
                </a:solidFill>
              </a:rPr>
              <a:t> TRD </a:t>
            </a:r>
            <a:r>
              <a:rPr lang="en-US" altLang="ja-JP" sz="2000" dirty="0" smtClean="0"/>
              <a:t>--- measures transition radiation </a:t>
            </a:r>
          </a:p>
          <a:p>
            <a:pPr>
              <a:buClr>
                <a:srgbClr val="008000"/>
              </a:buClr>
            </a:pPr>
            <a:r>
              <a:rPr lang="en-US" altLang="ja-JP" sz="2000" dirty="0" smtClean="0"/>
              <a:t>             (only in pp collisions now)</a:t>
            </a:r>
          </a:p>
          <a:p>
            <a:pPr>
              <a:buClr>
                <a:srgbClr val="008000"/>
              </a:buClr>
              <a:buFont typeface="Wingdings" charset="2"/>
              <a:buChar char="§"/>
            </a:pPr>
            <a:r>
              <a:rPr lang="en-US" altLang="ja-JP" sz="2000" dirty="0" smtClean="0">
                <a:solidFill>
                  <a:srgbClr val="008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008000"/>
                </a:solidFill>
              </a:rPr>
              <a:t>EMCal</a:t>
            </a:r>
            <a:r>
              <a:rPr lang="en-US" altLang="ja-JP" sz="2000" dirty="0" smtClean="0">
                <a:solidFill>
                  <a:srgbClr val="008000"/>
                </a:solidFill>
              </a:rPr>
              <a:t> --- </a:t>
            </a:r>
            <a:r>
              <a:rPr lang="en-US" altLang="ja-JP" sz="2000" dirty="0" smtClean="0"/>
              <a:t>measures energy</a:t>
            </a:r>
          </a:p>
          <a:p>
            <a:pPr lvl="1">
              <a:buClr>
                <a:schemeClr val="tx1"/>
              </a:buClr>
            </a:pPr>
            <a:r>
              <a:rPr lang="en-US" altLang="ja-JP" sz="2000" dirty="0" smtClean="0"/>
              <a:t>           trigger (single shower)</a:t>
            </a:r>
          </a:p>
          <a:p>
            <a:pPr>
              <a:buClr>
                <a:srgbClr val="008000"/>
              </a:buClr>
              <a:buFont typeface="Wingdings" charset="2"/>
              <a:buChar char="§"/>
            </a:pPr>
            <a:r>
              <a:rPr lang="en-US" altLang="ja-JP" sz="2000" dirty="0" smtClean="0">
                <a:solidFill>
                  <a:srgbClr val="008000"/>
                </a:solidFill>
              </a:rPr>
              <a:t> ITS --- </a:t>
            </a:r>
            <a:r>
              <a:rPr lang="en-US" altLang="ja-JP" sz="2000" dirty="0" smtClean="0"/>
              <a:t>reconstruct photon conversions   </a:t>
            </a:r>
          </a:p>
          <a:p>
            <a:pPr>
              <a:buClr>
                <a:srgbClr val="008000"/>
              </a:buClr>
            </a:pPr>
            <a:r>
              <a:rPr lang="en-US" altLang="ja-JP" sz="2000" dirty="0" smtClean="0"/>
              <a:t>             charm &amp; beauty separation with </a:t>
            </a:r>
          </a:p>
          <a:p>
            <a:pPr>
              <a:buClr>
                <a:srgbClr val="008000"/>
              </a:buClr>
            </a:pPr>
            <a:r>
              <a:rPr lang="en-US" altLang="ja-JP" sz="2000" dirty="0" smtClean="0"/>
              <a:t>               impact parameter (done in pp for now)</a:t>
            </a:r>
            <a:endParaRPr lang="en-US" altLang="ja-JP" sz="2000" baseline="-25000" dirty="0" smtClean="0"/>
          </a:p>
          <a:p>
            <a:pPr>
              <a:buClr>
                <a:srgbClr val="008000"/>
              </a:buClr>
            </a:pPr>
            <a:r>
              <a:rPr lang="en-US" altLang="ja-JP" sz="2000" dirty="0" smtClean="0"/>
              <a:t>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57200" y="6356350"/>
            <a:ext cx="155448" cy="365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43000" dir="5400000" rotWithShape="0">
              <a:schemeClr val="bg1"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83358" y="6356350"/>
            <a:ext cx="302441" cy="3657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rgbClr val="0000FF"/>
                </a:solidFill>
              </a:rPr>
              <a:t>pp results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6A280-4483-304C-9159-2500F3F90A1A}" type="slidenum">
              <a:rPr lang="ja-JP" altLang="en-US" smtClean="0"/>
              <a:pPr/>
              <a:t>6</a:t>
            </a:fld>
            <a:endParaRPr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>
                <a:solidFill>
                  <a:srgbClr val="3366FF"/>
                </a:solidFill>
              </a:rPr>
              <a:t>Heavy </a:t>
            </a:r>
            <a:r>
              <a:rPr lang="en-US" altLang="ja-JP" dirty="0" err="1" smtClean="0">
                <a:solidFill>
                  <a:srgbClr val="3366FF"/>
                </a:solidFill>
              </a:rPr>
              <a:t>flavour</a:t>
            </a:r>
            <a:r>
              <a:rPr lang="en-US" altLang="ja-JP" dirty="0" smtClean="0">
                <a:solidFill>
                  <a:srgbClr val="3366FF"/>
                </a:solidFill>
              </a:rPr>
              <a:t> decay electron cross section at </a:t>
            </a:r>
          </a:p>
          <a:p>
            <a:pPr>
              <a:buNone/>
            </a:pPr>
            <a:r>
              <a:rPr lang="en-US" altLang="ja-JP" dirty="0" smtClean="0">
                <a:solidFill>
                  <a:srgbClr val="3366FF"/>
                </a:solidFill>
              </a:rPr>
              <a:t>    √</a:t>
            </a:r>
            <a:r>
              <a:rPr lang="en-US" altLang="ja-JP" dirty="0" err="1" smtClean="0">
                <a:solidFill>
                  <a:srgbClr val="3366FF"/>
                </a:solidFill>
              </a:rPr>
              <a:t>s</a:t>
            </a:r>
            <a:r>
              <a:rPr lang="en-US" altLang="ja-JP" dirty="0" smtClean="0">
                <a:solidFill>
                  <a:srgbClr val="3366FF"/>
                </a:solidFill>
              </a:rPr>
              <a:t> =  2.76 </a:t>
            </a:r>
            <a:r>
              <a:rPr lang="en-US" altLang="ja-JP" dirty="0" err="1" smtClean="0">
                <a:solidFill>
                  <a:srgbClr val="3366FF"/>
                </a:solidFill>
              </a:rPr>
              <a:t>TeV</a:t>
            </a:r>
            <a:r>
              <a:rPr lang="en-US" altLang="ja-JP" dirty="0" smtClean="0">
                <a:solidFill>
                  <a:srgbClr val="3366FF"/>
                </a:solidFill>
              </a:rPr>
              <a:t> &amp; 7 </a:t>
            </a:r>
            <a:r>
              <a:rPr lang="en-US" altLang="ja-JP" dirty="0" err="1" smtClean="0">
                <a:solidFill>
                  <a:srgbClr val="3366FF"/>
                </a:solidFill>
              </a:rPr>
              <a:t>TeV</a:t>
            </a:r>
            <a:endParaRPr lang="en-US" altLang="ja-JP" dirty="0" smtClean="0">
              <a:solidFill>
                <a:srgbClr val="3366FF"/>
              </a:solidFill>
            </a:endParaRPr>
          </a:p>
          <a:p>
            <a:pPr lvl="1"/>
            <a:r>
              <a:rPr lang="en-US" altLang="ja-JP" dirty="0" smtClean="0"/>
              <a:t>7  </a:t>
            </a:r>
            <a:r>
              <a:rPr lang="en-US" altLang="ja-JP" dirty="0" err="1" smtClean="0"/>
              <a:t>TeV</a:t>
            </a:r>
            <a:r>
              <a:rPr lang="en-US" altLang="ja-JP" dirty="0" smtClean="0"/>
              <a:t> : L</a:t>
            </a:r>
            <a:r>
              <a:rPr lang="en-US" altLang="ja-JP" baseline="-25000" dirty="0" smtClean="0"/>
              <a:t>int</a:t>
            </a:r>
            <a:r>
              <a:rPr lang="en-US" altLang="ja-JP" dirty="0" smtClean="0"/>
              <a:t> = 2.6 nb</a:t>
            </a:r>
            <a:r>
              <a:rPr lang="en-US" altLang="ja-JP" baseline="30000" dirty="0" smtClean="0"/>
              <a:t>-1 </a:t>
            </a:r>
            <a:r>
              <a:rPr lang="en-US" altLang="ja-JP" dirty="0" smtClean="0"/>
              <a:t>(MB), </a:t>
            </a:r>
            <a:r>
              <a:rPr lang="en-US" altLang="ja-JP" i="1" dirty="0" err="1" smtClean="0"/>
              <a:t>arXiv</a:t>
            </a:r>
            <a:r>
              <a:rPr lang="en-US" altLang="ja-JP" i="1" dirty="0" smtClean="0"/>
              <a:t> : 1205.5423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2.76 </a:t>
            </a:r>
            <a:r>
              <a:rPr lang="en-US" altLang="ja-JP" dirty="0" err="1" smtClean="0"/>
              <a:t>TeV</a:t>
            </a:r>
            <a:r>
              <a:rPr lang="en-US" altLang="ja-JP" dirty="0" smtClean="0"/>
              <a:t> : </a:t>
            </a:r>
            <a:r>
              <a:rPr lang="en-US" altLang="ja-JP" sz="2300" dirty="0" smtClean="0"/>
              <a:t>L</a:t>
            </a:r>
            <a:r>
              <a:rPr lang="en-US" altLang="ja-JP" sz="2300" baseline="-25000" dirty="0" smtClean="0"/>
              <a:t>int</a:t>
            </a:r>
            <a:r>
              <a:rPr lang="en-US" altLang="ja-JP" sz="2300" dirty="0" smtClean="0"/>
              <a:t> = 0.5 nb</a:t>
            </a:r>
            <a:r>
              <a:rPr lang="en-US" altLang="ja-JP" sz="2300" baseline="30000" dirty="0" smtClean="0"/>
              <a:t>-1</a:t>
            </a:r>
            <a:r>
              <a:rPr lang="en-US" altLang="ja-JP" sz="2300" dirty="0" smtClean="0"/>
              <a:t> (MB) , L</a:t>
            </a:r>
            <a:r>
              <a:rPr lang="en-US" altLang="ja-JP" sz="2300" baseline="-25000" dirty="0" smtClean="0"/>
              <a:t>int</a:t>
            </a:r>
            <a:r>
              <a:rPr lang="en-US" altLang="ja-JP" sz="2300" dirty="0" smtClean="0"/>
              <a:t> = 11.9 nb</a:t>
            </a:r>
            <a:r>
              <a:rPr lang="en-US" altLang="ja-JP" sz="2300" baseline="30000" dirty="0" smtClean="0"/>
              <a:t>-1 </a:t>
            </a:r>
            <a:r>
              <a:rPr lang="en-US" altLang="ja-JP" sz="2300" dirty="0" smtClean="0"/>
              <a:t>(</a:t>
            </a:r>
            <a:r>
              <a:rPr lang="en-US" altLang="ja-JP" sz="2300" dirty="0" err="1" smtClean="0"/>
              <a:t>EMCal</a:t>
            </a:r>
            <a:r>
              <a:rPr lang="en-US" altLang="ja-JP" sz="2300" dirty="0" smtClean="0"/>
              <a:t> trigger)</a:t>
            </a:r>
          </a:p>
          <a:p>
            <a:r>
              <a:rPr lang="en-US" altLang="ja-JP" dirty="0" smtClean="0">
                <a:solidFill>
                  <a:srgbClr val="3366FF"/>
                </a:solidFill>
              </a:rPr>
              <a:t>Cross section of beauty decay electron at   </a:t>
            </a:r>
          </a:p>
          <a:p>
            <a:pPr>
              <a:buNone/>
            </a:pPr>
            <a:r>
              <a:rPr lang="en-US" altLang="ja-JP" dirty="0" smtClean="0">
                <a:solidFill>
                  <a:srgbClr val="3366FF"/>
                </a:solidFill>
              </a:rPr>
              <a:t>    √</a:t>
            </a:r>
            <a:r>
              <a:rPr lang="en-US" altLang="ja-JP" dirty="0" err="1" smtClean="0">
                <a:solidFill>
                  <a:srgbClr val="3366FF"/>
                </a:solidFill>
              </a:rPr>
              <a:t>s</a:t>
            </a:r>
            <a:r>
              <a:rPr lang="en-US" altLang="ja-JP" dirty="0" smtClean="0">
                <a:solidFill>
                  <a:srgbClr val="3366FF"/>
                </a:solidFill>
              </a:rPr>
              <a:t> = 2.76 </a:t>
            </a:r>
            <a:r>
              <a:rPr lang="en-US" altLang="ja-JP" dirty="0" err="1" smtClean="0">
                <a:solidFill>
                  <a:srgbClr val="3366FF"/>
                </a:solidFill>
              </a:rPr>
              <a:t>TeV</a:t>
            </a:r>
            <a:r>
              <a:rPr lang="en-US" altLang="ja-JP" dirty="0" smtClean="0">
                <a:solidFill>
                  <a:srgbClr val="3366FF"/>
                </a:solidFill>
              </a:rPr>
              <a:t> &amp; 7 </a:t>
            </a:r>
            <a:r>
              <a:rPr lang="en-US" altLang="ja-JP" dirty="0" err="1" smtClean="0">
                <a:solidFill>
                  <a:srgbClr val="3366FF"/>
                </a:solidFill>
              </a:rPr>
              <a:t>TeV</a:t>
            </a:r>
            <a:endParaRPr lang="en-US" altLang="ja-JP" dirty="0" smtClean="0">
              <a:solidFill>
                <a:srgbClr val="3366FF"/>
              </a:solidFill>
            </a:endParaRPr>
          </a:p>
          <a:p>
            <a:pPr lvl="1"/>
            <a:r>
              <a:rPr lang="en-US" altLang="ja-JP" dirty="0" smtClean="0"/>
              <a:t>7 </a:t>
            </a:r>
            <a:r>
              <a:rPr lang="en-US" altLang="ja-JP" dirty="0" err="1" smtClean="0"/>
              <a:t>TeV</a:t>
            </a:r>
            <a:r>
              <a:rPr lang="en-US" altLang="ja-JP" dirty="0" smtClean="0"/>
              <a:t> : L</a:t>
            </a:r>
            <a:r>
              <a:rPr lang="en-US" altLang="ja-JP" baseline="-25000" dirty="0" smtClean="0"/>
              <a:t>int</a:t>
            </a:r>
            <a:r>
              <a:rPr lang="en-US" altLang="ja-JP" dirty="0" smtClean="0"/>
              <a:t> = 2.2 nb</a:t>
            </a:r>
            <a:r>
              <a:rPr lang="en-US" altLang="ja-JP" baseline="30000" dirty="0" smtClean="0"/>
              <a:t>-1 </a:t>
            </a:r>
            <a:r>
              <a:rPr lang="en-US" altLang="ja-JP" dirty="0" smtClean="0"/>
              <a:t>(MB)</a:t>
            </a:r>
          </a:p>
          <a:p>
            <a:pPr lvl="1"/>
            <a:r>
              <a:rPr lang="en-US" altLang="ja-JP" dirty="0" smtClean="0"/>
              <a:t>2.76 </a:t>
            </a:r>
            <a:r>
              <a:rPr lang="en-US" altLang="ja-JP" dirty="0" err="1" smtClean="0"/>
              <a:t>TeV</a:t>
            </a:r>
            <a:r>
              <a:rPr lang="en-US" altLang="ja-JP" dirty="0" smtClean="0"/>
              <a:t> : L</a:t>
            </a:r>
            <a:r>
              <a:rPr lang="en-US" altLang="ja-JP" baseline="-25000" dirty="0" smtClean="0"/>
              <a:t>int</a:t>
            </a:r>
            <a:r>
              <a:rPr lang="en-US" altLang="ja-JP" dirty="0" smtClean="0"/>
              <a:t> = 0,5 nb</a:t>
            </a:r>
            <a:r>
              <a:rPr lang="en-US" altLang="ja-JP" baseline="30000" dirty="0" smtClean="0"/>
              <a:t>-1</a:t>
            </a:r>
            <a:r>
              <a:rPr lang="en-US" altLang="ja-JP" dirty="0" smtClean="0"/>
              <a:t> (MB), L</a:t>
            </a:r>
            <a:r>
              <a:rPr lang="en-US" altLang="ja-JP" baseline="-25000" dirty="0" smtClean="0"/>
              <a:t>int</a:t>
            </a:r>
            <a:r>
              <a:rPr lang="en-US" altLang="ja-JP" dirty="0" smtClean="0"/>
              <a:t> = 11.9 nb</a:t>
            </a:r>
            <a:r>
              <a:rPr lang="en-US" altLang="ja-JP" baseline="30000" dirty="0" smtClean="0"/>
              <a:t>-1 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EMCal</a:t>
            </a:r>
            <a:r>
              <a:rPr lang="en-US" altLang="ja-JP" dirty="0" smtClean="0"/>
              <a:t> trigger)</a:t>
            </a:r>
            <a:endParaRPr lang="en-US" altLang="ja-JP" dirty="0" smtClean="0">
              <a:solidFill>
                <a:srgbClr val="3366FF"/>
              </a:solidFill>
            </a:endParaRPr>
          </a:p>
          <a:p>
            <a:pPr lvl="1"/>
            <a:r>
              <a:rPr lang="en-US" altLang="ja-JP" dirty="0" smtClean="0">
                <a:solidFill>
                  <a:srgbClr val="FF6600"/>
                </a:solidFill>
              </a:rPr>
              <a:t>See posters : B. Hicks, D. Thomas, M. </a:t>
            </a:r>
            <a:r>
              <a:rPr lang="en-US" altLang="ja-JP" dirty="0" err="1" smtClean="0">
                <a:solidFill>
                  <a:srgbClr val="FF6600"/>
                </a:solidFill>
              </a:rPr>
              <a:t>Kweon</a:t>
            </a:r>
            <a:endParaRPr lang="en-US" altLang="ja-JP" dirty="0" smtClean="0">
              <a:solidFill>
                <a:srgbClr val="FF6600"/>
              </a:solidFill>
            </a:endParaRPr>
          </a:p>
          <a:p>
            <a:pPr lvl="1"/>
            <a:endParaRPr lang="en-US" altLang="ja-JP" dirty="0" smtClean="0">
              <a:solidFill>
                <a:srgbClr val="3366FF"/>
              </a:solidFill>
            </a:endParaRPr>
          </a:p>
          <a:p>
            <a:pPr>
              <a:buNone/>
            </a:pPr>
            <a:endParaRPr lang="en-US" altLang="ja-JP" dirty="0" smtClean="0">
              <a:solidFill>
                <a:srgbClr val="3366FF"/>
              </a:solidFill>
            </a:endParaRPr>
          </a:p>
          <a:p>
            <a:pPr lvl="1"/>
            <a:endParaRPr lang="en-US" altLang="ja-JP" dirty="0" smtClean="0"/>
          </a:p>
          <a:p>
            <a:endParaRPr lang="en-US" altLang="ja-JP" dirty="0" smtClean="0"/>
          </a:p>
          <a:p>
            <a:endParaRPr lang="ja-JP" altLang="en-US" dirty="0"/>
          </a:p>
        </p:txBody>
      </p:sp>
      <p:pic>
        <p:nvPicPr>
          <p:cNvPr id="5" name="Picture 4" descr="2012-Jul-04-4_Color_Logo_C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6812" y="0"/>
            <a:ext cx="777188" cy="10509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57200" y="6356350"/>
            <a:ext cx="155448" cy="365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43000" dir="5400000" rotWithShape="0">
              <a:schemeClr val="bg1"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3358" y="6356350"/>
            <a:ext cx="229289" cy="3657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630165" y="5867400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MB : minimum-bias trigger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52400"/>
            <a:ext cx="9144000" cy="990600"/>
          </a:xfrm>
        </p:spPr>
        <p:txBody>
          <a:bodyPr>
            <a:normAutofit/>
          </a:bodyPr>
          <a:lstStyle/>
          <a:p>
            <a:r>
              <a:rPr lang="en-US" altLang="ja-JP" sz="2800" dirty="0" smtClean="0"/>
              <a:t>HFE production cross section in pp </a:t>
            </a:r>
            <a:br>
              <a:rPr lang="en-US" altLang="ja-JP" sz="2800" dirty="0" smtClean="0"/>
            </a:br>
            <a:r>
              <a:rPr lang="en-US" altLang="ja-JP" sz="2800" dirty="0" smtClean="0"/>
              <a:t>collisions at √</a:t>
            </a:r>
            <a:r>
              <a:rPr lang="en-US" altLang="ja-JP" sz="2800" dirty="0" err="1" smtClean="0"/>
              <a:t>s</a:t>
            </a:r>
            <a:r>
              <a:rPr lang="en-US" altLang="ja-JP" sz="2800" dirty="0" smtClean="0"/>
              <a:t> = 2.76 and 7 </a:t>
            </a:r>
            <a:r>
              <a:rPr lang="en-US" altLang="ja-JP" sz="2800" dirty="0" err="1" smtClean="0"/>
              <a:t>TeV</a:t>
            </a:r>
            <a:endParaRPr lang="ja-JP" alt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73887" y="5181600"/>
            <a:ext cx="8735934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§"/>
            </a:pPr>
            <a:r>
              <a:rPr lang="en-US" altLang="ja-JP" sz="2400" dirty="0" smtClean="0">
                <a:solidFill>
                  <a:srgbClr val="0000FF"/>
                </a:solidFill>
              </a:rPr>
              <a:t> Well described by </a:t>
            </a:r>
            <a:r>
              <a:rPr kumimoji="1" lang="en-US" altLang="ja-JP" sz="2400" dirty="0" smtClean="0">
                <a:solidFill>
                  <a:srgbClr val="0000FF"/>
                </a:solidFill>
              </a:rPr>
              <a:t>FONLL </a:t>
            </a:r>
            <a:r>
              <a:rPr kumimoji="1" lang="en-US" altLang="ja-JP" sz="2400" dirty="0" err="1" smtClean="0">
                <a:solidFill>
                  <a:srgbClr val="0000FF"/>
                </a:solidFill>
              </a:rPr>
              <a:t>pQCD</a:t>
            </a:r>
            <a:r>
              <a:rPr kumimoji="1" lang="en-US" altLang="ja-JP" sz="2400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altLang="ja-JP" sz="2400" dirty="0" smtClean="0">
                <a:solidFill>
                  <a:srgbClr val="0000FF"/>
                </a:solidFill>
              </a:rPr>
              <a:t>   </a:t>
            </a:r>
            <a:r>
              <a:rPr kumimoji="1" lang="en-US" altLang="ja-JP" sz="2400" dirty="0" smtClean="0">
                <a:solidFill>
                  <a:srgbClr val="0000FF"/>
                </a:solidFill>
              </a:rPr>
              <a:t>calculations </a:t>
            </a:r>
            <a:r>
              <a:rPr kumimoji="1" lang="en-US" altLang="ja-JP" sz="1400" dirty="0" smtClean="0">
                <a:solidFill>
                  <a:srgbClr val="0000FF"/>
                </a:solidFill>
              </a:rPr>
              <a:t>(</a:t>
            </a:r>
            <a:r>
              <a:rPr lang="en-US" altLang="ja-JP" sz="1400" dirty="0" smtClean="0">
                <a:solidFill>
                  <a:srgbClr val="0000FF"/>
                </a:solidFill>
              </a:rPr>
              <a:t>M. </a:t>
            </a:r>
            <a:r>
              <a:rPr lang="en-US" altLang="ja-JP" sz="1400" dirty="0" err="1" smtClean="0">
                <a:solidFill>
                  <a:srgbClr val="0000FF"/>
                </a:solidFill>
              </a:rPr>
              <a:t>Cacciari</a:t>
            </a:r>
            <a:r>
              <a:rPr lang="en-US" altLang="ja-JP" sz="1400" dirty="0" smtClean="0">
                <a:solidFill>
                  <a:srgbClr val="0000FF"/>
                </a:solidFill>
              </a:rPr>
              <a:t> et al. arXiv:1205.6344)</a:t>
            </a:r>
          </a:p>
          <a:p>
            <a:pPr>
              <a:buFont typeface="Wingdings" charset="2"/>
              <a:buChar char="§"/>
            </a:pPr>
            <a:r>
              <a:rPr kumimoji="1" lang="en-US" altLang="ja-JP" sz="2400" dirty="0" smtClean="0">
                <a:solidFill>
                  <a:srgbClr val="008000"/>
                </a:solidFill>
              </a:rPr>
              <a:t> 7 </a:t>
            </a:r>
            <a:r>
              <a:rPr kumimoji="1" lang="en-US" altLang="ja-JP" sz="2400" dirty="0" err="1" smtClean="0">
                <a:solidFill>
                  <a:srgbClr val="008000"/>
                </a:solidFill>
              </a:rPr>
              <a:t>TeV</a:t>
            </a:r>
            <a:r>
              <a:rPr kumimoji="1" lang="en-US" altLang="ja-JP" sz="2400" dirty="0" smtClean="0">
                <a:solidFill>
                  <a:srgbClr val="008000"/>
                </a:solidFill>
              </a:rPr>
              <a:t> measurement is scaled to 2.76 </a:t>
            </a:r>
            <a:r>
              <a:rPr kumimoji="1" lang="en-US" altLang="ja-JP" sz="2400" dirty="0" err="1" smtClean="0">
                <a:solidFill>
                  <a:srgbClr val="008000"/>
                </a:solidFill>
              </a:rPr>
              <a:t>TeV</a:t>
            </a:r>
            <a:r>
              <a:rPr kumimoji="1" lang="en-US" altLang="ja-JP" sz="2400" dirty="0" smtClean="0">
                <a:solidFill>
                  <a:srgbClr val="008000"/>
                </a:solidFill>
              </a:rPr>
              <a:t> and used as R</a:t>
            </a:r>
            <a:r>
              <a:rPr kumimoji="1" lang="en-US" altLang="ja-JP" sz="2400" baseline="-25000" dirty="0" smtClean="0">
                <a:solidFill>
                  <a:srgbClr val="008000"/>
                </a:solidFill>
              </a:rPr>
              <a:t>AA</a:t>
            </a:r>
            <a:r>
              <a:rPr kumimoji="1" lang="en-US" altLang="ja-JP" sz="2400" dirty="0" smtClean="0">
                <a:solidFill>
                  <a:srgbClr val="008000"/>
                </a:solidFill>
              </a:rPr>
              <a:t> reference</a:t>
            </a:r>
            <a:endParaRPr kumimoji="1" lang="ja-JP" altLang="en-US" sz="2400" dirty="0">
              <a:solidFill>
                <a:srgbClr val="008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6A280-4483-304C-9159-2500F3F90A1A}" type="slidenum">
              <a:rPr lang="ja-JP" altLang="en-US" smtClean="0"/>
              <a:pPr/>
              <a:t>7</a:t>
            </a:fld>
            <a:endParaRPr lang="ja-JP" altLang="en-US"/>
          </a:p>
        </p:txBody>
      </p:sp>
      <p:pic>
        <p:nvPicPr>
          <p:cNvPr id="12" name="Picture 11" descr="2012-Jul-04-4_Color_Logo_C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6812" y="0"/>
            <a:ext cx="777188" cy="105092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22857" y="1143000"/>
            <a:ext cx="44378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FF6600"/>
                </a:solidFill>
              </a:rPr>
              <a:t>Poster ; B. Hicks (2.76 </a:t>
            </a:r>
            <a:r>
              <a:rPr lang="en-US" altLang="ja-JP" dirty="0" err="1" smtClean="0">
                <a:solidFill>
                  <a:srgbClr val="FF6600"/>
                </a:solidFill>
              </a:rPr>
              <a:t>TeV</a:t>
            </a:r>
            <a:r>
              <a:rPr lang="en-US" altLang="ja-JP" dirty="0" smtClean="0">
                <a:solidFill>
                  <a:srgbClr val="FF6600"/>
                </a:solidFill>
              </a:rPr>
              <a:t> HFE cross section) </a:t>
            </a:r>
            <a:endParaRPr lang="ja-JP" altLang="en-US" dirty="0">
              <a:solidFill>
                <a:srgbClr val="FF6600"/>
              </a:solidFill>
            </a:endParaRPr>
          </a:p>
        </p:txBody>
      </p:sp>
      <p:pic>
        <p:nvPicPr>
          <p:cNvPr id="11" name="Picture 10" descr="2012-Jul-30-poster1a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702482" y="1468512"/>
            <a:ext cx="3869518" cy="371308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57200" y="6356350"/>
            <a:ext cx="155448" cy="365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43000" dir="5400000" rotWithShape="0">
              <a:schemeClr val="bg1"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2012-Jun-06-hfe_vs_fonll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4953000" y="1143000"/>
            <a:ext cx="3752021" cy="485582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972577" y="1143000"/>
            <a:ext cx="15441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i="1" dirty="0" smtClean="0"/>
              <a:t> </a:t>
            </a:r>
            <a:r>
              <a:rPr lang="en-US" altLang="ja-JP" sz="1400" i="1" dirty="0" err="1" smtClean="0"/>
              <a:t>arXiv</a:t>
            </a:r>
            <a:r>
              <a:rPr lang="en-US" altLang="ja-JP" sz="1400" i="1" dirty="0" smtClean="0"/>
              <a:t> : 1205.5423</a:t>
            </a:r>
            <a:endParaRPr kumimoji="1" lang="ja-JP" altLang="en-US" sz="14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383358" y="6356350"/>
            <a:ext cx="319123" cy="3657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008000"/>
                </a:solidFill>
              </a:rPr>
              <a:t>Pb-Pb</a:t>
            </a:r>
            <a:r>
              <a:rPr lang="en-US" altLang="ja-JP" dirty="0" smtClean="0">
                <a:solidFill>
                  <a:srgbClr val="008000"/>
                </a:solidFill>
              </a:rPr>
              <a:t> results</a:t>
            </a:r>
            <a:endParaRPr lang="ja-JP" altLang="en-US" dirty="0">
              <a:solidFill>
                <a:srgbClr val="008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6A280-4483-304C-9159-2500F3F90A1A}" type="slidenum">
              <a:rPr lang="ja-JP" altLang="en-US" smtClean="0"/>
              <a:pPr/>
              <a:t>8</a:t>
            </a:fld>
            <a:endParaRPr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686800" cy="4937760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 smtClean="0">
                <a:solidFill>
                  <a:srgbClr val="008000"/>
                </a:solidFill>
              </a:rPr>
              <a:t>HFE R</a:t>
            </a:r>
            <a:r>
              <a:rPr lang="en-US" altLang="ja-JP" baseline="-25000" dirty="0" smtClean="0">
                <a:solidFill>
                  <a:srgbClr val="008000"/>
                </a:solidFill>
              </a:rPr>
              <a:t>AA</a:t>
            </a:r>
          </a:p>
          <a:p>
            <a:pPr lvl="1"/>
            <a:r>
              <a:rPr lang="en-US" altLang="ja-JP" dirty="0" smtClean="0"/>
              <a:t>Centrality 0-10 %</a:t>
            </a:r>
          </a:p>
          <a:p>
            <a:pPr lvl="2"/>
            <a:r>
              <a:rPr lang="en-US" altLang="ja-JP" dirty="0" smtClean="0"/>
              <a:t>17 M events (MB) &amp; 0.7 M events (EMCAL trigger)</a:t>
            </a:r>
          </a:p>
          <a:p>
            <a:pPr lvl="2"/>
            <a:r>
              <a:rPr lang="en-US" altLang="ja-JP" dirty="0" smtClean="0"/>
              <a:t>3 &lt; </a:t>
            </a:r>
            <a:r>
              <a:rPr lang="en-US" altLang="ja-JP" i="1" dirty="0" err="1" smtClean="0"/>
              <a:t>p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 &lt; 18 </a:t>
            </a:r>
            <a:r>
              <a:rPr lang="en-US" altLang="ja-JP" dirty="0" err="1" smtClean="0"/>
              <a:t>GeV/</a:t>
            </a:r>
            <a:r>
              <a:rPr lang="en-US" altLang="ja-JP" i="1" dirty="0" err="1" smtClean="0"/>
              <a:t>c</a:t>
            </a:r>
            <a:r>
              <a:rPr lang="en-US" altLang="ja-JP" i="1" dirty="0" smtClean="0"/>
              <a:t> </a:t>
            </a:r>
            <a:r>
              <a:rPr lang="en-US" altLang="ja-JP" dirty="0" smtClean="0"/>
              <a:t>, |</a:t>
            </a:r>
            <a:r>
              <a:rPr lang="en-US" altLang="ja-JP" dirty="0" err="1" smtClean="0"/>
              <a:t>η</a:t>
            </a:r>
            <a:r>
              <a:rPr lang="en-US" altLang="ja-JP" dirty="0" smtClean="0"/>
              <a:t>| &lt; 0.6</a:t>
            </a:r>
          </a:p>
          <a:p>
            <a:pPr lvl="1"/>
            <a:r>
              <a:rPr lang="en-US" altLang="ja-JP" dirty="0" smtClean="0"/>
              <a:t>Background estimate : Invariant mass method</a:t>
            </a:r>
          </a:p>
          <a:p>
            <a:r>
              <a:rPr lang="en-US" altLang="ja-JP" dirty="0" smtClean="0">
                <a:solidFill>
                  <a:srgbClr val="008000"/>
                </a:solidFill>
              </a:rPr>
              <a:t>HFE v</a:t>
            </a:r>
            <a:r>
              <a:rPr lang="en-US" altLang="ja-JP" baseline="-25000" dirty="0" smtClean="0">
                <a:solidFill>
                  <a:srgbClr val="008000"/>
                </a:solidFill>
              </a:rPr>
              <a:t>2</a:t>
            </a:r>
          </a:p>
          <a:p>
            <a:pPr lvl="1"/>
            <a:r>
              <a:rPr lang="en-US" altLang="ja-JP" dirty="0" smtClean="0"/>
              <a:t>Centrality 20-40 % </a:t>
            </a:r>
          </a:p>
          <a:p>
            <a:pPr lvl="2"/>
            <a:r>
              <a:rPr lang="en-US" altLang="ja-JP" dirty="0" smtClean="0"/>
              <a:t>3M (2010) + 8.5 M (2011) events (MB) &amp; 1.3 M events (EMCAL trigger)</a:t>
            </a:r>
          </a:p>
          <a:p>
            <a:pPr lvl="2"/>
            <a:r>
              <a:rPr lang="en-US" altLang="ja-JP" dirty="0" smtClean="0"/>
              <a:t>1.5 &lt; </a:t>
            </a:r>
            <a:r>
              <a:rPr lang="en-US" altLang="ja-JP" i="1" dirty="0" err="1" smtClean="0"/>
              <a:t>p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 &lt; 13 </a:t>
            </a:r>
            <a:r>
              <a:rPr lang="en-US" altLang="ja-JP" dirty="0" err="1" smtClean="0"/>
              <a:t>GeV/</a:t>
            </a:r>
            <a:r>
              <a:rPr lang="en-US" altLang="ja-JP" i="1" dirty="0" err="1" smtClean="0"/>
              <a:t>c</a:t>
            </a:r>
            <a:r>
              <a:rPr lang="en-US" altLang="ja-JP" dirty="0" smtClean="0"/>
              <a:t>, |</a:t>
            </a:r>
            <a:r>
              <a:rPr lang="en-US" altLang="ja-JP" dirty="0" err="1" smtClean="0"/>
              <a:t>η</a:t>
            </a:r>
            <a:r>
              <a:rPr lang="en-US" altLang="ja-JP" dirty="0" smtClean="0"/>
              <a:t>| &lt; 0.7</a:t>
            </a:r>
          </a:p>
          <a:p>
            <a:pPr lvl="1"/>
            <a:r>
              <a:rPr lang="en-US" altLang="ja-JP" dirty="0" smtClean="0"/>
              <a:t>Background estimate : Cocktail method</a:t>
            </a:r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Centrality &amp; Event Plane determination</a:t>
            </a:r>
          </a:p>
          <a:p>
            <a:pPr lvl="1"/>
            <a:r>
              <a:rPr lang="en-US" altLang="ja-JP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VZERO </a:t>
            </a:r>
            <a:r>
              <a:rPr lang="en-US" altLang="ja-JP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(2.8&lt;</a:t>
            </a:r>
            <a:r>
              <a:rPr lang="en-US" altLang="ja-JP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η</a:t>
            </a:r>
            <a:r>
              <a:rPr lang="en-US" altLang="ja-JP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&lt;5.1, -3.7&lt;</a:t>
            </a:r>
            <a:r>
              <a:rPr lang="en-US" altLang="ja-JP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η</a:t>
            </a:r>
            <a:r>
              <a:rPr lang="en-US" altLang="ja-JP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&lt;-1.7) </a:t>
            </a:r>
            <a:r>
              <a:rPr lang="en-US" altLang="ja-JP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scintillators</a:t>
            </a:r>
            <a:r>
              <a:rPr lang="en-US" altLang="ja-JP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signal amplitude</a:t>
            </a:r>
          </a:p>
          <a:p>
            <a:endParaRPr lang="ja-JP" altLang="en-US" dirty="0"/>
          </a:p>
        </p:txBody>
      </p:sp>
      <p:pic>
        <p:nvPicPr>
          <p:cNvPr id="5" name="Picture 4" descr="2012-Jul-04-4_Color_Logo_C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6812" y="0"/>
            <a:ext cx="777188" cy="10509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57200" y="6356350"/>
            <a:ext cx="155448" cy="365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43000" dir="5400000" rotWithShape="0">
              <a:schemeClr val="bg1"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6352778"/>
            <a:ext cx="41326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Background electrons in 0-10% central</a:t>
            </a:r>
            <a:br>
              <a:rPr lang="en-US" altLang="ja-JP" dirty="0" smtClean="0"/>
            </a:br>
            <a:r>
              <a:rPr lang="en-US" altLang="ja-JP" dirty="0" err="1" smtClean="0"/>
              <a:t>Pb-Pb</a:t>
            </a:r>
            <a:r>
              <a:rPr lang="en-US" altLang="ja-JP" dirty="0" smtClean="0"/>
              <a:t> collisions at √</a:t>
            </a:r>
            <a:r>
              <a:rPr lang="en-US" altLang="ja-JP" dirty="0" err="1" smtClean="0"/>
              <a:t>s</a:t>
            </a:r>
            <a:r>
              <a:rPr lang="en-US" altLang="ja-JP" baseline="-25000" dirty="0" err="1" smtClean="0"/>
              <a:t>NN</a:t>
            </a:r>
            <a:r>
              <a:rPr lang="en-US" altLang="ja-JP" dirty="0" smtClean="0"/>
              <a:t> = 2.76 </a:t>
            </a:r>
            <a:r>
              <a:rPr lang="en-US" altLang="ja-JP" dirty="0" err="1" smtClean="0"/>
              <a:t>TeV</a:t>
            </a:r>
            <a:endParaRPr lang="ja-JP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69C19-2085-1F4C-8330-06F4B8397357}" type="slidenum">
              <a:rPr lang="ja-JP" altLang="en-US" smtClean="0"/>
              <a:pPr/>
              <a:t>9</a:t>
            </a:fld>
            <a:endParaRPr lang="ja-JP" altLang="en-US"/>
          </a:p>
        </p:txBody>
      </p:sp>
      <p:pic>
        <p:nvPicPr>
          <p:cNvPr id="10" name="Picture 9" descr="2012-Jul-26-Performance_invMass_e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43000"/>
            <a:ext cx="3883152" cy="3519319"/>
          </a:xfrm>
          <a:prstGeom prst="rect">
            <a:avLst/>
          </a:prstGeom>
        </p:spPr>
      </p:pic>
      <p:pic>
        <p:nvPicPr>
          <p:cNvPr id="6" name="Picture 5" descr="2012-Jul-26-Performance_JpsiSu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1" y="1142999"/>
            <a:ext cx="4013846" cy="35193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81878" y="6356350"/>
            <a:ext cx="7240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 smtClean="0"/>
              <a:t>J/</a:t>
            </a:r>
            <a:r>
              <a:rPr lang="en-US" altLang="ja-JP" dirty="0" smtClean="0"/>
              <a:t>ψ </a:t>
            </a:r>
            <a:r>
              <a:rPr kumimoji="1" lang="en-US" altLang="ja-JP" dirty="0" smtClean="0"/>
              <a:t>input</a:t>
            </a:r>
            <a:r>
              <a:rPr kumimoji="1" lang="en-US" altLang="ja-JP" i="1" dirty="0" smtClean="0"/>
              <a:t> </a:t>
            </a:r>
            <a:r>
              <a:rPr lang="en-US" altLang="ja-JP" i="1" dirty="0" smtClean="0"/>
              <a:t>; ALICE PLB 704:442-455, CMS EPJ C71:1575 (pp 7 </a:t>
            </a:r>
            <a:r>
              <a:rPr lang="en-US" altLang="ja-JP" i="1" dirty="0" err="1" smtClean="0"/>
              <a:t>TeV</a:t>
            </a:r>
            <a:r>
              <a:rPr lang="en-US" altLang="ja-JP" i="1" dirty="0" smtClean="0"/>
              <a:t> -&gt; 2.76 </a:t>
            </a:r>
            <a:r>
              <a:rPr lang="en-US" altLang="ja-JP" i="1" dirty="0" err="1" smtClean="0"/>
              <a:t>TeV</a:t>
            </a:r>
            <a:r>
              <a:rPr lang="en-US" altLang="ja-JP" i="1" dirty="0" smtClean="0"/>
              <a:t>)</a:t>
            </a:r>
            <a:r>
              <a:rPr kumimoji="1" lang="en-US" altLang="ja-JP" i="1" dirty="0" smtClean="0"/>
              <a:t>  </a:t>
            </a:r>
            <a:endParaRPr kumimoji="1" lang="ja-JP" altLang="en-US" i="1" dirty="0"/>
          </a:p>
        </p:txBody>
      </p:sp>
      <p:pic>
        <p:nvPicPr>
          <p:cNvPr id="9" name="Picture 8" descr="2012-Jul-04-4_Color_Logo_CB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6812" y="0"/>
            <a:ext cx="777188" cy="10509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" y="4602024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00FF"/>
              </a:buClr>
              <a:buFont typeface="Wingdings" charset="2"/>
              <a:buChar char="§"/>
            </a:pPr>
            <a:r>
              <a:rPr lang="en-US" altLang="ja-JP" sz="2200" dirty="0" smtClean="0">
                <a:solidFill>
                  <a:srgbClr val="0000FF"/>
                </a:solidFill>
              </a:rPr>
              <a:t> ‘Photonic’ background electrons: mainly π</a:t>
            </a:r>
            <a:r>
              <a:rPr lang="en-US" altLang="ja-JP" sz="2200" baseline="30000" dirty="0" smtClean="0">
                <a:solidFill>
                  <a:srgbClr val="0000FF"/>
                </a:solidFill>
              </a:rPr>
              <a:t>0</a:t>
            </a:r>
            <a:r>
              <a:rPr lang="en-US" altLang="ja-JP" sz="2200" dirty="0" smtClean="0">
                <a:solidFill>
                  <a:srgbClr val="0000FF"/>
                </a:solidFill>
              </a:rPr>
              <a:t>, </a:t>
            </a:r>
            <a:r>
              <a:rPr lang="en-US" altLang="ja-JP" sz="2200" dirty="0" err="1" smtClean="0">
                <a:solidFill>
                  <a:srgbClr val="0000FF"/>
                </a:solidFill>
              </a:rPr>
              <a:t>Dalitz</a:t>
            </a:r>
            <a:r>
              <a:rPr lang="en-US" altLang="ja-JP" sz="2200" dirty="0" smtClean="0">
                <a:solidFill>
                  <a:srgbClr val="0000FF"/>
                </a:solidFill>
              </a:rPr>
              <a:t> decays &amp; photons</a:t>
            </a:r>
          </a:p>
          <a:p>
            <a:pPr lvl="1">
              <a:buClr>
                <a:srgbClr val="0000FF"/>
              </a:buClr>
              <a:buFont typeface="Wingdings" charset="2"/>
              <a:buChar char="§"/>
            </a:pPr>
            <a:r>
              <a:rPr lang="en-US" altLang="ja-JP" sz="2200" dirty="0" smtClean="0">
                <a:solidFill>
                  <a:srgbClr val="0000FF"/>
                </a:solidFill>
              </a:rPr>
              <a:t> Estimated via the invariant mass reconstruction : unlike – like sign</a:t>
            </a:r>
          </a:p>
          <a:p>
            <a:pPr lvl="1">
              <a:buClr>
                <a:srgbClr val="0000FF"/>
              </a:buClr>
              <a:buFont typeface="Wingdings" charset="2"/>
              <a:buChar char="§"/>
            </a:pPr>
            <a:r>
              <a:rPr lang="en-US" altLang="ja-JP" sz="2200" dirty="0" smtClean="0">
                <a:solidFill>
                  <a:srgbClr val="0000FF"/>
                </a:solidFill>
              </a:rPr>
              <a:t> Efficiency estimated by MC</a:t>
            </a:r>
          </a:p>
          <a:p>
            <a:pPr lvl="1">
              <a:buClr>
                <a:srgbClr val="0000FF"/>
              </a:buClr>
              <a:buFont typeface="Wingdings" charset="2"/>
              <a:buChar char="§"/>
            </a:pPr>
            <a:r>
              <a:rPr lang="en-US" altLang="ja-JP" sz="2200" dirty="0" smtClean="0">
                <a:solidFill>
                  <a:srgbClr val="0000FF"/>
                </a:solidFill>
              </a:rPr>
              <a:t> Inclusive/photonic : ~ 6 </a:t>
            </a:r>
          </a:p>
          <a:p>
            <a:pPr>
              <a:buClr>
                <a:srgbClr val="008000"/>
              </a:buClr>
              <a:buFont typeface="Wingdings" charset="2"/>
              <a:buChar char="§"/>
            </a:pPr>
            <a:r>
              <a:rPr lang="en-US" altLang="ja-JP" sz="2200" dirty="0" smtClean="0">
                <a:solidFill>
                  <a:srgbClr val="008000"/>
                </a:solidFill>
              </a:rPr>
              <a:t> Subtract dominant remaining background: electrons from</a:t>
            </a:r>
            <a:r>
              <a:rPr lang="en-US" altLang="ja-JP" sz="2200" i="1" dirty="0" smtClean="0">
                <a:solidFill>
                  <a:srgbClr val="008000"/>
                </a:solidFill>
              </a:rPr>
              <a:t> J/</a:t>
            </a:r>
            <a:r>
              <a:rPr lang="en-US" altLang="ja-JP" sz="2200" dirty="0" err="1" smtClean="0">
                <a:solidFill>
                  <a:srgbClr val="008000"/>
                </a:solidFill>
              </a:rPr>
              <a:t>ψdecays</a:t>
            </a:r>
            <a:endParaRPr lang="en-US" altLang="ja-JP" sz="2200" dirty="0" smtClean="0">
              <a:solidFill>
                <a:srgbClr val="008000"/>
              </a:solidFill>
            </a:endParaRPr>
          </a:p>
          <a:p>
            <a:pPr lvl="1">
              <a:buClr>
                <a:srgbClr val="008000"/>
              </a:buClr>
            </a:pPr>
            <a:endParaRPr lang="en-US" altLang="ja-JP" sz="2200" dirty="0" smtClean="0">
              <a:solidFill>
                <a:srgbClr val="008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7200" y="6356350"/>
            <a:ext cx="155448" cy="365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43000" dir="5400000" rotWithShape="0">
              <a:schemeClr val="bg1"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83358" y="6356350"/>
            <a:ext cx="229289" cy="3657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2473</TotalTime>
  <Words>1721</Words>
  <Application>Microsoft Macintosh PowerPoint</Application>
  <PresentationFormat>On-screen Show (4:3)</PresentationFormat>
  <Paragraphs>256</Paragraphs>
  <Slides>23</Slides>
  <Notes>9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Origin</vt:lpstr>
      <vt:lpstr>Equation</vt:lpstr>
      <vt:lpstr>Slide 1</vt:lpstr>
      <vt:lpstr>Outline</vt:lpstr>
      <vt:lpstr>Introduction</vt:lpstr>
      <vt:lpstr>Heavy flavour study via electrons</vt:lpstr>
      <vt:lpstr>Electron identification in ALICE</vt:lpstr>
      <vt:lpstr>pp results</vt:lpstr>
      <vt:lpstr>HFE production cross section in pp  collisions at √s = 2.76 and 7 TeV</vt:lpstr>
      <vt:lpstr>Pb-Pb results</vt:lpstr>
      <vt:lpstr>Background electrons in 0-10% central Pb-Pb collisions at √sNN = 2.76 TeV</vt:lpstr>
      <vt:lpstr>HFE dN/dpT in 0-10% central Pb-Pb collisions at √sNN = 2.76 TeV</vt:lpstr>
      <vt:lpstr>HFE RAA in 0-10% central Pb-Pb  collisions at √sNN = 2.76 TeV </vt:lpstr>
      <vt:lpstr>Azimuthal anisotropy of electrons </vt:lpstr>
      <vt:lpstr>Background electron v2 – cocktail method</vt:lpstr>
      <vt:lpstr>Heavy flavour decay electron v2</vt:lpstr>
      <vt:lpstr>Comparison with 200 GeV Au-Au  collisions at RHIC (PHENIX |y|&lt;0.35)</vt:lpstr>
      <vt:lpstr>Comparison with models</vt:lpstr>
      <vt:lpstr>Summary</vt:lpstr>
      <vt:lpstr>BackUp</vt:lpstr>
      <vt:lpstr>Electron v2 measurement</vt:lpstr>
      <vt:lpstr>RAA with TOF+TPC (2010) </vt:lpstr>
      <vt:lpstr>Charm &amp; Beauty Energy Loss</vt:lpstr>
      <vt:lpstr>Beauty and charm separation in pp  collisions at √s = 7 TeV</vt:lpstr>
      <vt:lpstr>B-decay electrons in pp collisions at  √s = 2.76 TeV</vt:lpstr>
    </vt:vector>
  </TitlesOfParts>
  <Company>UCLA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Shingo</dc:creator>
  <cp:lastModifiedBy>Shingo</cp:lastModifiedBy>
  <cp:revision>450</cp:revision>
  <cp:lastPrinted>2012-08-02T11:57:50Z</cp:lastPrinted>
  <dcterms:created xsi:type="dcterms:W3CDTF">2012-08-16T20:16:41Z</dcterms:created>
  <dcterms:modified xsi:type="dcterms:W3CDTF">2012-08-16T20:17:57Z</dcterms:modified>
</cp:coreProperties>
</file>