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6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8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9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notesSlides/notesSlide10.xml" ContentType="application/vnd.openxmlformats-officedocument.presentationml.notesSlide+xml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11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notesSlides/notesSlide12.xml" ContentType="application/vnd.openxmlformats-officedocument.presentationml.notesSlide+xml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notesSlides/notesSlide13.xml" ContentType="application/vnd.openxmlformats-officedocument.presentationml.notesSlide+xml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notesSlides/notesSlide14.xml" ContentType="application/vnd.openxmlformats-officedocument.presentationml.notesSlide+xml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notesSlides/notesSlide15.xml" ContentType="application/vnd.openxmlformats-officedocument.presentationml.notesSlide+xml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embeddings/oleObject3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92" r:id="rId2"/>
    <p:sldId id="257" r:id="rId3"/>
    <p:sldId id="258" r:id="rId4"/>
    <p:sldId id="294" r:id="rId5"/>
    <p:sldId id="301" r:id="rId6"/>
    <p:sldId id="305" r:id="rId7"/>
    <p:sldId id="303" r:id="rId8"/>
    <p:sldId id="298" r:id="rId9"/>
    <p:sldId id="260" r:id="rId10"/>
    <p:sldId id="297" r:id="rId11"/>
    <p:sldId id="267" r:id="rId12"/>
    <p:sldId id="265" r:id="rId13"/>
    <p:sldId id="269" r:id="rId14"/>
    <p:sldId id="306" r:id="rId15"/>
    <p:sldId id="307" r:id="rId16"/>
    <p:sldId id="281" r:id="rId17"/>
    <p:sldId id="282" r:id="rId18"/>
    <p:sldId id="308" r:id="rId19"/>
    <p:sldId id="271" r:id="rId20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6600"/>
    <a:srgbClr val="FF00FF"/>
    <a:srgbClr val="FF0066"/>
    <a:srgbClr val="1E3DFF"/>
    <a:srgbClr val="874A1B"/>
    <a:srgbClr val="FAFFC8"/>
    <a:srgbClr val="F2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inimized" preferSingleView="1">
    <p:restoredLeft sz="32787"/>
    <p:restoredTop sz="99512" autoAdjust="0"/>
  </p:normalViewPr>
  <p:slideViewPr>
    <p:cSldViewPr>
      <p:cViewPr>
        <p:scale>
          <a:sx n="100" d="100"/>
          <a:sy n="100" d="100"/>
        </p:scale>
        <p:origin x="-1968" y="-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1712" y="-10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Relationship Id="rId2" Type="http://schemas.openxmlformats.org/officeDocument/2006/relationships/image" Target="../media/image61.emf"/><Relationship Id="rId3" Type="http://schemas.openxmlformats.org/officeDocument/2006/relationships/image" Target="../media/image6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Relationship Id="rId2" Type="http://schemas.openxmlformats.org/officeDocument/2006/relationships/image" Target="../media/image3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39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39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39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0CF9A2CB-8CC5-D149-8440-1D602F0629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14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876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1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045450" y="0"/>
            <a:ext cx="1098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532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 b="1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643938" y="6553200"/>
            <a:ext cx="500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solidFill>
                  <a:srgbClr val="000000"/>
                </a:solidFill>
                <a:effectLst/>
              </a:defRPr>
            </a:lvl1pPr>
          </a:lstStyle>
          <a:p>
            <a:fld id="{EA0B622B-256C-2046-BD46-1D9FC67934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277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74AC10-F335-0F4C-B030-5A853205B469}" type="slidenum">
              <a:rPr lang="en-US"/>
              <a:pPr/>
              <a:t>1</a:t>
            </a:fld>
            <a:endParaRPr lang="en-US"/>
          </a:p>
        </p:txBody>
      </p:sp>
      <p:sp>
        <p:nvSpPr>
          <p:cNvPr id="18831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3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1195388" cy="274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D19AA-677A-554B-B174-BC381DC56BF2}" type="slidenum">
              <a:rPr lang="en-US"/>
              <a:pPr/>
              <a:t>10</a:t>
            </a:fld>
            <a:endParaRPr lang="en-US"/>
          </a:p>
        </p:txBody>
      </p:sp>
      <p:sp>
        <p:nvSpPr>
          <p:cNvPr id="23685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68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55BA36-7AF9-5B43-9C0C-20861962AB1A}" type="slidenum">
              <a:rPr lang="en-US"/>
              <a:pPr/>
              <a:t>11</a:t>
            </a:fld>
            <a:endParaRPr lang="en-US"/>
          </a:p>
        </p:txBody>
      </p:sp>
      <p:sp>
        <p:nvSpPr>
          <p:cNvPr id="23767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76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B2F7B-A7CF-2044-8BF7-305223C06296}" type="slidenum">
              <a:rPr lang="en-US"/>
              <a:pPr/>
              <a:t>12</a:t>
            </a:fld>
            <a:endParaRPr lang="en-US"/>
          </a:p>
        </p:txBody>
      </p:sp>
      <p:sp>
        <p:nvSpPr>
          <p:cNvPr id="2372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72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C9C41-DECE-0E40-A6CB-E7CE0E3E65CD}" type="slidenum">
              <a:rPr lang="en-US"/>
              <a:pPr/>
              <a:t>13</a:t>
            </a:fld>
            <a:endParaRPr lang="en-US"/>
          </a:p>
        </p:txBody>
      </p:sp>
      <p:sp>
        <p:nvSpPr>
          <p:cNvPr id="2380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04990-8955-5F4A-9F87-3EBF43FB3DDE}" type="slidenum">
              <a:rPr lang="en-US"/>
              <a:pPr/>
              <a:t>14</a:t>
            </a:fld>
            <a:endParaRPr lang="en-US"/>
          </a:p>
        </p:txBody>
      </p:sp>
      <p:sp>
        <p:nvSpPr>
          <p:cNvPr id="23930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93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7D5993-33E2-E043-A088-37C9EA974813}" type="slidenum">
              <a:rPr lang="en-US"/>
              <a:pPr/>
              <a:t>15</a:t>
            </a:fld>
            <a:endParaRPr lang="en-US"/>
          </a:p>
        </p:txBody>
      </p:sp>
      <p:sp>
        <p:nvSpPr>
          <p:cNvPr id="23951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95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B05EB-1E51-8248-8E14-E34700F0E314}" type="slidenum">
              <a:rPr lang="en-US"/>
              <a:pPr/>
              <a:t>16</a:t>
            </a:fld>
            <a:endParaRPr lang="en-US"/>
          </a:p>
        </p:txBody>
      </p:sp>
      <p:sp>
        <p:nvSpPr>
          <p:cNvPr id="24053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0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2288A-78D9-2946-A389-5F444AB3A707}" type="slidenum">
              <a:rPr lang="en-US"/>
              <a:pPr/>
              <a:t>17</a:t>
            </a:fld>
            <a:endParaRPr lang="en-US"/>
          </a:p>
        </p:txBody>
      </p:sp>
      <p:sp>
        <p:nvSpPr>
          <p:cNvPr id="24074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07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F43CD-4E7B-7940-8DDE-B64CF596E0D3}" type="slidenum">
              <a:rPr lang="en-US"/>
              <a:pPr/>
              <a:t>19</a:t>
            </a:fld>
            <a:endParaRPr lang="en-US"/>
          </a:p>
        </p:txBody>
      </p:sp>
      <p:sp>
        <p:nvSpPr>
          <p:cNvPr id="23848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84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A231A-7CD2-7A42-86AD-09AFC9E1AFA3}" type="slidenum">
              <a:rPr lang="en-US"/>
              <a:pPr/>
              <a:t>2</a:t>
            </a:fld>
            <a:endParaRPr lang="en-US"/>
          </a:p>
        </p:txBody>
      </p:sp>
      <p:sp>
        <p:nvSpPr>
          <p:cNvPr id="235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3B3D5-8D6F-3F4A-87EB-CBB59AF43A78}" type="slidenum">
              <a:rPr lang="en-US"/>
              <a:pPr/>
              <a:t>3</a:t>
            </a:fld>
            <a:endParaRPr lang="en-US"/>
          </a:p>
        </p:txBody>
      </p:sp>
      <p:sp>
        <p:nvSpPr>
          <p:cNvPr id="2358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8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B80EB-93DC-AC47-8BB2-D8D28AC3BFEA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240" name="Picture 1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241" name="Picture 17" descr="uibugle5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11875"/>
            <a:ext cx="762000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4CF5A-2E9B-7E44-A822-F9525F011B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22116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307975"/>
            <a:ext cx="2159000" cy="6550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07975"/>
            <a:ext cx="6329363" cy="6550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BB821-BA23-FF4B-8AC1-76853B8997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2082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G. Eigen, </a:t>
            </a:r>
            <a:r>
              <a:rPr lang="en-US" dirty="0" smtClean="0"/>
              <a:t>ICHEP12, Melbourne 13/07/2012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46D9C-FA2A-AA44-AB57-629F069BFB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8425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2074-714B-C54C-85DE-A3656553482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8" descr="BABART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876800"/>
            <a:ext cx="674688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10628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243388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9188" y="1143000"/>
            <a:ext cx="4244975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G. Eigen, CKM10 Warwick, 07-09-2010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76EA0-D364-0D43-A763-C7D3A1AC95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9741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1EA4F-9DDA-BB4E-B5D8-09DCDA494E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746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38DB5-CBE7-8541-9474-23C3A1F9AB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4410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93560-12C6-3245-97F1-C5CDBE66D6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9085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1BF78-4802-C940-BDD7-3D8F7996A3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8997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G. Eigen, CKM10 Warwick, 07-09-2010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7E0BA-F3BC-0049-8B8F-6A303506B0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63134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18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77337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25" name="Rectangle 25"/>
          <p:cNvSpPr>
            <a:spLocks noChangeArrowheads="1"/>
          </p:cNvSpPr>
          <p:nvPr/>
        </p:nvSpPr>
        <p:spPr bwMode="gray">
          <a:xfrm flipV="1">
            <a:off x="228600" y="762000"/>
            <a:ext cx="8915400" cy="76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1" hangingPunct="1"/>
            <a:endParaRPr kumimoji="1" lang="en-US" sz="2400">
              <a:effectLst/>
              <a:latin typeface="Arial" charset="0"/>
            </a:endParaRPr>
          </a:p>
        </p:txBody>
      </p:sp>
      <p:sp>
        <p:nvSpPr>
          <p:cNvPr id="1075226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620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7522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64076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75231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effectLst/>
                <a:latin typeface="Arial" charset="0"/>
              </a:defRPr>
            </a:lvl1pPr>
          </a:lstStyle>
          <a:p>
            <a:r>
              <a:rPr lang="en-US" dirty="0"/>
              <a:t>G. Eigen, </a:t>
            </a:r>
            <a:r>
              <a:rPr lang="en-US" dirty="0" smtClean="0"/>
              <a:t>ICHEP12 Melbourne, 13/07/2012</a:t>
            </a:r>
            <a:endParaRPr lang="en-US" dirty="0"/>
          </a:p>
        </p:txBody>
      </p:sp>
      <p:sp>
        <p:nvSpPr>
          <p:cNvPr id="1075232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629400"/>
            <a:ext cx="198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75233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77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effectLst/>
                <a:latin typeface="Arial" charset="0"/>
              </a:defRPr>
            </a:lvl1pPr>
          </a:lstStyle>
          <a:p>
            <a:fld id="{91BA39A7-D823-8C42-943C-3684F11841C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5234" name="Picture 34" descr="uibugle50"/>
          <p:cNvPicPr>
            <a:picLocks noChangeAspect="1" noChangeArrowheads="1"/>
          </p:cNvPicPr>
          <p:nvPr/>
        </p:nvPicPr>
        <p:blipFill>
          <a:blip r:embed="rId14">
            <a:lum bright="-18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7300"/>
            <a:ext cx="60960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BABART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533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MG_0080.jpg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8275" r="15864" b="13330"/>
          <a:stretch/>
        </p:blipFill>
        <p:spPr>
          <a:xfrm>
            <a:off x="8587771" y="76200"/>
            <a:ext cx="480029" cy="6853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>
    <p:zoom/>
  </p:transition>
  <p:hf hdr="0" ft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Blip>
          <a:blip r:embed="rId1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Blip>
          <a:blip r:embed="rId18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Blip>
          <a:blip r:embed="rId19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Blip>
          <a:blip r:embed="rId20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oleObject" Target="../embeddings/oleObject15.bin"/><Relationship Id="rId7" Type="http://schemas.openxmlformats.org/officeDocument/2006/relationships/image" Target="../media/image36.emf"/><Relationship Id="rId8" Type="http://schemas.openxmlformats.org/officeDocument/2006/relationships/oleObject" Target="../embeddings/oleObject16.bin"/><Relationship Id="rId9" Type="http://schemas.openxmlformats.org/officeDocument/2006/relationships/image" Target="../media/image37.emf"/><Relationship Id="rId10" Type="http://schemas.openxmlformats.org/officeDocument/2006/relationships/image" Target="../media/image40.emf"/><Relationship Id="rId11" Type="http://schemas.openxmlformats.org/officeDocument/2006/relationships/image" Target="../media/image19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emf"/><Relationship Id="rId12" Type="http://schemas.openxmlformats.org/officeDocument/2006/relationships/image" Target="../media/image45.png"/><Relationship Id="rId13" Type="http://schemas.openxmlformats.org/officeDocument/2006/relationships/image" Target="../media/image46.png"/><Relationship Id="rId14" Type="http://schemas.openxmlformats.org/officeDocument/2006/relationships/oleObject" Target="../embeddings/oleObject19.bin"/><Relationship Id="rId15" Type="http://schemas.openxmlformats.org/officeDocument/2006/relationships/image" Target="../media/image43.emf"/><Relationship Id="rId16" Type="http://schemas.openxmlformats.org/officeDocument/2006/relationships/oleObject" Target="../embeddings/oleObject20.bin"/><Relationship Id="rId17" Type="http://schemas.openxmlformats.org/officeDocument/2006/relationships/image" Target="../media/image44.emf"/><Relationship Id="rId18" Type="http://schemas.openxmlformats.org/officeDocument/2006/relationships/image" Target="../media/image19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oleObject" Target="../embeddings/oleObject17.bin"/><Relationship Id="rId9" Type="http://schemas.openxmlformats.org/officeDocument/2006/relationships/image" Target="../media/image41.emf"/><Relationship Id="rId10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emf"/><Relationship Id="rId12" Type="http://schemas.openxmlformats.org/officeDocument/2006/relationships/image" Target="../media/image51.png"/><Relationship Id="rId13" Type="http://schemas.openxmlformats.org/officeDocument/2006/relationships/image" Target="../media/image19.png"/><Relationship Id="rId14" Type="http://schemas.openxmlformats.org/officeDocument/2006/relationships/image" Target="../media/image52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1.bin"/><Relationship Id="rId5" Type="http://schemas.openxmlformats.org/officeDocument/2006/relationships/image" Target="../media/image47.emf"/><Relationship Id="rId6" Type="http://schemas.openxmlformats.org/officeDocument/2006/relationships/oleObject" Target="../embeddings/oleObject22.bin"/><Relationship Id="rId7" Type="http://schemas.openxmlformats.org/officeDocument/2006/relationships/image" Target="../media/image48.emf"/><Relationship Id="rId8" Type="http://schemas.openxmlformats.org/officeDocument/2006/relationships/oleObject" Target="../embeddings/oleObject23.bin"/><Relationship Id="rId9" Type="http://schemas.openxmlformats.org/officeDocument/2006/relationships/image" Target="../media/image49.emf"/><Relationship Id="rId10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55.jpeg"/><Relationship Id="rId5" Type="http://schemas.openxmlformats.org/officeDocument/2006/relationships/oleObject" Target="../embeddings/oleObject25.bin"/><Relationship Id="rId6" Type="http://schemas.openxmlformats.org/officeDocument/2006/relationships/image" Target="../media/image53.e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54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9.png"/><Relationship Id="rId12" Type="http://schemas.openxmlformats.org/officeDocument/2006/relationships/image" Target="../media/image19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5.png"/><Relationship Id="rId5" Type="http://schemas.openxmlformats.org/officeDocument/2006/relationships/oleObject" Target="../embeddings/oleObject27.bin"/><Relationship Id="rId6" Type="http://schemas.openxmlformats.org/officeDocument/2006/relationships/image" Target="../media/image56.emf"/><Relationship Id="rId7" Type="http://schemas.openxmlformats.org/officeDocument/2006/relationships/oleObject" Target="../embeddings/oleObject28.bin"/><Relationship Id="rId8" Type="http://schemas.openxmlformats.org/officeDocument/2006/relationships/image" Target="../media/image57.emf"/><Relationship Id="rId9" Type="http://schemas.openxmlformats.org/officeDocument/2006/relationships/oleObject" Target="../embeddings/oleObject29.bin"/><Relationship Id="rId10" Type="http://schemas.openxmlformats.org/officeDocument/2006/relationships/image" Target="../media/image58.em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png"/><Relationship Id="rId12" Type="http://schemas.openxmlformats.org/officeDocument/2006/relationships/image" Target="../media/image19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5.png"/><Relationship Id="rId5" Type="http://schemas.openxmlformats.org/officeDocument/2006/relationships/oleObject" Target="../embeddings/oleObject30.bin"/><Relationship Id="rId6" Type="http://schemas.openxmlformats.org/officeDocument/2006/relationships/image" Target="../media/image60.emf"/><Relationship Id="rId7" Type="http://schemas.openxmlformats.org/officeDocument/2006/relationships/oleObject" Target="../embeddings/oleObject31.bin"/><Relationship Id="rId8" Type="http://schemas.openxmlformats.org/officeDocument/2006/relationships/image" Target="../media/image61.emf"/><Relationship Id="rId9" Type="http://schemas.openxmlformats.org/officeDocument/2006/relationships/oleObject" Target="../embeddings/oleObject32.bin"/><Relationship Id="rId10" Type="http://schemas.openxmlformats.org/officeDocument/2006/relationships/image" Target="../media/image6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4" Type="http://schemas.openxmlformats.org/officeDocument/2006/relationships/image" Target="../media/image19.png"/><Relationship Id="rId5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67.jpeg"/><Relationship Id="rId5" Type="http://schemas.openxmlformats.org/officeDocument/2006/relationships/image" Target="../media/image68.jpeg"/><Relationship Id="rId6" Type="http://schemas.openxmlformats.org/officeDocument/2006/relationships/oleObject" Target="../embeddings/oleObject33.bin"/><Relationship Id="rId7" Type="http://schemas.openxmlformats.org/officeDocument/2006/relationships/image" Target="../media/image66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2.jp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5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6.emf"/><Relationship Id="rId10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20.emf"/><Relationship Id="rId6" Type="http://schemas.openxmlformats.org/officeDocument/2006/relationships/image" Target="../media/image22.jpg"/><Relationship Id="rId7" Type="http://schemas.openxmlformats.org/officeDocument/2006/relationships/image" Target="../media/image23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1.emf"/><Relationship Id="rId10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emf"/><Relationship Id="rId12" Type="http://schemas.openxmlformats.org/officeDocument/2006/relationships/image" Target="../media/image19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2.jpg"/><Relationship Id="rId5" Type="http://schemas.openxmlformats.org/officeDocument/2006/relationships/image" Target="../media/image27.jpg"/><Relationship Id="rId6" Type="http://schemas.openxmlformats.org/officeDocument/2006/relationships/oleObject" Target="../embeddings/oleObject6.bin"/><Relationship Id="rId7" Type="http://schemas.openxmlformats.org/officeDocument/2006/relationships/image" Target="../media/image24.e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25.emf"/><Relationship Id="rId10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e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31.emf"/><Relationship Id="rId14" Type="http://schemas.openxmlformats.org/officeDocument/2006/relationships/image" Target="../media/image19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28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29.emf"/><Relationship Id="rId10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oleObject" Target="../embeddings/oleObject13.bin"/><Relationship Id="rId7" Type="http://schemas.openxmlformats.org/officeDocument/2006/relationships/image" Target="../media/image34.emf"/><Relationship Id="rId8" Type="http://schemas.openxmlformats.org/officeDocument/2006/relationships/oleObject" Target="../embeddings/oleObject14.bin"/><Relationship Id="rId9" Type="http://schemas.openxmlformats.org/officeDocument/2006/relationships/image" Target="../media/image3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lbourn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457200"/>
            <a:ext cx="8610600" cy="3657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perspectiveContrastingRightFacing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r>
              <a:rPr lang="en-US" sz="6600" dirty="0" err="1" smtClean="0">
                <a:solidFill>
                  <a:srgbClr val="FF0066"/>
                </a:solidFill>
                <a:sym typeface="Symbol" charset="0"/>
              </a:rPr>
              <a:t>X</a:t>
            </a:r>
            <a:r>
              <a:rPr lang="en-US" sz="6600" b="1" baseline="-25000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s</a:t>
            </a:r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γ</a:t>
            </a:r>
            <a:r>
              <a:rPr lang="en-US" sz="6600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 and</a:t>
            </a:r>
          </a:p>
          <a:p>
            <a:pPr algn="ctr"/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r>
              <a:rPr lang="en-US" sz="6600" dirty="0" err="1" smtClean="0">
                <a:solidFill>
                  <a:srgbClr val="FF0066"/>
                </a:solidFill>
                <a:sym typeface="Symbol" charset="0"/>
              </a:rPr>
              <a:t></a:t>
            </a:r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X</a:t>
            </a:r>
            <a:r>
              <a:rPr lang="en-US" sz="6600" b="1" baseline="-25000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s</a:t>
            </a:r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rush Script Std"/>
                <a:cs typeface="Brush Script Std"/>
                <a:sym typeface="Wingdings"/>
              </a:rPr>
              <a:t>l</a:t>
            </a:r>
            <a:r>
              <a:rPr lang="en-US" sz="6600" b="1" baseline="30000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rush Script Std"/>
                <a:cs typeface="Brush Script Std"/>
                <a:sym typeface="Wingdings"/>
              </a:rPr>
              <a:t>+</a:t>
            </a:r>
            <a:r>
              <a:rPr lang="en-US" sz="6600" b="1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rush Script Std"/>
                <a:cs typeface="Brush Script Std"/>
                <a:sym typeface="Wingdings"/>
              </a:rPr>
              <a:t>l</a:t>
            </a:r>
            <a:r>
              <a:rPr lang="en-US" sz="6600" b="1" baseline="3000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rush Script Std"/>
                <a:cs typeface="Brush Script Std"/>
                <a:sym typeface="Wingdings"/>
              </a:rPr>
              <a:t>-</a:t>
            </a:r>
            <a:endParaRPr lang="en-US" sz="6600" b="1" dirty="0" smtClean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sym typeface="Wingdings"/>
            </a:endParaRPr>
          </a:p>
          <a:p>
            <a:pPr algn="ctr"/>
            <a:r>
              <a:rPr lang="en-US" sz="6600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sym typeface="Wingdings"/>
              </a:rPr>
              <a:t>at BABAR </a:t>
            </a:r>
            <a:endParaRPr lang="en-US" sz="6600" b="1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2057400" y="5486400"/>
            <a:ext cx="5791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 dirty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38099" dir="2700000" algn="ctr" rotWithShape="0">
                    <a:srgbClr val="C0C0C0">
                      <a:alpha val="74998"/>
                    </a:srgbClr>
                  </a:outerShdw>
                </a:effectLst>
                <a:latin typeface="Impact"/>
                <a:ea typeface="Impact"/>
                <a:cs typeface="Impact"/>
              </a:rPr>
              <a:t>G. Eigen,  University of </a:t>
            </a:r>
            <a:r>
              <a:rPr lang="en-US" sz="20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38099" dir="2700000" algn="ctr" rotWithShape="0">
                    <a:srgbClr val="C0C0C0">
                      <a:alpha val="74998"/>
                    </a:srgbClr>
                  </a:outerShdw>
                </a:effectLst>
                <a:latin typeface="Impact"/>
                <a:ea typeface="Impact"/>
                <a:cs typeface="Impact"/>
              </a:rPr>
              <a:t>Bergen</a:t>
            </a:r>
            <a:endParaRPr lang="en-US" sz="2000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blurRad="63500" dist="38099" dir="2700000" algn="ctr" rotWithShape="0">
                  <a:srgbClr val="C0C0C0">
                    <a:alpha val="74998"/>
                  </a:srgbClr>
                </a:outerShdw>
              </a:effectLst>
              <a:latin typeface="Impact"/>
              <a:ea typeface="Impact"/>
              <a:cs typeface="Impact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1854200" y="6019800"/>
            <a:ext cx="6299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4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38099" dir="2700000" algn="ctr" rotWithShape="0">
                    <a:srgbClr val="C0C0C0">
                      <a:alpha val="74998"/>
                    </a:srgbClr>
                  </a:outerShdw>
                </a:effectLst>
                <a:latin typeface="Geneva"/>
                <a:ea typeface="Geneva"/>
                <a:cs typeface="Geneva"/>
              </a:rPr>
              <a:t>representing the BABAR collaboration</a:t>
            </a:r>
            <a:endParaRPr lang="en-US" sz="2400" kern="10" dirty="0">
              <a:ln w="15875">
                <a:solidFill>
                  <a:schemeClr val="accent2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blurRad="63500" dist="38099" dir="2700000" algn="ctr" rotWithShape="0">
                  <a:srgbClr val="C0C0C0">
                    <a:alpha val="74998"/>
                  </a:srgbClr>
                </a:outerShdw>
              </a:effectLst>
              <a:latin typeface="Geneva"/>
              <a:ea typeface="Geneva"/>
              <a:cs typeface="Geneva"/>
            </a:endParaRPr>
          </a:p>
        </p:txBody>
      </p:sp>
      <p:sp>
        <p:nvSpPr>
          <p:cNvPr id="13" name="Rectangle 31"/>
          <p:cNvSpPr txBox="1">
            <a:spLocks noChangeArrowheads="1"/>
          </p:cNvSpPr>
          <p:nvPr/>
        </p:nvSpPr>
        <p:spPr bwMode="auto">
          <a:xfrm>
            <a:off x="1905000" y="65532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G. Eigen, ICHEP12 Melbourne, 13/07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smtClean="0">
                <a:solidFill>
                  <a:schemeClr val="bg1"/>
                </a:solidFill>
              </a:rPr>
              <a:t>2012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8" descr="BABART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" y="76200"/>
            <a:ext cx="674688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4" descr="uibugle50"/>
          <p:cNvPicPr>
            <a:picLocks noChangeAspect="1" noChangeArrowheads="1"/>
          </p:cNvPicPr>
          <p:nvPr/>
        </p:nvPicPr>
        <p:blipFill>
          <a:blip r:embed="rId5">
            <a:lum bright="-18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60960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IMG_0080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8275" r="15864" b="13330"/>
          <a:stretch/>
        </p:blipFill>
        <p:spPr>
          <a:xfrm>
            <a:off x="8001000" y="77081"/>
            <a:ext cx="1066801" cy="152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624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0010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B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K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(*)</a:t>
            </a:r>
            <a:r>
              <a:rPr lang="en-US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 err="1">
                <a:solidFill>
                  <a:schemeClr val="hlink"/>
                </a:solidFill>
                <a:latin typeface="Brush Script MT Italic" charset="0"/>
              </a:rPr>
              <a:t>+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>
                <a:solidFill>
                  <a:schemeClr val="hlink"/>
                </a:solidFill>
                <a:latin typeface="Brush Script MT Italic" charset="0"/>
              </a:rPr>
              <a:t>-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b="0" dirty="0" smtClean="0">
                <a:solidFill>
                  <a:schemeClr val="hlink"/>
                </a:solidFill>
                <a:sym typeface="Symbol" charset="0"/>
              </a:rPr>
              <a:t>Branching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b="0" dirty="0">
                <a:solidFill>
                  <a:schemeClr val="hlink"/>
                </a:solidFill>
              </a:rPr>
              <a:t>Fractions</a:t>
            </a:r>
            <a:endParaRPr lang="en-US" dirty="0"/>
          </a:p>
        </p:txBody>
      </p:sp>
      <p:sp>
        <p:nvSpPr>
          <p:cNvPr id="236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5029200" cy="5791200"/>
          </a:xfrm>
        </p:spPr>
        <p:txBody>
          <a:bodyPr/>
          <a:lstStyle/>
          <a:p>
            <a:r>
              <a:rPr lang="en-US" b="0" dirty="0" smtClean="0"/>
              <a:t>BABAR </a:t>
            </a:r>
            <a:r>
              <a:rPr lang="en-US" b="0" dirty="0" err="1" smtClean="0">
                <a:latin typeface="Euclid Math One" charset="2"/>
                <a:cs typeface="Euclid Math One" charset="2"/>
              </a:rPr>
              <a:t>B</a:t>
            </a:r>
            <a:r>
              <a:rPr lang="en-US" b="0" baseline="-25000" dirty="0" err="1" smtClean="0"/>
              <a:t>tot</a:t>
            </a:r>
            <a:r>
              <a:rPr lang="en-US" b="0" dirty="0" smtClean="0"/>
              <a:t> measurements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</a:t>
            </a:r>
            <a:endParaRPr lang="en-US" b="0" dirty="0"/>
          </a:p>
          <a:p>
            <a:endParaRPr lang="en-US" b="0" dirty="0" smtClean="0"/>
          </a:p>
          <a:p>
            <a:pPr>
              <a:lnSpc>
                <a:spcPct val="70000"/>
              </a:lnSpc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endParaRPr lang="en-US" b="0" dirty="0" smtClean="0"/>
          </a:p>
          <a:p>
            <a:r>
              <a:rPr lang="en-US" b="0" dirty="0" smtClean="0"/>
              <a:t>BABAR total and partial branching fraction measurements are in good agreement with results from Belle, CDF, </a:t>
            </a:r>
            <a:r>
              <a:rPr lang="en-US" b="0" dirty="0" err="1" smtClean="0"/>
              <a:t>LHCb</a:t>
            </a:r>
            <a:r>
              <a:rPr lang="en-US" b="0" dirty="0" smtClean="0"/>
              <a:t>, and the SM predictions </a:t>
            </a:r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r>
              <a:rPr lang="en-US" b="0" dirty="0" smtClean="0"/>
              <a:t> </a:t>
            </a:r>
            <a:endParaRPr lang="en-US" b="0" dirty="0"/>
          </a:p>
          <a:p>
            <a:endParaRPr lang="en-US" b="0" dirty="0"/>
          </a:p>
          <a:p>
            <a:pPr>
              <a:buFont typeface="Wingdings" charset="0"/>
              <a:buNone/>
            </a:pPr>
            <a:r>
              <a:rPr lang="en-US" b="0" dirty="0"/>
              <a:t> </a:t>
            </a:r>
          </a:p>
        </p:txBody>
      </p:sp>
      <p:sp>
        <p:nvSpPr>
          <p:cNvPr id="2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990600"/>
            <a:ext cx="4419600" cy="42868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2436304"/>
            <a:ext cx="4343400" cy="1983296"/>
          </a:xfrm>
          <a:prstGeom prst="rect">
            <a:avLst/>
          </a:prstGeom>
        </p:spPr>
      </p:pic>
      <p:sp>
        <p:nvSpPr>
          <p:cNvPr id="2367504" name="Text Box 16"/>
          <p:cNvSpPr txBox="1">
            <a:spLocks noChangeArrowheads="1"/>
          </p:cNvSpPr>
          <p:nvPr/>
        </p:nvSpPr>
        <p:spPr bwMode="auto">
          <a:xfrm>
            <a:off x="6477000" y="3212068"/>
            <a:ext cx="19151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dB(B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K</a:t>
            </a:r>
            <a:r>
              <a:rPr lang="en-US" sz="1800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* </a:t>
            </a:r>
            <a:r>
              <a:rPr lang="en-US" sz="18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l</a:t>
            </a:r>
            <a:r>
              <a:rPr lang="en-US" sz="1800" baseline="300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+</a:t>
            </a:r>
            <a:r>
              <a:rPr lang="en-US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l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-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)/ds</a:t>
            </a:r>
            <a:endParaRPr lang="en-US" sz="3600" baseline="30000" dirty="0"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</p:txBody>
      </p:sp>
      <p:sp>
        <p:nvSpPr>
          <p:cNvPr id="2367503" name="Text Box 15"/>
          <p:cNvSpPr txBox="1">
            <a:spLocks noChangeArrowheads="1"/>
          </p:cNvSpPr>
          <p:nvPr/>
        </p:nvSpPr>
        <p:spPr bwMode="auto">
          <a:xfrm>
            <a:off x="6400800" y="990600"/>
            <a:ext cx="18336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Euclid Math One" charset="2"/>
                <a:cs typeface="Euclid Math One" charset="2"/>
              </a:rPr>
              <a:t>B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(B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K</a:t>
            </a:r>
            <a:r>
              <a:rPr lang="en-US" sz="1800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l</a:t>
            </a:r>
            <a:r>
              <a:rPr lang="en-US" sz="1800" baseline="300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+</a:t>
            </a:r>
            <a:r>
              <a:rPr lang="en-US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Brush Script MT Italic" charset="0"/>
              </a:rPr>
              <a:t>l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-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)/ds</a:t>
            </a:r>
            <a:endParaRPr lang="en-US" sz="3600" baseline="30000" dirty="0"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</p:txBody>
      </p:sp>
      <p:graphicFrame>
        <p:nvGraphicFramePr>
          <p:cNvPr id="2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740977"/>
              </p:ext>
            </p:extLst>
          </p:nvPr>
        </p:nvGraphicFramePr>
        <p:xfrm>
          <a:off x="533400" y="1371600"/>
          <a:ext cx="324961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Equation" r:id="rId6" imgW="4114800" imgH="520700" progId="Equation.DSMT4">
                  <p:embed/>
                </p:oleObj>
              </mc:Choice>
              <mc:Fallback>
                <p:oleObj name="Equation" r:id="rId6" imgW="41148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3249613" cy="407987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022748"/>
              </p:ext>
            </p:extLst>
          </p:nvPr>
        </p:nvGraphicFramePr>
        <p:xfrm>
          <a:off x="533400" y="1828800"/>
          <a:ext cx="316865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8" imgW="4013200" imgH="520700" progId="Equation.DSMT4">
                  <p:embed/>
                </p:oleObj>
              </mc:Choice>
              <mc:Fallback>
                <p:oleObj name="Equation" r:id="rId8" imgW="40132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28800"/>
                        <a:ext cx="3168650" cy="407987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legend2.pdf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363" r="4000"/>
          <a:stretch/>
        </p:blipFill>
        <p:spPr>
          <a:xfrm>
            <a:off x="7086600" y="5486400"/>
            <a:ext cx="2057400" cy="1364265"/>
          </a:xfrm>
          <a:prstGeom prst="rect">
            <a:avLst/>
          </a:prstGeom>
        </p:spPr>
      </p:pic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77862" y="6109359"/>
            <a:ext cx="4046538" cy="7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None/>
            </a:pP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Ali </a:t>
            </a:r>
            <a:r>
              <a:rPr lang="en-US" sz="12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 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PRD 66, 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034002 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(2002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)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* Ball and </a:t>
            </a:r>
            <a:r>
              <a:rPr lang="en-US" sz="12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Zwicky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, PRD 71, 014015 (2005);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  ibid 014029 (2005)</a:t>
            </a:r>
          </a:p>
          <a:p>
            <a:pPr>
              <a:buFont typeface="Arial" charset="0"/>
              <a:buNone/>
            </a:pPr>
            <a:endParaRPr lang="en-US" sz="1200" b="1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53000" y="2438400"/>
            <a:ext cx="685800" cy="3124200"/>
          </a:xfrm>
          <a:prstGeom prst="straightConnector1">
            <a:avLst/>
          </a:prstGeom>
          <a:noFill/>
          <a:ln w="22225" cap="flat" cmpd="sng" algn="ctr">
            <a:solidFill>
              <a:srgbClr val="FF00FF"/>
            </a:solidFill>
            <a:prstDash val="sysDash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4953000" y="4267200"/>
            <a:ext cx="914400" cy="1295400"/>
          </a:xfrm>
          <a:prstGeom prst="straightConnector1">
            <a:avLst/>
          </a:prstGeom>
          <a:noFill/>
          <a:ln w="22225" cap="flat" cmpd="sng" algn="ctr">
            <a:solidFill>
              <a:srgbClr val="FF00FF"/>
            </a:solidFill>
            <a:prstDash val="sysDash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675325" y="5638800"/>
            <a:ext cx="24583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FF"/>
                </a:solidFill>
              </a:rPr>
              <a:t>SM based prediction</a:t>
            </a:r>
          </a:p>
          <a:p>
            <a:r>
              <a:rPr lang="en-US" sz="1800" dirty="0" smtClean="0">
                <a:solidFill>
                  <a:srgbClr val="FF00FF"/>
                </a:solidFill>
              </a:rPr>
              <a:t>plus uncertainties</a:t>
            </a:r>
          </a:p>
          <a:p>
            <a:r>
              <a:rPr lang="en-US" sz="1800" dirty="0" smtClean="0">
                <a:solidFill>
                  <a:srgbClr val="FF00FF"/>
                </a:solidFill>
              </a:rPr>
              <a:t>(solid line) </a:t>
            </a:r>
            <a:r>
              <a:rPr lang="en-US" sz="1800" dirty="0" smtClean="0">
                <a:solidFill>
                  <a:srgbClr val="3366FF"/>
                </a:solidFill>
              </a:rPr>
              <a:t>from</a:t>
            </a:r>
          </a:p>
          <a:p>
            <a:r>
              <a:rPr lang="en-US" sz="1800" dirty="0" smtClean="0">
                <a:solidFill>
                  <a:srgbClr val="3366FF"/>
                </a:solidFill>
              </a:rPr>
              <a:t>Form factor models</a:t>
            </a:r>
            <a:r>
              <a:rPr lang="en-US" sz="1800" dirty="0" smtClean="0">
                <a:solidFill>
                  <a:srgbClr val="FF00FF"/>
                </a:solidFill>
              </a:rPr>
              <a:t> </a:t>
            </a:r>
            <a:r>
              <a:rPr lang="en-US" sz="1800" baseline="30000" dirty="0" smtClean="0">
                <a:solidFill>
                  <a:srgbClr val="3366FF"/>
                </a:solidFill>
              </a:rPr>
              <a:t>*</a:t>
            </a:r>
            <a:endParaRPr lang="en-US" sz="1800" dirty="0">
              <a:solidFill>
                <a:srgbClr val="3366FF"/>
              </a:solidFill>
            </a:endParaRPr>
          </a:p>
        </p:txBody>
      </p:sp>
      <p:pic>
        <p:nvPicPr>
          <p:cNvPr id="16" name="Picture 10" descr="kee-c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2" y="11430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/>
          <p:nvPr/>
        </p:nvCxnSpPr>
        <p:spPr bwMode="auto">
          <a:xfrm>
            <a:off x="8763000" y="14478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12900454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001000" cy="606425"/>
          </a:xfrm>
        </p:spPr>
        <p:txBody>
          <a:bodyPr/>
          <a:lstStyle/>
          <a:p>
            <a:r>
              <a:rPr lang="en-US" sz="3600" b="0" dirty="0">
                <a:solidFill>
                  <a:schemeClr val="hlink"/>
                </a:solidFill>
              </a:rPr>
              <a:t>B</a:t>
            </a:r>
            <a:r>
              <a:rPr lang="en-US" sz="3600" b="0" dirty="0">
                <a:solidFill>
                  <a:schemeClr val="hlink"/>
                </a:solidFill>
                <a:sym typeface="Symbol" charset="0"/>
              </a:rPr>
              <a:t>K</a:t>
            </a:r>
            <a:r>
              <a:rPr lang="en-US" sz="3600" b="0" baseline="30000" dirty="0">
                <a:solidFill>
                  <a:schemeClr val="hlink"/>
                </a:solidFill>
                <a:sym typeface="Symbol" charset="0"/>
              </a:rPr>
              <a:t>(*)</a:t>
            </a:r>
            <a:r>
              <a:rPr lang="en-US" sz="3600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40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4000" b="0" baseline="30000" dirty="0" err="1">
                <a:solidFill>
                  <a:schemeClr val="hlink"/>
                </a:solidFill>
                <a:latin typeface="Brush Script MT Italic" charset="0"/>
              </a:rPr>
              <a:t>+</a:t>
            </a:r>
            <a:r>
              <a:rPr lang="en-US" sz="40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4000" b="0" baseline="30000" dirty="0">
                <a:solidFill>
                  <a:schemeClr val="hlink"/>
                </a:solidFill>
                <a:latin typeface="Brush Script MT Italic" charset="0"/>
              </a:rPr>
              <a:t>-</a:t>
            </a:r>
            <a:r>
              <a:rPr lang="en-US" sz="3600" dirty="0"/>
              <a:t> </a:t>
            </a:r>
            <a:r>
              <a:rPr lang="en-US" sz="3600" b="0" dirty="0" smtClean="0">
                <a:solidFill>
                  <a:schemeClr val="hlink"/>
                </a:solidFill>
              </a:rPr>
              <a:t>Rate Asymmetries</a:t>
            </a:r>
            <a:endParaRPr lang="en-US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724400" y="990600"/>
            <a:ext cx="42672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4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5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US" b="0" dirty="0" smtClean="0"/>
              <a:t> </a:t>
            </a:r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 marL="0" indent="0">
              <a:lnSpc>
                <a:spcPct val="70000"/>
              </a:lnSpc>
              <a:buNone/>
            </a:pPr>
            <a:endParaRPr lang="en-US" b="0" dirty="0"/>
          </a:p>
          <a:p>
            <a:pPr>
              <a:lnSpc>
                <a:spcPct val="5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r>
              <a:rPr lang="en-US" b="0" dirty="0" smtClean="0"/>
              <a:t> </a:t>
            </a:r>
            <a:r>
              <a:rPr lang="en-US" b="0" dirty="0"/>
              <a:t>All </a:t>
            </a:r>
            <a:r>
              <a:rPr lang="en-US" b="0" dirty="0" smtClean="0"/>
              <a:t>R</a:t>
            </a:r>
            <a:r>
              <a:rPr lang="en-US" b="0" baseline="-25000" dirty="0" smtClean="0"/>
              <a:t>K(*) </a:t>
            </a:r>
            <a:r>
              <a:rPr lang="en-US" b="0" dirty="0"/>
              <a:t>results are </a:t>
            </a:r>
            <a:r>
              <a:rPr lang="en-US" b="0" dirty="0" smtClean="0"/>
              <a:t>consistent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   with unity </a:t>
            </a:r>
            <a:r>
              <a:rPr lang="en-US" b="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0" dirty="0"/>
              <a:t>agree with </a:t>
            </a:r>
            <a:r>
              <a:rPr lang="en-US" b="0" dirty="0" smtClean="0"/>
              <a:t>SM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 </a:t>
            </a:r>
            <a:endParaRPr lang="en-US" b="0" dirty="0"/>
          </a:p>
          <a:p>
            <a:pPr>
              <a:lnSpc>
                <a:spcPct val="90000"/>
              </a:lnSpc>
            </a:pPr>
            <a:r>
              <a:rPr lang="en-US" b="0" dirty="0" smtClean="0"/>
              <a:t>All s </a:t>
            </a:r>
            <a:endParaRPr lang="en-US" b="0" dirty="0"/>
          </a:p>
        </p:txBody>
      </p:sp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529065"/>
              </p:ext>
            </p:extLst>
          </p:nvPr>
        </p:nvGraphicFramePr>
        <p:xfrm>
          <a:off x="5181599" y="950805"/>
          <a:ext cx="2057401" cy="649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15" name="Equation" r:id="rId8" imgW="2489200" imgH="787400" progId="Equation.DSMT4">
                  <p:embed/>
                </p:oleObj>
              </mc:Choice>
              <mc:Fallback>
                <p:oleObj name="Equation" r:id="rId8" imgW="24892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599" y="950805"/>
                        <a:ext cx="2057401" cy="649395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52400" y="914400"/>
            <a:ext cx="452596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4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5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US" b="0" dirty="0" smtClean="0"/>
              <a:t> </a:t>
            </a:r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7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90000"/>
              </a:lnSpc>
            </a:pPr>
            <a:endParaRPr lang="en-US" b="0" dirty="0" smtClean="0"/>
          </a:p>
          <a:p>
            <a:pPr>
              <a:lnSpc>
                <a:spcPct val="90000"/>
              </a:lnSpc>
            </a:pPr>
            <a:endParaRPr lang="en-US" b="0" dirty="0"/>
          </a:p>
          <a:p>
            <a:pPr>
              <a:lnSpc>
                <a:spcPct val="50000"/>
              </a:lnSpc>
            </a:pPr>
            <a:endParaRPr lang="en-US" b="0" dirty="0" smtClean="0"/>
          </a:p>
          <a:p>
            <a:pPr marL="0" indent="0">
              <a:lnSpc>
                <a:spcPct val="90000"/>
              </a:lnSpc>
              <a:buNone/>
            </a:pPr>
            <a:endParaRPr lang="en-US" b="0" dirty="0" smtClean="0"/>
          </a:p>
          <a:p>
            <a:pPr>
              <a:lnSpc>
                <a:spcPct val="90000"/>
              </a:lnSpc>
            </a:pPr>
            <a:r>
              <a:rPr lang="en-US" b="0" dirty="0" smtClean="0"/>
              <a:t>All </a:t>
            </a:r>
            <a:r>
              <a:rPr lang="en-US" b="0" dirty="0" smtClean="0"/>
              <a:t>A</a:t>
            </a:r>
            <a:r>
              <a:rPr lang="en-US" b="0" baseline="-25000" dirty="0" smtClean="0"/>
              <a:t>CP </a:t>
            </a:r>
            <a:r>
              <a:rPr lang="en-US" b="0" dirty="0" smtClean="0"/>
              <a:t>results are consistent with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    </a:t>
            </a:r>
            <a:r>
              <a:rPr lang="en-US" b="0" dirty="0" smtClean="0"/>
              <a:t>zero </a:t>
            </a:r>
            <a:r>
              <a:rPr lang="en-US" b="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0" dirty="0"/>
              <a:t>agree with small SM value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0" dirty="0" smtClean="0"/>
              <a:t> </a:t>
            </a:r>
          </a:p>
          <a:p>
            <a:pPr marL="0" indent="0">
              <a:lnSpc>
                <a:spcPct val="60000"/>
              </a:lnSpc>
              <a:buNone/>
            </a:pPr>
            <a:endParaRPr lang="en-US" b="0" dirty="0" smtClean="0"/>
          </a:p>
          <a:p>
            <a:pPr>
              <a:lnSpc>
                <a:spcPct val="90000"/>
              </a:lnSpc>
            </a:pPr>
            <a:r>
              <a:rPr lang="en-US" b="0" dirty="0" smtClean="0"/>
              <a:t>All </a:t>
            </a:r>
            <a:r>
              <a:rPr lang="en-US" b="0" dirty="0" smtClean="0"/>
              <a:t>s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  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67C03-F8CD-5249-AA8E-C226744F0718}" type="slidenum">
              <a:rPr lang="en-US"/>
              <a:pPr/>
              <a:t>11</a:t>
            </a:fld>
            <a:endParaRPr lang="en-US"/>
          </a:p>
        </p:txBody>
      </p:sp>
      <p:sp>
        <p:nvSpPr>
          <p:cNvPr id="18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23756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686520"/>
              </p:ext>
            </p:extLst>
          </p:nvPr>
        </p:nvGraphicFramePr>
        <p:xfrm>
          <a:off x="800266" y="990359"/>
          <a:ext cx="3771734" cy="686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16" name="Equation" r:id="rId10" imgW="4394200" imgH="800100" progId="Equation.DSMT4">
                  <p:embed/>
                </p:oleObj>
              </mc:Choice>
              <mc:Fallback>
                <p:oleObj name="Equation" r:id="rId10" imgW="4394200" imgH="800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266" y="990359"/>
                        <a:ext cx="3771734" cy="686041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74412" y="1143000"/>
            <a:ext cx="131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 ≥ (2*m</a:t>
            </a:r>
            <a:r>
              <a:rPr lang="en-US" sz="1800" baseline="-250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)</a:t>
            </a:r>
            <a:r>
              <a:rPr lang="en-US" sz="1800" baseline="30000" dirty="0" smtClean="0"/>
              <a:t>2</a:t>
            </a:r>
            <a:endParaRPr lang="en-US" sz="1800" dirty="0"/>
          </a:p>
        </p:txBody>
      </p:sp>
      <p:pic>
        <p:nvPicPr>
          <p:cNvPr id="5" name="Picture 4" descr="r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11353"/>
            <a:ext cx="4419600" cy="2836847"/>
          </a:xfrm>
          <a:prstGeom prst="rect">
            <a:avLst/>
          </a:prstGeom>
        </p:spPr>
      </p:pic>
      <p:pic>
        <p:nvPicPr>
          <p:cNvPr id="9" name="Picture 8" descr="c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11353"/>
            <a:ext cx="4419600" cy="2836847"/>
          </a:xfrm>
          <a:prstGeom prst="rect">
            <a:avLst/>
          </a:prstGeom>
        </p:spPr>
      </p:pic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894618"/>
              </p:ext>
            </p:extLst>
          </p:nvPr>
        </p:nvGraphicFramePr>
        <p:xfrm>
          <a:off x="1158875" y="5715000"/>
          <a:ext cx="341312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17" name="Equation" r:id="rId14" imgW="3975100" imgH="876300" progId="Equation.DSMT4">
                  <p:embed/>
                </p:oleObj>
              </mc:Choice>
              <mc:Fallback>
                <p:oleObj name="Equation" r:id="rId14" imgW="3975100" imgH="876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75" y="5715000"/>
                        <a:ext cx="3413125" cy="750887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885050"/>
              </p:ext>
            </p:extLst>
          </p:nvPr>
        </p:nvGraphicFramePr>
        <p:xfrm>
          <a:off x="5715000" y="5715000"/>
          <a:ext cx="3052762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18" name="Equation" r:id="rId16" imgW="3556000" imgH="914400" progId="Equation.DSMT4">
                  <p:embed/>
                </p:oleObj>
              </mc:Choice>
              <mc:Fallback>
                <p:oleObj name="Equation" r:id="rId16" imgW="35560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715000"/>
                        <a:ext cx="3052762" cy="782638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10" descr="kee-c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0574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kee-c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574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403264" y="1600200"/>
            <a:ext cx="26645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b="1" dirty="0">
                <a:solidFill>
                  <a:srgbClr val="FF0000"/>
                </a:solidFill>
              </a:rPr>
              <a:t>arXiv:</a:t>
            </a:r>
            <a:r>
              <a:rPr lang="en-US" sz="1200" b="1" dirty="0" smtClean="0">
                <a:solidFill>
                  <a:srgbClr val="FF0000"/>
                </a:solidFill>
              </a:rPr>
              <a:t>1204.3933 (2012</a:t>
            </a: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77862" y="5299603"/>
            <a:ext cx="404653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None/>
            </a:pPr>
            <a:r>
              <a:rPr lang="en-US" sz="12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Krüger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 </a:t>
            </a:r>
            <a:r>
              <a:rPr lang="en-US" sz="1200" b="1" i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., PRD 61, 114028 (2000)</a:t>
            </a:r>
          </a:p>
          <a:p>
            <a:pPr>
              <a:lnSpc>
                <a:spcPct val="70000"/>
              </a:lnSpc>
            </a:pPr>
            <a:r>
              <a:rPr lang="en-US" sz="12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Bobeth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 </a:t>
            </a:r>
            <a:r>
              <a:rPr lang="en-US" sz="12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., 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JHEP 807,106, (2008)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5249862" y="5361801"/>
            <a:ext cx="32845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None/>
            </a:pP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Ali </a:t>
            </a:r>
            <a:r>
              <a:rPr lang="en-US" sz="1200" b="1" i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., PRD 61, 074024 (2000)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8534400" y="23622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3886200" y="23622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191000" y="6657201"/>
            <a:ext cx="28401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c/f Belle</a:t>
            </a:r>
            <a:r>
              <a:rPr lang="en-US" sz="1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PRL 103, 171801 (</a:t>
            </a:r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2009</a:t>
            </a:r>
            <a:r>
              <a:rPr lang="en-US" sz="1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12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4292462" y="6477000"/>
            <a:ext cx="26645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b="1" dirty="0">
                <a:solidFill>
                  <a:srgbClr val="FF0000"/>
                </a:solidFill>
              </a:rPr>
              <a:t>arXiv:</a:t>
            </a:r>
            <a:r>
              <a:rPr lang="en-US" sz="1200" b="1" dirty="0" smtClean="0">
                <a:solidFill>
                  <a:srgbClr val="FF0000"/>
                </a:solidFill>
              </a:rPr>
              <a:t>1204.3933 (2012</a:t>
            </a: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304800"/>
          </a:xfrm>
        </p:spPr>
        <p:txBody>
          <a:bodyPr/>
          <a:lstStyle/>
          <a:p>
            <a:fld id="{731C7E04-9570-2A4B-BF62-641FB63C5247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37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80010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B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K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(*)</a:t>
            </a:r>
            <a:r>
              <a:rPr lang="en-US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 err="1">
                <a:solidFill>
                  <a:schemeClr val="hlink"/>
                </a:solidFill>
                <a:latin typeface="Brush Script MT Italic" charset="0"/>
              </a:rPr>
              <a:t>+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>
                <a:solidFill>
                  <a:schemeClr val="hlink"/>
                </a:solidFill>
                <a:latin typeface="Brush Script MT Italic" charset="0"/>
              </a:rPr>
              <a:t>-</a:t>
            </a:r>
            <a:r>
              <a:rPr lang="en-US" dirty="0"/>
              <a:t> </a:t>
            </a:r>
            <a:r>
              <a:rPr lang="en-US" b="0" dirty="0" err="1">
                <a:solidFill>
                  <a:schemeClr val="hlink"/>
                </a:solidFill>
              </a:rPr>
              <a:t>Isospin</a:t>
            </a:r>
            <a:r>
              <a:rPr lang="en-US" b="0" dirty="0">
                <a:solidFill>
                  <a:schemeClr val="hlink"/>
                </a:solidFill>
              </a:rPr>
              <a:t> Asymmetry</a:t>
            </a:r>
          </a:p>
        </p:txBody>
      </p:sp>
      <p:sp>
        <p:nvSpPr>
          <p:cNvPr id="237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57150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b="0" dirty="0" smtClean="0"/>
              <a:t> </a:t>
            </a:r>
            <a:endParaRPr lang="en-US" b="0" dirty="0"/>
          </a:p>
          <a:p>
            <a:pPr>
              <a:lnSpc>
                <a:spcPct val="70000"/>
              </a:lnSpc>
            </a:pPr>
            <a:endParaRPr lang="en-US" b="0" dirty="0" smtClean="0"/>
          </a:p>
          <a:p>
            <a:pPr>
              <a:lnSpc>
                <a:spcPct val="50000"/>
              </a:lnSpc>
            </a:pPr>
            <a:endParaRPr lang="en-US" b="0" dirty="0" smtClean="0"/>
          </a:p>
          <a:p>
            <a:pPr>
              <a:lnSpc>
                <a:spcPct val="50000"/>
              </a:lnSpc>
            </a:pPr>
            <a:endParaRPr lang="en-US" b="0" dirty="0"/>
          </a:p>
          <a:p>
            <a:pPr>
              <a:lnSpc>
                <a:spcPct val="70000"/>
              </a:lnSpc>
            </a:pPr>
            <a:r>
              <a:rPr lang="en-US" b="0" dirty="0" smtClean="0"/>
              <a:t>In the SM, </a:t>
            </a:r>
            <a:r>
              <a:rPr lang="en-US" b="0" dirty="0" smtClean="0">
                <a:latin typeface="Euclid Math One" charset="2"/>
                <a:cs typeface="Euclid Math One" charset="2"/>
              </a:rPr>
              <a:t>A</a:t>
            </a:r>
            <a:r>
              <a:rPr lang="en-US" b="0" baseline="-25000" dirty="0" smtClean="0"/>
              <a:t>I</a:t>
            </a:r>
            <a:r>
              <a:rPr lang="en-US" b="0" dirty="0" smtClean="0"/>
              <a:t> is expected at </a:t>
            </a:r>
            <a:r>
              <a:rPr lang="en-US" b="0" dirty="0" smtClean="0">
                <a:latin typeface="Euclid Math One" charset="2"/>
                <a:cs typeface="Euclid Math One" charset="2"/>
              </a:rPr>
              <a:t>O</a:t>
            </a:r>
            <a:r>
              <a:rPr lang="en-US" b="0" dirty="0" smtClean="0"/>
              <a:t>(+1%) </a:t>
            </a:r>
            <a:endParaRPr lang="en-US" b="0" dirty="0"/>
          </a:p>
          <a:p>
            <a:pPr marL="0" indent="0">
              <a:lnSpc>
                <a:spcPct val="80000"/>
              </a:lnSpc>
              <a:buNone/>
            </a:pPr>
            <a:r>
              <a:rPr lang="en-US" b="0" dirty="0" smtClean="0"/>
              <a:t> </a:t>
            </a:r>
            <a:endParaRPr lang="en-US" b="0" dirty="0"/>
          </a:p>
          <a:p>
            <a:pPr>
              <a:lnSpc>
                <a:spcPct val="70000"/>
              </a:lnSpc>
            </a:pPr>
            <a:r>
              <a:rPr lang="en-US" b="0" dirty="0" smtClean="0"/>
              <a:t>Below J/</a:t>
            </a:r>
            <a:r>
              <a:rPr lang="en-US" b="0" dirty="0" smtClean="0">
                <a:latin typeface="Symbol" charset="2"/>
                <a:cs typeface="Symbol" charset="2"/>
              </a:rPr>
              <a:t>y</a:t>
            </a:r>
            <a:r>
              <a:rPr lang="en-US" b="0" dirty="0" smtClean="0"/>
              <a:t>(0.1&lt;s&lt;8.12 GeV</a:t>
            </a:r>
            <a:r>
              <a:rPr lang="en-US" b="0" baseline="30000" dirty="0" smtClean="0"/>
              <a:t>2</a:t>
            </a:r>
            <a:r>
              <a:rPr lang="en-US" b="0" dirty="0" smtClean="0"/>
              <a:t>/c</a:t>
            </a:r>
            <a:r>
              <a:rPr lang="en-US" b="0" baseline="30000" dirty="0" smtClean="0"/>
              <a:t>4</a:t>
            </a:r>
            <a:r>
              <a:rPr lang="en-US" b="0" dirty="0" smtClean="0"/>
              <a:t>)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    BABAR measures: </a:t>
            </a:r>
          </a:p>
          <a:p>
            <a:pPr marL="0" indent="0">
              <a:lnSpc>
                <a:spcPct val="70000"/>
              </a:lnSpc>
              <a:buNone/>
            </a:pPr>
            <a:endParaRPr lang="en-US" b="0" dirty="0"/>
          </a:p>
          <a:p>
            <a:pPr marL="0" indent="0">
              <a:lnSpc>
                <a:spcPct val="70000"/>
              </a:lnSpc>
              <a:buNone/>
            </a:pPr>
            <a:endParaRPr lang="en-US" b="0" dirty="0" smtClean="0"/>
          </a:p>
          <a:p>
            <a:pPr marL="0" indent="0">
              <a:lnSpc>
                <a:spcPct val="80000"/>
              </a:lnSpc>
              <a:buNone/>
            </a:pPr>
            <a:endParaRPr lang="en-US" b="0" dirty="0" smtClean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pPr>
              <a:lnSpc>
                <a:spcPct val="50000"/>
              </a:lnSpc>
            </a:pPr>
            <a:r>
              <a:rPr lang="en-US" b="0" dirty="0" smtClean="0"/>
              <a:t>This is consistent with the SM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   at the 2.1</a:t>
            </a:r>
            <a:r>
              <a:rPr lang="en-US" b="0" dirty="0" smtClean="0">
                <a:latin typeface="Symbol" charset="2"/>
                <a:cs typeface="Symbol" charset="2"/>
              </a:rPr>
              <a:t>s</a:t>
            </a:r>
            <a:r>
              <a:rPr lang="en-US" b="0" dirty="0" smtClean="0"/>
              <a:t> and 1.2</a:t>
            </a:r>
            <a:r>
              <a:rPr lang="en-US" b="0" dirty="0" smtClean="0">
                <a:latin typeface="Symbol" charset="2"/>
                <a:cs typeface="Symbol" charset="2"/>
              </a:rPr>
              <a:t>s</a:t>
            </a:r>
            <a:r>
              <a:rPr lang="en-US" b="0" dirty="0" smtClean="0"/>
              <a:t> levels </a:t>
            </a:r>
          </a:p>
          <a:p>
            <a:pPr>
              <a:lnSpc>
                <a:spcPct val="70000"/>
              </a:lnSpc>
            </a:pPr>
            <a:endParaRPr lang="en-US" b="0" dirty="0" smtClean="0"/>
          </a:p>
          <a:p>
            <a:pPr>
              <a:lnSpc>
                <a:spcPct val="70000"/>
              </a:lnSpc>
            </a:pPr>
            <a:r>
              <a:rPr lang="en-US" b="0" dirty="0" smtClean="0"/>
              <a:t> WA confirms low </a:t>
            </a:r>
            <a:r>
              <a:rPr lang="en-US" b="0" dirty="0" smtClean="0">
                <a:latin typeface="Euclid Math One" charset="2"/>
                <a:cs typeface="Euclid Math One" charset="2"/>
              </a:rPr>
              <a:t>A</a:t>
            </a:r>
            <a:r>
              <a:rPr lang="en-US" b="0" baseline="-25000" dirty="0" smtClean="0"/>
              <a:t>I</a:t>
            </a:r>
            <a:r>
              <a:rPr lang="en-US" b="0" dirty="0" smtClean="0"/>
              <a:t> at low s</a:t>
            </a:r>
          </a:p>
          <a:p>
            <a:pPr marL="0" indent="0">
              <a:lnSpc>
                <a:spcPct val="70000"/>
              </a:lnSpc>
              <a:buNone/>
            </a:pPr>
            <a:endParaRPr lang="en-US" b="0" dirty="0" smtClean="0"/>
          </a:p>
          <a:p>
            <a:pPr>
              <a:lnSpc>
                <a:spcPct val="70000"/>
              </a:lnSpc>
            </a:pPr>
            <a:r>
              <a:rPr lang="en-US" b="0" dirty="0" smtClean="0"/>
              <a:t> BABAR results agree with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    those from Belle and </a:t>
            </a:r>
            <a:r>
              <a:rPr lang="en-US" b="0" dirty="0" err="1" smtClean="0"/>
              <a:t>LHCb</a:t>
            </a:r>
            <a:r>
              <a:rPr lang="en-US" b="0" dirty="0" smtClean="0"/>
              <a:t> </a:t>
            </a:r>
          </a:p>
          <a:p>
            <a:pPr>
              <a:lnSpc>
                <a:spcPct val="70000"/>
              </a:lnSpc>
            </a:pPr>
            <a:endParaRPr lang="en-US" b="0" dirty="0"/>
          </a:p>
        </p:txBody>
      </p:sp>
      <p:graphicFrame>
        <p:nvGraphicFramePr>
          <p:cNvPr id="23715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08536"/>
              </p:ext>
            </p:extLst>
          </p:nvPr>
        </p:nvGraphicFramePr>
        <p:xfrm>
          <a:off x="623887" y="914400"/>
          <a:ext cx="3719513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839" name="Equation" r:id="rId4" imgW="4724400" imgH="889000" progId="Equation.DSMT4">
                  <p:embed/>
                </p:oleObj>
              </mc:Choice>
              <mc:Fallback>
                <p:oleObj name="Equation" r:id="rId4" imgW="4724400" imgH="889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887" y="914400"/>
                        <a:ext cx="3719513" cy="698500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1589" name="Text Box 5"/>
          <p:cNvSpPr txBox="1">
            <a:spLocks noChangeArrowheads="1"/>
          </p:cNvSpPr>
          <p:nvPr/>
        </p:nvSpPr>
        <p:spPr bwMode="auto">
          <a:xfrm>
            <a:off x="640983" y="2313801"/>
            <a:ext cx="332141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200" dirty="0" err="1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Feldmann</a:t>
            </a:r>
            <a:r>
              <a:rPr lang="en-US" sz="1200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&amp; </a:t>
            </a:r>
            <a:r>
              <a:rPr lang="en-US" sz="1200" dirty="0" err="1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Matias</a:t>
            </a:r>
            <a:r>
              <a:rPr lang="en-US" sz="1200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JHEP 0301, 074 (2003)</a:t>
            </a:r>
          </a:p>
        </p:txBody>
      </p:sp>
      <p:graphicFrame>
        <p:nvGraphicFramePr>
          <p:cNvPr id="23715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032693"/>
              </p:ext>
            </p:extLst>
          </p:nvPr>
        </p:nvGraphicFramePr>
        <p:xfrm>
          <a:off x="665163" y="1600200"/>
          <a:ext cx="2535237" cy="361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840" name="Equation" r:id="rId6" imgW="3289300" imgH="469900" progId="Equation.DSMT4">
                  <p:embed/>
                </p:oleObj>
              </mc:Choice>
              <mc:Fallback>
                <p:oleObj name="Equation" r:id="rId6" imgW="3289300" imgH="4699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1600200"/>
                        <a:ext cx="2535237" cy="3617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638520"/>
              </p:ext>
            </p:extLst>
          </p:nvPr>
        </p:nvGraphicFramePr>
        <p:xfrm>
          <a:off x="568325" y="3298825"/>
          <a:ext cx="30099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841" name="Equation" r:id="rId8" imgW="3810000" imgH="457200" progId="Equation.DSMT4">
                  <p:embed/>
                </p:oleObj>
              </mc:Choice>
              <mc:Fallback>
                <p:oleObj name="Equation" r:id="rId8" imgW="3810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3298825"/>
                        <a:ext cx="3009900" cy="358775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713848"/>
              </p:ext>
            </p:extLst>
          </p:nvPr>
        </p:nvGraphicFramePr>
        <p:xfrm>
          <a:off x="566738" y="3679825"/>
          <a:ext cx="3090862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842" name="Equation" r:id="rId10" imgW="3911600" imgH="457200" progId="Equation.DSMT4">
                  <p:embed/>
                </p:oleObj>
              </mc:Choice>
              <mc:Fallback>
                <p:oleObj name="Equation" r:id="rId10" imgW="39116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8" y="3679825"/>
                        <a:ext cx="3090862" cy="358775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85193" y="6248400"/>
            <a:ext cx="3463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  </a:t>
            </a:r>
            <a:r>
              <a:rPr lang="en-US" sz="1600" dirty="0" smtClean="0">
                <a:solidFill>
                  <a:schemeClr val="bg2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solidFill>
                  <a:schemeClr val="bg2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chemeClr val="bg2"/>
                </a:solidFill>
              </a:rPr>
              <a:t>WA</a:t>
            </a:r>
            <a:r>
              <a:rPr lang="en-US" sz="1600" dirty="0" smtClean="0">
                <a:solidFill>
                  <a:srgbClr val="FF0066"/>
                </a:solidFill>
              </a:rPr>
              <a:t>: new BABAR, Belle,  </a:t>
            </a:r>
            <a:r>
              <a:rPr lang="en-US" sz="1600" dirty="0" err="1" smtClean="0">
                <a:solidFill>
                  <a:srgbClr val="FF0066"/>
                </a:solidFill>
              </a:rPr>
              <a:t>LHCb</a:t>
            </a:r>
            <a:endParaRPr lang="en-US" sz="1600" dirty="0">
              <a:solidFill>
                <a:srgbClr val="FF0066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410200" y="6287869"/>
            <a:ext cx="25845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dirty="0" err="1">
                <a:solidFill>
                  <a:srgbClr val="FF0000"/>
                </a:solidFill>
              </a:rPr>
              <a:t>arXiv</a:t>
            </a:r>
            <a:r>
              <a:rPr lang="en-US" sz="1200" dirty="0">
                <a:solidFill>
                  <a:srgbClr val="FF0000"/>
                </a:solidFill>
              </a:rPr>
              <a:t>::</a:t>
            </a:r>
            <a:r>
              <a:rPr lang="en-US" sz="1200" dirty="0" smtClean="0">
                <a:solidFill>
                  <a:srgbClr val="FF0000"/>
                </a:solidFill>
              </a:rPr>
              <a:t>1204.3933 </a:t>
            </a:r>
            <a:r>
              <a:rPr lang="en-US" sz="1200" dirty="0">
                <a:solidFill>
                  <a:srgbClr val="FF0000"/>
                </a:solidFill>
              </a:rPr>
              <a:t>(2012</a:t>
            </a:r>
            <a:r>
              <a:rPr lang="en-US" sz="1200" dirty="0" smtClean="0">
                <a:solidFill>
                  <a:srgbClr val="FF0000"/>
                </a:solidFill>
              </a:rPr>
              <a:t>)</a:t>
            </a:r>
            <a:endParaRPr lang="en-US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Belle</a:t>
            </a:r>
            <a:r>
              <a:rPr lang="en-US" sz="1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PRL 103, 171801 (2009</a:t>
            </a:r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r>
              <a:rPr lang="en-US" sz="12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LHCb</a:t>
            </a:r>
            <a:r>
              <a:rPr lang="en-US" sz="1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1200" dirty="0" err="1">
                <a:solidFill>
                  <a:srgbClr val="008000"/>
                </a:solidFill>
              </a:rPr>
              <a:t>arXiv</a:t>
            </a:r>
            <a:r>
              <a:rPr lang="en-US" sz="1200" dirty="0" smtClean="0">
                <a:solidFill>
                  <a:srgbClr val="008000"/>
                </a:solidFill>
              </a:rPr>
              <a:t>:</a:t>
            </a:r>
            <a:r>
              <a:rPr lang="en-US" sz="1200" dirty="0">
                <a:solidFill>
                  <a:srgbClr val="008000"/>
                </a:solidFill>
              </a:rPr>
              <a:t>:1205.3422</a:t>
            </a:r>
            <a:r>
              <a:rPr lang="en-US" sz="1200" dirty="0" smtClean="0">
                <a:solidFill>
                  <a:srgbClr val="008000"/>
                </a:solidFill>
              </a:rPr>
              <a:t> (2012)</a:t>
            </a:r>
            <a:endParaRPr lang="en-US" sz="1200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5" name="Picture 24" descr="ai-Kr.pn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" r="1761"/>
          <a:stretch/>
        </p:blipFill>
        <p:spPr>
          <a:xfrm>
            <a:off x="4953000" y="3581400"/>
            <a:ext cx="4114800" cy="2754397"/>
          </a:xfrm>
          <a:prstGeom prst="rect">
            <a:avLst/>
          </a:prstGeom>
        </p:spPr>
      </p:pic>
      <p:pic>
        <p:nvPicPr>
          <p:cNvPr id="26" name="Picture 10" descr="kee-c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62" y="38100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 bwMode="auto">
          <a:xfrm>
            <a:off x="5867400" y="41148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6085661" y="373380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66"/>
                </a:solidFill>
              </a:rPr>
              <a:t>K</a:t>
            </a:r>
            <a:r>
              <a:rPr lang="en-US" sz="1600" baseline="30000" dirty="0" smtClean="0">
                <a:solidFill>
                  <a:srgbClr val="FF0066"/>
                </a:solidFill>
              </a:rPr>
              <a:t>*</a:t>
            </a:r>
            <a:r>
              <a:rPr lang="en-US" sz="1800" dirty="0" err="1" smtClean="0">
                <a:solidFill>
                  <a:srgbClr val="FF0066"/>
                </a:solidFill>
                <a:latin typeface="Brush Script Std"/>
                <a:cs typeface="Brush Script Std"/>
              </a:rPr>
              <a:t>ll</a:t>
            </a:r>
            <a:endParaRPr lang="en-US" sz="1800" dirty="0">
              <a:solidFill>
                <a:srgbClr val="FF0066"/>
              </a:solidFill>
              <a:latin typeface="Brush Script Std"/>
              <a:cs typeface="Brush Script Std"/>
            </a:endParaRPr>
          </a:p>
        </p:txBody>
      </p:sp>
      <p:pic>
        <p:nvPicPr>
          <p:cNvPr id="5" name="Picture 4" descr="ai-K.pn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r="2740"/>
          <a:stretch/>
        </p:blipFill>
        <p:spPr>
          <a:xfrm>
            <a:off x="4953000" y="863285"/>
            <a:ext cx="4107598" cy="2766514"/>
          </a:xfrm>
          <a:prstGeom prst="rect">
            <a:avLst/>
          </a:prstGeom>
        </p:spPr>
      </p:pic>
      <p:pic>
        <p:nvPicPr>
          <p:cNvPr id="16" name="Picture 10" descr="kee-c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62" y="1091885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/>
          <p:cNvCxnSpPr/>
          <p:nvPr/>
        </p:nvCxnSpPr>
        <p:spPr bwMode="auto">
          <a:xfrm>
            <a:off x="5867400" y="1396685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6096000" y="9906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66"/>
                </a:solidFill>
              </a:rPr>
              <a:t>K</a:t>
            </a:r>
            <a:r>
              <a:rPr lang="en-US" sz="1800" dirty="0" err="1" smtClean="0">
                <a:solidFill>
                  <a:srgbClr val="FF0066"/>
                </a:solidFill>
                <a:latin typeface="Brush Script Std"/>
                <a:cs typeface="Brush Script Std"/>
              </a:rPr>
              <a:t>ll</a:t>
            </a:r>
            <a:endParaRPr lang="en-US" sz="1800" dirty="0">
              <a:solidFill>
                <a:srgbClr val="FF0066"/>
              </a:solidFill>
              <a:latin typeface="Brush Script Std"/>
              <a:cs typeface="Brush Script Std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289944" y="762000"/>
            <a:ext cx="26645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b="1" dirty="0">
                <a:solidFill>
                  <a:srgbClr val="FF0000"/>
                </a:solidFill>
              </a:rPr>
              <a:t>arXiv:</a:t>
            </a:r>
            <a:r>
              <a:rPr lang="en-US" sz="1200" b="1" dirty="0" smtClean="0">
                <a:solidFill>
                  <a:srgbClr val="FF0000"/>
                </a:solidFill>
              </a:rPr>
              <a:t>1204.3933 (2012</a:t>
            </a: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2E09D-0E97-7B4F-BDFE-220F8309DA03}" type="slidenum">
              <a:rPr lang="en-US"/>
              <a:pPr/>
              <a:t>13</a:t>
            </a:fld>
            <a:endParaRPr lang="en-US"/>
          </a:p>
        </p:txBody>
      </p:sp>
      <p:sp>
        <p:nvSpPr>
          <p:cNvPr id="237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5575"/>
            <a:ext cx="82296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Angular </a:t>
            </a:r>
            <a:r>
              <a:rPr lang="en-US" b="0" dirty="0" smtClean="0">
                <a:solidFill>
                  <a:schemeClr val="hlink"/>
                </a:solidFill>
              </a:rPr>
              <a:t>Observables </a:t>
            </a:r>
            <a:r>
              <a:rPr lang="en-US" b="0" dirty="0">
                <a:solidFill>
                  <a:schemeClr val="hlink"/>
                </a:solidFill>
              </a:rPr>
              <a:t>in B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000" b="0" dirty="0">
                <a:solidFill>
                  <a:schemeClr val="hlink"/>
                </a:solidFill>
                <a:sym typeface="Symbol" charset="0"/>
              </a:rPr>
              <a:t>K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*</a:t>
            </a:r>
            <a:r>
              <a:rPr lang="en-US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b="0" baseline="30000" dirty="0" err="1">
                <a:solidFill>
                  <a:schemeClr val="hlink"/>
                </a:solidFill>
                <a:sym typeface="Symbol" charset="0"/>
              </a:rPr>
              <a:t>+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-</a:t>
            </a:r>
            <a:r>
              <a:rPr lang="en-US" b="0" baseline="30000" dirty="0">
                <a:sym typeface="Symbol" charset="0"/>
              </a:rPr>
              <a:t> </a:t>
            </a:r>
          </a:p>
        </p:txBody>
      </p:sp>
      <p:sp>
        <p:nvSpPr>
          <p:cNvPr id="237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809037" cy="5791200"/>
          </a:xfrm>
          <a:noFill/>
        </p:spPr>
        <p:txBody>
          <a:bodyPr rIns="0"/>
          <a:lstStyle/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r>
              <a:rPr lang="en-US" b="0" dirty="0" smtClean="0"/>
              <a:t>Fit to lepton and K angular distributions to extract K</a:t>
            </a:r>
            <a:r>
              <a:rPr lang="en-US" b="0" baseline="30000" dirty="0" smtClean="0"/>
              <a:t>*</a:t>
            </a:r>
            <a:r>
              <a:rPr lang="en-US" b="0" dirty="0" smtClean="0"/>
              <a:t> longitudinal</a:t>
            </a:r>
            <a:endParaRPr lang="en-US" b="0" dirty="0"/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/>
              <a:t>     polarization fraction </a:t>
            </a:r>
            <a:r>
              <a:rPr lang="en-US" dirty="0" smtClean="0">
                <a:solidFill>
                  <a:srgbClr val="1E3DFF"/>
                </a:solidFill>
                <a:latin typeface="Euclid Math One" charset="0"/>
              </a:rPr>
              <a:t>F</a:t>
            </a:r>
            <a:r>
              <a:rPr lang="en-US" baseline="-25000" dirty="0" smtClean="0">
                <a:solidFill>
                  <a:srgbClr val="1E3DFF"/>
                </a:solidFill>
              </a:rPr>
              <a:t>L</a:t>
            </a:r>
            <a:r>
              <a:rPr lang="en-US" b="0" dirty="0" smtClean="0"/>
              <a:t> and lepton forward-backward asymmetry </a:t>
            </a:r>
            <a:r>
              <a:rPr lang="en-US" dirty="0">
                <a:solidFill>
                  <a:schemeClr val="hlink"/>
                </a:solidFill>
                <a:latin typeface="Euclid Math One" charset="0"/>
              </a:rPr>
              <a:t>A</a:t>
            </a:r>
            <a:r>
              <a:rPr lang="en-US" baseline="-25000" dirty="0">
                <a:solidFill>
                  <a:schemeClr val="hlink"/>
                </a:solidFill>
              </a:rPr>
              <a:t>FB</a:t>
            </a: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 </a:t>
            </a:r>
          </a:p>
          <a:p>
            <a:r>
              <a:rPr lang="en-US" b="0" dirty="0" smtClean="0"/>
              <a:t> </a:t>
            </a:r>
            <a:r>
              <a:rPr lang="en-US" dirty="0" smtClean="0">
                <a:solidFill>
                  <a:srgbClr val="1E3DFF"/>
                </a:solidFill>
                <a:latin typeface="Euclid Math One" charset="0"/>
              </a:rPr>
              <a:t>F</a:t>
            </a:r>
            <a:r>
              <a:rPr lang="en-US" baseline="-25000" dirty="0" smtClean="0">
                <a:solidFill>
                  <a:srgbClr val="1E3DFF"/>
                </a:solidFill>
              </a:rPr>
              <a:t>L</a:t>
            </a:r>
            <a:r>
              <a:rPr lang="en-US" dirty="0" smtClean="0">
                <a:solidFill>
                  <a:srgbClr val="1E3DFF"/>
                </a:solidFill>
              </a:rPr>
              <a:t>: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1E3DFF"/>
              </a:solidFill>
            </a:endParaRPr>
          </a:p>
          <a:p>
            <a:r>
              <a:rPr lang="en-US" b="0" dirty="0" smtClean="0"/>
              <a:t> </a:t>
            </a:r>
            <a:r>
              <a:rPr lang="en-US" dirty="0">
                <a:solidFill>
                  <a:schemeClr val="hlink"/>
                </a:solidFill>
                <a:latin typeface="Euclid Math One" charset="0"/>
              </a:rPr>
              <a:t>A</a:t>
            </a:r>
            <a:r>
              <a:rPr lang="en-US" baseline="-25000" dirty="0">
                <a:solidFill>
                  <a:schemeClr val="hlink"/>
                </a:solidFill>
              </a:rPr>
              <a:t>FB</a:t>
            </a:r>
            <a:endParaRPr lang="en-US" b="0" dirty="0"/>
          </a:p>
          <a:p>
            <a:endParaRPr lang="en-US" b="0" dirty="0" smtClean="0"/>
          </a:p>
        </p:txBody>
      </p:sp>
      <p:pic>
        <p:nvPicPr>
          <p:cNvPr id="2379780" name="Picture 4" descr="krll-re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5236899" cy="2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958899"/>
              </p:ext>
            </p:extLst>
          </p:nvPr>
        </p:nvGraphicFramePr>
        <p:xfrm>
          <a:off x="1516063" y="5181600"/>
          <a:ext cx="397033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08" name="Equation" r:id="rId5" imgW="4673600" imgH="469900" progId="Equation.DSMT4">
                  <p:embed/>
                </p:oleObj>
              </mc:Choice>
              <mc:Fallback>
                <p:oleObj name="Equation" r:id="rId5" imgW="46736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5181600"/>
                        <a:ext cx="3970337" cy="400050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FF6600"/>
                            </a:solidFill>
                            <a:miter lim="800000"/>
                            <a:headEnd type="none" w="lg" len="lg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68312"/>
              </p:ext>
            </p:extLst>
          </p:nvPr>
        </p:nvGraphicFramePr>
        <p:xfrm>
          <a:off x="1524000" y="5807075"/>
          <a:ext cx="501491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09" name="Equation" r:id="rId7" imgW="6273800" imgH="457200" progId="Equation.DSMT4">
                  <p:embed/>
                </p:oleObj>
              </mc:Choice>
              <mc:Fallback>
                <p:oleObj name="Equation" r:id="rId7" imgW="6273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807075"/>
                        <a:ext cx="5014913" cy="365125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FF6600"/>
                            </a:solidFill>
                            <a:miter lim="800000"/>
                            <a:headEnd type="none" w="lg" len="lg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298223" y="1003300"/>
            <a:ext cx="1878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q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K</a:t>
            </a:r>
            <a:r>
              <a:rPr lang="en-US" sz="2000" dirty="0" smtClean="0">
                <a:solidFill>
                  <a:srgbClr val="0000FF"/>
                </a:solidFill>
              </a:rPr>
              <a:t>: angle of K</a:t>
            </a:r>
            <a:r>
              <a:rPr lang="en-US" sz="2000" baseline="30000" dirty="0" smtClean="0">
                <a:solidFill>
                  <a:srgbClr val="0000FF"/>
                </a:solidFill>
              </a:rPr>
              <a:t>+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     and B in K</a:t>
            </a:r>
            <a:r>
              <a:rPr lang="en-US" sz="2000" baseline="30000" dirty="0" smtClean="0">
                <a:solidFill>
                  <a:srgbClr val="0000FF"/>
                </a:solidFill>
              </a:rPr>
              <a:t>*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rest frame</a:t>
            </a:r>
            <a:endParaRPr lang="en-US" sz="2000" dirty="0">
              <a:solidFill>
                <a:srgbClr val="0000FF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6019800" y="1612900"/>
            <a:ext cx="1600200" cy="533400"/>
          </a:xfrm>
          <a:prstGeom prst="straightConnector1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0" y="2578437"/>
            <a:ext cx="18019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q</a:t>
            </a:r>
            <a:r>
              <a:rPr lang="en-US" sz="2000" baseline="-25000" dirty="0" err="1" smtClean="0">
                <a:solidFill>
                  <a:srgbClr val="FF0000"/>
                </a:solidFill>
                <a:latin typeface="Brush Script Std"/>
                <a:cs typeface="Brush Script Std"/>
              </a:rPr>
              <a:t>l</a:t>
            </a:r>
            <a:r>
              <a:rPr lang="en-US" sz="2000" dirty="0" smtClean="0">
                <a:solidFill>
                  <a:srgbClr val="FF0000"/>
                </a:solidFill>
              </a:rPr>
              <a:t>: angle of </a:t>
            </a:r>
            <a:r>
              <a:rPr lang="en-US" sz="2000" dirty="0" smtClean="0">
                <a:solidFill>
                  <a:srgbClr val="FF0000"/>
                </a:solidFill>
                <a:latin typeface="Brush Script Std"/>
                <a:cs typeface="Brush Script Std"/>
              </a:rPr>
              <a:t>l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    and B in </a:t>
            </a:r>
            <a:r>
              <a:rPr lang="en-US" sz="2000" dirty="0" err="1" smtClean="0">
                <a:solidFill>
                  <a:srgbClr val="FF0000"/>
                </a:solidFill>
                <a:latin typeface="Brush Script Std"/>
                <a:cs typeface="Brush Script Std"/>
              </a:rPr>
              <a:t>l</a:t>
            </a:r>
            <a:r>
              <a:rPr lang="en-US" sz="2000" baseline="30000" dirty="0" err="1" smtClean="0">
                <a:solidFill>
                  <a:srgbClr val="FF0000"/>
                </a:solidFill>
              </a:rPr>
              <a:t>+</a:t>
            </a:r>
            <a:r>
              <a:rPr lang="en-US" sz="2000" dirty="0" err="1" smtClean="0">
                <a:solidFill>
                  <a:srgbClr val="FF0000"/>
                </a:solidFill>
                <a:latin typeface="Brush Script Std"/>
                <a:cs typeface="Brush Script Std"/>
              </a:rPr>
              <a:t>l</a:t>
            </a:r>
            <a:r>
              <a:rPr lang="en-US" sz="2000" baseline="30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 rest frame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752600" y="2527300"/>
            <a:ext cx="1981200" cy="22860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3505200" y="1524000"/>
            <a:ext cx="3328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rush Script Std"/>
                <a:cs typeface="Brush Script Std"/>
              </a:rPr>
              <a:t>l</a:t>
            </a:r>
            <a:r>
              <a:rPr lang="en-US" sz="2000" baseline="30000" dirty="0" smtClean="0"/>
              <a:t>-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659206" y="3014246"/>
            <a:ext cx="34376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rush Script Std"/>
                <a:cs typeface="Brush Script Std"/>
              </a:rPr>
              <a:t>l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4572000" y="6248400"/>
            <a:ext cx="32845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None/>
            </a:pP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Ali </a:t>
            </a:r>
            <a:r>
              <a:rPr lang="en-US" sz="1200" b="1" i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., PRD 61, 074024 (2000)</a:t>
            </a:r>
          </a:p>
          <a:p>
            <a:pPr>
              <a:buFont typeface="Arial" charset="0"/>
              <a:buNone/>
            </a:pPr>
            <a:r>
              <a:rPr lang="en-US" sz="12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Bobeth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 </a:t>
            </a:r>
            <a:r>
              <a:rPr lang="en-US" sz="12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et al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., 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JHEP 0712, 040  </a:t>
            </a:r>
            <a:r>
              <a:rPr lang="en-US" sz="1200" b="1" dirty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(</a:t>
            </a:r>
            <a:r>
              <a:rPr lang="en-US" sz="12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2007)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G. Eigen, CKM10 Warwick, 07-09-2010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481BC-FB10-DC42-A334-D73EB6891B6C}" type="slidenum">
              <a:rPr lang="en-US"/>
              <a:pPr/>
              <a:t>14</a:t>
            </a:fld>
            <a:endParaRPr lang="en-US"/>
          </a:p>
        </p:txBody>
      </p:sp>
      <p:sp>
        <p:nvSpPr>
          <p:cNvPr id="239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606425"/>
          </a:xfrm>
        </p:spPr>
        <p:txBody>
          <a:bodyPr/>
          <a:lstStyle/>
          <a:p>
            <a:r>
              <a:rPr lang="en-US" b="0" dirty="0">
                <a:solidFill>
                  <a:srgbClr val="FF0000"/>
                </a:solidFill>
              </a:rPr>
              <a:t>B</a:t>
            </a:r>
            <a:r>
              <a:rPr lang="en-US" b="0" dirty="0">
                <a:solidFill>
                  <a:srgbClr val="FF0000"/>
                </a:solidFill>
                <a:sym typeface="Symbol" charset="0"/>
              </a:rPr>
              <a:t></a:t>
            </a:r>
            <a:r>
              <a:rPr lang="en-US" sz="3000" b="0" dirty="0">
                <a:solidFill>
                  <a:srgbClr val="FF0000"/>
                </a:solidFill>
                <a:sym typeface="Symbol" charset="0"/>
              </a:rPr>
              <a:t>K</a:t>
            </a:r>
            <a:r>
              <a:rPr lang="en-US" b="0" baseline="30000" dirty="0" smtClean="0">
                <a:solidFill>
                  <a:srgbClr val="FF0000"/>
                </a:solidFill>
                <a:sym typeface="Symbol" charset="0"/>
              </a:rPr>
              <a:t>*</a:t>
            </a:r>
            <a:r>
              <a:rPr lang="en-US" sz="3600" b="0" dirty="0" err="1" smtClean="0">
                <a:solidFill>
                  <a:srgbClr val="FF0000"/>
                </a:solidFill>
                <a:latin typeface="Brush Script MT Italic" charset="0"/>
              </a:rPr>
              <a:t>l</a:t>
            </a:r>
            <a:r>
              <a:rPr lang="en-US" b="0" baseline="30000" dirty="0" err="1">
                <a:solidFill>
                  <a:srgbClr val="FF0000"/>
                </a:solidFill>
                <a:sym typeface="Symbol" charset="0"/>
              </a:rPr>
              <a:t>+</a:t>
            </a:r>
            <a:r>
              <a:rPr lang="en-US" sz="3600" b="0" dirty="0" err="1">
                <a:solidFill>
                  <a:srgbClr val="FF0000"/>
                </a:solidFill>
                <a:latin typeface="Brush Script MT Italic" charset="0"/>
              </a:rPr>
              <a:t>l</a:t>
            </a:r>
            <a:r>
              <a:rPr lang="en-US" b="0" baseline="30000" dirty="0">
                <a:solidFill>
                  <a:srgbClr val="FF0000"/>
                </a:solidFill>
                <a:sym typeface="Symbol" charset="0"/>
              </a:rPr>
              <a:t>- </a:t>
            </a:r>
            <a:r>
              <a:rPr lang="en-US" b="0" dirty="0" smtClean="0">
                <a:solidFill>
                  <a:srgbClr val="FF0000"/>
                </a:solidFill>
              </a:rPr>
              <a:t>Forward-Backward Asymmetry </a:t>
            </a:r>
            <a:r>
              <a:rPr lang="en-US" b="0" dirty="0" smtClean="0">
                <a:solidFill>
                  <a:srgbClr val="FF0000"/>
                </a:solidFill>
                <a:latin typeface="Euclid Math One" charset="0"/>
              </a:rPr>
              <a:t>A</a:t>
            </a:r>
            <a:r>
              <a:rPr lang="en-US" b="0" baseline="-25000" dirty="0" smtClean="0">
                <a:solidFill>
                  <a:srgbClr val="FF0000"/>
                </a:solidFill>
              </a:rPr>
              <a:t>FB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2392067" name="Rectangle 3"/>
          <p:cNvSpPr>
            <a:spLocks noChangeArrowheads="1"/>
          </p:cNvSpPr>
          <p:nvPr/>
        </p:nvSpPr>
        <p:spPr bwMode="auto">
          <a:xfrm>
            <a:off x="152400" y="914400"/>
            <a:ext cx="8915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B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B</a:t>
            </a: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R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uclid Math One" charset="0"/>
              </a:rPr>
              <a:t>A</a:t>
            </a:r>
            <a:r>
              <a:rPr lang="en-US" sz="2000" b="1" baseline="-25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FB</a:t>
            </a:r>
            <a:r>
              <a:rPr lang="en-US" sz="2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measurements 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>
                <a:effectLst/>
              </a:rPr>
              <a:t>in B</a:t>
            </a:r>
            <a:r>
              <a:rPr lang="en-US" sz="2000" dirty="0">
                <a:effectLst/>
                <a:sym typeface="Symbol" charset="0"/>
              </a:rPr>
              <a:t>K</a:t>
            </a:r>
            <a:r>
              <a:rPr lang="en-US" sz="2000" baseline="30000" dirty="0">
                <a:effectLst/>
                <a:sym typeface="Symbol" charset="0"/>
              </a:rPr>
              <a:t>*</a:t>
            </a:r>
            <a:r>
              <a:rPr lang="en-US" sz="2000" baseline="-25000" dirty="0">
                <a:effectLst/>
                <a:sym typeface="Symbol" charset="0"/>
              </a:rPr>
              <a:t> </a:t>
            </a:r>
            <a:r>
              <a:rPr lang="en-US" sz="2400" dirty="0" err="1">
                <a:effectLst/>
                <a:latin typeface="Brush Script MT Italic" charset="0"/>
              </a:rPr>
              <a:t>l</a:t>
            </a:r>
            <a:r>
              <a:rPr lang="en-US" sz="2000" baseline="30000" dirty="0" err="1">
                <a:effectLst/>
                <a:sym typeface="Symbol" charset="0"/>
              </a:rPr>
              <a:t>+</a:t>
            </a:r>
            <a:r>
              <a:rPr lang="en-US" sz="2400" dirty="0" err="1">
                <a:effectLst/>
                <a:latin typeface="Brush Script MT Italic" charset="0"/>
              </a:rPr>
              <a:t>l</a:t>
            </a:r>
            <a:r>
              <a:rPr lang="en-US" sz="2000" baseline="30000" dirty="0">
                <a:effectLst/>
                <a:sym typeface="Symbol" charset="0"/>
              </a:rPr>
              <a:t>- </a:t>
            </a:r>
            <a:r>
              <a:rPr lang="en-US" sz="2000" dirty="0" smtClean="0">
                <a:effectLst/>
                <a:sym typeface="Symbo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are the most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precise except for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LHCb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results (K</a:t>
            </a:r>
            <a:r>
              <a:rPr 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*0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+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-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)</a:t>
            </a:r>
            <a:endParaRPr lang="en-US" sz="2000" b="1" baseline="-25000" dirty="0">
              <a:solidFill>
                <a:schemeClr val="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2"/>
              <a:cs typeface="Symbol" charset="2"/>
              <a:sym typeface="Symbol" charset="0"/>
            </a:endParaRPr>
          </a:p>
          <a:p>
            <a:pPr marL="342900" indent="-342900"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endParaRPr lang="en-US" sz="2000" baseline="-25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Results from BABAR, Belle,       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CDF and </a:t>
            </a: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LHCb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are in good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agreement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Results are consistent with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the SM, but do not rule out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the C</a:t>
            </a:r>
            <a:r>
              <a:rPr lang="en-US" sz="2000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7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=-C</a:t>
            </a:r>
            <a:r>
              <a:rPr lang="en-US" sz="2000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7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SM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model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In low mass region (1&lt;s&lt;6 GeV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/c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) measure</a:t>
            </a:r>
          </a:p>
          <a:p>
            <a:pPr marL="342900" indent="-342900"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BABAR: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world average:                                   SM:</a:t>
            </a:r>
          </a:p>
        </p:txBody>
      </p:sp>
      <p:graphicFrame>
        <p:nvGraphicFramePr>
          <p:cNvPr id="23920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691810"/>
              </p:ext>
            </p:extLst>
          </p:nvPr>
        </p:nvGraphicFramePr>
        <p:xfrm>
          <a:off x="5326063" y="5943600"/>
          <a:ext cx="3768725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2684" name="Equation" r:id="rId5" imgW="4584700" imgH="457200" progId="Equation.DSMT4">
                  <p:embed/>
                </p:oleObj>
              </mc:Choice>
              <mc:Fallback>
                <p:oleObj name="Equation" r:id="rId5" imgW="4584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6063" y="5943600"/>
                        <a:ext cx="3768725" cy="3794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1587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920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722442"/>
              </p:ext>
            </p:extLst>
          </p:nvPr>
        </p:nvGraphicFramePr>
        <p:xfrm>
          <a:off x="2209800" y="5897563"/>
          <a:ext cx="221615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2685" name="Equation" r:id="rId7" imgW="2387600" imgH="457200" progId="Equation.DSMT4">
                  <p:embed/>
                </p:oleObj>
              </mc:Choice>
              <mc:Fallback>
                <p:oleObj name="Equation" r:id="rId7" imgW="23876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897563"/>
                        <a:ext cx="2216150" cy="427037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 w="15875">
                        <a:noFill/>
                        <a:miter lim="800000"/>
                        <a:headEnd type="none" w="lg" len="lg"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920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897558"/>
              </p:ext>
            </p:extLst>
          </p:nvPr>
        </p:nvGraphicFramePr>
        <p:xfrm>
          <a:off x="1482725" y="5213350"/>
          <a:ext cx="35464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2686" name="Equation" r:id="rId9" imgW="3822700" imgH="457200" progId="Equation.DSMT4">
                  <p:embed/>
                </p:oleObj>
              </mc:Choice>
              <mc:Fallback>
                <p:oleObj name="Equation" r:id="rId9" imgW="3822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725" y="5213350"/>
                        <a:ext cx="3546475" cy="425450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 w="15875">
                        <a:noFill/>
                        <a:miter lim="800000"/>
                        <a:headEnd type="none" w="lg" len="lg"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92072" name="Text Box 8"/>
          <p:cNvSpPr txBox="1">
            <a:spLocks noChangeArrowheads="1"/>
          </p:cNvSpPr>
          <p:nvPr/>
        </p:nvSpPr>
        <p:spPr bwMode="auto">
          <a:xfrm>
            <a:off x="5486400" y="5562600"/>
            <a:ext cx="3657600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1" eaLnBrk="1" hangingPunct="1">
              <a:spcBef>
                <a:spcPct val="20000"/>
              </a:spcBef>
            </a:pP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C. </a:t>
            </a:r>
            <a:r>
              <a:rPr lang="en-GB" sz="1200" dirty="0" err="1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Bobeth</a:t>
            </a: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 </a:t>
            </a:r>
            <a:r>
              <a:rPr lang="en-GB" sz="1200" i="1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et al.</a:t>
            </a: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 </a:t>
            </a:r>
            <a:r>
              <a:rPr lang="en-GB" sz="1200" dirty="0" smtClean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JHEP 1007, 098 (2010) </a:t>
            </a:r>
            <a:endParaRPr lang="en-US" sz="12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</p:txBody>
      </p:sp>
      <p:sp>
        <p:nvSpPr>
          <p:cNvPr id="2392080" name="Rectangle 16"/>
          <p:cNvSpPr>
            <a:spLocks noChangeArrowheads="1"/>
          </p:cNvSpPr>
          <p:nvPr/>
        </p:nvSpPr>
        <p:spPr bwMode="auto">
          <a:xfrm>
            <a:off x="5863678" y="4648200"/>
            <a:ext cx="320412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Ali et </a:t>
            </a:r>
            <a:r>
              <a:rPr lang="en-US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al.</a:t>
            </a:r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PRD 61, 074024 (2000)</a:t>
            </a:r>
          </a:p>
          <a:p>
            <a:r>
              <a:rPr lang="en-US" altLang="ja-JP" sz="1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Buchalla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 et </a:t>
            </a:r>
            <a:r>
              <a:rPr lang="en-US" altLang="ja-JP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al.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 PRD 63, 014015 (2000) </a:t>
            </a:r>
            <a:endParaRPr lang="en-US" sz="12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Ali et </a:t>
            </a:r>
            <a:r>
              <a:rPr lang="en-US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al.</a:t>
            </a:r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PRD 66, 034002 (2002)</a:t>
            </a:r>
          </a:p>
          <a:p>
            <a:r>
              <a:rPr lang="en-US" sz="1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Kr</a:t>
            </a:r>
            <a:r>
              <a:rPr lang="en-US" altLang="ja-JP" sz="1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ＭＳ Ｐゴシック" charset="0"/>
              </a:rPr>
              <a:t>üger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ＭＳ Ｐゴシック" charset="0"/>
              </a:rPr>
              <a:t> 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et </a:t>
            </a:r>
            <a:r>
              <a:rPr lang="en-US" altLang="ja-JP" sz="1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al.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 PRD 61, 114028 (2002)</a:t>
            </a:r>
          </a:p>
          <a:p>
            <a:r>
              <a:rPr lang="en-US" altLang="ja-JP" sz="1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Krüger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 &amp; </a:t>
            </a:r>
            <a:r>
              <a:rPr lang="en-US" altLang="ja-JP" sz="1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Matias</a:t>
            </a:r>
            <a:r>
              <a:rPr lang="en-US" altLang="ja-JP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 PRD71, 094009 (2005</a:t>
            </a:r>
            <a:r>
              <a:rPr lang="en-US" altLang="ja-JP" sz="12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ＭＳ Ｐゴシック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4157246"/>
            <a:ext cx="3732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>
                <a:solidFill>
                  <a:schemeClr val="bg2"/>
                </a:solidFill>
              </a:rPr>
              <a:t>WA: </a:t>
            </a:r>
            <a:r>
              <a:rPr lang="en-US" sz="1600" dirty="0" smtClean="0">
                <a:solidFill>
                  <a:srgbClr val="FF0066"/>
                </a:solidFill>
              </a:rPr>
              <a:t>new BABAR, Belle, CDF, </a:t>
            </a:r>
            <a:r>
              <a:rPr lang="en-US" sz="1600" dirty="0" err="1" smtClean="0">
                <a:solidFill>
                  <a:srgbClr val="FF0066"/>
                </a:solidFill>
              </a:rPr>
              <a:t>LHCb</a:t>
            </a:r>
            <a:endParaRPr lang="en-US" sz="1600" dirty="0">
              <a:solidFill>
                <a:srgbClr val="FF0066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705600" y="3962400"/>
            <a:ext cx="25373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CDF</a:t>
            </a:r>
            <a:r>
              <a:rPr lang="en-US" sz="1200" b="1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Note 10047 (2010)</a:t>
            </a:r>
            <a:endParaRPr lang="en-US" sz="12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Belle: PRL 103, 171801 (2009</a:t>
            </a:r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r>
              <a:rPr lang="en-US" sz="12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LHCb</a:t>
            </a:r>
            <a:r>
              <a:rPr lang="en-US" sz="1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1200" dirty="0">
                <a:solidFill>
                  <a:srgbClr val="008000"/>
                </a:solidFill>
              </a:rPr>
              <a:t>arXiv:</a:t>
            </a:r>
            <a:r>
              <a:rPr lang="en-US" sz="1200" dirty="0" smtClean="0">
                <a:solidFill>
                  <a:srgbClr val="008000"/>
                </a:solidFill>
              </a:rPr>
              <a:t>1112.3515 (2012)</a:t>
            </a:r>
            <a:endParaRPr lang="en-US" sz="1200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32" name="Picture 31" descr="af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" r="1937"/>
          <a:stretch/>
        </p:blipFill>
        <p:spPr>
          <a:xfrm>
            <a:off x="3952788" y="914400"/>
            <a:ext cx="5191211" cy="2895600"/>
          </a:xfrm>
          <a:prstGeom prst="rect">
            <a:avLst/>
          </a:prstGeom>
        </p:spPr>
      </p:pic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724400" y="1143000"/>
            <a:ext cx="1143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>
            <a:spAutoFit/>
          </a:bodyPr>
          <a:lstStyle/>
          <a:p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z="1600" b="1" baseline="-25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7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=-C</a:t>
            </a:r>
            <a:r>
              <a:rPr lang="en-US" sz="1600" b="1" baseline="-25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7</a:t>
            </a:r>
            <a:r>
              <a:rPr lang="en-US" sz="1600" b="1" baseline="30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SM</a:t>
            </a:r>
            <a:endParaRPr lang="en-US" sz="1600" b="1" dirty="0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4749800" y="2895600"/>
            <a:ext cx="58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SM</a:t>
            </a:r>
          </a:p>
        </p:txBody>
      </p:sp>
      <p:pic>
        <p:nvPicPr>
          <p:cNvPr id="30" name="Picture 10" descr="kee-c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2" y="28956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Connector 30"/>
          <p:cNvCxnSpPr/>
          <p:nvPr/>
        </p:nvCxnSpPr>
        <p:spPr bwMode="auto">
          <a:xfrm>
            <a:off x="8610600" y="32004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1481983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G. Eigen, CKM10 Warwick, 07-09-2010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3C93-B758-084C-835E-047C35FD4E61}" type="slidenum">
              <a:rPr lang="en-US"/>
              <a:pPr/>
              <a:t>15</a:t>
            </a:fld>
            <a:endParaRPr lang="en-US"/>
          </a:p>
        </p:txBody>
      </p:sp>
      <p:sp>
        <p:nvSpPr>
          <p:cNvPr id="239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K* Longitudinal Polarization </a:t>
            </a:r>
            <a:r>
              <a:rPr lang="en-US" dirty="0" smtClean="0">
                <a:solidFill>
                  <a:schemeClr val="hlink"/>
                </a:solidFill>
                <a:latin typeface="Euclid Math One" charset="0"/>
              </a:rPr>
              <a:t>F</a:t>
            </a:r>
            <a:r>
              <a:rPr lang="en-US" baseline="-25000" dirty="0" smtClean="0">
                <a:solidFill>
                  <a:schemeClr val="hlink"/>
                </a:solidFill>
              </a:rPr>
              <a:t>L </a:t>
            </a:r>
            <a:r>
              <a:rPr lang="en-US" b="0" dirty="0">
                <a:solidFill>
                  <a:srgbClr val="FF0000"/>
                </a:solidFill>
              </a:rPr>
              <a:t>in B</a:t>
            </a:r>
            <a:r>
              <a:rPr lang="en-US" b="0" dirty="0">
                <a:solidFill>
                  <a:srgbClr val="FF0000"/>
                </a:solidFill>
                <a:sym typeface="Symbol" charset="0"/>
              </a:rPr>
              <a:t></a:t>
            </a:r>
            <a:r>
              <a:rPr lang="en-US" sz="3000" b="0" dirty="0">
                <a:solidFill>
                  <a:srgbClr val="FF0000"/>
                </a:solidFill>
                <a:sym typeface="Symbol" charset="0"/>
              </a:rPr>
              <a:t>K</a:t>
            </a:r>
            <a:r>
              <a:rPr lang="en-US" b="0" baseline="30000" dirty="0" smtClean="0">
                <a:solidFill>
                  <a:srgbClr val="FF0000"/>
                </a:solidFill>
                <a:sym typeface="Symbol" charset="0"/>
              </a:rPr>
              <a:t>*</a:t>
            </a:r>
            <a:r>
              <a:rPr lang="en-US" sz="3600" b="0" dirty="0" err="1" smtClean="0">
                <a:solidFill>
                  <a:srgbClr val="FF0000"/>
                </a:solidFill>
                <a:latin typeface="Brush Script MT Italic" charset="0"/>
              </a:rPr>
              <a:t>l</a:t>
            </a:r>
            <a:r>
              <a:rPr lang="en-US" b="0" baseline="30000" dirty="0" err="1">
                <a:solidFill>
                  <a:srgbClr val="FF0000"/>
                </a:solidFill>
                <a:sym typeface="Symbol" charset="0"/>
              </a:rPr>
              <a:t>+</a:t>
            </a:r>
            <a:r>
              <a:rPr lang="en-US" sz="3600" b="0" dirty="0" err="1">
                <a:solidFill>
                  <a:srgbClr val="FF0000"/>
                </a:solidFill>
                <a:latin typeface="Brush Script MT Italic" charset="0"/>
              </a:rPr>
              <a:t>l</a:t>
            </a:r>
            <a:r>
              <a:rPr lang="en-US" b="0" baseline="30000" dirty="0">
                <a:solidFill>
                  <a:srgbClr val="FF0000"/>
                </a:solidFill>
                <a:sym typeface="Symbol" charset="0"/>
              </a:rPr>
              <a:t>- </a:t>
            </a:r>
            <a:endParaRPr lang="en-US" dirty="0"/>
          </a:p>
        </p:txBody>
      </p:sp>
      <p:sp>
        <p:nvSpPr>
          <p:cNvPr id="2394115" name="Rectangle 3"/>
          <p:cNvSpPr>
            <a:spLocks noChangeArrowheads="1"/>
          </p:cNvSpPr>
          <p:nvPr/>
        </p:nvSpPr>
        <p:spPr bwMode="auto">
          <a:xfrm>
            <a:off x="152400" y="914400"/>
            <a:ext cx="8915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Blip>
                <a:blip r:embed="rId4"/>
              </a:buBlip>
            </a:pPr>
            <a:r>
              <a:rPr lang="en-U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B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B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R </a:t>
            </a:r>
            <a:r>
              <a:rPr lang="en-US" sz="2000" dirty="0" smtClean="0">
                <a:solidFill>
                  <a:srgbClr val="1E3DFF"/>
                </a:solidFill>
                <a:latin typeface="Euclid Math One" charset="0"/>
              </a:rPr>
              <a:t>F</a:t>
            </a:r>
            <a:r>
              <a:rPr lang="en-US" sz="2000" baseline="-25000" dirty="0" smtClean="0">
                <a:solidFill>
                  <a:srgbClr val="1E3DFF"/>
                </a:solidFill>
              </a:rPr>
              <a:t>L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measurements 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  <a:r>
              <a:rPr lang="en-US" sz="2000" dirty="0">
                <a:effectLst/>
              </a:rPr>
              <a:t>in B</a:t>
            </a:r>
            <a:r>
              <a:rPr lang="en-US" sz="2000" dirty="0">
                <a:effectLst/>
                <a:sym typeface="Symbol" charset="0"/>
              </a:rPr>
              <a:t>K</a:t>
            </a:r>
            <a:r>
              <a:rPr lang="en-US" sz="2000" baseline="30000" dirty="0">
                <a:effectLst/>
                <a:sym typeface="Symbol" charset="0"/>
              </a:rPr>
              <a:t>*</a:t>
            </a:r>
            <a:r>
              <a:rPr lang="en-US" sz="2000" baseline="-25000" dirty="0">
                <a:effectLst/>
                <a:sym typeface="Symbol" charset="0"/>
              </a:rPr>
              <a:t> </a:t>
            </a:r>
            <a:r>
              <a:rPr lang="en-US" sz="2400" dirty="0" err="1">
                <a:effectLst/>
                <a:latin typeface="Brush Script MT Italic" charset="0"/>
              </a:rPr>
              <a:t>l</a:t>
            </a:r>
            <a:r>
              <a:rPr lang="en-US" sz="2000" baseline="30000" dirty="0" err="1">
                <a:effectLst/>
                <a:sym typeface="Symbol" charset="0"/>
              </a:rPr>
              <a:t>+</a:t>
            </a:r>
            <a:r>
              <a:rPr lang="en-US" sz="2400" dirty="0" err="1">
                <a:effectLst/>
                <a:latin typeface="Brush Script MT Italic" charset="0"/>
              </a:rPr>
              <a:t>l</a:t>
            </a:r>
            <a:r>
              <a:rPr lang="en-US" sz="2000" baseline="30000" dirty="0">
                <a:effectLst/>
                <a:sym typeface="Symbol" charset="0"/>
              </a:rPr>
              <a:t>- </a:t>
            </a:r>
            <a:r>
              <a:rPr lang="en-US" sz="2000" dirty="0">
                <a:effectLst/>
                <a:sym typeface="Symbol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are the most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precise except for </a:t>
            </a:r>
            <a:r>
              <a:rPr 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LHCb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results (K</a:t>
            </a:r>
            <a:r>
              <a:rPr lang="en-US" sz="2000" baseline="30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*0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sz="2000" baseline="30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+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sz="2000" baseline="30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-</a:t>
            </a:r>
            <a:r>
              <a:rPr 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  <a:sym typeface="Symbol" charset="0"/>
              </a:rPr>
              <a:t>)</a:t>
            </a:r>
            <a:endParaRPr lang="en-US" sz="2000" b="1" baseline="-25000" dirty="0">
              <a:solidFill>
                <a:schemeClr val="hlink"/>
              </a:solidFill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endParaRPr lang="en-US" sz="2000" baseline="-25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Results from BABAR, Belle,      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CDF and </a:t>
            </a: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LHCb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are in good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agreement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Results are consistent with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the SM, but do not rule out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  the C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7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=-C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7</a:t>
            </a:r>
            <a:r>
              <a:rPr lang="en-US" sz="2000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SM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model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In low mass region (1&lt;s&lt;6 GeV</a:t>
            </a:r>
            <a:r>
              <a:rPr lang="en-US" sz="2000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/c</a:t>
            </a:r>
            <a:r>
              <a:rPr lang="en-US" sz="2000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) measure</a:t>
            </a:r>
          </a:p>
          <a:p>
            <a:pPr marL="342900" indent="-342900" eaLnBrk="1" hangingPunct="1">
              <a:lnSpc>
                <a:spcPct val="7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BABAR: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  world average:                                   SM: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charset="0"/>
              <a:buBlip>
                <a:blip r:embed="rId4"/>
              </a:buBlip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</p:txBody>
      </p:sp>
      <p:graphicFrame>
        <p:nvGraphicFramePr>
          <p:cNvPr id="23941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580804"/>
              </p:ext>
            </p:extLst>
          </p:nvPr>
        </p:nvGraphicFramePr>
        <p:xfrm>
          <a:off x="1651000" y="5216525"/>
          <a:ext cx="20716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3705" name="Equation" r:id="rId5" imgW="2247900" imgH="457200" progId="Equation.DSMT4">
                  <p:embed/>
                </p:oleObj>
              </mc:Choice>
              <mc:Fallback>
                <p:oleObj name="Equation" r:id="rId5" imgW="22479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5216525"/>
                        <a:ext cx="2071688" cy="422275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FF6600"/>
                            </a:solidFill>
                            <a:miter lim="800000"/>
                            <a:headEnd type="none" w="lg" len="lg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941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514228"/>
              </p:ext>
            </p:extLst>
          </p:nvPr>
        </p:nvGraphicFramePr>
        <p:xfrm>
          <a:off x="2286000" y="5903912"/>
          <a:ext cx="165100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3706" name="Equation" r:id="rId7" imgW="1790700" imgH="457200" progId="Equation.DSMT4">
                  <p:embed/>
                </p:oleObj>
              </mc:Choice>
              <mc:Fallback>
                <p:oleObj name="Equation" r:id="rId7" imgW="1790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903912"/>
                        <a:ext cx="1651000" cy="420688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FF6600"/>
                            </a:solidFill>
                            <a:miter lim="800000"/>
                            <a:headEnd type="none" w="lg" len="lg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941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457361"/>
              </p:ext>
            </p:extLst>
          </p:nvPr>
        </p:nvGraphicFramePr>
        <p:xfrm>
          <a:off x="5397500" y="5940425"/>
          <a:ext cx="35941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3707" name="Equation" r:id="rId9" imgW="4330700" imgH="457200" progId="Equation.DSMT4">
                  <p:embed/>
                </p:oleObj>
              </mc:Choice>
              <mc:Fallback>
                <p:oleObj name="Equation" r:id="rId9" imgW="4330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0" y="5940425"/>
                        <a:ext cx="3594100" cy="3841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1587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94121" name="Text Box 9"/>
          <p:cNvSpPr txBox="1">
            <a:spLocks noChangeArrowheads="1"/>
          </p:cNvSpPr>
          <p:nvPr/>
        </p:nvSpPr>
        <p:spPr bwMode="auto">
          <a:xfrm>
            <a:off x="5715000" y="5410200"/>
            <a:ext cx="29718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lvl="1" eaLnBrk="1" hangingPunct="1">
              <a:spcBef>
                <a:spcPct val="20000"/>
              </a:spcBef>
            </a:pP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C. </a:t>
            </a:r>
            <a:r>
              <a:rPr lang="en-GB" sz="1200" dirty="0" err="1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Bobeth</a:t>
            </a: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 </a:t>
            </a:r>
            <a:r>
              <a:rPr lang="en-GB" sz="1200" i="1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et al.</a:t>
            </a:r>
            <a:r>
              <a:rPr lang="en-GB" sz="1200" dirty="0">
                <a:solidFill>
                  <a:srgbClr val="0000FF"/>
                </a:solidFill>
                <a:effectLst/>
                <a:latin typeface="+mn-lt"/>
                <a:cs typeface="Times New Roman" charset="0"/>
              </a:rPr>
              <a:t> arXiv:1006.5013</a:t>
            </a:r>
            <a:endParaRPr lang="en-US" sz="12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</p:txBody>
      </p:sp>
      <p:sp>
        <p:nvSpPr>
          <p:cNvPr id="2394124" name="Text Box 12"/>
          <p:cNvSpPr txBox="1">
            <a:spLocks noChangeArrowheads="1"/>
          </p:cNvSpPr>
          <p:nvPr/>
        </p:nvSpPr>
        <p:spPr bwMode="auto">
          <a:xfrm>
            <a:off x="6629400" y="4343400"/>
            <a:ext cx="25373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CDF</a:t>
            </a:r>
            <a:r>
              <a:rPr lang="en-US" sz="1200" b="1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Note 10047 (2010)</a:t>
            </a:r>
            <a:endParaRPr lang="en-US" sz="12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1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Belle: PRL 103, 171801 (2009</a:t>
            </a:r>
            <a:r>
              <a:rPr lang="en-US" sz="1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r>
              <a:rPr lang="en-US" sz="12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LHCb</a:t>
            </a:r>
            <a:r>
              <a:rPr lang="en-US" sz="1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1200" dirty="0">
                <a:solidFill>
                  <a:srgbClr val="008000"/>
                </a:solidFill>
              </a:rPr>
              <a:t>arXiv:</a:t>
            </a:r>
            <a:r>
              <a:rPr lang="en-US" sz="1200" dirty="0" smtClean="0">
                <a:solidFill>
                  <a:srgbClr val="008000"/>
                </a:solidFill>
              </a:rPr>
              <a:t>1112.3515 (2012)</a:t>
            </a:r>
            <a:endParaRPr lang="en-US" sz="1200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394128" name="Rectangle 16"/>
          <p:cNvSpPr>
            <a:spLocks noChangeArrowheads="1"/>
          </p:cNvSpPr>
          <p:nvPr/>
        </p:nvSpPr>
        <p:spPr bwMode="auto">
          <a:xfrm>
            <a:off x="6019800" y="5592763"/>
            <a:ext cx="30051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ja-JP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cs typeface="ＭＳ Ｐゴシック" charset="0"/>
              </a:rPr>
              <a:t>Krüger</a:t>
            </a:r>
            <a:r>
              <a:rPr lang="en-US" altLang="ja-JP" sz="12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cs typeface="ＭＳ Ｐゴシック" charset="0"/>
              </a:rPr>
              <a:t> &amp; </a:t>
            </a:r>
            <a:r>
              <a:rPr lang="en-US" altLang="ja-JP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cs typeface="ＭＳ Ｐゴシック" charset="0"/>
              </a:rPr>
              <a:t>Matias</a:t>
            </a:r>
            <a:r>
              <a:rPr lang="en-US" altLang="ja-JP" sz="12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cs typeface="ＭＳ Ｐゴシック" charset="0"/>
              </a:rPr>
              <a:t> PRD71, 094009 (2005)</a:t>
            </a:r>
          </a:p>
        </p:txBody>
      </p:sp>
      <p:pic>
        <p:nvPicPr>
          <p:cNvPr id="21" name="Picture 20" descr="fl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" r="1369"/>
          <a:stretch/>
        </p:blipFill>
        <p:spPr>
          <a:xfrm>
            <a:off x="4038600" y="914400"/>
            <a:ext cx="5105400" cy="3369359"/>
          </a:xfrm>
          <a:prstGeom prst="rect">
            <a:avLst/>
          </a:prstGeom>
        </p:spPr>
      </p:pic>
      <p:sp>
        <p:nvSpPr>
          <p:cNvPr id="2394127" name="Text Box 15"/>
          <p:cNvSpPr txBox="1">
            <a:spLocks noChangeArrowheads="1"/>
          </p:cNvSpPr>
          <p:nvPr/>
        </p:nvSpPr>
        <p:spPr bwMode="auto">
          <a:xfrm>
            <a:off x="5029200" y="1050925"/>
            <a:ext cx="58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SM</a:t>
            </a:r>
          </a:p>
        </p:txBody>
      </p:sp>
      <p:sp>
        <p:nvSpPr>
          <p:cNvPr id="2394126" name="Text Box 14"/>
          <p:cNvSpPr txBox="1">
            <a:spLocks noChangeArrowheads="1"/>
          </p:cNvSpPr>
          <p:nvPr/>
        </p:nvSpPr>
        <p:spPr bwMode="auto">
          <a:xfrm>
            <a:off x="7924800" y="2667000"/>
            <a:ext cx="1143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>
            <a:spAutoFit/>
          </a:bodyPr>
          <a:lstStyle/>
          <a:p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z="1600" b="1" baseline="-25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7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=-C</a:t>
            </a:r>
            <a:r>
              <a:rPr lang="en-US" sz="1600" b="1" baseline="-25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7</a:t>
            </a:r>
            <a:r>
              <a:rPr lang="en-US" sz="1600" b="1" baseline="30000" dirty="0">
                <a:solidFill>
                  <a:schemeClr val="fol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SM</a:t>
            </a:r>
            <a:endParaRPr lang="en-US" sz="1600" b="1" dirty="0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2" name="Picture 10" descr="kee-c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2" y="33528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895600" y="4267200"/>
            <a:ext cx="3732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>
                <a:solidFill>
                  <a:schemeClr val="bg2"/>
                </a:solidFill>
              </a:rPr>
              <a:t>WA: </a:t>
            </a:r>
            <a:r>
              <a:rPr lang="en-US" sz="1600" dirty="0" smtClean="0">
                <a:solidFill>
                  <a:srgbClr val="FF0066"/>
                </a:solidFill>
              </a:rPr>
              <a:t>new BABAR, Belle, CDF, </a:t>
            </a:r>
            <a:r>
              <a:rPr lang="en-US" sz="1600" dirty="0" err="1" smtClean="0">
                <a:solidFill>
                  <a:srgbClr val="FF0066"/>
                </a:solidFill>
              </a:rPr>
              <a:t>LHCb</a:t>
            </a:r>
            <a:endParaRPr lang="en-US" sz="1600" dirty="0">
              <a:solidFill>
                <a:srgbClr val="FF0066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8610600" y="36576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83284294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20D0-C888-F140-B6ED-724C87003A8B}" type="slidenum">
              <a:rPr lang="en-US"/>
              <a:pPr/>
              <a:t>16</a:t>
            </a:fld>
            <a:endParaRPr lang="en-US"/>
          </a:p>
        </p:txBody>
      </p:sp>
      <p:sp>
        <p:nvSpPr>
          <p:cNvPr id="2404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65532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Conclusion</a:t>
            </a:r>
            <a:r>
              <a:rPr lang="en-US" dirty="0"/>
              <a:t> </a:t>
            </a:r>
          </a:p>
        </p:txBody>
      </p:sp>
      <p:sp>
        <p:nvSpPr>
          <p:cNvPr id="240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New BABAR B </a:t>
            </a:r>
            <a:r>
              <a:rPr lang="en-US" b="0" dirty="0">
                <a:solidFill>
                  <a:srgbClr val="000000"/>
                </a:solidFill>
                <a:sym typeface="Symbol" charset="0"/>
              </a:rPr>
              <a:t>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 err="1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results</a:t>
            </a:r>
          </a:p>
          <a:p>
            <a:pPr lvl="1">
              <a:lnSpc>
                <a:spcPct val="90000"/>
              </a:lnSpc>
            </a:pP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branching fractions from inclusive and semi-inclusive analyses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   are </a:t>
            </a:r>
            <a:r>
              <a:rPr lang="en-US" b="0" dirty="0">
                <a:solidFill>
                  <a:srgbClr val="000000"/>
                </a:solidFill>
                <a:cs typeface="Symbol" charset="2"/>
                <a:sym typeface="Symbol" charset="0"/>
              </a:rPr>
              <a:t>in good agreement with SM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prediction</a:t>
            </a:r>
            <a:endParaRPr lang="en-US" b="0" dirty="0">
              <a:solidFill>
                <a:srgbClr val="000000"/>
              </a:solidFill>
              <a:cs typeface="Symbol" charset="2"/>
              <a:sym typeface="Symbol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 CP asymmetry is consistent with zero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solidFill>
                  <a:srgbClr val="000000"/>
                </a:solidFill>
                <a:cs typeface="Symbol" charset="2"/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New measurements on photon energy moments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solidFill>
                  <a:srgbClr val="000000"/>
                </a:solidFill>
                <a:cs typeface="Symbol" charset="2"/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New measurements on </a:t>
            </a:r>
            <a:r>
              <a:rPr lang="en-US" b="0" dirty="0" err="1" smtClean="0">
                <a:solidFill>
                  <a:srgbClr val="000000"/>
                </a:solidFill>
                <a:cs typeface="Symbol" charset="2"/>
                <a:sym typeface="Symbol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cs typeface="Symbol" charset="2"/>
                <a:sym typeface="Symbol" charset="0"/>
              </a:rPr>
              <a:t>b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 and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b="0" baseline="-25000" dirty="0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p</a:t>
            </a:r>
            <a:r>
              <a:rPr lang="en-US" b="0" baseline="3000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2</a:t>
            </a:r>
            <a:endParaRPr lang="en-US" b="0" dirty="0" smtClean="0">
              <a:solidFill>
                <a:srgbClr val="000000"/>
              </a:solidFill>
              <a:cs typeface="Symbol" charset="2"/>
              <a:sym typeface="Symbol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solidFill>
                  <a:srgbClr val="000000"/>
                </a:solidFill>
                <a:cs typeface="Symbol" charset="2"/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Set limit on charged Higgs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boson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H</a:t>
            </a:r>
            <a:r>
              <a:rPr lang="en-US" b="0" baseline="-25000" dirty="0">
                <a:solidFill>
                  <a:srgbClr val="000000"/>
                </a:solidFill>
                <a:sym typeface="Wingdings" charset="0"/>
              </a:rPr>
              <a:t>±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&gt;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327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GeV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@ 95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%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CL</a:t>
            </a:r>
          </a:p>
          <a:p>
            <a:pPr marL="457200" lvl="1" indent="0">
              <a:lnSpc>
                <a:spcPct val="60000"/>
              </a:lnSpc>
              <a:buNone/>
            </a:pPr>
            <a:endParaRPr lang="en-US" b="0" dirty="0" smtClean="0">
              <a:solidFill>
                <a:srgbClr val="000000"/>
              </a:solidFill>
              <a:latin typeface="Symbol" charset="2"/>
              <a:cs typeface="Symbol" charset="2"/>
              <a:sym typeface="Symbol" charset="0"/>
            </a:endParaRPr>
          </a:p>
          <a:p>
            <a:pPr>
              <a:lnSpc>
                <a:spcPct val="90000"/>
              </a:lnSpc>
            </a:pPr>
            <a:r>
              <a:rPr lang="en-US" b="0" dirty="0" smtClean="0"/>
              <a:t>New BABAR B</a:t>
            </a:r>
            <a:r>
              <a:rPr lang="en-US" b="0" dirty="0">
                <a:sym typeface="Symbol" charset="0"/>
              </a:rPr>
              <a:t>K(*)</a:t>
            </a:r>
            <a:r>
              <a:rPr lang="en-US" sz="2400" b="0" dirty="0" err="1">
                <a:latin typeface="Brush Script Std" charset="0"/>
              </a:rPr>
              <a:t>l</a:t>
            </a:r>
            <a:r>
              <a:rPr lang="en-US" b="0" baseline="30000" dirty="0" err="1">
                <a:latin typeface="Brush Script Std" charset="0"/>
              </a:rPr>
              <a:t>+</a:t>
            </a:r>
            <a:r>
              <a:rPr lang="en-US" sz="2400" b="0" dirty="0" err="1">
                <a:latin typeface="Brush Script Std" charset="0"/>
              </a:rPr>
              <a:t>l</a:t>
            </a:r>
            <a:r>
              <a:rPr lang="en-US" b="0" baseline="30000" dirty="0"/>
              <a:t>-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results</a:t>
            </a:r>
            <a:endParaRPr lang="en-US" b="0" dirty="0"/>
          </a:p>
          <a:p>
            <a:pPr lvl="1">
              <a:lnSpc>
                <a:spcPct val="90000"/>
              </a:lnSpc>
            </a:pPr>
            <a:r>
              <a:rPr lang="en-US" b="0" dirty="0" smtClean="0"/>
              <a:t>Partial and total branching fractions are in good agreement with SM </a:t>
            </a:r>
          </a:p>
          <a:p>
            <a:pPr lvl="1">
              <a:lnSpc>
                <a:spcPct val="90000"/>
              </a:lnSpc>
            </a:pPr>
            <a:r>
              <a:rPr lang="en-US" b="0" dirty="0" smtClean="0"/>
              <a:t>CP </a:t>
            </a:r>
            <a:r>
              <a:rPr lang="en-US" b="0" dirty="0"/>
              <a:t>asymmetries and l</a:t>
            </a:r>
            <a:r>
              <a:rPr lang="en-US" b="0" dirty="0" smtClean="0"/>
              <a:t>epton</a:t>
            </a:r>
            <a:r>
              <a:rPr lang="en-US" b="0" dirty="0"/>
              <a:t>-flavor </a:t>
            </a:r>
            <a:r>
              <a:rPr lang="en-US" b="0" dirty="0" smtClean="0"/>
              <a:t>ratios agree SM prediction</a:t>
            </a:r>
            <a:endParaRPr lang="en-US" b="0" dirty="0"/>
          </a:p>
          <a:p>
            <a:pPr lvl="1">
              <a:lnSpc>
                <a:spcPct val="70000"/>
              </a:lnSpc>
            </a:pPr>
            <a:r>
              <a:rPr lang="en-US" b="0" dirty="0"/>
              <a:t> </a:t>
            </a:r>
            <a:r>
              <a:rPr lang="en-US" b="0" dirty="0" err="1" smtClean="0"/>
              <a:t>Isospin</a:t>
            </a:r>
            <a:r>
              <a:rPr lang="en-US" b="0" dirty="0" smtClean="0"/>
              <a:t> asymmetry is consistent with SM, but is lower at small s</a:t>
            </a:r>
          </a:p>
          <a:p>
            <a:pPr lvl="1">
              <a:lnSpc>
                <a:spcPct val="80000"/>
              </a:lnSpc>
            </a:pPr>
            <a:r>
              <a:rPr lang="en-US" b="0" dirty="0"/>
              <a:t> </a:t>
            </a:r>
            <a:r>
              <a:rPr lang="en-US" b="0" dirty="0" smtClean="0">
                <a:latin typeface="Euclid Math One" charset="0"/>
              </a:rPr>
              <a:t>A</a:t>
            </a:r>
            <a:r>
              <a:rPr lang="en-US" b="0" baseline="-25000" dirty="0" smtClean="0">
                <a:sym typeface="Symbol" charset="0"/>
              </a:rPr>
              <a:t>FB </a:t>
            </a:r>
            <a:r>
              <a:rPr lang="en-US" b="0" dirty="0" smtClean="0">
                <a:sym typeface="Symbol" charset="0"/>
              </a:rPr>
              <a:t>and </a:t>
            </a:r>
            <a:r>
              <a:rPr lang="en-US" b="0" dirty="0" smtClean="0">
                <a:latin typeface="Euclid Math One" charset="0"/>
              </a:rPr>
              <a:t>F</a:t>
            </a:r>
            <a:r>
              <a:rPr lang="en-US" b="0" baseline="-25000" dirty="0" smtClean="0">
                <a:sym typeface="Symbol" charset="0"/>
              </a:rPr>
              <a:t>L</a:t>
            </a:r>
            <a:r>
              <a:rPr lang="en-US" b="0" dirty="0" smtClean="0"/>
              <a:t> are consistent </a:t>
            </a:r>
            <a:r>
              <a:rPr lang="en-US" b="0" dirty="0"/>
              <a:t>with the </a:t>
            </a:r>
            <a:r>
              <a:rPr lang="en-US" b="0" dirty="0" smtClean="0"/>
              <a:t>SM prediction, but do not rule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   out flipped C</a:t>
            </a:r>
            <a:r>
              <a:rPr lang="en-US" b="0" baseline="-25000" dirty="0" smtClean="0"/>
              <a:t>7</a:t>
            </a:r>
            <a:r>
              <a:rPr lang="en-US" b="0" dirty="0" smtClean="0"/>
              <a:t> (C</a:t>
            </a:r>
            <a:r>
              <a:rPr lang="en-US" b="0" baseline="-25000" dirty="0" smtClean="0"/>
              <a:t>7</a:t>
            </a:r>
            <a:r>
              <a:rPr lang="en-US" b="0" dirty="0" smtClean="0"/>
              <a:t>=-C</a:t>
            </a:r>
            <a:r>
              <a:rPr lang="en-US" b="0" baseline="-25000" dirty="0" smtClean="0"/>
              <a:t>7</a:t>
            </a:r>
            <a:r>
              <a:rPr lang="en-US" b="0" baseline="30000" dirty="0" smtClean="0"/>
              <a:t>SM</a:t>
            </a:r>
            <a:r>
              <a:rPr lang="en-US" b="0" dirty="0" smtClean="0"/>
              <a:t>) model</a:t>
            </a:r>
            <a:endParaRPr lang="en-US" b="0" dirty="0"/>
          </a:p>
          <a:p>
            <a:pPr lvl="1">
              <a:lnSpc>
                <a:spcPct val="80000"/>
              </a:lnSpc>
              <a:buNone/>
            </a:pPr>
            <a:r>
              <a:rPr lang="en-US" b="0" dirty="0"/>
              <a:t>   </a:t>
            </a:r>
            <a:endParaRPr lang="en-US" b="0" dirty="0">
              <a:sym typeface="Symbol" charset="0"/>
            </a:endParaRPr>
          </a:p>
          <a:p>
            <a:pPr>
              <a:lnSpc>
                <a:spcPct val="70000"/>
              </a:lnSpc>
            </a:pPr>
            <a:r>
              <a:rPr lang="en-US" b="0" dirty="0" smtClean="0">
                <a:sym typeface="Symbol" charset="0"/>
              </a:rPr>
              <a:t> </a:t>
            </a:r>
            <a:r>
              <a:rPr lang="en-US" b="0" dirty="0" smtClean="0">
                <a:effectLst/>
                <a:cs typeface="Arial" charset="0"/>
                <a:sym typeface="Symbol" charset="0"/>
              </a:rPr>
              <a:t>S</a:t>
            </a:r>
            <a:r>
              <a:rPr lang="en-US" b="0" dirty="0" smtClean="0">
                <a:effectLst/>
                <a:cs typeface="Arial" charset="0"/>
              </a:rPr>
              <a:t>ignificant </a:t>
            </a:r>
            <a:r>
              <a:rPr lang="en-US" b="0" dirty="0">
                <a:effectLst/>
                <a:cs typeface="Arial" charset="0"/>
              </a:rPr>
              <a:t>progress </a:t>
            </a:r>
            <a:r>
              <a:rPr lang="en-US" b="0" dirty="0" smtClean="0">
                <a:effectLst/>
                <a:cs typeface="Arial" charset="0"/>
              </a:rPr>
              <a:t>will come </a:t>
            </a:r>
            <a:r>
              <a:rPr lang="en-US" b="0" dirty="0">
                <a:effectLst/>
                <a:cs typeface="Arial" charset="0"/>
              </a:rPr>
              <a:t>from </a:t>
            </a:r>
            <a:r>
              <a:rPr lang="en-US" b="0" dirty="0" err="1">
                <a:effectLst/>
                <a:cs typeface="Arial" charset="0"/>
              </a:rPr>
              <a:t>LHCb</a:t>
            </a:r>
            <a:r>
              <a:rPr lang="en-US" b="0" dirty="0">
                <a:effectLst/>
                <a:cs typeface="Arial" charset="0"/>
              </a:rPr>
              <a:t> and </a:t>
            </a:r>
            <a:r>
              <a:rPr lang="en-US" b="0" dirty="0" smtClean="0">
                <a:effectLst/>
                <a:cs typeface="Arial" charset="0"/>
              </a:rPr>
              <a:t>the Super </a:t>
            </a:r>
            <a:r>
              <a:rPr lang="en-US" b="0" dirty="0">
                <a:effectLst/>
                <a:cs typeface="Arial" charset="0"/>
              </a:rPr>
              <a:t>B-factories </a:t>
            </a:r>
            <a:endParaRPr lang="en-US" b="0" dirty="0" smtClean="0">
              <a:effectLst/>
              <a:cs typeface="Arial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effectLst/>
                <a:cs typeface="Arial" charset="0"/>
                <a:sym typeface="Wingdings" charset="0"/>
              </a:rPr>
              <a:t> </a:t>
            </a:r>
            <a:r>
              <a:rPr lang="en-US" b="0" dirty="0" smtClean="0">
                <a:effectLst/>
                <a:cs typeface="Arial" charset="0"/>
                <a:sym typeface="Wingdings" charset="0"/>
              </a:rPr>
              <a:t>    idea: probe new angular observable that help in revealing </a:t>
            </a:r>
            <a:r>
              <a:rPr lang="en-US" b="0" dirty="0">
                <a:effectLst/>
                <a:cs typeface="Arial" charset="0"/>
                <a:sym typeface="Wingdings" charset="0"/>
              </a:rPr>
              <a:t>small </a:t>
            </a:r>
            <a:endParaRPr lang="en-US" b="0" dirty="0" smtClean="0">
              <a:effectLst/>
              <a:cs typeface="Arial" charset="0"/>
              <a:sym typeface="Wingdings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effectLst/>
                <a:cs typeface="Arial" charset="0"/>
                <a:sym typeface="Wingdings" charset="0"/>
              </a:rPr>
              <a:t> </a:t>
            </a:r>
            <a:r>
              <a:rPr lang="en-US" b="0" dirty="0" smtClean="0">
                <a:effectLst/>
                <a:cs typeface="Arial" charset="0"/>
                <a:sym typeface="Wingdings" charset="0"/>
              </a:rPr>
              <a:t>        discrepancies </a:t>
            </a:r>
            <a:r>
              <a:rPr lang="en-US" b="0" dirty="0" err="1">
                <a:effectLst/>
                <a:cs typeface="Arial" charset="0"/>
                <a:sym typeface="Wingdings" charset="0"/>
              </a:rPr>
              <a:t>wrt</a:t>
            </a:r>
            <a:r>
              <a:rPr lang="en-US" b="0" dirty="0">
                <a:effectLst/>
                <a:cs typeface="Arial" charset="0"/>
                <a:sym typeface="Wingdings" charset="0"/>
              </a:rPr>
              <a:t> the SM </a:t>
            </a:r>
          </a:p>
          <a:p>
            <a:pPr>
              <a:lnSpc>
                <a:spcPct val="80000"/>
              </a:lnSpc>
            </a:pPr>
            <a:endParaRPr lang="en-US" b="0" dirty="0" smtClean="0">
              <a:sym typeface="Symbol" charset="0"/>
            </a:endParaRPr>
          </a:p>
          <a:p>
            <a:pPr lvl="1">
              <a:lnSpc>
                <a:spcPct val="80000"/>
              </a:lnSpc>
            </a:pPr>
            <a:endParaRPr lang="en-US" b="0" dirty="0" smtClean="0">
              <a:sym typeface="Symbol" charset="0"/>
            </a:endParaRPr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30000"/>
              </a:lnSpc>
              <a:buFont typeface="Wingdings" charset="0"/>
              <a:buNone/>
            </a:pPr>
            <a:endParaRPr lang="en-US" b="0" dirty="0" smtClean="0"/>
          </a:p>
          <a:p>
            <a:pPr>
              <a:lnSpc>
                <a:spcPct val="20000"/>
              </a:lnSpc>
              <a:buFont typeface="Wingdings" charset="0"/>
              <a:buNone/>
            </a:pPr>
            <a:endParaRPr lang="en-US" b="0" dirty="0"/>
          </a:p>
        </p:txBody>
      </p:sp>
      <p:sp>
        <p:nvSpPr>
          <p:cNvPr id="7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440E-6ED3-9348-ACD7-18140BC0C97C}" type="slidenum">
              <a:rPr lang="en-US"/>
              <a:pPr/>
              <a:t>17</a:t>
            </a:fld>
            <a:endParaRPr lang="en-US"/>
          </a:p>
        </p:txBody>
      </p:sp>
      <p:sp>
        <p:nvSpPr>
          <p:cNvPr id="240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5575"/>
            <a:ext cx="8001000" cy="606425"/>
          </a:xfrm>
        </p:spPr>
        <p:txBody>
          <a:bodyPr/>
          <a:lstStyle/>
          <a:p>
            <a:r>
              <a:rPr lang="en-US" b="0"/>
              <a:t>Backup Slides</a:t>
            </a:r>
            <a:r>
              <a:rPr lang="en-US"/>
              <a:t> </a:t>
            </a:r>
          </a:p>
        </p:txBody>
      </p:sp>
      <p:sp>
        <p:nvSpPr>
          <p:cNvPr id="6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14400"/>
            <a:ext cx="8945562" cy="5386090"/>
          </a:xfrm>
          <a:noFill/>
        </p:spPr>
        <p:txBody>
          <a:bodyPr wrap="square" rIns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First, correct measured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spectrum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for selection efficiency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taking into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account the additional correlated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errors between the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selection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efficiency and background estimation</a:t>
            </a: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Next, unfold the resolution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smearing and correct resultant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spectrum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for detector acceptance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Resulting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spectrum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still includes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Doppler smearing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 </a:t>
            </a:r>
            <a:r>
              <a:rPr lang="en-US" b="0" dirty="0" smtClean="0">
                <a:solidFill>
                  <a:srgbClr val="000000"/>
                </a:solidFill>
                <a:ea typeface="Wingdings"/>
                <a:cs typeface="Wingdings"/>
                <a:sym typeface="Wingdings"/>
              </a:rPr>
              <a:t> this spectrum is used for comparison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US" b="0" dirty="0" smtClean="0">
                <a:solidFill>
                  <a:srgbClr val="000000"/>
                </a:solidFill>
                <a:ea typeface="Wingdings"/>
                <a:cs typeface="Wingdings"/>
                <a:sym typeface="Wingdings"/>
              </a:rPr>
              <a:t>       with theory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50000"/>
              </a:lnSpc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Dominant uncertainty in the bins of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the unfolded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spectrum result from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a shift of photon energy scale by ±0.3% </a:t>
            </a:r>
          </a:p>
        </p:txBody>
      </p:sp>
      <p:pic>
        <p:nvPicPr>
          <p:cNvPr id="5" name="Picture 4" descr="bsg-cspec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" t="4783" r="3486" b="3161"/>
          <a:stretch/>
        </p:blipFill>
        <p:spPr>
          <a:xfrm>
            <a:off x="4936048" y="927100"/>
            <a:ext cx="4131752" cy="2806700"/>
          </a:xfrm>
          <a:prstGeom prst="rect">
            <a:avLst/>
          </a:prstGeom>
        </p:spPr>
      </p:pic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152400"/>
            <a:ext cx="8001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 err="1" smtClean="0">
                <a:solidFill>
                  <a:schemeClr val="hlink"/>
                </a:solidFill>
              </a:rPr>
              <a:t>B</a:t>
            </a:r>
            <a:r>
              <a:rPr lang="en-US" sz="3600" b="0" dirty="0" err="1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: </a:t>
            </a:r>
            <a:r>
              <a:rPr lang="en-US" sz="3600" b="0" dirty="0" smtClean="0">
                <a:solidFill>
                  <a:schemeClr val="hlink"/>
                </a:solidFill>
              </a:rPr>
              <a:t>Corrected </a:t>
            </a:r>
            <a:r>
              <a:rPr lang="en-US" sz="3600" b="0" dirty="0" err="1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E</a:t>
            </a:r>
            <a:r>
              <a:rPr lang="en-US" sz="3600" b="0" baseline="-2500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 </a:t>
            </a:r>
            <a:r>
              <a:rPr lang="en-US" sz="3600" b="0" dirty="0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Spectrum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 </a:t>
            </a:r>
            <a:endParaRPr lang="en-US" dirty="0">
              <a:latin typeface="+mn-lt"/>
            </a:endParaRPr>
          </a:p>
        </p:txBody>
      </p:sp>
      <p:pic>
        <p:nvPicPr>
          <p:cNvPr id="23" name="Picture 10" descr="kee-c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362" y="1154339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3200"/>
            <a:ext cx="762000" cy="304800"/>
          </a:xfrm>
        </p:spPr>
        <p:txBody>
          <a:bodyPr/>
          <a:lstStyle/>
          <a:p>
            <a:fld id="{F6331C73-7306-2546-A005-CB067E37ECFE}" type="slidenum">
              <a:rPr lang="en-US"/>
              <a:pPr/>
              <a:t>18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400800" y="1244600"/>
            <a:ext cx="304800" cy="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688113" y="1102380"/>
            <a:ext cx="703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signal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region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334000" y="4343400"/>
            <a:ext cx="3505200" cy="2438400"/>
          </a:xfrm>
          <a:prstGeom prst="rect">
            <a:avLst/>
          </a:prstGeom>
          <a:solidFill>
            <a:schemeClr val="bg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pic>
        <p:nvPicPr>
          <p:cNvPr id="19" name="Picture 18" descr="bsg-tab.pdf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343400"/>
            <a:ext cx="3733800" cy="2703786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 bwMode="auto">
          <a:xfrm flipV="1">
            <a:off x="4953000" y="3581400"/>
            <a:ext cx="533400" cy="38100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5486400" y="3733800"/>
            <a:ext cx="34346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 bars: statistical and total (stat +</a:t>
            </a:r>
          </a:p>
          <a:p>
            <a:r>
              <a:rPr lang="en-US" dirty="0" err="1" smtClean="0"/>
              <a:t>sys+model</a:t>
            </a:r>
            <a:r>
              <a:rPr lang="en-US" dirty="0" smtClean="0"/>
              <a:t> added in quadrature)</a:t>
            </a:r>
          </a:p>
          <a:p>
            <a:r>
              <a:rPr lang="en-US" dirty="0"/>
              <a:t> </a:t>
            </a:r>
            <a:r>
              <a:rPr lang="en-US" dirty="0" smtClean="0"/>
              <a:t>            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4876800" y="5257800"/>
            <a:ext cx="609600" cy="228600"/>
          </a:xfrm>
          <a:prstGeom prst="straightConnector1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0883276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1C73-7306-2546-A005-CB067E37ECFE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38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2296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Angular Distributions for B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000" b="0" dirty="0">
                <a:solidFill>
                  <a:schemeClr val="hlink"/>
                </a:solidFill>
                <a:sym typeface="Symbol" charset="0"/>
              </a:rPr>
              <a:t>K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(*)</a:t>
            </a:r>
            <a:r>
              <a:rPr lang="en-US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err="1">
                <a:solidFill>
                  <a:schemeClr val="hlink"/>
                </a:solidFill>
                <a:latin typeface="Brush Script Std" charset="0"/>
              </a:rPr>
              <a:t>l</a:t>
            </a:r>
            <a:r>
              <a:rPr lang="en-US" sz="3600" b="0" baseline="30000" dirty="0" err="1">
                <a:solidFill>
                  <a:schemeClr val="hlink"/>
                </a:solidFill>
                <a:latin typeface="Brush Script Std" charset="0"/>
              </a:rPr>
              <a:t>+</a:t>
            </a:r>
            <a:r>
              <a:rPr lang="en-US" sz="3600" b="0" dirty="0" err="1">
                <a:solidFill>
                  <a:schemeClr val="hlink"/>
                </a:solidFill>
                <a:latin typeface="Brush Script Std" charset="0"/>
              </a:rPr>
              <a:t>l</a:t>
            </a:r>
            <a:r>
              <a:rPr lang="en-US" sz="3600" b="0" baseline="30000" dirty="0">
                <a:solidFill>
                  <a:schemeClr val="hlink"/>
                </a:solidFill>
                <a:latin typeface="Brush Script Std" charset="0"/>
              </a:rPr>
              <a:t>-</a:t>
            </a:r>
            <a:r>
              <a:rPr lang="en-US" dirty="0"/>
              <a:t> </a:t>
            </a:r>
          </a:p>
        </p:txBody>
      </p:sp>
      <p:sp>
        <p:nvSpPr>
          <p:cNvPr id="238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066800"/>
            <a:ext cx="8640762" cy="57912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  <a:latin typeface="Euclid Math One" charset="0"/>
              </a:rPr>
              <a:t>A</a:t>
            </a:r>
            <a:r>
              <a:rPr lang="en-US" baseline="-25000">
                <a:solidFill>
                  <a:schemeClr val="hlink"/>
                </a:solidFill>
              </a:rPr>
              <a:t>FB</a:t>
            </a:r>
            <a:r>
              <a:rPr lang="en-US" b="0"/>
              <a:t> results from interplay between </a:t>
            </a:r>
            <a:r>
              <a:rPr lang="en-US" b="0">
                <a:solidFill>
                  <a:schemeClr val="folHlink"/>
                </a:solidFill>
              </a:rPr>
              <a:t>C</a:t>
            </a:r>
            <a:r>
              <a:rPr lang="en-US" b="0" baseline="-25000">
                <a:solidFill>
                  <a:schemeClr val="folHlink"/>
                </a:solidFill>
              </a:rPr>
              <a:t>9</a:t>
            </a:r>
            <a:r>
              <a:rPr lang="en-US" b="0">
                <a:solidFill>
                  <a:schemeClr val="folHlink"/>
                </a:solidFill>
              </a:rPr>
              <a:t>(</a:t>
            </a:r>
            <a:r>
              <a:rPr lang="en-US" b="0">
                <a:solidFill>
                  <a:schemeClr val="hlink"/>
                </a:solidFill>
              </a:rPr>
              <a:t>q</a:t>
            </a:r>
            <a:r>
              <a:rPr lang="en-US" b="0" baseline="30000">
                <a:solidFill>
                  <a:schemeClr val="hlink"/>
                </a:solidFill>
              </a:rPr>
              <a:t>2</a:t>
            </a:r>
            <a:r>
              <a:rPr lang="en-US" b="0">
                <a:solidFill>
                  <a:schemeClr val="folHlink"/>
                </a:solidFill>
              </a:rPr>
              <a:t>)C</a:t>
            </a:r>
            <a:r>
              <a:rPr lang="en-US" b="0" baseline="-25000">
                <a:solidFill>
                  <a:schemeClr val="folHlink"/>
                </a:solidFill>
              </a:rPr>
              <a:t>10</a:t>
            </a:r>
            <a:r>
              <a:rPr lang="en-US" b="0"/>
              <a:t> and</a:t>
            </a:r>
            <a:r>
              <a:rPr lang="en-US" b="0">
                <a:solidFill>
                  <a:schemeClr val="folHlink"/>
                </a:solidFill>
              </a:rPr>
              <a:t> C</a:t>
            </a:r>
            <a:r>
              <a:rPr lang="en-US" b="0" baseline="-25000">
                <a:solidFill>
                  <a:schemeClr val="folHlink"/>
                </a:solidFill>
              </a:rPr>
              <a:t>7</a:t>
            </a:r>
            <a:r>
              <a:rPr lang="en-US" b="0">
                <a:solidFill>
                  <a:schemeClr val="folHlink"/>
                </a:solidFill>
              </a:rPr>
              <a:t>C</a:t>
            </a:r>
            <a:r>
              <a:rPr lang="en-US" b="0" baseline="-25000">
                <a:solidFill>
                  <a:schemeClr val="folHlink"/>
                </a:solidFill>
              </a:rPr>
              <a:t>10</a:t>
            </a:r>
            <a:r>
              <a:rPr lang="en-US" b="0"/>
              <a:t>/</a:t>
            </a:r>
            <a:r>
              <a:rPr lang="en-US" b="0">
                <a:solidFill>
                  <a:schemeClr val="hlink"/>
                </a:solidFill>
              </a:rPr>
              <a:t>q</a:t>
            </a:r>
            <a:r>
              <a:rPr lang="en-US" b="0" baseline="30000">
                <a:solidFill>
                  <a:schemeClr val="hlink"/>
                </a:solidFill>
              </a:rPr>
              <a:t>2</a:t>
            </a:r>
            <a:endParaRPr lang="en-US" b="0"/>
          </a:p>
          <a:p>
            <a:endParaRPr lang="en-US" b="0"/>
          </a:p>
          <a:p>
            <a:pPr>
              <a:lnSpc>
                <a:spcPct val="90000"/>
              </a:lnSpc>
            </a:pPr>
            <a:endParaRPr lang="en-US" b="0"/>
          </a:p>
          <a:p>
            <a:pPr>
              <a:lnSpc>
                <a:spcPct val="160000"/>
              </a:lnSpc>
            </a:pPr>
            <a:endParaRPr lang="en-US" b="0"/>
          </a:p>
          <a:p>
            <a:r>
              <a:rPr lang="en-US" b="0"/>
              <a:t>Recent SM calculations focus on low q</a:t>
            </a:r>
            <a:r>
              <a:rPr lang="en-US" b="0" baseline="30000"/>
              <a:t>2</a:t>
            </a:r>
            <a:r>
              <a:rPr lang="en-US" b="0"/>
              <a:t>-region</a:t>
            </a:r>
          </a:p>
          <a:p>
            <a:endParaRPr lang="en-US" b="0"/>
          </a:p>
          <a:p>
            <a:endParaRPr lang="en-US" b="0" baseline="-25000"/>
          </a:p>
          <a:p>
            <a:endParaRPr lang="en-US" b="0" baseline="-25000"/>
          </a:p>
          <a:p>
            <a:endParaRPr lang="en-US" b="0" baseline="-25000"/>
          </a:p>
          <a:p>
            <a:endParaRPr lang="en-US" b="0" baseline="-25000"/>
          </a:p>
          <a:p>
            <a:endParaRPr lang="en-US" b="0" baseline="-25000"/>
          </a:p>
          <a:p>
            <a:endParaRPr lang="en-US" b="0" baseline="-25000"/>
          </a:p>
          <a:p>
            <a:endParaRPr lang="en-US" b="0" baseline="-25000"/>
          </a:p>
          <a:p>
            <a:pPr>
              <a:lnSpc>
                <a:spcPct val="90000"/>
              </a:lnSpc>
            </a:pPr>
            <a:endParaRPr lang="en-US" b="0" baseline="-25000"/>
          </a:p>
          <a:p>
            <a:endParaRPr lang="en-US" b="0" baseline="-25000"/>
          </a:p>
          <a:p>
            <a:pPr>
              <a:lnSpc>
                <a:spcPct val="130000"/>
              </a:lnSpc>
            </a:pPr>
            <a:endParaRPr lang="en-US" b="0" baseline="-25000"/>
          </a:p>
          <a:p>
            <a:r>
              <a:rPr lang="en-US" b="0"/>
              <a:t>In the SM, </a:t>
            </a:r>
            <a:r>
              <a:rPr lang="en-US">
                <a:solidFill>
                  <a:schemeClr val="hlink"/>
                </a:solidFill>
                <a:latin typeface="Euclid Math One" charset="0"/>
              </a:rPr>
              <a:t>A</a:t>
            </a:r>
            <a:r>
              <a:rPr lang="en-US" baseline="-25000">
                <a:solidFill>
                  <a:schemeClr val="hlink"/>
                </a:solidFill>
              </a:rPr>
              <a:t>FB</a:t>
            </a:r>
            <a:r>
              <a:rPr lang="en-US" b="0"/>
              <a:t> crosses zero around </a:t>
            </a:r>
            <a:r>
              <a:rPr lang="en-US" b="0">
                <a:solidFill>
                  <a:srgbClr val="FF0000"/>
                </a:solidFill>
              </a:rPr>
              <a:t>q</a:t>
            </a:r>
            <a:r>
              <a:rPr lang="en-US" b="0" baseline="30000">
                <a:solidFill>
                  <a:srgbClr val="FF0000"/>
                </a:solidFill>
              </a:rPr>
              <a:t>2</a:t>
            </a:r>
            <a:r>
              <a:rPr lang="en-US" b="0" baseline="-25000">
                <a:solidFill>
                  <a:srgbClr val="FF0000"/>
                </a:solidFill>
              </a:rPr>
              <a:t>0</a:t>
            </a:r>
            <a:r>
              <a:rPr lang="en-US" b="0">
                <a:solidFill>
                  <a:srgbClr val="FF0000"/>
                </a:solidFill>
              </a:rPr>
              <a:t> =3.5-4.5 GeV</a:t>
            </a:r>
            <a:r>
              <a:rPr lang="en-US" b="0" baseline="30000">
                <a:solidFill>
                  <a:srgbClr val="FF0000"/>
                </a:solidFill>
              </a:rPr>
              <a:t>2</a:t>
            </a:r>
            <a:endParaRPr lang="en-US" b="0" baseline="30000"/>
          </a:p>
        </p:txBody>
      </p:sp>
      <p:pic>
        <p:nvPicPr>
          <p:cNvPr id="2383876" name="Picture 4" descr="afb-low-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83877" name="Picture 5" descr="afb-low-p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3124200" cy="2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3878" name="Text Box 6"/>
          <p:cNvSpPr txBox="1">
            <a:spLocks noChangeArrowheads="1"/>
          </p:cNvSpPr>
          <p:nvPr/>
        </p:nvSpPr>
        <p:spPr bwMode="auto">
          <a:xfrm>
            <a:off x="433388" y="3214688"/>
            <a:ext cx="730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K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*</a:t>
            </a:r>
            <a:r>
              <a:rPr lang="en-US" sz="1800" baseline="-25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 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+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-</a:t>
            </a:r>
            <a:endParaRPr lang="en-US" sz="3200" baseline="30000">
              <a:solidFill>
                <a:srgbClr val="CA0000"/>
              </a:solidFill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</p:txBody>
      </p:sp>
      <p:sp>
        <p:nvSpPr>
          <p:cNvPr id="2383879" name="Text Box 7"/>
          <p:cNvSpPr txBox="1">
            <a:spLocks noChangeArrowheads="1"/>
          </p:cNvSpPr>
          <p:nvPr/>
        </p:nvSpPr>
        <p:spPr bwMode="auto">
          <a:xfrm>
            <a:off x="4633913" y="3214688"/>
            <a:ext cx="74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X</a:t>
            </a:r>
            <a:r>
              <a:rPr lang="en-US" sz="1800" baseline="-25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 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+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-</a:t>
            </a:r>
            <a:endParaRPr lang="en-US" sz="3200" baseline="30000">
              <a:solidFill>
                <a:srgbClr val="CA0000"/>
              </a:solidFill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</p:txBody>
      </p:sp>
      <p:sp>
        <p:nvSpPr>
          <p:cNvPr id="2383880" name="Text Box 8"/>
          <p:cNvSpPr txBox="1">
            <a:spLocks noChangeArrowheads="1"/>
          </p:cNvSpPr>
          <p:nvPr/>
        </p:nvSpPr>
        <p:spPr bwMode="auto">
          <a:xfrm>
            <a:off x="7612063" y="4191000"/>
            <a:ext cx="1504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r>
              <a:rPr lang="en-US" sz="1600" b="1" baseline="30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1" baseline="-25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=3.5±0.12</a:t>
            </a:r>
          </a:p>
          <a:p>
            <a:pPr algn="ctr"/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(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</a:t>
            </a:r>
            <a:r>
              <a:rPr lang="en-US" sz="1600" b="1" baseline="30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+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</a:t>
            </a:r>
            <a:r>
              <a:rPr lang="en-US" sz="1600" b="1" baseline="30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-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)</a:t>
            </a:r>
            <a:endParaRPr lang="en-US" sz="1600" b="1">
              <a:solidFill>
                <a:schemeClr val="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383881" name="Text Box 9"/>
          <p:cNvSpPr txBox="1">
            <a:spLocks noChangeArrowheads="1"/>
          </p:cNvSpPr>
          <p:nvPr/>
        </p:nvSpPr>
        <p:spPr bwMode="auto">
          <a:xfrm>
            <a:off x="2859088" y="4191000"/>
            <a:ext cx="1381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r>
              <a:rPr lang="en-US" sz="1600" b="1" baseline="30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1" baseline="-250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=4.2±0.6</a:t>
            </a:r>
            <a:endParaRPr lang="en-US" sz="2000" b="1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383882" name="Text Box 10"/>
          <p:cNvSpPr txBox="1">
            <a:spLocks noChangeArrowheads="1"/>
          </p:cNvSpPr>
          <p:nvPr/>
        </p:nvSpPr>
        <p:spPr bwMode="auto">
          <a:xfrm>
            <a:off x="650875" y="5257800"/>
            <a:ext cx="3808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Feldmann  &amp; Matias JHEP 0301, 074 (2003)</a:t>
            </a:r>
          </a:p>
        </p:txBody>
      </p:sp>
      <p:sp>
        <p:nvSpPr>
          <p:cNvPr id="2383883" name="Line 11"/>
          <p:cNvSpPr>
            <a:spLocks noChangeShapeType="1"/>
          </p:cNvSpPr>
          <p:nvPr/>
        </p:nvSpPr>
        <p:spPr bwMode="auto">
          <a:xfrm flipH="1" flipV="1">
            <a:off x="7620000" y="4114800"/>
            <a:ext cx="76200" cy="1524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none" w="lg" len="lg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84" name="Line 12"/>
          <p:cNvSpPr>
            <a:spLocks noChangeShapeType="1"/>
          </p:cNvSpPr>
          <p:nvPr/>
        </p:nvSpPr>
        <p:spPr bwMode="auto">
          <a:xfrm flipH="1" flipV="1">
            <a:off x="2895600" y="4191000"/>
            <a:ext cx="76200" cy="1524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none" w="lg" len="lg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85" name="Text Box 13"/>
          <p:cNvSpPr txBox="1">
            <a:spLocks noChangeArrowheads="1"/>
          </p:cNvSpPr>
          <p:nvPr/>
        </p:nvSpPr>
        <p:spPr bwMode="auto">
          <a:xfrm>
            <a:off x="4687888" y="5257800"/>
            <a:ext cx="43799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Huber, Hurth &amp; Lunghi, Nucl.Phys B802, 40 (2008)</a:t>
            </a:r>
          </a:p>
        </p:txBody>
      </p:sp>
      <p:sp>
        <p:nvSpPr>
          <p:cNvPr id="2383886" name="Text Box 14"/>
          <p:cNvSpPr txBox="1">
            <a:spLocks noChangeArrowheads="1"/>
          </p:cNvSpPr>
          <p:nvPr/>
        </p:nvSpPr>
        <p:spPr bwMode="auto">
          <a:xfrm>
            <a:off x="57150" y="3992563"/>
            <a:ext cx="812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Euclid Math One" charset="0"/>
              </a:rPr>
              <a:t>O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(</a:t>
            </a:r>
            <a:r>
              <a:rPr lang="en-US" sz="2000" baseline="-25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)</a:t>
            </a:r>
            <a:endParaRPr lang="en-US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383887" name="Text Box 15"/>
          <p:cNvSpPr txBox="1">
            <a:spLocks noChangeArrowheads="1"/>
          </p:cNvSpPr>
          <p:nvPr/>
        </p:nvSpPr>
        <p:spPr bwMode="auto">
          <a:xfrm>
            <a:off x="4464050" y="40386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Euclid Math One" charset="0"/>
              </a:rPr>
              <a:t>O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(</a:t>
            </a:r>
            <a:r>
              <a:rPr lang="en-US" sz="2000" baseline="-25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</a:t>
            </a:r>
            <a:r>
              <a:rPr lang="en-US" sz="2000" baseline="30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)</a:t>
            </a:r>
            <a:endParaRPr lang="en-US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2383888" name="Object 16"/>
          <p:cNvGraphicFramePr>
            <a:graphicFrameLocks noChangeAspect="1"/>
          </p:cNvGraphicFramePr>
          <p:nvPr/>
        </p:nvGraphicFramePr>
        <p:xfrm>
          <a:off x="869950" y="1477963"/>
          <a:ext cx="7326313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956" name="Equation" r:id="rId6" imgW="9486900" imgH="1104900" progId="Equation.DSMT4">
                  <p:embed/>
                </p:oleObj>
              </mc:Choice>
              <mc:Fallback>
                <p:oleObj name="Equation" r:id="rId6" imgW="9486900" imgH="11049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477963"/>
                        <a:ext cx="7326313" cy="852487"/>
                      </a:xfrm>
                      <a:prstGeom prst="rect">
                        <a:avLst/>
                      </a:prstGeom>
                      <a:solidFill>
                        <a:srgbClr val="FFFCC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FF6600"/>
                            </a:solidFill>
                            <a:miter lim="800000"/>
                            <a:headEnd type="none" w="lg" len="lg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83889" name="Text Box 17"/>
          <p:cNvSpPr txBox="1">
            <a:spLocks noChangeArrowheads="1"/>
          </p:cNvSpPr>
          <p:nvPr/>
        </p:nvSpPr>
        <p:spPr bwMode="auto">
          <a:xfrm>
            <a:off x="4876800" y="2392363"/>
            <a:ext cx="1111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200">
                <a:solidFill>
                  <a:srgbClr val="4B0D0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form factors</a:t>
            </a:r>
          </a:p>
        </p:txBody>
      </p:sp>
      <p:sp>
        <p:nvSpPr>
          <p:cNvPr id="2383890" name="Line 18"/>
          <p:cNvSpPr>
            <a:spLocks noChangeShapeType="1"/>
          </p:cNvSpPr>
          <p:nvPr/>
        </p:nvSpPr>
        <p:spPr bwMode="auto">
          <a:xfrm flipH="1">
            <a:off x="6019800" y="2087563"/>
            <a:ext cx="9906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1" name="Line 19"/>
          <p:cNvSpPr>
            <a:spLocks noChangeShapeType="1"/>
          </p:cNvSpPr>
          <p:nvPr/>
        </p:nvSpPr>
        <p:spPr bwMode="auto">
          <a:xfrm flipH="1">
            <a:off x="6019800" y="2087563"/>
            <a:ext cx="7620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2" name="Line 20"/>
          <p:cNvSpPr>
            <a:spLocks noChangeShapeType="1"/>
          </p:cNvSpPr>
          <p:nvPr/>
        </p:nvSpPr>
        <p:spPr bwMode="auto">
          <a:xfrm>
            <a:off x="3200400" y="2087563"/>
            <a:ext cx="16764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3" name="Line 21"/>
          <p:cNvSpPr>
            <a:spLocks noChangeShapeType="1"/>
          </p:cNvSpPr>
          <p:nvPr/>
        </p:nvSpPr>
        <p:spPr bwMode="auto">
          <a:xfrm>
            <a:off x="3429000" y="2087563"/>
            <a:ext cx="14478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4" name="Line 22"/>
          <p:cNvSpPr>
            <a:spLocks noChangeShapeType="1"/>
          </p:cNvSpPr>
          <p:nvPr/>
        </p:nvSpPr>
        <p:spPr bwMode="auto">
          <a:xfrm flipH="1">
            <a:off x="5486400" y="2011363"/>
            <a:ext cx="762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5" name="Line 23"/>
          <p:cNvSpPr>
            <a:spLocks noChangeShapeType="1"/>
          </p:cNvSpPr>
          <p:nvPr/>
        </p:nvSpPr>
        <p:spPr bwMode="auto">
          <a:xfrm>
            <a:off x="5410200" y="2011363"/>
            <a:ext cx="76200" cy="457200"/>
          </a:xfrm>
          <a:prstGeom prst="line">
            <a:avLst/>
          </a:prstGeom>
          <a:noFill/>
          <a:ln w="3175" cap="rnd">
            <a:solidFill>
              <a:srgbClr val="4B0D0C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3896" name="Text Box 24"/>
          <p:cNvSpPr txBox="1">
            <a:spLocks noChangeArrowheads="1"/>
          </p:cNvSpPr>
          <p:nvPr/>
        </p:nvSpPr>
        <p:spPr bwMode="auto">
          <a:xfrm>
            <a:off x="8261350" y="1706563"/>
            <a:ext cx="730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K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*</a:t>
            </a:r>
            <a:r>
              <a:rPr lang="en-US" sz="1800" baseline="-25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 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+</a:t>
            </a:r>
            <a:r>
              <a:rPr lang="en-US" sz="18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ush Script Std" charset="0"/>
              </a:rPr>
              <a:t>l</a:t>
            </a:r>
            <a:r>
              <a:rPr lang="en-US" sz="1800" baseline="30000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-</a:t>
            </a:r>
            <a:endParaRPr lang="en-US" sz="3200" baseline="30000">
              <a:solidFill>
                <a:srgbClr val="CA0000"/>
              </a:solidFill>
              <a:effectLst>
                <a:outerShdw blurRad="38100" dist="38100" dir="2700000" algn="tl">
                  <a:srgbClr val="DDDDDD"/>
                </a:outerShdw>
              </a:effectLst>
              <a:sym typeface="Symbol" charset="0"/>
            </a:endParaRPr>
          </a:p>
        </p:txBody>
      </p:sp>
      <p:sp>
        <p:nvSpPr>
          <p:cNvPr id="28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8B321-D25D-FE46-949B-2305F5EF7F2C}" type="slidenum">
              <a:rPr lang="en-US"/>
              <a:pPr/>
              <a:t>2</a:t>
            </a:fld>
            <a:endParaRPr lang="en-US"/>
          </a:p>
        </p:txBody>
      </p:sp>
      <p:sp>
        <p:nvSpPr>
          <p:cNvPr id="235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5575"/>
            <a:ext cx="8001000" cy="606425"/>
          </a:xfrm>
        </p:spPr>
        <p:txBody>
          <a:bodyPr/>
          <a:lstStyle/>
          <a:p>
            <a:r>
              <a:rPr lang="en-US" b="0" dirty="0" smtClean="0">
                <a:solidFill>
                  <a:schemeClr val="hlink"/>
                </a:solidFill>
              </a:rPr>
              <a:t>New BABAR Results in 2012</a:t>
            </a:r>
            <a:endParaRPr lang="en-US" dirty="0"/>
          </a:p>
        </p:txBody>
      </p:sp>
      <p:sp>
        <p:nvSpPr>
          <p:cNvPr id="235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839200" cy="5546134"/>
          </a:xfrm>
        </p:spPr>
        <p:txBody>
          <a:bodyPr wrap="square">
            <a:spAutoFit/>
          </a:bodyPr>
          <a:lstStyle/>
          <a:p>
            <a:r>
              <a:rPr lang="en-US" b="0" dirty="0" smtClean="0"/>
              <a:t> </a:t>
            </a:r>
            <a:r>
              <a:rPr lang="en-US" b="0" dirty="0">
                <a:sym typeface="Symbol" charset="0"/>
              </a:rPr>
              <a:t>Study of</a:t>
            </a:r>
            <a:r>
              <a:rPr lang="en-US" b="0" dirty="0"/>
              <a:t> </a:t>
            </a:r>
            <a:r>
              <a:rPr lang="en-US" b="0" dirty="0" err="1"/>
              <a:t>B</a:t>
            </a:r>
            <a:r>
              <a:rPr lang="en-US" b="0" dirty="0" err="1">
                <a:sym typeface="Symbol" charset="0"/>
              </a:rPr>
              <a:t>X</a:t>
            </a:r>
            <a:r>
              <a:rPr lang="en-US" b="0" baseline="-25000" dirty="0" err="1">
                <a:sym typeface="Symbol" charset="0"/>
              </a:rPr>
              <a:t>s+d</a:t>
            </a:r>
            <a:r>
              <a:rPr lang="en-US" b="0" dirty="0" err="1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/>
              <a:t> with </a:t>
            </a:r>
            <a:r>
              <a:rPr lang="en-US" b="0" dirty="0">
                <a:sym typeface="Symbol" charset="0"/>
              </a:rPr>
              <a:t>347 fb</a:t>
            </a:r>
            <a:r>
              <a:rPr lang="en-US" b="0" baseline="30000" dirty="0">
                <a:sym typeface="Symbol" charset="0"/>
              </a:rPr>
              <a:t>-1</a:t>
            </a:r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using a fully inclusive method </a:t>
            </a:r>
          </a:p>
          <a:p>
            <a:pPr lvl="1"/>
            <a:r>
              <a:rPr lang="en-US" b="0" dirty="0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>
                <a:sym typeface="Symbol" charset="0"/>
              </a:rPr>
              <a:t> energy spectrum and </a:t>
            </a:r>
            <a:r>
              <a:rPr lang="en-US" b="0" dirty="0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>
                <a:sym typeface="Symbol" charset="0"/>
              </a:rPr>
              <a:t> energy </a:t>
            </a:r>
            <a:r>
              <a:rPr lang="en-US" b="0" dirty="0" smtClean="0">
                <a:sym typeface="Symbol" charset="0"/>
              </a:rPr>
              <a:t>m</a:t>
            </a:r>
            <a:r>
              <a:rPr lang="en-US" b="0" dirty="0" smtClean="0"/>
              <a:t>oments</a:t>
            </a:r>
            <a:endParaRPr lang="en-US" b="0" dirty="0"/>
          </a:p>
          <a:p>
            <a:pPr lvl="1">
              <a:lnSpc>
                <a:spcPct val="70000"/>
              </a:lnSpc>
            </a:pPr>
            <a:r>
              <a:rPr lang="en-US" b="0" dirty="0"/>
              <a:t>CP asymmetry</a:t>
            </a:r>
          </a:p>
          <a:p>
            <a:pPr>
              <a:lnSpc>
                <a:spcPct val="50000"/>
              </a:lnSpc>
            </a:pPr>
            <a:endParaRPr lang="en-US" b="0" dirty="0"/>
          </a:p>
          <a:p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Study of</a:t>
            </a:r>
            <a:r>
              <a:rPr lang="en-US" b="0" dirty="0"/>
              <a:t> </a:t>
            </a:r>
            <a:r>
              <a:rPr lang="en-US" b="0" dirty="0" err="1"/>
              <a:t>B</a:t>
            </a:r>
            <a:r>
              <a:rPr lang="en-US" b="0" dirty="0" err="1">
                <a:sym typeface="Symbol" charset="0"/>
              </a:rPr>
              <a:t>X</a:t>
            </a:r>
            <a:r>
              <a:rPr lang="en-US" b="0" baseline="-25000" dirty="0" err="1">
                <a:sym typeface="Symbol" charset="0"/>
              </a:rPr>
              <a:t>s</a:t>
            </a:r>
            <a:r>
              <a:rPr lang="en-US" b="0" dirty="0" err="1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/>
              <a:t> with </a:t>
            </a:r>
            <a:r>
              <a:rPr lang="en-US" b="0" dirty="0">
                <a:sym typeface="Symbol" charset="0"/>
              </a:rPr>
              <a:t>424 fb</a:t>
            </a:r>
            <a:r>
              <a:rPr lang="en-US" b="0" baseline="30000" dirty="0">
                <a:sym typeface="Symbol" charset="0"/>
              </a:rPr>
              <a:t>-1</a:t>
            </a:r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using a sum of exclusive modes</a:t>
            </a:r>
          </a:p>
          <a:p>
            <a:pPr lvl="1"/>
            <a:r>
              <a:rPr lang="en-US" b="0" dirty="0"/>
              <a:t> </a:t>
            </a:r>
            <a:r>
              <a:rPr lang="en-US" b="0" dirty="0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>
                <a:sym typeface="Symbol" charset="0"/>
              </a:rPr>
              <a:t> energy spectrum </a:t>
            </a:r>
            <a:endParaRPr lang="en-US" b="0" dirty="0"/>
          </a:p>
          <a:p>
            <a:pPr marL="0" indent="0">
              <a:lnSpc>
                <a:spcPct val="50000"/>
              </a:lnSpc>
              <a:buNone/>
            </a:pPr>
            <a:endParaRPr lang="en-US" b="0" dirty="0" smtClean="0"/>
          </a:p>
          <a:p>
            <a:r>
              <a:rPr lang="en-US" b="0" dirty="0" smtClean="0"/>
              <a:t>Rate </a:t>
            </a:r>
            <a:r>
              <a:rPr lang="en-US" b="0" dirty="0" smtClean="0"/>
              <a:t>analysis of B</a:t>
            </a:r>
            <a:r>
              <a:rPr lang="en-US" b="0" dirty="0">
                <a:sym typeface="Symbol" charset="0"/>
              </a:rPr>
              <a:t>K</a:t>
            </a:r>
            <a:r>
              <a:rPr lang="en-US" b="0" baseline="-25000" dirty="0">
                <a:sym typeface="Symbol" charset="0"/>
              </a:rPr>
              <a:t> 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err="1">
                <a:sym typeface="Symbol" charset="0"/>
              </a:rPr>
              <a:t>+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>
                <a:sym typeface="Symbol" charset="0"/>
              </a:rPr>
              <a:t>-</a:t>
            </a:r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and </a:t>
            </a:r>
            <a:r>
              <a:rPr lang="en-US" b="0" dirty="0"/>
              <a:t>B</a:t>
            </a:r>
            <a:r>
              <a:rPr lang="en-US" b="0" dirty="0">
                <a:sym typeface="Symbol" charset="0"/>
              </a:rPr>
              <a:t>K</a:t>
            </a:r>
            <a:r>
              <a:rPr lang="en-US" b="0" baseline="30000" dirty="0">
                <a:sym typeface="Symbol" charset="0"/>
              </a:rPr>
              <a:t>*</a:t>
            </a:r>
            <a:r>
              <a:rPr lang="en-US" b="0" baseline="-25000" dirty="0">
                <a:sym typeface="Symbol" charset="0"/>
              </a:rPr>
              <a:t> 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err="1">
                <a:sym typeface="Symbol" charset="0"/>
              </a:rPr>
              <a:t>+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smtClean="0">
                <a:sym typeface="Symbol" charset="0"/>
              </a:rPr>
              <a:t>- </a:t>
            </a:r>
            <a:r>
              <a:rPr lang="en-US" b="0" dirty="0" smtClean="0">
                <a:sym typeface="Symbol" charset="0"/>
              </a:rPr>
              <a:t>modes with 424 fb</a:t>
            </a:r>
            <a:r>
              <a:rPr lang="en-US" b="0" baseline="30000" dirty="0" smtClean="0">
                <a:sym typeface="Symbol" charset="0"/>
              </a:rPr>
              <a:t>-1</a:t>
            </a:r>
            <a:endParaRPr lang="en-US" b="0" dirty="0">
              <a:sym typeface="Symbol" charset="0"/>
            </a:endParaRPr>
          </a:p>
          <a:p>
            <a:pPr lvl="1"/>
            <a:r>
              <a:rPr lang="en-US" b="0" dirty="0" smtClean="0">
                <a:sym typeface="Symbol" charset="0"/>
              </a:rPr>
              <a:t>Branching </a:t>
            </a:r>
            <a:r>
              <a:rPr lang="en-US" b="0" dirty="0">
                <a:sym typeface="Symbol" charset="0"/>
              </a:rPr>
              <a:t>fractions</a:t>
            </a:r>
          </a:p>
          <a:p>
            <a:pPr lvl="1">
              <a:lnSpc>
                <a:spcPct val="70000"/>
              </a:lnSpc>
            </a:pPr>
            <a:r>
              <a:rPr lang="en-US" b="0" dirty="0" err="1">
                <a:sym typeface="Symbol" charset="0"/>
              </a:rPr>
              <a:t>Isospin</a:t>
            </a:r>
            <a:r>
              <a:rPr lang="en-US" b="0" dirty="0">
                <a:sym typeface="Symbol" charset="0"/>
              </a:rPr>
              <a:t> asymmetries</a:t>
            </a:r>
          </a:p>
          <a:p>
            <a:pPr lvl="1">
              <a:lnSpc>
                <a:spcPct val="70000"/>
              </a:lnSpc>
            </a:pPr>
            <a:r>
              <a:rPr lang="en-US" b="0" dirty="0">
                <a:sym typeface="Symbol" charset="0"/>
              </a:rPr>
              <a:t>CP </a:t>
            </a:r>
            <a:r>
              <a:rPr lang="en-US" b="0" dirty="0" smtClean="0">
                <a:sym typeface="Symbol" charset="0"/>
              </a:rPr>
              <a:t>asymmetries and Lepton </a:t>
            </a:r>
            <a:r>
              <a:rPr lang="en-US" b="0" dirty="0">
                <a:sym typeface="Symbol" charset="0"/>
              </a:rPr>
              <a:t>flavor ratios</a:t>
            </a:r>
          </a:p>
          <a:p>
            <a:pPr marL="457200" lvl="1" indent="0">
              <a:lnSpc>
                <a:spcPct val="50000"/>
              </a:lnSpc>
              <a:buNone/>
            </a:pPr>
            <a:endParaRPr lang="en-US" b="0" dirty="0">
              <a:sym typeface="Symbol" charset="0"/>
            </a:endParaRPr>
          </a:p>
          <a:p>
            <a:r>
              <a:rPr lang="en-US" b="0" dirty="0"/>
              <a:t>Angular analyses of </a:t>
            </a:r>
            <a:r>
              <a:rPr lang="en-US" b="0" dirty="0" smtClean="0"/>
              <a:t>B</a:t>
            </a:r>
            <a:r>
              <a:rPr lang="en-US" b="0" dirty="0">
                <a:sym typeface="Symbol" charset="0"/>
              </a:rPr>
              <a:t>K</a:t>
            </a:r>
            <a:r>
              <a:rPr lang="en-US" b="0" baseline="30000" dirty="0">
                <a:sym typeface="Symbol" charset="0"/>
              </a:rPr>
              <a:t>*</a:t>
            </a:r>
            <a:r>
              <a:rPr lang="en-US" b="0" baseline="-25000" dirty="0">
                <a:sym typeface="Symbol" charset="0"/>
              </a:rPr>
              <a:t> 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err="1">
                <a:sym typeface="Symbol" charset="0"/>
              </a:rPr>
              <a:t>+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>
                <a:sym typeface="Symbol" charset="0"/>
              </a:rPr>
              <a:t>-</a:t>
            </a:r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with </a:t>
            </a:r>
            <a:r>
              <a:rPr lang="en-US" b="0" dirty="0" smtClean="0">
                <a:sym typeface="Symbol" charset="0"/>
              </a:rPr>
              <a:t>424 </a:t>
            </a:r>
            <a:r>
              <a:rPr lang="en-US" b="0" dirty="0">
                <a:sym typeface="Symbol" charset="0"/>
              </a:rPr>
              <a:t>fb</a:t>
            </a:r>
            <a:r>
              <a:rPr lang="en-US" b="0" baseline="30000" dirty="0">
                <a:sym typeface="Symbol" charset="0"/>
              </a:rPr>
              <a:t>-</a:t>
            </a:r>
            <a:r>
              <a:rPr lang="en-US" b="0" baseline="30000" dirty="0" smtClean="0">
                <a:sym typeface="Symbol" charset="0"/>
              </a:rPr>
              <a:t>1</a:t>
            </a:r>
            <a:endParaRPr lang="en-US" b="0" dirty="0">
              <a:sym typeface="Symbol" charset="0"/>
            </a:endParaRPr>
          </a:p>
          <a:p>
            <a:pPr lvl="1"/>
            <a:r>
              <a:rPr lang="en-US" b="0" dirty="0">
                <a:sym typeface="Symbol" charset="0"/>
              </a:rPr>
              <a:t>K</a:t>
            </a:r>
            <a:r>
              <a:rPr lang="en-US" b="0" baseline="30000" dirty="0">
                <a:sym typeface="Symbol" charset="0"/>
              </a:rPr>
              <a:t>*</a:t>
            </a:r>
            <a:r>
              <a:rPr lang="en-US" b="0" dirty="0">
                <a:sym typeface="Symbol" charset="0"/>
              </a:rPr>
              <a:t> longitudinal polarization</a:t>
            </a:r>
          </a:p>
          <a:p>
            <a:pPr lvl="1">
              <a:lnSpc>
                <a:spcPct val="70000"/>
              </a:lnSpc>
            </a:pPr>
            <a:r>
              <a:rPr lang="en-US" b="0" dirty="0">
                <a:sym typeface="Symbol" charset="0"/>
              </a:rPr>
              <a:t>Lepton forward-backward asymmetries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/>
          </a:p>
          <a:p>
            <a:r>
              <a:rPr lang="en-US" b="0" dirty="0" smtClean="0"/>
              <a:t> Search for lepton-number violating processes in B</a:t>
            </a:r>
            <a:r>
              <a:rPr lang="en-US" b="0" baseline="30000" dirty="0" smtClean="0"/>
              <a:t>+</a:t>
            </a:r>
            <a:r>
              <a:rPr lang="en-US" b="0" dirty="0" smtClean="0">
                <a:sym typeface="Symbol" charset="0"/>
              </a:rPr>
              <a:t>K</a:t>
            </a:r>
            <a:r>
              <a:rPr lang="en-US" b="0" baseline="30000" dirty="0" smtClean="0">
                <a:sym typeface="Symbol" charset="0"/>
              </a:rPr>
              <a:t>+</a:t>
            </a:r>
            <a:r>
              <a:rPr lang="en-US" b="0" baseline="-25000" dirty="0" smtClean="0">
                <a:sym typeface="Symbol" charset="0"/>
              </a:rPr>
              <a:t> </a:t>
            </a:r>
            <a:r>
              <a:rPr lang="en-US" sz="2400" b="0" dirty="0" err="1" smtClean="0">
                <a:latin typeface="Brush Script MT Italic" charset="0"/>
              </a:rPr>
              <a:t>l</a:t>
            </a:r>
            <a:r>
              <a:rPr lang="en-US" b="0" baseline="30000" dirty="0" err="1" smtClean="0">
                <a:sym typeface="Symbol" charset="0"/>
              </a:rPr>
              <a:t>+</a:t>
            </a:r>
            <a:r>
              <a:rPr lang="en-US" sz="2400" b="0" dirty="0" err="1" smtClean="0">
                <a:latin typeface="Brush Script MT Italic" charset="0"/>
              </a:rPr>
              <a:t>l</a:t>
            </a:r>
            <a:r>
              <a:rPr lang="en-US" b="0" baseline="30000" dirty="0" smtClean="0">
                <a:sym typeface="Symbol" charset="0"/>
              </a:rPr>
              <a:t>-</a:t>
            </a:r>
            <a:r>
              <a:rPr lang="en-US" b="0" dirty="0" smtClean="0"/>
              <a:t> </a:t>
            </a:r>
            <a:r>
              <a:rPr lang="en-US" sz="1600" b="0" dirty="0" smtClean="0"/>
              <a:t>(S. </a:t>
            </a:r>
            <a:r>
              <a:rPr lang="en-US" sz="1600" b="0" dirty="0" err="1" smtClean="0"/>
              <a:t>Robertsen</a:t>
            </a:r>
            <a:r>
              <a:rPr lang="en-US" sz="1600" b="0" dirty="0" smtClean="0"/>
              <a:t>)</a:t>
            </a:r>
            <a:r>
              <a:rPr lang="en-US" sz="1600" b="0" dirty="0" smtClean="0">
                <a:sym typeface="Symbol" charset="0"/>
              </a:rPr>
              <a:t> </a:t>
            </a:r>
            <a:endParaRPr lang="en-US" sz="1600" b="0" dirty="0"/>
          </a:p>
        </p:txBody>
      </p:sp>
      <p:sp>
        <p:nvSpPr>
          <p:cNvPr id="7" name="Rectangle 31"/>
          <p:cNvSpPr txBox="1">
            <a:spLocks noChangeArrowheads="1"/>
          </p:cNvSpPr>
          <p:nvPr/>
        </p:nvSpPr>
        <p:spPr bwMode="auto">
          <a:xfrm>
            <a:off x="6858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ICHEP12 Melbourne, 13/07</a:t>
            </a:r>
            <a:r>
              <a:rPr lang="en-US" dirty="0"/>
              <a:t>/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327064" y="3456801"/>
            <a:ext cx="26645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b="1" dirty="0">
                <a:solidFill>
                  <a:srgbClr val="FF0000"/>
                </a:solidFill>
              </a:rPr>
              <a:t>arXiv:</a:t>
            </a:r>
            <a:r>
              <a:rPr lang="en-US" sz="1200" b="1" dirty="0" smtClean="0">
                <a:solidFill>
                  <a:srgbClr val="FF0000"/>
                </a:solidFill>
              </a:rPr>
              <a:t>1204.3933 (2012</a:t>
            </a: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7000" y="6276201"/>
            <a:ext cx="2495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BABAR: </a:t>
            </a:r>
            <a:r>
              <a:rPr lang="en-US" sz="1200" dirty="0" smtClean="0">
                <a:solidFill>
                  <a:srgbClr val="FF0000"/>
                </a:solidFill>
              </a:rPr>
              <a:t>arXiv</a:t>
            </a:r>
            <a:r>
              <a:rPr lang="en-US" sz="1200" dirty="0">
                <a:solidFill>
                  <a:srgbClr val="FF0000"/>
                </a:solidFill>
              </a:rPr>
              <a:t>:</a:t>
            </a:r>
            <a:r>
              <a:rPr lang="en-US" sz="1200" dirty="0" smtClean="0">
                <a:solidFill>
                  <a:srgbClr val="FF0000"/>
                </a:solidFill>
              </a:rPr>
              <a:t>1202.3650 (2012)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3052-C7AC-0D45-AABB-92F46349195C}" type="slidenum">
              <a:rPr lang="en-US"/>
              <a:pPr/>
              <a:t>3</a:t>
            </a:fld>
            <a:endParaRPr lang="en-US"/>
          </a:p>
        </p:txBody>
      </p:sp>
      <p:sp>
        <p:nvSpPr>
          <p:cNvPr id="235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001000" cy="606425"/>
          </a:xfrm>
        </p:spPr>
        <p:txBody>
          <a:bodyPr/>
          <a:lstStyle/>
          <a:p>
            <a:r>
              <a:rPr lang="en-US" sz="3600" b="0" dirty="0">
                <a:solidFill>
                  <a:schemeClr val="hlink"/>
                </a:solidFill>
              </a:rPr>
              <a:t>Introduction </a:t>
            </a:r>
            <a:endParaRPr lang="en-US" sz="3600" b="0" dirty="0">
              <a:latin typeface="+mn-lt"/>
            </a:endParaRPr>
          </a:p>
        </p:txBody>
      </p:sp>
      <p:pic>
        <p:nvPicPr>
          <p:cNvPr id="2357252" name="Picture 4" descr="Penguin_both_Je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05000"/>
            <a:ext cx="1981200" cy="158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7253" name="Picture 5" descr="Penguin_both_Je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646436"/>
            <a:ext cx="1981200" cy="153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7255" name="Rectangle 7"/>
          <p:cNvSpPr>
            <a:spLocks noChangeArrowheads="1"/>
          </p:cNvSpPr>
          <p:nvPr/>
        </p:nvSpPr>
        <p:spPr bwMode="auto">
          <a:xfrm>
            <a:off x="8915400" y="990600"/>
            <a:ext cx="76200" cy="76200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256" name="Rectangle 8"/>
          <p:cNvSpPr>
            <a:spLocks noChangeArrowheads="1"/>
          </p:cNvSpPr>
          <p:nvPr/>
        </p:nvSpPr>
        <p:spPr bwMode="auto">
          <a:xfrm>
            <a:off x="8915400" y="1600200"/>
            <a:ext cx="76200" cy="76200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257" name="Rectangle 9"/>
          <p:cNvSpPr>
            <a:spLocks noChangeArrowheads="1"/>
          </p:cNvSpPr>
          <p:nvPr/>
        </p:nvSpPr>
        <p:spPr bwMode="auto">
          <a:xfrm>
            <a:off x="8153400" y="3048000"/>
            <a:ext cx="76200" cy="76200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 descr="bsg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t="14074"/>
          <a:stretch/>
        </p:blipFill>
        <p:spPr>
          <a:xfrm>
            <a:off x="7086600" y="881743"/>
            <a:ext cx="2057400" cy="947057"/>
          </a:xfrm>
          <a:prstGeom prst="rect">
            <a:avLst/>
          </a:prstGeom>
        </p:spPr>
      </p:pic>
      <p:pic>
        <p:nvPicPr>
          <p:cNvPr id="17" name="Picture 6" descr="Lin_Feynman_July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04076"/>
            <a:ext cx="3886200" cy="84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915400" cy="5791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0" dirty="0" err="1">
                <a:sym typeface="Symbol" charset="0"/>
              </a:rPr>
              <a:t>BX</a:t>
            </a:r>
            <a:r>
              <a:rPr lang="en-US" b="0" baseline="-25000" dirty="0" err="1">
                <a:sym typeface="Symbol" charset="0"/>
              </a:rPr>
              <a:t>s</a:t>
            </a:r>
            <a:r>
              <a:rPr lang="en-US" b="0" dirty="0" err="1"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&amp; BK</a:t>
            </a:r>
            <a:r>
              <a:rPr lang="en-US" b="0" baseline="30000" dirty="0" smtClean="0">
                <a:sym typeface="Symbol" charset="0"/>
              </a:rPr>
              <a:t>(*)</a:t>
            </a:r>
            <a:r>
              <a:rPr lang="en-US" b="0" dirty="0" smtClean="0">
                <a:sym typeface="Symbol" charset="0"/>
              </a:rPr>
              <a:t> </a:t>
            </a:r>
            <a:r>
              <a:rPr lang="en-US" sz="2400" dirty="0" err="1" smtClean="0">
                <a:latin typeface="Brush Script Std"/>
                <a:cs typeface="Brush Script Std"/>
              </a:rPr>
              <a:t>l</a:t>
            </a:r>
            <a:r>
              <a:rPr lang="en-US" sz="2400" baseline="30000" dirty="0" err="1" smtClean="0">
                <a:latin typeface="Brush Script Std"/>
                <a:cs typeface="Brush Script Std"/>
              </a:rPr>
              <a:t>+</a:t>
            </a:r>
            <a:r>
              <a:rPr lang="en-US" sz="2400" dirty="0" err="1" smtClean="0">
                <a:latin typeface="Brush Script Std"/>
                <a:cs typeface="Brush Script Std"/>
              </a:rPr>
              <a:t>l</a:t>
            </a:r>
            <a:r>
              <a:rPr lang="en-US" sz="2400" baseline="30000" dirty="0" smtClean="0">
                <a:latin typeface="Brush Script Std"/>
                <a:cs typeface="Brush Script Std"/>
              </a:rPr>
              <a:t>-</a:t>
            </a:r>
            <a:r>
              <a:rPr lang="en-US" b="0" dirty="0" smtClean="0">
                <a:latin typeface="Brush Script Std"/>
                <a:cs typeface="Brush Script Std"/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are </a:t>
            </a:r>
            <a:r>
              <a:rPr lang="en-US" b="0" dirty="0">
                <a:sym typeface="Symbol" charset="0"/>
              </a:rPr>
              <a:t>flavor-changing </a:t>
            </a:r>
            <a:r>
              <a:rPr lang="en-US" b="0" dirty="0" smtClean="0">
                <a:sym typeface="Symbol" charset="0"/>
              </a:rPr>
              <a:t>neutral current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   </a:t>
            </a:r>
            <a:r>
              <a:rPr lang="en-US" b="0" dirty="0" smtClean="0"/>
              <a:t>(</a:t>
            </a:r>
            <a:r>
              <a:rPr lang="en-US" b="0" dirty="0"/>
              <a:t>FCNC) </a:t>
            </a:r>
            <a:r>
              <a:rPr lang="en-US" b="0" dirty="0">
                <a:sym typeface="Symbol" charset="0"/>
              </a:rPr>
              <a:t>processes, forbidden in SM</a:t>
            </a:r>
            <a:r>
              <a:rPr lang="en-US" b="0" dirty="0"/>
              <a:t> at </a:t>
            </a:r>
            <a:r>
              <a:rPr lang="en-US" b="0" dirty="0" smtClean="0"/>
              <a:t>tree </a:t>
            </a:r>
            <a:r>
              <a:rPr lang="en-US" b="0" dirty="0"/>
              <a:t>level</a:t>
            </a:r>
          </a:p>
          <a:p>
            <a:pPr>
              <a:lnSpc>
                <a:spcPct val="50000"/>
              </a:lnSpc>
              <a:buFont typeface="Wingdings" charset="0"/>
              <a:buNone/>
            </a:pPr>
            <a:endParaRPr lang="en-US" b="0" dirty="0"/>
          </a:p>
          <a:p>
            <a:pPr>
              <a:lnSpc>
                <a:spcPct val="80000"/>
              </a:lnSpc>
            </a:pPr>
            <a:r>
              <a:rPr lang="en-US" b="0" dirty="0"/>
              <a:t> Effective Hamiltonian factorizes short</a:t>
            </a:r>
            <a:r>
              <a:rPr lang="en-US" b="0" dirty="0" smtClean="0"/>
              <a:t>-distance</a:t>
            </a:r>
            <a:endParaRPr lang="en-US" b="0" dirty="0"/>
          </a:p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b="0" dirty="0"/>
              <a:t>     </a:t>
            </a:r>
            <a:r>
              <a:rPr lang="en-US" b="0" dirty="0" smtClean="0"/>
              <a:t>from </a:t>
            </a:r>
            <a:r>
              <a:rPr lang="en-US" b="0" dirty="0"/>
              <a:t>long-distance effects  [</a:t>
            </a:r>
            <a:r>
              <a:rPr lang="en-US" dirty="0">
                <a:latin typeface="Euclid Math One" charset="0"/>
              </a:rPr>
              <a:t>O</a:t>
            </a:r>
            <a:r>
              <a:rPr lang="en-US" sz="1400" dirty="0">
                <a:sym typeface="Symbol" charset="0"/>
              </a:rPr>
              <a:t>(</a:t>
            </a:r>
            <a:r>
              <a:rPr lang="en-US" sz="1400" baseline="-25000" dirty="0">
                <a:sym typeface="Symbol" charset="0"/>
              </a:rPr>
              <a:t>S</a:t>
            </a:r>
            <a:r>
              <a:rPr lang="en-US" sz="1400" dirty="0">
                <a:sym typeface="Symbol" charset="0"/>
              </a:rPr>
              <a:t>)</a:t>
            </a:r>
            <a:r>
              <a:rPr lang="en-US" b="0" dirty="0">
                <a:sym typeface="Symbol" charset="0"/>
              </a:rPr>
              <a:t>]</a:t>
            </a:r>
            <a:endParaRPr lang="en-US" b="0" dirty="0"/>
          </a:p>
          <a:p>
            <a:pPr>
              <a:lnSpc>
                <a:spcPct val="60000"/>
              </a:lnSpc>
              <a:buFont typeface="Wingdings" charset="0"/>
              <a:buNone/>
            </a:pPr>
            <a:endParaRPr lang="en-US" b="0" dirty="0"/>
          </a:p>
          <a:p>
            <a:pPr>
              <a:lnSpc>
                <a:spcPct val="80000"/>
              </a:lnSpc>
            </a:pPr>
            <a:r>
              <a:rPr lang="en-US" b="0" dirty="0"/>
              <a:t> 3 effective Wilson coefficients contribute</a:t>
            </a:r>
          </a:p>
          <a:p>
            <a:pPr lvl="1">
              <a:lnSpc>
                <a:spcPct val="80000"/>
              </a:lnSpc>
            </a:pPr>
            <a:r>
              <a:rPr lang="en-US" b="0" dirty="0"/>
              <a:t>C</a:t>
            </a:r>
            <a:r>
              <a:rPr lang="en-US" b="0" baseline="-25000" dirty="0"/>
              <a:t>7</a:t>
            </a:r>
            <a:r>
              <a:rPr lang="en-US" b="0" baseline="30000" dirty="0"/>
              <a:t>eff</a:t>
            </a:r>
            <a:r>
              <a:rPr lang="en-US" b="0" dirty="0"/>
              <a:t> from </a:t>
            </a:r>
            <a:r>
              <a:rPr lang="en-US" b="0" dirty="0" smtClean="0"/>
              <a:t>EM </a:t>
            </a:r>
            <a:r>
              <a:rPr lang="en-US" b="0" dirty="0"/>
              <a:t>penguin diagram</a:t>
            </a:r>
          </a:p>
          <a:p>
            <a:pPr lvl="1">
              <a:lnSpc>
                <a:spcPct val="80000"/>
              </a:lnSpc>
              <a:buFont typeface="Wingdings" charset="0"/>
              <a:buNone/>
            </a:pPr>
            <a:r>
              <a:rPr lang="en-US" b="0" dirty="0"/>
              <a:t>    </a:t>
            </a:r>
            <a:r>
              <a:rPr lang="en-US" b="0" dirty="0">
                <a:solidFill>
                  <a:schemeClr val="folHlink"/>
                </a:solidFill>
              </a:rPr>
              <a:t>|C</a:t>
            </a:r>
            <a:r>
              <a:rPr lang="en-US" b="0" baseline="-25000" dirty="0">
                <a:solidFill>
                  <a:schemeClr val="folHlink"/>
                </a:solidFill>
              </a:rPr>
              <a:t>7</a:t>
            </a:r>
            <a:r>
              <a:rPr lang="en-US" b="0" baseline="30000" dirty="0">
                <a:solidFill>
                  <a:schemeClr val="folHlink"/>
                </a:solidFill>
              </a:rPr>
              <a:t>eff</a:t>
            </a:r>
            <a:r>
              <a:rPr lang="en-US" b="0" dirty="0">
                <a:solidFill>
                  <a:schemeClr val="folHlink"/>
                </a:solidFill>
              </a:rPr>
              <a:t>| </a:t>
            </a:r>
            <a:r>
              <a:rPr lang="en-US" b="0" dirty="0">
                <a:solidFill>
                  <a:schemeClr val="folHlink"/>
                </a:solidFill>
                <a:sym typeface="Symbol" charset="0"/>
              </a:rPr>
              <a:t> 0.33 from </a:t>
            </a:r>
            <a:r>
              <a:rPr lang="en-US" b="0" dirty="0">
                <a:solidFill>
                  <a:schemeClr val="folHlink"/>
                </a:solidFill>
                <a:latin typeface="Euclid Math One" charset="0"/>
              </a:rPr>
              <a:t>B</a:t>
            </a:r>
            <a:r>
              <a:rPr lang="en-US" b="0" dirty="0">
                <a:solidFill>
                  <a:schemeClr val="folHlink"/>
                </a:solidFill>
                <a:sym typeface="Symbol" charset="0"/>
              </a:rPr>
              <a:t>(BX</a:t>
            </a:r>
            <a:r>
              <a:rPr lang="en-US" b="0" baseline="-25000" dirty="0">
                <a:solidFill>
                  <a:schemeClr val="folHlink"/>
                </a:solidFill>
                <a:sym typeface="Symbol" charset="0"/>
              </a:rPr>
              <a:t>s</a:t>
            </a:r>
            <a:r>
              <a:rPr lang="en-US" b="0" dirty="0">
                <a:solidFill>
                  <a:schemeClr val="folHlink"/>
                </a:solidFill>
                <a:sym typeface="Symbol" charset="0"/>
              </a:rPr>
              <a:t>)</a:t>
            </a:r>
          </a:p>
          <a:p>
            <a:pPr lvl="1">
              <a:lnSpc>
                <a:spcPct val="20000"/>
              </a:lnSpc>
              <a:buFont typeface="Wingdings" charset="0"/>
              <a:buNone/>
            </a:pPr>
            <a:endParaRPr lang="en-US" b="0" dirty="0">
              <a:solidFill>
                <a:schemeClr val="folHlink"/>
              </a:solidFill>
            </a:endParaRPr>
          </a:p>
          <a:p>
            <a:pPr lvl="1">
              <a:lnSpc>
                <a:spcPct val="60000"/>
              </a:lnSpc>
            </a:pPr>
            <a:r>
              <a:rPr lang="en-US" b="0" dirty="0"/>
              <a:t>C</a:t>
            </a:r>
            <a:r>
              <a:rPr lang="en-US" b="0" baseline="-25000" dirty="0"/>
              <a:t>9</a:t>
            </a:r>
            <a:r>
              <a:rPr lang="en-US" b="0" baseline="30000" dirty="0"/>
              <a:t>eff</a:t>
            </a:r>
            <a:r>
              <a:rPr lang="en-US" b="0" dirty="0"/>
              <a:t> from vector part of </a:t>
            </a:r>
            <a:r>
              <a:rPr lang="en-US" b="0" dirty="0" smtClean="0"/>
              <a:t>electroweak </a:t>
            </a:r>
            <a:r>
              <a:rPr lang="en-US" b="0" dirty="0"/>
              <a:t>diagrams</a:t>
            </a:r>
          </a:p>
          <a:p>
            <a:pPr lvl="1">
              <a:lnSpc>
                <a:spcPct val="20000"/>
              </a:lnSpc>
              <a:buFont typeface="Wingdings" charset="0"/>
              <a:buNone/>
            </a:pPr>
            <a:endParaRPr lang="en-US" b="0" dirty="0"/>
          </a:p>
          <a:p>
            <a:pPr lvl="1">
              <a:lnSpc>
                <a:spcPct val="60000"/>
              </a:lnSpc>
            </a:pPr>
            <a:r>
              <a:rPr lang="en-US" b="0" dirty="0"/>
              <a:t>C</a:t>
            </a:r>
            <a:r>
              <a:rPr lang="en-US" b="0" baseline="-25000" dirty="0"/>
              <a:t>10</a:t>
            </a:r>
            <a:r>
              <a:rPr lang="en-US" b="0" baseline="30000" dirty="0"/>
              <a:t>eff</a:t>
            </a:r>
            <a:r>
              <a:rPr lang="en-US" b="0" dirty="0"/>
              <a:t> from axial-vector part of </a:t>
            </a:r>
            <a:r>
              <a:rPr lang="en-US" b="0" dirty="0" smtClean="0"/>
              <a:t>EW </a:t>
            </a:r>
            <a:r>
              <a:rPr lang="en-US" b="0" dirty="0"/>
              <a:t>diagrams</a:t>
            </a:r>
          </a:p>
          <a:p>
            <a:pPr lvl="1">
              <a:lnSpc>
                <a:spcPct val="50000"/>
              </a:lnSpc>
              <a:buFont typeface="Wingdings" charset="0"/>
              <a:buNone/>
            </a:pPr>
            <a:endParaRPr lang="en-US" b="0" dirty="0"/>
          </a:p>
          <a:p>
            <a:pPr>
              <a:lnSpc>
                <a:spcPct val="80000"/>
              </a:lnSpc>
            </a:pPr>
            <a:r>
              <a:rPr lang="en-US" b="0" dirty="0"/>
              <a:t>New Physics adds new loops with new particles </a:t>
            </a:r>
            <a:endParaRPr lang="en-US" b="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b="0" dirty="0" smtClean="0">
                <a:sym typeface="Wingdings" charset="0"/>
              </a:rPr>
              <a:t>     </a:t>
            </a:r>
            <a:r>
              <a:rPr lang="en-US" b="0" dirty="0">
                <a:sym typeface="Wingdings" charset="0"/>
              </a:rPr>
              <a:t>modifies SM </a:t>
            </a:r>
            <a:r>
              <a:rPr lang="en-US" b="0" dirty="0" smtClean="0">
                <a:sym typeface="Wingdings" charset="0"/>
              </a:rPr>
              <a:t>values values </a:t>
            </a:r>
            <a:r>
              <a:rPr lang="en-US" b="0" dirty="0">
                <a:sym typeface="Wingdings" charset="0"/>
              </a:rPr>
              <a:t>of </a:t>
            </a:r>
            <a:r>
              <a:rPr lang="en-US" b="0" dirty="0" smtClean="0"/>
              <a:t>C</a:t>
            </a:r>
            <a:r>
              <a:rPr lang="en-US" b="0" baseline="-25000" dirty="0" smtClean="0"/>
              <a:t>7</a:t>
            </a:r>
            <a:r>
              <a:rPr lang="en-US" b="0" baseline="30000" dirty="0" smtClean="0"/>
              <a:t>eff</a:t>
            </a:r>
            <a:r>
              <a:rPr lang="en-US" b="0" dirty="0"/>
              <a:t>,</a:t>
            </a:r>
            <a:r>
              <a:rPr lang="en-US" b="0" baseline="30000" dirty="0"/>
              <a:t> </a:t>
            </a:r>
            <a:r>
              <a:rPr lang="en-US" b="0" dirty="0"/>
              <a:t>C</a:t>
            </a:r>
            <a:r>
              <a:rPr lang="en-US" b="0" baseline="-25000" dirty="0"/>
              <a:t>9</a:t>
            </a:r>
            <a:r>
              <a:rPr lang="en-US" b="0" baseline="30000" dirty="0"/>
              <a:t>eff</a:t>
            </a:r>
            <a:r>
              <a:rPr lang="en-US" b="0" dirty="0"/>
              <a:t>, C</a:t>
            </a:r>
            <a:r>
              <a:rPr lang="en-US" b="0" baseline="-25000" dirty="0"/>
              <a:t>10</a:t>
            </a:r>
            <a:r>
              <a:rPr lang="en-US" b="0" baseline="30000" dirty="0"/>
              <a:t>eff</a:t>
            </a:r>
            <a:r>
              <a:rPr lang="en-US" b="0" dirty="0"/>
              <a:t> </a:t>
            </a:r>
            <a:endParaRPr lang="en-US" b="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b="0" dirty="0"/>
              <a:t> </a:t>
            </a:r>
            <a:r>
              <a:rPr lang="en-US" b="0" dirty="0" smtClean="0"/>
              <a:t>   </a:t>
            </a:r>
            <a:r>
              <a:rPr lang="en-US" b="0" dirty="0" smtClean="0">
                <a:sym typeface="Wingdings" charset="0"/>
              </a:rPr>
              <a:t> </a:t>
            </a:r>
            <a:r>
              <a:rPr lang="en-US" b="0" dirty="0" smtClean="0"/>
              <a:t>introduces </a:t>
            </a:r>
            <a:r>
              <a:rPr lang="en-US" b="0" dirty="0"/>
              <a:t>new coefficients C</a:t>
            </a:r>
            <a:r>
              <a:rPr lang="en-US" b="0" baseline="-25000" dirty="0"/>
              <a:t>S</a:t>
            </a:r>
            <a:r>
              <a:rPr lang="en-US" b="0" dirty="0"/>
              <a:t> and C</a:t>
            </a:r>
            <a:r>
              <a:rPr lang="en-US" b="0" baseline="-25000" dirty="0"/>
              <a:t>P</a:t>
            </a:r>
          </a:p>
          <a:p>
            <a:pPr>
              <a:lnSpc>
                <a:spcPct val="40000"/>
              </a:lnSpc>
              <a:buFont typeface="Wingdings" charset="0"/>
              <a:buNone/>
            </a:pPr>
            <a:r>
              <a:rPr lang="en-US" b="0" dirty="0"/>
              <a:t> </a:t>
            </a:r>
          </a:p>
          <a:p>
            <a:pPr>
              <a:lnSpc>
                <a:spcPct val="80000"/>
              </a:lnSpc>
            </a:pPr>
            <a:r>
              <a:rPr lang="en-US" b="0" dirty="0"/>
              <a:t>Need to measure many observables 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b="0" dirty="0"/>
              <a:t>     to extract </a:t>
            </a:r>
            <a:r>
              <a:rPr lang="en-US" b="0" dirty="0" smtClean="0"/>
              <a:t>complex Wilson coefficients</a:t>
            </a:r>
            <a:endParaRPr lang="en-US" b="0" dirty="0"/>
          </a:p>
          <a:p>
            <a:pPr>
              <a:lnSpc>
                <a:spcPct val="50000"/>
              </a:lnSpc>
              <a:buFont typeface="Wingdings" charset="0"/>
              <a:buNone/>
            </a:pPr>
            <a:endParaRPr lang="en-US" b="0" dirty="0"/>
          </a:p>
          <a:p>
            <a:pPr>
              <a:lnSpc>
                <a:spcPct val="90000"/>
              </a:lnSpc>
            </a:pPr>
            <a:r>
              <a:rPr lang="en-US" b="0" dirty="0">
                <a:sym typeface="Wingdings" charset="0"/>
              </a:rPr>
              <a:t>Probe here  New Physics at a scale of a few </a:t>
            </a:r>
            <a:r>
              <a:rPr lang="en-US" b="0" dirty="0" err="1">
                <a:sym typeface="Wingdings" charset="0"/>
              </a:rPr>
              <a:t>TeV</a:t>
            </a:r>
            <a:r>
              <a:rPr lang="en-US" b="0" dirty="0">
                <a:sym typeface="Wingdings" charset="0"/>
              </a:rPr>
              <a:t> </a:t>
            </a:r>
            <a:endParaRPr lang="en-US" b="0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14400"/>
            <a:ext cx="8869362" cy="6986527"/>
          </a:xfrm>
          <a:noFill/>
        </p:spPr>
        <p:txBody>
          <a:bodyPr rIns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B </a:t>
            </a:r>
            <a:r>
              <a:rPr lang="en-US" b="0" dirty="0">
                <a:solidFill>
                  <a:srgbClr val="000000"/>
                </a:solidFill>
                <a:sym typeface="Symbol" charset="0"/>
              </a:rPr>
              <a:t>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 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Symbol" charset="0"/>
              </a:rPr>
              <a:t>is largest EM FCNC loop process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The SM prediction at NNLL (4 loop) is</a:t>
            </a: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80000"/>
              </a:lnSpc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The shape of the photon energy spectrum is important for determining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the b quark momentum distribution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The shape function is similar to that in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B</a:t>
            </a:r>
            <a:r>
              <a:rPr lang="en-US" b="0" dirty="0" err="1">
                <a:solidFill>
                  <a:srgbClr val="000000"/>
                </a:solidFill>
                <a:sym typeface="Symbol" charset="0"/>
              </a:rPr>
              <a:t>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u</a:t>
            </a:r>
            <a:r>
              <a:rPr lang="en-US" b="0" dirty="0" err="1" smtClean="0">
                <a:solidFill>
                  <a:srgbClr val="000000"/>
                </a:solidFill>
                <a:latin typeface="Brush Script MT Italic" charset="0"/>
              </a:rPr>
              <a:t>l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n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Wingdings" charset="0"/>
              </a:rPr>
              <a:t>and thus helps in</a:t>
            </a:r>
          </a:p>
          <a:p>
            <a:pPr>
              <a:lnSpc>
                <a:spcPct val="70000"/>
              </a:lnSpc>
              <a:buFont typeface="Symbol" charset="0"/>
              <a:buChar char=" "/>
            </a:pPr>
            <a:r>
              <a:rPr lang="en-US" b="0" dirty="0" smtClean="0">
                <a:solidFill>
                  <a:srgbClr val="000000"/>
                </a:solidFill>
                <a:cs typeface="Symbol" charset="2"/>
                <a:sym typeface="Wingdings" charset="0"/>
              </a:rPr>
              <a:t> determining |</a:t>
            </a:r>
            <a:r>
              <a:rPr lang="en-US" b="0" dirty="0" err="1" smtClean="0">
                <a:solidFill>
                  <a:srgbClr val="000000"/>
                </a:solidFill>
                <a:cs typeface="Symbol" charset="2"/>
                <a:sym typeface="Wingdings" charset="0"/>
              </a:rPr>
              <a:t>V</a:t>
            </a:r>
            <a:r>
              <a:rPr lang="en-US" b="0" baseline="-25000" dirty="0" err="1" smtClean="0">
                <a:solidFill>
                  <a:srgbClr val="000000"/>
                </a:solidFill>
                <a:cs typeface="Symbol" charset="2"/>
                <a:sym typeface="Wingdings" charset="0"/>
              </a:rPr>
              <a:t>ub</a:t>
            </a:r>
            <a:r>
              <a:rPr lang="en-US" b="0" dirty="0" smtClean="0">
                <a:solidFill>
                  <a:srgbClr val="000000"/>
                </a:solidFill>
                <a:cs typeface="Symbol" charset="2"/>
                <a:sym typeface="Wingdings" charset="0"/>
              </a:rPr>
              <a:t>|</a:t>
            </a:r>
          </a:p>
          <a:p>
            <a:pPr>
              <a:lnSpc>
                <a:spcPct val="50000"/>
              </a:lnSpc>
              <a:buFont typeface="Symbol" charset="0"/>
              <a:buChar char=" "/>
            </a:pPr>
            <a:endParaRPr lang="en-US" b="0" dirty="0" smtClean="0">
              <a:solidFill>
                <a:srgbClr val="000000"/>
              </a:solidFill>
              <a:cs typeface="Symbol" charset="2"/>
              <a:sym typeface="Wingdings" charset="0"/>
            </a:endParaRPr>
          </a:p>
          <a:p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In the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kinetic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scheme, measure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b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, energy moments, and HQET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 parameter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m</a:t>
            </a:r>
            <a:r>
              <a:rPr lang="en-US" b="0" baseline="-2500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p</a:t>
            </a:r>
            <a:r>
              <a:rPr lang="en-US" b="0" baseline="30000" dirty="0" smtClean="0">
                <a:solidFill>
                  <a:srgbClr val="000000"/>
                </a:solidFill>
                <a:sym typeface="Wingdings" charset="0"/>
              </a:rPr>
              <a:t>2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(kinetic energy of b quark)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The B </a:t>
            </a:r>
            <a:r>
              <a:rPr lang="en-US" b="0" dirty="0">
                <a:solidFill>
                  <a:srgbClr val="000000"/>
                </a:solidFill>
                <a:sym typeface="Symbol" charset="0"/>
              </a:rPr>
              <a:t>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s+d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CP asymmetry is sensitive for new physics processes</a:t>
            </a: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BABAR updates results on</a:t>
            </a:r>
          </a:p>
          <a:p>
            <a:pPr lvl="1">
              <a:lnSpc>
                <a:spcPct val="70000"/>
              </a:lnSpc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fully inclusive analysis  (383±4)x10</a:t>
            </a:r>
            <a:r>
              <a:rPr lang="en-US" b="0" baseline="30000" dirty="0" smtClean="0">
                <a:solidFill>
                  <a:srgbClr val="000000"/>
                </a:solidFill>
                <a:sym typeface="Wingdings" charset="0"/>
              </a:rPr>
              <a:t>6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BB events</a:t>
            </a:r>
          </a:p>
          <a:p>
            <a:pPr lvl="1">
              <a:lnSpc>
                <a:spcPct val="80000"/>
              </a:lnSpc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semi inclusive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modes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(471±1)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x10</a:t>
            </a:r>
            <a:r>
              <a:rPr lang="en-US" b="0" baseline="30000" dirty="0">
                <a:solidFill>
                  <a:srgbClr val="000000"/>
                </a:solidFill>
                <a:sym typeface="Wingdings" charset="0"/>
              </a:rPr>
              <a:t>6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BB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events</a:t>
            </a:r>
          </a:p>
          <a:p>
            <a:pPr>
              <a:lnSpc>
                <a:spcPct val="7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152400"/>
            <a:ext cx="8001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 err="1" smtClean="0">
                <a:solidFill>
                  <a:schemeClr val="hlink"/>
                </a:solidFill>
              </a:rPr>
              <a:t>B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X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 </a:t>
            </a:r>
            <a:r>
              <a:rPr lang="en-US" sz="3600" b="0" dirty="0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Analyses</a:t>
            </a:r>
            <a:endParaRPr lang="en-US" dirty="0">
              <a:latin typeface="+mn-lt"/>
            </a:endParaRPr>
          </a:p>
        </p:txBody>
      </p:sp>
      <p:pic>
        <p:nvPicPr>
          <p:cNvPr id="13" name="Picture 12" descr="bsg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t="14074"/>
          <a:stretch/>
        </p:blipFill>
        <p:spPr>
          <a:xfrm>
            <a:off x="5867400" y="889000"/>
            <a:ext cx="3200400" cy="1473200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304800"/>
          </a:xfrm>
        </p:spPr>
        <p:txBody>
          <a:bodyPr/>
          <a:lstStyle/>
          <a:p>
            <a:fld id="{74203052-C7AC-0D45-AABB-92F46349195C}" type="slidenum">
              <a:rPr lang="en-US"/>
              <a:pPr/>
              <a:t>4</a:t>
            </a:fld>
            <a:endParaRPr lang="en-US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269637"/>
              </p:ext>
            </p:extLst>
          </p:nvPr>
        </p:nvGraphicFramePr>
        <p:xfrm>
          <a:off x="762000" y="1981200"/>
          <a:ext cx="4183062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241" name="Equation" r:id="rId5" imgW="5295900" imgH="520700" progId="Equation.DSMT4">
                  <p:embed/>
                </p:oleObj>
              </mc:Choice>
              <mc:Fallback>
                <p:oleObj name="Equation" r:id="rId5" imgW="52959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81200"/>
                        <a:ext cx="4183062" cy="407987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5410200" y="6019800"/>
            <a:ext cx="152400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6324600"/>
            <a:ext cx="152400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648200" y="2286000"/>
            <a:ext cx="381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b="1" dirty="0" err="1" smtClean="0">
                <a:solidFill>
                  <a:srgbClr val="1E3DFF"/>
                </a:solidFill>
                <a:effectLst>
                  <a:innerShdw blurRad="114300">
                    <a:prstClr val="black"/>
                  </a:innerShdw>
                </a:effectLst>
              </a:rPr>
              <a:t>Misiak</a:t>
            </a:r>
            <a:r>
              <a:rPr lang="en-US" b="1" dirty="0" smtClean="0">
                <a:solidFill>
                  <a:srgbClr val="1E3DFF"/>
                </a:solidFill>
                <a:effectLst>
                  <a:innerShdw blurRad="114300">
                    <a:prstClr val="black"/>
                  </a:innerShdw>
                </a:effectLst>
              </a:rPr>
              <a:t> </a:t>
            </a:r>
            <a:r>
              <a:rPr lang="en-US" b="1" i="1" dirty="0" smtClean="0">
                <a:solidFill>
                  <a:srgbClr val="1E3DFF"/>
                </a:solidFill>
                <a:effectLst>
                  <a:innerShdw blurRad="114300">
                    <a:prstClr val="black"/>
                  </a:innerShdw>
                </a:effectLst>
              </a:rPr>
              <a:t>et al.</a:t>
            </a:r>
            <a:r>
              <a:rPr lang="en-US" b="1" dirty="0" smtClean="0">
                <a:solidFill>
                  <a:srgbClr val="1E3DFF"/>
                </a:solidFill>
                <a:effectLst>
                  <a:innerShdw blurRad="114300">
                    <a:prstClr val="black"/>
                  </a:innerShdw>
                </a:effectLst>
              </a:rPr>
              <a:t>, PRL98, 022002 (2007) </a:t>
            </a:r>
            <a:endParaRPr lang="en-US" b="1" dirty="0">
              <a:solidFill>
                <a:srgbClr val="1E3DFF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14110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14400"/>
            <a:ext cx="8869362" cy="4693593"/>
          </a:xfrm>
          <a:noFill/>
        </p:spPr>
        <p:txBody>
          <a:bodyPr rIns="0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  <a:sym typeface="Wingdings" charset="0"/>
              </a:rPr>
              <a:t>Tag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recoiling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B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via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Xe</a:t>
            </a:r>
            <a:r>
              <a:rPr lang="en-US" b="0" baseline="30000" dirty="0" err="1" smtClean="0">
                <a:solidFill>
                  <a:srgbClr val="000000"/>
                </a:solidFill>
                <a:sym typeface="Wingdings" charset="0"/>
              </a:rPr>
              <a:t>±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n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or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m</a:t>
            </a:r>
            <a:r>
              <a:rPr lang="en-US" b="0" baseline="30000" dirty="0" err="1">
                <a:solidFill>
                  <a:srgbClr val="000000"/>
                </a:solidFill>
                <a:sym typeface="Wingdings" charset="0"/>
              </a:rPr>
              <a:t>±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n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decay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to 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suppress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continuum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background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Use optimized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p</a:t>
            </a:r>
            <a:r>
              <a:rPr lang="en-US" b="0" baseline="30000" dirty="0" smtClean="0">
                <a:solidFill>
                  <a:srgbClr val="000000"/>
                </a:solidFill>
                <a:sym typeface="Wingdings" charset="0"/>
              </a:rPr>
              <a:t>0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and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h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vetoes,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miss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,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and 2 neural networks (for e,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m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each)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based on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event shape variables</a:t>
            </a: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Signal efficiency is 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~2.5% compared to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continuum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=0.0005%  and 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BB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=0.013%</a:t>
            </a: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Estimate remaining continuum background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from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qq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continuum sample 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From measured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spectrum yield branching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fraction after correcting for calorimeter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resolution, Doppler smearing and 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signal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</a:t>
            </a:r>
            <a:endParaRPr lang="en-US" b="0" dirty="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152400"/>
            <a:ext cx="8001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 smtClean="0">
                <a:solidFill>
                  <a:schemeClr val="hlink"/>
                </a:solidFill>
              </a:rPr>
              <a:t>Inclusive </a:t>
            </a:r>
            <a:r>
              <a:rPr lang="en-US" sz="3600" b="0" dirty="0" err="1">
                <a:solidFill>
                  <a:schemeClr val="hlink"/>
                </a:solidFill>
              </a:rPr>
              <a:t>B</a:t>
            </a:r>
            <a:r>
              <a:rPr lang="en-US" sz="3600" b="0" dirty="0" err="1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: </a:t>
            </a:r>
            <a:r>
              <a:rPr lang="en-US" sz="3600" b="0" dirty="0" err="1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E</a:t>
            </a:r>
            <a:r>
              <a:rPr lang="en-US" sz="3600" b="0" baseline="-2500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+mn-lt"/>
                <a:cs typeface="Symbol" charset="2"/>
                <a:sym typeface="Symbol" charset="0"/>
              </a:rPr>
              <a:t> Spectrum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 </a:t>
            </a:r>
            <a:endParaRPr lang="en-US" dirty="0">
              <a:latin typeface="+mn-lt"/>
            </a:endParaRPr>
          </a:p>
        </p:txBody>
      </p:sp>
      <p:pic>
        <p:nvPicPr>
          <p:cNvPr id="3" name="Picture 2" descr="bsg-cspect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958167"/>
            <a:ext cx="3200400" cy="2252133"/>
          </a:xfrm>
          <a:prstGeom prst="rect">
            <a:avLst/>
          </a:prstGeom>
        </p:spPr>
      </p:pic>
      <p:pic>
        <p:nvPicPr>
          <p:cNvPr id="4" name="Picture 3" descr="bsg-spec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1447800"/>
            <a:ext cx="3314700" cy="2171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1938" y="762000"/>
            <a:ext cx="2744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Measured background </a:t>
            </a:r>
          </a:p>
          <a:p>
            <a:r>
              <a:rPr lang="en-US" sz="1800" dirty="0" smtClean="0"/>
              <a:t>subtracted </a:t>
            </a:r>
            <a:r>
              <a:rPr lang="en-US" sz="1800" dirty="0" err="1" smtClean="0"/>
              <a:t>E</a:t>
            </a:r>
            <a:r>
              <a:rPr lang="en-US" sz="18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 spectrum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5961421" y="3619500"/>
            <a:ext cx="2953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Partial branching fraction</a:t>
            </a:r>
            <a:endParaRPr lang="en-US" sz="1800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553200"/>
            <a:ext cx="762000" cy="304800"/>
          </a:xfrm>
        </p:spPr>
        <p:txBody>
          <a:bodyPr/>
          <a:lstStyle/>
          <a:p>
            <a:fld id="{74203052-C7AC-0D45-AABB-92F46349195C}" type="slidenum">
              <a:rPr lang="en-US"/>
              <a:pPr/>
              <a:t>5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1371600" y="4191000"/>
            <a:ext cx="152400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3505200" y="3352800"/>
            <a:ext cx="76200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693656"/>
              </p:ext>
            </p:extLst>
          </p:nvPr>
        </p:nvGraphicFramePr>
        <p:xfrm>
          <a:off x="53974" y="5667375"/>
          <a:ext cx="6118226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2404" name="Equation" r:id="rId6" imgW="7747000" imgH="546100" progId="Equation.3">
                  <p:embed/>
                </p:oleObj>
              </mc:Choice>
              <mc:Fallback>
                <p:oleObj name="Equation" r:id="rId6" imgW="77470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4" y="5667375"/>
                        <a:ext cx="6118226" cy="428625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404597"/>
              </p:ext>
            </p:extLst>
          </p:nvPr>
        </p:nvGraphicFramePr>
        <p:xfrm>
          <a:off x="1773237" y="6221413"/>
          <a:ext cx="356076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2405" name="Equation" r:id="rId8" imgW="4508500" imgH="520700" progId="Equation.DSMT4">
                  <p:embed/>
                </p:oleObj>
              </mc:Choice>
              <mc:Fallback>
                <p:oleObj name="Equation" r:id="rId8" imgW="45085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3237" y="6221413"/>
                        <a:ext cx="3560763" cy="407987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6172200"/>
            <a:ext cx="899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HFAG</a:t>
            </a:r>
            <a:endParaRPr lang="en-US" sz="2000" dirty="0"/>
          </a:p>
        </p:txBody>
      </p:sp>
      <p:pic>
        <p:nvPicPr>
          <p:cNvPr id="23" name="Picture 10" descr="kee-c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2" y="25527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kee-c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3721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14800" y="6629400"/>
            <a:ext cx="2667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 dirty="0" smtClean="0">
                <a:solidFill>
                  <a:srgbClr val="FF00FF"/>
                </a:solidFill>
              </a:rPr>
              <a:t>HFAG: arXiv</a:t>
            </a:r>
            <a:r>
              <a:rPr lang="en-US" sz="1200" dirty="0">
                <a:solidFill>
                  <a:srgbClr val="FF00FF"/>
                </a:solidFill>
              </a:rPr>
              <a:t>:1010.1589v3 (2011)</a:t>
            </a:r>
            <a:endParaRPr lang="en-US" sz="1200" b="1" dirty="0">
              <a:solidFill>
                <a:srgbClr val="FF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8458200" y="2857500"/>
            <a:ext cx="1524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8001000" y="5676900"/>
            <a:ext cx="1524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5668670" y="6172200"/>
            <a:ext cx="3475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Kinetic model with HFAG averages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6934200" y="5524500"/>
            <a:ext cx="304800" cy="685800"/>
          </a:xfrm>
          <a:prstGeom prst="straightConnector1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1267787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14400"/>
            <a:ext cx="8869362" cy="4493537"/>
          </a:xfrm>
          <a:noFill/>
        </p:spPr>
        <p:txBody>
          <a:bodyPr rIns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Total branching fraction from BABAR,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Belle and CLEO for different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selection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are in good agreement 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Measure energy moments</a:t>
            </a: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80000"/>
              </a:lnSpc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Energy </a:t>
            </a:r>
            <a:r>
              <a:rPr lang="en-US" b="0" smtClean="0">
                <a:solidFill>
                  <a:srgbClr val="000000"/>
                </a:solidFill>
                <a:sym typeface="Wingdings" charset="0"/>
              </a:rPr>
              <a:t>moments </a:t>
            </a:r>
            <a:r>
              <a:rPr lang="en-US" b="0" smtClean="0">
                <a:solidFill>
                  <a:srgbClr val="000000"/>
                </a:solidFill>
                <a:sym typeface="Wingdings" charset="0"/>
              </a:rPr>
              <a:t>from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BABAR, Belle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and CLEO 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for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different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selection are consistent</a:t>
            </a: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85800" y="65532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28600" y="152400"/>
            <a:ext cx="8763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>
                <a:solidFill>
                  <a:schemeClr val="hlink"/>
                </a:solidFill>
              </a:rPr>
              <a:t>Inclusive </a:t>
            </a:r>
            <a:r>
              <a:rPr lang="en-US" sz="3600" b="0" dirty="0" err="1">
                <a:solidFill>
                  <a:schemeClr val="hlink"/>
                </a:solidFill>
              </a:rPr>
              <a:t>B</a:t>
            </a:r>
            <a:r>
              <a:rPr lang="en-US" sz="3600" b="0" dirty="0" err="1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:</a:t>
            </a:r>
            <a:r>
              <a:rPr lang="en-US" dirty="0" smtClean="0">
                <a:sym typeface="Symbol" charset="0"/>
              </a:rPr>
              <a:t> </a:t>
            </a:r>
            <a:r>
              <a:rPr lang="en-US" sz="3600" b="0" dirty="0" smtClean="0">
                <a:solidFill>
                  <a:schemeClr val="hlink"/>
                </a:solidFill>
              </a:rPr>
              <a:t>Energy Moments</a:t>
            </a:r>
            <a:endParaRPr lang="en-US" dirty="0">
              <a:latin typeface="+mn-lt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5200" y="6477000"/>
            <a:ext cx="762000" cy="304800"/>
          </a:xfrm>
        </p:spPr>
        <p:txBody>
          <a:bodyPr/>
          <a:lstStyle/>
          <a:p>
            <a:fld id="{74203052-C7AC-0D45-AABB-92F46349195C}" type="slidenum">
              <a:rPr lang="en-US"/>
              <a:pPr/>
              <a:t>6</a:t>
            </a:fld>
            <a:endParaRPr lang="en-US"/>
          </a:p>
        </p:txBody>
      </p:sp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42829"/>
              </p:ext>
            </p:extLst>
          </p:nvPr>
        </p:nvGraphicFramePr>
        <p:xfrm>
          <a:off x="76201" y="2526476"/>
          <a:ext cx="5638800" cy="410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505" name="Equation" r:id="rId4" imgW="7429500" imgH="546100" progId="Equation.3">
                  <p:embed/>
                </p:oleObj>
              </mc:Choice>
              <mc:Fallback>
                <p:oleObj name="Equation" r:id="rId4" imgW="74295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1" y="2526476"/>
                        <a:ext cx="5638800" cy="410399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 descr="bsg-misc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6" t="19260" r="11176" b="65150"/>
          <a:stretch/>
        </p:blipFill>
        <p:spPr>
          <a:xfrm>
            <a:off x="584200" y="4495800"/>
            <a:ext cx="3378200" cy="2094723"/>
          </a:xfrm>
          <a:prstGeom prst="rect">
            <a:avLst/>
          </a:prstGeom>
        </p:spPr>
      </p:pic>
      <p:pic>
        <p:nvPicPr>
          <p:cNvPr id="22" name="Picture 21" descr="bsg-misc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5" t="5740" r="49040" b="73149"/>
          <a:stretch/>
        </p:blipFill>
        <p:spPr>
          <a:xfrm>
            <a:off x="5682902" y="838200"/>
            <a:ext cx="3461098" cy="2286000"/>
          </a:xfrm>
          <a:prstGeom prst="rect">
            <a:avLst/>
          </a:prstGeom>
        </p:spPr>
      </p:pic>
      <p:pic>
        <p:nvPicPr>
          <p:cNvPr id="23" name="Picture 22" descr="bsg-misc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2" t="34567" r="11176" b="49460"/>
          <a:stretch/>
        </p:blipFill>
        <p:spPr>
          <a:xfrm>
            <a:off x="3937000" y="4495800"/>
            <a:ext cx="3454400" cy="2146300"/>
          </a:xfrm>
          <a:prstGeom prst="rect">
            <a:avLst/>
          </a:prstGeom>
        </p:spPr>
      </p:pic>
      <p:pic>
        <p:nvPicPr>
          <p:cNvPr id="25" name="Picture 24" descr="testx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3" t="48333" r="21263" b="34444"/>
          <a:stretch/>
        </p:blipFill>
        <p:spPr>
          <a:xfrm>
            <a:off x="7555867" y="5741504"/>
            <a:ext cx="215900" cy="506896"/>
          </a:xfrm>
          <a:prstGeom prst="rect">
            <a:avLst/>
          </a:prstGeom>
        </p:spPr>
      </p:pic>
      <p:pic>
        <p:nvPicPr>
          <p:cNvPr id="26" name="Picture 25" descr="testx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" t="61667" r="91936" b="21111"/>
          <a:stretch/>
        </p:blipFill>
        <p:spPr>
          <a:xfrm>
            <a:off x="7573647" y="5589104"/>
            <a:ext cx="19812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6967" y="4750904"/>
            <a:ext cx="609600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 </a:t>
            </a:r>
            <a:r>
              <a:rPr lang="en-US" sz="3200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dirty="0" smtClean="0">
              <a:latin typeface="ＭＳ ゴシック"/>
              <a:ea typeface="ＭＳ ゴシック"/>
              <a:cs typeface="ＭＳ ゴシック"/>
            </a:endParaRPr>
          </a:p>
          <a:p>
            <a:pPr>
              <a:lnSpc>
                <a:spcPct val="50000"/>
              </a:lnSpc>
            </a:pP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5567" y="4852167"/>
            <a:ext cx="14484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this analysis</a:t>
            </a:r>
          </a:p>
          <a:p>
            <a:r>
              <a:rPr lang="en-US" sz="1600" dirty="0" smtClean="0"/>
              <a:t>BABAR semi-</a:t>
            </a:r>
          </a:p>
          <a:p>
            <a:r>
              <a:rPr lang="en-US" sz="1600" dirty="0" smtClean="0"/>
              <a:t>inclusive</a:t>
            </a:r>
          </a:p>
          <a:p>
            <a:r>
              <a:rPr lang="en-US" sz="1600" dirty="0" smtClean="0"/>
              <a:t>Belle</a:t>
            </a:r>
          </a:p>
          <a:p>
            <a:r>
              <a:rPr lang="en-US" sz="1600" dirty="0" smtClean="0"/>
              <a:t>CLEO</a:t>
            </a:r>
            <a:endParaRPr lang="en-US" sz="1600" dirty="0"/>
          </a:p>
        </p:txBody>
      </p:sp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367603"/>
              </p:ext>
            </p:extLst>
          </p:nvPr>
        </p:nvGraphicFramePr>
        <p:xfrm>
          <a:off x="68262" y="3058644"/>
          <a:ext cx="7094538" cy="625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506" name="Equation" r:id="rId8" imgW="9271000" imgH="825500" progId="Equation.3">
                  <p:embed/>
                </p:oleObj>
              </mc:Choice>
              <mc:Fallback>
                <p:oleObj name="Equation" r:id="rId8" imgW="9271000" imgH="825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" y="3058644"/>
                        <a:ext cx="7094538" cy="625944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10" descr="kee-c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2" y="9906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kee-c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703762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kee-c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482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29400" y="3581400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FF"/>
                </a:solidFill>
              </a:rPr>
              <a:t>CLEO: PRL 87, 251807 </a:t>
            </a:r>
            <a:r>
              <a:rPr lang="en-US" sz="1200" dirty="0">
                <a:solidFill>
                  <a:srgbClr val="FF00FF"/>
                </a:solidFill>
              </a:rPr>
              <a:t>(2001)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29400" y="3761601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800000"/>
                </a:solidFill>
              </a:rPr>
              <a:t>Belle: PRL 103</a:t>
            </a:r>
            <a:r>
              <a:rPr lang="en-US" sz="1200" dirty="0">
                <a:solidFill>
                  <a:srgbClr val="800000"/>
                </a:solidFill>
              </a:rPr>
              <a:t>, </a:t>
            </a:r>
            <a:r>
              <a:rPr lang="en-US" sz="1200" dirty="0" smtClean="0">
                <a:solidFill>
                  <a:srgbClr val="800000"/>
                </a:solidFill>
              </a:rPr>
              <a:t>241801 </a:t>
            </a:r>
            <a:r>
              <a:rPr lang="en-US" sz="1200" dirty="0">
                <a:solidFill>
                  <a:srgbClr val="800000"/>
                </a:solidFill>
              </a:rPr>
              <a:t>(2009)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29400" y="3962400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BABAR: PRD 72, 052004 </a:t>
            </a:r>
            <a:r>
              <a:rPr lang="en-US" sz="1200" dirty="0">
                <a:solidFill>
                  <a:srgbClr val="FF0000"/>
                </a:solidFill>
              </a:rPr>
              <a:t>(2005)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8610600" y="1295400"/>
            <a:ext cx="1524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6781800" y="50292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1447800" y="4953000"/>
            <a:ext cx="1524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6677127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838200"/>
            <a:ext cx="8869362" cy="5893921"/>
          </a:xfrm>
          <a:noFill/>
        </p:spPr>
        <p:txBody>
          <a:bodyPr rIns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Determine B/B from the tag charge </a:t>
            </a: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Define </a:t>
            </a:r>
            <a:r>
              <a:rPr lang="en-US" b="0" i="1" dirty="0" smtClean="0">
                <a:solidFill>
                  <a:srgbClr val="000000"/>
                </a:solidFill>
                <a:sym typeface="Wingdings" charset="0"/>
              </a:rPr>
              <a:t>CP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asymmetry</a:t>
            </a: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>
              <a:lnSpc>
                <a:spcPct val="50000"/>
              </a:lnSpc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Measure A</a:t>
            </a:r>
            <a:r>
              <a:rPr lang="en-US" b="0" baseline="-25000" dirty="0" smtClean="0">
                <a:solidFill>
                  <a:srgbClr val="000000"/>
                </a:solidFill>
                <a:sym typeface="Wingdings" charset="0"/>
              </a:rPr>
              <a:t>CP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after correcting for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charge bias and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mistagging</a:t>
            </a: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7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Extrapolate corrected </a:t>
            </a:r>
            <a:r>
              <a:rPr lang="en-US" b="0" dirty="0" smtClean="0">
                <a:solidFill>
                  <a:srgbClr val="000000"/>
                </a:solidFill>
                <a:latin typeface="Euclid Math One" charset="2"/>
                <a:cs typeface="Euclid Math One" charset="2"/>
                <a:sym typeface="Wingdings" charset="0"/>
              </a:rPr>
              <a:t>B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(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B</a:t>
            </a:r>
            <a:r>
              <a:rPr lang="en-US" b="0" dirty="0" err="1">
                <a:solidFill>
                  <a:srgbClr val="000000"/>
                </a:solidFill>
                <a:sym typeface="Symbol" charset="0"/>
              </a:rPr>
              <a:t>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)  from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baseline="-2500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&gt; 1.8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GeV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to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E</a:t>
            </a:r>
            <a:r>
              <a:rPr lang="en-US" b="0" baseline="-25000" dirty="0" err="1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baseline="-25000" dirty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&gt;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1.6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GeV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(1.033±0.006)</a:t>
            </a:r>
          </a:p>
          <a:p>
            <a:pPr marL="0" indent="0"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Use this result to constrain new physics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in type II two-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higgs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doublet model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H</a:t>
            </a:r>
            <a:r>
              <a:rPr lang="en-US" b="0" baseline="-25000" dirty="0" smtClean="0">
                <a:solidFill>
                  <a:srgbClr val="000000"/>
                </a:solidFill>
                <a:sym typeface="Wingdings" charset="0"/>
              </a:rPr>
              <a:t>±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&lt; 327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GeV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is excluded at 95% CL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 independent of tan 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b</a:t>
            </a:r>
            <a:endParaRPr lang="en-US" b="0" dirty="0">
              <a:solidFill>
                <a:srgbClr val="000000"/>
              </a:solidFill>
              <a:latin typeface="Symbol" charset="2"/>
              <a:cs typeface="Symbol" charset="2"/>
              <a:sym typeface="Wingdings" charset="0"/>
            </a:endParaRPr>
          </a:p>
        </p:txBody>
      </p:sp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152400"/>
            <a:ext cx="8001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 smtClean="0">
                <a:solidFill>
                  <a:schemeClr val="hlink"/>
                </a:solidFill>
              </a:rPr>
              <a:t>Inclusive </a:t>
            </a:r>
            <a:r>
              <a:rPr lang="en-US" sz="3600" b="0" dirty="0" err="1">
                <a:solidFill>
                  <a:schemeClr val="hlink"/>
                </a:solidFill>
              </a:rPr>
              <a:t>B</a:t>
            </a:r>
            <a:r>
              <a:rPr lang="en-US" sz="3600" b="0" dirty="0" err="1">
                <a:solidFill>
                  <a:schemeClr val="hlink"/>
                </a:solidFill>
                <a:sym typeface="Symbol" charset="0"/>
              </a:rPr>
              <a:t>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: </a:t>
            </a:r>
            <a:r>
              <a:rPr lang="en-US" b="0" dirty="0">
                <a:solidFill>
                  <a:schemeClr val="hlink"/>
                </a:solidFill>
                <a:latin typeface="Euclid Math One" charset="2"/>
                <a:cs typeface="Euclid Math One" charset="2"/>
              </a:rPr>
              <a:t>A</a:t>
            </a:r>
            <a:r>
              <a:rPr lang="en-US" b="0" i="1" baseline="-25000" dirty="0">
                <a:solidFill>
                  <a:schemeClr val="hlink"/>
                </a:solidFill>
              </a:rPr>
              <a:t>CP</a:t>
            </a:r>
            <a:r>
              <a:rPr lang="en-US" b="0" dirty="0">
                <a:solidFill>
                  <a:schemeClr val="hlink"/>
                </a:solidFill>
              </a:rPr>
              <a:t> </a:t>
            </a:r>
            <a:r>
              <a:rPr lang="en-US" b="0" dirty="0" smtClean="0">
                <a:solidFill>
                  <a:schemeClr val="hlink"/>
                </a:solidFill>
              </a:rPr>
              <a:t>and New Physics</a:t>
            </a:r>
            <a:endParaRPr lang="en-US" dirty="0"/>
          </a:p>
        </p:txBody>
      </p:sp>
      <p:pic>
        <p:nvPicPr>
          <p:cNvPr id="14" name="Picture 13" descr="bsg-misc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5" t="55924" r="53655" b="18332"/>
          <a:stretch/>
        </p:blipFill>
        <p:spPr>
          <a:xfrm>
            <a:off x="5499100" y="3657600"/>
            <a:ext cx="3263900" cy="30988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304800"/>
          </a:xfrm>
        </p:spPr>
        <p:txBody>
          <a:bodyPr/>
          <a:lstStyle/>
          <a:p>
            <a:fld id="{74203052-C7AC-0D45-AABB-92F46349195C}" type="slidenum">
              <a:rPr lang="en-US"/>
              <a:pPr/>
              <a:t>7</a:t>
            </a:fld>
            <a:endParaRPr lang="en-US"/>
          </a:p>
        </p:txBody>
      </p:sp>
      <p:pic>
        <p:nvPicPr>
          <p:cNvPr id="16" name="Picture 15" descr="bsg-c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838200"/>
            <a:ext cx="3200400" cy="2857500"/>
          </a:xfrm>
          <a:prstGeom prst="rect">
            <a:avLst/>
          </a:prstGeom>
        </p:spPr>
      </p:pic>
      <p:graphicFrame>
        <p:nvGraphicFramePr>
          <p:cNvPr id="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636723"/>
              </p:ext>
            </p:extLst>
          </p:nvPr>
        </p:nvGraphicFramePr>
        <p:xfrm>
          <a:off x="504825" y="1895475"/>
          <a:ext cx="43719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4495" name="Equation" r:id="rId6" imgW="5092700" imgH="901700" progId="Equation.DSMT4">
                  <p:embed/>
                </p:oleObj>
              </mc:Choice>
              <mc:Fallback>
                <p:oleObj name="Equation" r:id="rId6" imgW="50927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" y="1895475"/>
                        <a:ext cx="4371975" cy="771525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2679180"/>
              </p:ext>
            </p:extLst>
          </p:nvPr>
        </p:nvGraphicFramePr>
        <p:xfrm>
          <a:off x="533400" y="3505200"/>
          <a:ext cx="4110038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4496" name="Equation" r:id="rId8" imgW="4787900" imgH="495300" progId="Equation.DSMT4">
                  <p:embed/>
                </p:oleObj>
              </mc:Choice>
              <mc:Fallback>
                <p:oleObj name="Equation" r:id="rId8" imgW="4787900" imgH="495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505200"/>
                        <a:ext cx="4110038" cy="423863"/>
                      </a:xfrm>
                      <a:prstGeom prst="rect">
                        <a:avLst/>
                      </a:prstGeom>
                      <a:solidFill>
                        <a:srgbClr val="F8FFB3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 bwMode="auto">
          <a:xfrm>
            <a:off x="2133600" y="914400"/>
            <a:ext cx="152400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190378"/>
              </p:ext>
            </p:extLst>
          </p:nvPr>
        </p:nvGraphicFramePr>
        <p:xfrm>
          <a:off x="971550" y="4800600"/>
          <a:ext cx="399256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4497" name="Equation" r:id="rId10" imgW="5054600" imgH="520700" progId="Equation.DSMT4">
                  <p:embed/>
                </p:oleObj>
              </mc:Choice>
              <mc:Fallback>
                <p:oleObj name="Equation" r:id="rId10" imgW="50546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800600"/>
                        <a:ext cx="3992563" cy="407988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0" descr="kee-c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956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kee-c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362" y="38862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162800" y="22860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FF"/>
                </a:solidFill>
              </a:rPr>
              <a:t> </a:t>
            </a:r>
            <a:r>
              <a:rPr lang="en-US" sz="1200" dirty="0" smtClean="0">
                <a:solidFill>
                  <a:srgbClr val="FF00FF"/>
                </a:solidFill>
              </a:rPr>
              <a:t>          PRL86</a:t>
            </a:r>
            <a:r>
              <a:rPr lang="en-US" sz="1200" dirty="0">
                <a:solidFill>
                  <a:srgbClr val="FF00FF"/>
                </a:solidFill>
              </a:rPr>
              <a:t>, 5661 (2001</a:t>
            </a:r>
            <a:r>
              <a:rPr lang="en-US" sz="1200" dirty="0" smtClean="0">
                <a:solidFill>
                  <a:srgbClr val="FF00FF"/>
                </a:solidFill>
              </a:rPr>
              <a:t>)</a:t>
            </a:r>
            <a:endParaRPr lang="en-US" sz="1200" dirty="0">
              <a:solidFill>
                <a:srgbClr val="FF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15200" y="1295401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PRL 97,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171803 (2006)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91400" y="185660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PRD </a:t>
            </a:r>
            <a:r>
              <a:rPr lang="en-US" sz="1200" dirty="0">
                <a:solidFill>
                  <a:srgbClr val="FF0000"/>
                </a:solidFill>
              </a:rPr>
              <a:t>77, 051103 (2008)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1792" y="6657201"/>
            <a:ext cx="2462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3DFF"/>
                </a:solidFill>
              </a:rPr>
              <a:t>Haisch</a:t>
            </a:r>
            <a:r>
              <a:rPr lang="en-US" sz="1200" dirty="0" smtClean="0">
                <a:solidFill>
                  <a:srgbClr val="1E3DFF"/>
                </a:solidFill>
              </a:rPr>
              <a:t>: arXiv</a:t>
            </a:r>
            <a:r>
              <a:rPr lang="en-US" sz="1200" dirty="0">
                <a:solidFill>
                  <a:srgbClr val="1E3DFF"/>
                </a:solidFill>
              </a:rPr>
              <a:t>:</a:t>
            </a:r>
            <a:r>
              <a:rPr lang="en-US" sz="1200" dirty="0" smtClean="0">
                <a:solidFill>
                  <a:srgbClr val="1E3DFF"/>
                </a:solidFill>
              </a:rPr>
              <a:t>0805.2141 (2008)</a:t>
            </a:r>
            <a:endParaRPr lang="en-US" sz="1200" dirty="0">
              <a:solidFill>
                <a:srgbClr val="1E3DFF"/>
              </a:solidFill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1905000" y="5181600"/>
            <a:ext cx="2667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 dirty="0" smtClean="0">
                <a:solidFill>
                  <a:srgbClr val="FF00FF"/>
                </a:solidFill>
              </a:rPr>
              <a:t>HFAG: arXiv</a:t>
            </a:r>
            <a:r>
              <a:rPr lang="en-US" sz="1200" dirty="0">
                <a:solidFill>
                  <a:srgbClr val="FF00FF"/>
                </a:solidFill>
              </a:rPr>
              <a:t>:1010.1589v3 (2011)</a:t>
            </a:r>
            <a:endParaRPr lang="en-US" sz="1200" b="1" dirty="0">
              <a:solidFill>
                <a:srgbClr val="FF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8305800" y="41910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6248400" y="3200400"/>
            <a:ext cx="152400" cy="0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49397804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DC2-CBF5-E54F-960F-62F03A04650D}" type="slidenum">
              <a:rPr lang="en-US"/>
              <a:pPr/>
              <a:t>8</a:t>
            </a:fld>
            <a:endParaRPr lang="en-US"/>
          </a:p>
        </p:txBody>
      </p:sp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31775"/>
            <a:ext cx="8001000" cy="606425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838200"/>
            <a:ext cx="8869362" cy="6340197"/>
          </a:xfrm>
          <a:noFill/>
        </p:spPr>
        <p:txBody>
          <a:bodyPr rIns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Use sum of 38 exclusive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g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modes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 with ≤4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p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(≤2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p</a:t>
            </a:r>
            <a:r>
              <a:rPr lang="en-US" b="0" baseline="30000" dirty="0" smtClean="0">
                <a:solidFill>
                  <a:srgbClr val="000000"/>
                </a:solidFill>
                <a:sym typeface="Wingdings" charset="0"/>
              </a:rPr>
              <a:t>0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), 1</a:t>
            </a:r>
            <a:r>
              <a:rPr lang="en-US" b="0" dirty="0">
                <a:solidFill>
                  <a:srgbClr val="000000"/>
                </a:solidFill>
                <a:sym typeface="Wingdings" charset="0"/>
              </a:rPr>
              <a:t>(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3)K (≤1K</a:t>
            </a:r>
            <a:r>
              <a:rPr lang="en-US" b="0" baseline="30000" dirty="0" smtClean="0">
                <a:solidFill>
                  <a:srgbClr val="000000"/>
                </a:solidFill>
                <a:sym typeface="Wingdings" charset="0"/>
              </a:rPr>
              <a:t>0</a:t>
            </a:r>
            <a:r>
              <a:rPr lang="en-US" b="0" baseline="-25000" dirty="0" smtClean="0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), ≤1</a:t>
            </a:r>
            <a:r>
              <a:rPr lang="en-US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h</a:t>
            </a:r>
            <a:endParaRPr lang="en-US" b="0" dirty="0">
              <a:solidFill>
                <a:srgbClr val="000000"/>
              </a:solidFill>
              <a:latin typeface="Symbol" charset="2"/>
              <a:cs typeface="Symbol" charset="2"/>
              <a:sym typeface="Wingdings" charset="0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</a:t>
            </a:r>
            <a:endParaRPr lang="en-US" b="0" dirty="0">
              <a:solidFill>
                <a:srgbClr val="000000"/>
              </a:solidFill>
              <a:latin typeface="Wingdings"/>
              <a:ea typeface="Wingdings"/>
              <a:cs typeface="Wingdings"/>
              <a:sym typeface="Wingdings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Measured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Xs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is fitted to kinetic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and shape function models</a:t>
            </a:r>
          </a:p>
          <a:p>
            <a:pPr marL="0" indent="0">
              <a:lnSpc>
                <a:spcPct val="7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lnSpc>
                <a:spcPct val="70000"/>
              </a:lnSpc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buNone/>
            </a:pPr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endParaRPr lang="en-US" b="0" dirty="0" smtClean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>
                <a:solidFill>
                  <a:srgbClr val="000000"/>
                </a:solidFill>
                <a:sym typeface="Wingdings" charset="0"/>
              </a:rPr>
              <a:t> Reconstruct </a:t>
            </a:r>
            <a:r>
              <a:rPr lang="en-US" b="0" dirty="0" err="1">
                <a:solidFill>
                  <a:srgbClr val="000000"/>
                </a:solidFill>
                <a:sym typeface="Wingdings" charset="0"/>
              </a:rPr>
              <a:t>X</a:t>
            </a:r>
            <a:r>
              <a:rPr lang="en-US" b="0" baseline="-25000" dirty="0" err="1">
                <a:solidFill>
                  <a:srgbClr val="000000"/>
                </a:solidFill>
                <a:sym typeface="Wingdings" charset="0"/>
              </a:rPr>
              <a:t>s</a:t>
            </a:r>
            <a:r>
              <a:rPr lang="en-US" b="0"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</a:p>
          <a:p>
            <a:pPr>
              <a:lnSpc>
                <a:spcPct val="80000"/>
              </a:lnSpc>
            </a:pPr>
            <a:endParaRPr lang="en-US" b="0" dirty="0">
              <a:solidFill>
                <a:srgbClr val="000000"/>
              </a:solidFill>
              <a:sym typeface="Wingdings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Sum of partial branching fractions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in each </a:t>
            </a:r>
            <a:r>
              <a:rPr lang="en-US" b="0" dirty="0" err="1" smtClean="0">
                <a:solidFill>
                  <a:srgbClr val="000000"/>
                </a:solidFill>
                <a:sym typeface="Wingdings" charset="0"/>
              </a:rPr>
              <a:t>m</a:t>
            </a:r>
            <a:r>
              <a:rPr lang="en-US" b="0" baseline="-25000" dirty="0" err="1" smtClean="0">
                <a:solidFill>
                  <a:srgbClr val="000000"/>
                </a:solidFill>
                <a:sym typeface="Wingdings" charset="0"/>
              </a:rPr>
              <a:t>Xs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bin is summed to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Wingdings" charset="0"/>
              </a:rPr>
              <a:t>     to yield total branching fraction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sym typeface="Wingdings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7778" r="6712"/>
          <a:stretch/>
        </p:blipFill>
        <p:spPr>
          <a:xfrm>
            <a:off x="4730982" y="4191000"/>
            <a:ext cx="4413018" cy="2108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170" y="1074808"/>
            <a:ext cx="4263430" cy="2811392"/>
          </a:xfrm>
          <a:prstGeom prst="rect">
            <a:avLst/>
          </a:prstGeom>
        </p:spPr>
      </p:pic>
      <p:sp>
        <p:nvSpPr>
          <p:cNvPr id="12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152400"/>
            <a:ext cx="80010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A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b="0" dirty="0" err="1" smtClean="0">
                <a:solidFill>
                  <a:schemeClr val="hlink"/>
                </a:solidFill>
              </a:rPr>
              <a:t>B</a:t>
            </a:r>
            <a:r>
              <a:rPr lang="en-US" sz="3600" b="0" dirty="0" err="1" smtClean="0">
                <a:solidFill>
                  <a:schemeClr val="hlink"/>
                </a:solidFill>
                <a:sym typeface="Symbol" charset="0"/>
              </a:rPr>
              <a:t>X</a:t>
            </a:r>
            <a:r>
              <a:rPr lang="en-US" sz="3600" b="0" baseline="-25000" dirty="0" err="1" smtClean="0">
                <a:solidFill>
                  <a:schemeClr val="hlink"/>
                </a:solidFill>
                <a:sym typeface="Symbol" charset="0"/>
              </a:rPr>
              <a:t>s</a:t>
            </a:r>
            <a:r>
              <a:rPr lang="en-US" sz="3600" b="0" dirty="0" err="1" smtClean="0">
                <a:solidFill>
                  <a:schemeClr val="hlink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3600" b="0" dirty="0" smtClean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smtClean="0">
                <a:solidFill>
                  <a:schemeClr val="hlink"/>
                </a:solidFill>
              </a:rPr>
              <a:t> Semi-Inclusive Analysis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72930" y="3810000"/>
            <a:ext cx="27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Photon energy spectrum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960325" y="762000"/>
            <a:ext cx="281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Hadronic</a:t>
            </a:r>
            <a:r>
              <a:rPr lang="en-US" sz="1800" dirty="0" smtClean="0"/>
              <a:t> mass spectrum</a:t>
            </a:r>
            <a:endParaRPr lang="en-US" sz="1800" dirty="0"/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578252"/>
              </p:ext>
            </p:extLst>
          </p:nvPr>
        </p:nvGraphicFramePr>
        <p:xfrm>
          <a:off x="2895601" y="4975256"/>
          <a:ext cx="1066800" cy="668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8391" name="Equation" r:id="rId6" imgW="1549400" imgH="977900" progId="Equation.DSMT4">
                  <p:embed/>
                </p:oleObj>
              </mc:Choice>
              <mc:Fallback>
                <p:oleObj name="Equation" r:id="rId6" imgW="1549400" imgH="977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1" y="4975256"/>
                        <a:ext cx="1066800" cy="668306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259273"/>
              </p:ext>
            </p:extLst>
          </p:nvPr>
        </p:nvGraphicFramePr>
        <p:xfrm>
          <a:off x="152400" y="2482850"/>
          <a:ext cx="46355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8392" name="Equation" r:id="rId8" imgW="5867400" imgH="1206500" progId="Equation.DSMT4">
                  <p:embed/>
                </p:oleObj>
              </mc:Choice>
              <mc:Fallback>
                <p:oleObj name="Equation" r:id="rId8" imgW="5867400" imgH="1206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482850"/>
                        <a:ext cx="4635500" cy="946150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>
            <a:off x="1371600" y="2514600"/>
            <a:ext cx="0" cy="91440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2743200" y="2514600"/>
            <a:ext cx="0" cy="91440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152400" y="2743200"/>
            <a:ext cx="4648200" cy="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121823"/>
              </p:ext>
            </p:extLst>
          </p:nvPr>
        </p:nvGraphicFramePr>
        <p:xfrm>
          <a:off x="152400" y="3890963"/>
          <a:ext cx="46355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8393" name="Equation" r:id="rId10" imgW="5867400" imgH="1193800" progId="Equation.DSMT4">
                  <p:embed/>
                </p:oleObj>
              </mc:Choice>
              <mc:Fallback>
                <p:oleObj name="Equation" r:id="rId10" imgW="5867400" imgH="119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890963"/>
                        <a:ext cx="4635500" cy="936625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Connector 20"/>
          <p:cNvCxnSpPr/>
          <p:nvPr/>
        </p:nvCxnSpPr>
        <p:spPr bwMode="auto">
          <a:xfrm>
            <a:off x="1371600" y="3917950"/>
            <a:ext cx="0" cy="91440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2743200" y="3917950"/>
            <a:ext cx="0" cy="91440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152400" y="4146550"/>
            <a:ext cx="4648200" cy="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865180"/>
              </p:ext>
            </p:extLst>
          </p:nvPr>
        </p:nvGraphicFramePr>
        <p:xfrm>
          <a:off x="4652963" y="6324600"/>
          <a:ext cx="39116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8394" name="Equation" r:id="rId12" imgW="4953000" imgH="495300" progId="Equation.DSMT4">
                  <p:embed/>
                </p:oleObj>
              </mc:Choice>
              <mc:Fallback>
                <p:oleObj name="Equation" r:id="rId12" imgW="4953000" imgH="495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2963" y="6324600"/>
                        <a:ext cx="3911600" cy="388938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6519" y="2435423"/>
            <a:ext cx="78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BABAR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810000"/>
            <a:ext cx="1409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World average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76200" y="3416841"/>
            <a:ext cx="358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Benson </a:t>
            </a:r>
            <a:r>
              <a:rPr lang="en-US" sz="1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et al.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, </a:t>
            </a:r>
            <a:r>
              <a:rPr lang="en-US" sz="1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Nucl.Phys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B710, 371 (2005)</a:t>
            </a:r>
          </a:p>
          <a:p>
            <a:pPr algn="ctr"/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Lange </a:t>
            </a:r>
            <a:r>
              <a:rPr lang="en-US" sz="1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et al.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, </a:t>
            </a:r>
            <a:r>
              <a:rPr lang="en-US" sz="1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Phys</a:t>
            </a:r>
            <a:r>
              <a:rPr lang="en-US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Rev D72, 073006 (2005)</a:t>
            </a:r>
            <a:endParaRPr lang="en-US" sz="12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114800" y="5257800"/>
            <a:ext cx="83820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4038600" y="2209800"/>
            <a:ext cx="83820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6331254" y="3045023"/>
            <a:ext cx="205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FF"/>
                </a:solidFill>
              </a:rPr>
              <a:t>Fit to kinetic model</a:t>
            </a:r>
            <a:endParaRPr lang="en-US" sz="1600" dirty="0">
              <a:solidFill>
                <a:srgbClr val="FF00FF"/>
              </a:solidFill>
            </a:endParaRPr>
          </a:p>
        </p:txBody>
      </p:sp>
      <p:pic>
        <p:nvPicPr>
          <p:cNvPr id="32" name="Picture 10" descr="kee-cp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2" y="12954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kee-cp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43400"/>
            <a:ext cx="5540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152400" y="4800600"/>
            <a:ext cx="2667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 dirty="0" smtClean="0">
                <a:solidFill>
                  <a:srgbClr val="FF00FF"/>
                </a:solidFill>
              </a:rPr>
              <a:t>HFAG: arXiv</a:t>
            </a:r>
            <a:r>
              <a:rPr lang="en-US" sz="1200" dirty="0">
                <a:solidFill>
                  <a:srgbClr val="FF00FF"/>
                </a:solidFill>
              </a:rPr>
              <a:t>:1010.1589v3 (2011)</a:t>
            </a:r>
            <a:endParaRPr lang="en-US" sz="1200" b="1" dirty="0">
              <a:solidFill>
                <a:srgbClr val="FF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8610600" y="16002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Rectangle 28"/>
          <p:cNvSpPr/>
          <p:nvPr/>
        </p:nvSpPr>
        <p:spPr bwMode="auto">
          <a:xfrm>
            <a:off x="5715000" y="1371600"/>
            <a:ext cx="304800" cy="228600"/>
          </a:xfrm>
          <a:prstGeom prst="rect">
            <a:avLst/>
          </a:prstGeom>
          <a:solidFill>
            <a:srgbClr val="FFFFFF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5638800" y="4648200"/>
            <a:ext cx="152400" cy="0"/>
          </a:xfrm>
          <a:prstGeom prst="lin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8506149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DC2-CBF5-E54F-960F-62F03A04650D}" type="slidenum">
              <a:rPr lang="en-US"/>
              <a:pPr/>
              <a:t>9</a:t>
            </a:fld>
            <a:endParaRPr lang="en-US"/>
          </a:p>
        </p:txBody>
      </p:sp>
      <p:sp>
        <p:nvSpPr>
          <p:cNvPr id="236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001000" cy="606425"/>
          </a:xfrm>
        </p:spPr>
        <p:txBody>
          <a:bodyPr/>
          <a:lstStyle/>
          <a:p>
            <a:r>
              <a:rPr lang="en-US" b="0" dirty="0">
                <a:solidFill>
                  <a:schemeClr val="hlink"/>
                </a:solidFill>
              </a:rPr>
              <a:t>Analysis </a:t>
            </a:r>
            <a:r>
              <a:rPr lang="en-US" b="0" dirty="0" smtClean="0">
                <a:solidFill>
                  <a:schemeClr val="hlink"/>
                </a:solidFill>
              </a:rPr>
              <a:t>Methodology </a:t>
            </a:r>
            <a:r>
              <a:rPr lang="en-US" b="0" dirty="0">
                <a:solidFill>
                  <a:schemeClr val="hlink"/>
                </a:solidFill>
              </a:rPr>
              <a:t>for B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K</a:t>
            </a:r>
            <a:r>
              <a:rPr lang="en-US" b="0" baseline="30000" dirty="0">
                <a:solidFill>
                  <a:schemeClr val="hlink"/>
                </a:solidFill>
                <a:sym typeface="Symbol" charset="0"/>
              </a:rPr>
              <a:t>(*)</a:t>
            </a:r>
            <a:r>
              <a:rPr lang="en-US" b="0" baseline="-25000" dirty="0">
                <a:solidFill>
                  <a:schemeClr val="hlink"/>
                </a:solidFill>
                <a:sym typeface="Symbol" charset="0"/>
              </a:rPr>
              <a:t> 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 err="1">
                <a:solidFill>
                  <a:schemeClr val="hlink"/>
                </a:solidFill>
                <a:latin typeface="Brush Script MT Italic" charset="0"/>
              </a:rPr>
              <a:t>+</a:t>
            </a:r>
            <a:r>
              <a:rPr lang="en-US" sz="3600" b="0" dirty="0" err="1">
                <a:solidFill>
                  <a:schemeClr val="hlink"/>
                </a:solidFill>
                <a:latin typeface="Brush Script MT Italic" charset="0"/>
              </a:rPr>
              <a:t>l</a:t>
            </a:r>
            <a:r>
              <a:rPr lang="en-US" sz="3600" b="0" baseline="30000" dirty="0">
                <a:solidFill>
                  <a:schemeClr val="hlink"/>
                </a:solidFill>
                <a:latin typeface="Brush Script MT Italic" charset="0"/>
              </a:rPr>
              <a:t>-</a:t>
            </a:r>
            <a:r>
              <a:rPr lang="en-US" dirty="0"/>
              <a:t> </a:t>
            </a:r>
          </a:p>
        </p:txBody>
      </p:sp>
      <p:sp>
        <p:nvSpPr>
          <p:cNvPr id="236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869362" cy="6625403"/>
          </a:xfrm>
          <a:noFill/>
        </p:spPr>
        <p:txBody>
          <a:bodyPr rIns="0">
            <a:spAutoFit/>
          </a:bodyPr>
          <a:lstStyle/>
          <a:p>
            <a:r>
              <a:rPr lang="en-US" b="0" dirty="0" smtClean="0"/>
              <a:t> Fully </a:t>
            </a:r>
            <a:r>
              <a:rPr lang="en-US" b="0" dirty="0"/>
              <a:t>reconstruct </a:t>
            </a:r>
            <a:r>
              <a:rPr lang="en-US" b="0" dirty="0" smtClean="0"/>
              <a:t>8 </a:t>
            </a:r>
            <a:r>
              <a:rPr lang="en-US" b="0" dirty="0"/>
              <a:t>B</a:t>
            </a:r>
            <a:r>
              <a:rPr lang="en-US" b="0" dirty="0">
                <a:sym typeface="Symbol" charset="0"/>
              </a:rPr>
              <a:t>K</a:t>
            </a:r>
            <a:r>
              <a:rPr lang="en-US" b="0" baseline="30000" dirty="0">
                <a:sym typeface="Symbol" charset="0"/>
              </a:rPr>
              <a:t>(*) 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err="1">
                <a:sym typeface="Symbol" charset="0"/>
              </a:rPr>
              <a:t>+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>
                <a:sym typeface="Symbol" charset="0"/>
              </a:rPr>
              <a:t>-</a:t>
            </a:r>
            <a:r>
              <a:rPr lang="en-US" b="0" dirty="0"/>
              <a:t> final </a:t>
            </a:r>
            <a:r>
              <a:rPr lang="en-US" b="0" dirty="0" smtClean="0"/>
              <a:t>states (471x10</a:t>
            </a:r>
            <a:r>
              <a:rPr lang="en-US" b="0" baseline="30000" dirty="0" smtClean="0"/>
              <a:t>6 </a:t>
            </a:r>
            <a:r>
              <a:rPr lang="en-US" b="0" dirty="0" smtClean="0"/>
              <a:t>BB)</a:t>
            </a:r>
            <a:endParaRPr lang="en-US" b="0" dirty="0"/>
          </a:p>
          <a:p>
            <a:pPr lvl="1">
              <a:lnSpc>
                <a:spcPct val="70000"/>
              </a:lnSpc>
            </a:pPr>
            <a:r>
              <a:rPr lang="en-US" b="0" dirty="0"/>
              <a:t>K, K</a:t>
            </a:r>
            <a:r>
              <a:rPr lang="en-US" b="0" baseline="30000" dirty="0"/>
              <a:t>0</a:t>
            </a:r>
            <a:r>
              <a:rPr lang="en-US" b="0" baseline="-25000" dirty="0"/>
              <a:t>S</a:t>
            </a:r>
            <a:r>
              <a:rPr lang="en-US" b="0" dirty="0"/>
              <a:t>, K</a:t>
            </a:r>
            <a:r>
              <a:rPr lang="en-US" b="0" baseline="30000" dirty="0"/>
              <a:t>±</a:t>
            </a:r>
            <a:r>
              <a:rPr lang="en-US" b="0" dirty="0">
                <a:sym typeface="Symbol" charset="0"/>
              </a:rPr>
              <a:t></a:t>
            </a:r>
            <a:r>
              <a:rPr lang="en-US" b="0" baseline="30000" dirty="0">
                <a:sym typeface="Symbol" charset="0"/>
              </a:rPr>
              <a:t> 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smtClean="0"/>
              <a:t>or </a:t>
            </a:r>
            <a:r>
              <a:rPr lang="en-US" b="0" dirty="0"/>
              <a:t>K</a:t>
            </a:r>
            <a:r>
              <a:rPr lang="en-US" b="0" baseline="30000" dirty="0"/>
              <a:t>0</a:t>
            </a:r>
            <a:r>
              <a:rPr lang="en-US" b="0" baseline="-25000" dirty="0"/>
              <a:t>S </a:t>
            </a:r>
            <a:r>
              <a:rPr lang="en-US" b="0" dirty="0">
                <a:sym typeface="Symbol" charset="0"/>
              </a:rPr>
              <a:t></a:t>
            </a:r>
            <a:r>
              <a:rPr lang="en-US" b="0" baseline="30000" dirty="0"/>
              <a:t>±</a:t>
            </a:r>
            <a:r>
              <a:rPr lang="en-US" b="0" dirty="0"/>
              <a:t> recoiling against </a:t>
            </a:r>
            <a:r>
              <a:rPr lang="en-US" b="0" dirty="0" err="1"/>
              <a:t>e</a:t>
            </a:r>
            <a:r>
              <a:rPr lang="en-US" b="0" baseline="30000" dirty="0" err="1"/>
              <a:t>+</a:t>
            </a:r>
            <a:r>
              <a:rPr lang="en-US" b="0" dirty="0" err="1"/>
              <a:t>e</a:t>
            </a:r>
            <a:r>
              <a:rPr lang="en-US" b="0" baseline="30000" dirty="0"/>
              <a:t>-</a:t>
            </a:r>
            <a:r>
              <a:rPr lang="en-US" b="0" dirty="0"/>
              <a:t> or </a:t>
            </a:r>
            <a:r>
              <a:rPr lang="en-US" b="0" dirty="0">
                <a:sym typeface="Symbol" charset="0"/>
              </a:rPr>
              <a:t></a:t>
            </a:r>
            <a:r>
              <a:rPr lang="en-US" b="0" baseline="30000" dirty="0">
                <a:sym typeface="Symbol" charset="0"/>
              </a:rPr>
              <a:t>+</a:t>
            </a:r>
            <a:r>
              <a:rPr lang="en-US" b="0" dirty="0">
                <a:sym typeface="Symbol" charset="0"/>
              </a:rPr>
              <a:t></a:t>
            </a:r>
            <a:r>
              <a:rPr lang="en-US" b="0" baseline="30000" dirty="0">
                <a:sym typeface="Symbol" charset="0"/>
              </a:rPr>
              <a:t>-</a:t>
            </a:r>
            <a:endParaRPr lang="en-US" b="0" dirty="0">
              <a:sym typeface="Symbol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sym typeface="Symbol" charset="0"/>
              </a:rPr>
              <a:t>Select e</a:t>
            </a:r>
            <a:r>
              <a:rPr lang="en-US" b="0" baseline="30000" dirty="0">
                <a:sym typeface="Symbol" charset="0"/>
              </a:rPr>
              <a:t>± </a:t>
            </a:r>
            <a:r>
              <a:rPr lang="en-US" b="0" dirty="0">
                <a:sym typeface="Symbol" charset="0"/>
              </a:rPr>
              <a:t>with p</a:t>
            </a:r>
            <a:r>
              <a:rPr lang="en-US" b="0" dirty="0">
                <a:solidFill>
                  <a:schemeClr val="hlink"/>
                </a:solidFill>
                <a:sym typeface="Symbol" charset="0"/>
              </a:rPr>
              <a:t>&gt;</a:t>
            </a:r>
            <a:r>
              <a:rPr lang="en-US" b="0" dirty="0" smtClean="0">
                <a:solidFill>
                  <a:schemeClr val="hlink"/>
                </a:solidFill>
                <a:sym typeface="Symbol" charset="0"/>
              </a:rPr>
              <a:t>0.3</a:t>
            </a:r>
            <a:r>
              <a:rPr lang="en-US" b="0" dirty="0" smtClean="0">
                <a:sym typeface="Symbol" charset="0"/>
              </a:rPr>
              <a:t> </a:t>
            </a:r>
            <a:r>
              <a:rPr lang="en-US" b="0" dirty="0" err="1">
                <a:sym typeface="Symbol" charset="0"/>
              </a:rPr>
              <a:t>GeV</a:t>
            </a:r>
            <a:r>
              <a:rPr lang="en-US" b="0" dirty="0">
                <a:sym typeface="Symbol" charset="0"/>
              </a:rPr>
              <a:t>/c; </a:t>
            </a:r>
            <a:r>
              <a:rPr lang="en-US" b="0" baseline="30000" dirty="0">
                <a:sym typeface="Symbol" charset="0"/>
              </a:rPr>
              <a:t>±  </a:t>
            </a:r>
            <a:r>
              <a:rPr lang="en-US" b="0" dirty="0">
                <a:sym typeface="Symbol" charset="0"/>
              </a:rPr>
              <a:t>with p</a:t>
            </a:r>
            <a:r>
              <a:rPr lang="en-US" b="0" baseline="30000" dirty="0">
                <a:sym typeface="Symbol" charset="0"/>
              </a:rPr>
              <a:t> </a:t>
            </a:r>
            <a:r>
              <a:rPr lang="en-US" b="0" dirty="0">
                <a:sym typeface="Symbol" charset="0"/>
              </a:rPr>
              <a:t>&gt; 0.7 </a:t>
            </a:r>
            <a:r>
              <a:rPr lang="en-US" b="0" dirty="0" err="1">
                <a:sym typeface="Symbol" charset="0"/>
              </a:rPr>
              <a:t>GeV</a:t>
            </a:r>
            <a:r>
              <a:rPr lang="en-US" b="0" dirty="0">
                <a:sym typeface="Symbol" charset="0"/>
              </a:rPr>
              <a:t>/c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sym typeface="Symbol" charset="0"/>
              </a:rPr>
              <a:t> Require good particle ID for e, , K, ;  </a:t>
            </a:r>
            <a:endParaRPr lang="en-US" b="0" dirty="0" smtClean="0">
              <a:sym typeface="Symbol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b="0" dirty="0"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    select </a:t>
            </a:r>
            <a:r>
              <a:rPr lang="en-US" b="0" dirty="0"/>
              <a:t>K</a:t>
            </a:r>
            <a:r>
              <a:rPr lang="en-US" b="0" baseline="30000" dirty="0"/>
              <a:t>0</a:t>
            </a:r>
            <a:r>
              <a:rPr lang="en-US" b="0" baseline="-25000" dirty="0"/>
              <a:t>S</a:t>
            </a:r>
            <a:r>
              <a:rPr lang="en-US" b="0" dirty="0"/>
              <a:t> </a:t>
            </a:r>
            <a:r>
              <a:rPr lang="en-US" b="0" dirty="0">
                <a:sym typeface="Symbol" charset="0"/>
              </a:rPr>
              <a:t></a:t>
            </a:r>
            <a:r>
              <a:rPr lang="en-US" b="0" baseline="30000" dirty="0">
                <a:sym typeface="Symbol" charset="0"/>
              </a:rPr>
              <a:t>+</a:t>
            </a:r>
            <a:r>
              <a:rPr lang="en-US" b="0" dirty="0">
                <a:sym typeface="Symbol" charset="0"/>
              </a:rPr>
              <a:t></a:t>
            </a:r>
            <a:r>
              <a:rPr lang="en-US" b="0" baseline="30000" dirty="0" smtClean="0">
                <a:sym typeface="Symbol" charset="0"/>
              </a:rPr>
              <a:t>-</a:t>
            </a:r>
            <a:endParaRPr lang="en-US" b="0" baseline="30000" dirty="0">
              <a:sym typeface="Symbol" charset="0"/>
            </a:endParaRPr>
          </a:p>
          <a:p>
            <a:pPr lvl="1">
              <a:lnSpc>
                <a:spcPct val="50000"/>
              </a:lnSpc>
              <a:buFont typeface="Wingdings" charset="0"/>
              <a:buNone/>
            </a:pPr>
            <a:endParaRPr lang="en-US" b="0" baseline="30000" dirty="0">
              <a:sym typeface="Symbol" charset="0"/>
            </a:endParaRPr>
          </a:p>
          <a:p>
            <a:r>
              <a:rPr lang="en-US" b="0" dirty="0" smtClean="0">
                <a:sym typeface="Symbol" charset="0"/>
              </a:rPr>
              <a:t> Utilize kinematic variables                      and 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ym typeface="Symbol" charset="0"/>
            </a:endParaRP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ym typeface="Symbol" charset="0"/>
            </a:endParaRPr>
          </a:p>
          <a:p>
            <a:r>
              <a:rPr lang="en-US" b="0" dirty="0" smtClean="0">
                <a:sym typeface="Symbol" charset="0"/>
              </a:rPr>
              <a:t>Suppress </a:t>
            </a:r>
            <a:r>
              <a:rPr lang="en-US" b="0" dirty="0">
                <a:sym typeface="Symbol" charset="0"/>
              </a:rPr>
              <a:t>combinatorial BB &amp; </a:t>
            </a:r>
            <a:r>
              <a:rPr lang="en-US" b="0" dirty="0" err="1">
                <a:sym typeface="Symbol" charset="0"/>
              </a:rPr>
              <a:t>qq</a:t>
            </a:r>
            <a:r>
              <a:rPr lang="en-US" b="0" dirty="0"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backgrounds with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ym typeface="Symbol" charset="0"/>
              </a:rPr>
              <a:t>     8 </a:t>
            </a:r>
            <a:r>
              <a:rPr lang="en-US" b="0" dirty="0">
                <a:sym typeface="Symbol" charset="0"/>
              </a:rPr>
              <a:t>boosted </a:t>
            </a:r>
            <a:r>
              <a:rPr lang="en-US" b="0" dirty="0" smtClean="0">
                <a:sym typeface="Symbol" charset="0"/>
              </a:rPr>
              <a:t>decision trees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>
              <a:sym typeface="Symbol" charset="0"/>
            </a:endParaRPr>
          </a:p>
          <a:p>
            <a:pPr>
              <a:lnSpc>
                <a:spcPct val="80000"/>
              </a:lnSpc>
            </a:pPr>
            <a:r>
              <a:rPr lang="en-US" b="0" dirty="0" smtClean="0">
                <a:sym typeface="Symbol" charset="0"/>
              </a:rPr>
              <a:t> Veto J/</a:t>
            </a:r>
            <a:r>
              <a:rPr lang="en-US" b="0" dirty="0" smtClean="0">
                <a:latin typeface="Symbol" charset="2"/>
                <a:cs typeface="Symbol" charset="2"/>
                <a:sym typeface="Symbol" charset="0"/>
              </a:rPr>
              <a:t>y</a:t>
            </a:r>
            <a:r>
              <a:rPr lang="en-US" b="0" dirty="0" smtClean="0">
                <a:sym typeface="Symbol" charset="0"/>
              </a:rPr>
              <a:t> and </a:t>
            </a:r>
            <a:r>
              <a:rPr lang="en-US" b="0" dirty="0" smtClean="0">
                <a:latin typeface="Symbol" charset="2"/>
                <a:cs typeface="Symbol" charset="2"/>
                <a:sym typeface="Symbol" charset="0"/>
              </a:rPr>
              <a:t>y</a:t>
            </a:r>
            <a:r>
              <a:rPr lang="en-US" b="0" dirty="0" smtClean="0">
                <a:sym typeface="Symbol" charset="0"/>
              </a:rPr>
              <a:t>(2S) mass regions and use vetoed samples as controls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>
                <a:sym typeface="Symbol" charset="0"/>
              </a:rPr>
              <a:t> </a:t>
            </a:r>
            <a:r>
              <a:rPr lang="en-US" b="0" dirty="0" smtClean="0">
                <a:sym typeface="Symbol" charset="0"/>
              </a:rPr>
              <a:t>     samples for various checks</a:t>
            </a:r>
          </a:p>
          <a:p>
            <a:pPr marL="0" indent="0">
              <a:lnSpc>
                <a:spcPct val="50000"/>
              </a:lnSpc>
              <a:buNone/>
            </a:pPr>
            <a:endParaRPr lang="en-US" b="0" dirty="0" smtClean="0">
              <a:sym typeface="Symbol" charset="0"/>
            </a:endParaRPr>
          </a:p>
          <a:p>
            <a:pPr>
              <a:lnSpc>
                <a:spcPct val="60000"/>
              </a:lnSpc>
            </a:pPr>
            <a:r>
              <a:rPr lang="en-US" b="0" dirty="0" smtClean="0">
                <a:sym typeface="Symbol" charset="0"/>
              </a:rPr>
              <a:t>For rate asymmetries do 1D (2D) fits in </a:t>
            </a:r>
            <a:r>
              <a:rPr lang="en-US" b="0" dirty="0" err="1" smtClean="0">
                <a:sym typeface="Symbol" charset="0"/>
              </a:rPr>
              <a:t>m</a:t>
            </a:r>
            <a:r>
              <a:rPr lang="en-US" b="0" baseline="-25000" dirty="0" err="1" smtClean="0">
                <a:sym typeface="Symbol" charset="0"/>
              </a:rPr>
              <a:t>ES</a:t>
            </a:r>
            <a:r>
              <a:rPr lang="en-US" b="0" dirty="0" smtClean="0">
                <a:sym typeface="Symbol" charset="0"/>
              </a:rPr>
              <a:t> (</a:t>
            </a:r>
            <a:r>
              <a:rPr lang="en-US" b="0" dirty="0" err="1" smtClean="0">
                <a:sym typeface="Symbol" charset="0"/>
              </a:rPr>
              <a:t>m</a:t>
            </a:r>
            <a:r>
              <a:rPr lang="en-US" b="0" baseline="-25000" dirty="0" err="1" smtClean="0">
                <a:sym typeface="Symbol" charset="0"/>
              </a:rPr>
              <a:t>K</a:t>
            </a:r>
            <a:r>
              <a:rPr lang="en-US" b="0" baseline="-25000" dirty="0" smtClean="0">
                <a:sym typeface="Symbol" charset="0"/>
              </a:rPr>
              <a:t>*</a:t>
            </a:r>
            <a:r>
              <a:rPr lang="en-US" b="0" dirty="0" smtClean="0">
                <a:sym typeface="Symbol" charset="0"/>
              </a:rPr>
              <a:t>) for </a:t>
            </a:r>
            <a:r>
              <a:rPr lang="en-US" b="0" dirty="0" smtClean="0"/>
              <a:t>B</a:t>
            </a:r>
            <a:r>
              <a:rPr lang="en-US" b="0" dirty="0">
                <a:sym typeface="Symbol" charset="0"/>
              </a:rPr>
              <a:t>K</a:t>
            </a:r>
            <a:r>
              <a:rPr lang="en-US" b="0" baseline="30000" dirty="0">
                <a:sym typeface="Symbol" charset="0"/>
              </a:rPr>
              <a:t>(*)</a:t>
            </a:r>
            <a:r>
              <a:rPr lang="en-US" b="0" baseline="-25000" dirty="0">
                <a:sym typeface="Symbol" charset="0"/>
              </a:rPr>
              <a:t> </a:t>
            </a:r>
            <a:r>
              <a:rPr lang="en-US" sz="2400" b="0" dirty="0" err="1">
                <a:latin typeface="Brush Script MT Italic" charset="0"/>
              </a:rPr>
              <a:t>l</a:t>
            </a:r>
            <a:r>
              <a:rPr lang="en-US" b="0" baseline="30000" dirty="0" err="1">
                <a:sym typeface="Symbol" charset="0"/>
              </a:rPr>
              <a:t>+</a:t>
            </a:r>
            <a:r>
              <a:rPr lang="en-US" sz="2400" b="0" dirty="0" err="1" smtClean="0">
                <a:latin typeface="Brush Script MT Italic" charset="0"/>
              </a:rPr>
              <a:t>l</a:t>
            </a:r>
            <a:r>
              <a:rPr lang="en-US" sz="2400" b="0" baseline="30000" dirty="0" smtClean="0">
                <a:latin typeface="Brush Script MT Italic" charset="0"/>
              </a:rPr>
              <a:t>-</a:t>
            </a:r>
            <a:r>
              <a:rPr lang="en-US" b="0" dirty="0" smtClean="0">
                <a:sym typeface="Symbol" charset="0"/>
              </a:rPr>
              <a:t>,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b="0" dirty="0" smtClean="0">
                <a:sym typeface="Symbol" charset="0"/>
              </a:rPr>
              <a:t>     for angular analyses fit </a:t>
            </a:r>
            <a:r>
              <a:rPr lang="en-US" b="0" dirty="0" err="1" smtClean="0">
                <a:sym typeface="Symbol" charset="0"/>
              </a:rPr>
              <a:t>m</a:t>
            </a:r>
            <a:r>
              <a:rPr lang="en-US" b="0" baseline="-25000" dirty="0" err="1" smtClean="0">
                <a:sym typeface="Symbol" charset="0"/>
              </a:rPr>
              <a:t>ES</a:t>
            </a:r>
            <a:r>
              <a:rPr lang="en-US" b="0" dirty="0" smtClean="0">
                <a:sym typeface="Symbol" charset="0"/>
              </a:rPr>
              <a:t> and 1D angular distributions </a:t>
            </a:r>
          </a:p>
          <a:p>
            <a:pPr>
              <a:lnSpc>
                <a:spcPct val="50000"/>
              </a:lnSpc>
            </a:pPr>
            <a:endParaRPr lang="en-US" b="0" dirty="0">
              <a:solidFill>
                <a:srgbClr val="252AFF"/>
              </a:solidFill>
              <a:sym typeface="Symbol" charset="0"/>
            </a:endParaRPr>
          </a:p>
          <a:p>
            <a:pPr>
              <a:lnSpc>
                <a:spcPct val="60000"/>
              </a:lnSpc>
            </a:pPr>
            <a:r>
              <a:rPr lang="en-US" b="0" dirty="0" smtClean="0">
                <a:solidFill>
                  <a:srgbClr val="000000"/>
                </a:solidFill>
                <a:sym typeface="Symbol" charset="0"/>
              </a:rPr>
              <a:t>Use pseudo experiments to study performance</a:t>
            </a:r>
          </a:p>
          <a:p>
            <a:pPr>
              <a:lnSpc>
                <a:spcPct val="50000"/>
              </a:lnSpc>
            </a:pPr>
            <a:endParaRPr lang="en-US" b="0" dirty="0" smtClean="0">
              <a:solidFill>
                <a:srgbClr val="000000"/>
              </a:solidFill>
              <a:sym typeface="Symbol" charset="0"/>
            </a:endParaRPr>
          </a:p>
          <a:p>
            <a:pPr>
              <a:lnSpc>
                <a:spcPct val="80000"/>
              </a:lnSpc>
            </a:pPr>
            <a:r>
              <a:rPr lang="en-US" b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sym typeface="Symbol" charset="0"/>
              </a:rPr>
              <a:t>  All analyses are blinded</a:t>
            </a:r>
            <a:endParaRPr lang="en-US" b="0" dirty="0">
              <a:solidFill>
                <a:srgbClr val="000000"/>
              </a:solidFill>
              <a:sym typeface="Symbol" charset="0"/>
            </a:endParaRPr>
          </a:p>
          <a:p>
            <a:endParaRPr lang="en-US" b="0" dirty="0" smtClean="0">
              <a:solidFill>
                <a:srgbClr val="252AFF"/>
              </a:solidFill>
              <a:sym typeface="Symbol" charset="0"/>
            </a:endParaRPr>
          </a:p>
          <a:p>
            <a:endParaRPr lang="en-US" b="0" dirty="0">
              <a:sym typeface="Symbol" charset="0"/>
            </a:endParaRPr>
          </a:p>
        </p:txBody>
      </p:sp>
      <p:sp>
        <p:nvSpPr>
          <p:cNvPr id="2361348" name="Line 4"/>
          <p:cNvSpPr>
            <a:spLocks noChangeShapeType="1"/>
          </p:cNvSpPr>
          <p:nvPr/>
        </p:nvSpPr>
        <p:spPr bwMode="auto">
          <a:xfrm>
            <a:off x="3505200" y="35052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none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1349" name="Line 5"/>
          <p:cNvSpPr>
            <a:spLocks noChangeShapeType="1"/>
          </p:cNvSpPr>
          <p:nvPr/>
        </p:nvSpPr>
        <p:spPr bwMode="auto">
          <a:xfrm>
            <a:off x="4114800" y="35052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none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1350" name="Text Box 6"/>
          <p:cNvSpPr txBox="1">
            <a:spLocks noChangeArrowheads="1"/>
          </p:cNvSpPr>
          <p:nvPr/>
        </p:nvSpPr>
        <p:spPr bwMode="auto">
          <a:xfrm rot="10800000">
            <a:off x="2001837" y="1157286"/>
            <a:ext cx="284163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FF6600"/>
                </a:solidFill>
                <a:miter lim="800000"/>
                <a:headEnd type="none" w="lg" len="lg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000" b="1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±</a:t>
            </a:r>
          </a:p>
        </p:txBody>
      </p:sp>
      <p:sp>
        <p:nvSpPr>
          <p:cNvPr id="11" name="Rectangle 31"/>
          <p:cNvSpPr txBox="1">
            <a:spLocks noChangeArrowheads="1"/>
          </p:cNvSpPr>
          <p:nvPr/>
        </p:nvSpPr>
        <p:spPr bwMode="auto">
          <a:xfrm>
            <a:off x="609600" y="6629400"/>
            <a:ext cx="3962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G. Eigen, ICHEP12 Melbourne, 13/07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2012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4" descr="Penguin_both_Je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31504"/>
            <a:ext cx="1981200" cy="158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Penguin_both_Je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655836"/>
            <a:ext cx="1981200" cy="153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6781800" y="914400"/>
            <a:ext cx="152400" cy="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789875"/>
              </p:ext>
            </p:extLst>
          </p:nvPr>
        </p:nvGraphicFramePr>
        <p:xfrm>
          <a:off x="3810000" y="2514600"/>
          <a:ext cx="145256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686" name="Equation" r:id="rId6" imgW="2108200" imgH="1016000" progId="Equation.DSMT4">
                  <p:embed/>
                </p:oleObj>
              </mc:Choice>
              <mc:Fallback>
                <p:oleObj name="Equation" r:id="rId6" imgW="2108200" imgH="1016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514600"/>
                        <a:ext cx="1452562" cy="693738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732719"/>
              </p:ext>
            </p:extLst>
          </p:nvPr>
        </p:nvGraphicFramePr>
        <p:xfrm>
          <a:off x="5934075" y="2590800"/>
          <a:ext cx="1076325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687" name="Equation" r:id="rId8" imgW="1562100" imgH="774700" progId="Equation.DSMT4">
                  <p:embed/>
                </p:oleObj>
              </mc:Choice>
              <mc:Fallback>
                <p:oleObj name="Equation" r:id="rId8" imgW="1562100" imgH="774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4075" y="2590800"/>
                        <a:ext cx="1076325" cy="528638"/>
                      </a:xfrm>
                      <a:prstGeom prst="rect">
                        <a:avLst/>
                      </a:prstGeom>
                      <a:solidFill>
                        <a:srgbClr val="FAFFC8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2004:Templates:Presentations:Designs:Water and Light</Template>
  <TotalTime>59875</TotalTime>
  <Words>2615</Words>
  <Application>Microsoft Macintosh PowerPoint</Application>
  <PresentationFormat>On-screen Show (4:3)</PresentationFormat>
  <Paragraphs>513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Blends</vt:lpstr>
      <vt:lpstr>Equation</vt:lpstr>
      <vt:lpstr>Microsoft Equation</vt:lpstr>
      <vt:lpstr>PowerPoint Presentation</vt:lpstr>
      <vt:lpstr>New BABAR Results in 2012</vt:lpstr>
      <vt:lpstr>Introduction </vt:lpstr>
      <vt:lpstr> </vt:lpstr>
      <vt:lpstr> </vt:lpstr>
      <vt:lpstr> </vt:lpstr>
      <vt:lpstr> </vt:lpstr>
      <vt:lpstr> </vt:lpstr>
      <vt:lpstr>Analysis Methodology for BK(*) l+l- </vt:lpstr>
      <vt:lpstr>BK(*) l+l- Branching Fractions</vt:lpstr>
      <vt:lpstr>BK(*) l+l- Rate Asymmetries</vt:lpstr>
      <vt:lpstr>BK(*) l+l- Isospin Asymmetry</vt:lpstr>
      <vt:lpstr>Angular Observables in BK* l+l- </vt:lpstr>
      <vt:lpstr>BK*l+l- Forward-Backward Asymmetry AFB </vt:lpstr>
      <vt:lpstr>K* Longitudinal Polarization FL in BK*l+l- </vt:lpstr>
      <vt:lpstr>Conclusion </vt:lpstr>
      <vt:lpstr>Backup Slides </vt:lpstr>
      <vt:lpstr> </vt:lpstr>
      <vt:lpstr>Angular Distributions for BK(*) l+l- </vt:lpstr>
    </vt:vector>
  </TitlesOfParts>
  <Company>slac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Eigen</dc:creator>
  <cp:keywords/>
  <cp:lastModifiedBy>Gerald Eigen</cp:lastModifiedBy>
  <cp:revision>311</cp:revision>
  <cp:lastPrinted>2012-07-06T00:21:21Z</cp:lastPrinted>
  <dcterms:created xsi:type="dcterms:W3CDTF">2008-04-23T09:12:22Z</dcterms:created>
  <dcterms:modified xsi:type="dcterms:W3CDTF">2012-07-06T03:32:58Z</dcterms:modified>
</cp:coreProperties>
</file>