
<file path=[Content_Types].xml><?xml version="1.0" encoding="utf-8"?>
<Types xmlns="http://schemas.openxmlformats.org/package/2006/content-types">
  <Override PartName="/ppt/slideMasters/slideMaster4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theme/theme4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3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23.xml" ContentType="application/vnd.openxmlformats-officedocument.presentationml.slideLayout+xml"/>
  <Override PartName="/ppt/theme/theme6.xml" ContentType="application/vnd.openxmlformats-officedocument.theme+xml"/>
  <Override PartName="/ppt/slideLayouts/slideLayout38.xml" ContentType="application/vnd.openxmlformats-officedocument.presentationml.slideLayout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Layouts/slideLayout29.xml" ContentType="application/vnd.openxmlformats-officedocument.presentationml.slideLayout+xml"/>
  <Override PartName="/ppt/slideLayouts/slideLayout43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3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8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39.xml" ContentType="application/vnd.openxmlformats-officedocument.presentationml.slideLayout+xml"/>
  <Override PartName="/ppt/presProps.xml" ContentType="application/vnd.openxmlformats-officedocument.presentationml.presProps+xml"/>
  <Override PartName="/ppt/theme/theme5.xml" ContentType="application/vnd.openxmlformats-officedocument.theme+xml"/>
  <Default Extension="jpeg" ContentType="image/jpeg"/>
  <Override PartName="/ppt/commentAuthors.xml" ContentType="application/vnd.openxmlformats-officedocument.presentationml.commentAuthors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6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4.xml" ContentType="application/vnd.openxmlformats-officedocument.presentationml.slideLayout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2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4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 autoCompressPictures="0">
  <p:sldMasterIdLst>
    <p:sldMasterId id="2147483648" r:id="rId1"/>
    <p:sldMasterId id="2147483774" r:id="rId2"/>
    <p:sldMasterId id="2147483738" r:id="rId3"/>
    <p:sldMasterId id="2147483786" r:id="rId4"/>
  </p:sldMasterIdLst>
  <p:notesMasterIdLst>
    <p:notesMasterId r:id="rId17"/>
  </p:notesMasterIdLst>
  <p:handoutMasterIdLst>
    <p:handoutMasterId r:id="rId18"/>
  </p:handoutMasterIdLst>
  <p:sldIdLst>
    <p:sldId id="837" r:id="rId5"/>
    <p:sldId id="841" r:id="rId6"/>
    <p:sldId id="840" r:id="rId7"/>
    <p:sldId id="844" r:id="rId8"/>
    <p:sldId id="839" r:id="rId9"/>
    <p:sldId id="846" r:id="rId10"/>
    <p:sldId id="842" r:id="rId11"/>
    <p:sldId id="847" r:id="rId12"/>
    <p:sldId id="848" r:id="rId13"/>
    <p:sldId id="843" r:id="rId14"/>
    <p:sldId id="845" r:id="rId15"/>
    <p:sldId id="800" r:id="rId16"/>
  </p:sldIdLst>
  <p:sldSz cx="9906000" cy="6858000" type="A4"/>
  <p:notesSz cx="9779000" cy="66452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DDFFF6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DDFFF6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DDFFF6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DDFFF6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rgbClr val="DDFFF6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1200" b="1" kern="1200">
        <a:solidFill>
          <a:srgbClr val="DDFFF6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1200" b="1" kern="1200">
        <a:solidFill>
          <a:srgbClr val="DDFFF6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1200" b="1" kern="1200">
        <a:solidFill>
          <a:srgbClr val="DDFFF6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1200" b="1" kern="1200">
        <a:solidFill>
          <a:srgbClr val="DDFFF6"/>
        </a:solidFill>
        <a:latin typeface="Times New Roman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Claudia-E. Wulz" initials="CW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chemeClr val="tx1"/>
    </p:penClr>
  </p:showPr>
  <p:clrMru>
    <a:srgbClr val="2BADB1"/>
    <a:srgbClr val="60A7C0"/>
    <a:srgbClr val="6EC0DD"/>
    <a:srgbClr val="7B482A"/>
    <a:srgbClr val="80C6BC"/>
    <a:srgbClr val="34A302"/>
    <a:srgbClr val="5D8890"/>
    <a:srgbClr val="8CCBD8"/>
    <a:srgbClr val="0000E0"/>
    <a:srgbClr val="40B5A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>
    <p:restoredLeft sz="15602" autoAdjust="0"/>
    <p:restoredTop sz="90240" autoAdjust="0"/>
  </p:normalViewPr>
  <p:slideViewPr>
    <p:cSldViewPr snapToGrid="0">
      <p:cViewPr>
        <p:scale>
          <a:sx n="100" d="100"/>
          <a:sy n="100" d="100"/>
        </p:scale>
        <p:origin x="-888" y="-88"/>
      </p:cViewPr>
      <p:guideLst>
        <p:guide orient="horz" pos="1983"/>
        <p:guide pos="31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23" d="100"/>
          <a:sy n="123" d="100"/>
        </p:scale>
        <p:origin x="-1016" y="-96"/>
      </p:cViewPr>
      <p:guideLst>
        <p:guide orient="horz" pos="2093"/>
        <p:guide pos="30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0.xml"/><Relationship Id="rId2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3.xml"/><Relationship Id="rId11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2.xml"/><Relationship Id="rId16" Type="http://schemas.openxmlformats.org/officeDocument/2006/relationships/slide" Target="slides/slide12.xml"/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0" Type="http://schemas.openxmlformats.org/officeDocument/2006/relationships/slide" Target="slides/slide6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2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7038" cy="331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8788" y="0"/>
            <a:ext cx="4238625" cy="331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2794B-715F-844B-9AEE-EE4F14DF79D6}" type="datetimeFigureOut">
              <a:rPr lang="en-US" smtClean="0"/>
              <a:pPr/>
              <a:t>7/7/12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11900"/>
            <a:ext cx="4237038" cy="331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8788" y="6311900"/>
            <a:ext cx="4238625" cy="331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C15542-C2D7-7A46-9467-157BCD7D4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37038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8" tIns="46923" rIns="93848" bIns="46923" numCol="1" anchor="t" anchorCtr="0" compatLnSpc="1">
            <a:prstTxWarp prst="textNoShape">
              <a:avLst/>
            </a:prstTxWarp>
          </a:bodyPr>
          <a:lstStyle>
            <a:lvl1pPr defTabSz="9382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41963" y="0"/>
            <a:ext cx="423703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8" tIns="46923" rIns="93848" bIns="46923" numCol="1" anchor="t" anchorCtr="0" compatLnSpc="1">
            <a:prstTxWarp prst="textNoShape">
              <a:avLst/>
            </a:prstTxWarp>
          </a:bodyPr>
          <a:lstStyle>
            <a:lvl1pPr algn="r" defTabSz="9382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90863" y="498475"/>
            <a:ext cx="3598862" cy="2492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03338" y="3155950"/>
            <a:ext cx="717232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8" tIns="46923" rIns="93848" bIns="469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13488"/>
            <a:ext cx="4237038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8" tIns="46923" rIns="93848" bIns="46923" numCol="1" anchor="b" anchorCtr="0" compatLnSpc="1">
            <a:prstTxWarp prst="textNoShape">
              <a:avLst/>
            </a:prstTxWarp>
          </a:bodyPr>
          <a:lstStyle>
            <a:lvl1pPr defTabSz="9382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41963" y="6313488"/>
            <a:ext cx="4237037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8" tIns="46923" rIns="93848" bIns="46923" numCol="1" anchor="b" anchorCtr="0" compatLnSpc="1">
            <a:prstTxWarp prst="textNoShape">
              <a:avLst/>
            </a:prstTxWarp>
          </a:bodyPr>
          <a:lstStyle>
            <a:lvl1pPr algn="r" defTabSz="938213">
              <a:defRPr sz="13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3F35A73-B1E8-BA4B-BE77-B55E3AF427D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C3C528-B66A-4D43-8DE5-706349682364}" type="slidenum">
              <a:rPr lang="de-DE"/>
              <a:pPr/>
              <a:t>1</a:t>
            </a:fld>
            <a:endParaRPr lang="de-DE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90863" y="498475"/>
            <a:ext cx="3598862" cy="2492375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Leptons: have to remove second lepton to determine isolation.</a:t>
            </a:r>
            <a:endParaRPr lang="en-US" baseline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0" smtClean="0">
                <a:solidFill>
                  <a:srgbClr val="000090"/>
                </a:solidFill>
                <a:latin typeface="Trebuchet MS"/>
              </a:rPr>
              <a:t>The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jj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system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will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often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appear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as a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wide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single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jet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(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compatible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with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V mass), and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the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leptons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will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have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small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opening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dirty="0" err="1" smtClean="0">
                <a:solidFill>
                  <a:srgbClr val="000090"/>
                </a:solidFill>
                <a:latin typeface="Trebuchet MS"/>
              </a:rPr>
              <a:t>angles</a:t>
            </a: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sz="1200" b="0" dirty="0" smtClean="0">
                <a:solidFill>
                  <a:srgbClr val="000090"/>
                </a:solidFill>
                <a:latin typeface="Trebuchet MS"/>
              </a:rPr>
              <a:t>Mass limits</a:t>
            </a:r>
            <a:r>
              <a:rPr lang="de-CH" sz="1200" b="0" baseline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baseline="0" dirty="0" err="1" smtClean="0">
                <a:solidFill>
                  <a:srgbClr val="000090"/>
                </a:solidFill>
                <a:latin typeface="Trebuchet MS"/>
              </a:rPr>
              <a:t>between</a:t>
            </a:r>
            <a:r>
              <a:rPr lang="de-CH" sz="1200" b="0" baseline="0" dirty="0" smtClean="0">
                <a:solidFill>
                  <a:srgbClr val="000090"/>
                </a:solidFill>
                <a:latin typeface="Trebuchet MS"/>
              </a:rPr>
              <a:t> 800 and 900 </a:t>
            </a:r>
            <a:r>
              <a:rPr lang="de-CH" sz="1200" b="0" baseline="0" dirty="0" err="1" smtClean="0">
                <a:solidFill>
                  <a:srgbClr val="000090"/>
                </a:solidFill>
                <a:latin typeface="Trebuchet MS"/>
              </a:rPr>
              <a:t>GeV</a:t>
            </a:r>
            <a:r>
              <a:rPr lang="de-CH" sz="1200" b="0" baseline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baseline="0" dirty="0" err="1" smtClean="0">
                <a:solidFill>
                  <a:srgbClr val="000090"/>
                </a:solidFill>
                <a:latin typeface="Trebuchet MS"/>
              </a:rPr>
              <a:t>for</a:t>
            </a:r>
            <a:r>
              <a:rPr lang="de-CH" sz="1200" b="0" baseline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200" b="0" baseline="0" dirty="0" err="1" smtClean="0">
                <a:solidFill>
                  <a:srgbClr val="000090"/>
                </a:solidFill>
                <a:latin typeface="Trebuchet MS"/>
              </a:rPr>
              <a:t>the</a:t>
            </a:r>
            <a:r>
              <a:rPr lang="de-CH" sz="1200" b="0" baseline="0" dirty="0" smtClean="0">
                <a:solidFill>
                  <a:srgbClr val="000090"/>
                </a:solidFill>
                <a:latin typeface="Trebuchet MS"/>
              </a:rPr>
              <a:t> 2 </a:t>
            </a:r>
            <a:r>
              <a:rPr lang="de-CH" sz="1200" b="0" baseline="0" dirty="0" err="1" smtClean="0">
                <a:solidFill>
                  <a:srgbClr val="000090"/>
                </a:solidFill>
                <a:latin typeface="Trebuchet MS"/>
              </a:rPr>
              <a:t>particles</a:t>
            </a:r>
            <a:r>
              <a:rPr lang="de-CH" sz="1200" b="0" baseline="0" dirty="0" smtClean="0">
                <a:solidFill>
                  <a:srgbClr val="000090"/>
                </a:solidFill>
                <a:latin typeface="Trebuchet MS"/>
              </a:rPr>
              <a:t> (NNLO, NLO).</a:t>
            </a:r>
            <a:endParaRPr lang="de-CH" sz="1200" b="0" dirty="0" smtClean="0">
              <a:solidFill>
                <a:srgbClr val="000090"/>
              </a:solidFill>
              <a:latin typeface="Trebuchet MS"/>
            </a:endParaRP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More complicated scenarios can also arise in composite Higgs models. SU(5) breaks to the SM gauge group.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a mass of 1 </a:t>
            </a:r>
            <a:r>
              <a:rPr lang="en-US" dirty="0" err="1" smtClean="0"/>
              <a:t>TeV</a:t>
            </a:r>
            <a:r>
              <a:rPr lang="en-US" dirty="0" smtClean="0"/>
              <a:t> the widths are 30 and 6 </a:t>
            </a:r>
            <a:r>
              <a:rPr lang="en-US" dirty="0" err="1" smtClean="0"/>
              <a:t>GeV</a:t>
            </a:r>
            <a:r>
              <a:rPr lang="en-US" dirty="0" smtClean="0"/>
              <a:t> in the 2 models presented.</a:t>
            </a:r>
            <a:r>
              <a:rPr lang="en-US" sz="1200" kern="120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Knowledge of </a:t>
            </a:r>
            <a:r>
              <a:rPr lang="en-US" sz="1200" kern="120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trigger </a:t>
            </a:r>
            <a:r>
              <a:rPr lang="en-US" sz="1200" kern="120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and lepton ID</a:t>
            </a:r>
            <a:r>
              <a:rPr lang="en-US" sz="1200" kern="120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efficiency is </a:t>
            </a:r>
            <a:r>
              <a:rPr lang="en-US" sz="1200" kern="120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necessary for specific models but not for </a:t>
            </a:r>
            <a:r>
              <a:rPr lang="en-US" sz="1200" kern="1200" dirty="0" smtClean="0">
                <a:solidFill>
                  <a:schemeClr val="tx1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ratio (only energy dependence).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dirty="0" smtClean="0">
                <a:solidFill>
                  <a:srgbClr val="000090"/>
                </a:solidFill>
                <a:latin typeface="Trebuchet MS"/>
              </a:rPr>
              <a:t>Usually generation-independent couplings of Z’ to fermions are assumed. Sensitivity</a:t>
            </a:r>
            <a:r>
              <a:rPr lang="en-GB" sz="1200" b="0" baseline="0" dirty="0" smtClean="0">
                <a:solidFill>
                  <a:srgbClr val="000090"/>
                </a:solidFill>
                <a:latin typeface="Trebuchet MS"/>
              </a:rPr>
              <a:t> is increased with tau channel in non-universal models.</a:t>
            </a:r>
            <a:endParaRPr lang="en-GB" sz="1200" b="0" dirty="0" smtClean="0">
              <a:solidFill>
                <a:srgbClr val="000090"/>
              </a:solidFill>
              <a:latin typeface="Trebuchet MS"/>
            </a:endParaRP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>
                <a:latin typeface="Symbol"/>
              </a:rPr>
              <a:t>Main observable: transverse mass. </a:t>
            </a:r>
            <a:r>
              <a:rPr lang="en-US" baseline="0" dirty="0" smtClean="0"/>
              <a:t>Slight excess (1.1 sigma) in </a:t>
            </a:r>
            <a:r>
              <a:rPr lang="en-US" baseline="0" dirty="0" err="1" smtClean="0"/>
              <a:t>muon</a:t>
            </a:r>
            <a:r>
              <a:rPr lang="en-US" baseline="0" dirty="0" smtClean="0"/>
              <a:t> channel. </a:t>
            </a:r>
            <a:r>
              <a:rPr lang="en-US" baseline="0" dirty="0" smtClean="0">
                <a:latin typeface="Symbol"/>
              </a:rPr>
              <a:t>m</a:t>
            </a:r>
            <a:r>
              <a:rPr lang="en-US" baseline="0" dirty="0" smtClean="0"/>
              <a:t>u: bulk mass parameter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fermion</a:t>
            </a:r>
            <a:r>
              <a:rPr lang="en-US" baseline="0" dirty="0" smtClean="0"/>
              <a:t> field in </a:t>
            </a:r>
            <a:r>
              <a:rPr lang="en-US" baseline="0" dirty="0" smtClean="0"/>
              <a:t>5 dimensions, R is radius of compact 5</a:t>
            </a:r>
            <a:r>
              <a:rPr lang="en-US" baseline="30000" dirty="0" smtClean="0"/>
              <a:t>th</a:t>
            </a:r>
            <a:r>
              <a:rPr lang="en-US" baseline="0" dirty="0" smtClean="0"/>
              <a:t> dimension. Assuming a non-zero mu one increases the cross section sufficiently to be measurable at LHC. Only even KK modes couple to SM fermions.</a:t>
            </a:r>
          </a:p>
          <a:p>
            <a:r>
              <a:rPr lang="en-US" baseline="0" dirty="0" smtClean="0"/>
              <a:t>Background estimation: sideband method and also fit to data, with normalization in non-signal region 200 – 600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Intermediate</a:t>
            </a:r>
            <a:r>
              <a:rPr lang="en-US" baseline="0" dirty="0" smtClean="0"/>
              <a:t> region around 1 </a:t>
            </a:r>
            <a:r>
              <a:rPr lang="en-US" baseline="0" dirty="0" err="1" smtClean="0"/>
              <a:t>TeV</a:t>
            </a:r>
            <a:r>
              <a:rPr lang="en-US" baseline="0" dirty="0" smtClean="0"/>
              <a:t> shows variation of shape with interference.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0" dirty="0" smtClean="0">
                <a:solidFill>
                  <a:srgbClr val="000090"/>
                </a:solidFill>
                <a:latin typeface="Trebuchet MS"/>
              </a:rPr>
              <a:t>In many models the third generation is coupled more strongly to the W’ than the other two generations.</a:t>
            </a:r>
          </a:p>
          <a:p>
            <a:r>
              <a:rPr lang="en-GB" sz="1200" b="0" baseline="0" dirty="0" smtClean="0">
                <a:solidFill>
                  <a:srgbClr val="000090"/>
                </a:solidFill>
                <a:latin typeface="Trebuchet MS"/>
              </a:rPr>
              <a:t>Invariant mass reconstruction of top from lepton, </a:t>
            </a:r>
            <a:r>
              <a:rPr lang="en-GB" sz="1200" b="0" baseline="0" dirty="0" err="1" smtClean="0">
                <a:solidFill>
                  <a:srgbClr val="000090"/>
                </a:solidFill>
                <a:latin typeface="Trebuchet MS"/>
              </a:rPr>
              <a:t>ETmiss</a:t>
            </a:r>
            <a:r>
              <a:rPr lang="en-GB" sz="1200" b="0" baseline="0" dirty="0" smtClean="0">
                <a:solidFill>
                  <a:srgbClr val="000090"/>
                </a:solidFill>
                <a:latin typeface="Trebuchet MS"/>
              </a:rPr>
              <a:t> and best jet to get top mass, then add jet2. Sensitivity for BDT analysis increases mass reach by about 200 </a:t>
            </a:r>
            <a:r>
              <a:rPr lang="en-GB" sz="1200" b="0" baseline="0" dirty="0" err="1" smtClean="0">
                <a:solidFill>
                  <a:srgbClr val="000090"/>
                </a:solidFill>
                <a:latin typeface="Trebuchet MS"/>
              </a:rPr>
              <a:t>GeV</a:t>
            </a:r>
            <a:r>
              <a:rPr lang="en-GB" sz="1200" b="0" baseline="0" dirty="0" smtClean="0">
                <a:solidFill>
                  <a:srgbClr val="000090"/>
                </a:solidFill>
                <a:latin typeface="Trebuchet MS"/>
              </a:rPr>
              <a:t>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Limit for W’R is also valid for left-handed couplings to fermions, when no interference with SM W is included. </a:t>
            </a:r>
            <a:r>
              <a:rPr lang="en-US" baseline="0" dirty="0" err="1" smtClean="0"/>
              <a:t>aud</a:t>
            </a:r>
            <a:r>
              <a:rPr lang="en-US" baseline="0" dirty="0" smtClean="0"/>
              <a:t> = </a:t>
            </a:r>
            <a:r>
              <a:rPr lang="en-US" baseline="0" dirty="0" err="1" smtClean="0"/>
              <a:t>atb</a:t>
            </a:r>
            <a:r>
              <a:rPr lang="en-US" baseline="0" dirty="0" smtClean="0"/>
              <a:t> is assumed.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Shown</a:t>
            </a:r>
            <a:r>
              <a:rPr lang="en-US" baseline="0" dirty="0" smtClean="0"/>
              <a:t> are the dominant </a:t>
            </a:r>
            <a:r>
              <a:rPr lang="en-US" baseline="0" dirty="0" err="1" smtClean="0"/>
              <a:t>s</a:t>
            </a:r>
            <a:r>
              <a:rPr lang="en-US" baseline="0" dirty="0" smtClean="0"/>
              <a:t>-channel production modes. Choice of </a:t>
            </a:r>
            <a:r>
              <a:rPr lang="en-US" baseline="0" dirty="0" err="1" smtClean="0"/>
              <a:t>semileptonic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</a:t>
            </a:r>
            <a:r>
              <a:rPr lang="en-US" baseline="0" dirty="0" smtClean="0"/>
              <a:t> decays due to large BR and relatively clean signature.</a:t>
            </a:r>
          </a:p>
          <a:p>
            <a:r>
              <a:rPr lang="en-US" baseline="0" dirty="0" smtClean="0"/>
              <a:t>W’ mass between 200 and 600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 to explain </a:t>
            </a:r>
            <a:r>
              <a:rPr lang="en-US" baseline="0" dirty="0" err="1" smtClean="0"/>
              <a:t>Tevatron</a:t>
            </a:r>
            <a:r>
              <a:rPr lang="en-US" baseline="0" dirty="0" smtClean="0"/>
              <a:t> measurement.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35A73-B1E8-BA4B-BE77-B55E3AF427D9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FE39E-183A-C448-853D-4045EE54CC86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40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082A5-6F5E-C246-BA82-B78D56FDF717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79B45-D490-BB49-88B4-AE4BC8240FF9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E11E9-0320-B544-8E9D-8935C0E12941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2"/>
            <a:ext cx="84201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F1D04-4100-D643-B76C-C7A5188CAF72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81501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2"/>
            <a:ext cx="4381501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1802B-7112-064C-869D-A2E768C2401A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E378-9D3B-144F-B7B8-BBE652200447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5C9F4-5521-BD46-B6F7-CBB45E7F2DA0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88CA0-7237-7B49-8ED6-F356B598116B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2"/>
            <a:ext cx="84201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46C5E-B500-6745-AD9E-CD0C37A48B14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2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0FFDA-B40B-CD41-9BFC-BD8889E157A2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F4C30-ABBF-844B-AD66-A83730B87A0C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A590F-9496-144B-8AE0-05F0203B62FD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40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40527-E26B-E546-BC37-9B33EB97C30F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E11E9-0320-B544-8E9D-8935C0E12941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2"/>
            <a:ext cx="84201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F1D04-4100-D643-B76C-C7A5188CAF72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81501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2"/>
            <a:ext cx="4381501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1802B-7112-064C-869D-A2E768C2401A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E378-9D3B-144F-B7B8-BBE652200447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5C9F4-5521-BD46-B6F7-CBB45E7F2DA0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2"/>
            <a:ext cx="4381501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600202"/>
            <a:ext cx="4381501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71B7-2C9C-4741-BBB2-ED8A0B957126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88CA0-7237-7B49-8ED6-F356B598116B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2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0FFDA-B40B-CD41-9BFC-BD8889E157A2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F4C30-ABBF-844B-AD66-A83730B87A0C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600202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A590F-9496-144B-8AE0-05F0203B62FD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40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40527-E26B-E546-BC37-9B33EB97C30F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CE533-F86A-5148-B6E4-BF2B8024E522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AE6FC-4B9F-7D46-9EEC-AE2087E658D2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30E94-7335-5C46-8CB9-AD762BE3E1D4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138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1" y="1435102"/>
            <a:ext cx="3259138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AADFF-D729-C84A-BD57-6740ACF4F967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i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33B93-5B27-344E-A5F7-20E0182A7E7F}" type="slidenum">
              <a:rPr lang="en-US"/>
              <a:pPr>
                <a:defRPr/>
              </a:pPr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9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553200"/>
            <a:ext cx="214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tx1"/>
                </a:solidFill>
                <a:latin typeface="Trebuchet MS"/>
              </a:defRPr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dirty="0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33925" y="6553200"/>
            <a:ext cx="5159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i="1">
                <a:solidFill>
                  <a:schemeClr val="tx1"/>
                </a:solidFill>
                <a:latin typeface="Trebuchet MS"/>
              </a:defRPr>
            </a:lvl1pPr>
          </a:lstStyle>
          <a:p>
            <a:pPr>
              <a:defRPr/>
            </a:pPr>
            <a:fld id="{66C63253-10A6-8B46-ACBF-BCB56AA29134}" type="slidenum">
              <a:rPr lang="en-US" smtClean="0"/>
              <a:pPr>
                <a:defRPr/>
              </a:pPr>
              <a:t>‹#›</a:t>
            </a:fld>
            <a:endParaRPr lang="en-US" b="0" dirty="0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8245477" y="6553200"/>
            <a:ext cx="94932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ja-JP" sz="1000" i="1" dirty="0" smtClean="0">
                <a:solidFill>
                  <a:schemeClr val="tx1"/>
                </a:solidFill>
                <a:latin typeface="Trebuchet MS"/>
                <a:ea typeface="ＭＳ Ｐゴシック" charset="-128"/>
                <a:cs typeface="ＭＳ Ｐゴシック" charset="-128"/>
              </a:rPr>
              <a:t>ICHEP,</a:t>
            </a:r>
            <a:r>
              <a:rPr lang="en-US" altLang="ja-JP" sz="1000" i="1" baseline="0" dirty="0" smtClean="0">
                <a:solidFill>
                  <a:schemeClr val="tx1"/>
                </a:solidFill>
                <a:latin typeface="Trebuchet MS"/>
                <a:ea typeface="ＭＳ Ｐゴシック" charset="-128"/>
                <a:cs typeface="ＭＳ Ｐゴシック" charset="-128"/>
              </a:rPr>
              <a:t> July 2012</a:t>
            </a:r>
            <a:endParaRPr lang="en-US" sz="1000" b="0" dirty="0">
              <a:solidFill>
                <a:schemeClr val="tx1"/>
              </a:solidFill>
              <a:latin typeface="Trebuchet M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C.-E. Wulz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7BCB6-32F1-8141-A8B9-04056EE907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553200"/>
            <a:ext cx="214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tx1"/>
                </a:solidFill>
                <a:latin typeface="Trebuchet MS"/>
              </a:defRPr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dirty="0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72025" y="6553200"/>
            <a:ext cx="5159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i="1">
                <a:solidFill>
                  <a:schemeClr val="tx1"/>
                </a:solidFill>
                <a:latin typeface="Trebuchet MS"/>
              </a:defRPr>
            </a:lvl1pPr>
          </a:lstStyle>
          <a:p>
            <a:pPr>
              <a:defRPr/>
            </a:pPr>
            <a:fld id="{58B340C3-70B5-8848-9E86-49FC4D473422}" type="slidenum">
              <a:rPr lang="en-US" smtClean="0"/>
              <a:pPr>
                <a:defRPr/>
              </a:pPr>
              <a:t>‹#›</a:t>
            </a:fld>
            <a:endParaRPr lang="en-US" b="0" dirty="0"/>
          </a:p>
        </p:txBody>
      </p:sp>
      <p:sp>
        <p:nvSpPr>
          <p:cNvPr id="5" name="Rectangle 24"/>
          <p:cNvSpPr>
            <a:spLocks noChangeArrowheads="1"/>
          </p:cNvSpPr>
          <p:nvPr userDrawn="1"/>
        </p:nvSpPr>
        <p:spPr bwMode="auto">
          <a:xfrm>
            <a:off x="8270877" y="6553200"/>
            <a:ext cx="94932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ja-JP" sz="1000" i="1" dirty="0" smtClean="0">
                <a:solidFill>
                  <a:schemeClr val="tx1"/>
                </a:solidFill>
                <a:latin typeface="Trebuchet MS"/>
                <a:ea typeface="ＭＳ Ｐゴシック" charset="-128"/>
                <a:cs typeface="ＭＳ Ｐゴシック" charset="-128"/>
              </a:rPr>
              <a:t>ICHEP, July </a:t>
            </a:r>
            <a:r>
              <a:rPr lang="en-US" altLang="ja-JP" sz="1000" i="1" baseline="0" dirty="0" smtClean="0">
                <a:solidFill>
                  <a:schemeClr val="tx1"/>
                </a:solidFill>
                <a:latin typeface="Trebuchet MS"/>
                <a:ea typeface="ＭＳ Ｐゴシック" charset="-128"/>
                <a:cs typeface="ＭＳ Ｐゴシック" charset="-128"/>
              </a:rPr>
              <a:t>2012</a:t>
            </a:r>
            <a:endParaRPr lang="en-US" sz="1000" b="0" dirty="0">
              <a:solidFill>
                <a:schemeClr val="tx1"/>
              </a:solidFill>
              <a:latin typeface="Trebuchet M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553200"/>
            <a:ext cx="214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tx1"/>
                </a:solidFill>
                <a:latin typeface="Trebuchet MS"/>
              </a:defRPr>
            </a:lvl1pPr>
          </a:lstStyle>
          <a:p>
            <a:pPr>
              <a:defRPr/>
            </a:pPr>
            <a:r>
              <a:rPr lang="de-CH" smtClean="0"/>
              <a:t>C.-E. Wulz</a:t>
            </a:r>
            <a:endParaRPr lang="en-US" b="0" dirty="0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72025" y="6553200"/>
            <a:ext cx="5159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i="1">
                <a:solidFill>
                  <a:schemeClr val="tx1"/>
                </a:solidFill>
                <a:latin typeface="Trebuchet MS"/>
              </a:defRPr>
            </a:lvl1pPr>
          </a:lstStyle>
          <a:p>
            <a:pPr>
              <a:defRPr/>
            </a:pPr>
            <a:fld id="{58B340C3-70B5-8848-9E86-49FC4D473422}" type="slidenum">
              <a:rPr lang="en-US" smtClean="0"/>
              <a:pPr>
                <a:defRPr/>
              </a:pPr>
              <a:t>‹#›</a:t>
            </a:fld>
            <a:endParaRPr lang="en-US" b="0" dirty="0"/>
          </a:p>
        </p:txBody>
      </p:sp>
      <p:sp>
        <p:nvSpPr>
          <p:cNvPr id="6" name="Rectangle 24"/>
          <p:cNvSpPr>
            <a:spLocks noChangeArrowheads="1"/>
          </p:cNvSpPr>
          <p:nvPr userDrawn="1"/>
        </p:nvSpPr>
        <p:spPr bwMode="auto">
          <a:xfrm>
            <a:off x="8270877" y="6553200"/>
            <a:ext cx="94932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ja-JP" sz="1000" i="1" dirty="0" smtClean="0">
                <a:solidFill>
                  <a:schemeClr val="tx1"/>
                </a:solidFill>
                <a:latin typeface="Trebuchet MS"/>
                <a:ea typeface="ＭＳ Ｐゴシック" charset="-128"/>
                <a:cs typeface="ＭＳ Ｐゴシック" charset="-128"/>
              </a:rPr>
              <a:t>ICHEP, July </a:t>
            </a:r>
            <a:r>
              <a:rPr lang="en-US" altLang="ja-JP" sz="1000" i="1" baseline="0" dirty="0" smtClean="0">
                <a:solidFill>
                  <a:schemeClr val="tx1"/>
                </a:solidFill>
                <a:latin typeface="Trebuchet MS"/>
                <a:ea typeface="ＭＳ Ｐゴシック" charset="-128"/>
                <a:cs typeface="ＭＳ Ｐゴシック" charset="-128"/>
              </a:rPr>
              <a:t>2012</a:t>
            </a:r>
            <a:endParaRPr lang="en-US" sz="1000" b="0" dirty="0">
              <a:solidFill>
                <a:schemeClr val="tx1"/>
              </a:solidFill>
              <a:latin typeface="Trebuchet M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4" Type="http://schemas.openxmlformats.org/officeDocument/2006/relationships/image" Target="../media/image52.png"/><Relationship Id="rId5" Type="http://schemas.openxmlformats.org/officeDocument/2006/relationships/image" Target="../media/image53.pdf"/><Relationship Id="rId7" Type="http://schemas.openxmlformats.org/officeDocument/2006/relationships/image" Target="../media/image55.pdf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0.xml"/><Relationship Id="rId9" Type="http://schemas.openxmlformats.org/officeDocument/2006/relationships/image" Target="../media/image3.png"/><Relationship Id="rId3" Type="http://schemas.openxmlformats.org/officeDocument/2006/relationships/image" Target="../media/image51.pdf"/><Relationship Id="rId6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8.png"/><Relationship Id="rId5" Type="http://schemas.openxmlformats.org/officeDocument/2006/relationships/image" Target="../media/image3.png"/><Relationship Id="rId7" Type="http://schemas.openxmlformats.org/officeDocument/2006/relationships/image" Target="../media/image60.png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7.pdf"/><Relationship Id="rId6" Type="http://schemas.openxmlformats.org/officeDocument/2006/relationships/image" Target="../media/image59.pd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df"/><Relationship Id="rId5" Type="http://schemas.openxmlformats.org/officeDocument/2006/relationships/image" Target="../media/image5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6" Type="http://schemas.openxmlformats.org/officeDocument/2006/relationships/image" Target="../media/image6.pd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4" Type="http://schemas.openxmlformats.org/officeDocument/2006/relationships/image" Target="../media/image8.png"/><Relationship Id="rId10" Type="http://schemas.openxmlformats.org/officeDocument/2006/relationships/image" Target="../media/image14.png"/><Relationship Id="rId5" Type="http://schemas.openxmlformats.org/officeDocument/2006/relationships/image" Target="../media/image9.pdf"/><Relationship Id="rId7" Type="http://schemas.openxmlformats.org/officeDocument/2006/relationships/image" Target="../media/image11.pdf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4.xml"/><Relationship Id="rId9" Type="http://schemas.openxmlformats.org/officeDocument/2006/relationships/image" Target="../media/image13.pdf"/><Relationship Id="rId3" Type="http://schemas.openxmlformats.org/officeDocument/2006/relationships/image" Target="../media/image3.png"/><Relationship Id="rId6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4" Type="http://schemas.openxmlformats.org/officeDocument/2006/relationships/image" Target="../media/image16.png"/><Relationship Id="rId10" Type="http://schemas.openxmlformats.org/officeDocument/2006/relationships/image" Target="../media/image21.pdf"/><Relationship Id="rId5" Type="http://schemas.openxmlformats.org/officeDocument/2006/relationships/image" Target="../media/image17.pdf"/><Relationship Id="rId7" Type="http://schemas.openxmlformats.org/officeDocument/2006/relationships/image" Target="../media/image19.pdf"/><Relationship Id="rId11" Type="http://schemas.openxmlformats.org/officeDocument/2006/relationships/image" Target="../media/image22.png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5.xml"/><Relationship Id="rId9" Type="http://schemas.openxmlformats.org/officeDocument/2006/relationships/image" Target="../media/image3.png"/><Relationship Id="rId3" Type="http://schemas.openxmlformats.org/officeDocument/2006/relationships/image" Target="../media/image15.pdf"/><Relationship Id="rId6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df"/><Relationship Id="rId4" Type="http://schemas.openxmlformats.org/officeDocument/2006/relationships/image" Target="../media/image23.pdf"/><Relationship Id="rId5" Type="http://schemas.openxmlformats.org/officeDocument/2006/relationships/image" Target="../media/image24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6.xml"/><Relationship Id="rId9" Type="http://schemas.openxmlformats.org/officeDocument/2006/relationships/image" Target="../media/image28.png"/><Relationship Id="rId3" Type="http://schemas.openxmlformats.org/officeDocument/2006/relationships/image" Target="../media/image3.png"/><Relationship Id="rId6" Type="http://schemas.openxmlformats.org/officeDocument/2006/relationships/image" Target="../media/image25.pd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df"/><Relationship Id="rId4" Type="http://schemas.openxmlformats.org/officeDocument/2006/relationships/image" Target="../media/image29.pdf"/><Relationship Id="rId5" Type="http://schemas.openxmlformats.org/officeDocument/2006/relationships/image" Target="../media/image30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7.xml"/><Relationship Id="rId9" Type="http://schemas.openxmlformats.org/officeDocument/2006/relationships/image" Target="../media/image34.png"/><Relationship Id="rId3" Type="http://schemas.openxmlformats.org/officeDocument/2006/relationships/image" Target="../media/image3.png"/><Relationship Id="rId6" Type="http://schemas.openxmlformats.org/officeDocument/2006/relationships/image" Target="../media/image31.pd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df"/><Relationship Id="rId4" Type="http://schemas.openxmlformats.org/officeDocument/2006/relationships/image" Target="../media/image36.png"/><Relationship Id="rId10" Type="http://schemas.openxmlformats.org/officeDocument/2006/relationships/image" Target="../media/image41.pdf"/><Relationship Id="rId5" Type="http://schemas.openxmlformats.org/officeDocument/2006/relationships/image" Target="../media/image3.png"/><Relationship Id="rId7" Type="http://schemas.openxmlformats.org/officeDocument/2006/relationships/image" Target="../media/image38.png"/><Relationship Id="rId11" Type="http://schemas.openxmlformats.org/officeDocument/2006/relationships/image" Target="../media/image42.png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8.xml"/><Relationship Id="rId9" Type="http://schemas.openxmlformats.org/officeDocument/2006/relationships/image" Target="../media/image40.png"/><Relationship Id="rId3" Type="http://schemas.openxmlformats.org/officeDocument/2006/relationships/image" Target="../media/image35.pdf"/><Relationship Id="rId6" Type="http://schemas.openxmlformats.org/officeDocument/2006/relationships/image" Target="../media/image37.pd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df"/><Relationship Id="rId4" Type="http://schemas.openxmlformats.org/officeDocument/2006/relationships/image" Target="../media/image43.pdf"/><Relationship Id="rId10" Type="http://schemas.openxmlformats.org/officeDocument/2006/relationships/image" Target="../media/image49.pdf"/><Relationship Id="rId5" Type="http://schemas.openxmlformats.org/officeDocument/2006/relationships/image" Target="../media/image44.png"/><Relationship Id="rId7" Type="http://schemas.openxmlformats.org/officeDocument/2006/relationships/image" Target="../media/image46.png"/><Relationship Id="rId11" Type="http://schemas.openxmlformats.org/officeDocument/2006/relationships/image" Target="../media/image50.png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9.xml"/><Relationship Id="rId9" Type="http://schemas.openxmlformats.org/officeDocument/2006/relationships/image" Target="../media/image48.png"/><Relationship Id="rId3" Type="http://schemas.openxmlformats.org/officeDocument/2006/relationships/image" Target="../media/image3.png"/><Relationship Id="rId6" Type="http://schemas.openxmlformats.org/officeDocument/2006/relationships/image" Target="../media/image45.pd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-266218"/>
            <a:ext cx="10134600" cy="5752618"/>
            <a:chOff x="-241300" y="1283182"/>
            <a:chExt cx="10147300" cy="5752618"/>
          </a:xfrm>
        </p:grpSpPr>
        <p:pic>
          <p:nvPicPr>
            <p:cNvPr id="8" name="Picture 7" descr="WZ-167103-79-73561307_3D.png"/>
            <p:cNvPicPr>
              <a:picLocks noChangeAspect="1"/>
            </p:cNvPicPr>
            <p:nvPr/>
          </p:nvPicPr>
          <p:blipFill>
            <a:blip r:embed="rId3"/>
            <a:srcRect t="24332"/>
            <a:stretch>
              <a:fillRect/>
            </a:stretch>
          </p:blipFill>
          <p:spPr>
            <a:xfrm flipV="1">
              <a:off x="-241300" y="1283182"/>
              <a:ext cx="10147300" cy="575261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 bwMode="auto">
            <a:xfrm>
              <a:off x="381000" y="2806700"/>
              <a:ext cx="3771900" cy="8890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DDFFF6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73747" name="Rectangle 19"/>
          <p:cNvSpPr>
            <a:spLocks noChangeArrowheads="1"/>
          </p:cNvSpPr>
          <p:nvPr/>
        </p:nvSpPr>
        <p:spPr bwMode="auto">
          <a:xfrm>
            <a:off x="1001714" y="1147763"/>
            <a:ext cx="83708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rgbClr val="FFF9A0"/>
                </a:solidFill>
                <a:effectLst>
                  <a:outerShdw blurRad="50800" dist="38100" dir="16200000" algn="tl">
                    <a:schemeClr val="accent6">
                      <a:lumMod val="50000"/>
                    </a:schemeClr>
                  </a:outerShdw>
                </a:effectLst>
                <a:latin typeface="Trebuchet MS" charset="0"/>
              </a:rPr>
              <a:t>New Heavy Gauge Bosons at CMS</a:t>
            </a:r>
            <a:endParaRPr lang="en-US" sz="4000" dirty="0">
              <a:solidFill>
                <a:srgbClr val="FFF9A0"/>
              </a:solidFill>
              <a:effectLst>
                <a:outerShdw blurRad="50800" dist="38100" dir="16200000" algn="tl">
                  <a:schemeClr val="accent6">
                    <a:lumMod val="50000"/>
                  </a:schemeClr>
                </a:outerShdw>
              </a:effectLst>
              <a:latin typeface="Trebuchet M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45600" y="27940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709614" y="5084763"/>
            <a:ext cx="534828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FFF495"/>
                </a:solidFill>
                <a:effectLst>
                  <a:outerShdw blurRad="50800" dist="38100" dir="16200000" algn="tl">
                    <a:schemeClr val="accent6">
                      <a:lumMod val="50000"/>
                    </a:schemeClr>
                  </a:outerShdw>
                </a:effectLst>
                <a:latin typeface="Trebuchet MS" charset="0"/>
              </a:rPr>
              <a:t>Claudia-Elisabeth </a:t>
            </a:r>
            <a:r>
              <a:rPr lang="en-US" sz="2400" dirty="0" err="1" smtClean="0">
                <a:solidFill>
                  <a:srgbClr val="FFF495"/>
                </a:solidFill>
                <a:effectLst>
                  <a:outerShdw blurRad="50800" dist="38100" dir="16200000" algn="tl">
                    <a:schemeClr val="accent6">
                      <a:lumMod val="50000"/>
                    </a:schemeClr>
                  </a:outerShdw>
                </a:effectLst>
                <a:latin typeface="Trebuchet MS" charset="0"/>
              </a:rPr>
              <a:t>Wulz</a:t>
            </a:r>
            <a:endParaRPr lang="en-US" sz="2400" dirty="0" smtClean="0">
              <a:solidFill>
                <a:srgbClr val="FFF495"/>
              </a:solidFill>
              <a:effectLst>
                <a:outerShdw blurRad="50800" dist="38100" dir="16200000" algn="tl">
                  <a:schemeClr val="accent6">
                    <a:lumMod val="50000"/>
                  </a:schemeClr>
                </a:outerShdw>
              </a:effectLst>
              <a:latin typeface="Trebuchet MS" charset="0"/>
            </a:endParaRPr>
          </a:p>
          <a:p>
            <a:pPr>
              <a:defRPr/>
            </a:pPr>
            <a:r>
              <a:rPr lang="en-US" sz="2000" dirty="0" smtClean="0">
                <a:solidFill>
                  <a:srgbClr val="FF6600"/>
                </a:solidFill>
                <a:effectLst>
                  <a:outerShdw blurRad="50800" dist="38100" dir="16200000" algn="tl">
                    <a:schemeClr val="accent6">
                      <a:lumMod val="50000"/>
                    </a:schemeClr>
                  </a:outerShdw>
                </a:effectLst>
                <a:latin typeface="Trebuchet MS" charset="0"/>
              </a:rPr>
              <a:t>On behalf of the CMS Collaboration</a:t>
            </a:r>
          </a:p>
          <a:p>
            <a:pPr>
              <a:defRPr/>
            </a:pPr>
            <a:r>
              <a:rPr lang="en-US" sz="2000" dirty="0" smtClean="0">
                <a:solidFill>
                  <a:srgbClr val="FFF495"/>
                </a:solidFill>
                <a:effectLst>
                  <a:outerShdw blurRad="50800" dist="38100" dir="16200000" algn="tl">
                    <a:schemeClr val="accent6">
                      <a:lumMod val="50000"/>
                    </a:schemeClr>
                  </a:outerShdw>
                </a:effectLst>
                <a:latin typeface="Trebuchet MS" charset="0"/>
              </a:rPr>
              <a:t>Institute of High Energy Physics Vienna</a:t>
            </a:r>
          </a:p>
          <a:p>
            <a:pPr>
              <a:defRPr/>
            </a:pPr>
            <a:r>
              <a:rPr lang="en-US" sz="2000" dirty="0" smtClean="0">
                <a:solidFill>
                  <a:srgbClr val="FFF495"/>
                </a:solidFill>
                <a:effectLst>
                  <a:outerShdw blurRad="50800" dist="38100" dir="16200000" algn="tl">
                    <a:schemeClr val="accent6">
                      <a:lumMod val="50000"/>
                    </a:schemeClr>
                  </a:outerShdw>
                </a:effectLst>
                <a:latin typeface="Trebuchet MS" charset="0"/>
              </a:rPr>
              <a:t>Austrian Academy of Sciences</a:t>
            </a:r>
            <a:endParaRPr lang="en-US" sz="2000" dirty="0">
              <a:solidFill>
                <a:srgbClr val="FFF495"/>
              </a:solidFill>
              <a:effectLst>
                <a:outerShdw blurRad="50800" dist="38100" dir="16200000" algn="tl">
                  <a:schemeClr val="accent6">
                    <a:lumMod val="50000"/>
                  </a:schemeClr>
                </a:outerShdw>
              </a:effectLst>
              <a:latin typeface="Trebuchet MS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791200" y="5150738"/>
            <a:ext cx="3492500" cy="1201720"/>
            <a:chOff x="5664200" y="4693538"/>
            <a:chExt cx="3492500" cy="1201720"/>
          </a:xfrm>
        </p:grpSpPr>
        <p:pic>
          <p:nvPicPr>
            <p:cNvPr id="9" name="Picture 8" descr="ichep_logo_long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64200" y="4693538"/>
              <a:ext cx="3492500" cy="1201720"/>
            </a:xfrm>
            <a:prstGeom prst="rect">
              <a:avLst/>
            </a:prstGeom>
          </p:spPr>
        </p:pic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6843714" y="5326063"/>
              <a:ext cx="221138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>
                <a:defRPr/>
              </a:pPr>
              <a:r>
                <a:rPr lang="en-US" sz="2000" dirty="0" smtClean="0">
                  <a:solidFill>
                    <a:srgbClr val="FFF495"/>
                  </a:solidFill>
                  <a:effectLst>
                    <a:outerShdw blurRad="50800" dist="38100" dir="16200000" algn="tl">
                      <a:schemeClr val="accent6">
                        <a:lumMod val="50000"/>
                      </a:schemeClr>
                    </a:outerShdw>
                  </a:effectLst>
                  <a:latin typeface="Trebuchet MS" charset="0"/>
                </a:rPr>
                <a:t>        7 July 2012</a:t>
              </a:r>
              <a:endParaRPr lang="en-US" sz="2000" dirty="0">
                <a:solidFill>
                  <a:srgbClr val="FFF495"/>
                </a:solidFill>
                <a:effectLst>
                  <a:outerShdw blurRad="50800" dist="38100" dir="16200000" algn="tl">
                    <a:schemeClr val="accent6">
                      <a:lumMod val="50000"/>
                    </a:schemeClr>
                  </a:outerShdw>
                </a:effectLst>
                <a:latin typeface="Trebuchet MS" charset="0"/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9914400" y="-266700"/>
            <a:ext cx="381000" cy="5816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rgbClr val="DDFFF6"/>
              </a:solidFill>
              <a:effectLst/>
              <a:latin typeface="Times New Roman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0" y="-342900"/>
            <a:ext cx="10058400" cy="571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rgbClr val="DDFFF6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kk_landsFreqCLsLimi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152650" y="2995452"/>
            <a:ext cx="5124450" cy="3678397"/>
          </a:xfrm>
          <a:prstGeom prst="rect">
            <a:avLst/>
          </a:prstGeom>
        </p:spPr>
      </p:pic>
      <p:pic>
        <p:nvPicPr>
          <p:cNvPr id="22" name="Picture 21" descr="cs_stackWp600_WprimeMassGoodLept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306913" y="723518"/>
            <a:ext cx="3468287" cy="2489582"/>
          </a:xfrm>
          <a:prstGeom prst="rect">
            <a:avLst/>
          </a:prstGeom>
        </p:spPr>
      </p:pic>
      <p:pic>
        <p:nvPicPr>
          <p:cNvPr id="21" name="Picture 20" descr="cs_stackWp600_WprimeMassBadLepton.pdf"/>
          <p:cNvPicPr>
            <a:picLocks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175250" y="701388"/>
            <a:ext cx="3460750" cy="2397412"/>
          </a:xfrm>
          <a:prstGeom prst="rect">
            <a:avLst/>
          </a:prstGeom>
        </p:spPr>
      </p:pic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smtClean="0"/>
              <a:t>C.-E. Wulz</a:t>
            </a:r>
            <a:endParaRPr lang="en-US" b="0" i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/>
              <a:pPr>
                <a:defRPr/>
              </a:pPr>
              <a:t>10</a:t>
            </a:fld>
            <a:endParaRPr lang="en-US" b="0" i="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708150" y="4881563"/>
            <a:ext cx="4321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CC0099"/>
                </a:solidFill>
              </a:rPr>
              <a:t> </a:t>
            </a:r>
            <a:endParaRPr lang="en-US" sz="2000" dirty="0">
              <a:solidFill>
                <a:srgbClr val="CC0099"/>
              </a:solidFill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1974" y="328613"/>
            <a:ext cx="9026526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i="1" dirty="0" smtClean="0">
                <a:solidFill>
                  <a:srgbClr val="000099"/>
                </a:solidFill>
                <a:latin typeface="Trebuchet MS"/>
              </a:rPr>
              <a:t>W’</a:t>
            </a:r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 </a:t>
            </a:r>
            <a:r>
              <a:rPr lang="en-US" sz="2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2800" i="1" dirty="0" smtClean="0">
                <a:solidFill>
                  <a:srgbClr val="000099"/>
                </a:solidFill>
                <a:latin typeface="Trebuchet MS"/>
              </a:rPr>
              <a:t>td</a:t>
            </a:r>
            <a:endParaRPr lang="en-US" sz="2800" dirty="0">
              <a:solidFill>
                <a:srgbClr val="000099"/>
              </a:solidFill>
              <a:latin typeface="Times" charset="0"/>
            </a:endParaRPr>
          </a:p>
        </p:txBody>
      </p:sp>
      <p:pic>
        <p:nvPicPr>
          <p:cNvPr id="13" name="Picture 3" descr="CMS-Color-Label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613525" y="4887773"/>
            <a:ext cx="2733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M(W’) &gt; 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839 </a:t>
            </a:r>
            <a:r>
              <a:rPr lang="en-GB" sz="1800" b="0" dirty="0" err="1" smtClean="0">
                <a:solidFill>
                  <a:srgbClr val="FF0000"/>
                </a:solidFill>
                <a:latin typeface="Trebuchet MS"/>
              </a:rPr>
              <a:t>GeV</a:t>
            </a:r>
            <a:endParaRPr lang="en-GB" sz="1800" b="0" dirty="0" smtClean="0">
              <a:solidFill>
                <a:srgbClr val="FF0000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RS2DLimi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090894" y="2851150"/>
            <a:ext cx="4269006" cy="3892550"/>
          </a:xfrm>
          <a:prstGeom prst="rect">
            <a:avLst/>
          </a:prstGeom>
        </p:spPr>
      </p:pic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smtClean="0"/>
              <a:t>C.-E. Wulz</a:t>
            </a:r>
            <a:endParaRPr lang="en-US" b="0" i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/>
              <a:pPr>
                <a:defRPr/>
              </a:pPr>
              <a:t>11</a:t>
            </a:fld>
            <a:endParaRPr lang="en-US" b="0" i="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708150" y="4881563"/>
            <a:ext cx="4321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CC0099"/>
                </a:solidFill>
              </a:rPr>
              <a:t> </a:t>
            </a:r>
            <a:endParaRPr lang="en-US" sz="2000" dirty="0">
              <a:solidFill>
                <a:srgbClr val="CC0099"/>
              </a:solidFill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504825" y="958852"/>
            <a:ext cx="6264275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W’</a:t>
            </a:r>
            <a:r>
              <a:rPr lang="en-GB" sz="2000" b="0" baseline="-25000" dirty="0" smtClean="0">
                <a:solidFill>
                  <a:srgbClr val="FF0000"/>
                </a:solidFill>
                <a:latin typeface="Trebuchet MS"/>
              </a:rPr>
              <a:t>SSM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 </a:t>
            </a:r>
            <a:r>
              <a:rPr lang="en-US" sz="2000" b="0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</a:t>
            </a:r>
            <a:r>
              <a:rPr lang="en-US" sz="2000" b="0" dirty="0" smtClean="0">
                <a:solidFill>
                  <a:srgbClr val="FF0000"/>
                </a:solidFill>
                <a:latin typeface="Trebuchet MS"/>
                <a:sym typeface="Symbol" charset="2"/>
              </a:rPr>
              <a:t> ZW </a:t>
            </a:r>
            <a:r>
              <a:rPr lang="en-US" sz="2000" b="0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</a:t>
            </a:r>
            <a:r>
              <a:rPr lang="en-US" sz="2000" b="0" dirty="0" smtClean="0">
                <a:solidFill>
                  <a:srgbClr val="FF0000"/>
                </a:solidFill>
                <a:latin typeface="Trebuchet MS"/>
                <a:sym typeface="Symbol" charset="2"/>
              </a:rPr>
              <a:t> </a:t>
            </a:r>
            <a:r>
              <a:rPr lang="en-US" sz="2000" b="0" i="1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ll</a:t>
            </a:r>
            <a:r>
              <a:rPr lang="en-US" sz="2000" b="0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jj</a:t>
            </a:r>
            <a:r>
              <a:rPr lang="en-US" sz="2000" b="0" dirty="0" smtClean="0">
                <a:solidFill>
                  <a:srgbClr val="FF0000"/>
                </a:solidFill>
                <a:latin typeface="Trebuchet MS"/>
                <a:sym typeface="Symbol" charset="2"/>
              </a:rPr>
              <a:t>, 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G</a:t>
            </a:r>
            <a:r>
              <a:rPr lang="en-GB" sz="2000" b="0" baseline="-25000" dirty="0" smtClean="0">
                <a:solidFill>
                  <a:srgbClr val="FF0000"/>
                </a:solidFill>
                <a:latin typeface="Trebuchet MS"/>
              </a:rPr>
              <a:t>RS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 </a:t>
            </a:r>
            <a:r>
              <a:rPr lang="en-US" sz="2000" b="0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</a:t>
            </a:r>
            <a:r>
              <a:rPr lang="en-US" sz="2000" b="0" dirty="0" smtClean="0">
                <a:solidFill>
                  <a:srgbClr val="FF0000"/>
                </a:solidFill>
                <a:latin typeface="Trebuchet MS"/>
                <a:sym typeface="Symbol" charset="2"/>
              </a:rPr>
              <a:t> ZZ </a:t>
            </a:r>
            <a:r>
              <a:rPr lang="en-US" sz="2000" b="0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</a:t>
            </a:r>
            <a:r>
              <a:rPr lang="en-US" sz="2000" b="0" dirty="0" smtClean="0">
                <a:solidFill>
                  <a:srgbClr val="FF0000"/>
                </a:solidFill>
                <a:latin typeface="Trebuchet MS"/>
                <a:sym typeface="Symbol" charset="2"/>
              </a:rPr>
              <a:t> </a:t>
            </a:r>
            <a:r>
              <a:rPr lang="en-US" sz="2000" b="0" i="1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ll</a:t>
            </a:r>
            <a:r>
              <a:rPr lang="en-US" sz="2000" b="0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jj</a:t>
            </a:r>
            <a:endParaRPr lang="en-US" sz="2000" b="0" dirty="0" smtClean="0">
              <a:solidFill>
                <a:srgbClr val="FF0000"/>
              </a:solidFill>
              <a:latin typeface="Trebuchet MS"/>
              <a:sym typeface="Symbol" charset="2"/>
            </a:endParaRPr>
          </a:p>
          <a:p>
            <a:pPr>
              <a:buFont typeface="Arial"/>
              <a:buChar char="•"/>
            </a:pPr>
            <a:r>
              <a:rPr lang="en-US" sz="20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2-fermion systems boosted for heavy resonance</a:t>
            </a:r>
          </a:p>
          <a:p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Event selection: </a:t>
            </a:r>
          </a:p>
          <a:p>
            <a:r>
              <a:rPr lang="en-US" sz="20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based on high-</a:t>
            </a:r>
            <a:r>
              <a:rPr lang="en-US" sz="20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p</a:t>
            </a:r>
            <a:r>
              <a:rPr lang="en-US" sz="2000" b="0" baseline="-2500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T</a:t>
            </a:r>
            <a:r>
              <a:rPr lang="en-US" sz="20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Z candidates from lepton pair and wide jet well separated from leptons</a:t>
            </a:r>
          </a:p>
          <a:p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Backgrounds: </a:t>
            </a:r>
            <a:r>
              <a:rPr lang="en-US" sz="20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from data</a:t>
            </a:r>
            <a:endParaRPr lang="en-GB" sz="2000" b="0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W+jets</a:t>
            </a:r>
            <a:r>
              <a:rPr lang="en-US" sz="20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, </a:t>
            </a:r>
            <a:r>
              <a:rPr lang="en-US" sz="20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tt</a:t>
            </a:r>
            <a:r>
              <a:rPr lang="en-US" sz="20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,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en-US" sz="2200" b="0" dirty="0" err="1" smtClean="0">
                <a:solidFill>
                  <a:srgbClr val="000090"/>
                </a:solidFill>
                <a:latin typeface="Symbol"/>
                <a:sym typeface="Symbol" charset="2"/>
              </a:rPr>
              <a:t>g</a:t>
            </a:r>
            <a:r>
              <a:rPr lang="en-US" sz="20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V+jets</a:t>
            </a:r>
            <a:r>
              <a:rPr lang="en-US" sz="20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, 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Z/</a:t>
            </a:r>
            <a:r>
              <a:rPr lang="en-US" sz="2000" b="0" dirty="0" err="1" smtClean="0">
                <a:solidFill>
                  <a:srgbClr val="000090"/>
                </a:solidFill>
                <a:latin typeface="Symbol"/>
                <a:sym typeface="Symbol" charset="2"/>
              </a:rPr>
              <a:t>g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*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+jets,</a:t>
            </a:r>
            <a:r>
              <a:rPr lang="en-US" sz="20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ZZ, </a:t>
            </a:r>
            <a:r>
              <a:rPr lang="en-US" sz="20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VV+jets</a:t>
            </a:r>
            <a:endParaRPr lang="en-GB" sz="2000" b="0" dirty="0" smtClean="0">
              <a:solidFill>
                <a:srgbClr val="FF0000"/>
              </a:solidFill>
              <a:latin typeface="Symbol"/>
            </a:endParaRPr>
          </a:p>
          <a:p>
            <a:endParaRPr lang="en-GB" sz="2000" b="0" dirty="0" smtClean="0">
              <a:solidFill>
                <a:srgbClr val="000090"/>
              </a:solidFill>
              <a:latin typeface="Trebuchet MS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1974" y="328613"/>
            <a:ext cx="8848726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i="1" dirty="0" smtClean="0">
                <a:solidFill>
                  <a:srgbClr val="000099"/>
                </a:solidFill>
                <a:latin typeface="Trebuchet MS"/>
              </a:rPr>
              <a:t>W’, G</a:t>
            </a:r>
            <a:r>
              <a:rPr lang="en-US" sz="2800" i="1" baseline="-25000" dirty="0" smtClean="0">
                <a:solidFill>
                  <a:srgbClr val="000099"/>
                </a:solidFill>
                <a:latin typeface="Trebuchet MS"/>
              </a:rPr>
              <a:t>RS</a:t>
            </a:r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 </a:t>
            </a:r>
            <a:r>
              <a:rPr lang="en-US" sz="2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2800" i="1" dirty="0" smtClean="0">
                <a:solidFill>
                  <a:srgbClr val="000099"/>
                </a:solidFill>
                <a:latin typeface="Trebuchet MS"/>
              </a:rPr>
              <a:t>VZ </a:t>
            </a:r>
            <a:r>
              <a:rPr lang="en-US" sz="2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2800" i="1" dirty="0" smtClean="0">
                <a:solidFill>
                  <a:srgbClr val="000090"/>
                </a:solidFill>
                <a:latin typeface="Trebuchet MS"/>
                <a:sym typeface="Symbol" charset="2"/>
              </a:rPr>
              <a:t>wide </a:t>
            </a:r>
            <a:r>
              <a:rPr lang="en-US" sz="2800" i="1" dirty="0" smtClean="0">
                <a:solidFill>
                  <a:srgbClr val="000099"/>
                </a:solidFill>
                <a:latin typeface="Trebuchet MS"/>
              </a:rPr>
              <a:t>jet + lepton pair</a:t>
            </a:r>
            <a:endParaRPr lang="en-US" sz="2800" dirty="0">
              <a:solidFill>
                <a:srgbClr val="000099"/>
              </a:solidFill>
              <a:latin typeface="Times" charset="0"/>
            </a:endParaRPr>
          </a:p>
        </p:txBody>
      </p:sp>
      <p:pic>
        <p:nvPicPr>
          <p:cNvPr id="13" name="Picture 3" descr="CMS-Color-Labe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mmPA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74650" y="3239508"/>
            <a:ext cx="4705350" cy="3186692"/>
          </a:xfrm>
          <a:prstGeom prst="rect">
            <a:avLst/>
          </a:prstGeom>
        </p:spPr>
      </p:pic>
      <p:sp>
        <p:nvSpPr>
          <p:cNvPr id="39" name="Rectangle 38"/>
          <p:cNvSpPr/>
          <p:nvPr/>
        </p:nvSpPr>
        <p:spPr>
          <a:xfrm>
            <a:off x="8655320" y="814001"/>
            <a:ext cx="240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i="1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l</a:t>
            </a:r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6485157" y="1042215"/>
            <a:ext cx="2912843" cy="1236751"/>
            <a:chOff x="6485157" y="1042215"/>
            <a:chExt cx="2912843" cy="1236751"/>
          </a:xfrm>
        </p:grpSpPr>
        <p:grpSp>
          <p:nvGrpSpPr>
            <p:cNvPr id="14" name="Group 13"/>
            <p:cNvGrpSpPr/>
            <p:nvPr/>
          </p:nvGrpSpPr>
          <p:grpSpPr>
            <a:xfrm>
              <a:off x="6485157" y="1042215"/>
              <a:ext cx="2214397" cy="1080137"/>
              <a:chOff x="1722657" y="4356915"/>
              <a:chExt cx="2214397" cy="1080137"/>
            </a:xfrm>
          </p:grpSpPr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 flipH="1">
                <a:off x="2274363" y="4825271"/>
                <a:ext cx="632853" cy="89221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304"/>
                  <a:gd name="T40" fmla="*/ 0 h 192"/>
                  <a:gd name="T41" fmla="*/ 2304 w 2304"/>
                  <a:gd name="T42" fmla="*/ 192 h 19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6" name="Group 15"/>
              <p:cNvGrpSpPr>
                <a:grpSpLocks/>
              </p:cNvGrpSpPr>
              <p:nvPr/>
            </p:nvGrpSpPr>
            <p:grpSpPr bwMode="auto">
              <a:xfrm rot="20400000" flipH="1">
                <a:off x="1722657" y="5015121"/>
                <a:ext cx="576913" cy="0"/>
                <a:chOff x="1392" y="1488"/>
                <a:chExt cx="1584" cy="0"/>
              </a:xfrm>
            </p:grpSpPr>
            <p:sp>
              <p:nvSpPr>
                <p:cNvPr id="37" name="Line 16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Line 17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18"/>
              <p:cNvGrpSpPr>
                <a:grpSpLocks/>
              </p:cNvGrpSpPr>
              <p:nvPr/>
            </p:nvGrpSpPr>
            <p:grpSpPr bwMode="auto">
              <a:xfrm rot="1200000">
                <a:off x="1725354" y="4800577"/>
                <a:ext cx="576913" cy="0"/>
                <a:chOff x="1392" y="1488"/>
                <a:chExt cx="1584" cy="0"/>
              </a:xfrm>
            </p:grpSpPr>
            <p:sp>
              <p:nvSpPr>
                <p:cNvPr id="35" name="Line 19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Line 20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15"/>
              <p:cNvGrpSpPr>
                <a:grpSpLocks/>
              </p:cNvGrpSpPr>
              <p:nvPr/>
            </p:nvGrpSpPr>
            <p:grpSpPr bwMode="auto">
              <a:xfrm rot="446388">
                <a:off x="3340683" y="4468220"/>
                <a:ext cx="576913" cy="0"/>
                <a:chOff x="1392" y="1488"/>
                <a:chExt cx="1584" cy="0"/>
              </a:xfrm>
            </p:grpSpPr>
            <p:sp>
              <p:nvSpPr>
                <p:cNvPr id="33" name="Line 16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Line 17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" name="Freeform 84"/>
              <p:cNvSpPr>
                <a:spLocks/>
              </p:cNvSpPr>
              <p:nvPr/>
            </p:nvSpPr>
            <p:spPr bwMode="auto">
              <a:xfrm rot="18900000">
                <a:off x="2783122" y="4566712"/>
                <a:ext cx="632853" cy="89221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304"/>
                  <a:gd name="T40" fmla="*/ 0 h 192"/>
                  <a:gd name="T41" fmla="*/ 2304 w 2304"/>
                  <a:gd name="T42" fmla="*/ 192 h 19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86"/>
              <p:cNvSpPr>
                <a:spLocks/>
              </p:cNvSpPr>
              <p:nvPr/>
            </p:nvSpPr>
            <p:spPr bwMode="auto">
              <a:xfrm rot="2700000" flipH="1">
                <a:off x="2838628" y="5076015"/>
                <a:ext cx="632853" cy="89221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304"/>
                  <a:gd name="T40" fmla="*/ 0 h 192"/>
                  <a:gd name="T41" fmla="*/ 2304 w 2304"/>
                  <a:gd name="T42" fmla="*/ 192 h 19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21" name="Group 15"/>
              <p:cNvGrpSpPr>
                <a:grpSpLocks/>
              </p:cNvGrpSpPr>
              <p:nvPr/>
            </p:nvGrpSpPr>
            <p:grpSpPr bwMode="auto">
              <a:xfrm rot="21153612" flipV="1">
                <a:off x="3317335" y="4356915"/>
                <a:ext cx="576913" cy="0"/>
                <a:chOff x="1392" y="1488"/>
                <a:chExt cx="1584" cy="0"/>
              </a:xfrm>
            </p:grpSpPr>
            <p:sp>
              <p:nvSpPr>
                <p:cNvPr id="31" name="Line 16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Line 17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15"/>
              <p:cNvGrpSpPr>
                <a:grpSpLocks/>
              </p:cNvGrpSpPr>
              <p:nvPr/>
            </p:nvGrpSpPr>
            <p:grpSpPr bwMode="auto">
              <a:xfrm rot="446388">
                <a:off x="3360141" y="5402838"/>
                <a:ext cx="576913" cy="0"/>
                <a:chOff x="1392" y="1488"/>
                <a:chExt cx="1584" cy="0"/>
              </a:xfrm>
            </p:grpSpPr>
            <p:sp>
              <p:nvSpPr>
                <p:cNvPr id="29" name="Line 16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Line 17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15"/>
              <p:cNvGrpSpPr>
                <a:grpSpLocks/>
              </p:cNvGrpSpPr>
              <p:nvPr/>
            </p:nvGrpSpPr>
            <p:grpSpPr bwMode="auto">
              <a:xfrm rot="21153612" flipV="1">
                <a:off x="3356250" y="5323482"/>
                <a:ext cx="576913" cy="0"/>
                <a:chOff x="1392" y="1488"/>
                <a:chExt cx="1584" cy="0"/>
              </a:xfrm>
            </p:grpSpPr>
            <p:sp>
              <p:nvSpPr>
                <p:cNvPr id="26" name="Line 16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86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Line 17"/>
                <p:cNvSpPr>
                  <a:spLocks noChangeShapeType="1"/>
                </p:cNvSpPr>
                <p:nvPr/>
              </p:nvSpPr>
              <p:spPr bwMode="auto">
                <a:xfrm>
                  <a:off x="1392" y="1488"/>
                  <a:ext cx="1584" cy="0"/>
                </a:xfrm>
                <a:prstGeom prst="line">
                  <a:avLst/>
                </a:prstGeom>
                <a:noFill/>
                <a:ln w="1270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40" name="Rectangle 39"/>
            <p:cNvSpPr/>
            <p:nvPr/>
          </p:nvSpPr>
          <p:spPr>
            <a:xfrm>
              <a:off x="8668020" y="1068001"/>
              <a:ext cx="24076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0" i="1" dirty="0" err="1" smtClean="0">
                  <a:solidFill>
                    <a:srgbClr val="000090"/>
                  </a:solidFill>
                  <a:latin typeface="Trebuchet MS"/>
                  <a:sym typeface="Symbol" charset="2"/>
                </a:rPr>
                <a:t>l</a:t>
              </a:r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829820" y="1220401"/>
              <a:ext cx="2812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0" i="1" dirty="0" smtClean="0">
                  <a:solidFill>
                    <a:srgbClr val="000090"/>
                  </a:solidFill>
                  <a:latin typeface="Trebuchet MS"/>
                  <a:sym typeface="Symbol" charset="2"/>
                </a:rPr>
                <a:t>Z</a:t>
              </a:r>
              <a:endParaRPr lang="en-US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436120" y="1766501"/>
              <a:ext cx="4992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0" i="1" dirty="0" smtClean="0">
                  <a:solidFill>
                    <a:srgbClr val="000090"/>
                  </a:solidFill>
                  <a:latin typeface="Trebuchet MS"/>
                  <a:sym typeface="Symbol" charset="2"/>
                </a:rPr>
                <a:t>W, Z</a:t>
              </a:r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7004320" y="1207701"/>
              <a:ext cx="58603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0" i="1" dirty="0" smtClean="0">
                  <a:solidFill>
                    <a:srgbClr val="000090"/>
                  </a:solidFill>
                  <a:latin typeface="Trebuchet MS"/>
                  <a:sym typeface="Symbol" charset="2"/>
                </a:rPr>
                <a:t>W’, G</a:t>
              </a:r>
              <a:endParaRPr lang="en-US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661469" y="1817301"/>
              <a:ext cx="7365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0" i="1" dirty="0" smtClean="0">
                  <a:solidFill>
                    <a:srgbClr val="000090"/>
                  </a:solidFill>
                  <a:latin typeface="Trebuchet MS"/>
                  <a:sym typeface="Symbol" charset="2"/>
                </a:rPr>
                <a:t>merged</a:t>
              </a:r>
            </a:p>
            <a:p>
              <a:pPr algn="ctr"/>
              <a:r>
                <a:rPr lang="en-US" b="0" i="1" dirty="0" smtClean="0">
                  <a:solidFill>
                    <a:srgbClr val="000090"/>
                  </a:solidFill>
                  <a:latin typeface="Trebuchet MS"/>
                  <a:sym typeface="Symbol" charset="2"/>
                </a:rPr>
                <a:t>jet</a:t>
              </a:r>
              <a:endParaRPr lang="en-US" dirty="0"/>
            </a:p>
          </p:txBody>
        </p:sp>
      </p:grp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8270877" y="6553200"/>
            <a:ext cx="94932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ja-JP" sz="1000" i="1" dirty="0" smtClean="0">
                <a:solidFill>
                  <a:schemeClr val="tx1"/>
                </a:solidFill>
                <a:latin typeface="Trebuchet MS"/>
                <a:ea typeface="ＭＳ Ｐゴシック" charset="-128"/>
                <a:cs typeface="ＭＳ Ｐゴシック" charset="-128"/>
              </a:rPr>
              <a:t>ICHEP, July </a:t>
            </a:r>
            <a:r>
              <a:rPr lang="en-US" altLang="ja-JP" sz="1000" i="1" baseline="0" dirty="0" smtClean="0">
                <a:solidFill>
                  <a:schemeClr val="tx1"/>
                </a:solidFill>
                <a:latin typeface="Trebuchet MS"/>
                <a:ea typeface="ＭＳ Ｐゴシック" charset="-128"/>
                <a:cs typeface="ＭＳ Ｐゴシック" charset="-128"/>
              </a:rPr>
              <a:t>2012</a:t>
            </a:r>
            <a:endParaRPr lang="en-US" sz="1000" b="0" dirty="0">
              <a:solidFill>
                <a:schemeClr val="tx1"/>
              </a:solidFill>
              <a:latin typeface="Trebuchet M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58729" y="6198801"/>
            <a:ext cx="23284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CMS PAS EXO-11-081</a:t>
            </a:r>
            <a:endParaRPr lang="en-US" sz="1800" b="0" i="1" dirty="0">
              <a:solidFill>
                <a:schemeClr val="tx1">
                  <a:lumMod val="75000"/>
                  <a:lumOff val="25000"/>
                </a:schemeClr>
              </a:solidFill>
              <a:latin typeface="Trebuchet MS"/>
            </a:endParaRPr>
          </a:p>
        </p:txBody>
      </p:sp>
      <p:sp>
        <p:nvSpPr>
          <p:cNvPr id="50" name="Text Box 14"/>
          <p:cNvSpPr txBox="1">
            <a:spLocks noChangeArrowheads="1"/>
          </p:cNvSpPr>
          <p:nvPr/>
        </p:nvSpPr>
        <p:spPr bwMode="auto">
          <a:xfrm>
            <a:off x="1547854" y="2609852"/>
            <a:ext cx="3112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de-CH" sz="1600" b="0" dirty="0" smtClean="0">
                <a:solidFill>
                  <a:srgbClr val="000090"/>
                </a:solidFill>
                <a:latin typeface="Trebuchet MS"/>
              </a:rPr>
              <a:t>_</a:t>
            </a:r>
            <a:endParaRPr lang="en-US" sz="1600" b="0" dirty="0" smtClean="0">
              <a:solidFill>
                <a:srgbClr val="FF0000"/>
              </a:solidFill>
              <a:latin typeface="Trebuchet MS"/>
              <a:sym typeface="Symbol" charset="2"/>
            </a:endParaRP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>
            <a:off x="6194425" y="2419352"/>
            <a:ext cx="268287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en-GB" sz="1800" b="0" dirty="0" smtClean="0">
                <a:solidFill>
                  <a:srgbClr val="660066"/>
                </a:solidFill>
                <a:latin typeface="Trebuchet MS"/>
              </a:rPr>
              <a:t>95% CL exclusion limits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WZ-172033-436-579311723_3D.png"/>
          <p:cNvPicPr>
            <a:picLocks noChangeAspect="1"/>
          </p:cNvPicPr>
          <p:nvPr/>
        </p:nvPicPr>
        <p:blipFill>
          <a:blip r:embed="rId3"/>
          <a:srcRect l="31901" b="33456"/>
          <a:stretch>
            <a:fillRect/>
          </a:stretch>
        </p:blipFill>
        <p:spPr>
          <a:xfrm>
            <a:off x="4805980" y="2667000"/>
            <a:ext cx="5379420" cy="3938241"/>
          </a:xfrm>
          <a:prstGeom prst="rect">
            <a:avLst/>
          </a:prstGeom>
        </p:spPr>
      </p:pic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dirty="0" smtClean="0">
                <a:solidFill>
                  <a:schemeClr val="bg1"/>
                </a:solidFill>
              </a:rPr>
              <a:t>C.-E. Wulz</a:t>
            </a:r>
            <a:endParaRPr lang="en-US" b="0" i="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b="0" i="0" dirty="0">
              <a:solidFill>
                <a:schemeClr val="bg1"/>
              </a:solidFill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708150" y="4881563"/>
            <a:ext cx="4321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CC0099"/>
                </a:solidFill>
              </a:rPr>
              <a:t> </a:t>
            </a:r>
            <a:endParaRPr lang="en-US" sz="2000" dirty="0">
              <a:solidFill>
                <a:srgbClr val="CC0099"/>
              </a:solidFill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758825" y="1174752"/>
            <a:ext cx="8905875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>
              <a:buClr>
                <a:schemeClr val="bg1"/>
              </a:buClr>
            </a:pPr>
            <a:r>
              <a:rPr lang="en-US" sz="2000" dirty="0" smtClean="0">
                <a:solidFill>
                  <a:schemeClr val="tx1"/>
                </a:solidFill>
                <a:latin typeface="Trebuchet MS"/>
              </a:rPr>
              <a:t>   </a:t>
            </a:r>
            <a:endParaRPr lang="en-US" sz="2400" b="0" dirty="0" smtClean="0">
              <a:solidFill>
                <a:srgbClr val="0000FF"/>
              </a:solidFill>
              <a:latin typeface="Tekton Pro"/>
            </a:endParaRPr>
          </a:p>
          <a:p>
            <a:pPr algn="just">
              <a:buClr>
                <a:schemeClr val="bg1"/>
              </a:buClr>
              <a:buFont typeface="Arial"/>
              <a:buChar char="•"/>
            </a:pPr>
            <a:endParaRPr lang="en-US" sz="2000" dirty="0" smtClean="0">
              <a:solidFill>
                <a:schemeClr val="bg1"/>
              </a:solidFill>
              <a:latin typeface="Trebuchet MS"/>
            </a:endParaRPr>
          </a:p>
          <a:p>
            <a:pPr algn="just">
              <a:buClr>
                <a:schemeClr val="bg1"/>
              </a:buClr>
              <a:buFont typeface="Arial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Trebuchet MS"/>
              </a:rPr>
              <a:t>    </a:t>
            </a:r>
            <a:r>
              <a:rPr lang="en-US" sz="2000" b="0" dirty="0" smtClean="0">
                <a:solidFill>
                  <a:schemeClr val="bg1"/>
                </a:solidFill>
                <a:latin typeface="Trebuchet MS"/>
              </a:rPr>
              <a:t>CMS has studied scenarios for new heavy gauge bosons.</a:t>
            </a:r>
          </a:p>
          <a:p>
            <a:pPr algn="just">
              <a:buClr>
                <a:schemeClr val="bg1"/>
              </a:buClr>
              <a:buFont typeface="Arial"/>
              <a:buChar char="•"/>
            </a:pPr>
            <a:endParaRPr lang="en-US" sz="2000" b="0" dirty="0" smtClean="0">
              <a:solidFill>
                <a:schemeClr val="bg1"/>
              </a:solidFill>
              <a:latin typeface="Trebuchet MS"/>
            </a:endParaRPr>
          </a:p>
          <a:p>
            <a:pPr algn="just">
              <a:buClr>
                <a:schemeClr val="bg1"/>
              </a:buClr>
              <a:buFont typeface="Arial"/>
              <a:buChar char="•"/>
            </a:pPr>
            <a:r>
              <a:rPr lang="en-US" sz="2000" b="0" dirty="0" smtClean="0">
                <a:solidFill>
                  <a:schemeClr val="bg1"/>
                </a:solidFill>
                <a:latin typeface="Trebuchet MS"/>
              </a:rPr>
              <a:t>    Although no signals for new physics have been found yet, </a:t>
            </a:r>
          </a:p>
          <a:p>
            <a:pPr algn="just">
              <a:buClr>
                <a:schemeClr val="bg1"/>
              </a:buClr>
            </a:pPr>
            <a:r>
              <a:rPr lang="en-US" sz="2000" b="0" dirty="0" smtClean="0">
                <a:solidFill>
                  <a:schemeClr val="bg1"/>
                </a:solidFill>
                <a:latin typeface="Trebuchet MS"/>
              </a:rPr>
              <a:t>     limits on masses and other quantities have been set. </a:t>
            </a:r>
          </a:p>
          <a:p>
            <a:pPr algn="just"/>
            <a:endParaRPr lang="en-US" sz="2000" b="0" dirty="0" smtClean="0">
              <a:solidFill>
                <a:schemeClr val="bg1"/>
              </a:solidFill>
              <a:latin typeface="Trebuchet MS"/>
            </a:endParaRPr>
          </a:p>
          <a:p>
            <a:pPr algn="just">
              <a:buFont typeface="Arial"/>
              <a:buChar char="•"/>
            </a:pPr>
            <a:r>
              <a:rPr lang="en-US" sz="2000" b="0" dirty="0" smtClean="0">
                <a:solidFill>
                  <a:schemeClr val="bg1"/>
                </a:solidFill>
                <a:latin typeface="Trebuchet MS"/>
              </a:rPr>
              <a:t>    Details may be found here:</a:t>
            </a:r>
          </a:p>
          <a:p>
            <a:pPr algn="just"/>
            <a:r>
              <a:rPr lang="en-US" sz="2000" dirty="0" smtClean="0">
                <a:solidFill>
                  <a:srgbClr val="0000FF"/>
                </a:solidFill>
                <a:latin typeface="Trebuchet MS"/>
              </a:rPr>
              <a:t>     </a:t>
            </a:r>
          </a:p>
          <a:p>
            <a:pPr algn="just"/>
            <a:r>
              <a:rPr lang="en-US" sz="2000" dirty="0" smtClean="0">
                <a:solidFill>
                  <a:srgbClr val="0000FF"/>
                </a:solidFill>
                <a:latin typeface="Trebuchet MS"/>
              </a:rPr>
              <a:t>https://</a:t>
            </a:r>
            <a:r>
              <a:rPr lang="en-US" sz="2000" dirty="0" err="1" smtClean="0">
                <a:solidFill>
                  <a:srgbClr val="0000FF"/>
                </a:solidFill>
                <a:latin typeface="Trebuchet MS"/>
              </a:rPr>
              <a:t>twiki.cern.ch/twiki/bin/view/CMSPublic/PhysicsResultsEXO</a:t>
            </a:r>
            <a:endParaRPr lang="en-US" sz="2000" dirty="0" smtClean="0">
              <a:solidFill>
                <a:srgbClr val="0000FF"/>
              </a:solidFill>
              <a:latin typeface="Trebuchet MS"/>
            </a:endParaRPr>
          </a:p>
          <a:p>
            <a:pPr algn="just"/>
            <a:endParaRPr lang="en-US" sz="2400" b="0" dirty="0" smtClean="0">
              <a:solidFill>
                <a:srgbClr val="0000FF"/>
              </a:solidFill>
              <a:latin typeface="Tekton Pro"/>
            </a:endParaRPr>
          </a:p>
          <a:p>
            <a:pPr algn="just"/>
            <a:r>
              <a:rPr lang="en-US" sz="2000" b="0" dirty="0" smtClean="0">
                <a:solidFill>
                  <a:schemeClr val="bg1"/>
                </a:solidFill>
                <a:latin typeface="Trebuchet MS"/>
              </a:rPr>
              <a:t>     </a:t>
            </a:r>
            <a:r>
              <a:rPr lang="en-US" sz="2000" b="0" dirty="0" smtClean="0">
                <a:solidFill>
                  <a:srgbClr val="FF0000"/>
                </a:solidFill>
                <a:latin typeface="Trebuchet MS"/>
              </a:rPr>
              <a:t>We are looking forward to more LHC data!</a:t>
            </a:r>
          </a:p>
          <a:p>
            <a:pPr algn="just">
              <a:buFont typeface="Arial"/>
              <a:buChar char="•"/>
            </a:pPr>
            <a:endParaRPr lang="en-US" sz="2000" dirty="0" smtClean="0">
              <a:solidFill>
                <a:schemeClr val="bg1"/>
              </a:solidFill>
              <a:latin typeface="Trebuchet MS"/>
            </a:endParaRPr>
          </a:p>
          <a:p>
            <a:pPr algn="just"/>
            <a:endParaRPr lang="en-US" sz="2000" dirty="0" smtClean="0">
              <a:solidFill>
                <a:schemeClr val="bg1"/>
              </a:solidFill>
              <a:latin typeface="Trebuchet MS"/>
            </a:endParaRPr>
          </a:p>
          <a:p>
            <a:pPr algn="just"/>
            <a:endParaRPr lang="en-US" sz="2000" dirty="0" smtClean="0">
              <a:solidFill>
                <a:schemeClr val="bg1"/>
              </a:solidFill>
              <a:latin typeface="Trebuchet MS"/>
            </a:endParaRPr>
          </a:p>
          <a:p>
            <a:pPr algn="just"/>
            <a:endParaRPr lang="en-US" sz="2000" b="0" i="1" dirty="0" smtClean="0">
              <a:solidFill>
                <a:schemeClr val="bg1"/>
              </a:solidFill>
              <a:latin typeface="Trebuchet MS"/>
            </a:endParaRPr>
          </a:p>
          <a:p>
            <a:pPr algn="just"/>
            <a:endParaRPr lang="en-US" sz="2000" b="0" i="1" dirty="0" smtClean="0">
              <a:solidFill>
                <a:schemeClr val="bg1"/>
              </a:solidFill>
              <a:latin typeface="Trebuchet MS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635000" y="328613"/>
            <a:ext cx="8521700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Conclusions</a:t>
            </a:r>
            <a:endParaRPr lang="en-US" sz="2800" dirty="0">
              <a:solidFill>
                <a:srgbClr val="000099"/>
              </a:solidFill>
              <a:latin typeface="Times" charset="0"/>
            </a:endParaRPr>
          </a:p>
        </p:txBody>
      </p:sp>
      <p:pic>
        <p:nvPicPr>
          <p:cNvPr id="14" name="Picture 3" descr="CMS-Color-Lab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8270877" y="6553200"/>
            <a:ext cx="94932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ja-JP" sz="1000" i="1" dirty="0" smtClean="0">
                <a:solidFill>
                  <a:schemeClr val="bg1"/>
                </a:solidFill>
                <a:latin typeface="Trebuchet MS"/>
                <a:ea typeface="ＭＳ Ｐゴシック" charset="-128"/>
                <a:cs typeface="ＭＳ Ｐゴシック" charset="-128"/>
              </a:rPr>
              <a:t>ICHEP, July </a:t>
            </a:r>
            <a:r>
              <a:rPr lang="en-US" altLang="ja-JP" sz="1000" i="1" baseline="0" dirty="0" smtClean="0">
                <a:solidFill>
                  <a:schemeClr val="bg1"/>
                </a:solidFill>
                <a:latin typeface="Trebuchet MS"/>
                <a:ea typeface="ＭＳ Ｐゴシック" charset="-128"/>
                <a:cs typeface="ＭＳ Ｐゴシック" charset="-128"/>
              </a:rPr>
              <a:t>2012</a:t>
            </a:r>
            <a:endParaRPr lang="en-US" sz="1000" b="0" dirty="0">
              <a:solidFill>
                <a:schemeClr val="bg1"/>
              </a:solidFill>
              <a:latin typeface="Trebuchet MS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9914400" y="-266700"/>
            <a:ext cx="381000" cy="6908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rgbClr val="DDFFF6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smtClean="0"/>
              <a:t>C.-E. Wulz</a:t>
            </a:r>
            <a:endParaRPr lang="en-US" b="0" i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/>
              <a:pPr>
                <a:defRPr/>
              </a:pPr>
              <a:t>2</a:t>
            </a:fld>
            <a:endParaRPr lang="en-US" b="0" i="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708150" y="4881563"/>
            <a:ext cx="4321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CC0099"/>
                </a:solidFill>
              </a:rPr>
              <a:t> </a:t>
            </a:r>
            <a:endParaRPr lang="en-US" sz="2000" dirty="0">
              <a:solidFill>
                <a:srgbClr val="CC0099"/>
              </a:solidFill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1974" y="328613"/>
            <a:ext cx="9026526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New heavy gauge bosons</a:t>
            </a:r>
            <a:endParaRPr lang="en-US" sz="2800" dirty="0">
              <a:solidFill>
                <a:srgbClr val="000099"/>
              </a:solidFill>
              <a:latin typeface="Times" charset="0"/>
            </a:endParaRPr>
          </a:p>
        </p:txBody>
      </p:sp>
      <p:pic>
        <p:nvPicPr>
          <p:cNvPr id="13" name="Picture 3" descr="CMS-Color-Lab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606425" y="895352"/>
            <a:ext cx="8778875" cy="6073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To solve known shortcomings of the Standard Model, extensions have been proposed. The SM gauge group SU(3)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C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xSU(2)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L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xU(1)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Y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can be extended by:</a:t>
            </a: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</a:t>
            </a: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- An 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extra U(1)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group, giving rise to a neutral heavy vector boson 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Z’</a:t>
            </a: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- An 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extra SU(2)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group, giving rise to a charged heavy vector boson 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W’</a:t>
            </a:r>
          </a:p>
          <a:p>
            <a:endParaRPr lang="en-GB" sz="2000" b="0" dirty="0" smtClean="0">
              <a:solidFill>
                <a:srgbClr val="000090"/>
              </a:solidFill>
              <a:latin typeface="Trebuchet MS"/>
            </a:endParaRP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Model examples:</a:t>
            </a: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- Sequential Standard Model (SSM): new bosons have similar couplings as W, Z in SM</a:t>
            </a:r>
          </a:p>
          <a:p>
            <a:endParaRPr lang="en-GB" sz="2000" b="0" dirty="0" smtClean="0">
              <a:solidFill>
                <a:srgbClr val="000090"/>
              </a:solidFill>
              <a:latin typeface="Trebuchet MS"/>
            </a:endParaRP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- Left-right symmetric models: SU(2)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L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xSU(2)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R</a:t>
            </a:r>
          </a:p>
          <a:p>
            <a:endParaRPr lang="en-GB" sz="2000" b="0" baseline="-25000" dirty="0" smtClean="0">
              <a:solidFill>
                <a:srgbClr val="000090"/>
              </a:solidFill>
              <a:latin typeface="Trebuchet MS"/>
            </a:endParaRP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- Superstring-inspired E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6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models: E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6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en-US" sz="20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SO(10)xU(1)</a:t>
            </a:r>
            <a:r>
              <a:rPr lang="en-GB" sz="2000" b="0" baseline="-25000" dirty="0" smtClean="0">
                <a:solidFill>
                  <a:srgbClr val="000090"/>
                </a:solidFill>
                <a:latin typeface="Symbol"/>
              </a:rPr>
              <a:t>y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en-US" sz="20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0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SU(5)xU(1)</a:t>
            </a:r>
            <a:r>
              <a:rPr lang="en-GB" sz="2000" b="0" baseline="-25000" dirty="0" smtClean="0">
                <a:solidFill>
                  <a:srgbClr val="000090"/>
                </a:solidFill>
                <a:latin typeface="Symbol"/>
              </a:rPr>
              <a:t>c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xU(1)</a:t>
            </a:r>
            <a:r>
              <a:rPr lang="en-GB" sz="2000" b="0" baseline="-25000" dirty="0" smtClean="0">
                <a:solidFill>
                  <a:srgbClr val="000090"/>
                </a:solidFill>
                <a:latin typeface="Symbol"/>
              </a:rPr>
              <a:t>y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. Only one linear combination </a:t>
            </a:r>
            <a:r>
              <a:rPr lang="en-GB" sz="2000" b="0" i="1" dirty="0" smtClean="0">
                <a:solidFill>
                  <a:srgbClr val="000090"/>
                </a:solidFill>
                <a:latin typeface="Trebuchet MS"/>
              </a:rPr>
              <a:t>G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leads to particles at the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TeV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scale: </a:t>
            </a:r>
          </a:p>
          <a:p>
            <a:r>
              <a:rPr lang="en-GB" sz="2000" b="0" i="1" dirty="0" smtClean="0">
                <a:solidFill>
                  <a:srgbClr val="000090"/>
                </a:solidFill>
                <a:latin typeface="Trebuchet MS"/>
              </a:rPr>
              <a:t>G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=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cos</a:t>
            </a:r>
            <a:r>
              <a:rPr lang="en-GB" sz="2200" b="0" dirty="0" err="1" smtClean="0">
                <a:solidFill>
                  <a:srgbClr val="000090"/>
                </a:solidFill>
                <a:latin typeface="Symbol"/>
              </a:rPr>
              <a:t>q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U(1)</a:t>
            </a:r>
            <a:r>
              <a:rPr lang="en-GB" sz="2000" b="0" baseline="-25000" dirty="0" smtClean="0">
                <a:solidFill>
                  <a:srgbClr val="000090"/>
                </a:solidFill>
                <a:latin typeface="Symbol"/>
              </a:rPr>
              <a:t>c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-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sin</a:t>
            </a:r>
            <a:r>
              <a:rPr lang="en-GB" sz="2200" b="0" dirty="0" err="1" smtClean="0">
                <a:solidFill>
                  <a:srgbClr val="000090"/>
                </a:solidFill>
                <a:latin typeface="Symbol"/>
              </a:rPr>
              <a:t>q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U(1)</a:t>
            </a:r>
            <a:r>
              <a:rPr lang="en-GB" sz="2000" b="0" baseline="-25000" dirty="0" smtClean="0">
                <a:solidFill>
                  <a:srgbClr val="000090"/>
                </a:solidFill>
                <a:latin typeface="Symbol"/>
              </a:rPr>
              <a:t>y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. </a:t>
            </a:r>
            <a:r>
              <a:rPr lang="en-GB" sz="2200" b="0" dirty="0" err="1" smtClean="0">
                <a:solidFill>
                  <a:srgbClr val="000090"/>
                </a:solidFill>
                <a:latin typeface="Symbol"/>
              </a:rPr>
              <a:t>q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= 0: 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y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-model</a:t>
            </a:r>
          </a:p>
          <a:p>
            <a:endParaRPr lang="en-GB" sz="2000" b="0" dirty="0" smtClean="0">
              <a:solidFill>
                <a:srgbClr val="000090"/>
              </a:solidFill>
              <a:latin typeface="Trebuchet MS"/>
            </a:endParaRP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- More complicated scenarios predict a tower of new gauge bosons 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(</a:t>
            </a:r>
            <a:r>
              <a:rPr lang="en-GB" sz="2000" b="0" dirty="0" err="1" smtClean="0">
                <a:solidFill>
                  <a:srgbClr val="FF0000"/>
                </a:solidFill>
                <a:latin typeface="Trebuchet MS"/>
              </a:rPr>
              <a:t>W</a:t>
            </a:r>
            <a:r>
              <a:rPr lang="en-GB" sz="2000" b="0" baseline="30000" dirty="0" err="1" smtClean="0">
                <a:solidFill>
                  <a:srgbClr val="FF0000"/>
                </a:solidFill>
                <a:latin typeface="Trebuchet MS"/>
              </a:rPr>
              <a:t>n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, Z</a:t>
            </a:r>
            <a:r>
              <a:rPr lang="en-GB" sz="2000" b="0" baseline="30000" dirty="0" smtClean="0">
                <a:solidFill>
                  <a:srgbClr val="FF0000"/>
                </a:solidFill>
                <a:latin typeface="Trebuchet MS"/>
              </a:rPr>
              <a:t>n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, or gravitons </a:t>
            </a:r>
            <a:r>
              <a:rPr lang="en-GB" sz="2000" b="0" dirty="0" err="1" smtClean="0">
                <a:solidFill>
                  <a:srgbClr val="FF0000"/>
                </a:solidFill>
                <a:latin typeface="Trebuchet MS"/>
              </a:rPr>
              <a:t>G</a:t>
            </a:r>
            <a:r>
              <a:rPr lang="en-GB" sz="2000" b="0" baseline="30000" dirty="0" err="1" smtClean="0">
                <a:solidFill>
                  <a:srgbClr val="FF0000"/>
                </a:solidFill>
                <a:latin typeface="Trebuchet MS"/>
              </a:rPr>
              <a:t>n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),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such as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technicolor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or extra dimension models.</a:t>
            </a:r>
            <a:endParaRPr lang="en-GB" sz="2000" b="0" baseline="-25000" dirty="0" smtClean="0">
              <a:solidFill>
                <a:srgbClr val="000090"/>
              </a:solidFill>
              <a:latin typeface="Trebuchet MS"/>
            </a:endParaRPr>
          </a:p>
          <a:p>
            <a:endParaRPr lang="en-GB" sz="2000" b="0" dirty="0" smtClean="0">
              <a:solidFill>
                <a:srgbClr val="000090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smtClean="0"/>
              <a:t>C.-E. Wulz</a:t>
            </a:r>
            <a:endParaRPr lang="en-US" b="0" i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/>
              <a:pPr>
                <a:defRPr/>
              </a:pPr>
              <a:t>3</a:t>
            </a:fld>
            <a:endParaRPr lang="en-US" b="0" i="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708150" y="4881563"/>
            <a:ext cx="4321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CC0099"/>
                </a:solidFill>
              </a:rPr>
              <a:t> </a:t>
            </a:r>
            <a:endParaRPr lang="en-US" sz="2000" dirty="0">
              <a:solidFill>
                <a:srgbClr val="CC0099"/>
              </a:solidFill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784225" y="920752"/>
            <a:ext cx="8651875" cy="254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Many Z’ models predict narrow resonances decaying to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dileptons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.</a:t>
            </a:r>
          </a:p>
          <a:p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Event selection: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</a:t>
            </a: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E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T 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(e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1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,e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2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) &gt; 35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GeV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,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p</a:t>
            </a:r>
            <a:r>
              <a:rPr lang="en-GB" sz="2000" b="0" baseline="-25000" dirty="0" err="1" smtClean="0">
                <a:solidFill>
                  <a:srgbClr val="000090"/>
                </a:solidFill>
                <a:latin typeface="Trebuchet MS"/>
              </a:rPr>
              <a:t>T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(</a:t>
            </a:r>
            <a:r>
              <a:rPr lang="en-GB" sz="2200" b="0" dirty="0" smtClean="0">
                <a:solidFill>
                  <a:srgbClr val="000090"/>
                </a:solidFill>
                <a:latin typeface="Symbol"/>
              </a:rPr>
              <a:t>m</a:t>
            </a:r>
            <a:r>
              <a:rPr lang="en-GB" sz="2000" b="0" baseline="-25000" dirty="0" smtClean="0">
                <a:solidFill>
                  <a:srgbClr val="000090"/>
                </a:solidFill>
                <a:latin typeface="Trebuchet MS"/>
              </a:rPr>
              <a:t>1</a:t>
            </a:r>
            <a:r>
              <a:rPr lang="en-GB" sz="2400" b="0" dirty="0" smtClean="0">
                <a:solidFill>
                  <a:srgbClr val="000090"/>
                </a:solidFill>
                <a:latin typeface="Trebuchet MS"/>
              </a:rPr>
              <a:t>,</a:t>
            </a:r>
            <a:r>
              <a:rPr lang="en-GB" sz="2200" b="0" dirty="0" smtClean="0">
                <a:solidFill>
                  <a:srgbClr val="000090"/>
                </a:solidFill>
                <a:latin typeface="Symbol"/>
              </a:rPr>
              <a:t>m</a:t>
            </a:r>
            <a:r>
              <a:rPr lang="en-GB" sz="1800" b="0" baseline="-25000" dirty="0" smtClean="0">
                <a:solidFill>
                  <a:srgbClr val="000090"/>
                </a:solidFill>
                <a:latin typeface="Trebuchet MS"/>
              </a:rPr>
              <a:t>2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) &gt; 45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GeV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, plus isolation criteria</a:t>
            </a:r>
          </a:p>
          <a:p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Backgrounds: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</a:t>
            </a: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- Z/</a:t>
            </a:r>
            <a:r>
              <a:rPr lang="en-GB" sz="2200" b="0" dirty="0" err="1" smtClean="0">
                <a:solidFill>
                  <a:srgbClr val="000090"/>
                </a:solidFill>
                <a:latin typeface="Symbol"/>
              </a:rPr>
              <a:t>g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*,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tt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,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tW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, VV, Z </a:t>
            </a:r>
            <a:r>
              <a:rPr lang="en-US" sz="20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0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tt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, </a:t>
            </a:r>
            <a:r>
              <a:rPr lang="en-GB" sz="2000" b="0" dirty="0" err="1" smtClean="0">
                <a:solidFill>
                  <a:srgbClr val="000090"/>
                </a:solidFill>
                <a:latin typeface="Trebuchet MS"/>
              </a:rPr>
              <a:t>multijets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 with ≥1 jet reconstructed as lepton</a:t>
            </a:r>
          </a:p>
          <a:p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- estimated by fitting data with appropriate function</a:t>
            </a:r>
          </a:p>
          <a:p>
            <a:endParaRPr lang="en-GB" sz="2000" b="0" dirty="0" smtClean="0">
              <a:solidFill>
                <a:srgbClr val="000090"/>
              </a:solidFill>
              <a:latin typeface="Symbol"/>
            </a:endParaRPr>
          </a:p>
          <a:p>
            <a:endParaRPr lang="en-GB" sz="2000" b="0" baseline="30000" dirty="0" smtClean="0">
              <a:solidFill>
                <a:srgbClr val="000090"/>
              </a:solidFill>
              <a:latin typeface="Trebuchet MS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1974" y="328613"/>
            <a:ext cx="9026526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Z’ </a:t>
            </a:r>
            <a:r>
              <a:rPr lang="en-US" sz="2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2800" i="1" dirty="0" err="1" smtClean="0">
                <a:solidFill>
                  <a:srgbClr val="000099"/>
                </a:solidFill>
                <a:latin typeface="Trebuchet MS"/>
              </a:rPr>
              <a:t>l</a:t>
            </a:r>
            <a:r>
              <a:rPr lang="en-US" sz="2800" i="1" baseline="30000" dirty="0" err="1" smtClean="0">
                <a:solidFill>
                  <a:srgbClr val="000099"/>
                </a:solidFill>
                <a:latin typeface="Trebuchet MS"/>
              </a:rPr>
              <a:t>+</a:t>
            </a:r>
            <a:r>
              <a:rPr lang="en-US" sz="2800" i="1" dirty="0" err="1" smtClean="0">
                <a:solidFill>
                  <a:srgbClr val="000099"/>
                </a:solidFill>
                <a:latin typeface="Trebuchet MS"/>
              </a:rPr>
              <a:t>l</a:t>
            </a:r>
            <a:r>
              <a:rPr lang="en-US" sz="2800" i="1" baseline="30000" dirty="0" smtClean="0">
                <a:solidFill>
                  <a:srgbClr val="000099"/>
                </a:solidFill>
                <a:latin typeface="Trebuchet MS"/>
              </a:rPr>
              <a:t>-</a:t>
            </a:r>
            <a:r>
              <a:rPr lang="en-US" sz="2800" i="1" dirty="0" smtClean="0">
                <a:solidFill>
                  <a:srgbClr val="000099"/>
                </a:solidFill>
                <a:latin typeface="Trebuchet MS"/>
              </a:rPr>
              <a:t> </a:t>
            </a:r>
            <a:r>
              <a:rPr lang="en-US" sz="2400" i="1" dirty="0" smtClean="0">
                <a:solidFill>
                  <a:srgbClr val="000099"/>
                </a:solidFill>
                <a:latin typeface="Trebuchet MS"/>
              </a:rPr>
              <a:t>(</a:t>
            </a:r>
            <a:r>
              <a:rPr lang="en-US" sz="2400" i="1" dirty="0" err="1" smtClean="0">
                <a:solidFill>
                  <a:srgbClr val="000099"/>
                </a:solidFill>
                <a:latin typeface="Trebuchet MS"/>
              </a:rPr>
              <a:t>l</a:t>
            </a:r>
            <a:r>
              <a:rPr lang="en-US" sz="2400" i="1" dirty="0" smtClean="0">
                <a:solidFill>
                  <a:srgbClr val="000099"/>
                </a:solidFill>
                <a:latin typeface="Trebuchet MS"/>
              </a:rPr>
              <a:t> </a:t>
            </a:r>
            <a:r>
              <a:rPr lang="en-US" sz="2400" dirty="0" smtClean="0">
                <a:solidFill>
                  <a:srgbClr val="000099"/>
                </a:solidFill>
                <a:latin typeface="Trebuchet MS"/>
              </a:rPr>
              <a:t>= </a:t>
            </a:r>
            <a:r>
              <a:rPr lang="en-US" sz="2400" dirty="0" err="1" smtClean="0">
                <a:solidFill>
                  <a:srgbClr val="000099"/>
                </a:solidFill>
                <a:latin typeface="Trebuchet MS"/>
              </a:rPr>
              <a:t>e,</a:t>
            </a:r>
            <a:r>
              <a:rPr lang="en-US" sz="2400" i="1" dirty="0" err="1" smtClean="0">
                <a:solidFill>
                  <a:srgbClr val="000099"/>
                </a:solidFill>
                <a:latin typeface="Symbol"/>
              </a:rPr>
              <a:t>m</a:t>
            </a:r>
            <a:r>
              <a:rPr lang="en-US" sz="2400" i="1" dirty="0" smtClean="0">
                <a:solidFill>
                  <a:srgbClr val="000099"/>
                </a:solidFill>
                <a:latin typeface="Trebuchet MS"/>
              </a:rPr>
              <a:t>)</a:t>
            </a:r>
            <a:endParaRPr lang="en-US" sz="2400" dirty="0">
              <a:solidFill>
                <a:srgbClr val="000099"/>
              </a:solidFill>
              <a:latin typeface="Times" charset="0"/>
            </a:endParaRPr>
          </a:p>
        </p:txBody>
      </p:sp>
      <p:pic>
        <p:nvPicPr>
          <p:cNvPr id="13" name="Picture 3" descr="CMS-Color-Lab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1382529" y="6262301"/>
            <a:ext cx="656157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CMS PAS EXO-12-015, </a:t>
            </a:r>
            <a:r>
              <a:rPr lang="en-US" sz="1800" b="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hep</a:t>
            </a:r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-ex 1206.1849, CMS PAS EXO-11-019</a:t>
            </a:r>
            <a:endParaRPr lang="en-US" sz="1800" b="0" i="1" dirty="0">
              <a:solidFill>
                <a:schemeClr val="tx1">
                  <a:lumMod val="75000"/>
                  <a:lumOff val="25000"/>
                </a:schemeClr>
              </a:solidFill>
              <a:latin typeface="Trebuchet MS"/>
            </a:endParaRPr>
          </a:p>
        </p:txBody>
      </p:sp>
      <p:pic>
        <p:nvPicPr>
          <p:cNvPr id="14" name="Picture 13" descr="diMuonOSMassSpectra4100pb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57978" y="2997200"/>
            <a:ext cx="4913321" cy="3136900"/>
          </a:xfrm>
          <a:prstGeom prst="rect">
            <a:avLst/>
          </a:prstGeom>
        </p:spPr>
      </p:pic>
      <p:pic>
        <p:nvPicPr>
          <p:cNvPr id="15" name="Picture 14" descr="dilepton_limits_R8TeV_prelim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794250" y="2895914"/>
            <a:ext cx="4984750" cy="3200086"/>
          </a:xfrm>
          <a:prstGeom prst="rect">
            <a:avLst/>
          </a:prstGeom>
        </p:spPr>
      </p:pic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5387975" y="5213352"/>
            <a:ext cx="2130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b="0" dirty="0" err="1" smtClean="0">
                <a:solidFill>
                  <a:srgbClr val="FF0000"/>
                </a:solidFill>
                <a:latin typeface="Trebuchet MS"/>
              </a:rPr>
              <a:t>R</a:t>
            </a:r>
            <a:r>
              <a:rPr lang="en-GB" sz="1800" b="0" baseline="-25000" dirty="0" err="1" smtClean="0">
                <a:solidFill>
                  <a:srgbClr val="FF0000"/>
                </a:solidFill>
                <a:latin typeface="Symbol"/>
              </a:rPr>
              <a:t>s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 = </a:t>
            </a:r>
            <a:r>
              <a:rPr lang="en-GB" sz="1800" b="0" dirty="0" err="1" smtClean="0">
                <a:solidFill>
                  <a:srgbClr val="FF0000"/>
                </a:solidFill>
                <a:latin typeface="Symbol"/>
              </a:rPr>
              <a:t>s</a:t>
            </a:r>
            <a:r>
              <a:rPr lang="en-GB" sz="1800" b="0" i="1" baseline="-25000" dirty="0" err="1" smtClean="0">
                <a:solidFill>
                  <a:srgbClr val="FF0000"/>
                </a:solidFill>
                <a:latin typeface="Trebuchet MS"/>
              </a:rPr>
              <a:t>ll</a:t>
            </a:r>
            <a:r>
              <a:rPr lang="en-GB" sz="1800" b="0" dirty="0" err="1" smtClean="0">
                <a:solidFill>
                  <a:srgbClr val="FF0000"/>
                </a:solidFill>
                <a:latin typeface="Trebuchet MS"/>
              </a:rPr>
              <a:t>(Z’)/</a:t>
            </a:r>
            <a:r>
              <a:rPr lang="en-GB" sz="1800" b="0" dirty="0" err="1" smtClean="0">
                <a:solidFill>
                  <a:srgbClr val="FF0000"/>
                </a:solidFill>
                <a:latin typeface="Symbol"/>
              </a:rPr>
              <a:t>s</a:t>
            </a:r>
            <a:r>
              <a:rPr lang="en-GB" sz="1800" b="0" i="1" baseline="-25000" dirty="0" err="1" smtClean="0">
                <a:solidFill>
                  <a:srgbClr val="FF0000"/>
                </a:solidFill>
                <a:latin typeface="Trebuchet MS"/>
              </a:rPr>
              <a:t>ll</a:t>
            </a:r>
            <a:r>
              <a:rPr lang="en-GB" sz="1800" b="0" dirty="0" err="1" smtClean="0">
                <a:solidFill>
                  <a:srgbClr val="FF0000"/>
                </a:solidFill>
                <a:latin typeface="Trebuchet MS"/>
              </a:rPr>
              <a:t>(Z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)</a:t>
            </a:r>
            <a:endParaRPr lang="en-GB" sz="2000" b="0" baseline="30000" dirty="0" smtClean="0">
              <a:solidFill>
                <a:srgbClr val="000090"/>
              </a:solidFill>
              <a:latin typeface="Trebuchet MS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534025" y="3321052"/>
            <a:ext cx="26320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000" b="0" dirty="0" smtClean="0">
                <a:solidFill>
                  <a:srgbClr val="008000"/>
                </a:solidFill>
                <a:latin typeface="Trebuchet MS"/>
              </a:rPr>
              <a:t>M(Z’</a:t>
            </a:r>
            <a:r>
              <a:rPr lang="en-GB" sz="2000" b="0" baseline="-25000" dirty="0" smtClean="0">
                <a:solidFill>
                  <a:srgbClr val="008000"/>
                </a:solidFill>
                <a:latin typeface="Trebuchet MS"/>
              </a:rPr>
              <a:t>SSM</a:t>
            </a:r>
            <a:r>
              <a:rPr lang="en-GB" sz="2000" b="0" dirty="0" smtClean="0">
                <a:solidFill>
                  <a:srgbClr val="008000"/>
                </a:solidFill>
                <a:latin typeface="Trebuchet MS"/>
              </a:rPr>
              <a:t>) &gt; 2590 </a:t>
            </a:r>
            <a:r>
              <a:rPr lang="en-GB" sz="2000" b="0" dirty="0" err="1" smtClean="0">
                <a:solidFill>
                  <a:srgbClr val="008000"/>
                </a:solidFill>
                <a:latin typeface="Trebuchet MS"/>
              </a:rPr>
              <a:t>GeV</a:t>
            </a:r>
            <a:endParaRPr lang="en-GB" sz="2000" b="0" dirty="0" smtClean="0">
              <a:solidFill>
                <a:srgbClr val="008000"/>
              </a:solidFill>
              <a:latin typeface="Trebuchet MS"/>
            </a:endParaRPr>
          </a:p>
          <a:p>
            <a:r>
              <a:rPr lang="en-GB" sz="2000" b="0" dirty="0" smtClean="0">
                <a:solidFill>
                  <a:srgbClr val="0000E0"/>
                </a:solidFill>
                <a:latin typeface="Trebuchet MS"/>
              </a:rPr>
              <a:t>  </a:t>
            </a:r>
            <a:r>
              <a:rPr lang="en-GB" sz="2000" b="0" dirty="0" err="1" smtClean="0">
                <a:solidFill>
                  <a:srgbClr val="0000E0"/>
                </a:solidFill>
                <a:latin typeface="Trebuchet MS"/>
              </a:rPr>
              <a:t>M(Z’</a:t>
            </a:r>
            <a:r>
              <a:rPr lang="en-GB" sz="2000" b="0" baseline="-25000" dirty="0" err="1" smtClean="0">
                <a:solidFill>
                  <a:srgbClr val="0000E0"/>
                </a:solidFill>
                <a:latin typeface="Symbol"/>
              </a:rPr>
              <a:t>y</a:t>
            </a:r>
            <a:r>
              <a:rPr lang="en-GB" sz="2000" b="0" dirty="0" smtClean="0">
                <a:solidFill>
                  <a:srgbClr val="0000E0"/>
                </a:solidFill>
                <a:latin typeface="Trebuchet MS"/>
              </a:rPr>
              <a:t>) &gt; 2260 </a:t>
            </a:r>
            <a:r>
              <a:rPr lang="en-GB" sz="2000" b="0" dirty="0" err="1" smtClean="0">
                <a:solidFill>
                  <a:srgbClr val="0000E0"/>
                </a:solidFill>
                <a:latin typeface="Trebuchet MS"/>
              </a:rPr>
              <a:t>GeV</a:t>
            </a:r>
            <a:endParaRPr lang="en-GB" sz="2000" b="0" dirty="0" smtClean="0">
              <a:solidFill>
                <a:srgbClr val="000090"/>
              </a:solidFill>
              <a:latin typeface="Trebuchet M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713774" y="2096701"/>
            <a:ext cx="2653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0" dirty="0" smtClean="0">
                <a:solidFill>
                  <a:srgbClr val="000090"/>
                </a:solidFill>
                <a:latin typeface="Trebuchet MS"/>
              </a:rPr>
              <a:t>_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smtClean="0"/>
              <a:t>C.-E. Wulz</a:t>
            </a:r>
            <a:endParaRPr lang="en-US" b="0" i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/>
              <a:pPr>
                <a:defRPr/>
              </a:pPr>
              <a:t>4</a:t>
            </a:fld>
            <a:endParaRPr lang="en-US" b="0" i="0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1974" y="328613"/>
            <a:ext cx="9026526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Z’ </a:t>
            </a:r>
            <a:r>
              <a:rPr lang="en-US" sz="2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2800" dirty="0" err="1" smtClean="0">
                <a:solidFill>
                  <a:srgbClr val="000099"/>
                </a:solidFill>
                <a:latin typeface="Symbol"/>
              </a:rPr>
              <a:t>tt</a:t>
            </a:r>
            <a:endParaRPr lang="en-US" sz="2800" dirty="0">
              <a:solidFill>
                <a:srgbClr val="000099"/>
              </a:solidFill>
              <a:latin typeface="Symbol"/>
            </a:endParaRPr>
          </a:p>
        </p:txBody>
      </p:sp>
      <p:pic>
        <p:nvPicPr>
          <p:cNvPr id="13" name="Picture 3" descr="CMS-Color-Lab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7021329" y="5449501"/>
            <a:ext cx="2328479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sz="1800" b="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hep</a:t>
            </a:r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-ex 1206.1725</a:t>
            </a:r>
          </a:p>
          <a:p>
            <a:pPr algn="ctr"/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submitted to PLB</a:t>
            </a:r>
          </a:p>
          <a:p>
            <a:pPr algn="ctr"/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CMS PAS EXO-11-031</a:t>
            </a:r>
            <a:endParaRPr lang="en-US" sz="1800" b="0" i="1" dirty="0">
              <a:solidFill>
                <a:schemeClr val="tx1">
                  <a:lumMod val="75000"/>
                  <a:lumOff val="25000"/>
                </a:schemeClr>
              </a:solidFill>
              <a:latin typeface="Trebuchet MS"/>
            </a:endParaRPr>
          </a:p>
        </p:txBody>
      </p:sp>
      <p:pic>
        <p:nvPicPr>
          <p:cNvPr id="9" name="Picture 8" descr="ZprimeToTauTau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499" y="163525"/>
            <a:ext cx="1511301" cy="765620"/>
          </a:xfrm>
          <a:prstGeom prst="rect">
            <a:avLst/>
          </a:prstGeom>
          <a:ln>
            <a:solidFill>
              <a:srgbClr val="8CCBD8"/>
            </a:solidFill>
          </a:ln>
        </p:spPr>
      </p:pic>
      <p:pic>
        <p:nvPicPr>
          <p:cNvPr id="11" name="Picture 10" descr="jointLimitStandAlon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5439370" y="1447801"/>
            <a:ext cx="4238030" cy="2870200"/>
          </a:xfrm>
          <a:prstGeom prst="rect">
            <a:avLst/>
          </a:prstGeom>
        </p:spPr>
      </p:pic>
      <p:pic>
        <p:nvPicPr>
          <p:cNvPr id="19" name="Picture 18" descr="hadtauDiTauMETMassVarBins.pdf"/>
          <p:cNvPicPr>
            <a:picLocks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3733800" y="4076700"/>
            <a:ext cx="3073400" cy="2565400"/>
          </a:xfrm>
          <a:prstGeom prst="rect">
            <a:avLst/>
          </a:prstGeom>
        </p:spPr>
      </p:pic>
      <p:pic>
        <p:nvPicPr>
          <p:cNvPr id="17" name="Picture 16" descr="emuDiTauMETMassVarBin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654372" y="4076700"/>
            <a:ext cx="3082838" cy="2571750"/>
          </a:xfrm>
          <a:prstGeom prst="rect">
            <a:avLst/>
          </a:prstGeom>
        </p:spPr>
      </p:pic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6461125" y="4489452"/>
            <a:ext cx="32289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M(Z’</a:t>
            </a:r>
            <a:r>
              <a:rPr lang="en-GB" sz="2000" b="0" baseline="-25000" dirty="0" smtClean="0">
                <a:solidFill>
                  <a:srgbClr val="FF0000"/>
                </a:solidFill>
                <a:latin typeface="Trebuchet MS"/>
              </a:rPr>
              <a:t>SSM</a:t>
            </a:r>
            <a:r>
              <a:rPr lang="en-GB" sz="2000" b="0" dirty="0" smtClean="0">
                <a:solidFill>
                  <a:srgbClr val="FF0000"/>
                </a:solidFill>
                <a:latin typeface="Trebuchet MS"/>
              </a:rPr>
              <a:t>) &gt; 1.4 </a:t>
            </a:r>
            <a:r>
              <a:rPr lang="en-GB" sz="2000" b="0" dirty="0" err="1" smtClean="0">
                <a:solidFill>
                  <a:srgbClr val="FF0000"/>
                </a:solidFill>
                <a:latin typeface="Trebuchet MS"/>
              </a:rPr>
              <a:t>TeV</a:t>
            </a:r>
            <a:endParaRPr lang="en-GB" sz="2000" b="0" dirty="0" smtClean="0">
              <a:solidFill>
                <a:srgbClr val="FF0000"/>
              </a:solidFill>
              <a:latin typeface="Trebuchet MS"/>
            </a:endParaRPr>
          </a:p>
          <a:p>
            <a:pPr algn="ctr"/>
            <a:r>
              <a:rPr lang="en-GB" sz="2000" b="0" dirty="0" err="1" smtClean="0">
                <a:solidFill>
                  <a:srgbClr val="0000E0"/>
                </a:solidFill>
                <a:latin typeface="Trebuchet MS"/>
              </a:rPr>
              <a:t>M(Z’</a:t>
            </a:r>
            <a:r>
              <a:rPr lang="en-GB" sz="2000" b="0" baseline="-25000" dirty="0" err="1" smtClean="0">
                <a:solidFill>
                  <a:srgbClr val="0000E0"/>
                </a:solidFill>
                <a:latin typeface="Symbol"/>
              </a:rPr>
              <a:t>y</a:t>
            </a:r>
            <a:r>
              <a:rPr lang="en-GB" sz="2000" b="0" dirty="0" smtClean="0">
                <a:solidFill>
                  <a:srgbClr val="0000E0"/>
                </a:solidFill>
                <a:latin typeface="Trebuchet MS"/>
              </a:rPr>
              <a:t>) &gt; 1.1 </a:t>
            </a:r>
            <a:r>
              <a:rPr lang="en-GB" sz="2000" b="0" dirty="0" err="1" smtClean="0">
                <a:solidFill>
                  <a:srgbClr val="0000E0"/>
                </a:solidFill>
                <a:latin typeface="Trebuchet MS"/>
              </a:rPr>
              <a:t>TeV</a:t>
            </a:r>
            <a:endParaRPr lang="en-GB" sz="2000" b="0" dirty="0" smtClean="0">
              <a:solidFill>
                <a:srgbClr val="000090"/>
              </a:solidFill>
              <a:latin typeface="Trebuchet MS"/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606425" y="831852"/>
            <a:ext cx="8931275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There are non-universal scenarios in which the Z’ couples preferentially to third-generation fermions. Final states studied: 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</a:t>
            </a:r>
            <a:r>
              <a:rPr lang="en-GB" sz="2000" b="0" baseline="-25000" dirty="0" err="1" smtClean="0">
                <a:solidFill>
                  <a:srgbClr val="000090"/>
                </a:solidFill>
                <a:latin typeface="Trebuchet MS"/>
              </a:rPr>
              <a:t>e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</a:t>
            </a:r>
            <a:r>
              <a:rPr lang="en-GB" sz="2000" b="0" baseline="-25000" dirty="0" err="1" smtClean="0">
                <a:solidFill>
                  <a:srgbClr val="000090"/>
                </a:solidFill>
                <a:latin typeface="Symbol"/>
              </a:rPr>
              <a:t>m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, 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</a:t>
            </a:r>
            <a:r>
              <a:rPr lang="en-GB" sz="2000" b="0" baseline="-25000" dirty="0" err="1" smtClean="0">
                <a:solidFill>
                  <a:srgbClr val="000090"/>
                </a:solidFill>
                <a:latin typeface="Trebuchet MS"/>
              </a:rPr>
              <a:t>e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</a:t>
            </a:r>
            <a:r>
              <a:rPr lang="en-GB" sz="2000" b="0" baseline="-25000" dirty="0" err="1" smtClean="0">
                <a:solidFill>
                  <a:srgbClr val="000090"/>
                </a:solidFill>
                <a:latin typeface="Trebuchet MS"/>
              </a:rPr>
              <a:t>h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, 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</a:t>
            </a:r>
            <a:r>
              <a:rPr lang="en-GB" sz="2000" b="0" baseline="-25000" dirty="0" err="1" smtClean="0">
                <a:solidFill>
                  <a:srgbClr val="000090"/>
                </a:solidFill>
                <a:latin typeface="Symbol"/>
              </a:rPr>
              <a:t>m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</a:t>
            </a:r>
            <a:r>
              <a:rPr lang="en-GB" sz="2000" b="0" baseline="-25000" dirty="0" err="1" smtClean="0">
                <a:solidFill>
                  <a:srgbClr val="000090"/>
                </a:solidFill>
                <a:latin typeface="Trebuchet MS"/>
              </a:rPr>
              <a:t>h</a:t>
            </a:r>
            <a:r>
              <a:rPr lang="en-GB" sz="2000" b="0" dirty="0" smtClean="0">
                <a:solidFill>
                  <a:srgbClr val="000090"/>
                </a:solidFill>
                <a:latin typeface="Trebuchet MS"/>
              </a:rPr>
              <a:t>, 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</a:t>
            </a:r>
            <a:r>
              <a:rPr lang="en-GB" sz="2000" b="0" baseline="-25000" dirty="0" err="1" smtClean="0">
                <a:solidFill>
                  <a:srgbClr val="000090"/>
                </a:solidFill>
                <a:latin typeface="Trebuchet MS"/>
              </a:rPr>
              <a:t>h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</a:t>
            </a:r>
            <a:r>
              <a:rPr lang="en-GB" sz="2000" b="0" baseline="-25000" dirty="0" err="1" smtClean="0">
                <a:solidFill>
                  <a:srgbClr val="000090"/>
                </a:solidFill>
                <a:latin typeface="Trebuchet MS"/>
              </a:rPr>
              <a:t>h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. 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n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’s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in final state do not allow to reconstruct mass of 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tt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system.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19125" y="1809752"/>
            <a:ext cx="5057775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Event selection: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</a:t>
            </a:r>
          </a:p>
          <a:p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2 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t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candidates with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p</a:t>
            </a:r>
            <a:r>
              <a:rPr lang="en-GB" sz="1800" b="0" baseline="-25000" dirty="0" err="1" smtClean="0">
                <a:solidFill>
                  <a:srgbClr val="000090"/>
                </a:solidFill>
                <a:latin typeface="Trebuchet MS"/>
              </a:rPr>
              <a:t>T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between 15 and 35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GeV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, 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</a:rPr>
              <a:t>h</a:t>
            </a:r>
            <a:r>
              <a:rPr lang="en-GB" sz="2000" b="0" dirty="0" smtClean="0">
                <a:solidFill>
                  <a:srgbClr val="000090"/>
                </a:solidFill>
                <a:latin typeface="Symbol"/>
              </a:rPr>
              <a:t> &lt; 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2.1,isolation criteria, no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b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-jets</a:t>
            </a:r>
          </a:p>
          <a:p>
            <a:endParaRPr lang="en-GB" sz="800" b="0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Backgrounds: </a:t>
            </a:r>
          </a:p>
          <a:p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DY Z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GB" sz="1800" b="0" dirty="0" err="1" smtClean="0">
                <a:solidFill>
                  <a:srgbClr val="000090"/>
                </a:solidFill>
                <a:latin typeface="Symbol"/>
              </a:rPr>
              <a:t>tt</a:t>
            </a:r>
            <a:r>
              <a:rPr lang="de-CH" sz="1800" b="0" dirty="0" smtClean="0">
                <a:solidFill>
                  <a:srgbClr val="000090"/>
                </a:solidFill>
                <a:latin typeface="Trebuchet MS"/>
              </a:rPr>
              <a:t>, </a:t>
            </a:r>
            <a:r>
              <a:rPr lang="de-CH" sz="1800" b="0" dirty="0" err="1" smtClean="0">
                <a:solidFill>
                  <a:srgbClr val="000090"/>
                </a:solidFill>
                <a:latin typeface="Trebuchet MS"/>
              </a:rPr>
              <a:t>W+jets</a:t>
            </a:r>
            <a:r>
              <a:rPr lang="de-CH" sz="1800" b="0" dirty="0" smtClean="0">
                <a:solidFill>
                  <a:srgbClr val="000090"/>
                </a:solidFill>
                <a:latin typeface="Trebuchet MS"/>
              </a:rPr>
              <a:t>, </a:t>
            </a:r>
            <a:r>
              <a:rPr lang="de-CH" sz="1800" b="0" dirty="0" err="1" smtClean="0">
                <a:solidFill>
                  <a:srgbClr val="000090"/>
                </a:solidFill>
                <a:latin typeface="Trebuchet MS"/>
              </a:rPr>
              <a:t>tt</a:t>
            </a:r>
            <a:r>
              <a:rPr lang="de-CH" sz="1800" b="0" dirty="0" smtClean="0">
                <a:solidFill>
                  <a:srgbClr val="000090"/>
                </a:solidFill>
                <a:latin typeface="Trebuchet MS"/>
              </a:rPr>
              <a:t>, VV, QCD</a:t>
            </a:r>
          </a:p>
          <a:p>
            <a:r>
              <a:rPr lang="de-CH" sz="1800" b="0" dirty="0" smtClean="0">
                <a:solidFill>
                  <a:srgbClr val="000090"/>
                </a:solidFill>
                <a:latin typeface="Trebuchet MS"/>
              </a:rPr>
              <a:t>Backgrounds </a:t>
            </a:r>
            <a:r>
              <a:rPr lang="de-CH" sz="1800" b="0" dirty="0" err="1" smtClean="0">
                <a:solidFill>
                  <a:srgbClr val="000090"/>
                </a:solidFill>
                <a:latin typeface="Trebuchet MS"/>
              </a:rPr>
              <a:t>are</a:t>
            </a:r>
            <a:r>
              <a:rPr lang="de-CH" sz="18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000090"/>
                </a:solidFill>
                <a:latin typeface="Trebuchet MS"/>
              </a:rPr>
              <a:t>estimated</a:t>
            </a:r>
            <a:r>
              <a:rPr lang="de-CH" sz="18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000090"/>
                </a:solidFill>
                <a:latin typeface="Trebuchet MS"/>
              </a:rPr>
              <a:t>from</a:t>
            </a:r>
            <a:r>
              <a:rPr lang="de-CH" sz="18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000090"/>
                </a:solidFill>
                <a:latin typeface="Trebuchet MS"/>
              </a:rPr>
              <a:t>data</a:t>
            </a:r>
            <a:r>
              <a:rPr lang="de-CH" sz="18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000090"/>
                </a:solidFill>
                <a:latin typeface="Trebuchet MS"/>
              </a:rPr>
              <a:t>where</a:t>
            </a:r>
            <a:r>
              <a:rPr lang="de-CH" sz="18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000090"/>
                </a:solidFill>
                <a:latin typeface="Trebuchet MS"/>
              </a:rPr>
              <a:t>possible</a:t>
            </a:r>
            <a:r>
              <a:rPr lang="de-CH" sz="1800" b="0" dirty="0" smtClean="0">
                <a:solidFill>
                  <a:srgbClr val="000090"/>
                </a:solidFill>
                <a:latin typeface="Trebuchet MS"/>
              </a:rPr>
              <a:t>.  </a:t>
            </a:r>
            <a:endParaRPr lang="en-GB" sz="1800" b="0" dirty="0" smtClean="0">
              <a:solidFill>
                <a:srgbClr val="000090"/>
              </a:solidFill>
              <a:latin typeface="Trebuchet MS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2549525" y="3790952"/>
            <a:ext cx="2416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CH" sz="1800" b="0" dirty="0" err="1" smtClean="0">
                <a:solidFill>
                  <a:srgbClr val="7B482A"/>
                </a:solidFill>
                <a:latin typeface="Trebuchet MS"/>
              </a:rPr>
              <a:t>Effective</a:t>
            </a:r>
            <a:r>
              <a:rPr lang="de-CH" sz="1800" b="0" dirty="0" smtClean="0">
                <a:solidFill>
                  <a:srgbClr val="7B482A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7B482A"/>
                </a:solidFill>
                <a:latin typeface="Trebuchet MS"/>
              </a:rPr>
              <a:t>visible</a:t>
            </a:r>
            <a:r>
              <a:rPr lang="de-CH" sz="1800" b="0" dirty="0" smtClean="0">
                <a:solidFill>
                  <a:srgbClr val="7B482A"/>
                </a:solidFill>
                <a:latin typeface="Trebuchet MS"/>
              </a:rPr>
              <a:t> mass</a:t>
            </a:r>
            <a:endParaRPr lang="en-GB" sz="1800" b="0" dirty="0" smtClean="0">
              <a:solidFill>
                <a:srgbClr val="7B482A"/>
              </a:solidFill>
              <a:latin typeface="Trebuchet MS"/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1546225" y="4298952"/>
            <a:ext cx="574675" cy="369332"/>
          </a:xfrm>
          <a:prstGeom prst="rect">
            <a:avLst/>
          </a:prstGeom>
          <a:solidFill>
            <a:srgbClr val="FFF9A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CH" sz="1800" b="0" dirty="0" err="1" smtClean="0">
                <a:solidFill>
                  <a:srgbClr val="7B482A"/>
                </a:solidFill>
                <a:latin typeface="Symbol"/>
              </a:rPr>
              <a:t>t</a:t>
            </a:r>
            <a:r>
              <a:rPr lang="de-CH" sz="1800" b="0" baseline="-25000" dirty="0" err="1" smtClean="0">
                <a:solidFill>
                  <a:srgbClr val="7B482A"/>
                </a:solidFill>
                <a:latin typeface="Trebuchet MS"/>
              </a:rPr>
              <a:t>e</a:t>
            </a:r>
            <a:r>
              <a:rPr lang="de-CH" sz="1800" b="0" dirty="0" err="1" smtClean="0">
                <a:solidFill>
                  <a:srgbClr val="7B482A"/>
                </a:solidFill>
                <a:latin typeface="Symbol"/>
              </a:rPr>
              <a:t>t</a:t>
            </a:r>
            <a:r>
              <a:rPr lang="de-CH" sz="1800" b="0" baseline="-25000" dirty="0" err="1" smtClean="0">
                <a:solidFill>
                  <a:srgbClr val="7B482A"/>
                </a:solidFill>
                <a:latin typeface="Symbol"/>
              </a:rPr>
              <a:t>m</a:t>
            </a:r>
            <a:endParaRPr lang="en-GB" sz="1800" b="0" baseline="-25000" dirty="0" smtClean="0">
              <a:solidFill>
                <a:srgbClr val="7B482A"/>
              </a:solidFill>
              <a:latin typeface="Symbol"/>
            </a:endParaRP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4568825" y="4298952"/>
            <a:ext cx="574675" cy="369332"/>
          </a:xfrm>
          <a:prstGeom prst="rect">
            <a:avLst/>
          </a:prstGeom>
          <a:solidFill>
            <a:srgbClr val="FFF9A0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CH" sz="1800" b="0" dirty="0" err="1" smtClean="0">
                <a:solidFill>
                  <a:srgbClr val="7B482A"/>
                </a:solidFill>
                <a:latin typeface="Symbol"/>
              </a:rPr>
              <a:t>t</a:t>
            </a:r>
            <a:r>
              <a:rPr lang="de-CH" sz="1800" b="0" baseline="-25000" dirty="0" err="1" smtClean="0">
                <a:solidFill>
                  <a:srgbClr val="7B482A"/>
                </a:solidFill>
                <a:latin typeface="Trebuchet MS"/>
              </a:rPr>
              <a:t>h</a:t>
            </a:r>
            <a:r>
              <a:rPr lang="de-CH" sz="1800" b="0" dirty="0" err="1" smtClean="0">
                <a:solidFill>
                  <a:srgbClr val="7B482A"/>
                </a:solidFill>
                <a:latin typeface="Symbol"/>
              </a:rPr>
              <a:t>t</a:t>
            </a:r>
            <a:r>
              <a:rPr lang="de-CH" sz="1800" b="0" baseline="-25000" dirty="0" err="1" smtClean="0">
                <a:solidFill>
                  <a:srgbClr val="7B482A"/>
                </a:solidFill>
                <a:latin typeface="Trebuchet MS"/>
              </a:rPr>
              <a:t>h</a:t>
            </a:r>
            <a:endParaRPr lang="en-GB" sz="1800" b="0" baseline="-25000" dirty="0" smtClean="0">
              <a:solidFill>
                <a:srgbClr val="7B482A"/>
              </a:solidFill>
              <a:latin typeface="Symbo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742474" y="2960301"/>
            <a:ext cx="2653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0" dirty="0" smtClean="0">
                <a:solidFill>
                  <a:srgbClr val="000090"/>
                </a:solidFill>
                <a:latin typeface="Trebuchet MS"/>
              </a:rPr>
              <a:t>_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combine_bayesian_2012_emu_conv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588824" y="2307794"/>
            <a:ext cx="3485076" cy="3343706"/>
          </a:xfrm>
          <a:prstGeom prst="rect">
            <a:avLst/>
          </a:prstGeom>
        </p:spPr>
      </p:pic>
      <p:pic>
        <p:nvPicPr>
          <p:cNvPr id="21" name="Picture 20" descr="MT_Muon_Cumulativ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6773654" y="3797301"/>
            <a:ext cx="2714857" cy="2604730"/>
          </a:xfrm>
          <a:prstGeom prst="rect">
            <a:avLst/>
          </a:prstGeom>
        </p:spPr>
      </p:pic>
      <p:pic>
        <p:nvPicPr>
          <p:cNvPr id="14" name="Picture 13" descr="MT_El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6769100" y="1112718"/>
            <a:ext cx="2666999" cy="2558814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/>
              <a:pPr>
                <a:defRPr/>
              </a:pPr>
              <a:t>5</a:t>
            </a:fld>
            <a:endParaRPr lang="en-US" b="0" i="0" dirty="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708150" y="4881563"/>
            <a:ext cx="4321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CC0099"/>
                </a:solidFill>
              </a:rPr>
              <a:t> </a:t>
            </a:r>
            <a:endParaRPr lang="en-US" sz="2000" dirty="0">
              <a:solidFill>
                <a:srgbClr val="CC0099"/>
              </a:solidFill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403225" y="908052"/>
            <a:ext cx="6416675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Models studied:</a:t>
            </a:r>
          </a:p>
          <a:p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- W’</a:t>
            </a:r>
            <a:r>
              <a:rPr lang="en-GB" sz="1800" b="0" baseline="-25000" dirty="0" smtClean="0">
                <a:solidFill>
                  <a:srgbClr val="000090"/>
                </a:solidFill>
                <a:latin typeface="Trebuchet MS"/>
              </a:rPr>
              <a:t>SSM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with SM-like couplings, with W’</a:t>
            </a:r>
            <a:r>
              <a:rPr lang="en-GB" sz="1800" b="0" baseline="-25000" dirty="0" smtClean="0">
                <a:solidFill>
                  <a:srgbClr val="000090"/>
                </a:solidFill>
                <a:latin typeface="Trebuchet MS"/>
              </a:rPr>
              <a:t>SSM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tb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allowed</a:t>
            </a:r>
            <a:endParaRPr lang="en-GB" sz="1800" b="0" dirty="0" smtClean="0">
              <a:solidFill>
                <a:srgbClr val="000090"/>
              </a:solidFill>
              <a:latin typeface="Trebuchet MS"/>
            </a:endParaRPr>
          </a:p>
          <a:p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-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Kaluza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-Klein W</a:t>
            </a:r>
            <a:r>
              <a:rPr lang="en-GB" sz="1800" b="0" baseline="30000" dirty="0" smtClean="0">
                <a:solidFill>
                  <a:srgbClr val="000090"/>
                </a:solidFill>
                <a:latin typeface="Trebuchet MS"/>
              </a:rPr>
              <a:t>2</a:t>
            </a:r>
            <a:r>
              <a:rPr lang="en-GB" sz="1800" b="0" baseline="-25000" dirty="0" smtClean="0">
                <a:solidFill>
                  <a:srgbClr val="000090"/>
                </a:solidFill>
                <a:latin typeface="Trebuchet MS"/>
              </a:rPr>
              <a:t>KK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in split UED framework</a:t>
            </a:r>
          </a:p>
          <a:p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Event selection: 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~back-to-back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isol.</a:t>
            </a:r>
            <a:r>
              <a:rPr lang="en-GB" sz="1800" b="0" i="1" dirty="0" err="1" smtClean="0">
                <a:solidFill>
                  <a:srgbClr val="000090"/>
                </a:solidFill>
                <a:latin typeface="Trebuchet MS"/>
              </a:rPr>
              <a:t>l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+E</a:t>
            </a:r>
            <a:r>
              <a:rPr lang="en-GB" sz="1800" b="0" baseline="-25000" dirty="0" err="1" smtClean="0">
                <a:solidFill>
                  <a:srgbClr val="000090"/>
                </a:solidFill>
                <a:latin typeface="Trebuchet MS"/>
              </a:rPr>
              <a:t>T</a:t>
            </a:r>
            <a:r>
              <a:rPr lang="en-GB" sz="1800" b="0" baseline="30000" dirty="0" err="1" smtClean="0">
                <a:solidFill>
                  <a:srgbClr val="000090"/>
                </a:solidFill>
                <a:latin typeface="Trebuchet MS"/>
              </a:rPr>
              <a:t>miss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, energy-balanced</a:t>
            </a:r>
            <a:endParaRPr lang="en-GB" sz="1800" b="0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Backgrounds: 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W</a:t>
            </a:r>
            <a:r>
              <a:rPr lang="en-GB" sz="1800" b="0" baseline="-2500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i="1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l</a:t>
            </a:r>
            <a:r>
              <a:rPr lang="en-US" sz="2000" b="0" dirty="0" err="1" smtClean="0">
                <a:solidFill>
                  <a:srgbClr val="000090"/>
                </a:solidFill>
                <a:latin typeface="Symbol"/>
                <a:sym typeface="Symbol" charset="2"/>
              </a:rPr>
              <a:t>n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, QCD,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tt+single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top, DY, VV from data</a:t>
            </a:r>
            <a:endParaRPr lang="en-GB" sz="1800" b="0" dirty="0" smtClean="0">
              <a:solidFill>
                <a:srgbClr val="FF0000"/>
              </a:solidFill>
              <a:latin typeface="Trebuchet MS"/>
            </a:endParaRPr>
          </a:p>
          <a:p>
            <a:endParaRPr lang="en-GB" sz="1800" b="0" dirty="0" smtClean="0">
              <a:solidFill>
                <a:srgbClr val="000090"/>
              </a:solidFill>
              <a:latin typeface="Trebuchet MS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1974" y="328613"/>
            <a:ext cx="9026526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W’ </a:t>
            </a:r>
            <a:r>
              <a:rPr lang="en-US" sz="2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2800" i="1" dirty="0" err="1" smtClean="0">
                <a:solidFill>
                  <a:srgbClr val="000099"/>
                </a:solidFill>
                <a:latin typeface="Trebuchet MS"/>
              </a:rPr>
              <a:t>l</a:t>
            </a:r>
            <a:r>
              <a:rPr lang="en-US" sz="2800" i="1" dirty="0" err="1" smtClean="0">
                <a:solidFill>
                  <a:srgbClr val="000099"/>
                </a:solidFill>
                <a:latin typeface="Symbol"/>
              </a:rPr>
              <a:t>n</a:t>
            </a:r>
            <a:r>
              <a:rPr lang="en-US" sz="2800" i="1" dirty="0" smtClean="0">
                <a:solidFill>
                  <a:srgbClr val="000099"/>
                </a:solidFill>
                <a:latin typeface="Symbol"/>
              </a:rPr>
              <a:t>  </a:t>
            </a:r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without W-W’ interference</a:t>
            </a:r>
            <a:endParaRPr lang="en-US" sz="2800" dirty="0">
              <a:solidFill>
                <a:srgbClr val="000099"/>
              </a:solidFill>
              <a:latin typeface="Times" charset="0"/>
            </a:endParaRPr>
          </a:p>
        </p:txBody>
      </p:sp>
      <p:pic>
        <p:nvPicPr>
          <p:cNvPr id="13" name="Picture 3" descr="CMS-Color-Label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747529" y="5885934"/>
            <a:ext cx="23284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CMS PAS EXO-12-010</a:t>
            </a:r>
            <a:endParaRPr lang="en-US" sz="1800" b="0" i="1" dirty="0">
              <a:solidFill>
                <a:schemeClr val="tx1">
                  <a:lumMod val="75000"/>
                  <a:lumOff val="25000"/>
                </a:schemeClr>
              </a:solidFill>
              <a:latin typeface="Trebuchet MS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3286125" y="5670552"/>
            <a:ext cx="39020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b="0" dirty="0" smtClean="0">
                <a:solidFill>
                  <a:srgbClr val="2BADB1"/>
                </a:solidFill>
                <a:latin typeface="Trebuchet MS"/>
              </a:rPr>
              <a:t>M(W’</a:t>
            </a:r>
            <a:r>
              <a:rPr lang="en-GB" sz="1800" b="0" baseline="-25000" dirty="0" smtClean="0">
                <a:solidFill>
                  <a:srgbClr val="2BADB1"/>
                </a:solidFill>
                <a:latin typeface="Trebuchet MS"/>
              </a:rPr>
              <a:t>SSM</a:t>
            </a:r>
            <a:r>
              <a:rPr lang="en-GB" sz="1800" b="0" dirty="0" smtClean="0">
                <a:solidFill>
                  <a:srgbClr val="2BADB1"/>
                </a:solidFill>
                <a:latin typeface="Trebuchet MS"/>
              </a:rPr>
              <a:t>) &gt; 2.8 </a:t>
            </a:r>
            <a:r>
              <a:rPr lang="en-GB" sz="1800" b="0" dirty="0" err="1" smtClean="0">
                <a:solidFill>
                  <a:srgbClr val="2BADB1"/>
                </a:solidFill>
                <a:latin typeface="Trebuchet MS"/>
              </a:rPr>
              <a:t>TeV</a:t>
            </a:r>
            <a:endParaRPr lang="en-GB" sz="1800" b="0" dirty="0" smtClean="0">
              <a:solidFill>
                <a:srgbClr val="2BADB1"/>
              </a:solidFill>
              <a:latin typeface="Trebuchet MS"/>
            </a:endParaRPr>
          </a:p>
          <a:p>
            <a:pPr algn="ctr"/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M(W</a:t>
            </a:r>
            <a:r>
              <a:rPr lang="en-GB" sz="1800" b="0" baseline="30000" dirty="0" smtClean="0">
                <a:solidFill>
                  <a:srgbClr val="FF0000"/>
                </a:solidFill>
                <a:latin typeface="Trebuchet MS"/>
              </a:rPr>
              <a:t>2</a:t>
            </a:r>
            <a:r>
              <a:rPr lang="en-GB" sz="1800" b="0" baseline="-25000" dirty="0" smtClean="0">
                <a:solidFill>
                  <a:srgbClr val="FF0000"/>
                </a:solidFill>
                <a:latin typeface="Trebuchet MS"/>
              </a:rPr>
              <a:t>KK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) &gt; 1.25 </a:t>
            </a:r>
            <a:r>
              <a:rPr lang="en-GB" sz="1800" b="0" dirty="0" err="1" smtClean="0">
                <a:solidFill>
                  <a:srgbClr val="FF0000"/>
                </a:solidFill>
                <a:latin typeface="Trebuchet MS"/>
              </a:rPr>
              <a:t>TeV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 (</a:t>
            </a:r>
            <a:r>
              <a:rPr lang="en-GB" sz="1800" b="0" dirty="0" err="1" smtClean="0">
                <a:solidFill>
                  <a:srgbClr val="FF0000"/>
                </a:solidFill>
                <a:latin typeface="Symbol"/>
              </a:rPr>
              <a:t>m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 = 0.05 </a:t>
            </a:r>
            <a:r>
              <a:rPr lang="en-GB" sz="1800" b="0" dirty="0" err="1" smtClean="0">
                <a:solidFill>
                  <a:srgbClr val="FF0000"/>
                </a:solidFill>
                <a:latin typeface="Trebuchet MS"/>
              </a:rPr>
              <a:t>TeV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)</a:t>
            </a:r>
          </a:p>
          <a:p>
            <a:pPr algn="ctr"/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M(W</a:t>
            </a:r>
            <a:r>
              <a:rPr lang="en-GB" sz="1800" b="0" baseline="30000" dirty="0" smtClean="0">
                <a:solidFill>
                  <a:srgbClr val="FF0000"/>
                </a:solidFill>
                <a:latin typeface="Trebuchet MS"/>
              </a:rPr>
              <a:t>2</a:t>
            </a:r>
            <a:r>
              <a:rPr lang="en-GB" sz="1800" b="0" baseline="-25000" dirty="0" smtClean="0">
                <a:solidFill>
                  <a:srgbClr val="FF0000"/>
                </a:solidFill>
                <a:latin typeface="Trebuchet MS"/>
              </a:rPr>
              <a:t>KK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) &gt; 3.3 </a:t>
            </a:r>
            <a:r>
              <a:rPr lang="en-GB" sz="1800" b="0" dirty="0" err="1" smtClean="0">
                <a:solidFill>
                  <a:srgbClr val="FF0000"/>
                </a:solidFill>
                <a:latin typeface="Trebuchet MS"/>
              </a:rPr>
              <a:t>TeV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 (</a:t>
            </a:r>
            <a:r>
              <a:rPr lang="en-GB" sz="1800" b="0" dirty="0" err="1" smtClean="0">
                <a:solidFill>
                  <a:srgbClr val="FF0000"/>
                </a:solidFill>
                <a:latin typeface="Symbol"/>
              </a:rPr>
              <a:t>m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 = 10 </a:t>
            </a:r>
            <a:r>
              <a:rPr lang="en-GB" sz="1800" b="0" dirty="0" err="1" smtClean="0">
                <a:solidFill>
                  <a:srgbClr val="FF0000"/>
                </a:solidFill>
                <a:latin typeface="Trebuchet MS"/>
              </a:rPr>
              <a:t>TeV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)</a:t>
            </a:r>
          </a:p>
          <a:p>
            <a:pPr algn="ctr"/>
            <a:endParaRPr lang="en-GB" sz="1800" b="0" dirty="0" smtClean="0">
              <a:solidFill>
                <a:srgbClr val="000090"/>
              </a:solidFill>
              <a:latin typeface="Trebuchet MS"/>
            </a:endParaRPr>
          </a:p>
        </p:txBody>
      </p: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8270877" y="6553200"/>
            <a:ext cx="94932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altLang="ja-JP" sz="1000" i="1" dirty="0" smtClean="0">
                <a:solidFill>
                  <a:schemeClr val="tx1"/>
                </a:solidFill>
                <a:latin typeface="Trebuchet MS"/>
                <a:ea typeface="ＭＳ Ｐゴシック" charset="-128"/>
                <a:cs typeface="ＭＳ Ｐゴシック" charset="-128"/>
              </a:rPr>
              <a:t>ICHEP, July </a:t>
            </a:r>
            <a:r>
              <a:rPr lang="en-US" altLang="ja-JP" sz="1000" i="1" baseline="0" dirty="0" smtClean="0">
                <a:solidFill>
                  <a:schemeClr val="tx1"/>
                </a:solidFill>
                <a:latin typeface="Trebuchet MS"/>
                <a:ea typeface="ＭＳ Ｐゴシック" charset="-128"/>
                <a:cs typeface="ＭＳ Ｐゴシック" charset="-128"/>
              </a:rPr>
              <a:t>2012</a:t>
            </a:r>
            <a:endParaRPr lang="en-US" sz="1000" b="0" dirty="0">
              <a:solidFill>
                <a:schemeClr val="tx1"/>
              </a:solidFill>
              <a:latin typeface="Trebuchet MS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7413625" y="1835152"/>
            <a:ext cx="930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b="0" dirty="0" smtClean="0">
                <a:solidFill>
                  <a:srgbClr val="34A302"/>
                </a:solidFill>
                <a:latin typeface="Trebuchet MS"/>
              </a:rPr>
              <a:t>W’</a:t>
            </a:r>
            <a:r>
              <a:rPr lang="en-US" sz="1600" b="0" dirty="0" err="1" smtClean="0">
                <a:solidFill>
                  <a:srgbClr val="34A302"/>
                </a:solidFill>
                <a:latin typeface="Trebuchet MS"/>
                <a:sym typeface="Symbol" charset="2"/>
              </a:rPr>
              <a:t>e</a:t>
            </a:r>
            <a:r>
              <a:rPr lang="en-US" sz="1800" b="0" dirty="0" err="1" smtClean="0">
                <a:solidFill>
                  <a:srgbClr val="34A302"/>
                </a:solidFill>
                <a:latin typeface="Symbol"/>
                <a:sym typeface="Symbol" charset="2"/>
              </a:rPr>
              <a:t>n</a:t>
            </a:r>
            <a:r>
              <a:rPr lang="en-GB" sz="1800" b="0" dirty="0" smtClean="0">
                <a:solidFill>
                  <a:srgbClr val="34A302"/>
                </a:solidFill>
                <a:latin typeface="Trebuchet MS"/>
              </a:rPr>
              <a:t> </a:t>
            </a: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7947025" y="4806952"/>
            <a:ext cx="930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b="0" dirty="0" smtClean="0">
                <a:solidFill>
                  <a:srgbClr val="34A302"/>
                </a:solidFill>
                <a:latin typeface="Trebuchet MS"/>
              </a:rPr>
              <a:t>W’</a:t>
            </a:r>
            <a:r>
              <a:rPr lang="en-US" sz="1600" b="0" dirty="0" err="1" smtClean="0">
                <a:solidFill>
                  <a:srgbClr val="34A302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err="1" smtClean="0">
                <a:solidFill>
                  <a:srgbClr val="34A302"/>
                </a:solidFill>
                <a:latin typeface="Symbol"/>
                <a:sym typeface="Symbol" charset="2"/>
              </a:rPr>
              <a:t>mn</a:t>
            </a:r>
            <a:r>
              <a:rPr lang="en-GB" sz="1800" b="0" dirty="0" smtClean="0">
                <a:solidFill>
                  <a:srgbClr val="34A302"/>
                </a:solidFill>
                <a:latin typeface="Trebuchet MS"/>
              </a:rPr>
              <a:t>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402874" y="1880801"/>
            <a:ext cx="2653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0" dirty="0" smtClean="0">
                <a:solidFill>
                  <a:srgbClr val="000090"/>
                </a:solidFill>
                <a:latin typeface="Trebuchet MS"/>
              </a:rPr>
              <a:t>_</a:t>
            </a:r>
            <a:endParaRPr lang="en-US" dirty="0"/>
          </a:p>
        </p:txBody>
      </p:sp>
      <p:pic>
        <p:nvPicPr>
          <p:cNvPr id="17" name="Picture 16" descr="uedlimit.pdf"/>
          <p:cNvPicPr>
            <a:picLocks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437266" y="2571044"/>
            <a:ext cx="3093334" cy="3016956"/>
          </a:xfrm>
          <a:prstGeom prst="rect">
            <a:avLst/>
          </a:prstGeom>
        </p:spPr>
      </p:pic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dirty="0" smtClean="0"/>
              <a:t>C.-E. Wulz</a:t>
            </a:r>
            <a:endParaRPr lang="en-US" b="0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smtClean="0"/>
              <a:t>C.-E. Wulz</a:t>
            </a:r>
            <a:endParaRPr lang="en-US" b="0" i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/>
              <a:pPr>
                <a:defRPr/>
              </a:pPr>
              <a:t>6</a:t>
            </a:fld>
            <a:endParaRPr lang="en-US" b="0" i="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708150" y="4881563"/>
            <a:ext cx="4321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CC0099"/>
                </a:solidFill>
              </a:rPr>
              <a:t> </a:t>
            </a:r>
            <a:endParaRPr lang="en-US" sz="2000" dirty="0">
              <a:solidFill>
                <a:srgbClr val="CC0099"/>
              </a:solidFill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885825" y="869952"/>
            <a:ext cx="8677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A left-handed W</a:t>
            </a:r>
            <a:r>
              <a:rPr lang="en-GB" sz="1800" b="0" baseline="-25000" dirty="0" smtClean="0">
                <a:solidFill>
                  <a:srgbClr val="000090"/>
                </a:solidFill>
                <a:latin typeface="Trebuchet MS"/>
              </a:rPr>
              <a:t>L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’ can interfere with the W. Studies were performed with 7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TeV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data. Limits for a W</a:t>
            </a:r>
            <a:r>
              <a:rPr lang="en-GB" sz="1800" b="0" baseline="-25000" dirty="0" smtClean="0">
                <a:solidFill>
                  <a:srgbClr val="000090"/>
                </a:solidFill>
                <a:latin typeface="Trebuchet MS"/>
              </a:rPr>
              <a:t>R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’ have also been derived. 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1974" y="328613"/>
            <a:ext cx="9026526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W’ </a:t>
            </a:r>
            <a:r>
              <a:rPr lang="en-US" sz="2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2800" i="1" dirty="0" err="1" smtClean="0">
                <a:solidFill>
                  <a:srgbClr val="000099"/>
                </a:solidFill>
                <a:latin typeface="Trebuchet MS"/>
              </a:rPr>
              <a:t>l</a:t>
            </a:r>
            <a:r>
              <a:rPr lang="en-US" sz="2800" i="1" dirty="0" err="1" smtClean="0">
                <a:solidFill>
                  <a:srgbClr val="000099"/>
                </a:solidFill>
                <a:latin typeface="Symbol"/>
              </a:rPr>
              <a:t>n</a:t>
            </a:r>
            <a:r>
              <a:rPr lang="en-US" sz="2800" i="1" dirty="0" smtClean="0">
                <a:solidFill>
                  <a:srgbClr val="000099"/>
                </a:solidFill>
                <a:latin typeface="Symbol"/>
              </a:rPr>
              <a:t>  </a:t>
            </a:r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with W-W’ interference</a:t>
            </a:r>
            <a:endParaRPr lang="en-US" sz="2800" dirty="0">
              <a:solidFill>
                <a:srgbClr val="000099"/>
              </a:solidFill>
              <a:latin typeface="Times" charset="0"/>
            </a:endParaRPr>
          </a:p>
        </p:txBody>
      </p:sp>
      <p:pic>
        <p:nvPicPr>
          <p:cNvPr id="13" name="Picture 3" descr="CMS-Color-Lab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4"/>
          <p:cNvSpPr/>
          <p:nvPr/>
        </p:nvSpPr>
        <p:spPr>
          <a:xfrm>
            <a:off x="861829" y="5779701"/>
            <a:ext cx="2156855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en-US" sz="1800" b="0" i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hep</a:t>
            </a:r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-ex 1204.4764</a:t>
            </a:r>
          </a:p>
          <a:p>
            <a:pPr algn="ctr"/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submitted to JHEP</a:t>
            </a:r>
            <a:endParaRPr lang="en-US" sz="1800" b="0" i="1" dirty="0">
              <a:solidFill>
                <a:schemeClr val="tx1">
                  <a:lumMod val="75000"/>
                  <a:lumOff val="25000"/>
                </a:schemeClr>
              </a:solidFill>
              <a:latin typeface="Trebuchet MS"/>
            </a:endParaRPr>
          </a:p>
        </p:txBody>
      </p:sp>
      <p:pic>
        <p:nvPicPr>
          <p:cNvPr id="9" name="Picture 8" descr="Int_M2p5_CH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 rot="16200000">
            <a:off x="780129" y="1696370"/>
            <a:ext cx="3861403" cy="4024661"/>
          </a:xfrm>
          <a:prstGeom prst="rect">
            <a:avLst/>
          </a:prstGeom>
        </p:spPr>
      </p:pic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3616325" y="5497373"/>
            <a:ext cx="62896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b="0" dirty="0" smtClean="0">
                <a:solidFill>
                  <a:schemeClr val="accent1">
                    <a:lumMod val="50000"/>
                  </a:schemeClr>
                </a:solidFill>
                <a:latin typeface="Trebuchet MS"/>
              </a:rPr>
              <a:t>M(W</a:t>
            </a:r>
            <a:r>
              <a:rPr lang="en-GB" sz="1800" b="0" baseline="-25000" dirty="0" smtClean="0">
                <a:solidFill>
                  <a:schemeClr val="accent1">
                    <a:lumMod val="50000"/>
                  </a:schemeClr>
                </a:solidFill>
                <a:latin typeface="Trebuchet MS"/>
              </a:rPr>
              <a:t>R</a:t>
            </a:r>
            <a:r>
              <a:rPr lang="en-GB" sz="1800" b="0" dirty="0" smtClean="0">
                <a:solidFill>
                  <a:schemeClr val="accent1">
                    <a:lumMod val="50000"/>
                  </a:schemeClr>
                </a:solidFill>
                <a:latin typeface="Trebuchet MS"/>
              </a:rPr>
              <a:t>’</a:t>
            </a:r>
            <a:r>
              <a:rPr lang="en-GB" sz="1800" b="0" baseline="-25000" dirty="0" smtClean="0">
                <a:solidFill>
                  <a:schemeClr val="accent1">
                    <a:lumMod val="50000"/>
                  </a:schemeClr>
                </a:solidFill>
                <a:latin typeface="Trebuchet MS"/>
              </a:rPr>
              <a:t>SSM</a:t>
            </a:r>
            <a:r>
              <a:rPr lang="en-GB" sz="1800" b="0" dirty="0" smtClean="0">
                <a:solidFill>
                  <a:schemeClr val="accent1">
                    <a:lumMod val="50000"/>
                  </a:schemeClr>
                </a:solidFill>
                <a:latin typeface="Trebuchet MS"/>
              </a:rPr>
              <a:t>) &gt; 2.5 </a:t>
            </a:r>
            <a:r>
              <a:rPr lang="en-GB" sz="1800" b="0" dirty="0" err="1" smtClean="0">
                <a:solidFill>
                  <a:schemeClr val="accent1">
                    <a:lumMod val="50000"/>
                  </a:schemeClr>
                </a:solidFill>
                <a:latin typeface="Trebuchet MS"/>
              </a:rPr>
              <a:t>TeV</a:t>
            </a:r>
            <a:endParaRPr lang="en-GB" sz="1800" b="0" dirty="0" smtClean="0">
              <a:solidFill>
                <a:schemeClr val="accent1">
                  <a:lumMod val="50000"/>
                </a:schemeClr>
              </a:solidFill>
              <a:latin typeface="Trebuchet MS"/>
            </a:endParaRPr>
          </a:p>
          <a:p>
            <a:pPr algn="ctr"/>
            <a:r>
              <a:rPr lang="en-GB" sz="1800" b="0" dirty="0" smtClean="0">
                <a:solidFill>
                  <a:srgbClr val="0000E0"/>
                </a:solidFill>
                <a:latin typeface="Trebuchet MS"/>
              </a:rPr>
              <a:t>M(W</a:t>
            </a:r>
            <a:r>
              <a:rPr lang="en-GB" sz="1800" b="0" baseline="-25000" dirty="0" smtClean="0">
                <a:solidFill>
                  <a:srgbClr val="0000E0"/>
                </a:solidFill>
                <a:latin typeface="Trebuchet MS"/>
              </a:rPr>
              <a:t>L</a:t>
            </a:r>
            <a:r>
              <a:rPr lang="en-GB" sz="1800" b="0" dirty="0" smtClean="0">
                <a:solidFill>
                  <a:srgbClr val="0000E0"/>
                </a:solidFill>
                <a:latin typeface="Trebuchet MS"/>
              </a:rPr>
              <a:t>’</a:t>
            </a:r>
            <a:r>
              <a:rPr lang="en-GB" sz="1800" b="0" baseline="-25000" dirty="0" smtClean="0">
                <a:solidFill>
                  <a:srgbClr val="0000E0"/>
                </a:solidFill>
                <a:latin typeface="Trebuchet MS"/>
              </a:rPr>
              <a:t>SSM</a:t>
            </a:r>
            <a:r>
              <a:rPr lang="en-GB" sz="1800" b="0" dirty="0" smtClean="0">
                <a:solidFill>
                  <a:srgbClr val="0000E0"/>
                </a:solidFill>
                <a:latin typeface="Trebuchet MS"/>
              </a:rPr>
              <a:t>) &gt; 2.63 </a:t>
            </a:r>
            <a:r>
              <a:rPr lang="en-GB" sz="1800" b="0" dirty="0" err="1" smtClean="0">
                <a:solidFill>
                  <a:srgbClr val="0000E0"/>
                </a:solidFill>
                <a:latin typeface="Trebuchet MS"/>
              </a:rPr>
              <a:t>TeV</a:t>
            </a:r>
            <a:r>
              <a:rPr lang="en-GB" sz="1800" b="0" dirty="0" smtClean="0">
                <a:solidFill>
                  <a:srgbClr val="0000E0"/>
                </a:solidFill>
                <a:latin typeface="Trebuchet MS"/>
              </a:rPr>
              <a:t> (constructive interference)</a:t>
            </a:r>
          </a:p>
          <a:p>
            <a:pPr algn="ctr"/>
            <a:r>
              <a:rPr lang="en-GB" sz="1800" b="0" dirty="0" smtClean="0">
                <a:solidFill>
                  <a:srgbClr val="0000E0"/>
                </a:solidFill>
                <a:latin typeface="Trebuchet MS"/>
              </a:rPr>
              <a:t>M(W</a:t>
            </a:r>
            <a:r>
              <a:rPr lang="en-GB" sz="1800" b="0" baseline="-25000" dirty="0" smtClean="0">
                <a:solidFill>
                  <a:srgbClr val="0000E0"/>
                </a:solidFill>
                <a:latin typeface="Trebuchet MS"/>
              </a:rPr>
              <a:t>L</a:t>
            </a:r>
            <a:r>
              <a:rPr lang="en-GB" sz="1800" b="0" dirty="0" smtClean="0">
                <a:solidFill>
                  <a:srgbClr val="0000E0"/>
                </a:solidFill>
                <a:latin typeface="Trebuchet MS"/>
              </a:rPr>
              <a:t>’</a:t>
            </a:r>
            <a:r>
              <a:rPr lang="en-GB" sz="1800" b="0" baseline="-25000" dirty="0" smtClean="0">
                <a:solidFill>
                  <a:srgbClr val="0000E0"/>
                </a:solidFill>
                <a:latin typeface="Trebuchet MS"/>
              </a:rPr>
              <a:t>SSM</a:t>
            </a:r>
            <a:r>
              <a:rPr lang="en-GB" sz="1800" b="0" dirty="0" smtClean="0">
                <a:solidFill>
                  <a:srgbClr val="0000E0"/>
                </a:solidFill>
                <a:latin typeface="Trebuchet MS"/>
              </a:rPr>
              <a:t>) &gt; 2.43 </a:t>
            </a:r>
            <a:r>
              <a:rPr lang="en-GB" sz="1800" b="0" dirty="0" err="1" smtClean="0">
                <a:solidFill>
                  <a:srgbClr val="0000E0"/>
                </a:solidFill>
                <a:latin typeface="Trebuchet MS"/>
              </a:rPr>
              <a:t>TeV</a:t>
            </a:r>
            <a:r>
              <a:rPr lang="en-GB" sz="1800" b="0" dirty="0" smtClean="0">
                <a:solidFill>
                  <a:srgbClr val="0000E0"/>
                </a:solidFill>
                <a:latin typeface="Trebuchet MS"/>
              </a:rPr>
              <a:t> (destructive interference)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877488" y="1447799"/>
            <a:ext cx="4317312" cy="4013200"/>
            <a:chOff x="4877488" y="1447799"/>
            <a:chExt cx="4317312" cy="4013200"/>
          </a:xfrm>
        </p:grpSpPr>
        <p:pic>
          <p:nvPicPr>
            <p:cNvPr id="11" name="Picture 10" descr="LimitCombinedPythia5fb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5062024" y="1495866"/>
              <a:ext cx="4132776" cy="396513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 rot="16200000">
              <a:off x="3597620" y="2727667"/>
              <a:ext cx="3016250" cy="45651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5" name="Rectangle 14"/>
            <p:cNvSpPr/>
            <p:nvPr/>
          </p:nvSpPr>
          <p:spPr bwMode="auto">
            <a:xfrm>
              <a:off x="5283200" y="1651000"/>
              <a:ext cx="139700" cy="4191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rgbClr val="DDFFF6"/>
                </a:solidFill>
                <a:effectLst/>
                <a:latin typeface="Times New Roman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smtClean="0"/>
              <a:t>C.-E. Wulz</a:t>
            </a:r>
            <a:endParaRPr lang="en-US" b="0" i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/>
              <a:pPr>
                <a:defRPr/>
              </a:pPr>
              <a:t>7</a:t>
            </a:fld>
            <a:endParaRPr lang="en-US" b="0" i="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708150" y="4881563"/>
            <a:ext cx="4321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CC0099"/>
                </a:solidFill>
              </a:rPr>
              <a:t> </a:t>
            </a:r>
            <a:endParaRPr lang="en-US" sz="2000" dirty="0">
              <a:solidFill>
                <a:srgbClr val="CC0099"/>
              </a:solidFill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1974" y="328613"/>
            <a:ext cx="9026526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i="1" dirty="0" smtClean="0">
                <a:solidFill>
                  <a:srgbClr val="000099"/>
                </a:solidFill>
                <a:latin typeface="Trebuchet MS"/>
              </a:rPr>
              <a:t>W’</a:t>
            </a:r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 </a:t>
            </a:r>
            <a:r>
              <a:rPr lang="en-US" sz="2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2800" i="1" dirty="0" err="1" smtClean="0">
                <a:solidFill>
                  <a:srgbClr val="000099"/>
                </a:solidFill>
                <a:latin typeface="Trebuchet MS"/>
              </a:rPr>
              <a:t>tb</a:t>
            </a:r>
            <a:endParaRPr lang="en-US" sz="2800" dirty="0">
              <a:solidFill>
                <a:srgbClr val="000099"/>
              </a:solidFill>
              <a:latin typeface="Times" charset="0"/>
            </a:endParaRPr>
          </a:p>
        </p:txBody>
      </p:sp>
      <p:pic>
        <p:nvPicPr>
          <p:cNvPr id="13" name="Picture 3" descr="CMS-Color-Lab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708025" y="895352"/>
            <a:ext cx="8677275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>
              <a:buFont typeface="Arial"/>
              <a:buChar char="•"/>
            </a:pP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W</a:t>
            </a:r>
            <a:r>
              <a:rPr lang="en-GB" sz="1800" b="0" baseline="-25000" dirty="0" smtClean="0">
                <a:solidFill>
                  <a:srgbClr val="000090"/>
                </a:solidFill>
                <a:latin typeface="Trebuchet MS"/>
              </a:rPr>
              <a:t>R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’ decays to leptons suppressed if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M(</a:t>
            </a:r>
            <a:r>
              <a:rPr lang="en-GB" sz="1800" b="0" dirty="0" err="1" smtClean="0">
                <a:solidFill>
                  <a:srgbClr val="000090"/>
                </a:solidFill>
                <a:latin typeface="Symbol"/>
              </a:rPr>
              <a:t>n</a:t>
            </a:r>
            <a:r>
              <a:rPr lang="en-GB" sz="1800" b="0" baseline="-25000" dirty="0" err="1" smtClean="0">
                <a:solidFill>
                  <a:srgbClr val="000090"/>
                </a:solidFill>
                <a:latin typeface="Trebuchet MS"/>
              </a:rPr>
              <a:t>R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) &gt; M(W’)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search in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hadronic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final states important. 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Decay chain: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W’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tb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Wbb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i="1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l</a:t>
            </a:r>
            <a:r>
              <a:rPr lang="en-US" sz="1800" b="0" dirty="0" err="1" smtClean="0">
                <a:solidFill>
                  <a:srgbClr val="FF0000"/>
                </a:solidFill>
                <a:latin typeface="Symbol"/>
                <a:sym typeface="Symbol" charset="2"/>
              </a:rPr>
              <a:t>n</a:t>
            </a:r>
            <a:r>
              <a:rPr lang="en-US" sz="1800" b="0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bb</a:t>
            </a:r>
            <a:r>
              <a:rPr lang="en-US" sz="1800" b="0" dirty="0" smtClean="0">
                <a:solidFill>
                  <a:srgbClr val="FF0000"/>
                </a:solidFill>
                <a:latin typeface="Trebuchet MS"/>
                <a:sym typeface="Symbol" charset="2"/>
              </a:rPr>
              <a:t>. </a:t>
            </a:r>
          </a:p>
          <a:p>
            <a:pPr algn="just"/>
            <a:r>
              <a:rPr lang="en-US" sz="1800" b="0" dirty="0" smtClean="0">
                <a:solidFill>
                  <a:srgbClr val="FF0000"/>
                </a:solidFill>
                <a:latin typeface="Trebuchet MS"/>
                <a:sym typeface="Symbol" charset="2"/>
              </a:rPr>
              <a:t>Event selection: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isol.e(</a:t>
            </a:r>
            <a:r>
              <a:rPr lang="en-GB" sz="2000" b="0" dirty="0" err="1" smtClean="0">
                <a:solidFill>
                  <a:srgbClr val="000090"/>
                </a:solidFill>
                <a:latin typeface="Symbol"/>
                <a:sym typeface="Symbol" charset="2"/>
              </a:rPr>
              <a:t>m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) with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p</a:t>
            </a:r>
            <a:r>
              <a:rPr lang="en-GB" sz="1800" b="0" baseline="-25000" dirty="0" err="1" smtClean="0">
                <a:solidFill>
                  <a:srgbClr val="000090"/>
                </a:solidFill>
                <a:latin typeface="Trebuchet MS"/>
              </a:rPr>
              <a:t>T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&gt; 35(32)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GeV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, E</a:t>
            </a:r>
            <a:r>
              <a:rPr lang="en-GB" sz="1800" b="0" baseline="-25000" dirty="0" smtClean="0">
                <a:solidFill>
                  <a:srgbClr val="000090"/>
                </a:solidFill>
                <a:latin typeface="Trebuchet MS"/>
              </a:rPr>
              <a:t>T</a:t>
            </a:r>
            <a:r>
              <a:rPr lang="en-GB" sz="1800" b="0" baseline="30000" dirty="0" smtClean="0">
                <a:solidFill>
                  <a:srgbClr val="000090"/>
                </a:solidFill>
                <a:latin typeface="Trebuchet MS"/>
              </a:rPr>
              <a:t>jet1(jet2) 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&gt; 100(40)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GeV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, ≥ 1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b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-tag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endParaRPr lang="en-US" sz="1800" b="0" dirty="0" smtClean="0">
              <a:solidFill>
                <a:srgbClr val="FF0000"/>
              </a:solidFill>
              <a:latin typeface="Trebuchet MS"/>
              <a:sym typeface="Symbol" charset="2"/>
            </a:endParaRPr>
          </a:p>
          <a:p>
            <a:pPr algn="just"/>
            <a:r>
              <a:rPr lang="en-US" sz="1800" b="0" dirty="0" smtClean="0">
                <a:solidFill>
                  <a:srgbClr val="FF0000"/>
                </a:solidFill>
                <a:latin typeface="Trebuchet MS"/>
                <a:sym typeface="Symbol" charset="2"/>
              </a:rPr>
              <a:t>Backgrounds: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tt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+single top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, W(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i="1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l</a:t>
            </a:r>
            <a:r>
              <a:rPr lang="en-US" sz="2000" b="0" dirty="0" err="1" smtClean="0">
                <a:solidFill>
                  <a:srgbClr val="000090"/>
                </a:solidFill>
                <a:latin typeface="Symbol"/>
                <a:sym typeface="Symbol" charset="2"/>
              </a:rPr>
              <a:t>n</a:t>
            </a:r>
            <a:r>
              <a:rPr lang="en-US" sz="2000" b="0" dirty="0" smtClean="0">
                <a:solidFill>
                  <a:srgbClr val="000090"/>
                </a:solidFill>
                <a:latin typeface="Symbol"/>
                <a:sym typeface="Symbol" charset="2"/>
              </a:rPr>
              <a:t>)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+jets, 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Z/</a:t>
            </a:r>
            <a:r>
              <a:rPr lang="en-US" sz="2000" b="0" dirty="0" err="1" smtClean="0">
                <a:solidFill>
                  <a:srgbClr val="000090"/>
                </a:solidFill>
                <a:latin typeface="Symbol"/>
                <a:sym typeface="Symbol" charset="2"/>
              </a:rPr>
              <a:t>g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* (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i="1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ll)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+jets</a:t>
            </a:r>
            <a:r>
              <a:rPr lang="en-US" sz="2000" b="0" dirty="0" smtClean="0">
                <a:solidFill>
                  <a:srgbClr val="000090"/>
                </a:solidFill>
                <a:latin typeface="Symbol"/>
                <a:sym typeface="Symbol" charset="2"/>
              </a:rPr>
              <a:t>, 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QCD, VV</a:t>
            </a:r>
            <a:endParaRPr lang="en-US" sz="1800" b="0" dirty="0" smtClean="0">
              <a:solidFill>
                <a:srgbClr val="FF0000"/>
              </a:solidFill>
              <a:latin typeface="Trebuchet MS"/>
              <a:sym typeface="Symbol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890079" y="2273300"/>
            <a:ext cx="4812721" cy="3803650"/>
            <a:chOff x="4836082" y="2654300"/>
            <a:chExt cx="4650239" cy="3600450"/>
          </a:xfrm>
        </p:grpSpPr>
        <p:pic>
          <p:nvPicPr>
            <p:cNvPr id="17" name="Picture 16" descr="MVA_BDT_GE1BTag_wp1000R_1Jet_mu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4"/>
                <a:srcRect l="59992" t="10331" r="9999" b="58113"/>
                <a:stretch>
                  <a:fillRect/>
                </a:stretch>
              </p:blipFill>
            </mc:Choice>
            <mc:Fallback>
              <p:blipFill>
                <a:blip r:embed="rId5"/>
                <a:srcRect l="59992" t="10331" r="9999" b="58113"/>
                <a:stretch>
                  <a:fillRect/>
                </a:stretch>
              </p:blipFill>
            </mc:Fallback>
          </mc:AlternateContent>
          <p:spPr>
            <a:xfrm>
              <a:off x="8222452" y="2992250"/>
              <a:ext cx="921548" cy="64687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" name="Picture 15" descr="MVA_BDT_GE1BTag_wp1000R_1Jet_Log_mu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4836082" y="2654300"/>
              <a:ext cx="4650239" cy="3600450"/>
            </a:xfrm>
            <a:prstGeom prst="rect">
              <a:avLst/>
            </a:prstGeom>
          </p:spPr>
        </p:pic>
      </p:grpSp>
      <p:pic>
        <p:nvPicPr>
          <p:cNvPr id="18" name="Picture 17" descr="BDT_vs_INV_allsys_study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853348" y="3327400"/>
            <a:ext cx="4141628" cy="318474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264900" y="762000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350000" y="6109901"/>
            <a:ext cx="23284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CMS PAS EXO-12-001</a:t>
            </a:r>
            <a:endParaRPr lang="en-US" sz="1800" b="0" i="1" dirty="0">
              <a:solidFill>
                <a:schemeClr val="tx1">
                  <a:lumMod val="75000"/>
                  <a:lumOff val="25000"/>
                </a:schemeClr>
              </a:solidFill>
              <a:latin typeface="Trebuchet M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209074" y="1639501"/>
            <a:ext cx="2653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0" dirty="0" smtClean="0">
                <a:solidFill>
                  <a:srgbClr val="000090"/>
                </a:solidFill>
                <a:latin typeface="Trebuchet MS"/>
              </a:rPr>
              <a:t>_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582572" y="5424101"/>
            <a:ext cx="233840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0" dirty="0" smtClean="0">
                <a:solidFill>
                  <a:srgbClr val="FF0000"/>
                </a:solidFill>
                <a:latin typeface="Trebuchet MS"/>
                <a:sym typeface="Symbol" charset="2"/>
              </a:rPr>
              <a:t>Comparison of BDT and </a:t>
            </a:r>
          </a:p>
          <a:p>
            <a:r>
              <a:rPr lang="en-US" sz="1600" b="0" dirty="0" smtClean="0">
                <a:solidFill>
                  <a:srgbClr val="FF0000"/>
                </a:solidFill>
                <a:latin typeface="Trebuchet MS"/>
                <a:sym typeface="Symbol" charset="2"/>
              </a:rPr>
              <a:t>invariant mass analyses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708025" y="2114552"/>
            <a:ext cx="45497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800" b="0" dirty="0" smtClean="0">
                <a:solidFill>
                  <a:srgbClr val="008000"/>
                </a:solidFill>
                <a:latin typeface="Trebuchet MS"/>
                <a:sym typeface="Symbol" charset="2"/>
              </a:rPr>
              <a:t>New BDT analysis</a:t>
            </a:r>
            <a:r>
              <a:rPr lang="en-US" sz="1800" b="0" dirty="0" smtClean="0">
                <a:solidFill>
                  <a:schemeClr val="accent6">
                    <a:lumMod val="75000"/>
                  </a:schemeClr>
                </a:solidFill>
                <a:latin typeface="Trebuchet MS"/>
                <a:sym typeface="Symbol" charset="2"/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  <a:latin typeface="Trebuchet MS"/>
                <a:sym typeface="Symbol" charset="2"/>
              </a:rPr>
              <a:t>for signal/background discrimination with ~50 variables (object and event kinematics, top reconstruction, angular correlations).</a:t>
            </a:r>
            <a:endParaRPr lang="en-GB" sz="1800" b="0" dirty="0" smtClean="0">
              <a:solidFill>
                <a:schemeClr val="tx1"/>
              </a:solidFill>
              <a:latin typeface="Trebuchet MS"/>
            </a:endParaRPr>
          </a:p>
        </p:txBody>
      </p:sp>
      <p:pic>
        <p:nvPicPr>
          <p:cNvPr id="19" name="Picture 18" descr="MVA_BDT_GE1BTag_wp1000R_1Jet_mu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59992" t="10331" r="9999" b="58113"/>
              <a:stretch>
                <a:fillRect/>
              </a:stretch>
            </p:blipFill>
          </mc:Choice>
          <mc:Fallback>
            <p:blipFill>
              <a:blip r:embed="rId5"/>
              <a:srcRect l="59992" t="10331" r="9999" b="58113"/>
              <a:stretch>
                <a:fillRect/>
              </a:stretch>
            </p:blipFill>
          </mc:Fallback>
        </mc:AlternateContent>
        <p:spPr>
          <a:xfrm>
            <a:off x="8304141" y="2565400"/>
            <a:ext cx="1004959" cy="705428"/>
          </a:xfrm>
          <a:prstGeom prst="rect">
            <a:avLst/>
          </a:prstGeom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contour_arVSal-combined_observed_cl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316024" y="1892300"/>
            <a:ext cx="3957847" cy="3797300"/>
          </a:xfrm>
          <a:prstGeom prst="rect">
            <a:avLst/>
          </a:prstGeom>
        </p:spPr>
      </p:pic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/>
              <a:pPr>
                <a:defRPr/>
              </a:pPr>
              <a:t>8</a:t>
            </a:fld>
            <a:endParaRPr lang="en-US" b="0" i="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1708150" y="4881563"/>
            <a:ext cx="4321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rgbClr val="CC0099"/>
                </a:solidFill>
              </a:rPr>
              <a:t> </a:t>
            </a:r>
            <a:endParaRPr lang="en-US" sz="2000" dirty="0">
              <a:solidFill>
                <a:srgbClr val="CC0099"/>
              </a:solidFill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1974" y="328613"/>
            <a:ext cx="9026526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i="1" dirty="0" smtClean="0">
                <a:solidFill>
                  <a:srgbClr val="000099"/>
                </a:solidFill>
                <a:latin typeface="Trebuchet MS"/>
              </a:rPr>
              <a:t>W’</a:t>
            </a:r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 </a:t>
            </a:r>
            <a:r>
              <a:rPr lang="en-US" sz="2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2800" i="1" dirty="0" err="1" smtClean="0">
                <a:solidFill>
                  <a:srgbClr val="000099"/>
                </a:solidFill>
                <a:latin typeface="Trebuchet MS"/>
              </a:rPr>
              <a:t>tb</a:t>
            </a:r>
            <a:endParaRPr lang="en-US" sz="2800" dirty="0">
              <a:solidFill>
                <a:srgbClr val="000099"/>
              </a:solidFill>
              <a:latin typeface="Times" charset="0"/>
            </a:endParaRPr>
          </a:p>
        </p:txBody>
      </p:sp>
      <p:pic>
        <p:nvPicPr>
          <p:cNvPr id="13" name="Picture 3" descr="CMS-Color-Labe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463550" y="3302000"/>
            <a:ext cx="4451350" cy="3214758"/>
            <a:chOff x="882650" y="849243"/>
            <a:chExt cx="4044950" cy="3011558"/>
          </a:xfrm>
        </p:grpSpPr>
        <p:pic>
          <p:nvPicPr>
            <p:cNvPr id="14" name="Picture 13" descr="allsys_Wprime_R_comb_cls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882650" y="849243"/>
              <a:ext cx="3889644" cy="3011558"/>
            </a:xfrm>
            <a:prstGeom prst="rect">
              <a:avLst/>
            </a:prstGeom>
          </p:spPr>
        </p:pic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193925" y="1903273"/>
              <a:ext cx="2733675" cy="345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800" b="0" dirty="0" smtClean="0">
                  <a:solidFill>
                    <a:srgbClr val="FF0000"/>
                  </a:solidFill>
                  <a:latin typeface="Trebuchet MS"/>
                </a:rPr>
                <a:t>M(W</a:t>
              </a:r>
              <a:r>
                <a:rPr lang="en-GB" sz="1800" b="0" baseline="-25000" dirty="0" smtClean="0">
                  <a:solidFill>
                    <a:srgbClr val="FF0000"/>
                  </a:solidFill>
                  <a:latin typeface="Trebuchet MS"/>
                </a:rPr>
                <a:t>R</a:t>
              </a:r>
              <a:r>
                <a:rPr lang="en-GB" sz="1800" b="0" dirty="0" smtClean="0">
                  <a:solidFill>
                    <a:srgbClr val="FF0000"/>
                  </a:solidFill>
                  <a:latin typeface="Trebuchet MS"/>
                </a:rPr>
                <a:t>’) &gt; 1.85 </a:t>
              </a:r>
              <a:r>
                <a:rPr lang="en-GB" sz="1800" b="0" dirty="0" err="1" smtClean="0">
                  <a:solidFill>
                    <a:srgbClr val="FF0000"/>
                  </a:solidFill>
                  <a:latin typeface="Trebuchet MS"/>
                </a:rPr>
                <a:t>TeV</a:t>
              </a:r>
              <a:endParaRPr lang="en-GB" sz="1800" b="0" dirty="0" smtClean="0">
                <a:solidFill>
                  <a:srgbClr val="FF0000"/>
                </a:solidFill>
                <a:latin typeface="Trebuchet MS"/>
              </a:endParaRPr>
            </a:p>
          </p:txBody>
        </p:sp>
      </p:grp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4848225" y="5581471"/>
            <a:ext cx="44989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Contours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of W</a:t>
            </a:r>
            <a:r>
              <a:rPr lang="en-GB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’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mass at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which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the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observed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95% CL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cross-section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upper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limit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equals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the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predicted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cross-section</a:t>
            </a:r>
            <a:endParaRPr lang="en-GB" sz="1800" b="0" dirty="0" smtClean="0">
              <a:solidFill>
                <a:schemeClr val="tx1">
                  <a:lumMod val="75000"/>
                  <a:lumOff val="25000"/>
                </a:schemeClr>
              </a:solidFill>
              <a:latin typeface="Trebuchet MS"/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949325" y="2063752"/>
            <a:ext cx="40925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Mass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limit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and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constraints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of W</a:t>
            </a:r>
            <a:r>
              <a:rPr lang="en-GB" sz="1800" b="0" dirty="0" smtClean="0">
                <a:solidFill>
                  <a:srgbClr val="660066"/>
                </a:solidFill>
                <a:latin typeface="Trebuchet MS"/>
              </a:rPr>
              <a:t>’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gauge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coupling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for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a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set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of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left-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and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right-handed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coupling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combinations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have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been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rgbClr val="660066"/>
                </a:solidFill>
                <a:latin typeface="Trebuchet MS"/>
              </a:rPr>
              <a:t>set</a:t>
            </a:r>
            <a:r>
              <a:rPr lang="de-CH" sz="1800" b="0" dirty="0" smtClean="0">
                <a:solidFill>
                  <a:srgbClr val="660066"/>
                </a:solidFill>
                <a:latin typeface="Trebuchet MS"/>
              </a:rPr>
              <a:t>:</a:t>
            </a:r>
            <a:endParaRPr lang="en-GB" sz="1800" b="0" dirty="0" smtClean="0">
              <a:solidFill>
                <a:srgbClr val="660066"/>
              </a:solidFill>
              <a:latin typeface="Trebuchet MS"/>
            </a:endParaRPr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dirty="0" smtClean="0"/>
              <a:t>C.-E. Wulz</a:t>
            </a:r>
            <a:endParaRPr lang="en-US" b="0" i="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647700" y="1308100"/>
            <a:ext cx="6197600" cy="609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pic>
        <p:nvPicPr>
          <p:cNvPr id="20" name="Picture 19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6898481" y="1420506"/>
            <a:ext cx="2524919" cy="446394"/>
          </a:xfrm>
          <a:prstGeom prst="rect">
            <a:avLst/>
          </a:prstGeom>
        </p:spPr>
      </p:pic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530225" y="869952"/>
            <a:ext cx="90963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Most general model-independent LO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Lagrangian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for a W’ coupling to SM fermions: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31800" y="6553200"/>
            <a:ext cx="2146300" cy="304800"/>
          </a:xfrm>
        </p:spPr>
        <p:txBody>
          <a:bodyPr/>
          <a:lstStyle/>
          <a:p>
            <a:pPr>
              <a:defRPr/>
            </a:pPr>
            <a:r>
              <a:rPr lang="de-CH" smtClean="0"/>
              <a:t>C.-E. Wulz</a:t>
            </a:r>
            <a:endParaRPr lang="en-US" b="0" i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911725" y="6553200"/>
            <a:ext cx="515938" cy="304800"/>
          </a:xfrm>
        </p:spPr>
        <p:txBody>
          <a:bodyPr/>
          <a:lstStyle/>
          <a:p>
            <a:pPr>
              <a:defRPr/>
            </a:pPr>
            <a:fld id="{31D5C9F4-5521-BD46-B6F7-CBB45E7F2DA0}" type="slidenum">
              <a:rPr lang="en-US" smtClean="0"/>
              <a:pPr>
                <a:defRPr/>
              </a:pPr>
              <a:t>9</a:t>
            </a:fld>
            <a:endParaRPr lang="en-US" b="0" i="0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61974" y="328613"/>
            <a:ext cx="9026526" cy="476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800" i="1" dirty="0" smtClean="0">
                <a:solidFill>
                  <a:srgbClr val="000099"/>
                </a:solidFill>
                <a:latin typeface="Trebuchet MS"/>
              </a:rPr>
              <a:t>W’</a:t>
            </a:r>
            <a:r>
              <a:rPr lang="en-US" sz="2800" dirty="0" smtClean="0">
                <a:solidFill>
                  <a:srgbClr val="000099"/>
                </a:solidFill>
                <a:latin typeface="Trebuchet MS"/>
              </a:rPr>
              <a:t> </a:t>
            </a:r>
            <a:r>
              <a:rPr lang="en-US" sz="2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2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2800" i="1" dirty="0" smtClean="0">
                <a:solidFill>
                  <a:srgbClr val="000099"/>
                </a:solidFill>
                <a:latin typeface="Trebuchet MS"/>
              </a:rPr>
              <a:t>td</a:t>
            </a:r>
            <a:endParaRPr lang="en-US" sz="2800" dirty="0">
              <a:solidFill>
                <a:srgbClr val="000099"/>
              </a:solidFill>
              <a:latin typeface="Times" charset="0"/>
            </a:endParaRPr>
          </a:p>
        </p:txBody>
      </p:sp>
      <p:pic>
        <p:nvPicPr>
          <p:cNvPr id="13" name="Picture 3" descr="CMS-Color-Lab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314" y="228600"/>
            <a:ext cx="6461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wpfeynmi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204278" y="1435100"/>
            <a:ext cx="1933122" cy="1424405"/>
          </a:xfrm>
          <a:prstGeom prst="rect">
            <a:avLst/>
          </a:prstGeom>
        </p:spPr>
      </p:pic>
      <p:pic>
        <p:nvPicPr>
          <p:cNvPr id="16" name="Picture 15" descr="diff_signalbg_data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080030" y="3251200"/>
            <a:ext cx="4635469" cy="3327400"/>
          </a:xfrm>
          <a:prstGeom prst="rect">
            <a:avLst/>
          </a:prstGeom>
        </p:spPr>
      </p:pic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1038225" y="3562352"/>
            <a:ext cx="35083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Decay chain: </a:t>
            </a:r>
          </a:p>
          <a:p>
            <a:pPr algn="just"/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pp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t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W’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</a:t>
            </a:r>
            <a:r>
              <a:rPr lang="en-US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US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t</a:t>
            </a:r>
            <a:r>
              <a:rPr lang="en-US" sz="1800" b="0" dirty="0" err="1" smtClean="0">
                <a:solidFill>
                  <a:srgbClr val="FF0000"/>
                </a:solidFill>
                <a:latin typeface="Trebuchet MS"/>
                <a:sym typeface="Symbol" charset="2"/>
              </a:rPr>
              <a:t>td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, </a:t>
            </a:r>
          </a:p>
          <a:p>
            <a:pPr algn="just"/>
            <a:r>
              <a:rPr lang="en-GB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with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semileptonic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  <a:sym typeface="Symbol" charset="2"/>
              </a:rPr>
              <a:t>t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  <a:sym typeface="Symbol" charset="2"/>
              </a:rPr>
              <a:t>-decays plus a jet in final state.</a:t>
            </a:r>
            <a:endParaRPr lang="en-US" sz="1800" b="0" dirty="0" smtClean="0">
              <a:solidFill>
                <a:srgbClr val="FF0000"/>
              </a:solidFill>
              <a:latin typeface="Trebuchet MS"/>
              <a:sym typeface="Symbol" charset="2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936625" y="4794252"/>
            <a:ext cx="4219575" cy="143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D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ifference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of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yields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</a:t>
            </a:r>
            <a:r>
              <a:rPr lang="de-CH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for</a:t>
            </a:r>
            <a:r>
              <a:rPr lang="de-CH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</a:t>
            </a:r>
            <a:r>
              <a:rPr lang="en-GB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t</a:t>
            </a:r>
            <a:r>
              <a:rPr lang="en-GB" sz="2000" b="0" baseline="30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-</a:t>
            </a:r>
            <a:r>
              <a:rPr lang="en-GB" sz="20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+</a:t>
            </a:r>
            <a:r>
              <a:rPr lang="en-GB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d</a:t>
            </a:r>
            <a:r>
              <a:rPr lang="en-GB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and </a:t>
            </a:r>
            <a:r>
              <a:rPr lang="en-GB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t</a:t>
            </a:r>
            <a:r>
              <a:rPr lang="en-GB" sz="1800" b="0" baseline="30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+</a:t>
            </a:r>
            <a:r>
              <a:rPr lang="en-GB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+d</a:t>
            </a:r>
            <a:r>
              <a:rPr lang="en-GB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invariant mass distributions (charge assignment from </a:t>
            </a:r>
            <a:r>
              <a:rPr lang="en-GB" sz="18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leptonic</a:t>
            </a:r>
            <a:r>
              <a:rPr lang="en-GB" sz="18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 top decay): </a:t>
            </a:r>
          </a:p>
          <a:p>
            <a:pPr algn="just"/>
            <a:endParaRPr lang="en-GB" sz="2000" b="0" baseline="30000" dirty="0" smtClean="0">
              <a:solidFill>
                <a:srgbClr val="000090"/>
              </a:solidFill>
              <a:latin typeface="Trebuchet MS"/>
              <a:sym typeface="Symbol" charset="2"/>
            </a:endParaRPr>
          </a:p>
          <a:p>
            <a:pPr algn="just"/>
            <a:endParaRPr lang="en-US" sz="1800" b="0" dirty="0" smtClean="0">
              <a:solidFill>
                <a:srgbClr val="FF0000"/>
              </a:solidFill>
              <a:latin typeface="Trebuchet MS"/>
              <a:sym typeface="Symbol" charset="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74529" y="6008301"/>
            <a:ext cx="431106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>
            <a:spAutoFit/>
          </a:bodyPr>
          <a:lstStyle/>
          <a:p>
            <a:r>
              <a:rPr lang="en-US" sz="1800" b="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rebuchet MS"/>
              </a:rPr>
              <a:t>hep-ex 1206.3921, CMS PAS EXO-11-056</a:t>
            </a:r>
            <a:endParaRPr lang="en-US" sz="1800" b="0" i="1" dirty="0">
              <a:solidFill>
                <a:schemeClr val="tx1">
                  <a:lumMod val="75000"/>
                  <a:lumOff val="25000"/>
                </a:schemeClr>
              </a:solidFill>
              <a:latin typeface="Trebuchet MS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733425" y="984252"/>
            <a:ext cx="8728075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>
              <a:buFont typeface="Arial"/>
              <a:buChar char="•"/>
            </a:pP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Tevatron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measurement of forward-backward asymmetry at high </a:t>
            </a:r>
            <a:r>
              <a:rPr lang="en-GB" sz="1800" b="0" dirty="0" err="1" smtClean="0">
                <a:solidFill>
                  <a:srgbClr val="000090"/>
                </a:solidFill>
                <a:latin typeface="Trebuchet MS"/>
              </a:rPr>
              <a:t>tt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inv. mass</a:t>
            </a:r>
          </a:p>
          <a:p>
            <a:pPr algn="just">
              <a:buFont typeface="Arial"/>
              <a:buChar char="•"/>
            </a:pPr>
            <a:endParaRPr lang="en-GB" sz="1800" b="0" dirty="0" smtClean="0">
              <a:solidFill>
                <a:srgbClr val="000090"/>
              </a:solidFill>
              <a:latin typeface="Trebuchet MS"/>
            </a:endParaRPr>
          </a:p>
          <a:p>
            <a:pPr algn="just">
              <a:buFont typeface="Arial"/>
              <a:buChar char="•"/>
            </a:pPr>
            <a:endParaRPr lang="en-GB" sz="1800" b="0" dirty="0" smtClean="0">
              <a:solidFill>
                <a:srgbClr val="000090"/>
              </a:solidFill>
              <a:latin typeface="Trebuchet MS"/>
            </a:endParaRPr>
          </a:p>
          <a:p>
            <a:pPr algn="just"/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</a:t>
            </a:r>
          </a:p>
          <a:p>
            <a:pPr algn="just">
              <a:buFont typeface="Arial"/>
              <a:buChar char="•"/>
            </a:pP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Possible explanation:</a:t>
            </a:r>
            <a:r>
              <a:rPr lang="en-GB" sz="1800" b="0" dirty="0" smtClean="0">
                <a:solidFill>
                  <a:srgbClr val="FF0000"/>
                </a:solidFill>
                <a:latin typeface="Trebuchet MS"/>
              </a:rPr>
              <a:t> light W’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</a:t>
            </a:r>
          </a:p>
          <a:p>
            <a:pPr algn="just">
              <a:buFont typeface="Arial"/>
              <a:buChar char="•"/>
            </a:pPr>
            <a:endParaRPr lang="en-GB" sz="1800" b="0" dirty="0" smtClean="0">
              <a:solidFill>
                <a:srgbClr val="000090"/>
              </a:solidFill>
              <a:latin typeface="Trebuchet MS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7554954" y="781052"/>
            <a:ext cx="3112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/>
            <a:r>
              <a:rPr lang="de-CH" sz="1600" b="0" dirty="0" smtClean="0">
                <a:solidFill>
                  <a:srgbClr val="000090"/>
                </a:solidFill>
                <a:latin typeface="Trebuchet MS"/>
              </a:rPr>
              <a:t>_</a:t>
            </a:r>
            <a:endParaRPr lang="en-US" sz="1600" b="0" dirty="0" smtClean="0">
              <a:solidFill>
                <a:srgbClr val="FF0000"/>
              </a:solidFill>
              <a:latin typeface="Trebuchet MS"/>
              <a:sym typeface="Symbol" charset="2"/>
            </a:endParaRPr>
          </a:p>
        </p:txBody>
      </p:sp>
      <p:pic>
        <p:nvPicPr>
          <p:cNvPr id="15" name="Picture 14" descr="wpfeynplu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7282955" y="1404140"/>
            <a:ext cx="1997818" cy="14660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1625599" y="1442453"/>
            <a:ext cx="2981325" cy="627647"/>
          </a:xfrm>
          <a:prstGeom prst="rect">
            <a:avLst/>
          </a:prstGeom>
        </p:spPr>
      </p:pic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733425" y="2927352"/>
            <a:ext cx="75469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just">
              <a:buFont typeface="Arial"/>
              <a:buChar char="•"/>
            </a:pP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 N(W’</a:t>
            </a:r>
            <a:r>
              <a:rPr lang="en-GB" sz="2000" b="0" baseline="30000" dirty="0" smtClean="0">
                <a:solidFill>
                  <a:srgbClr val="000090"/>
                </a:solidFill>
                <a:latin typeface="Trebuchet MS"/>
              </a:rPr>
              <a:t>-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) &gt; N(W’</a:t>
            </a:r>
            <a:r>
              <a:rPr lang="en-GB" sz="2000" b="0" baseline="30000" dirty="0" smtClean="0">
                <a:solidFill>
                  <a:srgbClr val="000090"/>
                </a:solidFill>
                <a:latin typeface="Trebuchet MS"/>
              </a:rPr>
              <a:t>+</a:t>
            </a:r>
            <a:r>
              <a:rPr lang="en-GB" sz="1800" b="0" dirty="0" smtClean="0">
                <a:solidFill>
                  <a:srgbClr val="000090"/>
                </a:solidFill>
                <a:latin typeface="Trebuchet MS"/>
              </a:rPr>
              <a:t>) at LHC -&gt; aids in reconstructing the W’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Time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rgbClr val="DDFFF6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rgbClr val="DDFFF6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Time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rgbClr val="DDFFF6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rgbClr val="DDFFF6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Time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rgbClr val="DDFFF6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rgbClr val="DDFFF6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Office\Vorlagen\Leere Präsentation.pot</Template>
  <TotalTime>38805</TotalTime>
  <Words>1699</Words>
  <Application>Microsoft Macintosh PowerPoint</Application>
  <PresentationFormat>A4 Paper (210x297 mm)</PresentationFormat>
  <Paragraphs>193</Paragraphs>
  <Slides>12</Slides>
  <Notes>12</Notes>
  <HiddenSlides>0</HiddenSlides>
  <MMClips>0</MMClips>
  <ScaleCrop>false</ScaleCrop>
  <HeadingPairs>
    <vt:vector size="4" baseType="variant">
      <vt:variant>
        <vt:lpstr>Design Template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Leere Präsentation</vt:lpstr>
      <vt:lpstr>Office Theme</vt:lpstr>
      <vt:lpstr>1_Leere Präsentation</vt:lpstr>
      <vt:lpstr>2_Leere Präsentation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Manager/>
  <Company>hephy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Physics Overview</dc:title>
  <dc:subject>Advanced Study Institute, Prag, July 2001</dc:subject>
  <dc:creator>wulz</dc:creator>
  <cp:keywords/>
  <dc:description/>
  <cp:lastModifiedBy>Claudia-E. Wulz</cp:lastModifiedBy>
  <cp:revision>3536</cp:revision>
  <cp:lastPrinted>2010-09-08T11:41:37Z</cp:lastPrinted>
  <dcterms:created xsi:type="dcterms:W3CDTF">2012-07-06T22:27:06Z</dcterms:created>
  <dcterms:modified xsi:type="dcterms:W3CDTF">2012-07-07T00:46:26Z</dcterms:modified>
  <cp:category/>
</cp:coreProperties>
</file>