
<file path=[Content_Types].xml><?xml version="1.0" encoding="utf-8"?>
<Types xmlns="http://schemas.openxmlformats.org/package/2006/content-types">
  <Default Extension="xml" ContentType="application/xml"/>
  <Default Extension="jpeg" ContentType="image/jpeg"/>
  <Default Extension="rels" ContentType="application/vnd.openxmlformats-package.relationships+xml"/>
  <Default Extension="emf" ContentType="image/x-emf"/>
  <Default Extension="vml" ContentType="application/vnd.openxmlformats-officedocument.vmlDrawing"/>
  <Default Extension="wdp" ContentType="image/vnd.ms-photo"/>
  <Default Extension="gif" ContentType="image/gif"/>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embeddings/oleObject1.bin" ContentType="application/vnd.openxmlformats-officedocument.oleObject"/>
  <Override PartName="/ppt/notesSlides/notesSlide2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4512" r:id="rId1"/>
  </p:sldMasterIdLst>
  <p:notesMasterIdLst>
    <p:notesMasterId r:id="rId29"/>
  </p:notesMasterIdLst>
  <p:sldIdLst>
    <p:sldId id="256" r:id="rId2"/>
    <p:sldId id="318" r:id="rId3"/>
    <p:sldId id="289" r:id="rId4"/>
    <p:sldId id="326" r:id="rId5"/>
    <p:sldId id="327" r:id="rId6"/>
    <p:sldId id="298" r:id="rId7"/>
    <p:sldId id="291" r:id="rId8"/>
    <p:sldId id="314" r:id="rId9"/>
    <p:sldId id="264" r:id="rId10"/>
    <p:sldId id="325" r:id="rId11"/>
    <p:sldId id="265" r:id="rId12"/>
    <p:sldId id="320" r:id="rId13"/>
    <p:sldId id="321" r:id="rId14"/>
    <p:sldId id="301" r:id="rId15"/>
    <p:sldId id="302" r:id="rId16"/>
    <p:sldId id="317" r:id="rId17"/>
    <p:sldId id="306" r:id="rId18"/>
    <p:sldId id="308" r:id="rId19"/>
    <p:sldId id="323" r:id="rId20"/>
    <p:sldId id="307" r:id="rId21"/>
    <p:sldId id="310" r:id="rId22"/>
    <p:sldId id="311" r:id="rId23"/>
    <p:sldId id="322" r:id="rId24"/>
    <p:sldId id="324" r:id="rId25"/>
    <p:sldId id="328" r:id="rId26"/>
    <p:sldId id="313" r:id="rId27"/>
    <p:sldId id="288" r:id="rId28"/>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clrMru>
    <a:srgbClr val="00FF00"/>
    <a:srgbClr val="FFCC66"/>
    <a:srgbClr val="FF8000"/>
    <a:srgbClr val="0210A4"/>
    <a:srgbClr val="1F2BB2"/>
    <a:srgbClr val="2023BB"/>
    <a:srgbClr val="10009F"/>
    <a:srgbClr val="1000A0"/>
    <a:srgbClr val="1200A0"/>
    <a:srgbClr val="4E4B5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78947" autoAdjust="0"/>
  </p:normalViewPr>
  <p:slideViewPr>
    <p:cSldViewPr snapToGrid="0" snapToObjects="1">
      <p:cViewPr varScale="1">
        <p:scale>
          <a:sx n="119" d="100"/>
          <a:sy n="119" d="100"/>
        </p:scale>
        <p:origin x="-248" y="-120"/>
      </p:cViewPr>
      <p:guideLst>
        <p:guide orient="horz" pos="2160"/>
        <p:guide pos="2880"/>
      </p:guideLst>
    </p:cSldViewPr>
  </p:slideViewPr>
  <p:notesTextViewPr>
    <p:cViewPr>
      <p:scale>
        <a:sx n="200" d="100"/>
        <a:sy n="2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notesMaster" Target="notesMasters/notesMaster1.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30" Type="http://schemas.openxmlformats.org/officeDocument/2006/relationships/printerSettings" Target="printerSettings/printerSettings1.bin"/><Relationship Id="rId31" Type="http://schemas.openxmlformats.org/officeDocument/2006/relationships/presProps" Target="presProps.xml"/><Relationship Id="rId32" Type="http://schemas.openxmlformats.org/officeDocument/2006/relationships/viewProps" Target="viewProps.xml"/><Relationship Id="rId9" Type="http://schemas.openxmlformats.org/officeDocument/2006/relationships/slide" Target="slides/slide8.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33" Type="http://schemas.openxmlformats.org/officeDocument/2006/relationships/theme" Target="theme/theme1.xml"/><Relationship Id="rId34"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34.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CA27DF1-5DD6-6B4D-9058-D95545E3A0C9}" type="datetimeFigureOut">
              <a:rPr lang="en-US" smtClean="0"/>
              <a:pPr/>
              <a:t>5/07/12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da-DK" smtClean="0"/>
              <a:t>Click to edit Master text styles</a:t>
            </a:r>
          </a:p>
          <a:p>
            <a:pPr lvl="1"/>
            <a:r>
              <a:rPr lang="da-DK" smtClean="0"/>
              <a:t>Second level</a:t>
            </a:r>
          </a:p>
          <a:p>
            <a:pPr lvl="2"/>
            <a:r>
              <a:rPr lang="da-DK" smtClean="0"/>
              <a:t>Third level</a:t>
            </a:r>
          </a:p>
          <a:p>
            <a:pPr lvl="3"/>
            <a:r>
              <a:rPr lang="da-DK" smtClean="0"/>
              <a:t>Fourth level</a:t>
            </a:r>
          </a:p>
          <a:p>
            <a:pPr lvl="4"/>
            <a:r>
              <a:rPr lang="da-DK"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7BA174F-3375-D241-9B41-696078ED3330}" type="slidenum">
              <a:rPr lang="en-US" smtClean="0"/>
              <a:pPr/>
              <a:t>‹#›</a:t>
            </a:fld>
            <a:endParaRPr lang="en-US"/>
          </a:p>
        </p:txBody>
      </p:sp>
    </p:spTree>
    <p:extLst>
      <p:ext uri="{BB962C8B-B14F-4D97-AF65-F5344CB8AC3E}">
        <p14:creationId xmlns:p14="http://schemas.microsoft.com/office/powerpoint/2010/main" val="3617235833"/>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Thank the organizers</a:t>
            </a:r>
            <a:r>
              <a:rPr lang="en-US" baseline="0" dirty="0" smtClean="0"/>
              <a:t> for the opportunity to speak here</a:t>
            </a:r>
          </a:p>
          <a:p>
            <a:endParaRPr lang="en-US" baseline="0" dirty="0" smtClean="0"/>
          </a:p>
          <a:p>
            <a:r>
              <a:rPr lang="en-US" baseline="0" dirty="0" smtClean="0"/>
              <a:t>The neutrinos are the most puzzling of all measured particles. </a:t>
            </a:r>
            <a:r>
              <a:rPr lang="en-US" dirty="0" smtClean="0"/>
              <a:t>Billions of neutrinos pass through</a:t>
            </a:r>
            <a:r>
              <a:rPr lang="en-US" baseline="0" dirty="0" smtClean="0"/>
              <a:t> our bodies every second, so they are by no means rare, but we still don’t know their basic properties for instance mass</a:t>
            </a:r>
          </a:p>
        </p:txBody>
      </p:sp>
      <p:sp>
        <p:nvSpPr>
          <p:cNvPr id="4" name="Slide Number Placeholder 3"/>
          <p:cNvSpPr>
            <a:spLocks noGrp="1"/>
          </p:cNvSpPr>
          <p:nvPr>
            <p:ph type="sldNum" sz="quarter" idx="10"/>
          </p:nvPr>
        </p:nvSpPr>
        <p:spPr/>
        <p:txBody>
          <a:bodyPr/>
          <a:lstStyle/>
          <a:p>
            <a:fld id="{67BA174F-3375-D241-9B41-696078ED3330}" type="slidenum">
              <a:rPr lang="en-US" smtClean="0"/>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200+ nights(Jan 2011)</a:t>
            </a:r>
          </a:p>
        </p:txBody>
      </p:sp>
      <p:sp>
        <p:nvSpPr>
          <p:cNvPr id="4" name="Slide Number Placeholder 3"/>
          <p:cNvSpPr>
            <a:spLocks noGrp="1"/>
          </p:cNvSpPr>
          <p:nvPr>
            <p:ph type="sldNum" sz="quarter" idx="10"/>
          </p:nvPr>
        </p:nvSpPr>
        <p:spPr/>
        <p:txBody>
          <a:bodyPr/>
          <a:lstStyle/>
          <a:p>
            <a:fld id="{67BA174F-3375-D241-9B41-696078ED3330}" type="slidenum">
              <a:rPr lang="en-US" smtClean="0"/>
              <a:pPr/>
              <a:t>10</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200+ nights(Jan 2011)</a:t>
            </a:r>
          </a:p>
          <a:p>
            <a:r>
              <a:rPr lang="en-US" dirty="0" smtClean="0"/>
              <a:t>Not</a:t>
            </a:r>
            <a:r>
              <a:rPr lang="en-US" baseline="0" dirty="0" smtClean="0"/>
              <a:t> all sky, 7 windows, longitudinal power spectrum</a:t>
            </a:r>
            <a:endParaRPr lang="en-US" dirty="0"/>
          </a:p>
        </p:txBody>
      </p:sp>
      <p:sp>
        <p:nvSpPr>
          <p:cNvPr id="4" name="Slide Number Placeholder 3"/>
          <p:cNvSpPr>
            <a:spLocks noGrp="1"/>
          </p:cNvSpPr>
          <p:nvPr>
            <p:ph type="sldNum" sz="quarter" idx="10"/>
          </p:nvPr>
        </p:nvSpPr>
        <p:spPr/>
        <p:txBody>
          <a:bodyPr/>
          <a:lstStyle/>
          <a:p>
            <a:fld id="{67BA174F-3375-D241-9B41-696078ED3330}" type="slidenum">
              <a:rPr lang="en-US" smtClean="0"/>
              <a:pPr/>
              <a:t>11</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latin typeface="+mn-lt"/>
                <a:ea typeface="+mn-ea"/>
                <a:cs typeface="+mn-cs"/>
              </a:rPr>
              <a:t>Neutrinos affect</a:t>
            </a:r>
            <a:r>
              <a:rPr lang="en-US" sz="1200" kern="1200" baseline="0" dirty="0" smtClean="0">
                <a:solidFill>
                  <a:schemeClr val="tx1"/>
                </a:solidFill>
                <a:latin typeface="+mn-lt"/>
                <a:ea typeface="+mn-ea"/>
                <a:cs typeface="+mn-cs"/>
              </a:rPr>
              <a:t> structure formation, but structure formation today is non-linear and can be described through analytic equations – Instead we </a:t>
            </a:r>
            <a:r>
              <a:rPr lang="en-US" sz="1200" kern="1200" baseline="0" dirty="0" err="1" smtClean="0">
                <a:solidFill>
                  <a:schemeClr val="tx1"/>
                </a:solidFill>
                <a:latin typeface="+mn-lt"/>
                <a:ea typeface="+mn-ea"/>
                <a:cs typeface="+mn-cs"/>
              </a:rPr>
              <a:t>simu;ate</a:t>
            </a:r>
            <a:endParaRPr lang="en-US" sz="1200" kern="1200" dirty="0" smtClean="0">
              <a:solidFill>
                <a:schemeClr val="tx1"/>
              </a:solidFill>
              <a:latin typeface="+mn-lt"/>
              <a:ea typeface="+mn-ea"/>
              <a:cs typeface="+mn-cs"/>
            </a:endParaRPr>
          </a:p>
          <a:p>
            <a:endParaRPr lang="en-US" sz="1200" kern="1200" dirty="0" smtClean="0">
              <a:solidFill>
                <a:schemeClr val="tx1"/>
              </a:solidFill>
              <a:latin typeface="+mn-lt"/>
              <a:ea typeface="+mn-ea"/>
              <a:cs typeface="+mn-cs"/>
            </a:endParaRPr>
          </a:p>
          <a:p>
            <a:r>
              <a:rPr lang="en-US" sz="1200" kern="1200" dirty="0" err="1" smtClean="0">
                <a:solidFill>
                  <a:schemeClr val="tx1"/>
                </a:solidFill>
                <a:latin typeface="+mn-lt"/>
                <a:ea typeface="+mn-ea"/>
                <a:cs typeface="+mn-cs"/>
              </a:rPr>
              <a:t>Gigaparsec</a:t>
            </a:r>
            <a:r>
              <a:rPr lang="en-US" sz="1200" kern="1200" dirty="0" smtClean="0">
                <a:solidFill>
                  <a:schemeClr val="tx1"/>
                </a:solidFill>
                <a:latin typeface="+mn-lt"/>
                <a:ea typeface="+mn-ea"/>
                <a:cs typeface="+mn-cs"/>
              </a:rPr>
              <a:t> </a:t>
            </a:r>
            <a:r>
              <a:rPr lang="en-US" sz="1200" kern="1200" dirty="0" smtClean="0">
                <a:solidFill>
                  <a:schemeClr val="tx1"/>
                </a:solidFill>
                <a:latin typeface="+mn-lt"/>
                <a:ea typeface="+mn-ea"/>
                <a:cs typeface="+mn-cs"/>
              </a:rPr>
              <a:t>WiggleZ Survey (</a:t>
            </a:r>
            <a:r>
              <a:rPr lang="en-US" sz="1200" kern="1200" dirty="0" err="1" smtClean="0">
                <a:solidFill>
                  <a:schemeClr val="tx1"/>
                </a:solidFill>
                <a:latin typeface="+mn-lt"/>
                <a:ea typeface="+mn-ea"/>
                <a:cs typeface="+mn-cs"/>
              </a:rPr>
              <a:t>GiggleZ</a:t>
            </a:r>
            <a:r>
              <a:rPr lang="en-US" sz="1200" kern="1200" dirty="0" smtClean="0">
                <a:solidFill>
                  <a:schemeClr val="tx1"/>
                </a:solidFill>
                <a:latin typeface="+mn-lt"/>
                <a:ea typeface="+mn-ea"/>
                <a:cs typeface="+mn-cs"/>
              </a:rPr>
              <a:t>) simulations</a:t>
            </a:r>
          </a:p>
          <a:p>
            <a:r>
              <a:rPr lang="en-US" sz="1200" kern="1200" dirty="0" smtClean="0">
                <a:solidFill>
                  <a:schemeClr val="tx1"/>
                </a:solidFill>
                <a:latin typeface="+mn-lt"/>
                <a:ea typeface="+mn-ea"/>
                <a:cs typeface="+mn-cs"/>
              </a:rPr>
              <a:t>2160^3 particle dark matter simulation run in a periodic box of side 1h^−1</a:t>
            </a:r>
            <a:r>
              <a:rPr lang="en-US" sz="1200" kern="1200" baseline="0" dirty="0" smtClean="0">
                <a:solidFill>
                  <a:schemeClr val="tx1"/>
                </a:solidFill>
                <a:latin typeface="+mn-lt"/>
                <a:ea typeface="+mn-ea"/>
                <a:cs typeface="+mn-cs"/>
              </a:rPr>
              <a:t> </a:t>
            </a:r>
            <a:r>
              <a:rPr lang="en-US" sz="1200" kern="1200" dirty="0" err="1" smtClean="0">
                <a:solidFill>
                  <a:schemeClr val="tx1"/>
                </a:solidFill>
                <a:latin typeface="+mn-lt"/>
                <a:ea typeface="+mn-ea"/>
                <a:cs typeface="+mn-cs"/>
              </a:rPr>
              <a:t>Gpc</a:t>
            </a:r>
            <a:r>
              <a:rPr lang="en-US" sz="1200" kern="1200" dirty="0" smtClean="0">
                <a:solidFill>
                  <a:schemeClr val="tx1"/>
                </a:solidFill>
                <a:latin typeface="+mn-lt"/>
                <a:ea typeface="+mn-ea"/>
                <a:cs typeface="+mn-cs"/>
              </a:rPr>
              <a:t>. The resulting particle mass is 7.5 × 10^9h^−1M⊙,</a:t>
            </a:r>
            <a:r>
              <a:rPr lang="en-US" sz="1200" kern="1200" baseline="0" dirty="0" smtClean="0">
                <a:solidFill>
                  <a:schemeClr val="tx1"/>
                </a:solidFill>
                <a:latin typeface="+mn-lt"/>
                <a:ea typeface="+mn-ea"/>
                <a:cs typeface="+mn-cs"/>
              </a:rPr>
              <a:t> so we </a:t>
            </a:r>
            <a:r>
              <a:rPr lang="en-US" sz="1200" kern="1200" dirty="0" smtClean="0">
                <a:solidFill>
                  <a:schemeClr val="tx1"/>
                </a:solidFill>
                <a:latin typeface="+mn-lt"/>
                <a:ea typeface="+mn-ea"/>
                <a:cs typeface="+mn-cs"/>
              </a:rPr>
              <a:t>resolve bound systems of ∼ 1.5 × 10^11h^−1M⊙</a:t>
            </a:r>
          </a:p>
          <a:p>
            <a:r>
              <a:rPr lang="en-US" sz="1200" kern="1200" dirty="0" smtClean="0">
                <a:solidFill>
                  <a:schemeClr val="tx1"/>
                </a:solidFill>
                <a:latin typeface="+mn-lt"/>
                <a:ea typeface="+mn-ea"/>
                <a:cs typeface="+mn-cs"/>
              </a:rPr>
              <a:t>WMAP5 cosmology</a:t>
            </a:r>
          </a:p>
          <a:p>
            <a:r>
              <a:rPr lang="en-US" sz="1200" kern="1200" dirty="0" err="1" smtClean="0">
                <a:solidFill>
                  <a:schemeClr val="tx1"/>
                </a:solidFill>
                <a:latin typeface="+mn-lt"/>
                <a:ea typeface="+mn-ea"/>
                <a:cs typeface="+mn-cs"/>
              </a:rPr>
              <a:t>Subfind</a:t>
            </a:r>
            <a:r>
              <a:rPr lang="en-US" sz="1200" kern="1200" dirty="0" smtClean="0">
                <a:solidFill>
                  <a:schemeClr val="tx1"/>
                </a:solidFill>
                <a:latin typeface="+mn-lt"/>
                <a:ea typeface="+mn-ea"/>
                <a:cs typeface="+mn-cs"/>
              </a:rPr>
              <a:t> (friends-of-friends) followed by substructure analysis to identify bound </a:t>
            </a:r>
            <a:r>
              <a:rPr lang="en-US" sz="1200" kern="1200" dirty="0" err="1" smtClean="0">
                <a:solidFill>
                  <a:schemeClr val="tx1"/>
                </a:solidFill>
                <a:latin typeface="+mn-lt"/>
                <a:ea typeface="+mn-ea"/>
                <a:cs typeface="+mn-cs"/>
              </a:rPr>
              <a:t>overdensities</a:t>
            </a:r>
            <a:r>
              <a:rPr lang="en-US" sz="1200" kern="1200" dirty="0" smtClean="0">
                <a:solidFill>
                  <a:schemeClr val="tx1"/>
                </a:solidFill>
                <a:latin typeface="+mn-lt"/>
                <a:ea typeface="+mn-ea"/>
                <a:cs typeface="+mn-cs"/>
              </a:rPr>
              <a:t> within each </a:t>
            </a:r>
            <a:r>
              <a:rPr lang="en-US" sz="1200" kern="1200" dirty="0" err="1" smtClean="0">
                <a:solidFill>
                  <a:schemeClr val="tx1"/>
                </a:solidFill>
                <a:latin typeface="+mn-lt"/>
                <a:ea typeface="+mn-ea"/>
                <a:cs typeface="+mn-cs"/>
              </a:rPr>
              <a:t>FoF</a:t>
            </a:r>
            <a:r>
              <a:rPr lang="en-US" sz="1200" kern="1200" dirty="0" smtClean="0">
                <a:solidFill>
                  <a:schemeClr val="tx1"/>
                </a:solidFill>
                <a:latin typeface="+mn-lt"/>
                <a:ea typeface="+mn-ea"/>
                <a:cs typeface="+mn-cs"/>
              </a:rPr>
              <a:t> halo</a:t>
            </a:r>
          </a:p>
          <a:p>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Mock WiggleZ catalogues:</a:t>
            </a:r>
            <a:r>
              <a:rPr lang="en-US" sz="1200" kern="1200" baseline="0" dirty="0" smtClean="0">
                <a:solidFill>
                  <a:schemeClr val="tx1"/>
                </a:solidFill>
                <a:latin typeface="+mn-lt"/>
                <a:ea typeface="+mn-ea"/>
                <a:cs typeface="+mn-cs"/>
              </a:rPr>
              <a:t> </a:t>
            </a:r>
            <a:r>
              <a:rPr lang="en-US" sz="1200" kern="1200" dirty="0" smtClean="0">
                <a:solidFill>
                  <a:schemeClr val="tx1"/>
                </a:solidFill>
                <a:latin typeface="+mn-lt"/>
                <a:ea typeface="+mn-ea"/>
                <a:cs typeface="+mn-cs"/>
              </a:rPr>
              <a:t>selected range of halo groupings with large-scale clustering bias closest to WiggleZ sample under analysis, and applied the WiggleZ selection function to the mock dataset</a:t>
            </a:r>
            <a:endParaRPr lang="en-US" dirty="0"/>
          </a:p>
        </p:txBody>
      </p:sp>
      <p:sp>
        <p:nvSpPr>
          <p:cNvPr id="4" name="Slide Number Placeholder 3"/>
          <p:cNvSpPr>
            <a:spLocks noGrp="1"/>
          </p:cNvSpPr>
          <p:nvPr>
            <p:ph type="sldNum" sz="quarter" idx="10"/>
          </p:nvPr>
        </p:nvSpPr>
        <p:spPr/>
        <p:txBody>
          <a:bodyPr/>
          <a:lstStyle/>
          <a:p>
            <a:fld id="{67BA174F-3375-D241-9B41-696078ED3330}" type="slidenum">
              <a:rPr lang="en-US" smtClean="0"/>
              <a:pPr/>
              <a:t>12</a:t>
            </a:fld>
            <a:endParaRPr lang="en-US"/>
          </a:p>
        </p:txBody>
      </p:sp>
    </p:spTree>
    <p:extLst>
      <p:ext uri="{BB962C8B-B14F-4D97-AF65-F5344CB8AC3E}">
        <p14:creationId xmlns:p14="http://schemas.microsoft.com/office/powerpoint/2010/main" val="276239149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solidFill>
                  <a:srgbClr val="69FFFF"/>
                </a:solidFill>
              </a:rPr>
              <a:t>Redshift space power</a:t>
            </a:r>
            <a:r>
              <a:rPr lang="en-US" baseline="0" dirty="0" smtClean="0">
                <a:solidFill>
                  <a:srgbClr val="69FFFF"/>
                </a:solidFill>
              </a:rPr>
              <a:t> spectra</a:t>
            </a:r>
          </a:p>
          <a:p>
            <a:pPr marL="0" marR="0" indent="0" algn="l" defTabSz="457200" rtl="0" eaLnBrk="1" fontAlgn="auto" latinLnBrk="0" hangingPunct="1">
              <a:lnSpc>
                <a:spcPct val="100000"/>
              </a:lnSpc>
              <a:spcBef>
                <a:spcPts val="0"/>
              </a:spcBef>
              <a:spcAft>
                <a:spcPts val="0"/>
              </a:spcAft>
              <a:buClrTx/>
              <a:buSzTx/>
              <a:buFontTx/>
              <a:buNone/>
              <a:tabLst/>
              <a:defRPr/>
            </a:pPr>
            <a:r>
              <a:rPr lang="en-US" baseline="0" dirty="0" smtClean="0">
                <a:solidFill>
                  <a:srgbClr val="69FFFF"/>
                </a:solidFill>
              </a:rPr>
              <a:t>Black: WiggleZ for 0.4&lt;z&lt;0.8 (low k deviates due to broad redshift range)</a:t>
            </a:r>
          </a:p>
          <a:p>
            <a:pPr marL="0" marR="0" indent="0" algn="l" defTabSz="457200" rtl="0" eaLnBrk="1" fontAlgn="auto" latinLnBrk="0" hangingPunct="1">
              <a:lnSpc>
                <a:spcPct val="100000"/>
              </a:lnSpc>
              <a:spcBef>
                <a:spcPts val="0"/>
              </a:spcBef>
              <a:spcAft>
                <a:spcPts val="0"/>
              </a:spcAft>
              <a:buClrTx/>
              <a:buSzTx/>
              <a:buFontTx/>
              <a:buNone/>
              <a:tabLst/>
              <a:defRPr/>
            </a:pPr>
            <a:r>
              <a:rPr lang="en-US" baseline="0" dirty="0" smtClean="0">
                <a:solidFill>
                  <a:srgbClr val="69FFFF"/>
                </a:solidFill>
              </a:rPr>
              <a:t>Red: </a:t>
            </a:r>
            <a:r>
              <a:rPr lang="en-US" baseline="0" dirty="0" err="1" smtClean="0">
                <a:solidFill>
                  <a:srgbClr val="69FFFF"/>
                </a:solidFill>
              </a:rPr>
              <a:t>GiggleZ</a:t>
            </a:r>
            <a:r>
              <a:rPr lang="en-US" baseline="0" dirty="0" smtClean="0">
                <a:solidFill>
                  <a:srgbClr val="69FFFF"/>
                </a:solidFill>
              </a:rPr>
              <a:t> halos representing WiggleZ galaxies selected so P(k) match (similar masses)</a:t>
            </a:r>
          </a:p>
          <a:p>
            <a:pPr marL="0" marR="0" indent="0" algn="l" defTabSz="457200" rtl="0" eaLnBrk="1" fontAlgn="auto" latinLnBrk="0" hangingPunct="1">
              <a:lnSpc>
                <a:spcPct val="100000"/>
              </a:lnSpc>
              <a:spcBef>
                <a:spcPts val="0"/>
              </a:spcBef>
              <a:spcAft>
                <a:spcPts val="0"/>
              </a:spcAft>
              <a:buClrTx/>
              <a:buSzTx/>
              <a:buFontTx/>
              <a:buNone/>
              <a:tabLst/>
              <a:defRPr/>
            </a:pPr>
            <a:r>
              <a:rPr lang="en-US" baseline="0" dirty="0" smtClean="0">
                <a:solidFill>
                  <a:srgbClr val="69FFFF"/>
                </a:solidFill>
              </a:rPr>
              <a:t>Line: Model with scale-independent bias</a:t>
            </a:r>
          </a:p>
          <a:p>
            <a:pPr marL="0" marR="0" indent="0" algn="l" defTabSz="457200" rtl="0" eaLnBrk="1" fontAlgn="auto" latinLnBrk="0" hangingPunct="1">
              <a:lnSpc>
                <a:spcPct val="100000"/>
              </a:lnSpc>
              <a:spcBef>
                <a:spcPts val="0"/>
              </a:spcBef>
              <a:spcAft>
                <a:spcPts val="0"/>
              </a:spcAft>
              <a:buClrTx/>
              <a:buSzTx/>
              <a:buFontTx/>
              <a:buNone/>
              <a:tabLst/>
              <a:defRPr/>
            </a:pPr>
            <a:r>
              <a:rPr lang="en-US" baseline="0" dirty="0" smtClean="0">
                <a:solidFill>
                  <a:srgbClr val="69FFFF"/>
                </a:solidFill>
              </a:rPr>
              <a:t>In order to model P(k) must take some effects into account</a:t>
            </a:r>
            <a:endParaRPr lang="en-US" dirty="0">
              <a:solidFill>
                <a:srgbClr val="69FFFF"/>
              </a:solidFill>
            </a:endParaRPr>
          </a:p>
        </p:txBody>
      </p:sp>
      <p:sp>
        <p:nvSpPr>
          <p:cNvPr id="4" name="Slide Number Placeholder 3"/>
          <p:cNvSpPr>
            <a:spLocks noGrp="1"/>
          </p:cNvSpPr>
          <p:nvPr>
            <p:ph type="sldNum" sz="quarter" idx="10"/>
          </p:nvPr>
        </p:nvSpPr>
        <p:spPr/>
        <p:txBody>
          <a:bodyPr/>
          <a:lstStyle/>
          <a:p>
            <a:fld id="{67BA174F-3375-D241-9B41-696078ED3330}" type="slidenum">
              <a:rPr lang="en-US" smtClean="0"/>
              <a:pPr/>
              <a:t>13</a:t>
            </a:fld>
            <a:endParaRPr lang="en-US"/>
          </a:p>
        </p:txBody>
      </p:sp>
    </p:spTree>
    <p:extLst>
      <p:ext uri="{BB962C8B-B14F-4D97-AF65-F5344CB8AC3E}">
        <p14:creationId xmlns:p14="http://schemas.microsoft.com/office/powerpoint/2010/main" val="374984019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smtClean="0"/>
              <a:t>GiggleZ</a:t>
            </a:r>
            <a:r>
              <a:rPr lang="en-US" dirty="0" smtClean="0"/>
              <a:t> show that</a:t>
            </a:r>
            <a:r>
              <a:rPr lang="en-US" baseline="0" dirty="0" smtClean="0"/>
              <a:t> bias is linear to within 1% for considered scales and halo masses</a:t>
            </a:r>
            <a:endParaRPr lang="en-US" dirty="0"/>
          </a:p>
        </p:txBody>
      </p:sp>
      <p:sp>
        <p:nvSpPr>
          <p:cNvPr id="4" name="Slide Number Placeholder 3"/>
          <p:cNvSpPr>
            <a:spLocks noGrp="1"/>
          </p:cNvSpPr>
          <p:nvPr>
            <p:ph type="sldNum" sz="quarter" idx="10"/>
          </p:nvPr>
        </p:nvSpPr>
        <p:spPr/>
        <p:txBody>
          <a:bodyPr/>
          <a:lstStyle/>
          <a:p>
            <a:fld id="{67BA174F-3375-D241-9B41-696078ED3330}" type="slidenum">
              <a:rPr lang="en-US" smtClean="0"/>
              <a:pPr/>
              <a:t>14</a:t>
            </a:fld>
            <a:endParaRPr lang="en-US"/>
          </a:p>
        </p:txBody>
      </p:sp>
    </p:spTree>
    <p:extLst>
      <p:ext uri="{BB962C8B-B14F-4D97-AF65-F5344CB8AC3E}">
        <p14:creationId xmlns:p14="http://schemas.microsoft.com/office/powerpoint/2010/main" val="363216841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latin typeface="+mn-lt"/>
                <a:ea typeface="+mn-ea"/>
                <a:cs typeface="+mn-cs"/>
              </a:rPr>
              <a:t>The redshift distortion due to the peculiar velocities of the galaxies causes the redshift space power spectrum to be two-dimensional i. e. different along and perpendicular to the line of sight. </a:t>
            </a:r>
          </a:p>
        </p:txBody>
      </p:sp>
      <p:sp>
        <p:nvSpPr>
          <p:cNvPr id="4" name="Slide Number Placeholder 3"/>
          <p:cNvSpPr>
            <a:spLocks noGrp="1"/>
          </p:cNvSpPr>
          <p:nvPr>
            <p:ph type="sldNum" sz="quarter" idx="10"/>
          </p:nvPr>
        </p:nvSpPr>
        <p:spPr/>
        <p:txBody>
          <a:bodyPr/>
          <a:lstStyle/>
          <a:p>
            <a:fld id="{67BA174F-3375-D241-9B41-696078ED3330}" type="slidenum">
              <a:rPr lang="en-US" smtClean="0"/>
              <a:pPr/>
              <a:t>15</a:t>
            </a:fld>
            <a:endParaRPr lang="en-US"/>
          </a:p>
        </p:txBody>
      </p:sp>
    </p:spTree>
    <p:extLst>
      <p:ext uri="{BB962C8B-B14F-4D97-AF65-F5344CB8AC3E}">
        <p14:creationId xmlns:p14="http://schemas.microsoft.com/office/powerpoint/2010/main" val="363216841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Strength of WiggleZ</a:t>
            </a:r>
          </a:p>
          <a:p>
            <a:endParaRPr lang="en-US" dirty="0" smtClean="0"/>
          </a:p>
          <a:p>
            <a:r>
              <a:rPr lang="en-US" dirty="0" smtClean="0"/>
              <a:t>Red:</a:t>
            </a:r>
            <a:r>
              <a:rPr lang="en-US" baseline="0" dirty="0" smtClean="0"/>
              <a:t> Massive, highly biased halos at low redshift</a:t>
            </a:r>
          </a:p>
          <a:p>
            <a:r>
              <a:rPr lang="en-US" baseline="0" dirty="0" smtClean="0"/>
              <a:t>Blue: WiggleZ halos at low redshift (z=0.2)</a:t>
            </a:r>
          </a:p>
          <a:p>
            <a:pPr marL="0" marR="0" indent="0" algn="l" defTabSz="457200" rtl="0" eaLnBrk="1" fontAlgn="auto" latinLnBrk="0" hangingPunct="1">
              <a:lnSpc>
                <a:spcPct val="100000"/>
              </a:lnSpc>
              <a:spcBef>
                <a:spcPts val="0"/>
              </a:spcBef>
              <a:spcAft>
                <a:spcPts val="0"/>
              </a:spcAft>
              <a:buClrTx/>
              <a:buSzTx/>
              <a:buFontTx/>
              <a:buNone/>
              <a:tabLst/>
              <a:defRPr/>
            </a:pPr>
            <a:r>
              <a:rPr lang="en-US" baseline="0" dirty="0" smtClean="0"/>
              <a:t>Black: WiggleZ halos at higher redshift (z=0.6)</a:t>
            </a:r>
          </a:p>
          <a:p>
            <a:pPr marL="0" marR="0" indent="0" algn="l" defTabSz="457200" rtl="0" eaLnBrk="1" fontAlgn="auto" latinLnBrk="0" hangingPunct="1">
              <a:lnSpc>
                <a:spcPct val="100000"/>
              </a:lnSpc>
              <a:spcBef>
                <a:spcPts val="0"/>
              </a:spcBef>
              <a:spcAft>
                <a:spcPts val="0"/>
              </a:spcAft>
              <a:buClrTx/>
              <a:buSzTx/>
              <a:buFontTx/>
              <a:buNone/>
              <a:tabLst/>
              <a:defRPr/>
            </a:pPr>
            <a:endParaRPr lang="en-US" baseline="0" dirty="0" smtClean="0"/>
          </a:p>
          <a:p>
            <a:r>
              <a:rPr lang="en-US" baseline="0" dirty="0" smtClean="0"/>
              <a:t>Linear at small scales</a:t>
            </a:r>
          </a:p>
        </p:txBody>
      </p:sp>
      <p:sp>
        <p:nvSpPr>
          <p:cNvPr id="4" name="Slide Number Placeholder 3"/>
          <p:cNvSpPr>
            <a:spLocks noGrp="1"/>
          </p:cNvSpPr>
          <p:nvPr>
            <p:ph type="sldNum" sz="quarter" idx="10"/>
          </p:nvPr>
        </p:nvSpPr>
        <p:spPr/>
        <p:txBody>
          <a:bodyPr/>
          <a:lstStyle/>
          <a:p>
            <a:fld id="{67BA174F-3375-D241-9B41-696078ED3330}" type="slidenum">
              <a:rPr lang="en-US" smtClean="0"/>
              <a:pPr/>
              <a:t>16</a:t>
            </a:fld>
            <a:endParaRPr lang="en-US"/>
          </a:p>
        </p:txBody>
      </p:sp>
    </p:spTree>
    <p:extLst>
      <p:ext uri="{BB962C8B-B14F-4D97-AF65-F5344CB8AC3E}">
        <p14:creationId xmlns:p14="http://schemas.microsoft.com/office/powerpoint/2010/main" val="149512045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Different tested models</a:t>
            </a:r>
          </a:p>
          <a:p>
            <a:r>
              <a:rPr lang="en-US" sz="1200" kern="1200" dirty="0" smtClean="0">
                <a:solidFill>
                  <a:schemeClr val="tx1"/>
                </a:solidFill>
                <a:latin typeface="+mn-lt"/>
                <a:ea typeface="+mn-ea"/>
                <a:cs typeface="+mn-cs"/>
              </a:rPr>
              <a:t>Large difference at small scales (where neutrino effect is), non-linear structure formation</a:t>
            </a:r>
          </a:p>
          <a:p>
            <a:r>
              <a:rPr lang="en-US" sz="1200" kern="1200" dirty="0" smtClean="0">
                <a:solidFill>
                  <a:schemeClr val="tx1"/>
                </a:solidFill>
                <a:latin typeface="+mn-lt"/>
                <a:ea typeface="+mn-ea"/>
                <a:cs typeface="+mn-cs"/>
              </a:rPr>
              <a:t>(linear versus non-linear</a:t>
            </a:r>
            <a:r>
              <a:rPr lang="en-US" sz="1200" kern="1200" baseline="0" dirty="0" smtClean="0">
                <a:solidFill>
                  <a:schemeClr val="tx1"/>
                </a:solidFill>
                <a:latin typeface="+mn-lt"/>
                <a:ea typeface="+mn-ea"/>
                <a:cs typeface="+mn-cs"/>
              </a:rPr>
              <a:t> perturbation theory to describe gravitational collapse)</a:t>
            </a:r>
            <a:endParaRPr lang="en-US" dirty="0" smtClean="0"/>
          </a:p>
          <a:p>
            <a:r>
              <a:rPr lang="en-US" dirty="0" smtClean="0"/>
              <a:t>I</a:t>
            </a:r>
            <a:r>
              <a:rPr lang="en-US" baseline="0" dirty="0" smtClean="0"/>
              <a:t>mportance of modeling</a:t>
            </a:r>
            <a:endParaRPr lang="en-US" dirty="0" smtClean="0"/>
          </a:p>
          <a:p>
            <a:r>
              <a:rPr lang="en-US" baseline="0" dirty="0" smtClean="0"/>
              <a:t>Calibrate model to </a:t>
            </a:r>
            <a:r>
              <a:rPr lang="en-US" sz="1200" kern="1200" dirty="0" err="1" smtClean="0">
                <a:solidFill>
                  <a:schemeClr val="tx1"/>
                </a:solidFill>
                <a:latin typeface="+mn-lt"/>
                <a:ea typeface="+mn-ea"/>
                <a:cs typeface="+mn-cs"/>
              </a:rPr>
              <a:t>Gigaparsec</a:t>
            </a:r>
            <a:r>
              <a:rPr lang="en-US" sz="1200" kern="1200" dirty="0" smtClean="0">
                <a:solidFill>
                  <a:schemeClr val="tx1"/>
                </a:solidFill>
                <a:latin typeface="+mn-lt"/>
                <a:ea typeface="+mn-ea"/>
                <a:cs typeface="+mn-cs"/>
              </a:rPr>
              <a:t> WiggleZ Survey simulations</a:t>
            </a:r>
            <a:endParaRPr lang="en-US" dirty="0" smtClean="0"/>
          </a:p>
        </p:txBody>
      </p:sp>
      <p:sp>
        <p:nvSpPr>
          <p:cNvPr id="4" name="Slide Number Placeholder 3"/>
          <p:cNvSpPr>
            <a:spLocks noGrp="1"/>
          </p:cNvSpPr>
          <p:nvPr>
            <p:ph type="sldNum" sz="quarter" idx="10"/>
          </p:nvPr>
        </p:nvSpPr>
        <p:spPr/>
        <p:txBody>
          <a:bodyPr/>
          <a:lstStyle/>
          <a:p>
            <a:fld id="{67BA174F-3375-D241-9B41-696078ED3330}" type="slidenum">
              <a:rPr lang="en-US" smtClean="0"/>
              <a:pPr/>
              <a:t>17</a:t>
            </a:fld>
            <a:endParaRPr lang="en-US"/>
          </a:p>
        </p:txBody>
      </p:sp>
    </p:spTree>
    <p:extLst>
      <p:ext uri="{BB962C8B-B14F-4D97-AF65-F5344CB8AC3E}">
        <p14:creationId xmlns:p14="http://schemas.microsoft.com/office/powerpoint/2010/main" val="28599955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AXES</a:t>
            </a:r>
            <a:endParaRPr lang="en-US" dirty="0"/>
          </a:p>
        </p:txBody>
      </p:sp>
      <p:sp>
        <p:nvSpPr>
          <p:cNvPr id="4" name="Slide Number Placeholder 3"/>
          <p:cNvSpPr>
            <a:spLocks noGrp="1"/>
          </p:cNvSpPr>
          <p:nvPr>
            <p:ph type="sldNum" sz="quarter" idx="10"/>
          </p:nvPr>
        </p:nvSpPr>
        <p:spPr/>
        <p:txBody>
          <a:bodyPr/>
          <a:lstStyle/>
          <a:p>
            <a:fld id="{67BA174F-3375-D241-9B41-696078ED3330}" type="slidenum">
              <a:rPr lang="en-US" smtClean="0"/>
              <a:pPr/>
              <a:t>18</a:t>
            </a:fld>
            <a:endParaRPr lang="en-US"/>
          </a:p>
        </p:txBody>
      </p:sp>
    </p:spTree>
    <p:extLst>
      <p:ext uri="{BB962C8B-B14F-4D97-AF65-F5344CB8AC3E}">
        <p14:creationId xmlns:p14="http://schemas.microsoft.com/office/powerpoint/2010/main" val="385504013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latin typeface="+mn-lt"/>
                <a:ea typeface="+mn-ea"/>
                <a:cs typeface="+mn-cs"/>
              </a:rPr>
              <a:t>b is the linear scaling (related to galaxy bias)</a:t>
            </a:r>
          </a:p>
          <a:p>
            <a:r>
              <a:rPr lang="en-US" sz="1200" kern="1200" dirty="0" smtClean="0">
                <a:solidFill>
                  <a:schemeClr val="tx1"/>
                </a:solidFill>
                <a:latin typeface="+mn-lt"/>
                <a:ea typeface="+mn-ea"/>
                <a:cs typeface="+mn-cs"/>
              </a:rPr>
              <a:t>second factor represents the smooth power spectrum of the trial cosmology</a:t>
            </a:r>
          </a:p>
          <a:p>
            <a:r>
              <a:rPr lang="en-US" sz="1200" kern="1200" dirty="0" smtClean="0">
                <a:solidFill>
                  <a:schemeClr val="tx1"/>
                </a:solidFill>
                <a:latin typeface="+mn-lt"/>
                <a:ea typeface="+mn-ea"/>
                <a:cs typeface="+mn-cs"/>
              </a:rPr>
              <a:t>third term defines the acoustic peaks and their broadening caused by the bulk flow motion of galaxies from their initial positions in the density field</a:t>
            </a:r>
          </a:p>
          <a:p>
            <a:r>
              <a:rPr lang="en-US" sz="1200" kern="1200" dirty="0" smtClean="0">
                <a:solidFill>
                  <a:schemeClr val="tx1"/>
                </a:solidFill>
                <a:latin typeface="+mn-lt"/>
                <a:ea typeface="+mn-ea"/>
                <a:cs typeface="+mn-cs"/>
              </a:rPr>
              <a:t>fourth factor describes all the additional non-linear effects from the N-body simulation.</a:t>
            </a:r>
          </a:p>
          <a:p>
            <a:r>
              <a:rPr lang="en-US" sz="1200" kern="1200" dirty="0" smtClean="0">
                <a:solidFill>
                  <a:schemeClr val="tx1"/>
                </a:solidFill>
                <a:latin typeface="+mn-lt"/>
                <a:ea typeface="+mn-ea"/>
                <a:cs typeface="+mn-cs"/>
              </a:rPr>
              <a:t>Takes</a:t>
            </a:r>
            <a:r>
              <a:rPr lang="en-US" sz="1200" kern="1200" baseline="0" dirty="0" smtClean="0">
                <a:solidFill>
                  <a:schemeClr val="tx1"/>
                </a:solidFill>
                <a:latin typeface="+mn-lt"/>
                <a:ea typeface="+mn-ea"/>
                <a:cs typeface="+mn-cs"/>
              </a:rPr>
              <a:t> both cosmology and non-linear effects into account</a:t>
            </a:r>
            <a:endParaRPr lang="en-US" dirty="0"/>
          </a:p>
        </p:txBody>
      </p:sp>
      <p:sp>
        <p:nvSpPr>
          <p:cNvPr id="4" name="Slide Number Placeholder 3"/>
          <p:cNvSpPr>
            <a:spLocks noGrp="1"/>
          </p:cNvSpPr>
          <p:nvPr>
            <p:ph type="sldNum" sz="quarter" idx="10"/>
          </p:nvPr>
        </p:nvSpPr>
        <p:spPr/>
        <p:txBody>
          <a:bodyPr/>
          <a:lstStyle/>
          <a:p>
            <a:fld id="{67BA174F-3375-D241-9B41-696078ED3330}" type="slidenum">
              <a:rPr lang="en-US" smtClean="0"/>
              <a:pPr/>
              <a:t>19</a:t>
            </a:fld>
            <a:endParaRPr lang="en-US"/>
          </a:p>
        </p:txBody>
      </p:sp>
    </p:spTree>
    <p:extLst>
      <p:ext uri="{BB962C8B-B14F-4D97-AF65-F5344CB8AC3E}">
        <p14:creationId xmlns:p14="http://schemas.microsoft.com/office/powerpoint/2010/main" val="272960288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t>Three neutrino species, one for each of the </a:t>
            </a:r>
            <a:r>
              <a:rPr lang="en-US" baseline="0" dirty="0" err="1" smtClean="0"/>
              <a:t>leptonic</a:t>
            </a:r>
            <a:r>
              <a:rPr lang="en-US" baseline="0" dirty="0" smtClean="0"/>
              <a:t> families (at least we think so)</a:t>
            </a:r>
            <a:endParaRPr lang="en-US" dirty="0" smtClean="0"/>
          </a:p>
          <a:p>
            <a:r>
              <a:rPr lang="en-US" dirty="0" smtClean="0"/>
              <a:t>Neutrino oscillations imply</a:t>
            </a:r>
            <a:r>
              <a:rPr lang="en-US" baseline="0" dirty="0" smtClean="0"/>
              <a:t> massive neutrinos</a:t>
            </a:r>
          </a:p>
          <a:p>
            <a:r>
              <a:rPr lang="en-US" baseline="0" dirty="0" smtClean="0"/>
              <a:t>Oscillation effects prop to deltam^2</a:t>
            </a:r>
          </a:p>
          <a:p>
            <a:r>
              <a:rPr lang="en-US" baseline="0" dirty="0" smtClean="0"/>
              <a:t>Beta-decay sensitive to </a:t>
            </a:r>
            <a:r>
              <a:rPr lang="en-US" baseline="0" dirty="0" err="1" smtClean="0"/>
              <a:t>m_nue</a:t>
            </a:r>
            <a:r>
              <a:rPr lang="en-US" baseline="0" dirty="0" smtClean="0"/>
              <a:t>, but not sensitive enough yet</a:t>
            </a:r>
          </a:p>
        </p:txBody>
      </p:sp>
      <p:sp>
        <p:nvSpPr>
          <p:cNvPr id="4" name="Slide Number Placeholder 3"/>
          <p:cNvSpPr>
            <a:spLocks noGrp="1"/>
          </p:cNvSpPr>
          <p:nvPr>
            <p:ph type="sldNum" sz="quarter" idx="10"/>
          </p:nvPr>
        </p:nvSpPr>
        <p:spPr/>
        <p:txBody>
          <a:bodyPr/>
          <a:lstStyle/>
          <a:p>
            <a:fld id="{67BA174F-3375-D241-9B41-696078ED3330}" type="slidenum">
              <a:rPr lang="en-US" smtClean="0"/>
              <a:pPr/>
              <a:t>2</a:t>
            </a:fld>
            <a:endParaRPr lang="en-US"/>
          </a:p>
        </p:txBody>
      </p:sp>
    </p:spTree>
    <p:extLst>
      <p:ext uri="{BB962C8B-B14F-4D97-AF65-F5344CB8AC3E}">
        <p14:creationId xmlns:p14="http://schemas.microsoft.com/office/powerpoint/2010/main" val="87603300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Full P(k) fit</a:t>
            </a:r>
          </a:p>
          <a:p>
            <a:r>
              <a:rPr lang="en-US" baseline="0" dirty="0" smtClean="0"/>
              <a:t>Importance sampling WMAP chains to add constraints</a:t>
            </a:r>
          </a:p>
          <a:p>
            <a:r>
              <a:rPr lang="en-US" baseline="0" dirty="0" smtClean="0"/>
              <a:t>Consistent with full </a:t>
            </a:r>
            <a:r>
              <a:rPr lang="en-US" baseline="0" dirty="0" err="1" smtClean="0"/>
              <a:t>cosmomc</a:t>
            </a:r>
            <a:r>
              <a:rPr lang="en-US" baseline="0" dirty="0" smtClean="0"/>
              <a:t>, module almost ready</a:t>
            </a:r>
            <a:endParaRPr lang="en-US" dirty="0"/>
          </a:p>
        </p:txBody>
      </p:sp>
      <p:sp>
        <p:nvSpPr>
          <p:cNvPr id="4" name="Slide Number Placeholder 3"/>
          <p:cNvSpPr>
            <a:spLocks noGrp="1"/>
          </p:cNvSpPr>
          <p:nvPr>
            <p:ph type="sldNum" sz="quarter" idx="10"/>
          </p:nvPr>
        </p:nvSpPr>
        <p:spPr/>
        <p:txBody>
          <a:bodyPr/>
          <a:lstStyle/>
          <a:p>
            <a:fld id="{67BA174F-3375-D241-9B41-696078ED3330}" type="slidenum">
              <a:rPr lang="en-US" smtClean="0"/>
              <a:pPr/>
              <a:t>20</a:t>
            </a:fld>
            <a:endParaRPr lang="en-US"/>
          </a:p>
        </p:txBody>
      </p:sp>
    </p:spTree>
    <p:extLst>
      <p:ext uri="{BB962C8B-B14F-4D97-AF65-F5344CB8AC3E}">
        <p14:creationId xmlns:p14="http://schemas.microsoft.com/office/powerpoint/2010/main" val="2925358585"/>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Sloan</a:t>
            </a:r>
          </a:p>
          <a:p>
            <a:r>
              <a:rPr lang="en-US" dirty="0" smtClean="0"/>
              <a:t>Photometric</a:t>
            </a:r>
            <a:r>
              <a:rPr lang="en-US" baseline="0" dirty="0" smtClean="0"/>
              <a:t> redshifts, low resolution, only transversal power spectrum</a:t>
            </a:r>
            <a:endParaRPr lang="en-US" dirty="0" smtClean="0"/>
          </a:p>
          <a:p>
            <a:endParaRPr lang="en-US" dirty="0" smtClean="0"/>
          </a:p>
          <a:p>
            <a:r>
              <a:rPr lang="en-US" dirty="0" smtClean="0"/>
              <a:t>Hubble constant</a:t>
            </a:r>
          </a:p>
          <a:p>
            <a:r>
              <a:rPr lang="en-US" dirty="0" smtClean="0"/>
              <a:t>Only indirectly sensitive to neutrino mass, but constrain</a:t>
            </a:r>
            <a:r>
              <a:rPr lang="en-US" baseline="0" dirty="0" smtClean="0"/>
              <a:t> other parameters (e.g. possible existence of sterile neutrinos)</a:t>
            </a:r>
          </a:p>
          <a:p>
            <a:endParaRPr lang="en-US" baseline="0" dirty="0" smtClean="0"/>
          </a:p>
          <a:p>
            <a:r>
              <a:rPr lang="en-US" baseline="0" dirty="0" smtClean="0"/>
              <a:t>Possible to combine several data sets, working on it…</a:t>
            </a:r>
            <a:endParaRPr lang="en-US" dirty="0"/>
          </a:p>
        </p:txBody>
      </p:sp>
      <p:sp>
        <p:nvSpPr>
          <p:cNvPr id="4" name="Slide Number Placeholder 3"/>
          <p:cNvSpPr>
            <a:spLocks noGrp="1"/>
          </p:cNvSpPr>
          <p:nvPr>
            <p:ph type="sldNum" sz="quarter" idx="10"/>
          </p:nvPr>
        </p:nvSpPr>
        <p:spPr/>
        <p:txBody>
          <a:bodyPr/>
          <a:lstStyle/>
          <a:p>
            <a:fld id="{67BA174F-3375-D241-9B41-696078ED3330}" type="slidenum">
              <a:rPr lang="en-US" smtClean="0"/>
              <a:pPr/>
              <a:t>21</a:t>
            </a:fld>
            <a:endParaRPr lang="en-US"/>
          </a:p>
        </p:txBody>
      </p:sp>
    </p:spTree>
    <p:extLst>
      <p:ext uri="{BB962C8B-B14F-4D97-AF65-F5344CB8AC3E}">
        <p14:creationId xmlns:p14="http://schemas.microsoft.com/office/powerpoint/2010/main" val="107853642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t>Euclid,</a:t>
            </a:r>
            <a:r>
              <a:rPr lang="en-US" dirty="0" smtClean="0">
                <a:solidFill>
                  <a:srgbClr val="69FFFF"/>
                </a:solidFill>
              </a:rPr>
              <a:t> ESA M-class mission, confirmed</a:t>
            </a:r>
            <a:r>
              <a:rPr lang="en-US" baseline="0" dirty="0" smtClean="0"/>
              <a:t>, Launch in 2019</a:t>
            </a:r>
          </a:p>
          <a:p>
            <a:endParaRPr lang="en-US" baseline="0" dirty="0" smtClean="0"/>
          </a:p>
          <a:p>
            <a:r>
              <a:rPr lang="en-US" baseline="0" dirty="0" smtClean="0"/>
              <a:t>SKA, project the size/budget of Large Hadron Collider, partly Australia, partly Southern Africa</a:t>
            </a:r>
          </a:p>
          <a:p>
            <a:r>
              <a:rPr lang="en-US" baseline="0" dirty="0" smtClean="0"/>
              <a:t>20000 square degree survey with z~2, all galaxies contain helium so will be able to split in types</a:t>
            </a:r>
            <a:endParaRPr lang="en-US" dirty="0"/>
          </a:p>
        </p:txBody>
      </p:sp>
      <p:sp>
        <p:nvSpPr>
          <p:cNvPr id="4" name="Slide Number Placeholder 3"/>
          <p:cNvSpPr>
            <a:spLocks noGrp="1"/>
          </p:cNvSpPr>
          <p:nvPr>
            <p:ph type="sldNum" sz="quarter" idx="10"/>
          </p:nvPr>
        </p:nvSpPr>
        <p:spPr/>
        <p:txBody>
          <a:bodyPr/>
          <a:lstStyle/>
          <a:p>
            <a:fld id="{67BA174F-3375-D241-9B41-696078ED3330}" type="slidenum">
              <a:rPr lang="en-US" smtClean="0"/>
              <a:pPr/>
              <a:t>22</a:t>
            </a:fld>
            <a:endParaRPr lang="en-US"/>
          </a:p>
        </p:txBody>
      </p:sp>
    </p:spTree>
    <p:extLst>
      <p:ext uri="{BB962C8B-B14F-4D97-AF65-F5344CB8AC3E}">
        <p14:creationId xmlns:p14="http://schemas.microsoft.com/office/powerpoint/2010/main" val="25060463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baseline="0" dirty="0" smtClean="0"/>
              <a:t>The largest scales can help to increase knowledge of the smallest scales, Cosmology provides current best constraint on mass scale of neutrinos</a:t>
            </a:r>
            <a:endParaRPr lang="en-US" dirty="0" smtClean="0"/>
          </a:p>
          <a:p>
            <a:endParaRPr lang="en-US" dirty="0"/>
          </a:p>
        </p:txBody>
      </p:sp>
      <p:sp>
        <p:nvSpPr>
          <p:cNvPr id="4" name="Slide Number Placeholder 3"/>
          <p:cNvSpPr>
            <a:spLocks noGrp="1"/>
          </p:cNvSpPr>
          <p:nvPr>
            <p:ph type="sldNum" sz="quarter" idx="10"/>
          </p:nvPr>
        </p:nvSpPr>
        <p:spPr/>
        <p:txBody>
          <a:bodyPr/>
          <a:lstStyle/>
          <a:p>
            <a:fld id="{67BA174F-3375-D241-9B41-696078ED3330}" type="slidenum">
              <a:rPr lang="en-US" smtClean="0"/>
              <a:pPr/>
              <a:t>23</a:t>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solidFill>
                  <a:schemeClr val="accent6"/>
                </a:solidFill>
              </a:rPr>
              <a:t>First high-redshift measurements of the growth of structure</a:t>
            </a:r>
            <a:r>
              <a:rPr lang="en-US" dirty="0" smtClean="0">
                <a:solidFill>
                  <a:schemeClr val="bg1"/>
                </a:solidFill>
              </a:rPr>
              <a:t>, using redshift space distortions </a:t>
            </a:r>
          </a:p>
          <a:p>
            <a:r>
              <a:rPr lang="en-US" dirty="0" smtClean="0">
                <a:solidFill>
                  <a:schemeClr val="accent4"/>
                </a:solidFill>
              </a:rPr>
              <a:t>First </a:t>
            </a:r>
            <a:r>
              <a:rPr lang="en-US" b="1" dirty="0" smtClean="0">
                <a:solidFill>
                  <a:schemeClr val="accent4"/>
                </a:solidFill>
              </a:rPr>
              <a:t>direct measurement </a:t>
            </a:r>
            <a:r>
              <a:rPr lang="en-US" dirty="0" smtClean="0">
                <a:solidFill>
                  <a:schemeClr val="accent4"/>
                </a:solidFill>
              </a:rPr>
              <a:t>of acceleration, H(z), using </a:t>
            </a:r>
            <a:r>
              <a:rPr lang="en-US" dirty="0" err="1" smtClean="0">
                <a:solidFill>
                  <a:schemeClr val="accent4"/>
                </a:solidFill>
              </a:rPr>
              <a:t>Alcock-Paczynski</a:t>
            </a:r>
            <a:r>
              <a:rPr lang="en-US" dirty="0" smtClean="0">
                <a:solidFill>
                  <a:schemeClr val="accent4"/>
                </a:solidFill>
              </a:rPr>
              <a:t> effect (</a:t>
            </a:r>
            <a:r>
              <a:rPr lang="en-US" dirty="0" err="1" smtClean="0">
                <a:solidFill>
                  <a:schemeClr val="accent4"/>
                </a:solidFill>
              </a:rPr>
              <a:t>sphericity</a:t>
            </a:r>
            <a:r>
              <a:rPr lang="en-US" dirty="0" smtClean="0">
                <a:solidFill>
                  <a:schemeClr val="accent4"/>
                </a:solidFill>
              </a:rPr>
              <a:t> of spheres) </a:t>
            </a:r>
          </a:p>
          <a:p>
            <a:pPr marL="0" marR="0" indent="0" algn="l" defTabSz="457200" rtl="0" eaLnBrk="1" fontAlgn="auto" latinLnBrk="0" hangingPunct="1">
              <a:lnSpc>
                <a:spcPct val="100000"/>
              </a:lnSpc>
              <a:spcBef>
                <a:spcPts val="0"/>
              </a:spcBef>
              <a:spcAft>
                <a:spcPts val="0"/>
              </a:spcAft>
              <a:buClrTx/>
              <a:buSzTx/>
              <a:buFontTx/>
              <a:buNone/>
              <a:tabLst/>
              <a:defRPr/>
            </a:pPr>
            <a:r>
              <a:rPr lang="en-US" sz="1200" dirty="0" smtClean="0">
                <a:solidFill>
                  <a:schemeClr val="accent2"/>
                </a:solidFill>
              </a:rPr>
              <a:t>First high-redshift measurement of Baryon Acoustic Oscillations,</a:t>
            </a:r>
            <a:r>
              <a:rPr lang="en-US" sz="1200" dirty="0" smtClean="0"/>
              <a:t> D</a:t>
            </a:r>
            <a:r>
              <a:rPr lang="en-US" sz="1200" baseline="-25000" dirty="0" smtClean="0"/>
              <a:t>A</a:t>
            </a:r>
            <a:r>
              <a:rPr lang="en-US" sz="1200" dirty="0" smtClean="0"/>
              <a:t>(z)</a:t>
            </a:r>
          </a:p>
          <a:p>
            <a:endParaRPr lang="en-US" dirty="0" smtClean="0"/>
          </a:p>
        </p:txBody>
      </p:sp>
      <p:sp>
        <p:nvSpPr>
          <p:cNvPr id="4" name="Slide Number Placeholder 3"/>
          <p:cNvSpPr>
            <a:spLocks noGrp="1"/>
          </p:cNvSpPr>
          <p:nvPr>
            <p:ph type="sldNum" sz="quarter" idx="10"/>
          </p:nvPr>
        </p:nvSpPr>
        <p:spPr/>
        <p:txBody>
          <a:bodyPr/>
          <a:lstStyle/>
          <a:p>
            <a:fld id="{67BA174F-3375-D241-9B41-696078ED3330}" type="slidenum">
              <a:rPr lang="en-US" smtClean="0"/>
              <a:pPr/>
              <a:t>24</a:t>
            </a:fld>
            <a:endParaRPr lang="en-US"/>
          </a:p>
        </p:txBody>
      </p:sp>
    </p:spTree>
    <p:extLst>
      <p:ext uri="{BB962C8B-B14F-4D97-AF65-F5344CB8AC3E}">
        <p14:creationId xmlns:p14="http://schemas.microsoft.com/office/powerpoint/2010/main" val="220119269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67BA174F-3375-D241-9B41-696078ED3330}" type="slidenum">
              <a:rPr lang="en-US" smtClean="0"/>
              <a:pPr/>
              <a:t>26</a:t>
            </a:fld>
            <a:endParaRPr lang="en-US"/>
          </a:p>
        </p:txBody>
      </p:sp>
    </p:spTree>
    <p:extLst>
      <p:ext uri="{BB962C8B-B14F-4D97-AF65-F5344CB8AC3E}">
        <p14:creationId xmlns:p14="http://schemas.microsoft.com/office/powerpoint/2010/main" val="262046470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GB" dirty="0" err="1" smtClean="0">
                <a:latin typeface="Times New Roman" charset="0"/>
              </a:rPr>
              <a:t>Antallet</a:t>
            </a:r>
            <a:r>
              <a:rPr lang="en-GB" dirty="0" smtClean="0">
                <a:latin typeface="Times New Roman" charset="0"/>
              </a:rPr>
              <a:t> </a:t>
            </a:r>
            <a:r>
              <a:rPr lang="en-GB" dirty="0" err="1" smtClean="0">
                <a:latin typeface="Times New Roman" charset="0"/>
              </a:rPr>
              <a:t>kan</a:t>
            </a:r>
            <a:r>
              <a:rPr lang="en-GB" dirty="0" smtClean="0">
                <a:latin typeface="Times New Roman" charset="0"/>
              </a:rPr>
              <a:t> </a:t>
            </a:r>
            <a:r>
              <a:rPr lang="en-GB" dirty="0" err="1" smtClean="0">
                <a:latin typeface="Times New Roman" charset="0"/>
              </a:rPr>
              <a:t>beregnes</a:t>
            </a:r>
            <a:r>
              <a:rPr lang="en-GB" dirty="0" smtClean="0">
                <a:latin typeface="Times New Roman" charset="0"/>
              </a:rPr>
              <a:t> </a:t>
            </a:r>
            <a:r>
              <a:rPr lang="en-GB" dirty="0" err="1" smtClean="0">
                <a:latin typeface="Times New Roman" charset="0"/>
              </a:rPr>
              <a:t>fra</a:t>
            </a:r>
            <a:r>
              <a:rPr lang="en-GB" dirty="0" smtClean="0">
                <a:latin typeface="Times New Roman" charset="0"/>
              </a:rPr>
              <a:t> </a:t>
            </a:r>
            <a:r>
              <a:rPr lang="en-GB" dirty="0" err="1" smtClean="0">
                <a:latin typeface="Times New Roman" charset="0"/>
              </a:rPr>
              <a:t>antagelsen</a:t>
            </a:r>
            <a:r>
              <a:rPr lang="en-GB" dirty="0" smtClean="0">
                <a:latin typeface="Times New Roman" charset="0"/>
              </a:rPr>
              <a:t> </a:t>
            </a:r>
            <a:r>
              <a:rPr lang="en-GB" dirty="0" err="1" smtClean="0">
                <a:latin typeface="Times New Roman" charset="0"/>
              </a:rPr>
              <a:t>om</a:t>
            </a:r>
            <a:r>
              <a:rPr lang="en-GB" dirty="0" smtClean="0">
                <a:latin typeface="Times New Roman" charset="0"/>
              </a:rPr>
              <a:t> </a:t>
            </a:r>
            <a:r>
              <a:rPr lang="en-GB" dirty="0" err="1" smtClean="0">
                <a:latin typeface="Times New Roman" charset="0"/>
              </a:rPr>
              <a:t>termisk</a:t>
            </a:r>
            <a:r>
              <a:rPr lang="en-GB" dirty="0" smtClean="0">
                <a:latin typeface="Times New Roman" charset="0"/>
              </a:rPr>
              <a:t> </a:t>
            </a:r>
            <a:r>
              <a:rPr lang="en-GB" dirty="0" err="1" smtClean="0">
                <a:latin typeface="Times New Roman" charset="0"/>
              </a:rPr>
              <a:t>ligevægt</a:t>
            </a:r>
            <a:r>
              <a:rPr lang="en-GB" dirty="0" smtClean="0">
                <a:latin typeface="Times New Roman" charset="0"/>
              </a:rPr>
              <a:t> i </a:t>
            </a:r>
            <a:r>
              <a:rPr lang="en-GB" dirty="0" err="1" smtClean="0">
                <a:latin typeface="Times New Roman" charset="0"/>
              </a:rPr>
              <a:t>det</a:t>
            </a:r>
            <a:r>
              <a:rPr lang="en-GB" dirty="0" smtClean="0">
                <a:latin typeface="Times New Roman" charset="0"/>
              </a:rPr>
              <a:t> </a:t>
            </a:r>
            <a:r>
              <a:rPr lang="en-GB" dirty="0" err="1" smtClean="0">
                <a:latin typeface="Times New Roman" charset="0"/>
              </a:rPr>
              <a:t>tidlige</a:t>
            </a:r>
            <a:r>
              <a:rPr lang="en-GB" dirty="0" smtClean="0">
                <a:latin typeface="Times New Roman" charset="0"/>
              </a:rPr>
              <a:t> </a:t>
            </a:r>
            <a:r>
              <a:rPr lang="en-GB" dirty="0" err="1" smtClean="0">
                <a:latin typeface="Times New Roman" charset="0"/>
              </a:rPr>
              <a:t>univers</a:t>
            </a:r>
            <a:r>
              <a:rPr lang="en-GB" dirty="0" smtClean="0">
                <a:latin typeface="Times New Roman" charset="0"/>
              </a:rPr>
              <a:t> -&gt; </a:t>
            </a:r>
            <a:r>
              <a:rPr lang="en-GB" dirty="0" err="1" smtClean="0">
                <a:latin typeface="Times New Roman" charset="0"/>
              </a:rPr>
              <a:t>ligevægt</a:t>
            </a:r>
            <a:r>
              <a:rPr lang="en-GB" dirty="0" smtClean="0">
                <a:latin typeface="Times New Roman" charset="0"/>
              </a:rPr>
              <a:t> med </a:t>
            </a:r>
            <a:r>
              <a:rPr lang="en-GB" dirty="0" err="1" smtClean="0">
                <a:latin typeface="Times New Roman" charset="0"/>
              </a:rPr>
              <a:t>fotonerne</a:t>
            </a:r>
            <a:r>
              <a:rPr lang="en-GB" dirty="0" smtClean="0">
                <a:latin typeface="Times New Roman" charset="0"/>
              </a:rPr>
              <a:t> -&gt; </a:t>
            </a:r>
            <a:r>
              <a:rPr lang="en-GB" dirty="0" err="1" smtClean="0">
                <a:latin typeface="Times New Roman" charset="0"/>
              </a:rPr>
              <a:t>antallet</a:t>
            </a:r>
            <a:r>
              <a:rPr lang="en-GB" dirty="0" smtClean="0">
                <a:latin typeface="Times New Roman" charset="0"/>
              </a:rPr>
              <a:t> </a:t>
            </a:r>
            <a:r>
              <a:rPr lang="en-GB" dirty="0" err="1" smtClean="0">
                <a:latin typeface="Times New Roman" charset="0"/>
              </a:rPr>
              <a:t>før</a:t>
            </a:r>
            <a:r>
              <a:rPr lang="en-GB" dirty="0" smtClean="0">
                <a:latin typeface="Times New Roman" charset="0"/>
              </a:rPr>
              <a:t> decoupling </a:t>
            </a:r>
            <a:r>
              <a:rPr lang="en-GB" dirty="0" err="1" smtClean="0">
                <a:latin typeface="Times New Roman" charset="0"/>
              </a:rPr>
              <a:t>kan</a:t>
            </a:r>
            <a:r>
              <a:rPr lang="en-GB" dirty="0" smtClean="0">
                <a:latin typeface="Times New Roman" charset="0"/>
              </a:rPr>
              <a:t> </a:t>
            </a:r>
            <a:r>
              <a:rPr lang="en-GB" dirty="0" err="1" smtClean="0">
                <a:latin typeface="Times New Roman" charset="0"/>
              </a:rPr>
              <a:t>bestemmes</a:t>
            </a:r>
            <a:r>
              <a:rPr lang="en-GB" dirty="0" smtClean="0">
                <a:latin typeface="Times New Roman" charset="0"/>
              </a:rPr>
              <a:t> -&gt; </a:t>
            </a:r>
            <a:r>
              <a:rPr lang="en-GB" dirty="0" err="1" smtClean="0">
                <a:latin typeface="Times New Roman" charset="0"/>
              </a:rPr>
              <a:t>nogenlunde</a:t>
            </a:r>
            <a:r>
              <a:rPr lang="en-GB" dirty="0" smtClean="0">
                <a:latin typeface="Times New Roman" charset="0"/>
              </a:rPr>
              <a:t> </a:t>
            </a:r>
            <a:r>
              <a:rPr lang="en-GB" dirty="0" err="1" smtClean="0">
                <a:latin typeface="Times New Roman" charset="0"/>
              </a:rPr>
              <a:t>konstant</a:t>
            </a:r>
            <a:endParaRPr lang="en-GB" dirty="0" smtClean="0">
              <a:latin typeface="Times New Roman" charset="0"/>
            </a:endParaRPr>
          </a:p>
          <a:p>
            <a:endParaRPr lang="en-US" dirty="0"/>
          </a:p>
        </p:txBody>
      </p:sp>
      <p:sp>
        <p:nvSpPr>
          <p:cNvPr id="4" name="Slide Number Placeholder 3"/>
          <p:cNvSpPr>
            <a:spLocks noGrp="1"/>
          </p:cNvSpPr>
          <p:nvPr>
            <p:ph type="sldNum" sz="quarter" idx="10"/>
          </p:nvPr>
        </p:nvSpPr>
        <p:spPr/>
        <p:txBody>
          <a:bodyPr/>
          <a:lstStyle/>
          <a:p>
            <a:fld id="{67BA174F-3375-D241-9B41-696078ED3330}" type="slidenum">
              <a:rPr lang="en-US" smtClean="0"/>
              <a:pPr/>
              <a:t>27</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baseline="0" dirty="0" smtClean="0"/>
              <a:t>Cosmology is </a:t>
            </a:r>
            <a:r>
              <a:rPr lang="en-GB" baseline="0" dirty="0" smtClean="0"/>
              <a:t>history </a:t>
            </a:r>
            <a:r>
              <a:rPr lang="en-GB" baseline="0" dirty="0" smtClean="0"/>
              <a:t>of </a:t>
            </a:r>
            <a:r>
              <a:rPr lang="en-GB" baseline="0" dirty="0" smtClean="0"/>
              <a:t>Universe</a:t>
            </a:r>
            <a:r>
              <a:rPr lang="en-GB" baseline="0" dirty="0" smtClean="0"/>
              <a:t>, so this is </a:t>
            </a:r>
            <a:r>
              <a:rPr lang="en-GB" dirty="0" smtClean="0"/>
              <a:t>13.7 billion</a:t>
            </a:r>
            <a:r>
              <a:rPr lang="en-GB" baseline="0" dirty="0" smtClean="0"/>
              <a:t> years of</a:t>
            </a:r>
            <a:r>
              <a:rPr lang="en-GB" dirty="0" smtClean="0"/>
              <a:t> history in one </a:t>
            </a:r>
            <a:r>
              <a:rPr lang="en-GB" dirty="0" smtClean="0"/>
              <a:t>slide</a:t>
            </a:r>
            <a:r>
              <a:rPr lang="en-GB" baseline="0" dirty="0" smtClean="0"/>
              <a:t>.</a:t>
            </a:r>
            <a:endParaRPr lang="en-GB" dirty="0" smtClean="0"/>
          </a:p>
          <a:p>
            <a:r>
              <a:rPr lang="en-GB" dirty="0" smtClean="0"/>
              <a:t>Illustration of the</a:t>
            </a:r>
            <a:r>
              <a:rPr lang="en-GB" baseline="0" dirty="0" smtClean="0"/>
              <a:t> current cosmological paradigm called</a:t>
            </a:r>
            <a:r>
              <a:rPr lang="en-GB" dirty="0" smtClean="0"/>
              <a:t> </a:t>
            </a:r>
            <a:r>
              <a:rPr lang="en-GB" dirty="0" err="1" smtClean="0"/>
              <a:t>LambdaCDM</a:t>
            </a:r>
            <a:r>
              <a:rPr lang="en-GB" dirty="0" smtClean="0"/>
              <a:t>.</a:t>
            </a:r>
            <a:r>
              <a:rPr lang="en-GB" baseline="0" dirty="0" smtClean="0"/>
              <a:t> It is the generally accepted </a:t>
            </a:r>
            <a:r>
              <a:rPr lang="en-GB" dirty="0" smtClean="0"/>
              <a:t>Big</a:t>
            </a:r>
            <a:r>
              <a:rPr lang="en-GB" baseline="0" dirty="0" smtClean="0"/>
              <a:t> Bang model describing the evolution and contents of the Universe.</a:t>
            </a:r>
          </a:p>
          <a:p>
            <a:r>
              <a:rPr lang="en-GB" baseline="0" dirty="0" smtClean="0"/>
              <a:t>Started 13.7 billion years ago with Big Bang, where the Universe was very hot and dense (particle soup)</a:t>
            </a:r>
            <a:r>
              <a:rPr lang="en-GB" baseline="0" dirty="0" smtClean="0"/>
              <a:t>. Brief period of rapid </a:t>
            </a:r>
            <a:r>
              <a:rPr lang="en-GB" baseline="0" dirty="0" smtClean="0"/>
              <a:t>expansion called inflation. CMB emitted when Universe cooled enough for photons and electrons to decouple so photons could propagate freely. The inflation also provided the irregularities that seeded the gravitational collapse of structures to what we observe as galaxies today.</a:t>
            </a:r>
          </a:p>
          <a:p>
            <a:endParaRPr lang="en-GB" baseline="0"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GB" baseline="0" dirty="0" smtClean="0"/>
              <a:t>The structure formation history is highly affected by the expansion and the content of the Universe. Today the Universe is dominated by dark energy, which is an unknown form of energy working opposite gravity and accelerating the expansion of the Universe. The second largest component is the dark matter, which is about 23%. Normal matter as we know from Earth, stars etc. only contributes with few </a:t>
            </a:r>
            <a:r>
              <a:rPr lang="en-GB" baseline="0" dirty="0" err="1" smtClean="0"/>
              <a:t>percent</a:t>
            </a:r>
            <a:r>
              <a:rPr lang="en-GB" baseline="0" dirty="0" smtClean="0"/>
              <a:t> (and they are what we believe we understand).</a:t>
            </a:r>
            <a:endParaRPr lang="en-US" dirty="0" smtClean="0"/>
          </a:p>
          <a:p>
            <a:endParaRPr lang="en-US" dirty="0" smtClean="0"/>
          </a:p>
          <a:p>
            <a:r>
              <a:rPr lang="en-US" dirty="0" smtClean="0"/>
              <a:t>Today neutrinos are merely</a:t>
            </a:r>
            <a:r>
              <a:rPr lang="en-US" baseline="0" dirty="0" smtClean="0"/>
              <a:t> background noise, but in early Universe they where </a:t>
            </a:r>
            <a:r>
              <a:rPr lang="en-US" baseline="0" dirty="0" err="1" smtClean="0"/>
              <a:t>approx</a:t>
            </a:r>
            <a:r>
              <a:rPr lang="en-US" baseline="0" dirty="0" smtClean="0"/>
              <a:t> 10%</a:t>
            </a:r>
            <a:endParaRPr lang="en-US" dirty="0" smtClean="0"/>
          </a:p>
          <a:p>
            <a:endParaRPr lang="en-GB" baseline="0" dirty="0" smtClean="0"/>
          </a:p>
        </p:txBody>
      </p:sp>
      <p:sp>
        <p:nvSpPr>
          <p:cNvPr id="4" name="Slide Number Placeholder 3"/>
          <p:cNvSpPr>
            <a:spLocks noGrp="1"/>
          </p:cNvSpPr>
          <p:nvPr>
            <p:ph type="sldNum" sz="quarter" idx="10"/>
          </p:nvPr>
        </p:nvSpPr>
        <p:spPr/>
        <p:txBody>
          <a:bodyPr/>
          <a:lstStyle/>
          <a:p>
            <a:fld id="{67BA174F-3375-D241-9B41-696078ED3330}" type="slidenum">
              <a:rPr lang="en-US" smtClean="0"/>
              <a:pPr/>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GB" baseline="0" dirty="0" smtClean="0"/>
              <a:t>The </a:t>
            </a:r>
            <a:r>
              <a:rPr lang="en-GB" baseline="0" dirty="0" smtClean="0"/>
              <a:t>structure formation history is highly affected by the expansion and the content of the Universe. Today the Universe is dominated by dark energy, which is an unknown form of energy working opposite gravity and accelerating the expansion of the Universe. The second largest component is the dark matter, which is about 23%. Normal matter as we know from Earth, stars etc. only contributes with few </a:t>
            </a:r>
            <a:r>
              <a:rPr lang="en-GB" baseline="0" dirty="0" err="1" smtClean="0"/>
              <a:t>percent</a:t>
            </a:r>
            <a:r>
              <a:rPr lang="en-GB" baseline="0" dirty="0" smtClean="0"/>
              <a:t> (and they are what we believe we understand).</a:t>
            </a:r>
            <a:endParaRPr lang="en-US" dirty="0" smtClean="0"/>
          </a:p>
          <a:p>
            <a:endParaRPr lang="en-US" dirty="0" smtClean="0"/>
          </a:p>
          <a:p>
            <a:r>
              <a:rPr lang="en-US" dirty="0" smtClean="0"/>
              <a:t>Today neutrinos are merely</a:t>
            </a:r>
            <a:r>
              <a:rPr lang="en-US" baseline="0" dirty="0" smtClean="0"/>
              <a:t> background noise, but in early Universe they where </a:t>
            </a:r>
            <a:r>
              <a:rPr lang="en-US" baseline="0" dirty="0" err="1" smtClean="0"/>
              <a:t>approx</a:t>
            </a:r>
            <a:r>
              <a:rPr lang="en-US" baseline="0" dirty="0" smtClean="0"/>
              <a:t> 10%</a:t>
            </a:r>
            <a:endParaRPr lang="en-US" dirty="0" smtClean="0"/>
          </a:p>
          <a:p>
            <a:endParaRPr lang="en-GB" baseline="0" dirty="0" smtClean="0"/>
          </a:p>
        </p:txBody>
      </p:sp>
      <p:sp>
        <p:nvSpPr>
          <p:cNvPr id="4" name="Slide Number Placeholder 3"/>
          <p:cNvSpPr>
            <a:spLocks noGrp="1"/>
          </p:cNvSpPr>
          <p:nvPr>
            <p:ph type="sldNum" sz="quarter" idx="10"/>
          </p:nvPr>
        </p:nvSpPr>
        <p:spPr/>
        <p:txBody>
          <a:bodyPr/>
          <a:lstStyle/>
          <a:p>
            <a:fld id="{67BA174F-3375-D241-9B41-696078ED3330}" type="slidenum">
              <a:rPr lang="en-US" smtClean="0"/>
              <a:pPr/>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Today </a:t>
            </a:r>
            <a:r>
              <a:rPr lang="en-US" dirty="0" smtClean="0"/>
              <a:t>neutrinos are merely</a:t>
            </a:r>
            <a:r>
              <a:rPr lang="en-US" baseline="0" dirty="0" smtClean="0"/>
              <a:t> background noise, but in early Universe they where </a:t>
            </a:r>
            <a:r>
              <a:rPr lang="en-US" baseline="0" dirty="0" err="1" smtClean="0"/>
              <a:t>approx</a:t>
            </a:r>
            <a:r>
              <a:rPr lang="en-US" baseline="0" dirty="0" smtClean="0"/>
              <a:t> 10%</a:t>
            </a:r>
            <a:endParaRPr lang="en-US" dirty="0" smtClean="0"/>
          </a:p>
          <a:p>
            <a:endParaRPr lang="en-GB" baseline="0" dirty="0" smtClean="0"/>
          </a:p>
        </p:txBody>
      </p:sp>
      <p:sp>
        <p:nvSpPr>
          <p:cNvPr id="4" name="Slide Number Placeholder 3"/>
          <p:cNvSpPr>
            <a:spLocks noGrp="1"/>
          </p:cNvSpPr>
          <p:nvPr>
            <p:ph type="sldNum" sz="quarter" idx="10"/>
          </p:nvPr>
        </p:nvSpPr>
        <p:spPr/>
        <p:txBody>
          <a:bodyPr/>
          <a:lstStyle/>
          <a:p>
            <a:fld id="{67BA174F-3375-D241-9B41-696078ED3330}" type="slidenum">
              <a:rPr lang="en-US" smtClean="0"/>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Neutrinos are very light, and consequently they</a:t>
            </a:r>
            <a:r>
              <a:rPr lang="en-US" baseline="0" dirty="0" smtClean="0"/>
              <a:t> were </a:t>
            </a:r>
            <a:r>
              <a:rPr lang="en-US" baseline="0" dirty="0" smtClean="0"/>
              <a:t>relativistic when decoupling</a:t>
            </a:r>
          </a:p>
          <a:p>
            <a:r>
              <a:rPr lang="en-US" baseline="0" dirty="0" smtClean="0"/>
              <a:t>Because they are massive, velocities decay with expansion</a:t>
            </a:r>
            <a:endParaRPr lang="en-US" baseline="0" dirty="0" smtClean="0"/>
          </a:p>
          <a:p>
            <a:r>
              <a:rPr lang="en-US" baseline="0" dirty="0" smtClean="0"/>
              <a:t>Free-streamed out of the gravitational potentials, 10% redistribution of matter</a:t>
            </a:r>
          </a:p>
          <a:p>
            <a:r>
              <a:rPr lang="en-US" baseline="0" dirty="0" smtClean="0"/>
              <a:t>Decreased the depth of gravitational potentials on scales comparable to the distance they travelled</a:t>
            </a:r>
          </a:p>
          <a:p>
            <a:r>
              <a:rPr lang="en-US" baseline="0" dirty="0" smtClean="0"/>
              <a:t>Distance depends on mass</a:t>
            </a:r>
          </a:p>
          <a:p>
            <a:pPr marL="0" marR="0" indent="0" algn="l" defTabSz="457200" rtl="0" eaLnBrk="1" fontAlgn="auto" latinLnBrk="0" hangingPunct="1">
              <a:lnSpc>
                <a:spcPct val="100000"/>
              </a:lnSpc>
              <a:spcBef>
                <a:spcPts val="0"/>
              </a:spcBef>
              <a:spcAft>
                <a:spcPts val="0"/>
              </a:spcAft>
              <a:buClrTx/>
              <a:buSzTx/>
              <a:buFontTx/>
              <a:buNone/>
              <a:tabLst/>
              <a:defRPr/>
            </a:pPr>
            <a:r>
              <a:rPr lang="en-US" dirty="0" smtClean="0"/>
              <a:t>Pattern of structure today should thus reflect the sum of</a:t>
            </a:r>
            <a:r>
              <a:rPr lang="en-US" baseline="0" dirty="0" smtClean="0"/>
              <a:t> neutrino mass</a:t>
            </a:r>
            <a:endParaRPr lang="en-US" dirty="0" smtClean="0"/>
          </a:p>
        </p:txBody>
      </p:sp>
      <p:sp>
        <p:nvSpPr>
          <p:cNvPr id="4" name="Slide Number Placeholder 3"/>
          <p:cNvSpPr>
            <a:spLocks noGrp="1"/>
          </p:cNvSpPr>
          <p:nvPr>
            <p:ph type="sldNum" sz="quarter" idx="10"/>
          </p:nvPr>
        </p:nvSpPr>
        <p:spPr/>
        <p:txBody>
          <a:bodyPr/>
          <a:lstStyle/>
          <a:p>
            <a:fld id="{67BA174F-3375-D241-9B41-696078ED3330}" type="slidenum">
              <a:rPr lang="en-US" smtClean="0"/>
              <a:pPr/>
              <a:t>6</a:t>
            </a:fld>
            <a:endParaRPr lang="en-US"/>
          </a:p>
        </p:txBody>
      </p:sp>
    </p:spTree>
    <p:extLst>
      <p:ext uri="{BB962C8B-B14F-4D97-AF65-F5344CB8AC3E}">
        <p14:creationId xmlns:p14="http://schemas.microsoft.com/office/powerpoint/2010/main" val="194553065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Number of</a:t>
            </a:r>
            <a:r>
              <a:rPr lang="en-US" baseline="0" dirty="0" smtClean="0"/>
              <a:t> galaxies with a certain distance – also along the line of sight</a:t>
            </a:r>
          </a:p>
          <a:p>
            <a:r>
              <a:rPr lang="en-US" baseline="0" dirty="0" smtClean="0"/>
              <a:t>Correlation function</a:t>
            </a:r>
          </a:p>
          <a:p>
            <a:r>
              <a:rPr lang="en-US" baseline="0" dirty="0" smtClean="0"/>
              <a:t>Fourier transform to get power spectrum</a:t>
            </a:r>
            <a:endParaRPr lang="en-US" dirty="0"/>
          </a:p>
        </p:txBody>
      </p:sp>
      <p:sp>
        <p:nvSpPr>
          <p:cNvPr id="4" name="Slide Number Placeholder 3"/>
          <p:cNvSpPr>
            <a:spLocks noGrp="1"/>
          </p:cNvSpPr>
          <p:nvPr>
            <p:ph type="sldNum" sz="quarter" idx="10"/>
          </p:nvPr>
        </p:nvSpPr>
        <p:spPr/>
        <p:txBody>
          <a:bodyPr/>
          <a:lstStyle/>
          <a:p>
            <a:fld id="{67BA174F-3375-D241-9B41-696078ED3330}" type="slidenum">
              <a:rPr lang="en-US" smtClean="0"/>
              <a:pPr/>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Power spectrum,</a:t>
            </a:r>
            <a:r>
              <a:rPr lang="en-US" baseline="0" dirty="0" smtClean="0"/>
              <a:t> measure of number of galaxies with a certain separation (Fourier transform of the density field)</a:t>
            </a:r>
          </a:p>
          <a:p>
            <a:r>
              <a:rPr lang="en-US" baseline="0" dirty="0" smtClean="0"/>
              <a:t>Highly exaggerated neutrino masses, 0.3 =&gt; M = 13eV!, all of DM being neutrinos, red line roughly correspond to current neutrino mass constraint</a:t>
            </a:r>
          </a:p>
          <a:p>
            <a:r>
              <a:rPr lang="en-US" baseline="0" dirty="0" smtClean="0"/>
              <a:t>Since power spectrum also depends on other cosmological parameters, need to combine with CMB</a:t>
            </a:r>
            <a:endParaRPr lang="en-US" dirty="0"/>
          </a:p>
        </p:txBody>
      </p:sp>
      <p:sp>
        <p:nvSpPr>
          <p:cNvPr id="4" name="Slide Number Placeholder 3"/>
          <p:cNvSpPr>
            <a:spLocks noGrp="1"/>
          </p:cNvSpPr>
          <p:nvPr>
            <p:ph type="sldNum" sz="quarter" idx="10"/>
          </p:nvPr>
        </p:nvSpPr>
        <p:spPr/>
        <p:txBody>
          <a:bodyPr/>
          <a:lstStyle/>
          <a:p>
            <a:fld id="{67BA174F-3375-D241-9B41-696078ED3330}" type="slidenum">
              <a:rPr lang="en-US" smtClean="0"/>
              <a:pPr/>
              <a:t>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Neutrinos</a:t>
            </a:r>
            <a:r>
              <a:rPr lang="en-US" baseline="0" dirty="0" smtClean="0"/>
              <a:t> also affect the CMB, mainly by changing the time of radiation matter equality, and through the ISW</a:t>
            </a:r>
            <a:endParaRPr lang="en-US" dirty="0"/>
          </a:p>
        </p:txBody>
      </p:sp>
      <p:sp>
        <p:nvSpPr>
          <p:cNvPr id="4" name="Slide Number Placeholder 3"/>
          <p:cNvSpPr>
            <a:spLocks noGrp="1"/>
          </p:cNvSpPr>
          <p:nvPr>
            <p:ph type="sldNum" sz="quarter" idx="10"/>
          </p:nvPr>
        </p:nvSpPr>
        <p:spPr/>
        <p:txBody>
          <a:bodyPr/>
          <a:lstStyle/>
          <a:p>
            <a:fld id="{67BA174F-3375-D241-9B41-696078ED3330}" type="slidenum">
              <a:rPr lang="en-US" smtClean="0"/>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Freeform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8" name="Freeform 7"/>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Title 8"/>
          <p:cNvSpPr>
            <a:spLocks noGrp="1"/>
          </p:cNvSpPr>
          <p:nvPr>
            <p:ph type="ctrTitle"/>
          </p:nvPr>
        </p:nvSpPr>
        <p:spPr>
          <a:xfrm>
            <a:off x="429064" y="3337560"/>
            <a:ext cx="6480048" cy="2301240"/>
          </a:xfrm>
        </p:spPr>
        <p:txBody>
          <a:bodyPr rIns="45720" anchor="t"/>
          <a:lstStyle>
            <a:lvl1pPr algn="r">
              <a:defRPr lang="en-US" b="1" cap="all" baseline="0" dirty="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da-DK" smtClean="0"/>
              <a:t>Click to edit Master title style</a:t>
            </a:r>
            <a:endParaRPr kumimoji="0" lang="en-US"/>
          </a:p>
        </p:txBody>
      </p:sp>
      <p:sp>
        <p:nvSpPr>
          <p:cNvPr id="17" name="Subtitle 16"/>
          <p:cNvSpPr>
            <a:spLocks noGrp="1"/>
          </p:cNvSpPr>
          <p:nvPr>
            <p:ph type="subTitle" idx="1"/>
          </p:nvPr>
        </p:nvSpPr>
        <p:spPr>
          <a:xfrm>
            <a:off x="433050" y="1544812"/>
            <a:ext cx="6480048" cy="1752600"/>
          </a:xfrm>
        </p:spPr>
        <p:txBody>
          <a:bodyPr tIns="0" rIns="45720" bIns="0" anchor="b">
            <a:normAutofit/>
          </a:bodyPr>
          <a:lstStyle>
            <a:lvl1pPr marL="0" indent="0" algn="r">
              <a:buNone/>
              <a:defRPr sz="2000">
                <a:solidFill>
                  <a:schemeClr val="tx1"/>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da-DK" smtClean="0"/>
              <a:t>Click to edit Master subtitle style</a:t>
            </a:r>
            <a:endParaRPr kumimoji="0" lang="en-US"/>
          </a:p>
        </p:txBody>
      </p:sp>
      <p:sp>
        <p:nvSpPr>
          <p:cNvPr id="30" name="Date Placeholder 29"/>
          <p:cNvSpPr>
            <a:spLocks noGrp="1"/>
          </p:cNvSpPr>
          <p:nvPr>
            <p:ph type="dt" sz="half" idx="10"/>
          </p:nvPr>
        </p:nvSpPr>
        <p:spPr/>
        <p:txBody>
          <a:bodyPr/>
          <a:lstStyle/>
          <a:p>
            <a:fld id="{54AB02A5-4FE5-49D9-9E24-09F23B90C450}" type="datetimeFigureOut">
              <a:rPr lang="en-US" smtClean="0"/>
              <a:pPr/>
              <a:t>5/07/12</a:t>
            </a:fld>
            <a:endParaRPr lang="en-US"/>
          </a:p>
        </p:txBody>
      </p:sp>
      <p:sp>
        <p:nvSpPr>
          <p:cNvPr id="19" name="Footer Placeholder 18"/>
          <p:cNvSpPr>
            <a:spLocks noGrp="1"/>
          </p:cNvSpPr>
          <p:nvPr>
            <p:ph type="ftr" sz="quarter" idx="11"/>
          </p:nvPr>
        </p:nvSpPr>
        <p:spPr/>
        <p:txBody>
          <a:bodyPr/>
          <a:lstStyle/>
          <a:p>
            <a:endParaRPr kumimoji="0" lang="en-US"/>
          </a:p>
        </p:txBody>
      </p:sp>
      <p:sp>
        <p:nvSpPr>
          <p:cNvPr id="27" name="Slide Number Placeholder 26"/>
          <p:cNvSpPr>
            <a:spLocks noGrp="1"/>
          </p:cNvSpPr>
          <p:nvPr>
            <p:ph type="sldNum" sz="quarter" idx="12"/>
          </p:nvPr>
        </p:nvSpPr>
        <p:spPr/>
        <p:txBody>
          <a:bodyPr/>
          <a:lstStyle/>
          <a:p>
            <a:fld id="{6294C92D-0306-4E69-9CD3-20855E849650}" type="slidenum">
              <a:rPr kumimoji="0" lang="en-US" smtClean="0"/>
              <a:pPr/>
              <a:t>‹#›</a:t>
            </a:fld>
            <a:endParaRPr kumimoji="0" lang="en-US"/>
          </a:p>
        </p:txBody>
      </p:sp>
    </p:spTree>
  </p:cSld>
  <p:clrMapOvr>
    <a:masterClrMapping/>
  </p:clrMapOvr>
  <p:transition xmlns:p14="http://schemas.microsoft.com/office/powerpoint/2010/mai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da-DK"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da-DK" smtClean="0"/>
              <a:t>Click to edit Master text styles</a:t>
            </a:r>
          </a:p>
          <a:p>
            <a:pPr lvl="1" eaLnBrk="1" latinLnBrk="0" hangingPunct="1"/>
            <a:r>
              <a:rPr lang="da-DK" smtClean="0"/>
              <a:t>Second level</a:t>
            </a:r>
          </a:p>
          <a:p>
            <a:pPr lvl="2" eaLnBrk="1" latinLnBrk="0" hangingPunct="1"/>
            <a:r>
              <a:rPr lang="da-DK" smtClean="0"/>
              <a:t>Third level</a:t>
            </a:r>
          </a:p>
          <a:p>
            <a:pPr lvl="3" eaLnBrk="1" latinLnBrk="0" hangingPunct="1"/>
            <a:r>
              <a:rPr lang="da-DK" smtClean="0"/>
              <a:t>Fourth level</a:t>
            </a:r>
          </a:p>
          <a:p>
            <a:pPr lvl="4" eaLnBrk="1" latinLnBrk="0" hangingPunct="1"/>
            <a:r>
              <a:rPr lang="da-DK" smtClean="0"/>
              <a:t>Fifth level</a:t>
            </a:r>
            <a:endParaRPr kumimoji="0" lang="en-US"/>
          </a:p>
        </p:txBody>
      </p:sp>
      <p:sp>
        <p:nvSpPr>
          <p:cNvPr id="4" name="Date Placeholder 3"/>
          <p:cNvSpPr>
            <a:spLocks noGrp="1"/>
          </p:cNvSpPr>
          <p:nvPr>
            <p:ph type="dt" sz="half" idx="10"/>
          </p:nvPr>
        </p:nvSpPr>
        <p:spPr/>
        <p:txBody>
          <a:bodyPr/>
          <a:lstStyle/>
          <a:p>
            <a:fld id="{88EC2E7C-57B4-7D44-B979-713CB785E595}" type="datetimeFigureOut">
              <a:rPr lang="en-US" smtClean="0"/>
              <a:pPr/>
              <a:t>5/07/12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B8BF68C-4F21-7F42-A551-54A144E773DA}" type="slidenum">
              <a:rPr lang="en-US" smtClean="0"/>
              <a:pPr/>
              <a:t>‹#›</a:t>
            </a:fld>
            <a:endParaRPr lang="en-US"/>
          </a:p>
        </p:txBody>
      </p:sp>
    </p:spTree>
  </p:cSld>
  <p:clrMapOvr>
    <a:masterClrMapping/>
  </p:clrMapOvr>
  <p:transition xmlns:p14="http://schemas.microsoft.com/office/powerpoint/2010/mai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da-DK"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da-DK" smtClean="0"/>
              <a:t>Click to edit Master text styles</a:t>
            </a:r>
          </a:p>
          <a:p>
            <a:pPr lvl="1" eaLnBrk="1" latinLnBrk="0" hangingPunct="1"/>
            <a:r>
              <a:rPr lang="da-DK" smtClean="0"/>
              <a:t>Second level</a:t>
            </a:r>
          </a:p>
          <a:p>
            <a:pPr lvl="2" eaLnBrk="1" latinLnBrk="0" hangingPunct="1"/>
            <a:r>
              <a:rPr lang="da-DK" smtClean="0"/>
              <a:t>Third level</a:t>
            </a:r>
          </a:p>
          <a:p>
            <a:pPr lvl="3" eaLnBrk="1" latinLnBrk="0" hangingPunct="1"/>
            <a:r>
              <a:rPr lang="da-DK" smtClean="0"/>
              <a:t>Fourth level</a:t>
            </a:r>
          </a:p>
          <a:p>
            <a:pPr lvl="4" eaLnBrk="1" latinLnBrk="0" hangingPunct="1"/>
            <a:r>
              <a:rPr lang="da-DK" smtClean="0"/>
              <a:t>Fifth level</a:t>
            </a:r>
            <a:endParaRPr kumimoji="0" lang="en-US"/>
          </a:p>
        </p:txBody>
      </p:sp>
      <p:sp>
        <p:nvSpPr>
          <p:cNvPr id="4" name="Date Placeholder 3"/>
          <p:cNvSpPr>
            <a:spLocks noGrp="1"/>
          </p:cNvSpPr>
          <p:nvPr>
            <p:ph type="dt" sz="half" idx="10"/>
          </p:nvPr>
        </p:nvSpPr>
        <p:spPr/>
        <p:txBody>
          <a:bodyPr/>
          <a:lstStyle/>
          <a:p>
            <a:fld id="{88EC2E7C-57B4-7D44-B979-713CB785E595}" type="datetimeFigureOut">
              <a:rPr lang="en-US" smtClean="0"/>
              <a:pPr/>
              <a:t>5/07/12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B8BF68C-4F21-7F42-A551-54A144E773DA}" type="slidenum">
              <a:rPr lang="en-US" smtClean="0"/>
              <a:pPr/>
              <a:t>‹#›</a:t>
            </a:fld>
            <a:endParaRPr lang="en-US"/>
          </a:p>
        </p:txBody>
      </p:sp>
    </p:spTree>
  </p:cSld>
  <p:clrMapOvr>
    <a:masterClrMapping/>
  </p:clrMapOvr>
  <p:transition xmlns:p14="http://schemas.microsoft.com/office/powerpoint/2010/mai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a:defRPr/>
            </a:lvl1pPr>
          </a:lstStyle>
          <a:p>
            <a:r>
              <a:rPr kumimoji="0" lang="da-DK"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da-DK" smtClean="0"/>
              <a:t>Click to edit Master text styles</a:t>
            </a:r>
          </a:p>
          <a:p>
            <a:pPr lvl="1" eaLnBrk="1" latinLnBrk="0" hangingPunct="1"/>
            <a:r>
              <a:rPr lang="da-DK" smtClean="0"/>
              <a:t>Second level</a:t>
            </a:r>
          </a:p>
          <a:p>
            <a:pPr lvl="2" eaLnBrk="1" latinLnBrk="0" hangingPunct="1"/>
            <a:r>
              <a:rPr lang="da-DK" smtClean="0"/>
              <a:t>Third level</a:t>
            </a:r>
          </a:p>
          <a:p>
            <a:pPr lvl="3" eaLnBrk="1" latinLnBrk="0" hangingPunct="1"/>
            <a:r>
              <a:rPr lang="da-DK" smtClean="0"/>
              <a:t>Fourth level</a:t>
            </a:r>
          </a:p>
          <a:p>
            <a:pPr lvl="4" eaLnBrk="1" latinLnBrk="0" hangingPunct="1"/>
            <a:r>
              <a:rPr lang="da-DK" smtClean="0"/>
              <a:t>Fifth level</a:t>
            </a:r>
            <a:endParaRPr kumimoji="0" lang="en-US"/>
          </a:p>
        </p:txBody>
      </p:sp>
      <p:sp>
        <p:nvSpPr>
          <p:cNvPr id="4" name="Date Placeholder 3"/>
          <p:cNvSpPr>
            <a:spLocks noGrp="1"/>
          </p:cNvSpPr>
          <p:nvPr>
            <p:ph type="dt" sz="half" idx="10"/>
          </p:nvPr>
        </p:nvSpPr>
        <p:spPr/>
        <p:txBody>
          <a:bodyPr/>
          <a:lstStyle/>
          <a:p>
            <a:fld id="{88EC2E7C-57B4-7D44-B979-713CB785E595}" type="datetimeFigureOut">
              <a:rPr lang="en-US" smtClean="0"/>
              <a:pPr/>
              <a:t>5/07/12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B8BF68C-4F21-7F42-A551-54A144E773DA}" type="slidenum">
              <a:rPr lang="en-US" smtClean="0"/>
              <a:pPr/>
              <a:t>‹#›</a:t>
            </a:fld>
            <a:endParaRPr lang="en-US"/>
          </a:p>
        </p:txBody>
      </p:sp>
    </p:spTree>
  </p:cSld>
  <p:clrMapOvr>
    <a:masterClrMapping/>
  </p:clrMapOvr>
  <p:transition xmlns:p14="http://schemas.microsoft.com/office/powerpoint/2010/main"/>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Freeform 6"/>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9" name="Freeform 8"/>
          <p:cNvSpPr>
            <a:spLocks/>
          </p:cNvSpPr>
          <p:nvPr/>
        </p:nvSpPr>
        <p:spPr bwMode="auto">
          <a:xfrm>
            <a:off x="6105525" y="0"/>
            <a:ext cx="3038475"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1608" y="1590"/>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2" name="Title 1"/>
          <p:cNvSpPr>
            <a:spLocks noGrp="1"/>
          </p:cNvSpPr>
          <p:nvPr>
            <p:ph type="title"/>
          </p:nvPr>
        </p:nvSpPr>
        <p:spPr>
          <a:xfrm>
            <a:off x="685800" y="3583837"/>
            <a:ext cx="6629400" cy="1826363"/>
          </a:xfrm>
        </p:spPr>
        <p:txBody>
          <a:bodyPr tIns="0" bIns="0" anchor="t"/>
          <a:lstStyle>
            <a:lvl1pPr algn="l">
              <a:buNone/>
              <a:defRPr sz="4200" b="1" cap="none" baseline="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defRPr>
            </a:lvl1pPr>
          </a:lstStyle>
          <a:p>
            <a:r>
              <a:rPr kumimoji="0" lang="da-DK" smtClean="0"/>
              <a:t>Click to edit Master title style</a:t>
            </a:r>
            <a:endParaRPr kumimoji="0" lang="en-US"/>
          </a:p>
        </p:txBody>
      </p:sp>
      <p:sp>
        <p:nvSpPr>
          <p:cNvPr id="3" name="Text Placeholder 2"/>
          <p:cNvSpPr>
            <a:spLocks noGrp="1"/>
          </p:cNvSpPr>
          <p:nvPr>
            <p:ph type="body" idx="1"/>
          </p:nvPr>
        </p:nvSpPr>
        <p:spPr>
          <a:xfrm>
            <a:off x="685800" y="2485800"/>
            <a:ext cx="6629400" cy="1066688"/>
          </a:xfrm>
        </p:spPr>
        <p:txBody>
          <a:bodyPr lIns="45720" tIns="0" rIns="45720" bIns="0" anchor="b"/>
          <a:lstStyle>
            <a:lvl1pPr marL="0" indent="0" algn="l">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da-DK" smtClean="0"/>
              <a:t>Click to edit Master text styles</a:t>
            </a:r>
          </a:p>
        </p:txBody>
      </p:sp>
      <p:sp>
        <p:nvSpPr>
          <p:cNvPr id="4" name="Date Placeholder 3"/>
          <p:cNvSpPr>
            <a:spLocks noGrp="1"/>
          </p:cNvSpPr>
          <p:nvPr>
            <p:ph type="dt" sz="half" idx="10"/>
          </p:nvPr>
        </p:nvSpPr>
        <p:spPr/>
        <p:txBody>
          <a:bodyPr/>
          <a:lstStyle/>
          <a:p>
            <a:fld id="{74CBEAF9-9E58-4CC8-A6FF-6DD8A58DEEA4}" type="datetimeFigureOut">
              <a:rPr lang="en-US" smtClean="0"/>
              <a:pPr/>
              <a:t>5/07/12</a:t>
            </a:fld>
            <a:endParaRPr lang="en-US"/>
          </a:p>
        </p:txBody>
      </p:sp>
      <p:sp>
        <p:nvSpPr>
          <p:cNvPr id="5" name="Footer Placeholder 4"/>
          <p:cNvSpPr>
            <a:spLocks noGrp="1"/>
          </p:cNvSpPr>
          <p:nvPr>
            <p:ph type="ftr" sz="quarter" idx="11"/>
          </p:nvPr>
        </p:nvSpPr>
        <p:spPr/>
        <p:txBody>
          <a:bodyPr/>
          <a:lstStyle/>
          <a:p>
            <a:endParaRPr kumimoji="0" lang="en-US"/>
          </a:p>
        </p:txBody>
      </p:sp>
      <p:sp>
        <p:nvSpPr>
          <p:cNvPr id="6" name="Slide Number Placeholder 5"/>
          <p:cNvSpPr>
            <a:spLocks noGrp="1"/>
          </p:cNvSpPr>
          <p:nvPr>
            <p:ph type="sldNum" sz="quarter" idx="12"/>
          </p:nvPr>
        </p:nvSpPr>
        <p:spPr/>
        <p:txBody>
          <a:bodyPr/>
          <a:lstStyle/>
          <a:p>
            <a:fld id="{CA15C064-DD44-4CAC-873E-2D1F54821676}" type="slidenum">
              <a:rPr kumimoji="0" lang="en-US" smtClean="0"/>
              <a:pPr/>
              <a:t>‹#›</a:t>
            </a:fld>
            <a:endParaRPr kumimoji="0" lang="en-US"/>
          </a:p>
        </p:txBody>
      </p:sp>
    </p:spTree>
  </p:cSld>
  <p:clrMapOvr>
    <a:masterClrMapping/>
  </p:clrMapOvr>
  <p:transition xmlns:p14="http://schemas.microsoft.com/office/powerpoint/2010/mai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467600" cy="1143000"/>
          </a:xfrm>
        </p:spPr>
        <p:txBody>
          <a:bodyPr/>
          <a:lstStyle/>
          <a:p>
            <a:r>
              <a:rPr kumimoji="0" lang="da-DK" smtClean="0"/>
              <a:t>Click to edit Master title style</a:t>
            </a:r>
            <a:endParaRPr kumimoji="0" lang="en-US"/>
          </a:p>
        </p:txBody>
      </p:sp>
      <p:sp>
        <p:nvSpPr>
          <p:cNvPr id="3" name="Content Placeholder 2"/>
          <p:cNvSpPr>
            <a:spLocks noGrp="1"/>
          </p:cNvSpPr>
          <p:nvPr>
            <p:ph sz="half" idx="1"/>
          </p:nvPr>
        </p:nvSpPr>
        <p:spPr>
          <a:xfrm>
            <a:off x="45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da-DK" smtClean="0"/>
              <a:t>Click to edit Master text styles</a:t>
            </a:r>
          </a:p>
          <a:p>
            <a:pPr lvl="1" eaLnBrk="1" latinLnBrk="0" hangingPunct="1"/>
            <a:r>
              <a:rPr lang="da-DK" smtClean="0"/>
              <a:t>Second level</a:t>
            </a:r>
          </a:p>
          <a:p>
            <a:pPr lvl="2" eaLnBrk="1" latinLnBrk="0" hangingPunct="1"/>
            <a:r>
              <a:rPr lang="da-DK" smtClean="0"/>
              <a:t>Third level</a:t>
            </a:r>
          </a:p>
          <a:p>
            <a:pPr lvl="3" eaLnBrk="1" latinLnBrk="0" hangingPunct="1"/>
            <a:r>
              <a:rPr lang="da-DK" smtClean="0"/>
              <a:t>Fourth level</a:t>
            </a:r>
          </a:p>
          <a:p>
            <a:pPr lvl="4" eaLnBrk="1" latinLnBrk="0" hangingPunct="1"/>
            <a:r>
              <a:rPr lang="da-DK" smtClean="0"/>
              <a:t>Fifth level</a:t>
            </a:r>
            <a:endParaRPr kumimoji="0" lang="en-US"/>
          </a:p>
        </p:txBody>
      </p:sp>
      <p:sp>
        <p:nvSpPr>
          <p:cNvPr id="4" name="Content Placeholder 3"/>
          <p:cNvSpPr>
            <a:spLocks noGrp="1"/>
          </p:cNvSpPr>
          <p:nvPr>
            <p:ph sz="half" idx="2"/>
          </p:nvPr>
        </p:nvSpPr>
        <p:spPr>
          <a:xfrm>
            <a:off x="4267200" y="1600200"/>
            <a:ext cx="3657600" cy="4525963"/>
          </a:xfrm>
        </p:spPr>
        <p:txBody>
          <a:bodyPr/>
          <a:lstStyle>
            <a:lvl1pPr>
              <a:defRPr sz="2600"/>
            </a:lvl1pPr>
            <a:lvl2pPr>
              <a:defRPr sz="2200"/>
            </a:lvl2pPr>
            <a:lvl3pPr>
              <a:defRPr sz="2000"/>
            </a:lvl3pPr>
            <a:lvl4pPr>
              <a:defRPr sz="1800"/>
            </a:lvl4pPr>
            <a:lvl5pPr>
              <a:defRPr sz="1800"/>
            </a:lvl5pPr>
          </a:lstStyle>
          <a:p>
            <a:pPr lvl="0" eaLnBrk="1" latinLnBrk="0" hangingPunct="1"/>
            <a:r>
              <a:rPr lang="da-DK" smtClean="0"/>
              <a:t>Click to edit Master text styles</a:t>
            </a:r>
          </a:p>
          <a:p>
            <a:pPr lvl="1" eaLnBrk="1" latinLnBrk="0" hangingPunct="1"/>
            <a:r>
              <a:rPr lang="da-DK" smtClean="0"/>
              <a:t>Second level</a:t>
            </a:r>
          </a:p>
          <a:p>
            <a:pPr lvl="2" eaLnBrk="1" latinLnBrk="0" hangingPunct="1"/>
            <a:r>
              <a:rPr lang="da-DK" smtClean="0"/>
              <a:t>Third level</a:t>
            </a:r>
          </a:p>
          <a:p>
            <a:pPr lvl="3" eaLnBrk="1" latinLnBrk="0" hangingPunct="1"/>
            <a:r>
              <a:rPr lang="da-DK" smtClean="0"/>
              <a:t>Fourth level</a:t>
            </a:r>
          </a:p>
          <a:p>
            <a:pPr lvl="4" eaLnBrk="1" latinLnBrk="0" hangingPunct="1"/>
            <a:r>
              <a:rPr lang="da-DK" smtClean="0"/>
              <a:t>Fifth level</a:t>
            </a:r>
            <a:endParaRPr kumimoji="0" lang="en-US"/>
          </a:p>
        </p:txBody>
      </p:sp>
      <p:sp>
        <p:nvSpPr>
          <p:cNvPr id="5" name="Date Placeholder 4"/>
          <p:cNvSpPr>
            <a:spLocks noGrp="1"/>
          </p:cNvSpPr>
          <p:nvPr>
            <p:ph type="dt" sz="half" idx="10"/>
          </p:nvPr>
        </p:nvSpPr>
        <p:spPr/>
        <p:txBody>
          <a:bodyPr/>
          <a:lstStyle/>
          <a:p>
            <a:fld id="{88EC2E7C-57B4-7D44-B979-713CB785E595}" type="datetimeFigureOut">
              <a:rPr lang="en-US" smtClean="0"/>
              <a:pPr/>
              <a:t>5/07/12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B8BF68C-4F21-7F42-A551-54A144E773DA}" type="slidenum">
              <a:rPr lang="en-US" smtClean="0"/>
              <a:pPr/>
              <a:t>‹#›</a:t>
            </a:fld>
            <a:endParaRPr lang="en-US"/>
          </a:p>
        </p:txBody>
      </p:sp>
    </p:spTree>
  </p:cSld>
  <p:clrMapOvr>
    <a:masterClrMapping/>
  </p:clrMapOvr>
  <p:transition xmlns:p14="http://schemas.microsoft.com/office/powerpoint/2010/main"/>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lstStyle>
          <a:p>
            <a:r>
              <a:rPr kumimoji="0" lang="da-DK" smtClean="0"/>
              <a:t>Click to edit Master title style</a:t>
            </a:r>
            <a:endParaRPr kumimoji="0" lang="en-US"/>
          </a:p>
        </p:txBody>
      </p:sp>
      <p:sp>
        <p:nvSpPr>
          <p:cNvPr id="3" name="Text Placeholder 2"/>
          <p:cNvSpPr>
            <a:spLocks noGrp="1"/>
          </p:cNvSpPr>
          <p:nvPr>
            <p:ph type="body" idx="1"/>
          </p:nvPr>
        </p:nvSpPr>
        <p:spPr>
          <a:xfrm>
            <a:off x="457200" y="5486400"/>
            <a:ext cx="4040188"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da-DK" smtClean="0"/>
              <a:t>Click to edit Master text styles</a:t>
            </a:r>
          </a:p>
        </p:txBody>
      </p:sp>
      <p:sp>
        <p:nvSpPr>
          <p:cNvPr id="4" name="Text Placeholder 3"/>
          <p:cNvSpPr>
            <a:spLocks noGrp="1"/>
          </p:cNvSpPr>
          <p:nvPr>
            <p:ph type="body" sz="half" idx="3"/>
          </p:nvPr>
        </p:nvSpPr>
        <p:spPr>
          <a:xfrm>
            <a:off x="4645025" y="5486400"/>
            <a:ext cx="4041775" cy="838200"/>
          </a:xfrm>
        </p:spPr>
        <p:txBody>
          <a:bodyPr anchor="t"/>
          <a:lstStyle>
            <a:lvl1pPr marL="0" indent="0">
              <a:buNone/>
              <a:defRPr sz="2400" b="1">
                <a:solidFill>
                  <a:schemeClr val="accent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da-DK" smtClean="0"/>
              <a:t>Click to edit Master text styles</a:t>
            </a:r>
          </a:p>
        </p:txBody>
      </p:sp>
      <p:sp>
        <p:nvSpPr>
          <p:cNvPr id="5" name="Content Placeholder 4"/>
          <p:cNvSpPr>
            <a:spLocks noGrp="1"/>
          </p:cNvSpPr>
          <p:nvPr>
            <p:ph sz="quarter" idx="2"/>
          </p:nvPr>
        </p:nvSpPr>
        <p:spPr>
          <a:xfrm>
            <a:off x="457200" y="1516912"/>
            <a:ext cx="4040188"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da-DK" smtClean="0"/>
              <a:t>Click to edit Master text styles</a:t>
            </a:r>
          </a:p>
          <a:p>
            <a:pPr lvl="1" eaLnBrk="1" latinLnBrk="0" hangingPunct="1"/>
            <a:r>
              <a:rPr lang="da-DK" smtClean="0"/>
              <a:t>Second level</a:t>
            </a:r>
          </a:p>
          <a:p>
            <a:pPr lvl="2" eaLnBrk="1" latinLnBrk="0" hangingPunct="1"/>
            <a:r>
              <a:rPr lang="da-DK" smtClean="0"/>
              <a:t>Third level</a:t>
            </a:r>
          </a:p>
          <a:p>
            <a:pPr lvl="3" eaLnBrk="1" latinLnBrk="0" hangingPunct="1"/>
            <a:r>
              <a:rPr lang="da-DK" smtClean="0"/>
              <a:t>Fourth level</a:t>
            </a:r>
          </a:p>
          <a:p>
            <a:pPr lvl="4" eaLnBrk="1" latinLnBrk="0" hangingPunct="1"/>
            <a:r>
              <a:rPr lang="da-DK" smtClean="0"/>
              <a:t>Fifth level</a:t>
            </a:r>
            <a:endParaRPr kumimoji="0" lang="en-US"/>
          </a:p>
        </p:txBody>
      </p:sp>
      <p:sp>
        <p:nvSpPr>
          <p:cNvPr id="6" name="Content Placeholder 5"/>
          <p:cNvSpPr>
            <a:spLocks noGrp="1"/>
          </p:cNvSpPr>
          <p:nvPr>
            <p:ph sz="quarter" idx="4"/>
          </p:nvPr>
        </p:nvSpPr>
        <p:spPr>
          <a:xfrm>
            <a:off x="4645025" y="1516912"/>
            <a:ext cx="4041775"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da-DK" smtClean="0"/>
              <a:t>Click to edit Master text styles</a:t>
            </a:r>
          </a:p>
          <a:p>
            <a:pPr lvl="1" eaLnBrk="1" latinLnBrk="0" hangingPunct="1"/>
            <a:r>
              <a:rPr lang="da-DK" smtClean="0"/>
              <a:t>Second level</a:t>
            </a:r>
          </a:p>
          <a:p>
            <a:pPr lvl="2" eaLnBrk="1" latinLnBrk="0" hangingPunct="1"/>
            <a:r>
              <a:rPr lang="da-DK" smtClean="0"/>
              <a:t>Third level</a:t>
            </a:r>
          </a:p>
          <a:p>
            <a:pPr lvl="3" eaLnBrk="1" latinLnBrk="0" hangingPunct="1"/>
            <a:r>
              <a:rPr lang="da-DK" smtClean="0"/>
              <a:t>Fourth level</a:t>
            </a:r>
          </a:p>
          <a:p>
            <a:pPr lvl="4" eaLnBrk="1" latinLnBrk="0" hangingPunct="1"/>
            <a:r>
              <a:rPr lang="da-DK" smtClean="0"/>
              <a:t>Fifth level</a:t>
            </a:r>
            <a:endParaRPr kumimoji="0" lang="en-US"/>
          </a:p>
        </p:txBody>
      </p:sp>
      <p:sp>
        <p:nvSpPr>
          <p:cNvPr id="7" name="Date Placeholder 6"/>
          <p:cNvSpPr>
            <a:spLocks noGrp="1"/>
          </p:cNvSpPr>
          <p:nvPr>
            <p:ph type="dt" sz="half" idx="10"/>
          </p:nvPr>
        </p:nvSpPr>
        <p:spPr/>
        <p:txBody>
          <a:bodyPr/>
          <a:lstStyle/>
          <a:p>
            <a:fld id="{88EC2E7C-57B4-7D44-B979-713CB785E595}" type="datetimeFigureOut">
              <a:rPr lang="en-US" smtClean="0"/>
              <a:pPr/>
              <a:t>5/07/12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B8BF68C-4F21-7F42-A551-54A144E773DA}" type="slidenum">
              <a:rPr lang="en-US" smtClean="0"/>
              <a:pPr/>
              <a:t>‹#›</a:t>
            </a:fld>
            <a:endParaRPr lang="en-US"/>
          </a:p>
        </p:txBody>
      </p:sp>
    </p:spTree>
  </p:cSld>
  <p:clrMapOvr>
    <a:masterClrMapping/>
  </p:clrMapOvr>
  <p:transition xmlns:p14="http://schemas.microsoft.com/office/powerpoint/2010/mai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74320"/>
            <a:ext cx="7470648" cy="1143000"/>
          </a:xfrm>
        </p:spPr>
        <p:txBody>
          <a:bodyPr anchor="ctr"/>
          <a:lstStyle>
            <a:lvl1pPr algn="l">
              <a:defRPr sz="4600"/>
            </a:lvl1pPr>
          </a:lstStyle>
          <a:p>
            <a:r>
              <a:rPr kumimoji="0" lang="da-DK" smtClean="0"/>
              <a:t>Click to edit Master title style</a:t>
            </a:r>
            <a:endParaRPr kumimoji="0" lang="en-US"/>
          </a:p>
        </p:txBody>
      </p:sp>
      <p:sp>
        <p:nvSpPr>
          <p:cNvPr id="7" name="Date Placeholder 6"/>
          <p:cNvSpPr>
            <a:spLocks noGrp="1"/>
          </p:cNvSpPr>
          <p:nvPr>
            <p:ph type="dt" sz="half" idx="10"/>
          </p:nvPr>
        </p:nvSpPr>
        <p:spPr/>
        <p:txBody>
          <a:bodyPr/>
          <a:lstStyle/>
          <a:p>
            <a:fld id="{88EC2E7C-57B4-7D44-B979-713CB785E595}" type="datetimeFigureOut">
              <a:rPr lang="en-US" smtClean="0"/>
              <a:pPr/>
              <a:t>5/07/12</a:t>
            </a:fld>
            <a:endParaRPr lang="en-US"/>
          </a:p>
        </p:txBody>
      </p:sp>
      <p:sp>
        <p:nvSpPr>
          <p:cNvPr id="8" name="Slide Number Placeholder 7"/>
          <p:cNvSpPr>
            <a:spLocks noGrp="1"/>
          </p:cNvSpPr>
          <p:nvPr>
            <p:ph type="sldNum" sz="quarter" idx="11"/>
          </p:nvPr>
        </p:nvSpPr>
        <p:spPr/>
        <p:txBody>
          <a:bodyPr/>
          <a:lstStyle/>
          <a:p>
            <a:fld id="{6B8BF68C-4F21-7F42-A551-54A144E773DA}" type="slidenum">
              <a:rPr lang="en-US" smtClean="0"/>
              <a:pPr/>
              <a:t>‹#›</a:t>
            </a:fld>
            <a:endParaRPr lang="en-US"/>
          </a:p>
        </p:txBody>
      </p:sp>
      <p:sp>
        <p:nvSpPr>
          <p:cNvPr id="9" name="Footer Placeholder 8"/>
          <p:cNvSpPr>
            <a:spLocks noGrp="1"/>
          </p:cNvSpPr>
          <p:nvPr>
            <p:ph type="ftr" sz="quarter" idx="12"/>
          </p:nvPr>
        </p:nvSpPr>
        <p:spPr/>
        <p:txBody>
          <a:bodyPr/>
          <a:lstStyle/>
          <a:p>
            <a:endParaRPr lang="en-US"/>
          </a:p>
        </p:txBody>
      </p:sp>
    </p:spTree>
  </p:cSld>
  <p:clrMapOvr>
    <a:masterClrMapping/>
  </p:clrMapOvr>
  <p:transition xmlns:p14="http://schemas.microsoft.com/office/powerpoint/2010/mai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8EC2E7C-57B4-7D44-B979-713CB785E595}" type="datetimeFigureOut">
              <a:rPr lang="en-US" smtClean="0"/>
              <a:pPr/>
              <a:t>5/07/12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B8BF68C-4F21-7F42-A551-54A144E773DA}" type="slidenum">
              <a:rPr lang="en-US" smtClean="0"/>
              <a:pPr/>
              <a:t>‹#›</a:t>
            </a:fld>
            <a:endParaRPr lang="en-US"/>
          </a:p>
        </p:txBody>
      </p:sp>
    </p:spTree>
  </p:cSld>
  <p:clrMapOvr>
    <a:masterClrMapping/>
  </p:clrMapOvr>
  <p:transition xmlns:p14="http://schemas.microsoft.com/office/powerpoint/2010/mai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1185528"/>
            <a:ext cx="3200400" cy="730250"/>
          </a:xfrm>
        </p:spPr>
        <p:txBody>
          <a:bodyPr tIns="0" bIns="0" anchor="t"/>
          <a:lstStyle>
            <a:lvl1pPr algn="l">
              <a:buNone/>
              <a:defRPr sz="1800" b="1">
                <a:solidFill>
                  <a:schemeClr val="accent1"/>
                </a:solidFill>
              </a:defRPr>
            </a:lvl1pPr>
          </a:lstStyle>
          <a:p>
            <a:r>
              <a:rPr kumimoji="0" lang="da-DK" smtClean="0"/>
              <a:t>Click to edit Master title style</a:t>
            </a:r>
            <a:endParaRPr kumimoji="0" lang="en-US"/>
          </a:p>
        </p:txBody>
      </p:sp>
      <p:sp>
        <p:nvSpPr>
          <p:cNvPr id="3" name="Text Placeholder 2"/>
          <p:cNvSpPr>
            <a:spLocks noGrp="1"/>
          </p:cNvSpPr>
          <p:nvPr>
            <p:ph type="body" idx="2"/>
          </p:nvPr>
        </p:nvSpPr>
        <p:spPr>
          <a:xfrm>
            <a:off x="457200" y="214424"/>
            <a:ext cx="27432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da-DK" smtClean="0"/>
              <a:t>Click to edit Master text styles</a:t>
            </a:r>
          </a:p>
        </p:txBody>
      </p:sp>
      <p:sp>
        <p:nvSpPr>
          <p:cNvPr id="4" name="Content Placeholder 3"/>
          <p:cNvSpPr>
            <a:spLocks noGrp="1"/>
          </p:cNvSpPr>
          <p:nvPr>
            <p:ph sz="half" idx="1"/>
          </p:nvPr>
        </p:nvSpPr>
        <p:spPr>
          <a:xfrm>
            <a:off x="457200" y="1981200"/>
            <a:ext cx="7086600" cy="3810000"/>
          </a:xfrm>
        </p:spPr>
        <p:txBody>
          <a:bodyPr/>
          <a:lstStyle>
            <a:lvl1pPr>
              <a:defRPr sz="2800"/>
            </a:lvl1pPr>
            <a:lvl2pPr>
              <a:defRPr sz="2400"/>
            </a:lvl2pPr>
            <a:lvl3pPr>
              <a:defRPr sz="2200"/>
            </a:lvl3pPr>
            <a:lvl4pPr>
              <a:defRPr sz="2000"/>
            </a:lvl4pPr>
            <a:lvl5pPr>
              <a:defRPr sz="2000"/>
            </a:lvl5pPr>
          </a:lstStyle>
          <a:p>
            <a:pPr lvl="0" eaLnBrk="1" latinLnBrk="0" hangingPunct="1"/>
            <a:r>
              <a:rPr lang="da-DK" smtClean="0"/>
              <a:t>Click to edit Master text styles</a:t>
            </a:r>
          </a:p>
          <a:p>
            <a:pPr lvl="1" eaLnBrk="1" latinLnBrk="0" hangingPunct="1"/>
            <a:r>
              <a:rPr lang="da-DK" smtClean="0"/>
              <a:t>Second level</a:t>
            </a:r>
          </a:p>
          <a:p>
            <a:pPr lvl="2" eaLnBrk="1" latinLnBrk="0" hangingPunct="1"/>
            <a:r>
              <a:rPr lang="da-DK" smtClean="0"/>
              <a:t>Third level</a:t>
            </a:r>
          </a:p>
          <a:p>
            <a:pPr lvl="3" eaLnBrk="1" latinLnBrk="0" hangingPunct="1"/>
            <a:r>
              <a:rPr lang="da-DK" smtClean="0"/>
              <a:t>Fourth level</a:t>
            </a:r>
          </a:p>
          <a:p>
            <a:pPr lvl="4" eaLnBrk="1" latinLnBrk="0" hangingPunct="1"/>
            <a:r>
              <a:rPr lang="da-DK" smtClean="0"/>
              <a:t>Fifth level</a:t>
            </a:r>
            <a:endParaRPr kumimoji="0" lang="en-US"/>
          </a:p>
        </p:txBody>
      </p:sp>
      <p:sp>
        <p:nvSpPr>
          <p:cNvPr id="5" name="Date Placeholder 4"/>
          <p:cNvSpPr>
            <a:spLocks noGrp="1"/>
          </p:cNvSpPr>
          <p:nvPr>
            <p:ph type="dt" sz="half" idx="10"/>
          </p:nvPr>
        </p:nvSpPr>
        <p:spPr/>
        <p:txBody>
          <a:bodyPr/>
          <a:lstStyle/>
          <a:p>
            <a:fld id="{88EC2E7C-57B4-7D44-B979-713CB785E595}" type="datetimeFigureOut">
              <a:rPr lang="en-US" smtClean="0"/>
              <a:pPr/>
              <a:t>5/07/12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156448" y="6422064"/>
            <a:ext cx="762000" cy="365125"/>
          </a:xfrm>
        </p:spPr>
        <p:txBody>
          <a:bodyPr/>
          <a:lstStyle/>
          <a:p>
            <a:fld id="{2BDB93A9-DE17-42E8-A366-46C30944BF19}" type="slidenum">
              <a:rPr lang="en-US" smtClean="0"/>
              <a:pPr/>
              <a:t>‹#›</a:t>
            </a:fld>
            <a:endParaRPr lang="en-US"/>
          </a:p>
        </p:txBody>
      </p:sp>
    </p:spTree>
  </p:cSld>
  <p:clrMapOvr>
    <a:masterClrMapping/>
  </p:clrMapOvr>
  <p:transition xmlns:p14="http://schemas.microsoft.com/office/powerpoint/2010/main"/>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556732" y="1705709"/>
            <a:ext cx="3053868" cy="1253808"/>
          </a:xfrm>
        </p:spPr>
        <p:txBody>
          <a:bodyPr anchor="b"/>
          <a:lstStyle>
            <a:lvl1pPr algn="l">
              <a:buNone/>
              <a:defRPr sz="2200" b="1">
                <a:solidFill>
                  <a:schemeClr val="accent1"/>
                </a:solidFill>
              </a:defRPr>
            </a:lvl1pPr>
          </a:lstStyle>
          <a:p>
            <a:r>
              <a:rPr kumimoji="0" lang="da-DK" smtClean="0"/>
              <a:t>Click to edit Master title style</a:t>
            </a:r>
            <a:endParaRPr kumimoji="0" lang="en-US"/>
          </a:p>
        </p:txBody>
      </p:sp>
      <p:sp>
        <p:nvSpPr>
          <p:cNvPr id="3" name="Picture Placeholder 2"/>
          <p:cNvSpPr>
            <a:spLocks noGrp="1"/>
          </p:cNvSpPr>
          <p:nvPr>
            <p:ph type="pic" idx="1"/>
          </p:nvPr>
        </p:nvSpPr>
        <p:spPr>
          <a:xfrm>
            <a:off x="1065628" y="1019907"/>
            <a:ext cx="4114800" cy="4114800"/>
          </a:xfrm>
          <a:prstGeom prst="ellipse">
            <a:avLst/>
          </a:prstGeom>
          <a:solidFill>
            <a:schemeClr val="bg2">
              <a:shade val="50000"/>
            </a:schemeClr>
          </a:solidFill>
          <a:ln w="50800" cap="flat">
            <a:solidFill>
              <a:schemeClr val="bg2"/>
            </a:solidFill>
            <a:miter lim="800000"/>
          </a:ln>
          <a:effectLst>
            <a:outerShdw blurRad="152000" dist="345000" dir="5400000" sx="-80000" sy="-18000" rotWithShape="0">
              <a:srgbClr val="000000">
                <a:alpha val="25000"/>
              </a:srgbClr>
            </a:outerShdw>
          </a:effectLst>
          <a:scene3d>
            <a:camera prst="orthographicFront"/>
            <a:lightRig rig="contrasting" dir="t">
              <a:rot lat="0" lon="0" rev="2400000"/>
            </a:lightRig>
          </a:scene3d>
          <a:sp3d contourW="7620">
            <a:bevelT w="63500" h="63500"/>
            <a:contourClr>
              <a:schemeClr val="bg2">
                <a:shade val="50000"/>
              </a:schemeClr>
            </a:contourClr>
          </a:sp3d>
        </p:spPr>
        <p:txBody>
          <a:bodyPr/>
          <a:lstStyle>
            <a:lvl1pPr marL="0" indent="0">
              <a:buNone/>
              <a:defRPr sz="3200"/>
            </a:lvl1pPr>
          </a:lstStyle>
          <a:p>
            <a:r>
              <a:rPr kumimoji="0" lang="da-DK" smtClean="0"/>
              <a:t>Click icon to add picture</a:t>
            </a:r>
            <a:endParaRPr kumimoji="0" lang="en-US" dirty="0"/>
          </a:p>
        </p:txBody>
      </p:sp>
      <p:sp>
        <p:nvSpPr>
          <p:cNvPr id="4" name="Text Placeholder 3"/>
          <p:cNvSpPr>
            <a:spLocks noGrp="1"/>
          </p:cNvSpPr>
          <p:nvPr>
            <p:ph type="body" sz="half" idx="2"/>
          </p:nvPr>
        </p:nvSpPr>
        <p:spPr>
          <a:xfrm>
            <a:off x="5556734" y="2998765"/>
            <a:ext cx="3053866"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da-DK" smtClean="0"/>
              <a:t>Click to edit Master text styles</a:t>
            </a:r>
          </a:p>
        </p:txBody>
      </p:sp>
      <p:sp>
        <p:nvSpPr>
          <p:cNvPr id="5" name="Date Placeholder 4"/>
          <p:cNvSpPr>
            <a:spLocks noGrp="1"/>
          </p:cNvSpPr>
          <p:nvPr>
            <p:ph type="dt" sz="half" idx="10"/>
          </p:nvPr>
        </p:nvSpPr>
        <p:spPr>
          <a:xfrm>
            <a:off x="457200" y="6422064"/>
            <a:ext cx="2133600" cy="365125"/>
          </a:xfrm>
        </p:spPr>
        <p:txBody>
          <a:bodyPr/>
          <a:lstStyle/>
          <a:p>
            <a:fld id="{88EC2E7C-57B4-7D44-B979-713CB785E595}" type="datetimeFigureOut">
              <a:rPr lang="en-US" smtClean="0"/>
              <a:pPr/>
              <a:t>5/07/12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B8BF68C-4F21-7F42-A551-54A144E773DA}" type="slidenum">
              <a:rPr lang="en-US" smtClean="0"/>
              <a:pPr/>
              <a:t>‹#›</a:t>
            </a:fld>
            <a:endParaRPr lang="en-US"/>
          </a:p>
        </p:txBody>
      </p:sp>
    </p:spTree>
  </p:cSld>
  <p:clrMapOvr>
    <a:masterClrMapping/>
  </p:clrMapOvr>
  <p:transition xmlns:p14="http://schemas.microsoft.com/office/powerpoint/2010/main"/>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2" name="Freeform 11"/>
          <p:cNvSpPr>
            <a:spLocks/>
          </p:cNvSpPr>
          <p:nvPr/>
        </p:nvSpPr>
        <p:spPr bwMode="auto">
          <a:xfrm>
            <a:off x="0" y="4752126"/>
            <a:ext cx="9144000" cy="2112962"/>
          </a:xfrm>
          <a:custGeom>
            <a:avLst>
              <a:gd name="A1" fmla="val 0"/>
              <a:gd name="A2" fmla="val 0"/>
              <a:gd name="A3" fmla="val 0"/>
              <a:gd name="A4" fmla="val 0"/>
              <a:gd name="A5" fmla="val 0"/>
              <a:gd name="A6" fmla="val 0"/>
              <a:gd name="A7" fmla="val 0"/>
              <a:gd name="A8" fmla="val 0"/>
            </a:avLst>
            <a:gdLst/>
            <a:ahLst/>
            <a:cxnLst>
              <a:cxn ang="0">
                <a:pos x="0" y="1066"/>
              </a:cxn>
              <a:cxn ang="0">
                <a:pos x="0" y="1331"/>
              </a:cxn>
              <a:cxn ang="0">
                <a:pos x="5760" y="1331"/>
              </a:cxn>
              <a:cxn ang="0">
                <a:pos x="5760" y="0"/>
              </a:cxn>
              <a:cxn ang="0">
                <a:pos x="0" y="1066"/>
              </a:cxn>
            </a:cxnLst>
            <a:rect l="0" t="0" r="0" b="0"/>
            <a:pathLst>
              <a:path w="5760" h="1331">
                <a:moveTo>
                  <a:pt x="0" y="1066"/>
                </a:moveTo>
                <a:lnTo>
                  <a:pt x="0" y="1331"/>
                </a:lnTo>
                <a:lnTo>
                  <a:pt x="5760" y="1331"/>
                </a:lnTo>
                <a:lnTo>
                  <a:pt x="5760" y="0"/>
                </a:lnTo>
                <a:cubicBezTo>
                  <a:pt x="3220" y="1206"/>
                  <a:pt x="2250" y="1146"/>
                  <a:pt x="0" y="1066"/>
                </a:cubicBezTo>
                <a:close/>
              </a:path>
            </a:pathLst>
          </a:custGeom>
          <a:solidFill>
            <a:schemeClr val="bg1">
              <a:tint val="80000"/>
              <a:satMod val="200000"/>
              <a:alpha val="45000"/>
            </a:schemeClr>
          </a:solidFill>
          <a:ln w="9525" cap="flat" cmpd="sng" algn="ctr">
            <a:noFill/>
            <a:prstDash val="solid"/>
            <a:round/>
            <a:headEnd type="none" w="med" len="med"/>
            <a:tailEnd type="none" w="med" len="med"/>
          </a:ln>
          <a:effectLst>
            <a:outerShdw blurRad="50800" dist="44450" dir="16200000" algn="ctr" rotWithShape="0">
              <a:prstClr val="black">
                <a:alpha val="35000"/>
              </a:prstClr>
            </a:outerShdw>
          </a:effectLst>
        </p:spPr>
        <p:txBody>
          <a:bodyPr vert="horz" wrap="square" lIns="91440" tIns="45720" rIns="91440" bIns="45720" anchor="t" compatLnSpc="1"/>
          <a:lstStyle/>
          <a:p>
            <a:endParaRPr kumimoji="0" lang="en-US"/>
          </a:p>
        </p:txBody>
      </p:sp>
      <p:sp>
        <p:nvSpPr>
          <p:cNvPr id="16" name="Freeform 15"/>
          <p:cNvSpPr>
            <a:spLocks/>
          </p:cNvSpPr>
          <p:nvPr/>
        </p:nvSpPr>
        <p:spPr bwMode="auto">
          <a:xfrm>
            <a:off x="7315200" y="0"/>
            <a:ext cx="1828800" cy="6858000"/>
          </a:xfrm>
          <a:custGeom>
            <a:avLst/>
            <a:gdLst>
              <a:gd name="connsiteX0" fmla="*/ 1914 w 1914"/>
              <a:gd name="connsiteY0" fmla="*/ 9 h 4329"/>
              <a:gd name="connsiteX1" fmla="*/ 1914 w 1914"/>
              <a:gd name="connsiteY1" fmla="*/ 4329 h 4329"/>
              <a:gd name="connsiteX2" fmla="*/ 204 w 1914"/>
              <a:gd name="connsiteY2" fmla="*/ 4327 h 4329"/>
              <a:gd name="connsiteX3" fmla="*/ 0 w 1914"/>
              <a:gd name="connsiteY3" fmla="*/ 0 h 4329"/>
              <a:gd name="connsiteX4" fmla="*/ 1914 w 1914"/>
              <a:gd name="connsiteY4" fmla="*/ 9 h 432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14" h="4329">
                <a:moveTo>
                  <a:pt x="1914" y="9"/>
                </a:moveTo>
                <a:lnTo>
                  <a:pt x="1914" y="4329"/>
                </a:lnTo>
                <a:lnTo>
                  <a:pt x="204" y="4327"/>
                </a:lnTo>
                <a:cubicBezTo>
                  <a:pt x="1288" y="3574"/>
                  <a:pt x="2082" y="1734"/>
                  <a:pt x="0" y="0"/>
                </a:cubicBezTo>
                <a:lnTo>
                  <a:pt x="1914" y="9"/>
                </a:lnTo>
                <a:close/>
              </a:path>
            </a:pathLst>
          </a:custGeom>
          <a:solidFill>
            <a:schemeClr val="bg1">
              <a:tint val="90000"/>
              <a:satMod val="350000"/>
              <a:alpha val="40000"/>
            </a:schemeClr>
          </a:solidFill>
          <a:ln w="9525" cap="flat" cmpd="sng" algn="ctr">
            <a:noFill/>
            <a:prstDash val="solid"/>
            <a:round/>
            <a:headEnd type="none" w="med" len="med"/>
            <a:tailEnd type="none" w="med" len="med"/>
          </a:ln>
          <a:effectLst>
            <a:outerShdw blurRad="50800" dist="50800" dir="10800000" algn="ctr" rotWithShape="0">
              <a:prstClr val="black">
                <a:alpha val="45000"/>
              </a:prstClr>
            </a:outerShdw>
          </a:effectLst>
        </p:spPr>
        <p:txBody>
          <a:bodyPr vert="horz" wrap="square" lIns="91440" tIns="45720" rIns="91440" bIns="45720" anchor="t" compatLnSpc="1"/>
          <a:lstStyle/>
          <a:p>
            <a:endParaRPr kumimoji="0" lang="en-US"/>
          </a:p>
        </p:txBody>
      </p:sp>
      <p:sp>
        <p:nvSpPr>
          <p:cNvPr id="9" name="Title Placeholder 8"/>
          <p:cNvSpPr>
            <a:spLocks noGrp="1"/>
          </p:cNvSpPr>
          <p:nvPr>
            <p:ph type="title"/>
          </p:nvPr>
        </p:nvSpPr>
        <p:spPr>
          <a:xfrm>
            <a:off x="457200" y="274638"/>
            <a:ext cx="7467600" cy="1143000"/>
          </a:xfrm>
          <a:prstGeom prst="rect">
            <a:avLst/>
          </a:prstGeom>
        </p:spPr>
        <p:txBody>
          <a:bodyPr vert="horz" lIns="45720" rIns="45720" anchor="ctr">
            <a:normAutofit/>
          </a:bodyPr>
          <a:lstStyle/>
          <a:p>
            <a:r>
              <a:rPr kumimoji="0" lang="da-DK" smtClean="0"/>
              <a:t>Click to edit Master title style</a:t>
            </a:r>
            <a:endParaRPr kumimoji="0" lang="en-US"/>
          </a:p>
        </p:txBody>
      </p:sp>
      <p:sp>
        <p:nvSpPr>
          <p:cNvPr id="30" name="Text Placeholder 29"/>
          <p:cNvSpPr>
            <a:spLocks noGrp="1"/>
          </p:cNvSpPr>
          <p:nvPr>
            <p:ph type="body" idx="1"/>
          </p:nvPr>
        </p:nvSpPr>
        <p:spPr>
          <a:xfrm>
            <a:off x="457200" y="1600200"/>
            <a:ext cx="7467600" cy="4525963"/>
          </a:xfrm>
          <a:prstGeom prst="rect">
            <a:avLst/>
          </a:prstGeom>
        </p:spPr>
        <p:txBody>
          <a:bodyPr vert="horz">
            <a:normAutofit/>
          </a:bodyPr>
          <a:lstStyle/>
          <a:p>
            <a:pPr lvl="0" eaLnBrk="1" latinLnBrk="0" hangingPunct="1"/>
            <a:r>
              <a:rPr kumimoji="0" lang="da-DK" smtClean="0"/>
              <a:t>Click to edit Master text styles</a:t>
            </a:r>
          </a:p>
          <a:p>
            <a:pPr lvl="1" eaLnBrk="1" latinLnBrk="0" hangingPunct="1"/>
            <a:r>
              <a:rPr kumimoji="0" lang="da-DK" smtClean="0"/>
              <a:t>Second level</a:t>
            </a:r>
          </a:p>
          <a:p>
            <a:pPr lvl="2" eaLnBrk="1" latinLnBrk="0" hangingPunct="1"/>
            <a:r>
              <a:rPr kumimoji="0" lang="da-DK" smtClean="0"/>
              <a:t>Third level</a:t>
            </a:r>
          </a:p>
          <a:p>
            <a:pPr lvl="3" eaLnBrk="1" latinLnBrk="0" hangingPunct="1"/>
            <a:r>
              <a:rPr kumimoji="0" lang="da-DK" smtClean="0"/>
              <a:t>Fourth level</a:t>
            </a:r>
          </a:p>
          <a:p>
            <a:pPr lvl="4" eaLnBrk="1" latinLnBrk="0" hangingPunct="1"/>
            <a:r>
              <a:rPr kumimoji="0" lang="da-DK" smtClean="0"/>
              <a:t>Fifth level</a:t>
            </a:r>
            <a:endParaRPr kumimoji="0" lang="en-US"/>
          </a:p>
        </p:txBody>
      </p:sp>
      <p:sp>
        <p:nvSpPr>
          <p:cNvPr id="10" name="Date Placeholder 9"/>
          <p:cNvSpPr>
            <a:spLocks noGrp="1"/>
          </p:cNvSpPr>
          <p:nvPr>
            <p:ph type="dt" sz="half" idx="2"/>
          </p:nvPr>
        </p:nvSpPr>
        <p:spPr>
          <a:xfrm>
            <a:off x="457200" y="6422064"/>
            <a:ext cx="2133600" cy="365125"/>
          </a:xfrm>
          <a:prstGeom prst="rect">
            <a:avLst/>
          </a:prstGeom>
        </p:spPr>
        <p:txBody>
          <a:bodyPr vert="horz" bIns="0" anchor="b"/>
          <a:lstStyle>
            <a:lvl1pPr algn="l" eaLnBrk="1" latinLnBrk="0" hangingPunct="1">
              <a:defRPr kumimoji="0" sz="1000">
                <a:solidFill>
                  <a:schemeClr val="tx2">
                    <a:shade val="50000"/>
                  </a:schemeClr>
                </a:solidFill>
              </a:defRPr>
            </a:lvl1pPr>
          </a:lstStyle>
          <a:p>
            <a:fld id="{88EC2E7C-57B4-7D44-B979-713CB785E595}" type="datetimeFigureOut">
              <a:rPr lang="en-US" smtClean="0"/>
              <a:pPr/>
              <a:t>5/07/12</a:t>
            </a:fld>
            <a:endParaRPr lang="en-US"/>
          </a:p>
        </p:txBody>
      </p:sp>
      <p:sp>
        <p:nvSpPr>
          <p:cNvPr id="22" name="Footer Placeholder 21"/>
          <p:cNvSpPr>
            <a:spLocks noGrp="1"/>
          </p:cNvSpPr>
          <p:nvPr>
            <p:ph type="ftr" sz="quarter" idx="3"/>
          </p:nvPr>
        </p:nvSpPr>
        <p:spPr>
          <a:xfrm>
            <a:off x="3124200" y="6422064"/>
            <a:ext cx="2895600" cy="365125"/>
          </a:xfrm>
          <a:prstGeom prst="rect">
            <a:avLst/>
          </a:prstGeom>
        </p:spPr>
        <p:txBody>
          <a:bodyPr vert="horz" lIns="0" rIns="0" bIns="0" anchor="b"/>
          <a:lstStyle>
            <a:lvl1pPr algn="ctr" eaLnBrk="1" latinLnBrk="0" hangingPunct="1">
              <a:defRPr kumimoji="0" sz="1000">
                <a:solidFill>
                  <a:schemeClr val="tx2">
                    <a:shade val="50000"/>
                  </a:schemeClr>
                </a:solidFill>
              </a:defRPr>
            </a:lvl1pPr>
          </a:lstStyle>
          <a:p>
            <a:endParaRPr lang="en-US"/>
          </a:p>
        </p:txBody>
      </p:sp>
      <p:sp>
        <p:nvSpPr>
          <p:cNvPr id="18" name="Slide Number Placeholder 17"/>
          <p:cNvSpPr>
            <a:spLocks noGrp="1"/>
          </p:cNvSpPr>
          <p:nvPr>
            <p:ph type="sldNum" sz="quarter" idx="4"/>
          </p:nvPr>
        </p:nvSpPr>
        <p:spPr>
          <a:xfrm>
            <a:off x="8153400" y="6422064"/>
            <a:ext cx="762000" cy="365125"/>
          </a:xfrm>
          <a:prstGeom prst="rect">
            <a:avLst/>
          </a:prstGeom>
        </p:spPr>
        <p:txBody>
          <a:bodyPr vert="horz" lIns="0" tIns="0" rIns="0" bIns="0" anchor="b"/>
          <a:lstStyle>
            <a:lvl1pPr algn="r" eaLnBrk="1" latinLnBrk="0" hangingPunct="1">
              <a:defRPr kumimoji="0" sz="1000">
                <a:solidFill>
                  <a:schemeClr val="tx2">
                    <a:shade val="50000"/>
                  </a:schemeClr>
                </a:solidFill>
              </a:defRPr>
            </a:lvl1pPr>
          </a:lstStyle>
          <a:p>
            <a:fld id="{6B8BF68C-4F21-7F42-A551-54A144E773DA}"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4513" r:id="rId1"/>
    <p:sldLayoutId id="2147484514" r:id="rId2"/>
    <p:sldLayoutId id="2147484515" r:id="rId3"/>
    <p:sldLayoutId id="2147484516" r:id="rId4"/>
    <p:sldLayoutId id="2147484517" r:id="rId5"/>
    <p:sldLayoutId id="2147484518" r:id="rId6"/>
    <p:sldLayoutId id="2147484519" r:id="rId7"/>
    <p:sldLayoutId id="2147484520" r:id="rId8"/>
    <p:sldLayoutId id="2147484521" r:id="rId9"/>
    <p:sldLayoutId id="2147484522" r:id="rId10"/>
    <p:sldLayoutId id="2147484523" r:id="rId11"/>
  </p:sldLayoutIdLst>
  <p:transition xmlns:p14="http://schemas.microsoft.com/office/powerpoint/2010/main"/>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20624"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722376" indent="-274320" algn="l" rtl="0" eaLnBrk="1" latinLnBrk="0" hangingPunct="1">
        <a:spcBef>
          <a:spcPct val="20000"/>
        </a:spcBef>
        <a:buClr>
          <a:schemeClr val="accent1"/>
        </a:buClr>
        <a:buSzPct val="90000"/>
        <a:buFont typeface="Wingdings 2"/>
        <a:buChar char=""/>
        <a:defRPr kumimoji="0" sz="2600" kern="1200">
          <a:solidFill>
            <a:schemeClr val="tx1"/>
          </a:solidFill>
          <a:latin typeface="+mn-lt"/>
          <a:ea typeface="+mn-ea"/>
          <a:cs typeface="+mn-cs"/>
        </a:defRPr>
      </a:lvl2pPr>
      <a:lvl3pPr marL="1005840" indent="-256032" algn="l" rtl="0" eaLnBrk="1" latinLnBrk="0" hangingPunct="1">
        <a:spcBef>
          <a:spcPct val="20000"/>
        </a:spcBef>
        <a:buClr>
          <a:schemeClr val="accent2"/>
        </a:buClr>
        <a:buSzPct val="85000"/>
        <a:buFont typeface="Arial"/>
        <a:buChar char="○"/>
        <a:defRPr kumimoji="0" sz="2400" kern="1200">
          <a:solidFill>
            <a:schemeClr val="tx1"/>
          </a:solidFill>
          <a:latin typeface="+mn-lt"/>
          <a:ea typeface="+mn-ea"/>
          <a:cs typeface="+mn-cs"/>
        </a:defRPr>
      </a:lvl3pPr>
      <a:lvl4pPr marL="1280160" indent="-237744" algn="l" rtl="0" eaLnBrk="1" latinLnBrk="0" hangingPunct="1">
        <a:spcBef>
          <a:spcPct val="20000"/>
        </a:spcBef>
        <a:buClr>
          <a:schemeClr val="accent3"/>
        </a:buClr>
        <a:buSzPct val="90000"/>
        <a:buFont typeface="Wingdings 2"/>
        <a:buChar char=""/>
        <a:defRPr kumimoji="0" sz="2000" kern="1200">
          <a:solidFill>
            <a:schemeClr val="tx1"/>
          </a:solidFill>
          <a:latin typeface="+mn-lt"/>
          <a:ea typeface="+mn-ea"/>
          <a:cs typeface="+mn-cs"/>
        </a:defRPr>
      </a:lvl4pPr>
      <a:lvl5pPr marL="1490472" indent="-182880" algn="l" rtl="0" eaLnBrk="1" latinLnBrk="0"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4" Type="http://schemas.openxmlformats.org/officeDocument/2006/relationships/image" Target="../media/image2.png"/><Relationship Id="rId5" Type="http://schemas.openxmlformats.org/officeDocument/2006/relationships/image" Target="../media/image3.png"/><Relationship Id="rId6" Type="http://schemas.openxmlformats.org/officeDocument/2006/relationships/image" Target="../media/image4.png"/><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3" Type="http://schemas.openxmlformats.org/officeDocument/2006/relationships/image" Target="../media/image11.jpeg"/><Relationship Id="rId4" Type="http://schemas.openxmlformats.org/officeDocument/2006/relationships/image" Target="../media/image12.emf"/><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3" Type="http://schemas.openxmlformats.org/officeDocument/2006/relationships/image" Target="../media/image11.jpeg"/><Relationship Id="rId4" Type="http://schemas.openxmlformats.org/officeDocument/2006/relationships/image" Target="../media/image12.emf"/><Relationship Id="rId5" Type="http://schemas.openxmlformats.org/officeDocument/2006/relationships/image" Target="../media/image13.png"/><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 Id="rId3" Type="http://schemas.openxmlformats.org/officeDocument/2006/relationships/image" Target="../media/image14.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 Id="rId3" Type="http://schemas.openxmlformats.org/officeDocument/2006/relationships/image" Target="../media/image15.emf"/></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 Id="rId3" Type="http://schemas.openxmlformats.org/officeDocument/2006/relationships/image" Target="../media/image16.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 Id="rId3" Type="http://schemas.openxmlformats.org/officeDocument/2006/relationships/image" Target="../media/image17.emf"/></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 Id="rId3" Type="http://schemas.openxmlformats.org/officeDocument/2006/relationships/image" Target="../media/image18.emf"/></Relationships>
</file>

<file path=ppt/slides/_rels/slide18.xml.rels><?xml version="1.0" encoding="UTF-8" standalone="yes"?>
<Relationships xmlns="http://schemas.openxmlformats.org/package/2006/relationships"><Relationship Id="rId3" Type="http://schemas.openxmlformats.org/officeDocument/2006/relationships/image" Target="../media/image19.emf"/><Relationship Id="rId4" Type="http://schemas.openxmlformats.org/officeDocument/2006/relationships/image" Target="../media/image18.emf"/><Relationship Id="rId1" Type="http://schemas.openxmlformats.org/officeDocument/2006/relationships/slideLayout" Target="../slideLayouts/slideLayout2.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3" Type="http://schemas.openxmlformats.org/officeDocument/2006/relationships/image" Target="../media/image20.png"/><Relationship Id="rId4" Type="http://schemas.openxmlformats.org/officeDocument/2006/relationships/image" Target="../media/image21.png"/><Relationship Id="rId5" Type="http://schemas.openxmlformats.org/officeDocument/2006/relationships/image" Target="../media/image22.png"/><Relationship Id="rId6" Type="http://schemas.openxmlformats.org/officeDocument/2006/relationships/image" Target="../media/image23.png"/><Relationship Id="rId1" Type="http://schemas.openxmlformats.org/officeDocument/2006/relationships/slideLayout" Target="../slideLayouts/slideLayout2.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5.jpeg"/></Relationships>
</file>

<file path=ppt/slides/_rels/slide20.xml.rels><?xml version="1.0" encoding="UTF-8" standalone="yes"?>
<Relationships xmlns="http://schemas.openxmlformats.org/package/2006/relationships"><Relationship Id="rId3" Type="http://schemas.openxmlformats.org/officeDocument/2006/relationships/image" Target="../media/image24.emf"/><Relationship Id="rId4" Type="http://schemas.openxmlformats.org/officeDocument/2006/relationships/image" Target="../media/image3.png"/><Relationship Id="rId1" Type="http://schemas.openxmlformats.org/officeDocument/2006/relationships/slideLayout" Target="../slideLayouts/slideLayout2.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3" Type="http://schemas.openxmlformats.org/officeDocument/2006/relationships/image" Target="../media/image25.jpeg"/><Relationship Id="rId4" Type="http://schemas.openxmlformats.org/officeDocument/2006/relationships/image" Target="../media/image26.png"/><Relationship Id="rId5" Type="http://schemas.microsoft.com/office/2007/relationships/hdphoto" Target="../media/hdphoto1.wdp"/><Relationship Id="rId6" Type="http://schemas.openxmlformats.org/officeDocument/2006/relationships/image" Target="../media/image27.jpeg"/><Relationship Id="rId7" Type="http://schemas.openxmlformats.org/officeDocument/2006/relationships/image" Target="../media/image28.jpeg"/><Relationship Id="rId1" Type="http://schemas.openxmlformats.org/officeDocument/2006/relationships/slideLayout" Target="../slideLayouts/slideLayout2.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3" Type="http://schemas.openxmlformats.org/officeDocument/2006/relationships/image" Target="../media/image29.jpeg"/><Relationship Id="rId4" Type="http://schemas.openxmlformats.org/officeDocument/2006/relationships/image" Target="../media/image4.png"/><Relationship Id="rId1" Type="http://schemas.openxmlformats.org/officeDocument/2006/relationships/slideLayout" Target="../slideLayouts/slideLayout2.xml"/><Relationship Id="rId2" Type="http://schemas.openxmlformats.org/officeDocument/2006/relationships/notesSlide" Target="../notesSlides/notesSlide23.xml"/></Relationships>
</file>

<file path=ppt/slides/_rels/slide24.xml.rels><?xml version="1.0" encoding="UTF-8" standalone="yes"?>
<Relationships xmlns="http://schemas.openxmlformats.org/package/2006/relationships"><Relationship Id="rId3" Type="http://schemas.openxmlformats.org/officeDocument/2006/relationships/image" Target="../media/image30.png"/><Relationship Id="rId4" Type="http://schemas.openxmlformats.org/officeDocument/2006/relationships/image" Target="../media/image31.gif"/><Relationship Id="rId5" Type="http://schemas.openxmlformats.org/officeDocument/2006/relationships/image" Target="../media/image32.gif"/><Relationship Id="rId1" Type="http://schemas.openxmlformats.org/officeDocument/2006/relationships/slideLayout" Target="../slideLayouts/slideLayout2.xml"/><Relationship Id="rId2"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33.jpeg"/></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25.xml"/><Relationship Id="rId4" Type="http://schemas.openxmlformats.org/officeDocument/2006/relationships/image" Target="../media/image35.png"/><Relationship Id="rId5" Type="http://schemas.openxmlformats.org/officeDocument/2006/relationships/oleObject" Target="../embeddings/oleObject1.bin"/><Relationship Id="rId6" Type="http://schemas.openxmlformats.org/officeDocument/2006/relationships/image" Target="../media/image34.emf"/><Relationship Id="rId1" Type="http://schemas.openxmlformats.org/officeDocument/2006/relationships/vmlDrawing" Target="../drawings/vmlDrawing1.vml"/><Relationship Id="rId2"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7.jpeg"/><Relationship Id="rId4" Type="http://schemas.openxmlformats.org/officeDocument/2006/relationships/image" Target="../media/image4.png"/><Relationship Id="rId1" Type="http://schemas.openxmlformats.org/officeDocument/2006/relationships/slideLayout" Target="../slideLayouts/slideLayout2.xml"/><Relationship Id="rId2" Type="http://schemas.openxmlformats.org/officeDocument/2006/relationships/notesSlide" Target="../notesSlides/notesSlide26.xml"/></Relationships>
</file>

<file path=ppt/slides/_rels/slide3.xml.rels><?xml version="1.0" encoding="UTF-8" standalone="yes"?>
<Relationships xmlns="http://schemas.openxmlformats.org/package/2006/relationships"><Relationship Id="rId3" Type="http://schemas.openxmlformats.org/officeDocument/2006/relationships/image" Target="../media/image6.jpeg"/><Relationship Id="rId4" Type="http://schemas.openxmlformats.org/officeDocument/2006/relationships/image" Target="../media/image4.png"/><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3" Type="http://schemas.openxmlformats.org/officeDocument/2006/relationships/image" Target="../media/image6.jpeg"/><Relationship Id="rId4" Type="http://schemas.openxmlformats.org/officeDocument/2006/relationships/image" Target="../media/image7.jpeg"/><Relationship Id="rId5" Type="http://schemas.openxmlformats.org/officeDocument/2006/relationships/image" Target="../media/image4.png"/><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4" Type="http://schemas.openxmlformats.org/officeDocument/2006/relationships/image" Target="../media/image7.jpeg"/><Relationship Id="rId5" Type="http://schemas.openxmlformats.org/officeDocument/2006/relationships/image" Target="../media/image4.png"/><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image" Target="../media/image4.png"/></Relationships>
</file>

<file path=ppt/slides/_rels/slide7.xml.rels><?xml version="1.0" encoding="UTF-8" standalone="yes"?>
<Relationships xmlns="http://schemas.openxmlformats.org/package/2006/relationships"><Relationship Id="rId3" Type="http://schemas.openxmlformats.org/officeDocument/2006/relationships/image" Target="../media/image8.jpeg"/><Relationship Id="rId4" Type="http://schemas.openxmlformats.org/officeDocument/2006/relationships/image" Target="../media/image9.jpeg"/><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 Id="rId3" Type="http://schemas.openxmlformats.org/officeDocument/2006/relationships/image" Target="../media/image10.emf"/></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descr="hs-2006-23-a-xlarge_web.jpe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extBox 1"/>
          <p:cNvSpPr txBox="1"/>
          <p:nvPr/>
        </p:nvSpPr>
        <p:spPr>
          <a:xfrm>
            <a:off x="1844261" y="5022584"/>
            <a:ext cx="7145131" cy="1015663"/>
          </a:xfrm>
          <a:prstGeom prst="rect">
            <a:avLst/>
          </a:prstGeom>
          <a:noFill/>
        </p:spPr>
        <p:txBody>
          <a:bodyPr wrap="square" rtlCol="0">
            <a:spAutoFit/>
          </a:bodyPr>
          <a:lstStyle/>
          <a:p>
            <a:pPr algn="r"/>
            <a:r>
              <a:rPr lang="en-US" sz="2000" dirty="0"/>
              <a:t>Signe Riemer-Sørensen, University of </a:t>
            </a:r>
            <a:r>
              <a:rPr lang="en-US" sz="2000" dirty="0" smtClean="0"/>
              <a:t>Queensland</a:t>
            </a:r>
          </a:p>
          <a:p>
            <a:pPr algn="r"/>
            <a:r>
              <a:rPr lang="en-US" sz="2000" dirty="0" smtClean="0"/>
              <a:t>In collaboration with C. Blake (Swinburne), D. Parkinson (UQ), T. Davis (UQ) and the WiggleZ collaboration</a:t>
            </a:r>
            <a:endParaRPr lang="en-US" sz="2000" dirty="0"/>
          </a:p>
        </p:txBody>
      </p:sp>
      <p:sp>
        <p:nvSpPr>
          <p:cNvPr id="4" name="Title 1"/>
          <p:cNvSpPr txBox="1">
            <a:spLocks/>
          </p:cNvSpPr>
          <p:nvPr/>
        </p:nvSpPr>
        <p:spPr>
          <a:xfrm>
            <a:off x="433049" y="2889999"/>
            <a:ext cx="8954545" cy="2301240"/>
          </a:xfrm>
          <a:prstGeom prst="rect">
            <a:avLst/>
          </a:prstGeom>
        </p:spPr>
        <p:txBody>
          <a:bodyPr vert="horz" lIns="45720" rIns="45720" anchor="t">
            <a:normAutofit fontScale="97500"/>
          </a:bodyPr>
          <a:lstStyle>
            <a:lvl1pPr algn="r" rtl="0" eaLnBrk="1" latinLnBrk="0" hangingPunct="1">
              <a:spcBef>
                <a:spcPct val="0"/>
              </a:spcBef>
              <a:buNone/>
              <a:defRPr kumimoji="0" lang="en-US" sz="4600" b="1" kern="1200" cap="all" baseline="0" dirty="0">
                <a:ln w="5000" cmpd="sng">
                  <a:solidFill>
                    <a:schemeClr val="accent1">
                      <a:tint val="80000"/>
                      <a:shade val="99000"/>
                      <a:satMod val="500000"/>
                    </a:schemeClr>
                  </a:solidFill>
                  <a:prstDash val="solid"/>
                </a:ln>
                <a:gradFill>
                  <a:gsLst>
                    <a:gs pos="0">
                      <a:schemeClr val="accent1">
                        <a:tint val="63000"/>
                        <a:satMod val="255000"/>
                      </a:schemeClr>
                    </a:gs>
                    <a:gs pos="9000">
                      <a:schemeClr val="accent1">
                        <a:tint val="63000"/>
                        <a:satMod val="255000"/>
                      </a:schemeClr>
                    </a:gs>
                    <a:gs pos="53000">
                      <a:schemeClr val="accent1">
                        <a:shade val="60000"/>
                        <a:satMod val="100000"/>
                      </a:schemeClr>
                    </a:gs>
                    <a:gs pos="90000">
                      <a:schemeClr val="accent1">
                        <a:tint val="63000"/>
                        <a:satMod val="255000"/>
                      </a:schemeClr>
                    </a:gs>
                    <a:gs pos="100000">
                      <a:schemeClr val="accent1">
                        <a:tint val="63000"/>
                        <a:satMod val="255000"/>
                      </a:schemeClr>
                    </a:gs>
                  </a:gsLst>
                  <a:lin ang="5400000"/>
                </a:gradFill>
                <a:effectLst>
                  <a:outerShdw blurRad="50800" dist="38100" dir="5400000" algn="t" rotWithShape="0">
                    <a:prstClr val="black">
                      <a:alpha val="50000"/>
                    </a:prstClr>
                  </a:outerShdw>
                </a:effectLst>
                <a:latin typeface="+mj-lt"/>
                <a:ea typeface="+mj-ea"/>
                <a:cs typeface="+mj-cs"/>
              </a:defRPr>
            </a:lvl1pPr>
          </a:lstStyle>
          <a:p>
            <a:pPr algn="l"/>
            <a:r>
              <a:rPr lang="en-US" dirty="0" smtClean="0"/>
              <a:t>Cosmological Neutrino mass constraint from the WiggleZ Dark Energy Survey</a:t>
            </a:r>
            <a:endParaRPr lang="en-US" sz="2200" dirty="0">
              <a:ln w="5000" cmpd="sng">
                <a:solidFill>
                  <a:schemeClr val="accent4"/>
                </a:solidFill>
                <a:prstDash val="solid"/>
              </a:ln>
              <a:solidFill>
                <a:schemeClr val="accent4"/>
              </a:solidFill>
            </a:endParaRPr>
          </a:p>
        </p:txBody>
      </p:sp>
      <p:pic>
        <p:nvPicPr>
          <p:cNvPr id="10" name="Picture 9" descr="nu_tau.png"/>
          <p:cNvPicPr>
            <a:picLocks noChangeAspect="1"/>
          </p:cNvPicPr>
          <p:nvPr/>
        </p:nvPicPr>
        <p:blipFill>
          <a:blip r:embed="rId4">
            <a:alphaModFix amt="82000"/>
            <a:extLst>
              <a:ext uri="{28A0092B-C50C-407E-A947-70E740481C1C}">
                <a14:useLocalDpi xmlns:a14="http://schemas.microsoft.com/office/drawing/2010/main" val="0"/>
              </a:ext>
            </a:extLst>
          </a:blip>
          <a:stretch>
            <a:fillRect/>
          </a:stretch>
        </p:blipFill>
        <p:spPr>
          <a:xfrm rot="743864">
            <a:off x="6102781" y="1275725"/>
            <a:ext cx="696791" cy="538172"/>
          </a:xfrm>
          <a:prstGeom prst="rect">
            <a:avLst/>
          </a:prstGeom>
        </p:spPr>
      </p:pic>
      <p:pic>
        <p:nvPicPr>
          <p:cNvPr id="12" name="Picture 11" descr="nu_mu.png"/>
          <p:cNvPicPr>
            <a:picLocks noChangeAspect="1"/>
          </p:cNvPicPr>
          <p:nvPr/>
        </p:nvPicPr>
        <p:blipFill>
          <a:blip r:embed="rId5">
            <a:alphaModFix amt="82000"/>
            <a:extLst>
              <a:ext uri="{28A0092B-C50C-407E-A947-70E740481C1C}">
                <a14:useLocalDpi xmlns:a14="http://schemas.microsoft.com/office/drawing/2010/main" val="0"/>
              </a:ext>
            </a:extLst>
          </a:blip>
          <a:stretch>
            <a:fillRect/>
          </a:stretch>
        </p:blipFill>
        <p:spPr>
          <a:xfrm>
            <a:off x="7190793" y="2150611"/>
            <a:ext cx="533788" cy="542426"/>
          </a:xfrm>
          <a:prstGeom prst="rect">
            <a:avLst/>
          </a:prstGeom>
        </p:spPr>
      </p:pic>
      <p:pic>
        <p:nvPicPr>
          <p:cNvPr id="13" name="Picture 12" descr="nu_electron.png"/>
          <p:cNvPicPr>
            <a:picLocks noChangeAspect="1"/>
          </p:cNvPicPr>
          <p:nvPr/>
        </p:nvPicPr>
        <p:blipFill>
          <a:blip r:embed="rId6">
            <a:alphaModFix amt="70000"/>
            <a:extLst>
              <a:ext uri="{28A0092B-C50C-407E-A947-70E740481C1C}">
                <a14:useLocalDpi xmlns:a14="http://schemas.microsoft.com/office/drawing/2010/main" val="0"/>
              </a:ext>
            </a:extLst>
          </a:blip>
          <a:stretch>
            <a:fillRect/>
          </a:stretch>
        </p:blipFill>
        <p:spPr>
          <a:xfrm rot="1774440">
            <a:off x="3563960" y="739193"/>
            <a:ext cx="543127" cy="536208"/>
          </a:xfrm>
          <a:prstGeom prst="rect">
            <a:avLst/>
          </a:prstGeom>
        </p:spPr>
      </p:pic>
      <p:pic>
        <p:nvPicPr>
          <p:cNvPr id="14" name="Picture 13" descr="nu_mu.png"/>
          <p:cNvPicPr>
            <a:picLocks noChangeAspect="1"/>
          </p:cNvPicPr>
          <p:nvPr/>
        </p:nvPicPr>
        <p:blipFill>
          <a:blip r:embed="rId5">
            <a:alphaModFix amt="82000"/>
            <a:extLst>
              <a:ext uri="{28A0092B-C50C-407E-A947-70E740481C1C}">
                <a14:useLocalDpi xmlns:a14="http://schemas.microsoft.com/office/drawing/2010/main" val="0"/>
              </a:ext>
            </a:extLst>
          </a:blip>
          <a:stretch>
            <a:fillRect/>
          </a:stretch>
        </p:blipFill>
        <p:spPr>
          <a:xfrm rot="19620575">
            <a:off x="3532624" y="2523418"/>
            <a:ext cx="533788" cy="542426"/>
          </a:xfrm>
          <a:prstGeom prst="rect">
            <a:avLst/>
          </a:prstGeom>
        </p:spPr>
      </p:pic>
      <p:pic>
        <p:nvPicPr>
          <p:cNvPr id="15" name="Picture 14" descr="nu_mu.png"/>
          <p:cNvPicPr>
            <a:picLocks noChangeAspect="1"/>
          </p:cNvPicPr>
          <p:nvPr/>
        </p:nvPicPr>
        <p:blipFill>
          <a:blip r:embed="rId5">
            <a:alphaModFix amt="82000"/>
            <a:extLst>
              <a:ext uri="{28A0092B-C50C-407E-A947-70E740481C1C}">
                <a14:useLocalDpi xmlns:a14="http://schemas.microsoft.com/office/drawing/2010/main" val="0"/>
              </a:ext>
            </a:extLst>
          </a:blip>
          <a:stretch>
            <a:fillRect/>
          </a:stretch>
        </p:blipFill>
        <p:spPr>
          <a:xfrm rot="1720572">
            <a:off x="5461939" y="6133052"/>
            <a:ext cx="533788" cy="542426"/>
          </a:xfrm>
          <a:prstGeom prst="rect">
            <a:avLst/>
          </a:prstGeom>
        </p:spPr>
      </p:pic>
      <p:pic>
        <p:nvPicPr>
          <p:cNvPr id="16" name="Picture 15" descr="nu_mu.png"/>
          <p:cNvPicPr>
            <a:picLocks noChangeAspect="1"/>
          </p:cNvPicPr>
          <p:nvPr/>
        </p:nvPicPr>
        <p:blipFill>
          <a:blip r:embed="rId5">
            <a:alphaModFix amt="74000"/>
            <a:extLst>
              <a:ext uri="{28A0092B-C50C-407E-A947-70E740481C1C}">
                <a14:useLocalDpi xmlns:a14="http://schemas.microsoft.com/office/drawing/2010/main" val="0"/>
              </a:ext>
            </a:extLst>
          </a:blip>
          <a:stretch>
            <a:fillRect/>
          </a:stretch>
        </p:blipFill>
        <p:spPr>
          <a:xfrm rot="20105540">
            <a:off x="727452" y="617799"/>
            <a:ext cx="533788" cy="542426"/>
          </a:xfrm>
          <a:prstGeom prst="rect">
            <a:avLst/>
          </a:prstGeom>
        </p:spPr>
      </p:pic>
      <p:pic>
        <p:nvPicPr>
          <p:cNvPr id="17" name="Picture 16" descr="nu_electron.png"/>
          <p:cNvPicPr>
            <a:picLocks noChangeAspect="1"/>
          </p:cNvPicPr>
          <p:nvPr/>
        </p:nvPicPr>
        <p:blipFill>
          <a:blip r:embed="rId6">
            <a:alphaModFix amt="70000"/>
            <a:extLst>
              <a:ext uri="{28A0092B-C50C-407E-A947-70E740481C1C}">
                <a14:useLocalDpi xmlns:a14="http://schemas.microsoft.com/office/drawing/2010/main" val="0"/>
              </a:ext>
            </a:extLst>
          </a:blip>
          <a:stretch>
            <a:fillRect/>
          </a:stretch>
        </p:blipFill>
        <p:spPr>
          <a:xfrm rot="19739035">
            <a:off x="6695487" y="3177304"/>
            <a:ext cx="543127" cy="536208"/>
          </a:xfrm>
          <a:prstGeom prst="rect">
            <a:avLst/>
          </a:prstGeom>
        </p:spPr>
      </p:pic>
      <p:pic>
        <p:nvPicPr>
          <p:cNvPr id="18" name="Picture 17" descr="nu_electron.png"/>
          <p:cNvPicPr>
            <a:picLocks noChangeAspect="1"/>
          </p:cNvPicPr>
          <p:nvPr/>
        </p:nvPicPr>
        <p:blipFill>
          <a:blip r:embed="rId6">
            <a:alphaModFix amt="70000"/>
            <a:extLst>
              <a:ext uri="{28A0092B-C50C-407E-A947-70E740481C1C}">
                <a14:useLocalDpi xmlns:a14="http://schemas.microsoft.com/office/drawing/2010/main" val="0"/>
              </a:ext>
            </a:extLst>
          </a:blip>
          <a:stretch>
            <a:fillRect/>
          </a:stretch>
        </p:blipFill>
        <p:spPr>
          <a:xfrm rot="1246170">
            <a:off x="1381183" y="6136556"/>
            <a:ext cx="543127" cy="536208"/>
          </a:xfrm>
          <a:prstGeom prst="rect">
            <a:avLst/>
          </a:prstGeom>
        </p:spPr>
      </p:pic>
      <p:pic>
        <p:nvPicPr>
          <p:cNvPr id="19" name="Picture 18" descr="nu_electron.png"/>
          <p:cNvPicPr>
            <a:picLocks noChangeAspect="1"/>
          </p:cNvPicPr>
          <p:nvPr/>
        </p:nvPicPr>
        <p:blipFill>
          <a:blip r:embed="rId6">
            <a:alphaModFix amt="70000"/>
            <a:extLst>
              <a:ext uri="{28A0092B-C50C-407E-A947-70E740481C1C}">
                <a14:useLocalDpi xmlns:a14="http://schemas.microsoft.com/office/drawing/2010/main" val="0"/>
              </a:ext>
            </a:extLst>
          </a:blip>
          <a:stretch>
            <a:fillRect/>
          </a:stretch>
        </p:blipFill>
        <p:spPr>
          <a:xfrm rot="19412876">
            <a:off x="8233265" y="6030048"/>
            <a:ext cx="543127" cy="536208"/>
          </a:xfrm>
          <a:prstGeom prst="rect">
            <a:avLst/>
          </a:prstGeom>
        </p:spPr>
      </p:pic>
      <p:pic>
        <p:nvPicPr>
          <p:cNvPr id="20" name="Picture 19" descr="nu_tau.png"/>
          <p:cNvPicPr>
            <a:picLocks noChangeAspect="1"/>
          </p:cNvPicPr>
          <p:nvPr/>
        </p:nvPicPr>
        <p:blipFill>
          <a:blip r:embed="rId4">
            <a:alphaModFix amt="82000"/>
            <a:extLst>
              <a:ext uri="{28A0092B-C50C-407E-A947-70E740481C1C}">
                <a14:useLocalDpi xmlns:a14="http://schemas.microsoft.com/office/drawing/2010/main" val="0"/>
              </a:ext>
            </a:extLst>
          </a:blip>
          <a:stretch>
            <a:fillRect/>
          </a:stretch>
        </p:blipFill>
        <p:spPr>
          <a:xfrm rot="18158045">
            <a:off x="1718838" y="1714231"/>
            <a:ext cx="696791" cy="538172"/>
          </a:xfrm>
          <a:prstGeom prst="rect">
            <a:avLst/>
          </a:prstGeom>
        </p:spPr>
      </p:pic>
      <p:pic>
        <p:nvPicPr>
          <p:cNvPr id="21" name="Picture 20" descr="nu_tau.png"/>
          <p:cNvPicPr>
            <a:picLocks noChangeAspect="1"/>
          </p:cNvPicPr>
          <p:nvPr/>
        </p:nvPicPr>
        <p:blipFill>
          <a:blip r:embed="rId4">
            <a:alphaModFix amt="82000"/>
            <a:extLst>
              <a:ext uri="{28A0092B-C50C-407E-A947-70E740481C1C}">
                <a14:useLocalDpi xmlns:a14="http://schemas.microsoft.com/office/drawing/2010/main" val="0"/>
              </a:ext>
            </a:extLst>
          </a:blip>
          <a:stretch>
            <a:fillRect/>
          </a:stretch>
        </p:blipFill>
        <p:spPr>
          <a:xfrm rot="21197010">
            <a:off x="8156180" y="569521"/>
            <a:ext cx="696791" cy="538172"/>
          </a:xfrm>
          <a:prstGeom prst="rect">
            <a:avLst/>
          </a:prstGeom>
        </p:spPr>
      </p:pic>
      <p:pic>
        <p:nvPicPr>
          <p:cNvPr id="22" name="Picture 21" descr="nu_tau.png"/>
          <p:cNvPicPr>
            <a:picLocks noChangeAspect="1"/>
          </p:cNvPicPr>
          <p:nvPr/>
        </p:nvPicPr>
        <p:blipFill>
          <a:blip r:embed="rId4">
            <a:alphaModFix amt="82000"/>
            <a:extLst>
              <a:ext uri="{28A0092B-C50C-407E-A947-70E740481C1C}">
                <a14:useLocalDpi xmlns:a14="http://schemas.microsoft.com/office/drawing/2010/main" val="0"/>
              </a:ext>
            </a:extLst>
          </a:blip>
          <a:stretch>
            <a:fillRect/>
          </a:stretch>
        </p:blipFill>
        <p:spPr>
          <a:xfrm rot="1278180">
            <a:off x="7798535" y="4376226"/>
            <a:ext cx="696791" cy="538172"/>
          </a:xfrm>
          <a:prstGeom prst="rect">
            <a:avLst/>
          </a:prstGeom>
        </p:spPr>
      </p:pic>
      <p:sp>
        <p:nvSpPr>
          <p:cNvPr id="23" name="TextBox 22"/>
          <p:cNvSpPr txBox="1"/>
          <p:nvPr/>
        </p:nvSpPr>
        <p:spPr>
          <a:xfrm>
            <a:off x="5429166" y="6561266"/>
            <a:ext cx="3736920" cy="307777"/>
          </a:xfrm>
          <a:prstGeom prst="rect">
            <a:avLst/>
          </a:prstGeom>
          <a:noFill/>
        </p:spPr>
        <p:txBody>
          <a:bodyPr wrap="none" rtlCol="0">
            <a:spAutoFit/>
          </a:bodyPr>
          <a:lstStyle/>
          <a:p>
            <a:r>
              <a:rPr lang="en-US" sz="1400" dirty="0" smtClean="0">
                <a:solidFill>
                  <a:srgbClr val="3399FF"/>
                </a:solidFill>
              </a:rPr>
              <a:t>Hubble Space Telescope and </a:t>
            </a:r>
            <a:r>
              <a:rPr lang="en-US" sz="1400" dirty="0" err="1" smtClean="0">
                <a:solidFill>
                  <a:srgbClr val="3399FF"/>
                </a:solidFill>
              </a:rPr>
              <a:t>particlezoo.net</a:t>
            </a:r>
            <a:endParaRPr lang="en-US" sz="1400" dirty="0">
              <a:solidFill>
                <a:srgbClr val="3399FF"/>
              </a:solidFill>
            </a:endParaRPr>
          </a:p>
        </p:txBody>
      </p:sp>
      <p:sp>
        <p:nvSpPr>
          <p:cNvPr id="3" name="Subtitle 2"/>
          <p:cNvSpPr>
            <a:spLocks noGrp="1"/>
          </p:cNvSpPr>
          <p:nvPr>
            <p:ph type="subTitle" idx="1"/>
          </p:nvPr>
        </p:nvSpPr>
        <p:spPr>
          <a:xfrm>
            <a:off x="366792" y="1137132"/>
            <a:ext cx="8622600" cy="1752600"/>
          </a:xfrm>
        </p:spPr>
        <p:txBody>
          <a:bodyPr>
            <a:normAutofit/>
          </a:bodyPr>
          <a:lstStyle/>
          <a:p>
            <a:r>
              <a:rPr lang="en-US" dirty="0" smtClean="0"/>
              <a:t>ICHEP 2012 Melbourne</a:t>
            </a:r>
          </a:p>
        </p:txBody>
      </p:sp>
    </p:spTree>
  </p:cSld>
  <p:clrMapOvr>
    <a:masterClrMapping/>
  </p:clrMapOvr>
  <mc:AlternateContent xmlns:mc="http://schemas.openxmlformats.org/markup-compatibility/2006" xmlns:mp="http://schemas.microsoft.com/office/mac/powerpoint/2008/main">
    <mc:Choice Requires="mp">
      <p:transition xmlns:p14="http://schemas.microsoft.com/office/powerpoint/2010/main">
        <p14:prism dir="d"/>
      </p:transition>
    </mc:Choice>
    <mc:Fallback xmlns:mv="urn:schemas-microsoft-com:mac:vml" xmlns="">
      <p:transition>
        <p:cover dir="d"/>
      </p:transition>
    </mc:Fallback>
  </mc:AlternateContent>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467600" cy="1143000"/>
          </a:xfrm>
        </p:spPr>
        <p:txBody>
          <a:bodyPr/>
          <a:lstStyle/>
          <a:p>
            <a:r>
              <a:rPr lang="en-US" dirty="0" err="1" smtClean="0">
                <a:solidFill>
                  <a:schemeClr val="accent3"/>
                </a:solidFill>
              </a:rPr>
              <a:t>WiggleZ</a:t>
            </a:r>
            <a:r>
              <a:rPr lang="en-US" dirty="0" smtClean="0">
                <a:solidFill>
                  <a:schemeClr val="accent3"/>
                </a:solidFill>
              </a:rPr>
              <a:t> Dark Energy Survey</a:t>
            </a:r>
            <a:endParaRPr lang="en-US" dirty="0">
              <a:solidFill>
                <a:schemeClr val="accent3"/>
              </a:solidFill>
            </a:endParaRPr>
          </a:p>
        </p:txBody>
      </p:sp>
      <p:sp>
        <p:nvSpPr>
          <p:cNvPr id="3" name="Content Placeholder 2"/>
          <p:cNvSpPr>
            <a:spLocks noGrp="1"/>
          </p:cNvSpPr>
          <p:nvPr>
            <p:ph idx="1"/>
          </p:nvPr>
        </p:nvSpPr>
        <p:spPr/>
        <p:txBody>
          <a:bodyPr/>
          <a:lstStyle/>
          <a:p>
            <a:r>
              <a:rPr lang="en-US" dirty="0" smtClean="0"/>
              <a:t>3D galaxy map from Anglo Australian Telescope (AAT)</a:t>
            </a:r>
          </a:p>
          <a:p>
            <a:r>
              <a:rPr lang="en-US" dirty="0" smtClean="0"/>
              <a:t>238,000 star-forming blue emission line galaxies</a:t>
            </a:r>
          </a:p>
          <a:p>
            <a:r>
              <a:rPr lang="en-US" dirty="0" smtClean="0"/>
              <a:t>4 </a:t>
            </a:r>
            <a:r>
              <a:rPr lang="en-US" dirty="0" smtClean="0"/>
              <a:t>redshift bins, </a:t>
            </a:r>
            <a:r>
              <a:rPr lang="en-US" dirty="0" smtClean="0"/>
              <a:t>z </a:t>
            </a:r>
            <a:r>
              <a:rPr lang="en-US" dirty="0" smtClean="0"/>
              <a:t>= 0.1-</a:t>
            </a:r>
            <a:r>
              <a:rPr lang="en-US" dirty="0" smtClean="0"/>
              <a:t>0.9</a:t>
            </a:r>
            <a:endParaRPr lang="en-US" dirty="0" smtClean="0"/>
          </a:p>
        </p:txBody>
      </p:sp>
      <p:sp>
        <p:nvSpPr>
          <p:cNvPr id="5" name="TextBox 4"/>
          <p:cNvSpPr txBox="1"/>
          <p:nvPr/>
        </p:nvSpPr>
        <p:spPr>
          <a:xfrm>
            <a:off x="6240641" y="6488668"/>
            <a:ext cx="2903359" cy="369332"/>
          </a:xfrm>
          <a:prstGeom prst="rect">
            <a:avLst/>
          </a:prstGeom>
          <a:noFill/>
        </p:spPr>
        <p:txBody>
          <a:bodyPr wrap="none" rtlCol="0">
            <a:spAutoFit/>
          </a:bodyPr>
          <a:lstStyle/>
          <a:p>
            <a:r>
              <a:rPr lang="en-US" dirty="0" smtClean="0">
                <a:solidFill>
                  <a:srgbClr val="CCFF33"/>
                </a:solidFill>
              </a:rPr>
              <a:t>http://</a:t>
            </a:r>
            <a:r>
              <a:rPr lang="en-US" dirty="0" err="1" smtClean="0">
                <a:solidFill>
                  <a:srgbClr val="CCFF33"/>
                </a:solidFill>
              </a:rPr>
              <a:t>wigglez.swin.edu.au</a:t>
            </a:r>
            <a:r>
              <a:rPr lang="en-US" dirty="0" smtClean="0">
                <a:solidFill>
                  <a:srgbClr val="CCFF33"/>
                </a:solidFill>
              </a:rPr>
              <a:t>/</a:t>
            </a:r>
            <a:endParaRPr lang="en-US" dirty="0">
              <a:solidFill>
                <a:srgbClr val="CCFF33"/>
              </a:solidFill>
            </a:endParaRPr>
          </a:p>
        </p:txBody>
      </p:sp>
      <p:pic>
        <p:nvPicPr>
          <p:cNvPr id="6" name="Picture 5" descr="AAT_WiggleZmed_2.jpeg"/>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760870" y="4595532"/>
            <a:ext cx="3383130" cy="2262468"/>
          </a:xfrm>
          <a:prstGeom prst="rect">
            <a:avLst/>
          </a:prstGeom>
        </p:spPr>
      </p:pic>
      <p:sp>
        <p:nvSpPr>
          <p:cNvPr id="7" name="TextBox 6"/>
          <p:cNvSpPr txBox="1"/>
          <p:nvPr/>
        </p:nvSpPr>
        <p:spPr>
          <a:xfrm>
            <a:off x="5987514" y="6558683"/>
            <a:ext cx="3174892" cy="307777"/>
          </a:xfrm>
          <a:prstGeom prst="rect">
            <a:avLst/>
          </a:prstGeom>
          <a:noFill/>
        </p:spPr>
        <p:txBody>
          <a:bodyPr wrap="none" rtlCol="0">
            <a:spAutoFit/>
          </a:bodyPr>
          <a:lstStyle/>
          <a:p>
            <a:r>
              <a:rPr lang="en-US" sz="1400" dirty="0" smtClean="0">
                <a:solidFill>
                  <a:srgbClr val="CCFF33"/>
                </a:solidFill>
              </a:rPr>
              <a:t>Michael Drinkwater and David Woods</a:t>
            </a:r>
            <a:endParaRPr lang="en-US" sz="1400" dirty="0">
              <a:solidFill>
                <a:srgbClr val="CCFF33"/>
              </a:solidFill>
            </a:endParaRPr>
          </a:p>
        </p:txBody>
      </p:sp>
      <p:pic>
        <p:nvPicPr>
          <p:cNvPr id="8" name="Picture 7" descr="coneplot_15hr_may10.pdf"/>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923" y="4595532"/>
            <a:ext cx="6013754" cy="2270928"/>
          </a:xfrm>
          <a:prstGeom prst="rect">
            <a:avLst/>
          </a:prstGeom>
          <a:solidFill>
            <a:schemeClr val="tx1"/>
          </a:solidFill>
        </p:spPr>
      </p:pic>
      <p:sp>
        <p:nvSpPr>
          <p:cNvPr id="9" name="TextBox 8"/>
          <p:cNvSpPr txBox="1"/>
          <p:nvPr/>
        </p:nvSpPr>
        <p:spPr>
          <a:xfrm>
            <a:off x="0" y="6552843"/>
            <a:ext cx="1102598" cy="307777"/>
          </a:xfrm>
          <a:prstGeom prst="rect">
            <a:avLst/>
          </a:prstGeom>
          <a:noFill/>
        </p:spPr>
        <p:txBody>
          <a:bodyPr wrap="none" rtlCol="0">
            <a:spAutoFit/>
          </a:bodyPr>
          <a:lstStyle/>
          <a:p>
            <a:r>
              <a:rPr lang="en-US" sz="1400" dirty="0" smtClean="0">
                <a:solidFill>
                  <a:srgbClr val="3399FF"/>
                </a:solidFill>
              </a:rPr>
              <a:t>Chris Blake</a:t>
            </a:r>
            <a:endParaRPr lang="en-US" sz="1400" dirty="0">
              <a:solidFill>
                <a:srgbClr val="3399FF"/>
              </a:solidFill>
            </a:endParaRPr>
          </a:p>
        </p:txBody>
      </p:sp>
      <p:sp>
        <p:nvSpPr>
          <p:cNvPr id="10" name="Block Arc 9"/>
          <p:cNvSpPr/>
          <p:nvPr/>
        </p:nvSpPr>
        <p:spPr>
          <a:xfrm rot="5400000">
            <a:off x="-4015780" y="1681121"/>
            <a:ext cx="8172000" cy="8160366"/>
          </a:xfrm>
          <a:prstGeom prst="blockArc">
            <a:avLst>
              <a:gd name="adj1" fmla="val 15630485"/>
              <a:gd name="adj2" fmla="val 16800766"/>
              <a:gd name="adj3" fmla="val 12258"/>
            </a:avLst>
          </a:prstGeom>
          <a:noFill/>
          <a:ln w="7620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sp>
        <p:nvSpPr>
          <p:cNvPr id="11" name="Block Arc 10"/>
          <p:cNvSpPr/>
          <p:nvPr/>
        </p:nvSpPr>
        <p:spPr>
          <a:xfrm rot="5400000">
            <a:off x="-2986376" y="2713143"/>
            <a:ext cx="6120000" cy="6120000"/>
          </a:xfrm>
          <a:prstGeom prst="blockArc">
            <a:avLst>
              <a:gd name="adj1" fmla="val 15630485"/>
              <a:gd name="adj2" fmla="val 16765040"/>
              <a:gd name="adj3" fmla="val 13973"/>
            </a:avLst>
          </a:prstGeom>
          <a:noFill/>
          <a:ln w="7620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sp>
        <p:nvSpPr>
          <p:cNvPr id="12" name="Block Arc 11"/>
          <p:cNvSpPr/>
          <p:nvPr/>
        </p:nvSpPr>
        <p:spPr>
          <a:xfrm rot="5400000">
            <a:off x="-2062800" y="3610928"/>
            <a:ext cx="4320000" cy="4320000"/>
          </a:xfrm>
          <a:prstGeom prst="blockArc">
            <a:avLst>
              <a:gd name="adj1" fmla="val 15630485"/>
              <a:gd name="adj2" fmla="val 16795872"/>
              <a:gd name="adj3" fmla="val 20979"/>
            </a:avLst>
          </a:prstGeom>
          <a:noFill/>
          <a:ln w="7620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sp>
        <p:nvSpPr>
          <p:cNvPr id="13" name="Block Arc 12"/>
          <p:cNvSpPr/>
          <p:nvPr/>
        </p:nvSpPr>
        <p:spPr>
          <a:xfrm rot="5400000">
            <a:off x="-827112" y="4670394"/>
            <a:ext cx="2160000" cy="2160000"/>
          </a:xfrm>
          <a:prstGeom prst="blockArc">
            <a:avLst>
              <a:gd name="adj1" fmla="val 15630485"/>
              <a:gd name="adj2" fmla="val 16968152"/>
              <a:gd name="adj3" fmla="val 35103"/>
            </a:avLst>
          </a:prstGeom>
          <a:noFill/>
          <a:ln w="7620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3620991165"/>
      </p:ext>
    </p:extLst>
  </p:cSld>
  <p:clrMapOvr>
    <a:masterClrMapping/>
  </p:clrMapOvr>
  <mc:AlternateContent xmlns:mc="http://schemas.openxmlformats.org/markup-compatibility/2006" xmlns:mp="http://schemas.microsoft.com/office/mac/powerpoint/2008/main">
    <mc:Choice Requires="mp">
      <p:transition xmlns:p14="http://schemas.microsoft.com/office/powerpoint/2010/main">
        <p14:prism dir="d"/>
      </p:transition>
    </mc:Choice>
    <mc:Fallback xmlns="" xmlns:mv="urn:schemas-microsoft-com:mac:vml">
      <p:transition>
        <p:cover dir="d"/>
      </p:transition>
    </mc:Fallback>
  </mc:AlternateContent>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467600" cy="1143000"/>
          </a:xfrm>
        </p:spPr>
        <p:txBody>
          <a:bodyPr/>
          <a:lstStyle/>
          <a:p>
            <a:r>
              <a:rPr lang="en-US" dirty="0" err="1" smtClean="0">
                <a:solidFill>
                  <a:schemeClr val="accent3"/>
                </a:solidFill>
              </a:rPr>
              <a:t>WiggleZ</a:t>
            </a:r>
            <a:r>
              <a:rPr lang="en-US" dirty="0" smtClean="0">
                <a:solidFill>
                  <a:schemeClr val="accent3"/>
                </a:solidFill>
              </a:rPr>
              <a:t> Dark Energy Survey</a:t>
            </a:r>
            <a:endParaRPr lang="en-US" dirty="0">
              <a:solidFill>
                <a:schemeClr val="accent3"/>
              </a:solidFill>
            </a:endParaRPr>
          </a:p>
        </p:txBody>
      </p:sp>
      <p:sp>
        <p:nvSpPr>
          <p:cNvPr id="3" name="Content Placeholder 2"/>
          <p:cNvSpPr>
            <a:spLocks noGrp="1"/>
          </p:cNvSpPr>
          <p:nvPr>
            <p:ph idx="1"/>
          </p:nvPr>
        </p:nvSpPr>
        <p:spPr/>
        <p:txBody>
          <a:bodyPr/>
          <a:lstStyle/>
          <a:p>
            <a:r>
              <a:rPr lang="en-US" dirty="0" smtClean="0"/>
              <a:t>3D galaxy map from Anglo Australian Telescope (AAT)</a:t>
            </a:r>
          </a:p>
          <a:p>
            <a:r>
              <a:rPr lang="en-US" dirty="0" smtClean="0"/>
              <a:t>238,000 blue emission line galaxies</a:t>
            </a:r>
          </a:p>
          <a:p>
            <a:r>
              <a:rPr lang="en-US" dirty="0" smtClean="0"/>
              <a:t>Redshift 0.1-0.9, 4 bins</a:t>
            </a:r>
          </a:p>
        </p:txBody>
      </p:sp>
      <p:sp>
        <p:nvSpPr>
          <p:cNvPr id="5" name="TextBox 4"/>
          <p:cNvSpPr txBox="1"/>
          <p:nvPr/>
        </p:nvSpPr>
        <p:spPr>
          <a:xfrm>
            <a:off x="6240641" y="6488668"/>
            <a:ext cx="2903359" cy="369332"/>
          </a:xfrm>
          <a:prstGeom prst="rect">
            <a:avLst/>
          </a:prstGeom>
          <a:noFill/>
        </p:spPr>
        <p:txBody>
          <a:bodyPr wrap="none" rtlCol="0">
            <a:spAutoFit/>
          </a:bodyPr>
          <a:lstStyle/>
          <a:p>
            <a:r>
              <a:rPr lang="en-US" dirty="0" smtClean="0">
                <a:solidFill>
                  <a:srgbClr val="CCFF33"/>
                </a:solidFill>
              </a:rPr>
              <a:t>http://</a:t>
            </a:r>
            <a:r>
              <a:rPr lang="en-US" dirty="0" err="1" smtClean="0">
                <a:solidFill>
                  <a:srgbClr val="CCFF33"/>
                </a:solidFill>
              </a:rPr>
              <a:t>wigglez.swin.edu.au</a:t>
            </a:r>
            <a:r>
              <a:rPr lang="en-US" dirty="0" smtClean="0">
                <a:solidFill>
                  <a:srgbClr val="CCFF33"/>
                </a:solidFill>
              </a:rPr>
              <a:t>/</a:t>
            </a:r>
            <a:endParaRPr lang="en-US" dirty="0">
              <a:solidFill>
                <a:srgbClr val="CCFF33"/>
              </a:solidFill>
            </a:endParaRPr>
          </a:p>
        </p:txBody>
      </p:sp>
      <p:pic>
        <p:nvPicPr>
          <p:cNvPr id="6" name="Picture 5" descr="AAT_WiggleZmed_2.jpeg"/>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760870" y="4595532"/>
            <a:ext cx="3383130" cy="2262468"/>
          </a:xfrm>
          <a:prstGeom prst="rect">
            <a:avLst/>
          </a:prstGeom>
        </p:spPr>
      </p:pic>
      <p:sp>
        <p:nvSpPr>
          <p:cNvPr id="7" name="TextBox 6"/>
          <p:cNvSpPr txBox="1"/>
          <p:nvPr/>
        </p:nvSpPr>
        <p:spPr>
          <a:xfrm>
            <a:off x="5987514" y="6558683"/>
            <a:ext cx="3174892" cy="307777"/>
          </a:xfrm>
          <a:prstGeom prst="rect">
            <a:avLst/>
          </a:prstGeom>
          <a:noFill/>
        </p:spPr>
        <p:txBody>
          <a:bodyPr wrap="none" rtlCol="0">
            <a:spAutoFit/>
          </a:bodyPr>
          <a:lstStyle/>
          <a:p>
            <a:r>
              <a:rPr lang="en-US" sz="1400" dirty="0" smtClean="0">
                <a:solidFill>
                  <a:srgbClr val="CCFF33"/>
                </a:solidFill>
              </a:rPr>
              <a:t>Michael Drinkwater and David Woods</a:t>
            </a:r>
            <a:endParaRPr lang="en-US" sz="1400" dirty="0">
              <a:solidFill>
                <a:srgbClr val="CCFF33"/>
              </a:solidFill>
            </a:endParaRPr>
          </a:p>
        </p:txBody>
      </p:sp>
      <p:pic>
        <p:nvPicPr>
          <p:cNvPr id="8" name="Picture 7" descr="coneplot_15hr_may10.pdf"/>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923" y="4595532"/>
            <a:ext cx="6013754" cy="2270928"/>
          </a:xfrm>
          <a:prstGeom prst="rect">
            <a:avLst/>
          </a:prstGeom>
          <a:solidFill>
            <a:schemeClr val="tx1"/>
          </a:solidFill>
        </p:spPr>
      </p:pic>
      <p:sp>
        <p:nvSpPr>
          <p:cNvPr id="9" name="TextBox 8"/>
          <p:cNvSpPr txBox="1"/>
          <p:nvPr/>
        </p:nvSpPr>
        <p:spPr>
          <a:xfrm>
            <a:off x="0" y="6552843"/>
            <a:ext cx="1102598" cy="307777"/>
          </a:xfrm>
          <a:prstGeom prst="rect">
            <a:avLst/>
          </a:prstGeom>
          <a:noFill/>
        </p:spPr>
        <p:txBody>
          <a:bodyPr wrap="none" rtlCol="0">
            <a:spAutoFit/>
          </a:bodyPr>
          <a:lstStyle/>
          <a:p>
            <a:r>
              <a:rPr lang="en-US" sz="1400" dirty="0" smtClean="0">
                <a:solidFill>
                  <a:srgbClr val="3399FF"/>
                </a:solidFill>
              </a:rPr>
              <a:t>Chris Blake</a:t>
            </a:r>
            <a:endParaRPr lang="en-US" sz="1400" dirty="0">
              <a:solidFill>
                <a:srgbClr val="3399FF"/>
              </a:solidFill>
            </a:endParaRPr>
          </a:p>
        </p:txBody>
      </p:sp>
      <p:sp>
        <p:nvSpPr>
          <p:cNvPr id="10" name="Block Arc 9"/>
          <p:cNvSpPr/>
          <p:nvPr/>
        </p:nvSpPr>
        <p:spPr>
          <a:xfrm rot="5400000">
            <a:off x="-4015780" y="1681121"/>
            <a:ext cx="8172000" cy="8160366"/>
          </a:xfrm>
          <a:prstGeom prst="blockArc">
            <a:avLst>
              <a:gd name="adj1" fmla="val 15630485"/>
              <a:gd name="adj2" fmla="val 16800766"/>
              <a:gd name="adj3" fmla="val 12258"/>
            </a:avLst>
          </a:prstGeom>
          <a:noFill/>
          <a:ln w="7620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sp>
        <p:nvSpPr>
          <p:cNvPr id="11" name="Block Arc 10"/>
          <p:cNvSpPr/>
          <p:nvPr/>
        </p:nvSpPr>
        <p:spPr>
          <a:xfrm rot="5400000">
            <a:off x="-2986376" y="2713143"/>
            <a:ext cx="6120000" cy="6120000"/>
          </a:xfrm>
          <a:prstGeom prst="blockArc">
            <a:avLst>
              <a:gd name="adj1" fmla="val 15630485"/>
              <a:gd name="adj2" fmla="val 16765040"/>
              <a:gd name="adj3" fmla="val 13973"/>
            </a:avLst>
          </a:prstGeom>
          <a:noFill/>
          <a:ln w="7620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sp>
        <p:nvSpPr>
          <p:cNvPr id="12" name="Block Arc 11"/>
          <p:cNvSpPr/>
          <p:nvPr/>
        </p:nvSpPr>
        <p:spPr>
          <a:xfrm rot="5400000">
            <a:off x="-2062800" y="3610928"/>
            <a:ext cx="4320000" cy="4320000"/>
          </a:xfrm>
          <a:prstGeom prst="blockArc">
            <a:avLst>
              <a:gd name="adj1" fmla="val 15630485"/>
              <a:gd name="adj2" fmla="val 16795872"/>
              <a:gd name="adj3" fmla="val 20979"/>
            </a:avLst>
          </a:prstGeom>
          <a:noFill/>
          <a:ln w="7620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sp>
        <p:nvSpPr>
          <p:cNvPr id="13" name="Block Arc 12"/>
          <p:cNvSpPr/>
          <p:nvPr/>
        </p:nvSpPr>
        <p:spPr>
          <a:xfrm rot="5400000">
            <a:off x="-827112" y="4670394"/>
            <a:ext cx="2160000" cy="2160000"/>
          </a:xfrm>
          <a:prstGeom prst="blockArc">
            <a:avLst>
              <a:gd name="adj1" fmla="val 15630485"/>
              <a:gd name="adj2" fmla="val 16968152"/>
              <a:gd name="adj3" fmla="val 35103"/>
            </a:avLst>
          </a:prstGeom>
          <a:noFill/>
          <a:ln w="76200" cmpd="sng">
            <a:solidFill>
              <a:schemeClr val="accent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pic>
        <p:nvPicPr>
          <p:cNvPr id="14" name="Picture 13" descr="AAO_z_survey_cones.png"/>
          <p:cNvPicPr>
            <a:picLocks noChangeAspect="1"/>
          </p:cNvPicPr>
          <p:nvPr/>
        </p:nvPicPr>
        <p:blipFill>
          <a:blip r:embed="rId5"/>
          <a:stretch>
            <a:fillRect/>
          </a:stretch>
        </p:blipFill>
        <p:spPr>
          <a:xfrm>
            <a:off x="0" y="0"/>
            <a:ext cx="9144000" cy="6858000"/>
          </a:xfrm>
          <a:prstGeom prst="rect">
            <a:avLst/>
          </a:prstGeom>
        </p:spPr>
      </p:pic>
      <p:sp>
        <p:nvSpPr>
          <p:cNvPr id="15" name="Content Placeholder 2"/>
          <p:cNvSpPr txBox="1">
            <a:spLocks/>
          </p:cNvSpPr>
          <p:nvPr/>
        </p:nvSpPr>
        <p:spPr>
          <a:xfrm>
            <a:off x="5652120" y="37703"/>
            <a:ext cx="3491880" cy="958850"/>
          </a:xfrm>
          <a:prstGeom prst="rect">
            <a:avLst/>
          </a:prstGeom>
        </p:spPr>
        <p:txBody>
          <a:bodyPr>
            <a:normAutofit fontScale="70000" lnSpcReduction="20000"/>
          </a:bodyPr>
          <a:lstStyle>
            <a:lvl1pPr marL="342900" indent="-342900" algn="l" defTabSz="457200" rtl="0" eaLnBrk="1" latinLnBrk="0" hangingPunct="1">
              <a:spcBef>
                <a:spcPct val="20000"/>
              </a:spcBef>
              <a:spcAft>
                <a:spcPts val="600"/>
              </a:spcAft>
              <a:buClr>
                <a:schemeClr val="accent6">
                  <a:lumMod val="75000"/>
                </a:schemeClr>
              </a:buClr>
              <a:buSzPct val="60000"/>
              <a:buFont typeface="Wingdings" charset="2"/>
              <a:buChar char=""/>
              <a:defRPr sz="2000" kern="1200">
                <a:solidFill>
                  <a:schemeClr val="accent2">
                    <a:lumMod val="10000"/>
                    <a:lumOff val="90000"/>
                  </a:schemeClr>
                </a:solidFill>
                <a:latin typeface="Century Gothic"/>
                <a:ea typeface="+mn-ea"/>
                <a:cs typeface="Century Gothic"/>
              </a:defRPr>
            </a:lvl1pPr>
            <a:lvl2pPr marL="742950" indent="-285750" algn="l" defTabSz="457200" rtl="0" eaLnBrk="1" latinLnBrk="0" hangingPunct="1">
              <a:spcBef>
                <a:spcPct val="20000"/>
              </a:spcBef>
              <a:spcAft>
                <a:spcPts val="600"/>
              </a:spcAft>
              <a:buClr>
                <a:schemeClr val="accent6">
                  <a:lumMod val="60000"/>
                  <a:lumOff val="40000"/>
                </a:schemeClr>
              </a:buClr>
              <a:buSzPct val="60000"/>
              <a:buFont typeface="Wingdings" charset="2"/>
              <a:buChar char=""/>
              <a:defRPr sz="1800" kern="1200">
                <a:solidFill>
                  <a:schemeClr val="accent2">
                    <a:lumMod val="10000"/>
                    <a:lumOff val="90000"/>
                  </a:schemeClr>
                </a:solidFill>
                <a:latin typeface="Century Gothic"/>
                <a:ea typeface="+mn-ea"/>
                <a:cs typeface="Century Gothic"/>
              </a:defRPr>
            </a:lvl2pPr>
            <a:lvl3pPr marL="1143000" indent="-228600" algn="l" defTabSz="457200" rtl="0" eaLnBrk="1" latinLnBrk="0" hangingPunct="1">
              <a:spcBef>
                <a:spcPct val="20000"/>
              </a:spcBef>
              <a:spcAft>
                <a:spcPts val="600"/>
              </a:spcAft>
              <a:buFont typeface="Arial"/>
              <a:buChar char="•"/>
              <a:defRPr sz="1600" kern="1200">
                <a:solidFill>
                  <a:schemeClr val="accent2">
                    <a:lumMod val="10000"/>
                    <a:lumOff val="90000"/>
                  </a:schemeClr>
                </a:solidFill>
                <a:latin typeface="Century Gothic"/>
                <a:ea typeface="+mn-ea"/>
                <a:cs typeface="Century Gothic"/>
              </a:defRPr>
            </a:lvl3pPr>
            <a:lvl4pPr marL="1600200" indent="-228600" algn="l" defTabSz="457200" rtl="0" eaLnBrk="1" latinLnBrk="0" hangingPunct="1">
              <a:spcBef>
                <a:spcPct val="20000"/>
              </a:spcBef>
              <a:spcAft>
                <a:spcPts val="600"/>
              </a:spcAft>
              <a:buFont typeface="Arial"/>
              <a:buChar char="–"/>
              <a:defRPr sz="1400" kern="1200">
                <a:solidFill>
                  <a:schemeClr val="accent2">
                    <a:lumMod val="10000"/>
                    <a:lumOff val="90000"/>
                  </a:schemeClr>
                </a:solidFill>
                <a:latin typeface="Century Gothic"/>
                <a:ea typeface="+mn-ea"/>
                <a:cs typeface="Century Gothic"/>
              </a:defRPr>
            </a:lvl4pPr>
            <a:lvl5pPr marL="2057400" indent="-228600" algn="l" defTabSz="457200" rtl="0" eaLnBrk="1" latinLnBrk="0" hangingPunct="1">
              <a:spcBef>
                <a:spcPct val="20000"/>
              </a:spcBef>
              <a:spcAft>
                <a:spcPts val="600"/>
              </a:spcAft>
              <a:buFont typeface="Arial"/>
              <a:buChar char="»"/>
              <a:defRPr sz="1400" kern="1200">
                <a:solidFill>
                  <a:schemeClr val="accent2">
                    <a:lumMod val="10000"/>
                    <a:lumOff val="90000"/>
                  </a:schemeClr>
                </a:solidFill>
                <a:latin typeface="Century Gothic"/>
                <a:ea typeface="+mn-ea"/>
                <a:cs typeface="Century Gothic"/>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buFont typeface="Wingdings" charset="2"/>
              <a:buNone/>
            </a:pPr>
            <a:r>
              <a:rPr lang="en-AU" dirty="0" smtClean="0"/>
              <a:t>7 equatorial fields, each 100-200 deg</a:t>
            </a:r>
            <a:r>
              <a:rPr lang="en-AU" baseline="30000" dirty="0" smtClean="0"/>
              <a:t>2</a:t>
            </a:r>
            <a:r>
              <a:rPr lang="en-AU" dirty="0" smtClean="0"/>
              <a:t> </a:t>
            </a:r>
          </a:p>
          <a:p>
            <a:pPr>
              <a:buFont typeface="Wingdings" charset="2"/>
              <a:buNone/>
            </a:pPr>
            <a:r>
              <a:rPr lang="en-AU" dirty="0" smtClean="0"/>
              <a:t>&gt;9° on side, ~3 x BAO scale at </a:t>
            </a:r>
            <a:r>
              <a:rPr lang="en-AU" i="1" dirty="0" smtClean="0">
                <a:latin typeface="Times New Roman"/>
                <a:cs typeface="Times New Roman"/>
              </a:rPr>
              <a:t>z</a:t>
            </a:r>
            <a:r>
              <a:rPr lang="en-AU" dirty="0" smtClean="0"/>
              <a:t> &gt; 0.5</a:t>
            </a:r>
          </a:p>
          <a:p>
            <a:pPr>
              <a:buFont typeface="Wingdings" charset="2"/>
              <a:buNone/>
            </a:pPr>
            <a:r>
              <a:rPr lang="en-US" dirty="0" smtClean="0"/>
              <a:t>Physical size ~ 1300 x 500 x 500 </a:t>
            </a:r>
            <a:r>
              <a:rPr lang="en-US" dirty="0" err="1" smtClean="0"/>
              <a:t>Mpc</a:t>
            </a:r>
            <a:r>
              <a:rPr lang="en-US" dirty="0" smtClean="0"/>
              <a:t>/h</a:t>
            </a:r>
            <a:endParaRPr lang="en-AU" dirty="0" smtClean="0"/>
          </a:p>
          <a:p>
            <a:pPr>
              <a:buFont typeface="Wingdings" charset="2"/>
              <a:buNone/>
            </a:pPr>
            <a:endParaRPr lang="en-AU" dirty="0" smtClean="0"/>
          </a:p>
          <a:p>
            <a:endParaRPr lang="en-AU" dirty="0" smtClean="0"/>
          </a:p>
        </p:txBody>
      </p:sp>
      <p:sp>
        <p:nvSpPr>
          <p:cNvPr id="16" name="Title 1"/>
          <p:cNvSpPr txBox="1">
            <a:spLocks/>
          </p:cNvSpPr>
          <p:nvPr/>
        </p:nvSpPr>
        <p:spPr>
          <a:xfrm>
            <a:off x="609600" y="427038"/>
            <a:ext cx="7467600" cy="1143000"/>
          </a:xfrm>
          <a:prstGeom prst="rect">
            <a:avLst/>
          </a:prstGeom>
        </p:spPr>
        <p:txBody>
          <a:bodyPr vert="horz" lIns="45720" rIns="45720" anchor="ctr">
            <a:normAutofit fontScale="92500"/>
          </a:bodyPr>
          <a:lstStyle>
            <a:lvl1pPr algn="l" rtl="0" eaLnBrk="1" latinLnBrk="0" hangingPunct="1">
              <a:spcBef>
                <a:spcPct val="0"/>
              </a:spcBef>
              <a:buNone/>
              <a:defRPr kumimoji="0" sz="4600" kern="1200">
                <a:solidFill>
                  <a:schemeClr val="tx1"/>
                </a:solidFill>
                <a:latin typeface="+mj-lt"/>
                <a:ea typeface="+mj-ea"/>
                <a:cs typeface="+mj-cs"/>
              </a:defRPr>
            </a:lvl1pPr>
          </a:lstStyle>
          <a:p>
            <a:r>
              <a:rPr lang="en-US" dirty="0" smtClean="0">
                <a:solidFill>
                  <a:schemeClr val="accent3"/>
                </a:solidFill>
              </a:rPr>
              <a:t>Southern Hemisphere Surveys</a:t>
            </a:r>
            <a:endParaRPr lang="en-US" dirty="0"/>
          </a:p>
        </p:txBody>
      </p:sp>
      <p:sp>
        <p:nvSpPr>
          <p:cNvPr id="17" name="Rectangle 16"/>
          <p:cNvSpPr/>
          <p:nvPr/>
        </p:nvSpPr>
        <p:spPr>
          <a:xfrm>
            <a:off x="254000" y="154609"/>
            <a:ext cx="5046870" cy="629478"/>
          </a:xfrm>
          <a:prstGeom prst="rect">
            <a:avLst/>
          </a:prstGeom>
          <a:solidFill>
            <a:srgbClr val="000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noFill/>
              <a:effectLst/>
            </a:endParaRPr>
          </a:p>
        </p:txBody>
      </p:sp>
    </p:spTree>
  </p:cSld>
  <p:clrMapOvr>
    <a:masterClrMapping/>
  </p:clrMapOvr>
  <mc:AlternateContent xmlns:mc="http://schemas.openxmlformats.org/markup-compatibility/2006" xmlns:mp="http://schemas.microsoft.com/office/mac/powerpoint/2008/main">
    <mc:Choice Requires="mp">
      <p:transition xmlns:p14="http://schemas.microsoft.com/office/powerpoint/2010/main">
        <p14:prism dir="d"/>
      </p:transition>
    </mc:Choice>
    <mc:Fallback xmlns:mv="urn:schemas-microsoft-com:mac:vml" xmlns="">
      <p:transition>
        <p:cover dir="d"/>
      </p:transition>
    </mc:Fallback>
  </mc:AlternateContent>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CrotonD_project23.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7200" y="1585437"/>
            <a:ext cx="8072402" cy="4540726"/>
          </a:xfrm>
          <a:prstGeom prst="rect">
            <a:avLst/>
          </a:prstGeom>
        </p:spPr>
      </p:pic>
      <p:sp>
        <p:nvSpPr>
          <p:cNvPr id="2" name="Title 1"/>
          <p:cNvSpPr>
            <a:spLocks noGrp="1"/>
          </p:cNvSpPr>
          <p:nvPr>
            <p:ph type="title"/>
          </p:nvPr>
        </p:nvSpPr>
        <p:spPr/>
        <p:txBody>
          <a:bodyPr/>
          <a:lstStyle/>
          <a:p>
            <a:r>
              <a:rPr lang="en-US" dirty="0" err="1" smtClean="0">
                <a:solidFill>
                  <a:schemeClr val="accent2"/>
                </a:solidFill>
              </a:rPr>
              <a:t>GiggleZ</a:t>
            </a:r>
            <a:r>
              <a:rPr lang="en-US" dirty="0" smtClean="0">
                <a:solidFill>
                  <a:schemeClr val="accent2"/>
                </a:solidFill>
              </a:rPr>
              <a:t> simulations</a:t>
            </a:r>
            <a:endParaRPr lang="en-US" dirty="0">
              <a:solidFill>
                <a:schemeClr val="accent2"/>
              </a:solidFill>
            </a:endParaRPr>
          </a:p>
        </p:txBody>
      </p:sp>
      <p:sp>
        <p:nvSpPr>
          <p:cNvPr id="8" name="Content Placeholder 7"/>
          <p:cNvSpPr>
            <a:spLocks noGrp="1"/>
          </p:cNvSpPr>
          <p:nvPr>
            <p:ph idx="1"/>
          </p:nvPr>
        </p:nvSpPr>
        <p:spPr/>
        <p:txBody>
          <a:bodyPr/>
          <a:lstStyle/>
          <a:p>
            <a:r>
              <a:rPr lang="en-US" dirty="0" err="1"/>
              <a:t>Gigaparsec</a:t>
            </a:r>
            <a:r>
              <a:rPr lang="en-US" dirty="0"/>
              <a:t> WiggleZ Survey Simulations</a:t>
            </a:r>
          </a:p>
          <a:p>
            <a:r>
              <a:rPr lang="en-US" dirty="0"/>
              <a:t>2160</a:t>
            </a:r>
            <a:r>
              <a:rPr lang="en-US" baseline="30000" dirty="0"/>
              <a:t>3</a:t>
            </a:r>
            <a:r>
              <a:rPr lang="en-US" dirty="0"/>
              <a:t> particles</a:t>
            </a:r>
          </a:p>
          <a:p>
            <a:r>
              <a:rPr lang="en-US" dirty="0"/>
              <a:t>1 Gpc</a:t>
            </a:r>
            <a:r>
              <a:rPr lang="en-US" baseline="30000" dirty="0"/>
              <a:t>3</a:t>
            </a:r>
          </a:p>
          <a:p>
            <a:r>
              <a:rPr lang="en-US" dirty="0"/>
              <a:t>Resolve 1.5x10</a:t>
            </a:r>
            <a:r>
              <a:rPr lang="en-US" baseline="30000" dirty="0"/>
              <a:t>11</a:t>
            </a:r>
            <a:r>
              <a:rPr lang="en-US" dirty="0"/>
              <a:t>M</a:t>
            </a:r>
            <a:r>
              <a:rPr lang="en-US" baseline="-25000" dirty="0"/>
              <a:t>sun</a:t>
            </a:r>
            <a:r>
              <a:rPr lang="en-US" dirty="0"/>
              <a:t>/h</a:t>
            </a:r>
          </a:p>
          <a:p>
            <a:pPr marL="36576" indent="0">
              <a:buNone/>
            </a:pPr>
            <a:endParaRPr lang="en-US" dirty="0"/>
          </a:p>
        </p:txBody>
      </p:sp>
    </p:spTree>
    <p:extLst>
      <p:ext uri="{BB962C8B-B14F-4D97-AF65-F5344CB8AC3E}">
        <p14:creationId xmlns:p14="http://schemas.microsoft.com/office/powerpoint/2010/main" val="847925758"/>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2"/>
                </a:solidFill>
              </a:rPr>
              <a:t>Power spectra</a:t>
            </a:r>
            <a:endParaRPr lang="en-US" dirty="0">
              <a:solidFill>
                <a:schemeClr val="accent2"/>
              </a:solidFill>
            </a:endParaRPr>
          </a:p>
        </p:txBody>
      </p:sp>
      <p:sp>
        <p:nvSpPr>
          <p:cNvPr id="3" name="Content Placeholder 2"/>
          <p:cNvSpPr>
            <a:spLocks noGrp="1"/>
          </p:cNvSpPr>
          <p:nvPr>
            <p:ph idx="1"/>
          </p:nvPr>
        </p:nvSpPr>
        <p:spPr/>
        <p:txBody>
          <a:bodyPr/>
          <a:lstStyle/>
          <a:p>
            <a:endParaRPr lang="en-US"/>
          </a:p>
        </p:txBody>
      </p:sp>
      <p:pic>
        <p:nvPicPr>
          <p:cNvPr id="4" name="Picture 3" descr="pk_gigglez_wigglez (1).ps"/>
          <p:cNvPicPr>
            <a:picLocks noChangeAspect="1"/>
          </p:cNvPicPr>
          <p:nvPr/>
        </p:nvPicPr>
        <p:blipFill rotWithShape="1">
          <a:blip r:embed="rId3">
            <a:extLst>
              <a:ext uri="{28A0092B-C50C-407E-A947-70E740481C1C}">
                <a14:useLocalDpi xmlns:a14="http://schemas.microsoft.com/office/drawing/2010/main" val="0"/>
              </a:ext>
            </a:extLst>
          </a:blip>
          <a:srcRect l="12232" t="8399" r="4077" b="1050"/>
          <a:stretch/>
        </p:blipFill>
        <p:spPr>
          <a:xfrm rot="5400000">
            <a:off x="1365780" y="694640"/>
            <a:ext cx="4525963" cy="6337083"/>
          </a:xfrm>
          <a:prstGeom prst="rect">
            <a:avLst/>
          </a:prstGeom>
          <a:solidFill>
            <a:schemeClr val="tx1"/>
          </a:solidFill>
        </p:spPr>
      </p:pic>
      <p:sp>
        <p:nvSpPr>
          <p:cNvPr id="5" name="TextBox 4"/>
          <p:cNvSpPr txBox="1"/>
          <p:nvPr/>
        </p:nvSpPr>
        <p:spPr>
          <a:xfrm>
            <a:off x="1280892" y="1964610"/>
            <a:ext cx="1153531" cy="369332"/>
          </a:xfrm>
          <a:prstGeom prst="rect">
            <a:avLst/>
          </a:prstGeom>
          <a:noFill/>
        </p:spPr>
        <p:txBody>
          <a:bodyPr wrap="none" rtlCol="0">
            <a:spAutoFit/>
          </a:bodyPr>
          <a:lstStyle/>
          <a:p>
            <a:r>
              <a:rPr lang="en-US" dirty="0" smtClean="0">
                <a:solidFill>
                  <a:schemeClr val="accent1"/>
                </a:solidFill>
              </a:rPr>
              <a:t>z=0.4-0.8</a:t>
            </a:r>
            <a:endParaRPr lang="en-US" dirty="0">
              <a:solidFill>
                <a:schemeClr val="accent1"/>
              </a:solidFill>
            </a:endParaRPr>
          </a:p>
        </p:txBody>
      </p:sp>
    </p:spTree>
    <p:extLst>
      <p:ext uri="{BB962C8B-B14F-4D97-AF65-F5344CB8AC3E}">
        <p14:creationId xmlns:p14="http://schemas.microsoft.com/office/powerpoint/2010/main" val="3767682012"/>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chemeClr val="accent1"/>
                </a:solidFill>
              </a:rPr>
              <a:t>Matter and movement</a:t>
            </a:r>
          </a:p>
        </p:txBody>
      </p:sp>
      <p:sp>
        <p:nvSpPr>
          <p:cNvPr id="3" name="Content Placeholder 2"/>
          <p:cNvSpPr>
            <a:spLocks noGrp="1"/>
          </p:cNvSpPr>
          <p:nvPr>
            <p:ph idx="1"/>
          </p:nvPr>
        </p:nvSpPr>
        <p:spPr>
          <a:xfrm>
            <a:off x="457200" y="1600200"/>
            <a:ext cx="3334299" cy="4525963"/>
          </a:xfrm>
        </p:spPr>
        <p:txBody>
          <a:bodyPr>
            <a:normAutofit/>
          </a:bodyPr>
          <a:lstStyle/>
          <a:p>
            <a:r>
              <a:rPr lang="en-US" sz="2800" dirty="0" smtClean="0"/>
              <a:t>Bias</a:t>
            </a:r>
          </a:p>
          <a:p>
            <a:pPr lvl="1"/>
            <a:r>
              <a:rPr lang="en-US" sz="2400" dirty="0" smtClean="0"/>
              <a:t>Galaxies does not trace dark matter directly</a:t>
            </a:r>
          </a:p>
          <a:p>
            <a:pPr lvl="1"/>
            <a:r>
              <a:rPr lang="en-US" sz="2400" dirty="0" smtClean="0"/>
              <a:t>WiggleZ bias linear, </a:t>
            </a:r>
            <a:r>
              <a:rPr lang="en-AU" sz="2400" dirty="0"/>
              <a:t>m</a:t>
            </a:r>
            <a:r>
              <a:rPr lang="en-AU" sz="2400" dirty="0" smtClean="0"/>
              <a:t>arginalise</a:t>
            </a:r>
            <a:r>
              <a:rPr lang="en-US" sz="2400" dirty="0" smtClean="0"/>
              <a:t> over scaling</a:t>
            </a:r>
            <a:endParaRPr lang="en-US" sz="2400" dirty="0"/>
          </a:p>
        </p:txBody>
      </p:sp>
    </p:spTree>
    <p:extLst>
      <p:ext uri="{BB962C8B-B14F-4D97-AF65-F5344CB8AC3E}">
        <p14:creationId xmlns:p14="http://schemas.microsoft.com/office/powerpoint/2010/main" val="3509153427"/>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1"/>
                </a:solidFill>
              </a:rPr>
              <a:t>Matter and movement</a:t>
            </a:r>
            <a:endParaRPr lang="en-US" dirty="0">
              <a:solidFill>
                <a:schemeClr val="accent1"/>
              </a:solidFill>
            </a:endParaRPr>
          </a:p>
        </p:txBody>
      </p:sp>
      <p:sp>
        <p:nvSpPr>
          <p:cNvPr id="3" name="Content Placeholder 2"/>
          <p:cNvSpPr>
            <a:spLocks noGrp="1"/>
          </p:cNvSpPr>
          <p:nvPr>
            <p:ph idx="1"/>
          </p:nvPr>
        </p:nvSpPr>
        <p:spPr>
          <a:xfrm>
            <a:off x="457200" y="1600200"/>
            <a:ext cx="3334299" cy="4525963"/>
          </a:xfrm>
        </p:spPr>
        <p:txBody>
          <a:bodyPr>
            <a:normAutofit/>
          </a:bodyPr>
          <a:lstStyle/>
          <a:p>
            <a:r>
              <a:rPr lang="en-US" sz="2800" dirty="0" smtClean="0"/>
              <a:t>Bias</a:t>
            </a:r>
          </a:p>
          <a:p>
            <a:pPr lvl="1"/>
            <a:r>
              <a:rPr lang="en-US" sz="2400" dirty="0"/>
              <a:t>Galaxies does not trace dark matter directly</a:t>
            </a:r>
          </a:p>
          <a:p>
            <a:pPr lvl="1"/>
            <a:r>
              <a:rPr lang="en-US" sz="2400" dirty="0"/>
              <a:t>WiggleZ bias linear, </a:t>
            </a:r>
            <a:r>
              <a:rPr lang="en-AU" sz="2400" dirty="0"/>
              <a:t>marginalise</a:t>
            </a:r>
            <a:r>
              <a:rPr lang="en-US" sz="2400" dirty="0"/>
              <a:t> over scaling</a:t>
            </a:r>
          </a:p>
        </p:txBody>
      </p:sp>
      <p:pic>
        <p:nvPicPr>
          <p:cNvPr id="4" name="Picture 3" descr="redshiftspacedistortions.png"/>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3972616" y="3431450"/>
            <a:ext cx="4833117" cy="3232147"/>
          </a:xfrm>
          <a:prstGeom prst="rect">
            <a:avLst/>
          </a:prstGeom>
        </p:spPr>
      </p:pic>
      <p:sp>
        <p:nvSpPr>
          <p:cNvPr id="5" name="TextBox 4"/>
          <p:cNvSpPr txBox="1"/>
          <p:nvPr/>
        </p:nvSpPr>
        <p:spPr>
          <a:xfrm>
            <a:off x="6841408" y="3452405"/>
            <a:ext cx="1928733" cy="307777"/>
          </a:xfrm>
          <a:prstGeom prst="rect">
            <a:avLst/>
          </a:prstGeom>
          <a:noFill/>
        </p:spPr>
        <p:txBody>
          <a:bodyPr wrap="none" rtlCol="0">
            <a:spAutoFit/>
          </a:bodyPr>
          <a:lstStyle/>
          <a:p>
            <a:r>
              <a:rPr lang="en-US" sz="1400" dirty="0" smtClean="0">
                <a:solidFill>
                  <a:srgbClr val="FF0000"/>
                </a:solidFill>
              </a:rPr>
              <a:t>Figure: John Peacock</a:t>
            </a:r>
            <a:endParaRPr lang="en-US" sz="1400" dirty="0">
              <a:solidFill>
                <a:srgbClr val="FF0000"/>
              </a:solidFill>
            </a:endParaRPr>
          </a:p>
        </p:txBody>
      </p:sp>
      <p:sp>
        <p:nvSpPr>
          <p:cNvPr id="6" name="Content Placeholder 2"/>
          <p:cNvSpPr txBox="1">
            <a:spLocks/>
          </p:cNvSpPr>
          <p:nvPr/>
        </p:nvSpPr>
        <p:spPr>
          <a:xfrm>
            <a:off x="3791498" y="1600200"/>
            <a:ext cx="4978643" cy="4525963"/>
          </a:xfrm>
          <a:prstGeom prst="rect">
            <a:avLst/>
          </a:prstGeom>
        </p:spPr>
        <p:txBody>
          <a:bodyPr vert="horz">
            <a:normAutofit/>
          </a:bodyPr>
          <a:lstStyle>
            <a:lvl1pPr marL="420624"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722376" indent="-274320" algn="l" rtl="0" eaLnBrk="1" latinLnBrk="0" hangingPunct="1">
              <a:spcBef>
                <a:spcPct val="20000"/>
              </a:spcBef>
              <a:buClr>
                <a:schemeClr val="accent1"/>
              </a:buClr>
              <a:buSzPct val="90000"/>
              <a:buFont typeface="Wingdings 2"/>
              <a:buChar char=""/>
              <a:defRPr kumimoji="0" sz="2600" kern="1200">
                <a:solidFill>
                  <a:schemeClr val="tx1"/>
                </a:solidFill>
                <a:latin typeface="+mn-lt"/>
                <a:ea typeface="+mn-ea"/>
                <a:cs typeface="+mn-cs"/>
              </a:defRPr>
            </a:lvl2pPr>
            <a:lvl3pPr marL="1005840" indent="-256032" algn="l" rtl="0" eaLnBrk="1" latinLnBrk="0" hangingPunct="1">
              <a:spcBef>
                <a:spcPct val="20000"/>
              </a:spcBef>
              <a:buClr>
                <a:schemeClr val="accent2"/>
              </a:buClr>
              <a:buSzPct val="85000"/>
              <a:buFont typeface="Arial"/>
              <a:buChar char="○"/>
              <a:defRPr kumimoji="0" sz="2400" kern="1200">
                <a:solidFill>
                  <a:schemeClr val="tx1"/>
                </a:solidFill>
                <a:latin typeface="+mn-lt"/>
                <a:ea typeface="+mn-ea"/>
                <a:cs typeface="+mn-cs"/>
              </a:defRPr>
            </a:lvl3pPr>
            <a:lvl4pPr marL="1280160" indent="-237744" algn="l" rtl="0" eaLnBrk="1" latinLnBrk="0" hangingPunct="1">
              <a:spcBef>
                <a:spcPct val="20000"/>
              </a:spcBef>
              <a:buClr>
                <a:schemeClr val="accent3"/>
              </a:buClr>
              <a:buSzPct val="90000"/>
              <a:buFont typeface="Wingdings 2"/>
              <a:buChar char=""/>
              <a:defRPr kumimoji="0" sz="2000" kern="1200">
                <a:solidFill>
                  <a:schemeClr val="tx1"/>
                </a:solidFill>
                <a:latin typeface="+mn-lt"/>
                <a:ea typeface="+mn-ea"/>
                <a:cs typeface="+mn-cs"/>
              </a:defRPr>
            </a:lvl4pPr>
            <a:lvl5pPr marL="1490472" indent="-182880" algn="l" rtl="0" eaLnBrk="1" latinLnBrk="0"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r>
              <a:rPr lang="en-US" sz="2800" dirty="0" smtClean="0"/>
              <a:t>Redshift Space Distortions</a:t>
            </a:r>
          </a:p>
          <a:p>
            <a:pPr lvl="1"/>
            <a:r>
              <a:rPr lang="en-US" sz="2400" dirty="0" smtClean="0">
                <a:solidFill>
                  <a:srgbClr val="FF0000"/>
                </a:solidFill>
              </a:rPr>
              <a:t>Peculiar velocities </a:t>
            </a:r>
            <a:r>
              <a:rPr lang="en-US" sz="2400" dirty="0" smtClean="0"/>
              <a:t>due to structures affect </a:t>
            </a:r>
            <a:r>
              <a:rPr lang="en-US" sz="2400" dirty="0" smtClean="0">
                <a:solidFill>
                  <a:srgbClr val="FF0000"/>
                </a:solidFill>
              </a:rPr>
              <a:t>redshift to distance conversion</a:t>
            </a:r>
            <a:endParaRPr lang="en-US" sz="2400" dirty="0">
              <a:solidFill>
                <a:srgbClr val="FF0000"/>
              </a:solidFill>
            </a:endParaRPr>
          </a:p>
        </p:txBody>
      </p:sp>
    </p:spTree>
    <p:extLst>
      <p:ext uri="{BB962C8B-B14F-4D97-AF65-F5344CB8AC3E}">
        <p14:creationId xmlns:p14="http://schemas.microsoft.com/office/powerpoint/2010/main" val="3798238827"/>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3"/>
                </a:solidFill>
              </a:rPr>
              <a:t>Simulated halos</a:t>
            </a:r>
            <a:endParaRPr lang="en-US" dirty="0">
              <a:solidFill>
                <a:schemeClr val="accent3"/>
              </a:solidFill>
            </a:endParaRPr>
          </a:p>
        </p:txBody>
      </p:sp>
      <p:sp>
        <p:nvSpPr>
          <p:cNvPr id="3" name="Content Placeholder 2"/>
          <p:cNvSpPr>
            <a:spLocks noGrp="1"/>
          </p:cNvSpPr>
          <p:nvPr>
            <p:ph idx="1"/>
          </p:nvPr>
        </p:nvSpPr>
        <p:spPr/>
        <p:txBody>
          <a:bodyPr/>
          <a:lstStyle/>
          <a:p>
            <a:endParaRPr lang="en-US"/>
          </a:p>
        </p:txBody>
      </p:sp>
      <p:pic>
        <p:nvPicPr>
          <p:cNvPr id="5" name="Picture 4" descr="talk_ratio.eps"/>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9858" y="1600200"/>
            <a:ext cx="7534398" cy="4525963"/>
          </a:xfrm>
          <a:prstGeom prst="rect">
            <a:avLst/>
          </a:prstGeom>
          <a:solidFill>
            <a:schemeClr val="tx1"/>
          </a:solidFill>
        </p:spPr>
      </p:pic>
      <p:sp>
        <p:nvSpPr>
          <p:cNvPr id="6" name="TextBox 5"/>
          <p:cNvSpPr txBox="1"/>
          <p:nvPr/>
        </p:nvSpPr>
        <p:spPr>
          <a:xfrm>
            <a:off x="1640720" y="2292379"/>
            <a:ext cx="1804846" cy="923330"/>
          </a:xfrm>
          <a:prstGeom prst="rect">
            <a:avLst/>
          </a:prstGeom>
          <a:noFill/>
        </p:spPr>
        <p:txBody>
          <a:bodyPr wrap="square" rtlCol="0">
            <a:spAutoFit/>
          </a:bodyPr>
          <a:lstStyle/>
          <a:p>
            <a:pPr algn="ctr"/>
            <a:r>
              <a:rPr lang="en-US" dirty="0" smtClean="0">
                <a:solidFill>
                  <a:srgbClr val="FF0000"/>
                </a:solidFill>
              </a:rPr>
              <a:t>Massive highly biased galaxies at z = 0.2</a:t>
            </a:r>
            <a:endParaRPr lang="en-US" dirty="0">
              <a:solidFill>
                <a:srgbClr val="FF0000"/>
              </a:solidFill>
            </a:endParaRPr>
          </a:p>
        </p:txBody>
      </p:sp>
      <p:sp>
        <p:nvSpPr>
          <p:cNvPr id="7" name="TextBox 6"/>
          <p:cNvSpPr txBox="1"/>
          <p:nvPr/>
        </p:nvSpPr>
        <p:spPr>
          <a:xfrm>
            <a:off x="5201479" y="1830714"/>
            <a:ext cx="1325217" cy="923330"/>
          </a:xfrm>
          <a:prstGeom prst="rect">
            <a:avLst/>
          </a:prstGeom>
          <a:noFill/>
        </p:spPr>
        <p:txBody>
          <a:bodyPr wrap="square" rtlCol="0">
            <a:spAutoFit/>
          </a:bodyPr>
          <a:lstStyle/>
          <a:p>
            <a:pPr algn="ctr"/>
            <a:r>
              <a:rPr lang="en-US" dirty="0" smtClean="0">
                <a:solidFill>
                  <a:schemeClr val="accent4"/>
                </a:solidFill>
              </a:rPr>
              <a:t>WiggleZ galaxies at z = 0.2</a:t>
            </a:r>
            <a:endParaRPr lang="en-US" dirty="0">
              <a:solidFill>
                <a:schemeClr val="accent4"/>
              </a:solidFill>
            </a:endParaRPr>
          </a:p>
        </p:txBody>
      </p:sp>
      <p:sp>
        <p:nvSpPr>
          <p:cNvPr id="8" name="TextBox 7"/>
          <p:cNvSpPr txBox="1"/>
          <p:nvPr/>
        </p:nvSpPr>
        <p:spPr>
          <a:xfrm>
            <a:off x="6526696" y="4331099"/>
            <a:ext cx="1148522" cy="923330"/>
          </a:xfrm>
          <a:prstGeom prst="rect">
            <a:avLst/>
          </a:prstGeom>
          <a:noFill/>
        </p:spPr>
        <p:txBody>
          <a:bodyPr wrap="square" rtlCol="0">
            <a:spAutoFit/>
          </a:bodyPr>
          <a:lstStyle/>
          <a:p>
            <a:pPr algn="ctr"/>
            <a:r>
              <a:rPr lang="en-US" dirty="0" smtClean="0">
                <a:solidFill>
                  <a:schemeClr val="bg1"/>
                </a:solidFill>
              </a:rPr>
              <a:t>WiggleZ galaxies at z = 0.6</a:t>
            </a:r>
            <a:endParaRPr lang="en-US" dirty="0">
              <a:solidFill>
                <a:schemeClr val="bg1"/>
              </a:solidFill>
            </a:endParaRPr>
          </a:p>
        </p:txBody>
      </p:sp>
      <p:cxnSp>
        <p:nvCxnSpPr>
          <p:cNvPr id="10" name="Straight Arrow Connector 9"/>
          <p:cNvCxnSpPr/>
          <p:nvPr/>
        </p:nvCxnSpPr>
        <p:spPr>
          <a:xfrm>
            <a:off x="2595217" y="3215709"/>
            <a:ext cx="508000" cy="770987"/>
          </a:xfrm>
          <a:prstGeom prst="straightConnector1">
            <a:avLst/>
          </a:prstGeom>
          <a:ln w="28575">
            <a:solidFill>
              <a:srgbClr val="FF0000"/>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14" name="Straight Arrow Connector 13"/>
          <p:cNvCxnSpPr/>
          <p:nvPr/>
        </p:nvCxnSpPr>
        <p:spPr>
          <a:xfrm>
            <a:off x="6350000" y="2540000"/>
            <a:ext cx="309217" cy="552174"/>
          </a:xfrm>
          <a:prstGeom prst="straightConnector1">
            <a:avLst/>
          </a:prstGeom>
          <a:ln w="28575">
            <a:solidFill>
              <a:schemeClr val="accent4"/>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19" name="Straight Arrow Connector 18"/>
          <p:cNvCxnSpPr/>
          <p:nvPr/>
        </p:nvCxnSpPr>
        <p:spPr>
          <a:xfrm flipH="1" flipV="1">
            <a:off x="6350000" y="3567043"/>
            <a:ext cx="572052" cy="764056"/>
          </a:xfrm>
          <a:prstGeom prst="straightConnector1">
            <a:avLst/>
          </a:prstGeom>
          <a:ln w="28575">
            <a:solidFill>
              <a:schemeClr val="bg1"/>
            </a:solidFill>
            <a:tailEnd type="arrow"/>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362907681"/>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talk_pk.eps"/>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8840" y="1641899"/>
            <a:ext cx="7465960" cy="4484852"/>
          </a:xfrm>
          <a:prstGeom prst="rect">
            <a:avLst/>
          </a:prstGeom>
          <a:solidFill>
            <a:schemeClr val="tx1"/>
          </a:solidFill>
        </p:spPr>
      </p:pic>
      <p:sp>
        <p:nvSpPr>
          <p:cNvPr id="2" name="Title 1"/>
          <p:cNvSpPr>
            <a:spLocks noGrp="1"/>
          </p:cNvSpPr>
          <p:nvPr>
            <p:ph type="title"/>
          </p:nvPr>
        </p:nvSpPr>
        <p:spPr/>
        <p:txBody>
          <a:bodyPr/>
          <a:lstStyle/>
          <a:p>
            <a:r>
              <a:rPr lang="en-US" dirty="0" smtClean="0">
                <a:solidFill>
                  <a:schemeClr val="accent3"/>
                </a:solidFill>
              </a:rPr>
              <a:t>Importance of modeling</a:t>
            </a:r>
            <a:endParaRPr lang="en-US" dirty="0">
              <a:solidFill>
                <a:schemeClr val="accent3"/>
              </a:solidFill>
            </a:endParaRPr>
          </a:p>
        </p:txBody>
      </p:sp>
      <p:sp>
        <p:nvSpPr>
          <p:cNvPr id="6" name="TextBox 5"/>
          <p:cNvSpPr txBox="1"/>
          <p:nvPr/>
        </p:nvSpPr>
        <p:spPr>
          <a:xfrm>
            <a:off x="4619349" y="3967751"/>
            <a:ext cx="3127078" cy="1569660"/>
          </a:xfrm>
          <a:prstGeom prst="rect">
            <a:avLst/>
          </a:prstGeom>
          <a:noFill/>
        </p:spPr>
        <p:txBody>
          <a:bodyPr wrap="none" rtlCol="0">
            <a:spAutoFit/>
          </a:bodyPr>
          <a:lstStyle/>
          <a:p>
            <a:pPr algn="r"/>
            <a:r>
              <a:rPr lang="en-US" sz="1600" dirty="0" smtClean="0">
                <a:solidFill>
                  <a:schemeClr val="accent4"/>
                </a:solidFill>
              </a:rPr>
              <a:t>Linear</a:t>
            </a:r>
          </a:p>
          <a:p>
            <a:pPr algn="r"/>
            <a:r>
              <a:rPr lang="en-US" sz="1600" dirty="0" err="1" smtClean="0">
                <a:solidFill>
                  <a:srgbClr val="00FF00"/>
                </a:solidFill>
              </a:rPr>
              <a:t>Halofit</a:t>
            </a:r>
            <a:endParaRPr lang="en-US" sz="1600" dirty="0" smtClean="0">
              <a:solidFill>
                <a:srgbClr val="00FF00"/>
              </a:solidFill>
            </a:endParaRPr>
          </a:p>
          <a:p>
            <a:pPr algn="r"/>
            <a:r>
              <a:rPr lang="en-US" sz="1600" dirty="0" smtClean="0">
                <a:solidFill>
                  <a:schemeClr val="accent6"/>
                </a:solidFill>
              </a:rPr>
              <a:t>Jennings et al. fitting formula</a:t>
            </a:r>
          </a:p>
          <a:p>
            <a:pPr algn="r"/>
            <a:r>
              <a:rPr lang="en-US" sz="1600" dirty="0" smtClean="0">
                <a:solidFill>
                  <a:schemeClr val="accent2"/>
                </a:solidFill>
              </a:rPr>
              <a:t>Jennings et al. with </a:t>
            </a:r>
            <a:r>
              <a:rPr lang="en-US" sz="1600" dirty="0">
                <a:solidFill>
                  <a:schemeClr val="accent2"/>
                </a:solidFill>
              </a:rPr>
              <a:t>zero </a:t>
            </a:r>
            <a:r>
              <a:rPr lang="en-US" sz="1600" dirty="0" smtClean="0">
                <a:solidFill>
                  <a:schemeClr val="accent2"/>
                </a:solidFill>
              </a:rPr>
              <a:t>velocity</a:t>
            </a:r>
          </a:p>
          <a:p>
            <a:pPr algn="r"/>
            <a:r>
              <a:rPr lang="en-US" sz="1600" dirty="0" smtClean="0">
                <a:solidFill>
                  <a:srgbClr val="FF0000"/>
                </a:solidFill>
              </a:rPr>
              <a:t>Empirical damping</a:t>
            </a:r>
          </a:p>
          <a:p>
            <a:pPr algn="r"/>
            <a:r>
              <a:rPr lang="en-US" sz="1600" dirty="0" smtClean="0">
                <a:solidFill>
                  <a:srgbClr val="FF8000"/>
                </a:solidFill>
              </a:rPr>
              <a:t>N-body calibrated</a:t>
            </a:r>
            <a:endParaRPr lang="en-US" sz="1600" dirty="0">
              <a:solidFill>
                <a:srgbClr val="FF8000"/>
              </a:solidFill>
            </a:endParaRPr>
          </a:p>
        </p:txBody>
      </p:sp>
    </p:spTree>
    <p:extLst>
      <p:ext uri="{BB962C8B-B14F-4D97-AF65-F5344CB8AC3E}">
        <p14:creationId xmlns:p14="http://schemas.microsoft.com/office/powerpoint/2010/main" val="292990491"/>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talk_chi2.eps"/>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68243" y="1600200"/>
            <a:ext cx="5667080" cy="3964954"/>
          </a:xfrm>
          <a:prstGeom prst="rect">
            <a:avLst/>
          </a:prstGeom>
          <a:solidFill>
            <a:schemeClr val="tx1"/>
          </a:solidFill>
        </p:spPr>
      </p:pic>
      <p:sp>
        <p:nvSpPr>
          <p:cNvPr id="2" name="Title 1"/>
          <p:cNvSpPr>
            <a:spLocks noGrp="1"/>
          </p:cNvSpPr>
          <p:nvPr>
            <p:ph type="title"/>
          </p:nvPr>
        </p:nvSpPr>
        <p:spPr/>
        <p:txBody>
          <a:bodyPr/>
          <a:lstStyle/>
          <a:p>
            <a:r>
              <a:rPr lang="en-US" dirty="0" smtClean="0">
                <a:solidFill>
                  <a:schemeClr val="accent6"/>
                </a:solidFill>
              </a:rPr>
              <a:t>Model selection</a:t>
            </a:r>
            <a:endParaRPr lang="en-US" dirty="0">
              <a:solidFill>
                <a:schemeClr val="accent6"/>
              </a:solidFill>
            </a:endParaRPr>
          </a:p>
        </p:txBody>
      </p:sp>
      <p:sp>
        <p:nvSpPr>
          <p:cNvPr id="3" name="Content Placeholder 2"/>
          <p:cNvSpPr>
            <a:spLocks noGrp="1"/>
          </p:cNvSpPr>
          <p:nvPr>
            <p:ph idx="1"/>
          </p:nvPr>
        </p:nvSpPr>
        <p:spPr>
          <a:xfrm>
            <a:off x="6234250" y="1600200"/>
            <a:ext cx="2507732" cy="4525963"/>
          </a:xfrm>
        </p:spPr>
        <p:txBody>
          <a:bodyPr>
            <a:normAutofit/>
          </a:bodyPr>
          <a:lstStyle/>
          <a:p>
            <a:r>
              <a:rPr lang="en-US" sz="2400" dirty="0" smtClean="0"/>
              <a:t>Fitting simulated power spectrum</a:t>
            </a:r>
            <a:endParaRPr lang="en-US" sz="2400" dirty="0"/>
          </a:p>
        </p:txBody>
      </p:sp>
      <p:sp>
        <p:nvSpPr>
          <p:cNvPr id="7" name="TextBox 6"/>
          <p:cNvSpPr txBox="1"/>
          <p:nvPr/>
        </p:nvSpPr>
        <p:spPr>
          <a:xfrm>
            <a:off x="1058482" y="3480266"/>
            <a:ext cx="1844748" cy="584776"/>
          </a:xfrm>
          <a:prstGeom prst="rect">
            <a:avLst/>
          </a:prstGeom>
          <a:noFill/>
        </p:spPr>
        <p:txBody>
          <a:bodyPr wrap="square" rtlCol="0">
            <a:spAutoFit/>
          </a:bodyPr>
          <a:lstStyle/>
          <a:p>
            <a:r>
              <a:rPr lang="en-US" sz="1600" dirty="0" smtClean="0">
                <a:solidFill>
                  <a:srgbClr val="9933FF"/>
                </a:solidFill>
              </a:rPr>
              <a:t>Ability recover input parameters</a:t>
            </a:r>
            <a:endParaRPr lang="en-US" sz="1600" dirty="0">
              <a:solidFill>
                <a:srgbClr val="9933FF"/>
              </a:solidFill>
            </a:endParaRPr>
          </a:p>
        </p:txBody>
      </p:sp>
      <p:sp>
        <p:nvSpPr>
          <p:cNvPr id="11" name="TextBox 10"/>
          <p:cNvSpPr txBox="1"/>
          <p:nvPr/>
        </p:nvSpPr>
        <p:spPr>
          <a:xfrm>
            <a:off x="1058482" y="1815440"/>
            <a:ext cx="1844748" cy="584776"/>
          </a:xfrm>
          <a:prstGeom prst="rect">
            <a:avLst/>
          </a:prstGeom>
          <a:noFill/>
        </p:spPr>
        <p:txBody>
          <a:bodyPr wrap="square" rtlCol="0">
            <a:spAutoFit/>
          </a:bodyPr>
          <a:lstStyle/>
          <a:p>
            <a:r>
              <a:rPr lang="en-US" sz="1600" dirty="0" smtClean="0">
                <a:solidFill>
                  <a:srgbClr val="9933FF"/>
                </a:solidFill>
              </a:rPr>
              <a:t>Quality of fit for input parameters</a:t>
            </a:r>
            <a:endParaRPr lang="en-US" sz="1600" dirty="0">
              <a:solidFill>
                <a:srgbClr val="9933FF"/>
              </a:solidFill>
            </a:endParaRPr>
          </a:p>
        </p:txBody>
      </p:sp>
      <p:pic>
        <p:nvPicPr>
          <p:cNvPr id="10" name="Picture 9" descr="talk_pk.eps"/>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739528" y="4635700"/>
            <a:ext cx="2811806" cy="1689071"/>
          </a:xfrm>
          <a:prstGeom prst="rect">
            <a:avLst/>
          </a:prstGeom>
          <a:solidFill>
            <a:schemeClr val="tx1"/>
          </a:solidFill>
          <a:ln>
            <a:solidFill>
              <a:schemeClr val="tx2"/>
            </a:solidFill>
          </a:ln>
        </p:spPr>
      </p:pic>
    </p:spTree>
    <p:extLst>
      <p:ext uri="{BB962C8B-B14F-4D97-AF65-F5344CB8AC3E}">
        <p14:creationId xmlns:p14="http://schemas.microsoft.com/office/powerpoint/2010/main" val="2294928408"/>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8243" y="274638"/>
            <a:ext cx="7467600" cy="1143000"/>
          </a:xfrm>
          <a:prstGeom prst="rect">
            <a:avLst/>
          </a:prstGeom>
        </p:spPr>
        <p:txBody>
          <a:bodyPr/>
          <a:lstStyle/>
          <a:p>
            <a:r>
              <a:rPr lang="en-US" dirty="0" smtClean="0">
                <a:solidFill>
                  <a:srgbClr val="3399FF"/>
                </a:solidFill>
              </a:rPr>
              <a:t>Simulation calibrated model</a:t>
            </a:r>
            <a:endParaRPr lang="en-US" dirty="0">
              <a:solidFill>
                <a:srgbClr val="3399FF"/>
              </a:solidFill>
            </a:endParaRPr>
          </a:p>
        </p:txBody>
      </p:sp>
      <p:sp>
        <p:nvSpPr>
          <p:cNvPr id="3" name="Content Placeholder 2"/>
          <p:cNvSpPr>
            <a:spLocks noGrp="1"/>
          </p:cNvSpPr>
          <p:nvPr>
            <p:ph idx="1"/>
          </p:nvPr>
        </p:nvSpPr>
        <p:spPr/>
        <p:txBody>
          <a:bodyPr>
            <a:normAutofit/>
          </a:bodyPr>
          <a:lstStyle/>
          <a:p>
            <a:r>
              <a:rPr lang="en-US" sz="2400" dirty="0" smtClean="0"/>
              <a:t>Similar to Reid et al. but calibrated to </a:t>
            </a:r>
            <a:r>
              <a:rPr lang="en-US" sz="2400" dirty="0" err="1" smtClean="0"/>
              <a:t>GiggleZ</a:t>
            </a:r>
            <a:endParaRPr lang="en-US" sz="2400" dirty="0"/>
          </a:p>
        </p:txBody>
      </p:sp>
      <p:pic>
        <p:nvPicPr>
          <p:cNvPr id="4" name="Picture 3" descr="Screen shot 2012-03-06 at 11.25.39 PM.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7200" y="4698317"/>
            <a:ext cx="7505700" cy="622300"/>
          </a:xfrm>
          <a:prstGeom prst="rect">
            <a:avLst/>
          </a:prstGeom>
        </p:spPr>
      </p:pic>
      <p:pic>
        <p:nvPicPr>
          <p:cNvPr id="5" name="Picture 4" descr="Screen shot 2012-03-06 at 11.26.12 PM.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57200" y="3018952"/>
            <a:ext cx="5702300" cy="1016000"/>
          </a:xfrm>
          <a:prstGeom prst="rect">
            <a:avLst/>
          </a:prstGeom>
        </p:spPr>
      </p:pic>
      <p:pic>
        <p:nvPicPr>
          <p:cNvPr id="6" name="Picture 5" descr="Screen shot 2012-03-06 at 11.33.10 PM.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353542" y="5568578"/>
            <a:ext cx="3571258" cy="914590"/>
          </a:xfrm>
          <a:prstGeom prst="rect">
            <a:avLst/>
          </a:prstGeom>
        </p:spPr>
      </p:pic>
      <p:pic>
        <p:nvPicPr>
          <p:cNvPr id="8" name="Picture 7" descr="Screen shot 2012-03-06 at 11.32.46 PM.png"/>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57200" y="5568578"/>
            <a:ext cx="3129122" cy="410377"/>
          </a:xfrm>
          <a:prstGeom prst="rect">
            <a:avLst/>
          </a:prstGeom>
        </p:spPr>
      </p:pic>
      <p:sp>
        <p:nvSpPr>
          <p:cNvPr id="9" name="TextBox 8"/>
          <p:cNvSpPr txBox="1"/>
          <p:nvPr/>
        </p:nvSpPr>
        <p:spPr>
          <a:xfrm>
            <a:off x="1789044" y="3990780"/>
            <a:ext cx="608122" cy="369332"/>
          </a:xfrm>
          <a:prstGeom prst="rect">
            <a:avLst/>
          </a:prstGeom>
          <a:noFill/>
          <a:ln>
            <a:noFill/>
          </a:ln>
        </p:spPr>
        <p:txBody>
          <a:bodyPr wrap="none" rtlCol="0">
            <a:spAutoFit/>
          </a:bodyPr>
          <a:lstStyle/>
          <a:p>
            <a:r>
              <a:rPr lang="en-US" dirty="0" smtClean="0">
                <a:solidFill>
                  <a:schemeClr val="accent1"/>
                </a:solidFill>
              </a:rPr>
              <a:t>bias</a:t>
            </a:r>
            <a:endParaRPr lang="en-US" dirty="0">
              <a:solidFill>
                <a:schemeClr val="accent1"/>
              </a:solidFill>
            </a:endParaRPr>
          </a:p>
        </p:txBody>
      </p:sp>
      <p:sp>
        <p:nvSpPr>
          <p:cNvPr id="10" name="TextBox 9"/>
          <p:cNvSpPr txBox="1"/>
          <p:nvPr/>
        </p:nvSpPr>
        <p:spPr>
          <a:xfrm>
            <a:off x="1888427" y="2664728"/>
            <a:ext cx="2006529" cy="369332"/>
          </a:xfrm>
          <a:prstGeom prst="rect">
            <a:avLst/>
          </a:prstGeom>
          <a:noFill/>
        </p:spPr>
        <p:txBody>
          <a:bodyPr wrap="none" rtlCol="0">
            <a:spAutoFit/>
          </a:bodyPr>
          <a:lstStyle/>
          <a:p>
            <a:r>
              <a:rPr lang="en-US" dirty="0" err="1" smtClean="0">
                <a:solidFill>
                  <a:schemeClr val="accent3"/>
                </a:solidFill>
              </a:rPr>
              <a:t>Halofit</a:t>
            </a:r>
            <a:r>
              <a:rPr lang="en-US" dirty="0" smtClean="0">
                <a:solidFill>
                  <a:schemeClr val="accent3"/>
                </a:solidFill>
              </a:rPr>
              <a:t> non-wiggly</a:t>
            </a:r>
            <a:endParaRPr lang="en-US" dirty="0">
              <a:solidFill>
                <a:schemeClr val="accent3"/>
              </a:solidFill>
            </a:endParaRPr>
          </a:p>
        </p:txBody>
      </p:sp>
      <p:sp>
        <p:nvSpPr>
          <p:cNvPr id="11" name="TextBox 10"/>
          <p:cNvSpPr txBox="1"/>
          <p:nvPr/>
        </p:nvSpPr>
        <p:spPr>
          <a:xfrm>
            <a:off x="3103214" y="3946608"/>
            <a:ext cx="2197655" cy="646331"/>
          </a:xfrm>
          <a:prstGeom prst="rect">
            <a:avLst/>
          </a:prstGeom>
          <a:noFill/>
        </p:spPr>
        <p:txBody>
          <a:bodyPr wrap="square" rtlCol="0">
            <a:spAutoFit/>
          </a:bodyPr>
          <a:lstStyle/>
          <a:p>
            <a:pPr algn="ctr"/>
            <a:r>
              <a:rPr lang="en-US" dirty="0" smtClean="0">
                <a:solidFill>
                  <a:schemeClr val="accent2"/>
                </a:solidFill>
              </a:rPr>
              <a:t>Acoustic peaks and their broadening</a:t>
            </a:r>
            <a:endParaRPr lang="en-US" dirty="0">
              <a:solidFill>
                <a:schemeClr val="accent2"/>
              </a:solidFill>
            </a:endParaRPr>
          </a:p>
        </p:txBody>
      </p:sp>
      <p:sp>
        <p:nvSpPr>
          <p:cNvPr id="12" name="TextBox 11"/>
          <p:cNvSpPr txBox="1"/>
          <p:nvPr/>
        </p:nvSpPr>
        <p:spPr>
          <a:xfrm>
            <a:off x="4097147" y="2416793"/>
            <a:ext cx="3136348" cy="646331"/>
          </a:xfrm>
          <a:prstGeom prst="rect">
            <a:avLst/>
          </a:prstGeom>
          <a:noFill/>
        </p:spPr>
        <p:txBody>
          <a:bodyPr wrap="square" rtlCol="0">
            <a:spAutoFit/>
          </a:bodyPr>
          <a:lstStyle/>
          <a:p>
            <a:pPr algn="ctr"/>
            <a:r>
              <a:rPr lang="en-US" dirty="0" smtClean="0">
                <a:solidFill>
                  <a:srgbClr val="FF33FF"/>
                </a:solidFill>
              </a:rPr>
              <a:t>Non-linear effects from </a:t>
            </a:r>
            <a:r>
              <a:rPr lang="en-US" dirty="0" err="1" smtClean="0">
                <a:solidFill>
                  <a:srgbClr val="FF33FF"/>
                </a:solidFill>
              </a:rPr>
              <a:t>GiggleZ</a:t>
            </a:r>
            <a:r>
              <a:rPr lang="en-US" dirty="0" smtClean="0">
                <a:solidFill>
                  <a:srgbClr val="FF33FF"/>
                </a:solidFill>
              </a:rPr>
              <a:t> scaled to cosmology</a:t>
            </a:r>
            <a:endParaRPr lang="en-US" dirty="0">
              <a:solidFill>
                <a:srgbClr val="FF33FF"/>
              </a:solidFill>
            </a:endParaRPr>
          </a:p>
        </p:txBody>
      </p:sp>
      <p:sp>
        <p:nvSpPr>
          <p:cNvPr id="14" name="Rectangle 13"/>
          <p:cNvSpPr/>
          <p:nvPr/>
        </p:nvSpPr>
        <p:spPr>
          <a:xfrm>
            <a:off x="1888435" y="3018953"/>
            <a:ext cx="397566" cy="1016000"/>
          </a:xfrm>
          <a:prstGeom prst="rect">
            <a:avLst/>
          </a:prstGeom>
          <a:solidFill>
            <a:schemeClr val="accent1">
              <a:alpha val="53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5" name="Rectangle 14"/>
          <p:cNvSpPr/>
          <p:nvPr/>
        </p:nvSpPr>
        <p:spPr>
          <a:xfrm>
            <a:off x="2286001" y="3023017"/>
            <a:ext cx="1159563" cy="1016000"/>
          </a:xfrm>
          <a:prstGeom prst="rect">
            <a:avLst/>
          </a:prstGeom>
          <a:solidFill>
            <a:schemeClr val="accent3">
              <a:alpha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6" name="Rectangle 15"/>
          <p:cNvSpPr/>
          <p:nvPr/>
        </p:nvSpPr>
        <p:spPr>
          <a:xfrm>
            <a:off x="3456605" y="3023017"/>
            <a:ext cx="1446700" cy="1016000"/>
          </a:xfrm>
          <a:prstGeom prst="rect">
            <a:avLst/>
          </a:prstGeom>
          <a:solidFill>
            <a:schemeClr val="accent2">
              <a:alpha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7" name="Rectangle 16"/>
          <p:cNvSpPr/>
          <p:nvPr/>
        </p:nvSpPr>
        <p:spPr>
          <a:xfrm>
            <a:off x="4903305" y="3029995"/>
            <a:ext cx="1256195" cy="1016000"/>
          </a:xfrm>
          <a:prstGeom prst="rect">
            <a:avLst/>
          </a:prstGeom>
          <a:solidFill>
            <a:schemeClr val="accent6">
              <a:alpha val="50000"/>
            </a:schemeClr>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rgbClr val="9933FF"/>
              </a:solidFill>
            </a:endParaRPr>
          </a:p>
        </p:txBody>
      </p:sp>
    </p:spTree>
    <p:extLst>
      <p:ext uri="{BB962C8B-B14F-4D97-AF65-F5344CB8AC3E}">
        <p14:creationId xmlns:p14="http://schemas.microsoft.com/office/powerpoint/2010/main" val="1401316815"/>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69FFFF"/>
                </a:solidFill>
              </a:rPr>
              <a:t>Neutrinos</a:t>
            </a:r>
            <a:endParaRPr lang="en-US" dirty="0">
              <a:solidFill>
                <a:srgbClr val="69FFFF"/>
              </a:solidFill>
            </a:endParaRPr>
          </a:p>
        </p:txBody>
      </p:sp>
      <p:sp>
        <p:nvSpPr>
          <p:cNvPr id="3" name="Content Placeholder 2"/>
          <p:cNvSpPr>
            <a:spLocks noGrp="1"/>
          </p:cNvSpPr>
          <p:nvPr>
            <p:ph idx="1"/>
          </p:nvPr>
        </p:nvSpPr>
        <p:spPr>
          <a:xfrm>
            <a:off x="457199" y="1600200"/>
            <a:ext cx="5851341" cy="4525963"/>
          </a:xfrm>
        </p:spPr>
        <p:txBody>
          <a:bodyPr>
            <a:normAutofit fontScale="92500" lnSpcReduction="10000"/>
          </a:bodyPr>
          <a:lstStyle/>
          <a:p>
            <a:r>
              <a:rPr lang="en-US" sz="2600" dirty="0" smtClean="0"/>
              <a:t>Exactly mass-less in Standard Model </a:t>
            </a:r>
          </a:p>
          <a:p>
            <a:r>
              <a:rPr lang="en-US" sz="2600" dirty="0" smtClean="0"/>
              <a:t>Oscillations imply mass:</a:t>
            </a:r>
          </a:p>
          <a:p>
            <a:pPr lvl="1"/>
            <a:r>
              <a:rPr lang="en-AU" sz="2400" dirty="0">
                <a:solidFill>
                  <a:srgbClr val="FFFFFF"/>
                </a:solidFill>
              </a:rPr>
              <a:t>Atmospheric and accelerator neutrinos: </a:t>
            </a:r>
            <a:r>
              <a:rPr lang="en-AU" sz="2400" dirty="0" smtClean="0">
                <a:solidFill>
                  <a:srgbClr val="FFFFFF"/>
                </a:solidFill>
              </a:rPr>
              <a:t>	</a:t>
            </a:r>
            <a:r>
              <a:rPr lang="en-AU" sz="2400" dirty="0" smtClean="0">
                <a:solidFill>
                  <a:schemeClr val="accent6"/>
                </a:solidFill>
                <a:latin typeface="Symbol" charset="2"/>
                <a:cs typeface="Symbol" charset="2"/>
              </a:rPr>
              <a:t>D</a:t>
            </a:r>
            <a:r>
              <a:rPr lang="en-AU" sz="2400" i="1" dirty="0" smtClean="0">
                <a:solidFill>
                  <a:schemeClr val="accent6"/>
                </a:solidFill>
                <a:latin typeface="Times New Roman"/>
                <a:cs typeface="Times New Roman"/>
              </a:rPr>
              <a:t>m</a:t>
            </a:r>
            <a:r>
              <a:rPr lang="en-AU" sz="2400" baseline="-25000" dirty="0" smtClean="0">
                <a:solidFill>
                  <a:schemeClr val="accent6"/>
                </a:solidFill>
                <a:latin typeface="Symbol" charset="2"/>
                <a:cs typeface="Symbol" charset="2"/>
              </a:rPr>
              <a:t>32</a:t>
            </a:r>
            <a:r>
              <a:rPr lang="en-AU" sz="2400" baseline="30000" dirty="0" smtClean="0">
                <a:solidFill>
                  <a:schemeClr val="accent6"/>
                </a:solidFill>
                <a:cs typeface="Symbol" charset="2"/>
              </a:rPr>
              <a:t>2 </a:t>
            </a:r>
            <a:r>
              <a:rPr lang="en-AU" sz="2400" dirty="0">
                <a:solidFill>
                  <a:schemeClr val="accent6"/>
                </a:solidFill>
                <a:cs typeface="Symbol" charset="2"/>
              </a:rPr>
              <a:t>≈ 3×10</a:t>
            </a:r>
            <a:r>
              <a:rPr lang="en-AU" sz="2400" baseline="30000" dirty="0">
                <a:solidFill>
                  <a:schemeClr val="accent6"/>
                </a:solidFill>
                <a:cs typeface="Symbol" charset="2"/>
              </a:rPr>
              <a:t>-3 </a:t>
            </a:r>
            <a:r>
              <a:rPr lang="en-AU" sz="2400" dirty="0">
                <a:solidFill>
                  <a:schemeClr val="accent6"/>
                </a:solidFill>
                <a:cs typeface="Symbol" charset="2"/>
              </a:rPr>
              <a:t>eV</a:t>
            </a:r>
            <a:r>
              <a:rPr lang="en-AU" sz="2400" baseline="30000" dirty="0">
                <a:solidFill>
                  <a:schemeClr val="accent6"/>
                </a:solidFill>
                <a:cs typeface="Symbol" charset="2"/>
              </a:rPr>
              <a:t>2</a:t>
            </a:r>
          </a:p>
          <a:p>
            <a:pPr lvl="1"/>
            <a:r>
              <a:rPr lang="en-AU" sz="2400" dirty="0">
                <a:solidFill>
                  <a:srgbClr val="FFFFFF"/>
                </a:solidFill>
              </a:rPr>
              <a:t>Solar and reactor </a:t>
            </a:r>
            <a:r>
              <a:rPr lang="en-AU" sz="2400" dirty="0" smtClean="0">
                <a:solidFill>
                  <a:srgbClr val="FFFFFF"/>
                </a:solidFill>
              </a:rPr>
              <a:t>neutrinos:</a:t>
            </a:r>
          </a:p>
          <a:p>
            <a:pPr marL="448056" lvl="1" indent="0">
              <a:buNone/>
            </a:pPr>
            <a:r>
              <a:rPr lang="en-AU" sz="2400" dirty="0" smtClean="0">
                <a:solidFill>
                  <a:srgbClr val="FF33FF"/>
                </a:solidFill>
                <a:latin typeface="Symbol" charset="2"/>
                <a:cs typeface="Symbol" charset="2"/>
              </a:rPr>
              <a:t>	D</a:t>
            </a:r>
            <a:r>
              <a:rPr lang="en-AU" sz="2400" i="1" dirty="0" smtClean="0">
                <a:solidFill>
                  <a:srgbClr val="FF33FF"/>
                </a:solidFill>
                <a:latin typeface="Times New Roman"/>
                <a:cs typeface="Times New Roman"/>
              </a:rPr>
              <a:t>m</a:t>
            </a:r>
            <a:r>
              <a:rPr lang="en-AU" sz="2400" baseline="-25000" dirty="0" smtClean="0">
                <a:solidFill>
                  <a:srgbClr val="FF33FF"/>
                </a:solidFill>
                <a:latin typeface="Symbol" charset="2"/>
                <a:cs typeface="Symbol" charset="2"/>
              </a:rPr>
              <a:t>12</a:t>
            </a:r>
            <a:r>
              <a:rPr lang="en-AU" sz="2400" baseline="30000" dirty="0" smtClean="0">
                <a:solidFill>
                  <a:srgbClr val="FF33FF"/>
                </a:solidFill>
                <a:cs typeface="Symbol" charset="2"/>
              </a:rPr>
              <a:t>2 </a:t>
            </a:r>
            <a:r>
              <a:rPr lang="en-AU" sz="2400" dirty="0">
                <a:solidFill>
                  <a:srgbClr val="FF33FF"/>
                </a:solidFill>
                <a:cs typeface="Symbol" charset="2"/>
              </a:rPr>
              <a:t>≈ 8×10</a:t>
            </a:r>
            <a:r>
              <a:rPr lang="en-AU" sz="2400" baseline="30000" dirty="0">
                <a:solidFill>
                  <a:srgbClr val="FF33FF"/>
                </a:solidFill>
                <a:cs typeface="Symbol" charset="2"/>
              </a:rPr>
              <a:t>-5 </a:t>
            </a:r>
            <a:r>
              <a:rPr lang="en-AU" sz="2400" dirty="0" smtClean="0">
                <a:solidFill>
                  <a:srgbClr val="FF33FF"/>
                </a:solidFill>
                <a:cs typeface="Symbol" charset="2"/>
              </a:rPr>
              <a:t>eV</a:t>
            </a:r>
            <a:r>
              <a:rPr lang="en-AU" sz="2400" baseline="30000" dirty="0" smtClean="0">
                <a:solidFill>
                  <a:srgbClr val="FF33FF"/>
                </a:solidFill>
                <a:cs typeface="Symbol" charset="2"/>
              </a:rPr>
              <a:t>2</a:t>
            </a:r>
          </a:p>
          <a:p>
            <a:pPr lvl="1"/>
            <a:r>
              <a:rPr lang="en-AU" sz="2400" dirty="0">
                <a:solidFill>
                  <a:srgbClr val="FFFFFF"/>
                </a:solidFill>
                <a:cs typeface="Symbol" charset="2"/>
              </a:rPr>
              <a:t>One species </a:t>
            </a:r>
            <a:r>
              <a:rPr lang="en-AU" sz="2400" dirty="0">
                <a:solidFill>
                  <a:srgbClr val="FF33FF"/>
                </a:solidFill>
                <a:cs typeface="Symbol" charset="2"/>
              </a:rPr>
              <a:t>&gt; 0.05 </a:t>
            </a:r>
            <a:r>
              <a:rPr lang="en-AU" sz="2400" dirty="0" err="1">
                <a:solidFill>
                  <a:srgbClr val="FF33FF"/>
                </a:solidFill>
                <a:cs typeface="Symbol" charset="2"/>
              </a:rPr>
              <a:t>eV</a:t>
            </a:r>
            <a:endParaRPr lang="en-AU" sz="2400" dirty="0">
              <a:solidFill>
                <a:srgbClr val="FF33FF"/>
              </a:solidFill>
              <a:cs typeface="Symbol" charset="2"/>
            </a:endParaRPr>
          </a:p>
          <a:p>
            <a:pPr marL="448056" lvl="1" indent="0">
              <a:buNone/>
            </a:pPr>
            <a:endParaRPr lang="en-AU" sz="2400" i="1" dirty="0" smtClean="0">
              <a:solidFill>
                <a:srgbClr val="FF33FF"/>
              </a:solidFill>
              <a:latin typeface="Times New Roman"/>
              <a:cs typeface="Times New Roman"/>
            </a:endParaRPr>
          </a:p>
          <a:p>
            <a:r>
              <a:rPr lang="en-AU" sz="2800" i="1" dirty="0" err="1" smtClean="0">
                <a:solidFill>
                  <a:srgbClr val="FF33FF"/>
                </a:solidFill>
                <a:latin typeface="Times New Roman"/>
                <a:cs typeface="Times New Roman"/>
              </a:rPr>
              <a:t>m</a:t>
            </a:r>
            <a:r>
              <a:rPr lang="en-AU" sz="2800" baseline="-25000" dirty="0" err="1" smtClean="0">
                <a:solidFill>
                  <a:srgbClr val="FF33FF"/>
                </a:solidFill>
                <a:latin typeface="Symbol" charset="2"/>
                <a:cs typeface="Symbol" charset="2"/>
              </a:rPr>
              <a:t>n</a:t>
            </a:r>
            <a:r>
              <a:rPr lang="en-AU" sz="2800" i="1" baseline="-25000" dirty="0" err="1" smtClean="0">
                <a:solidFill>
                  <a:srgbClr val="FF33FF"/>
                </a:solidFill>
                <a:latin typeface="Times New Roman"/>
                <a:cs typeface="Times New Roman"/>
              </a:rPr>
              <a:t>e</a:t>
            </a:r>
            <a:r>
              <a:rPr lang="en-AU" sz="2800" baseline="30000" dirty="0" smtClean="0">
                <a:solidFill>
                  <a:srgbClr val="FF33FF"/>
                </a:solidFill>
                <a:cs typeface="Symbol" charset="2"/>
              </a:rPr>
              <a:t> </a:t>
            </a:r>
            <a:r>
              <a:rPr lang="en-AU" sz="2800" dirty="0">
                <a:solidFill>
                  <a:srgbClr val="FF33FF"/>
                </a:solidFill>
                <a:cs typeface="Symbol" charset="2"/>
              </a:rPr>
              <a:t>&lt; 2.05 </a:t>
            </a:r>
            <a:r>
              <a:rPr lang="en-AU" sz="2800" dirty="0" err="1">
                <a:solidFill>
                  <a:srgbClr val="FF33FF"/>
                </a:solidFill>
                <a:cs typeface="Symbol" charset="2"/>
              </a:rPr>
              <a:t>eV</a:t>
            </a:r>
            <a:r>
              <a:rPr lang="en-AU" sz="2800" dirty="0">
                <a:cs typeface="Symbol" charset="2"/>
              </a:rPr>
              <a:t> (beta decay)</a:t>
            </a:r>
            <a:endParaRPr lang="en-AU" sz="2800" dirty="0"/>
          </a:p>
          <a:p>
            <a:endParaRPr lang="en-AU" sz="2400" dirty="0">
              <a:solidFill>
                <a:srgbClr val="FF33FF"/>
              </a:solidFill>
              <a:cs typeface="Symbol" charset="2"/>
            </a:endParaRPr>
          </a:p>
          <a:p>
            <a:r>
              <a:rPr lang="en-AU" sz="2600" dirty="0">
                <a:solidFill>
                  <a:srgbClr val="FF33FF"/>
                </a:solidFill>
                <a:cs typeface="Symbol" charset="2"/>
              </a:rPr>
              <a:t>Cannot (yet) measure absolute mass!</a:t>
            </a:r>
            <a:endParaRPr lang="en-US" sz="2600" dirty="0">
              <a:solidFill>
                <a:srgbClr val="FF33FF"/>
              </a:solidFill>
            </a:endParaRPr>
          </a:p>
          <a:p>
            <a:endParaRPr lang="en-US" sz="2400" dirty="0"/>
          </a:p>
        </p:txBody>
      </p:sp>
      <p:pic>
        <p:nvPicPr>
          <p:cNvPr id="4" name="Picture 3" descr="M1-3_neutrinos.jpg"/>
          <p:cNvPicPr>
            <a:picLocks noChangeAspect="1"/>
          </p:cNvPicPr>
          <p:nvPr/>
        </p:nvPicPr>
        <p:blipFill>
          <a:blip r:embed="rId3"/>
          <a:stretch>
            <a:fillRect/>
          </a:stretch>
        </p:blipFill>
        <p:spPr>
          <a:xfrm>
            <a:off x="5654772" y="2930747"/>
            <a:ext cx="3053036" cy="2308095"/>
          </a:xfrm>
          <a:prstGeom prst="rect">
            <a:avLst/>
          </a:prstGeom>
        </p:spPr>
      </p:pic>
      <p:sp>
        <p:nvSpPr>
          <p:cNvPr id="5" name="TextBox 4"/>
          <p:cNvSpPr txBox="1"/>
          <p:nvPr/>
        </p:nvSpPr>
        <p:spPr>
          <a:xfrm>
            <a:off x="7393942" y="4943893"/>
            <a:ext cx="1352353" cy="307777"/>
          </a:xfrm>
          <a:prstGeom prst="rect">
            <a:avLst/>
          </a:prstGeom>
          <a:noFill/>
        </p:spPr>
        <p:txBody>
          <a:bodyPr wrap="none" rtlCol="0">
            <a:spAutoFit/>
          </a:bodyPr>
          <a:lstStyle/>
          <a:p>
            <a:r>
              <a:rPr lang="en-US" sz="1400" dirty="0" err="1">
                <a:solidFill>
                  <a:schemeClr val="accent1"/>
                </a:solidFill>
              </a:rPr>
              <a:t>p</a:t>
            </a:r>
            <a:r>
              <a:rPr lang="en-US" sz="1400" dirty="0" err="1" smtClean="0">
                <a:solidFill>
                  <a:schemeClr val="accent1"/>
                </a:solidFill>
              </a:rPr>
              <a:t>articlezoo.net</a:t>
            </a:r>
            <a:endParaRPr lang="en-US" sz="1400" dirty="0">
              <a:solidFill>
                <a:schemeClr val="accent1"/>
              </a:solidFill>
            </a:endParaRPr>
          </a:p>
        </p:txBody>
      </p:sp>
    </p:spTree>
    <p:extLst>
      <p:ext uri="{BB962C8B-B14F-4D97-AF65-F5344CB8AC3E}">
        <p14:creationId xmlns:p14="http://schemas.microsoft.com/office/powerpoint/2010/main" val="2795693582"/>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talk_prob2.eps"/>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4433" y="1605219"/>
            <a:ext cx="7828977" cy="4702919"/>
          </a:xfrm>
          <a:prstGeom prst="rect">
            <a:avLst/>
          </a:prstGeom>
          <a:solidFill>
            <a:schemeClr val="tx1"/>
          </a:solidFill>
        </p:spPr>
      </p:pic>
      <p:sp>
        <p:nvSpPr>
          <p:cNvPr id="2" name="Title 1"/>
          <p:cNvSpPr>
            <a:spLocks noGrp="1"/>
          </p:cNvSpPr>
          <p:nvPr>
            <p:ph type="title"/>
          </p:nvPr>
        </p:nvSpPr>
        <p:spPr/>
        <p:txBody>
          <a:bodyPr/>
          <a:lstStyle/>
          <a:p>
            <a:r>
              <a:rPr lang="en-US" dirty="0" smtClean="0">
                <a:solidFill>
                  <a:schemeClr val="accent3"/>
                </a:solidFill>
              </a:rPr>
              <a:t>Results</a:t>
            </a:r>
            <a:endParaRPr lang="en-US" dirty="0">
              <a:solidFill>
                <a:schemeClr val="accent3"/>
              </a:solidFill>
            </a:endParaRPr>
          </a:p>
        </p:txBody>
      </p:sp>
      <p:sp>
        <p:nvSpPr>
          <p:cNvPr id="5" name="TextBox 4"/>
          <p:cNvSpPr txBox="1"/>
          <p:nvPr/>
        </p:nvSpPr>
        <p:spPr>
          <a:xfrm>
            <a:off x="2376954" y="1748779"/>
            <a:ext cx="6085703" cy="1754327"/>
          </a:xfrm>
          <a:prstGeom prst="rect">
            <a:avLst/>
          </a:prstGeom>
          <a:noFill/>
        </p:spPr>
        <p:txBody>
          <a:bodyPr wrap="square" rtlCol="0">
            <a:spAutoFit/>
          </a:bodyPr>
          <a:lstStyle/>
          <a:p>
            <a:r>
              <a:rPr lang="en-US" dirty="0" smtClean="0">
                <a:solidFill>
                  <a:schemeClr val="bg1"/>
                </a:solidFill>
              </a:rPr>
              <a:t>Sloan Digital Sky Survey (110000 galaxies) 									</a:t>
            </a:r>
            <a:r>
              <a:rPr lang="en-AU" dirty="0" err="1" smtClean="0">
                <a:solidFill>
                  <a:srgbClr val="000000"/>
                </a:solidFill>
                <a:latin typeface="Symbol" charset="2"/>
                <a:cs typeface="Symbol" charset="2"/>
              </a:rPr>
              <a:t>S</a:t>
            </a:r>
            <a:r>
              <a:rPr lang="en-AU" i="1" dirty="0" err="1" smtClean="0">
                <a:solidFill>
                  <a:srgbClr val="000000"/>
                </a:solidFill>
                <a:latin typeface="Times New Roman"/>
                <a:cs typeface="Times New Roman"/>
              </a:rPr>
              <a:t>m</a:t>
            </a:r>
            <a:r>
              <a:rPr lang="en-AU" baseline="-25000" dirty="0" err="1" smtClean="0">
                <a:solidFill>
                  <a:srgbClr val="000000"/>
                </a:solidFill>
                <a:latin typeface="Symbol" charset="2"/>
                <a:cs typeface="Symbol" charset="2"/>
              </a:rPr>
              <a:t>u</a:t>
            </a:r>
            <a:r>
              <a:rPr lang="en-AU" baseline="-25000" dirty="0" smtClean="0">
                <a:solidFill>
                  <a:srgbClr val="000000"/>
                </a:solidFill>
                <a:latin typeface="Symbol" charset="2"/>
                <a:cs typeface="Symbol" charset="2"/>
              </a:rPr>
              <a:t> </a:t>
            </a:r>
            <a:r>
              <a:rPr lang="en-AU" dirty="0">
                <a:solidFill>
                  <a:srgbClr val="000000"/>
                </a:solidFill>
              </a:rPr>
              <a:t>&lt; 0.62eV</a:t>
            </a:r>
            <a:endParaRPr lang="en-US" dirty="0" smtClean="0">
              <a:solidFill>
                <a:schemeClr val="bg1"/>
              </a:solidFill>
            </a:endParaRPr>
          </a:p>
          <a:p>
            <a:r>
              <a:rPr lang="en-US" dirty="0" smtClean="0">
                <a:solidFill>
                  <a:srgbClr val="FF8000"/>
                </a:solidFill>
              </a:rPr>
              <a:t>WiggleZ (240000 galaxies)</a:t>
            </a:r>
          </a:p>
          <a:p>
            <a:r>
              <a:rPr lang="en-US" dirty="0">
                <a:solidFill>
                  <a:srgbClr val="FF8000"/>
                </a:solidFill>
                <a:latin typeface="Symbol" charset="2"/>
                <a:cs typeface="Symbol" charset="2"/>
              </a:rPr>
              <a:t>	</a:t>
            </a:r>
            <a:r>
              <a:rPr lang="en-US" dirty="0" smtClean="0">
                <a:solidFill>
                  <a:srgbClr val="FF8000"/>
                </a:solidFill>
                <a:latin typeface="Symbol" charset="2"/>
                <a:cs typeface="Symbol" charset="2"/>
              </a:rPr>
              <a:t>					</a:t>
            </a:r>
            <a:r>
              <a:rPr lang="en-AU" dirty="0" err="1" smtClean="0">
                <a:solidFill>
                  <a:srgbClr val="FF8000"/>
                </a:solidFill>
                <a:latin typeface="Symbol" charset="2"/>
                <a:cs typeface="Symbol" charset="2"/>
              </a:rPr>
              <a:t>S</a:t>
            </a:r>
            <a:r>
              <a:rPr lang="en-AU" i="1" dirty="0" err="1" smtClean="0">
                <a:solidFill>
                  <a:srgbClr val="FF8000"/>
                </a:solidFill>
                <a:latin typeface="Times New Roman"/>
                <a:cs typeface="Times New Roman"/>
              </a:rPr>
              <a:t>m</a:t>
            </a:r>
            <a:r>
              <a:rPr lang="en-AU" baseline="-25000" dirty="0" err="1" smtClean="0">
                <a:solidFill>
                  <a:srgbClr val="FF8000"/>
                </a:solidFill>
                <a:latin typeface="Symbol" charset="2"/>
                <a:cs typeface="Symbol" charset="2"/>
              </a:rPr>
              <a:t>u</a:t>
            </a:r>
            <a:r>
              <a:rPr lang="en-AU" baseline="-25000" dirty="0" smtClean="0">
                <a:solidFill>
                  <a:srgbClr val="FF8000"/>
                </a:solidFill>
                <a:latin typeface="Symbol" charset="2"/>
                <a:cs typeface="Symbol" charset="2"/>
              </a:rPr>
              <a:t> </a:t>
            </a:r>
            <a:r>
              <a:rPr lang="en-AU" dirty="0">
                <a:solidFill>
                  <a:srgbClr val="FF8000"/>
                </a:solidFill>
              </a:rPr>
              <a:t>&lt; </a:t>
            </a:r>
            <a:r>
              <a:rPr lang="en-AU" dirty="0" smtClean="0">
                <a:solidFill>
                  <a:srgbClr val="FF8000"/>
                </a:solidFill>
              </a:rPr>
              <a:t>0.60eV</a:t>
            </a:r>
            <a:endParaRPr lang="en-US" dirty="0" smtClean="0">
              <a:solidFill>
                <a:srgbClr val="FF8000"/>
              </a:solidFill>
            </a:endParaRPr>
          </a:p>
          <a:p>
            <a:r>
              <a:rPr lang="en-US" dirty="0" smtClean="0">
                <a:solidFill>
                  <a:schemeClr val="bg1"/>
                </a:solidFill>
              </a:rPr>
              <a:t>WiggleZ+H</a:t>
            </a:r>
            <a:r>
              <a:rPr lang="en-US" baseline="-25000" dirty="0" smtClean="0">
                <a:solidFill>
                  <a:schemeClr val="bg1"/>
                </a:solidFill>
              </a:rPr>
              <a:t>0</a:t>
            </a:r>
            <a:r>
              <a:rPr lang="en-US" dirty="0" smtClean="0">
                <a:solidFill>
                  <a:schemeClr val="bg1"/>
                </a:solidFill>
              </a:rPr>
              <a:t>+Baryonic Acoustic Oscillations</a:t>
            </a:r>
            <a:r>
              <a:rPr lang="en-US" dirty="0" smtClean="0">
                <a:solidFill>
                  <a:srgbClr val="69FFFF"/>
                </a:solidFill>
              </a:rPr>
              <a:t>									</a:t>
            </a:r>
            <a:r>
              <a:rPr lang="en-AU" b="1" dirty="0" err="1" smtClean="0">
                <a:solidFill>
                  <a:srgbClr val="FF8000"/>
                </a:solidFill>
                <a:latin typeface="Symbol" charset="2"/>
                <a:cs typeface="Symbol" charset="2"/>
              </a:rPr>
              <a:t>S</a:t>
            </a:r>
            <a:r>
              <a:rPr lang="en-AU" b="1" i="1" dirty="0" err="1" smtClean="0">
                <a:solidFill>
                  <a:srgbClr val="FF8000"/>
                </a:solidFill>
                <a:latin typeface="Times New Roman"/>
                <a:cs typeface="Times New Roman"/>
              </a:rPr>
              <a:t>m</a:t>
            </a:r>
            <a:r>
              <a:rPr lang="en-AU" b="1" baseline="-25000" dirty="0" err="1" smtClean="0">
                <a:solidFill>
                  <a:srgbClr val="FF8000"/>
                </a:solidFill>
                <a:latin typeface="Symbol" charset="2"/>
                <a:cs typeface="Symbol" charset="2"/>
              </a:rPr>
              <a:t>u</a:t>
            </a:r>
            <a:r>
              <a:rPr lang="en-AU" b="1" baseline="-25000" dirty="0" smtClean="0">
                <a:solidFill>
                  <a:srgbClr val="FF8000"/>
                </a:solidFill>
                <a:latin typeface="Symbol" charset="2"/>
                <a:cs typeface="Symbol" charset="2"/>
              </a:rPr>
              <a:t> </a:t>
            </a:r>
            <a:r>
              <a:rPr lang="en-AU" b="1" dirty="0">
                <a:solidFill>
                  <a:srgbClr val="FF8000"/>
                </a:solidFill>
              </a:rPr>
              <a:t>&lt; </a:t>
            </a:r>
            <a:r>
              <a:rPr lang="en-AU" b="1" dirty="0" smtClean="0">
                <a:solidFill>
                  <a:srgbClr val="FF8000"/>
                </a:solidFill>
              </a:rPr>
              <a:t>0.29eV</a:t>
            </a:r>
            <a:endParaRPr lang="en-US" b="1" dirty="0" smtClean="0">
              <a:solidFill>
                <a:srgbClr val="FF8000"/>
              </a:solidFill>
            </a:endParaRPr>
          </a:p>
        </p:txBody>
      </p:sp>
      <p:pic>
        <p:nvPicPr>
          <p:cNvPr id="6" name="Picture 5" descr="nu_mu.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826572" y="3649200"/>
            <a:ext cx="1098228" cy="1115998"/>
          </a:xfrm>
          <a:prstGeom prst="rect">
            <a:avLst/>
          </a:prstGeom>
        </p:spPr>
      </p:pic>
    </p:spTree>
    <p:extLst>
      <p:ext uri="{BB962C8B-B14F-4D97-AF65-F5344CB8AC3E}">
        <p14:creationId xmlns:p14="http://schemas.microsoft.com/office/powerpoint/2010/main" val="1855569546"/>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1"/>
                </a:solidFill>
              </a:rPr>
              <a:t>Recent development </a:t>
            </a:r>
            <a:endParaRPr lang="en-US" dirty="0">
              <a:solidFill>
                <a:schemeClr val="accent1"/>
              </a:solidFill>
            </a:endParaRPr>
          </a:p>
        </p:txBody>
      </p:sp>
      <p:sp>
        <p:nvSpPr>
          <p:cNvPr id="3" name="Content Placeholder 2"/>
          <p:cNvSpPr>
            <a:spLocks noGrp="1"/>
          </p:cNvSpPr>
          <p:nvPr>
            <p:ph idx="1"/>
          </p:nvPr>
        </p:nvSpPr>
        <p:spPr/>
        <p:txBody>
          <a:bodyPr>
            <a:normAutofit/>
          </a:bodyPr>
          <a:lstStyle/>
          <a:p>
            <a:r>
              <a:rPr lang="en-US" dirty="0" smtClean="0">
                <a:solidFill>
                  <a:schemeClr val="accent2"/>
                </a:solidFill>
              </a:rPr>
              <a:t>Sloan Digital Sky Survey-III</a:t>
            </a:r>
          </a:p>
          <a:p>
            <a:pPr lvl="1"/>
            <a:r>
              <a:rPr lang="en-US" dirty="0" smtClean="0"/>
              <a:t>1 </a:t>
            </a:r>
            <a:r>
              <a:rPr lang="en-US" dirty="0" err="1" smtClean="0"/>
              <a:t>mio</a:t>
            </a:r>
            <a:r>
              <a:rPr lang="en-US" dirty="0" smtClean="0"/>
              <a:t> photometric redshifts (low resolution)</a:t>
            </a:r>
          </a:p>
          <a:p>
            <a:pPr lvl="1"/>
            <a:r>
              <a:rPr lang="en-AU" dirty="0" err="1">
                <a:solidFill>
                  <a:srgbClr val="69FFFF"/>
                </a:solidFill>
                <a:latin typeface="Symbol" charset="2"/>
                <a:cs typeface="Symbol" charset="2"/>
              </a:rPr>
              <a:t>S</a:t>
            </a:r>
            <a:r>
              <a:rPr lang="en-AU" i="1" dirty="0" err="1">
                <a:solidFill>
                  <a:srgbClr val="69FFFF"/>
                </a:solidFill>
                <a:latin typeface="Times New Roman"/>
                <a:cs typeface="Times New Roman"/>
              </a:rPr>
              <a:t>m</a:t>
            </a:r>
            <a:r>
              <a:rPr lang="en-AU" baseline="-25000" dirty="0" err="1">
                <a:solidFill>
                  <a:srgbClr val="69FFFF"/>
                </a:solidFill>
                <a:latin typeface="Symbol" charset="2"/>
                <a:cs typeface="Symbol" charset="2"/>
              </a:rPr>
              <a:t>u</a:t>
            </a:r>
            <a:r>
              <a:rPr lang="en-AU" baseline="-25000" dirty="0">
                <a:solidFill>
                  <a:srgbClr val="69FFFF"/>
                </a:solidFill>
                <a:latin typeface="Symbol" charset="2"/>
                <a:cs typeface="Symbol" charset="2"/>
              </a:rPr>
              <a:t> </a:t>
            </a:r>
            <a:r>
              <a:rPr lang="en-AU" dirty="0">
                <a:solidFill>
                  <a:srgbClr val="69FFFF"/>
                </a:solidFill>
              </a:rPr>
              <a:t>&lt; </a:t>
            </a:r>
            <a:r>
              <a:rPr lang="en-AU" dirty="0" smtClean="0">
                <a:solidFill>
                  <a:srgbClr val="69FFFF"/>
                </a:solidFill>
              </a:rPr>
              <a:t>0.30 </a:t>
            </a:r>
            <a:r>
              <a:rPr lang="en-AU" dirty="0" err="1" smtClean="0">
                <a:solidFill>
                  <a:srgbClr val="69FFFF"/>
                </a:solidFill>
              </a:rPr>
              <a:t>eV</a:t>
            </a:r>
            <a:r>
              <a:rPr lang="en-AU" dirty="0" smtClean="0"/>
              <a:t> (</a:t>
            </a:r>
            <a:r>
              <a:rPr lang="en-US" dirty="0" smtClean="0"/>
              <a:t>de </a:t>
            </a:r>
            <a:r>
              <a:rPr lang="en-US" dirty="0"/>
              <a:t>Putter et al. Jan </a:t>
            </a:r>
            <a:r>
              <a:rPr lang="en-US" dirty="0" smtClean="0"/>
              <a:t>2012)</a:t>
            </a:r>
            <a:endParaRPr lang="en-AU" dirty="0" smtClean="0"/>
          </a:p>
          <a:p>
            <a:r>
              <a:rPr lang="en-US" dirty="0" smtClean="0">
                <a:solidFill>
                  <a:schemeClr val="accent6"/>
                </a:solidFill>
              </a:rPr>
              <a:t>Galaxy clusters, South Pole Telescope</a:t>
            </a:r>
          </a:p>
          <a:p>
            <a:pPr lvl="1"/>
            <a:r>
              <a:rPr lang="en-US" dirty="0" smtClean="0"/>
              <a:t>X-ray luminosity-mass relation</a:t>
            </a:r>
          </a:p>
          <a:p>
            <a:pPr lvl="1"/>
            <a:r>
              <a:rPr lang="en-AU" dirty="0" err="1">
                <a:solidFill>
                  <a:srgbClr val="FF33FF"/>
                </a:solidFill>
                <a:latin typeface="Symbol" charset="2"/>
                <a:cs typeface="Symbol" charset="2"/>
              </a:rPr>
              <a:t>S</a:t>
            </a:r>
            <a:r>
              <a:rPr lang="en-AU" i="1" dirty="0" err="1">
                <a:solidFill>
                  <a:srgbClr val="FF33FF"/>
                </a:solidFill>
                <a:latin typeface="Times New Roman"/>
                <a:cs typeface="Times New Roman"/>
              </a:rPr>
              <a:t>m</a:t>
            </a:r>
            <a:r>
              <a:rPr lang="en-AU" baseline="-25000" dirty="0" err="1">
                <a:solidFill>
                  <a:srgbClr val="FF33FF"/>
                </a:solidFill>
                <a:latin typeface="Symbol" charset="2"/>
                <a:cs typeface="Symbol" charset="2"/>
              </a:rPr>
              <a:t>u</a:t>
            </a:r>
            <a:r>
              <a:rPr lang="en-AU" baseline="-25000" dirty="0">
                <a:solidFill>
                  <a:srgbClr val="FF33FF"/>
                </a:solidFill>
                <a:latin typeface="Symbol" charset="2"/>
                <a:cs typeface="Symbol" charset="2"/>
              </a:rPr>
              <a:t> </a:t>
            </a:r>
            <a:r>
              <a:rPr lang="en-AU" dirty="0">
                <a:solidFill>
                  <a:srgbClr val="FF33FF"/>
                </a:solidFill>
              </a:rPr>
              <a:t>&lt; </a:t>
            </a:r>
            <a:r>
              <a:rPr lang="en-AU" dirty="0" smtClean="0">
                <a:solidFill>
                  <a:srgbClr val="FF33FF"/>
                </a:solidFill>
              </a:rPr>
              <a:t>0.28 </a:t>
            </a:r>
            <a:r>
              <a:rPr lang="en-AU" dirty="0" err="1" smtClean="0">
                <a:solidFill>
                  <a:srgbClr val="FF33FF"/>
                </a:solidFill>
              </a:rPr>
              <a:t>eV</a:t>
            </a:r>
            <a:r>
              <a:rPr lang="en-AU" dirty="0" smtClean="0"/>
              <a:t> </a:t>
            </a:r>
            <a:r>
              <a:rPr lang="en-US" dirty="0" smtClean="0"/>
              <a:t> (</a:t>
            </a:r>
            <a:r>
              <a:rPr lang="en-US" dirty="0"/>
              <a:t>Benson et al. Dec 2011</a:t>
            </a:r>
            <a:r>
              <a:rPr lang="en-US" dirty="0" smtClean="0"/>
              <a:t>)</a:t>
            </a:r>
          </a:p>
          <a:p>
            <a:r>
              <a:rPr lang="en-US" dirty="0" smtClean="0">
                <a:solidFill>
                  <a:schemeClr val="accent1"/>
                </a:solidFill>
              </a:rPr>
              <a:t>Hubble parameter measurements</a:t>
            </a:r>
          </a:p>
          <a:p>
            <a:pPr lvl="1"/>
            <a:r>
              <a:rPr lang="en-US" dirty="0" smtClean="0"/>
              <a:t>Measure expansion as function of redshift</a:t>
            </a:r>
          </a:p>
          <a:p>
            <a:pPr lvl="1"/>
            <a:r>
              <a:rPr lang="en-AU" dirty="0" err="1">
                <a:solidFill>
                  <a:srgbClr val="3399FF"/>
                </a:solidFill>
                <a:latin typeface="Symbol" charset="2"/>
                <a:cs typeface="Symbol" charset="2"/>
              </a:rPr>
              <a:t>S</a:t>
            </a:r>
            <a:r>
              <a:rPr lang="en-AU" i="1" dirty="0" err="1">
                <a:solidFill>
                  <a:srgbClr val="3399FF"/>
                </a:solidFill>
                <a:latin typeface="Times New Roman"/>
                <a:cs typeface="Times New Roman"/>
              </a:rPr>
              <a:t>m</a:t>
            </a:r>
            <a:r>
              <a:rPr lang="en-AU" baseline="-25000" dirty="0" err="1">
                <a:solidFill>
                  <a:srgbClr val="3399FF"/>
                </a:solidFill>
                <a:latin typeface="Symbol" charset="2"/>
                <a:cs typeface="Symbol" charset="2"/>
              </a:rPr>
              <a:t>u</a:t>
            </a:r>
            <a:r>
              <a:rPr lang="en-AU" baseline="-25000" dirty="0">
                <a:solidFill>
                  <a:srgbClr val="3399FF"/>
                </a:solidFill>
                <a:latin typeface="Symbol" charset="2"/>
                <a:cs typeface="Symbol" charset="2"/>
              </a:rPr>
              <a:t> </a:t>
            </a:r>
            <a:r>
              <a:rPr lang="en-AU" dirty="0">
                <a:solidFill>
                  <a:srgbClr val="3399FF"/>
                </a:solidFill>
              </a:rPr>
              <a:t>&lt; </a:t>
            </a:r>
            <a:r>
              <a:rPr lang="en-AU" dirty="0" smtClean="0">
                <a:solidFill>
                  <a:srgbClr val="3399FF"/>
                </a:solidFill>
              </a:rPr>
              <a:t>0.48 </a:t>
            </a:r>
            <a:r>
              <a:rPr lang="en-AU" dirty="0" err="1" smtClean="0">
                <a:solidFill>
                  <a:srgbClr val="3399FF"/>
                </a:solidFill>
              </a:rPr>
              <a:t>eV</a:t>
            </a:r>
            <a:r>
              <a:rPr lang="en-AU" dirty="0" smtClean="0"/>
              <a:t> </a:t>
            </a:r>
            <a:r>
              <a:rPr lang="en-US" dirty="0" smtClean="0"/>
              <a:t>(</a:t>
            </a:r>
            <a:r>
              <a:rPr lang="en-US" dirty="0" err="1" smtClean="0"/>
              <a:t>Moresco</a:t>
            </a:r>
            <a:r>
              <a:rPr lang="en-US" dirty="0" smtClean="0"/>
              <a:t> et </a:t>
            </a:r>
            <a:r>
              <a:rPr lang="en-US" dirty="0"/>
              <a:t>al. Feb </a:t>
            </a:r>
            <a:r>
              <a:rPr lang="en-US" dirty="0" smtClean="0"/>
              <a:t>2012)</a:t>
            </a:r>
            <a:endParaRPr lang="en-US" dirty="0"/>
          </a:p>
          <a:p>
            <a:pPr lvl="1"/>
            <a:endParaRPr lang="en-US" dirty="0" smtClean="0"/>
          </a:p>
          <a:p>
            <a:endParaRPr lang="en-US" dirty="0"/>
          </a:p>
        </p:txBody>
      </p:sp>
    </p:spTree>
    <p:extLst>
      <p:ext uri="{BB962C8B-B14F-4D97-AF65-F5344CB8AC3E}">
        <p14:creationId xmlns:p14="http://schemas.microsoft.com/office/powerpoint/2010/main" val="2770155906"/>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6"/>
                </a:solidFill>
              </a:rPr>
              <a:t>Future</a:t>
            </a:r>
            <a:endParaRPr lang="en-US" dirty="0">
              <a:solidFill>
                <a:schemeClr val="accent6"/>
              </a:solidFill>
            </a:endParaRPr>
          </a:p>
        </p:txBody>
      </p:sp>
      <p:sp>
        <p:nvSpPr>
          <p:cNvPr id="3" name="Content Placeholder 2"/>
          <p:cNvSpPr>
            <a:spLocks noGrp="1"/>
          </p:cNvSpPr>
          <p:nvPr>
            <p:ph idx="1"/>
          </p:nvPr>
        </p:nvSpPr>
        <p:spPr>
          <a:xfrm>
            <a:off x="457200" y="1600200"/>
            <a:ext cx="5858889" cy="4525963"/>
          </a:xfrm>
        </p:spPr>
        <p:txBody>
          <a:bodyPr>
            <a:normAutofit/>
          </a:bodyPr>
          <a:lstStyle/>
          <a:p>
            <a:r>
              <a:rPr lang="en-US" dirty="0" smtClean="0">
                <a:solidFill>
                  <a:srgbClr val="69FFFF"/>
                </a:solidFill>
              </a:rPr>
              <a:t>Euclid (ESA launch 2019)</a:t>
            </a:r>
          </a:p>
          <a:p>
            <a:pPr lvl="1"/>
            <a:r>
              <a:rPr lang="en-US" dirty="0" smtClean="0"/>
              <a:t>1.5 </a:t>
            </a:r>
            <a:r>
              <a:rPr lang="en-US" dirty="0" err="1" smtClean="0"/>
              <a:t>mio</a:t>
            </a:r>
            <a:r>
              <a:rPr lang="en-US" dirty="0" smtClean="0"/>
              <a:t> galaxies spectra</a:t>
            </a:r>
          </a:p>
          <a:p>
            <a:pPr lvl="1"/>
            <a:r>
              <a:rPr lang="en-AU" dirty="0" err="1" smtClean="0">
                <a:solidFill>
                  <a:srgbClr val="69FFFF"/>
                </a:solidFill>
                <a:latin typeface="Symbol" charset="2"/>
                <a:cs typeface="Symbol" charset="2"/>
              </a:rPr>
              <a:t>S</a:t>
            </a:r>
            <a:r>
              <a:rPr lang="en-AU" i="1" dirty="0" err="1" smtClean="0">
                <a:solidFill>
                  <a:srgbClr val="69FFFF"/>
                </a:solidFill>
                <a:latin typeface="Times New Roman"/>
                <a:cs typeface="Times New Roman"/>
              </a:rPr>
              <a:t>m</a:t>
            </a:r>
            <a:r>
              <a:rPr lang="en-AU" baseline="-25000" dirty="0" err="1" smtClean="0">
                <a:solidFill>
                  <a:srgbClr val="69FFFF"/>
                </a:solidFill>
                <a:latin typeface="Symbol" charset="2"/>
                <a:cs typeface="Symbol" charset="2"/>
              </a:rPr>
              <a:t>u</a:t>
            </a:r>
            <a:r>
              <a:rPr lang="en-AU" baseline="-25000" dirty="0" smtClean="0">
                <a:solidFill>
                  <a:srgbClr val="69FFFF"/>
                </a:solidFill>
                <a:latin typeface="Symbol" charset="2"/>
                <a:cs typeface="Symbol" charset="2"/>
              </a:rPr>
              <a:t> </a:t>
            </a:r>
            <a:r>
              <a:rPr lang="en-AU" dirty="0">
                <a:solidFill>
                  <a:srgbClr val="69FFFF"/>
                </a:solidFill>
              </a:rPr>
              <a:t>&lt; </a:t>
            </a:r>
            <a:r>
              <a:rPr lang="en-AU" dirty="0" smtClean="0">
                <a:solidFill>
                  <a:srgbClr val="69FFFF"/>
                </a:solidFill>
              </a:rPr>
              <a:t>0.1 </a:t>
            </a:r>
            <a:r>
              <a:rPr lang="en-AU" dirty="0" err="1" smtClean="0">
                <a:solidFill>
                  <a:srgbClr val="69FFFF"/>
                </a:solidFill>
              </a:rPr>
              <a:t>eV</a:t>
            </a:r>
            <a:endParaRPr lang="en-AU" dirty="0" smtClean="0">
              <a:solidFill>
                <a:srgbClr val="69FFFF"/>
              </a:solidFill>
            </a:endParaRPr>
          </a:p>
        </p:txBody>
      </p:sp>
      <p:grpSp>
        <p:nvGrpSpPr>
          <p:cNvPr id="9" name="Group 8"/>
          <p:cNvGrpSpPr>
            <a:grpSpLocks noChangeAspect="1"/>
          </p:cNvGrpSpPr>
          <p:nvPr/>
        </p:nvGrpSpPr>
        <p:grpSpPr>
          <a:xfrm>
            <a:off x="6896334" y="-371038"/>
            <a:ext cx="2447184" cy="3236605"/>
            <a:chOff x="0" y="-74708"/>
            <a:chExt cx="4852894" cy="6418359"/>
          </a:xfrm>
        </p:grpSpPr>
        <p:pic>
          <p:nvPicPr>
            <p:cNvPr id="5" name="Picture 4" descr="Euclid.jpe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2800351"/>
              <a:ext cx="2895600" cy="3543300"/>
            </a:xfrm>
            <a:prstGeom prst="rect">
              <a:avLst/>
            </a:prstGeom>
          </p:spPr>
        </p:pic>
        <p:sp>
          <p:nvSpPr>
            <p:cNvPr id="6" name="Cloud Callout 5"/>
            <p:cNvSpPr/>
            <p:nvPr/>
          </p:nvSpPr>
          <p:spPr>
            <a:xfrm>
              <a:off x="938306" y="335057"/>
              <a:ext cx="3914588" cy="2465294"/>
            </a:xfrm>
            <a:prstGeom prst="cloudCallout">
              <a:avLst/>
            </a:prstGeom>
            <a:solidFill>
              <a:srgbClr val="69FFFF"/>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pic>
          <p:nvPicPr>
            <p:cNvPr id="7" name="Picture 6" descr="Euclide_THALES_AsLENIA_410.jpeg"/>
            <p:cNvPicPr>
              <a:picLocks noChangeAspect="1"/>
            </p:cNvPicPr>
            <p:nvPr/>
          </p:nvPicPr>
          <p:blipFill>
            <a:blip r:embed="rId4">
              <a:alphaModFix/>
              <a:extLst>
                <a:ext uri="{BEBA8EAE-BF5A-486C-A8C5-ECC9F3942E4B}">
                  <a14:imgProps xmlns:a14="http://schemas.microsoft.com/office/drawing/2010/main">
                    <a14:imgLayer r:embed="rId5">
                      <a14:imgEffect>
                        <a14:backgroundRemoval t="6341" b="90000" l="29268" r="71463"/>
                      </a14:imgEffect>
                    </a14:imgLayer>
                  </a14:imgProps>
                </a:ext>
                <a:ext uri="{28A0092B-C50C-407E-A947-70E740481C1C}">
                  <a14:useLocalDpi xmlns:a14="http://schemas.microsoft.com/office/drawing/2010/main" val="0"/>
                </a:ext>
              </a:extLst>
            </a:blip>
            <a:stretch>
              <a:fillRect/>
            </a:stretch>
          </p:blipFill>
          <p:spPr>
            <a:xfrm rot="4057335">
              <a:off x="1362261" y="-74708"/>
              <a:ext cx="3066677" cy="3066677"/>
            </a:xfrm>
            <a:prstGeom prst="rect">
              <a:avLst/>
            </a:prstGeom>
          </p:spPr>
        </p:pic>
        <p:sp>
          <p:nvSpPr>
            <p:cNvPr id="8" name="TextBox 7"/>
            <p:cNvSpPr txBox="1"/>
            <p:nvPr/>
          </p:nvSpPr>
          <p:spPr>
            <a:xfrm rot="16200000">
              <a:off x="1003353" y="4448687"/>
              <a:ext cx="3257650" cy="526844"/>
            </a:xfrm>
            <a:prstGeom prst="rect">
              <a:avLst/>
            </a:prstGeom>
            <a:noFill/>
          </p:spPr>
          <p:txBody>
            <a:bodyPr wrap="none" rtlCol="0">
              <a:spAutoFit/>
            </a:bodyPr>
            <a:lstStyle/>
            <a:p>
              <a:r>
                <a:rPr lang="en-US" sz="1400" dirty="0" err="1" smtClean="0">
                  <a:solidFill>
                    <a:schemeClr val="accent4"/>
                  </a:solidFill>
                </a:rPr>
                <a:t>Schoolworkhelper.net</a:t>
              </a:r>
              <a:endParaRPr lang="en-US" sz="1400" dirty="0">
                <a:solidFill>
                  <a:schemeClr val="accent4"/>
                </a:solidFill>
              </a:endParaRPr>
            </a:p>
          </p:txBody>
        </p:sp>
      </p:grpSp>
      <p:grpSp>
        <p:nvGrpSpPr>
          <p:cNvPr id="17" name="Group 16"/>
          <p:cNvGrpSpPr/>
          <p:nvPr/>
        </p:nvGrpSpPr>
        <p:grpSpPr>
          <a:xfrm>
            <a:off x="6896335" y="2984925"/>
            <a:ext cx="1465782" cy="2023319"/>
            <a:chOff x="6896335" y="1931638"/>
            <a:chExt cx="1465782" cy="2023319"/>
          </a:xfrm>
        </p:grpSpPr>
        <p:pic>
          <p:nvPicPr>
            <p:cNvPr id="12" name="Picture 11" descr="ASKAP%20sun%20up_antennas%20-%20LR.jpeg"/>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896335" y="1931638"/>
              <a:ext cx="1465782" cy="2023319"/>
            </a:xfrm>
            <a:prstGeom prst="rect">
              <a:avLst/>
            </a:prstGeom>
          </p:spPr>
        </p:pic>
        <p:sp>
          <p:nvSpPr>
            <p:cNvPr id="13" name="TextBox 12"/>
            <p:cNvSpPr txBox="1"/>
            <p:nvPr/>
          </p:nvSpPr>
          <p:spPr>
            <a:xfrm>
              <a:off x="7322462" y="3647180"/>
              <a:ext cx="1039655" cy="307777"/>
            </a:xfrm>
            <a:prstGeom prst="rect">
              <a:avLst/>
            </a:prstGeom>
            <a:noFill/>
          </p:spPr>
          <p:txBody>
            <a:bodyPr wrap="none" rtlCol="0">
              <a:spAutoFit/>
            </a:bodyPr>
            <a:lstStyle/>
            <a:p>
              <a:r>
                <a:rPr lang="en-US" sz="1400" dirty="0" err="1" smtClean="0">
                  <a:solidFill>
                    <a:schemeClr val="accent4"/>
                  </a:solidFill>
                </a:rPr>
                <a:t>ska.gov.au</a:t>
              </a:r>
              <a:endParaRPr lang="en-US" sz="1400" dirty="0">
                <a:solidFill>
                  <a:schemeClr val="accent4"/>
                </a:solidFill>
              </a:endParaRPr>
            </a:p>
          </p:txBody>
        </p:sp>
      </p:grpSp>
      <p:sp>
        <p:nvSpPr>
          <p:cNvPr id="14" name="Content Placeholder 2"/>
          <p:cNvSpPr txBox="1">
            <a:spLocks/>
          </p:cNvSpPr>
          <p:nvPr/>
        </p:nvSpPr>
        <p:spPr>
          <a:xfrm>
            <a:off x="457200" y="3252801"/>
            <a:ext cx="5858889" cy="2204806"/>
          </a:xfrm>
          <a:prstGeom prst="rect">
            <a:avLst/>
          </a:prstGeom>
        </p:spPr>
        <p:txBody>
          <a:bodyPr vert="horz">
            <a:normAutofit/>
          </a:bodyPr>
          <a:lstStyle>
            <a:lvl1pPr marL="420624"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722376" indent="-274320" algn="l" rtl="0" eaLnBrk="1" latinLnBrk="0" hangingPunct="1">
              <a:spcBef>
                <a:spcPct val="20000"/>
              </a:spcBef>
              <a:buClr>
                <a:schemeClr val="accent1"/>
              </a:buClr>
              <a:buSzPct val="90000"/>
              <a:buFont typeface="Wingdings 2"/>
              <a:buChar char=""/>
              <a:defRPr kumimoji="0" sz="2600" kern="1200">
                <a:solidFill>
                  <a:schemeClr val="tx1"/>
                </a:solidFill>
                <a:latin typeface="+mn-lt"/>
                <a:ea typeface="+mn-ea"/>
                <a:cs typeface="+mn-cs"/>
              </a:defRPr>
            </a:lvl2pPr>
            <a:lvl3pPr marL="1005840" indent="-256032" algn="l" rtl="0" eaLnBrk="1" latinLnBrk="0" hangingPunct="1">
              <a:spcBef>
                <a:spcPct val="20000"/>
              </a:spcBef>
              <a:buClr>
                <a:schemeClr val="accent2"/>
              </a:buClr>
              <a:buSzPct val="85000"/>
              <a:buFont typeface="Arial"/>
              <a:buChar char="○"/>
              <a:defRPr kumimoji="0" sz="2400" kern="1200">
                <a:solidFill>
                  <a:schemeClr val="tx1"/>
                </a:solidFill>
                <a:latin typeface="+mn-lt"/>
                <a:ea typeface="+mn-ea"/>
                <a:cs typeface="+mn-cs"/>
              </a:defRPr>
            </a:lvl3pPr>
            <a:lvl4pPr marL="1280160" indent="-237744" algn="l" rtl="0" eaLnBrk="1" latinLnBrk="0" hangingPunct="1">
              <a:spcBef>
                <a:spcPct val="20000"/>
              </a:spcBef>
              <a:buClr>
                <a:schemeClr val="accent3"/>
              </a:buClr>
              <a:buSzPct val="90000"/>
              <a:buFont typeface="Wingdings 2"/>
              <a:buChar char=""/>
              <a:defRPr kumimoji="0" sz="2000" kern="1200">
                <a:solidFill>
                  <a:schemeClr val="tx1"/>
                </a:solidFill>
                <a:latin typeface="+mn-lt"/>
                <a:ea typeface="+mn-ea"/>
                <a:cs typeface="+mn-cs"/>
              </a:defRPr>
            </a:lvl4pPr>
            <a:lvl5pPr marL="1490472" indent="-182880" algn="l" rtl="0" eaLnBrk="1" latinLnBrk="0"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r>
              <a:rPr lang="en-US" dirty="0" smtClean="0">
                <a:solidFill>
                  <a:schemeClr val="accent3"/>
                </a:solidFill>
              </a:rPr>
              <a:t>Square Kilometer Array (2024)</a:t>
            </a:r>
          </a:p>
          <a:p>
            <a:pPr lvl="1"/>
            <a:r>
              <a:rPr lang="en-US" dirty="0" smtClean="0"/>
              <a:t>Use hydrogen to detect galaxies</a:t>
            </a:r>
          </a:p>
          <a:p>
            <a:pPr lvl="1"/>
            <a:r>
              <a:rPr lang="en-AU" dirty="0" err="1" smtClean="0">
                <a:solidFill>
                  <a:srgbClr val="CCFF33"/>
                </a:solidFill>
                <a:latin typeface="Symbol" charset="2"/>
                <a:cs typeface="Symbol" charset="2"/>
              </a:rPr>
              <a:t>S</a:t>
            </a:r>
            <a:r>
              <a:rPr lang="en-AU" i="1" dirty="0" err="1" smtClean="0">
                <a:solidFill>
                  <a:srgbClr val="CCFF33"/>
                </a:solidFill>
                <a:latin typeface="Times New Roman"/>
                <a:cs typeface="Times New Roman"/>
              </a:rPr>
              <a:t>m</a:t>
            </a:r>
            <a:r>
              <a:rPr lang="en-AU" baseline="-25000" dirty="0" err="1" smtClean="0">
                <a:solidFill>
                  <a:srgbClr val="CCFF33"/>
                </a:solidFill>
                <a:latin typeface="Symbol" charset="2"/>
                <a:cs typeface="Symbol" charset="2"/>
              </a:rPr>
              <a:t>u</a:t>
            </a:r>
            <a:r>
              <a:rPr lang="en-AU" baseline="-25000" dirty="0" smtClean="0">
                <a:solidFill>
                  <a:srgbClr val="CCFF33"/>
                </a:solidFill>
                <a:latin typeface="Symbol" charset="2"/>
                <a:cs typeface="Symbol" charset="2"/>
              </a:rPr>
              <a:t> </a:t>
            </a:r>
            <a:r>
              <a:rPr lang="en-AU" dirty="0" smtClean="0">
                <a:solidFill>
                  <a:srgbClr val="CCFF33"/>
                </a:solidFill>
              </a:rPr>
              <a:t>&lt; 0.05 </a:t>
            </a:r>
            <a:r>
              <a:rPr lang="en-AU" dirty="0" err="1" smtClean="0">
                <a:solidFill>
                  <a:srgbClr val="CCFF33"/>
                </a:solidFill>
              </a:rPr>
              <a:t>eV</a:t>
            </a:r>
            <a:r>
              <a:rPr lang="en-AU" dirty="0" smtClean="0">
                <a:solidFill>
                  <a:srgbClr val="CCFF33"/>
                </a:solidFill>
              </a:rPr>
              <a:t> -&gt; measurement</a:t>
            </a:r>
            <a:endParaRPr lang="en-US" dirty="0">
              <a:solidFill>
                <a:srgbClr val="CCFF33"/>
              </a:solidFill>
            </a:endParaRPr>
          </a:p>
        </p:txBody>
      </p:sp>
      <p:grpSp>
        <p:nvGrpSpPr>
          <p:cNvPr id="18" name="Group 17"/>
          <p:cNvGrpSpPr>
            <a:grpSpLocks noChangeAspect="1"/>
          </p:cNvGrpSpPr>
          <p:nvPr/>
        </p:nvGrpSpPr>
        <p:grpSpPr>
          <a:xfrm>
            <a:off x="6896335" y="5077441"/>
            <a:ext cx="1575731" cy="1353924"/>
            <a:chOff x="4653732" y="2556607"/>
            <a:chExt cx="2017043" cy="1733112"/>
          </a:xfrm>
        </p:grpSpPr>
        <p:pic>
          <p:nvPicPr>
            <p:cNvPr id="15" name="Picture 14" descr="Neuig3.jpg"/>
            <p:cNvPicPr>
              <a:picLocks noChangeAspect="1"/>
            </p:cNvPicPr>
            <p:nvPr/>
          </p:nvPicPr>
          <p:blipFill>
            <a:blip r:embed="rId7"/>
            <a:srcRect l="3407" r="22714"/>
            <a:stretch>
              <a:fillRect/>
            </a:stretch>
          </p:blipFill>
          <p:spPr>
            <a:xfrm>
              <a:off x="4653732" y="2616029"/>
              <a:ext cx="1854776" cy="1673690"/>
            </a:xfrm>
            <a:prstGeom prst="rect">
              <a:avLst/>
            </a:prstGeom>
          </p:spPr>
        </p:pic>
        <p:sp>
          <p:nvSpPr>
            <p:cNvPr id="16" name="TextBox 15"/>
            <p:cNvSpPr txBox="1"/>
            <p:nvPr/>
          </p:nvSpPr>
          <p:spPr>
            <a:xfrm>
              <a:off x="4653732" y="2556607"/>
              <a:ext cx="2017043" cy="393975"/>
            </a:xfrm>
            <a:prstGeom prst="rect">
              <a:avLst/>
            </a:prstGeom>
            <a:noFill/>
          </p:spPr>
          <p:txBody>
            <a:bodyPr wrap="square" rtlCol="0">
              <a:spAutoFit/>
            </a:bodyPr>
            <a:lstStyle/>
            <a:p>
              <a:r>
                <a:rPr lang="en-US" sz="1400" dirty="0" err="1" smtClean="0">
                  <a:solidFill>
                    <a:srgbClr val="3333FF"/>
                  </a:solidFill>
                </a:rPr>
                <a:t>web.mit.edu</a:t>
              </a:r>
              <a:endParaRPr lang="en-US" sz="1400" dirty="0">
                <a:solidFill>
                  <a:srgbClr val="3333FF"/>
                </a:solidFill>
              </a:endParaRPr>
            </a:p>
          </p:txBody>
        </p:sp>
      </p:grpSp>
      <p:sp>
        <p:nvSpPr>
          <p:cNvPr id="19" name="Content Placeholder 2"/>
          <p:cNvSpPr txBox="1">
            <a:spLocks/>
          </p:cNvSpPr>
          <p:nvPr/>
        </p:nvSpPr>
        <p:spPr>
          <a:xfrm>
            <a:off x="457200" y="4992754"/>
            <a:ext cx="5858889" cy="1518693"/>
          </a:xfrm>
          <a:prstGeom prst="rect">
            <a:avLst/>
          </a:prstGeom>
        </p:spPr>
        <p:txBody>
          <a:bodyPr vert="horz">
            <a:normAutofit/>
          </a:bodyPr>
          <a:lstStyle>
            <a:lvl1pPr marL="420624"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722376" indent="-274320" algn="l" rtl="0" eaLnBrk="1" latinLnBrk="0" hangingPunct="1">
              <a:spcBef>
                <a:spcPct val="20000"/>
              </a:spcBef>
              <a:buClr>
                <a:schemeClr val="accent1"/>
              </a:buClr>
              <a:buSzPct val="90000"/>
              <a:buFont typeface="Wingdings 2"/>
              <a:buChar char=""/>
              <a:defRPr kumimoji="0" sz="2600" kern="1200">
                <a:solidFill>
                  <a:schemeClr val="tx1"/>
                </a:solidFill>
                <a:latin typeface="+mn-lt"/>
                <a:ea typeface="+mn-ea"/>
                <a:cs typeface="+mn-cs"/>
              </a:defRPr>
            </a:lvl2pPr>
            <a:lvl3pPr marL="1005840" indent="-256032" algn="l" rtl="0" eaLnBrk="1" latinLnBrk="0" hangingPunct="1">
              <a:spcBef>
                <a:spcPct val="20000"/>
              </a:spcBef>
              <a:buClr>
                <a:schemeClr val="accent2"/>
              </a:buClr>
              <a:buSzPct val="85000"/>
              <a:buFont typeface="Arial"/>
              <a:buChar char="○"/>
              <a:defRPr kumimoji="0" sz="2400" kern="1200">
                <a:solidFill>
                  <a:schemeClr val="tx1"/>
                </a:solidFill>
                <a:latin typeface="+mn-lt"/>
                <a:ea typeface="+mn-ea"/>
                <a:cs typeface="+mn-cs"/>
              </a:defRPr>
            </a:lvl3pPr>
            <a:lvl4pPr marL="1280160" indent="-237744" algn="l" rtl="0" eaLnBrk="1" latinLnBrk="0" hangingPunct="1">
              <a:spcBef>
                <a:spcPct val="20000"/>
              </a:spcBef>
              <a:buClr>
                <a:schemeClr val="accent3"/>
              </a:buClr>
              <a:buSzPct val="90000"/>
              <a:buFont typeface="Wingdings 2"/>
              <a:buChar char=""/>
              <a:defRPr kumimoji="0" sz="2000" kern="1200">
                <a:solidFill>
                  <a:schemeClr val="tx1"/>
                </a:solidFill>
                <a:latin typeface="+mn-lt"/>
                <a:ea typeface="+mn-ea"/>
                <a:cs typeface="+mn-cs"/>
              </a:defRPr>
            </a:lvl4pPr>
            <a:lvl5pPr marL="1490472" indent="-182880" algn="l" rtl="0" eaLnBrk="1" latinLnBrk="0"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r>
              <a:rPr lang="en-US" dirty="0" smtClean="0">
                <a:solidFill>
                  <a:schemeClr val="accent1"/>
                </a:solidFill>
              </a:rPr>
              <a:t>KATRIN</a:t>
            </a:r>
          </a:p>
          <a:p>
            <a:pPr lvl="1"/>
            <a:r>
              <a:rPr lang="en-US" dirty="0" smtClean="0"/>
              <a:t>Beta-decay</a:t>
            </a:r>
          </a:p>
          <a:p>
            <a:pPr lvl="1"/>
            <a:r>
              <a:rPr lang="en-AU" i="1" dirty="0" err="1" smtClean="0">
                <a:solidFill>
                  <a:srgbClr val="3399FF"/>
                </a:solidFill>
                <a:latin typeface="Times New Roman"/>
                <a:cs typeface="Times New Roman"/>
              </a:rPr>
              <a:t>m</a:t>
            </a:r>
            <a:r>
              <a:rPr lang="en-AU" baseline="-25000" dirty="0" err="1" smtClean="0">
                <a:solidFill>
                  <a:srgbClr val="3399FF"/>
                </a:solidFill>
                <a:latin typeface="Symbol" charset="2"/>
                <a:cs typeface="Symbol" charset="2"/>
              </a:rPr>
              <a:t>u</a:t>
            </a:r>
            <a:r>
              <a:rPr lang="en-AU" i="1" baseline="-25000" dirty="0" err="1" smtClean="0">
                <a:solidFill>
                  <a:srgbClr val="3399FF"/>
                </a:solidFill>
                <a:latin typeface="Times New Roman"/>
                <a:cs typeface="Times New Roman"/>
              </a:rPr>
              <a:t>e</a:t>
            </a:r>
            <a:r>
              <a:rPr lang="en-AU" baseline="-25000" dirty="0" smtClean="0">
                <a:solidFill>
                  <a:srgbClr val="3399FF"/>
                </a:solidFill>
                <a:latin typeface="Symbol" charset="2"/>
                <a:cs typeface="Symbol" charset="2"/>
              </a:rPr>
              <a:t> </a:t>
            </a:r>
            <a:r>
              <a:rPr lang="en-AU" dirty="0" smtClean="0">
                <a:solidFill>
                  <a:srgbClr val="3399FF"/>
                </a:solidFill>
              </a:rPr>
              <a:t>&lt; 0.2 </a:t>
            </a:r>
            <a:r>
              <a:rPr lang="en-AU" dirty="0" err="1" smtClean="0">
                <a:solidFill>
                  <a:srgbClr val="3399FF"/>
                </a:solidFill>
              </a:rPr>
              <a:t>eV</a:t>
            </a:r>
            <a:endParaRPr lang="en-US" dirty="0">
              <a:solidFill>
                <a:srgbClr val="3399FF"/>
              </a:solidFill>
            </a:endParaRPr>
          </a:p>
        </p:txBody>
      </p:sp>
    </p:spTree>
    <p:extLst>
      <p:ext uri="{BB962C8B-B14F-4D97-AF65-F5344CB8AC3E}">
        <p14:creationId xmlns:p14="http://schemas.microsoft.com/office/powerpoint/2010/main" val="2789428548"/>
      </p:ext>
    </p:extLst>
  </p:cSld>
  <p:clrMapOvr>
    <a:masterClrMapping/>
  </p:clrMapOvr>
  <p:transition xmlns:p14="http://schemas.microsoft.com/office/powerpoint/2010/main"/>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9"/>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17"/>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4"/>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9"/>
                                        </p:tgtEl>
                                        <p:attrNameLst>
                                          <p:attrName>style.visibility</p:attrName>
                                        </p:attrNameLst>
                                      </p:cBhvr>
                                      <p:to>
                                        <p:strVal val="visible"/>
                                      </p:to>
                                    </p:set>
                                  </p:childTnLst>
                                </p:cTn>
                              </p:par>
                              <p:par>
                                <p:cTn id="23" presetID="1" presetClass="entr" presetSubtype="0" fill="hold" grpId="1" nodeType="withEffect">
                                  <p:stCondLst>
                                    <p:cond delay="0"/>
                                  </p:stCondLst>
                                  <p:childTnLst>
                                    <p:set>
                                      <p:cBhvr>
                                        <p:cTn id="24" dur="1" fill="hold">
                                          <p:stCondLst>
                                            <p:cond delay="0"/>
                                          </p:stCondLst>
                                        </p:cTn>
                                        <p:tgtEl>
                                          <p:spTgt spid="19"/>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14" grpId="0"/>
      <p:bldP spid="19" grpId="0"/>
      <p:bldP spid="19" grpId="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CCFF33"/>
                </a:solidFill>
              </a:rPr>
              <a:t>Summary</a:t>
            </a:r>
            <a:endParaRPr lang="en-US" dirty="0">
              <a:solidFill>
                <a:srgbClr val="CCFF33"/>
              </a:solidFill>
            </a:endParaRPr>
          </a:p>
        </p:txBody>
      </p:sp>
      <p:sp>
        <p:nvSpPr>
          <p:cNvPr id="3" name="Content Placeholder 2"/>
          <p:cNvSpPr>
            <a:spLocks noGrp="1"/>
          </p:cNvSpPr>
          <p:nvPr>
            <p:ph idx="1"/>
          </p:nvPr>
        </p:nvSpPr>
        <p:spPr>
          <a:xfrm>
            <a:off x="457200" y="1600200"/>
            <a:ext cx="4480379" cy="4525963"/>
          </a:xfrm>
        </p:spPr>
        <p:txBody>
          <a:bodyPr>
            <a:normAutofit fontScale="92500"/>
          </a:bodyPr>
          <a:lstStyle/>
          <a:p>
            <a:r>
              <a:rPr lang="en-US" dirty="0" smtClean="0"/>
              <a:t>Neutrino </a:t>
            </a:r>
            <a:r>
              <a:rPr lang="en-US" dirty="0" smtClean="0">
                <a:solidFill>
                  <a:schemeClr val="accent1"/>
                </a:solidFill>
              </a:rPr>
              <a:t>mass unknown</a:t>
            </a:r>
          </a:p>
          <a:p>
            <a:r>
              <a:rPr lang="en-US" dirty="0" smtClean="0"/>
              <a:t>Mass </a:t>
            </a:r>
            <a:r>
              <a:rPr lang="en-US" dirty="0" smtClean="0">
                <a:solidFill>
                  <a:srgbClr val="3399FF"/>
                </a:solidFill>
              </a:rPr>
              <a:t>imprints on galaxy distribution</a:t>
            </a:r>
          </a:p>
          <a:p>
            <a:r>
              <a:rPr lang="en-US" dirty="0" err="1" smtClean="0">
                <a:solidFill>
                  <a:srgbClr val="3399FF"/>
                </a:solidFill>
              </a:rPr>
              <a:t>WiggleZ</a:t>
            </a:r>
            <a:r>
              <a:rPr lang="en-US" dirty="0" err="1" smtClean="0"/>
              <a:t>+WMAP+BAO</a:t>
            </a:r>
            <a:endParaRPr lang="en-US" dirty="0" smtClean="0"/>
          </a:p>
          <a:p>
            <a:pPr marL="36576" indent="0" algn="r">
              <a:buNone/>
            </a:pPr>
            <a:r>
              <a:rPr lang="en-US" dirty="0">
                <a:solidFill>
                  <a:schemeClr val="accent1"/>
                </a:solidFill>
                <a:latin typeface="Symbol" charset="2"/>
                <a:cs typeface="Symbol" charset="2"/>
              </a:rPr>
              <a:t>		</a:t>
            </a:r>
            <a:r>
              <a:rPr lang="en-AU" dirty="0" err="1">
                <a:solidFill>
                  <a:schemeClr val="accent1"/>
                </a:solidFill>
                <a:latin typeface="Symbol" charset="2"/>
                <a:cs typeface="Symbol" charset="2"/>
              </a:rPr>
              <a:t>S</a:t>
            </a:r>
            <a:r>
              <a:rPr lang="en-AU" i="1" dirty="0" err="1">
                <a:solidFill>
                  <a:schemeClr val="accent1"/>
                </a:solidFill>
                <a:latin typeface="Times New Roman"/>
                <a:cs typeface="Times New Roman"/>
              </a:rPr>
              <a:t>m</a:t>
            </a:r>
            <a:r>
              <a:rPr lang="en-AU" baseline="-25000" dirty="0" err="1">
                <a:solidFill>
                  <a:schemeClr val="accent1"/>
                </a:solidFill>
                <a:latin typeface="Symbol" charset="2"/>
                <a:cs typeface="Symbol" charset="2"/>
              </a:rPr>
              <a:t>u</a:t>
            </a:r>
            <a:r>
              <a:rPr lang="en-AU" baseline="-25000" dirty="0">
                <a:solidFill>
                  <a:schemeClr val="accent1"/>
                </a:solidFill>
                <a:latin typeface="Symbol" charset="2"/>
                <a:cs typeface="Symbol" charset="2"/>
              </a:rPr>
              <a:t> </a:t>
            </a:r>
            <a:r>
              <a:rPr lang="en-AU" dirty="0">
                <a:solidFill>
                  <a:schemeClr val="accent1"/>
                </a:solidFill>
              </a:rPr>
              <a:t>&lt; 0.29eV</a:t>
            </a:r>
          </a:p>
          <a:p>
            <a:pPr marL="448056" lvl="1" indent="0" algn="r">
              <a:buNone/>
            </a:pPr>
            <a:r>
              <a:rPr lang="en-AU" sz="1800" dirty="0">
                <a:solidFill>
                  <a:schemeClr val="accent1"/>
                </a:solidFill>
              </a:rPr>
              <a:t>Riemer-Sørensen et al, arXiv:</a:t>
            </a:r>
            <a:r>
              <a:rPr lang="en-AU" sz="1800" dirty="0" smtClean="0">
                <a:solidFill>
                  <a:schemeClr val="accent1"/>
                </a:solidFill>
              </a:rPr>
              <a:t>1112.4940</a:t>
            </a:r>
            <a:endParaRPr lang="en-US" dirty="0" smtClean="0"/>
          </a:p>
          <a:p>
            <a:r>
              <a:rPr lang="en-US" dirty="0" smtClean="0"/>
              <a:t>Stay tuned for </a:t>
            </a:r>
            <a:r>
              <a:rPr lang="en-US" dirty="0" smtClean="0">
                <a:solidFill>
                  <a:schemeClr val="accent1"/>
                </a:solidFill>
              </a:rPr>
              <a:t>data release </a:t>
            </a:r>
            <a:r>
              <a:rPr lang="en-US" dirty="0" smtClean="0"/>
              <a:t>and </a:t>
            </a:r>
            <a:r>
              <a:rPr lang="en-US" dirty="0" err="1" smtClean="0">
                <a:solidFill>
                  <a:srgbClr val="3399FF"/>
                </a:solidFill>
              </a:rPr>
              <a:t>CosmoMC</a:t>
            </a:r>
            <a:r>
              <a:rPr lang="en-US" dirty="0" smtClean="0">
                <a:solidFill>
                  <a:srgbClr val="3399FF"/>
                </a:solidFill>
              </a:rPr>
              <a:t> </a:t>
            </a:r>
            <a:r>
              <a:rPr lang="en-US" dirty="0" smtClean="0"/>
              <a:t>module</a:t>
            </a:r>
          </a:p>
          <a:p>
            <a:endParaRPr lang="en-US" dirty="0">
              <a:solidFill>
                <a:srgbClr val="CCFF33"/>
              </a:solidFill>
            </a:endParaRPr>
          </a:p>
        </p:txBody>
      </p:sp>
      <p:pic>
        <p:nvPicPr>
          <p:cNvPr id="9" name="Picture 8" descr="shr1332l.jpg"/>
          <p:cNvPicPr>
            <a:picLocks noChangeAspect="1"/>
          </p:cNvPicPr>
          <p:nvPr/>
        </p:nvPicPr>
        <p:blipFill>
          <a:blip r:embed="rId3"/>
          <a:stretch>
            <a:fillRect/>
          </a:stretch>
        </p:blipFill>
        <p:spPr>
          <a:xfrm>
            <a:off x="4937579" y="1600200"/>
            <a:ext cx="3843564" cy="4651035"/>
          </a:xfrm>
          <a:prstGeom prst="rect">
            <a:avLst/>
          </a:prstGeom>
        </p:spPr>
      </p:pic>
      <p:sp>
        <p:nvSpPr>
          <p:cNvPr id="10" name="TextBox 9"/>
          <p:cNvSpPr txBox="1"/>
          <p:nvPr/>
        </p:nvSpPr>
        <p:spPr>
          <a:xfrm>
            <a:off x="4937579" y="5428887"/>
            <a:ext cx="3843564" cy="706347"/>
          </a:xfrm>
          <a:prstGeom prst="rect">
            <a:avLst/>
          </a:prstGeom>
          <a:solidFill>
            <a:schemeClr val="tx1"/>
          </a:solidFill>
        </p:spPr>
        <p:txBody>
          <a:bodyPr wrap="square" rtlCol="0">
            <a:spAutoFit/>
          </a:bodyPr>
          <a:lstStyle/>
          <a:p>
            <a:pPr>
              <a:lnSpc>
                <a:spcPct val="70000"/>
              </a:lnSpc>
            </a:pPr>
            <a:r>
              <a:rPr lang="en-US" sz="1400" i="1" cap="small" dirty="0" smtClean="0">
                <a:solidFill>
                  <a:schemeClr val="bg1">
                    <a:lumMod val="75000"/>
                    <a:lumOff val="25000"/>
                  </a:schemeClr>
                </a:solidFill>
                <a:latin typeface="Apple Casual"/>
                <a:cs typeface="Apple Casual"/>
              </a:rPr>
              <a:t>I’ll be working on the largest and smallest objects in the Universe – super clusters and neutrinos. I’d like you to handle everything in between”</a:t>
            </a:r>
            <a:endParaRPr lang="en-US" sz="1400" i="1" cap="small" dirty="0">
              <a:solidFill>
                <a:schemeClr val="bg1">
                  <a:lumMod val="75000"/>
                  <a:lumOff val="25000"/>
                </a:schemeClr>
              </a:solidFill>
              <a:latin typeface="Apple Casual"/>
              <a:cs typeface="Apple Casual"/>
            </a:endParaRPr>
          </a:p>
        </p:txBody>
      </p:sp>
      <p:pic>
        <p:nvPicPr>
          <p:cNvPr id="6" name="Picture 5" descr="nu_electron.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1630152">
            <a:off x="8202864" y="1022965"/>
            <a:ext cx="564692" cy="557499"/>
          </a:xfrm>
          <a:prstGeom prst="rect">
            <a:avLst/>
          </a:prstGeom>
        </p:spPr>
      </p:pic>
      <p:pic>
        <p:nvPicPr>
          <p:cNvPr id="7" name="Picture 6" descr="nu_electron.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19914254">
            <a:off x="6480518" y="1321450"/>
            <a:ext cx="564692" cy="557499"/>
          </a:xfrm>
          <a:prstGeom prst="rect">
            <a:avLst/>
          </a:prstGeom>
        </p:spPr>
      </p:pic>
      <p:pic>
        <p:nvPicPr>
          <p:cNvPr id="8" name="Picture 7" descr="nu_electron.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822215">
            <a:off x="7401503" y="983749"/>
            <a:ext cx="564692" cy="557499"/>
          </a:xfrm>
          <a:prstGeom prst="rect">
            <a:avLst/>
          </a:prstGeom>
        </p:spPr>
      </p:pic>
      <p:pic>
        <p:nvPicPr>
          <p:cNvPr id="11" name="Picture 10" descr="nu_electron.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19540825">
            <a:off x="7434036" y="1840803"/>
            <a:ext cx="564692" cy="557499"/>
          </a:xfrm>
          <a:prstGeom prst="rect">
            <a:avLst/>
          </a:prstGeom>
        </p:spPr>
      </p:pic>
    </p:spTree>
    <p:extLst>
      <p:ext uri="{BB962C8B-B14F-4D97-AF65-F5344CB8AC3E}">
        <p14:creationId xmlns:p14="http://schemas.microsoft.com/office/powerpoint/2010/main" val="4264336023"/>
      </p:ext>
    </p:extLst>
  </p:cSld>
  <p:clrMapOvr>
    <a:masterClrMapping/>
  </p:clrMapOvr>
  <mc:AlternateContent xmlns:mc="http://schemas.openxmlformats.org/markup-compatibility/2006" xmlns:mp="http://schemas.microsoft.com/office/mac/powerpoint/2008/main">
    <mc:Choice Requires="mp">
      <p:transition xmlns:p14="http://schemas.microsoft.com/office/powerpoint/2010/main">
        <p14:prism dir="d"/>
      </p:transition>
    </mc:Choice>
    <mc:Fallback xmlns="" xmlns:mv="urn:schemas-microsoft-com:mac:vml">
      <p:transition>
        <p:cover dir="d"/>
      </p:transition>
    </mc:Fallback>
  </mc:AlternateContent>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2"/>
                </a:solidFill>
              </a:rPr>
              <a:t>WiggleZ highlights</a:t>
            </a:r>
            <a:endParaRPr lang="en-US" dirty="0">
              <a:solidFill>
                <a:schemeClr val="accent2"/>
              </a:solidFill>
            </a:endParaRPr>
          </a:p>
        </p:txBody>
      </p:sp>
      <p:sp>
        <p:nvSpPr>
          <p:cNvPr id="3" name="Content Placeholder 2"/>
          <p:cNvSpPr>
            <a:spLocks noGrp="1"/>
          </p:cNvSpPr>
          <p:nvPr>
            <p:ph idx="1"/>
          </p:nvPr>
        </p:nvSpPr>
        <p:spPr>
          <a:xfrm>
            <a:off x="457199" y="1600200"/>
            <a:ext cx="6798663" cy="4525963"/>
          </a:xfrm>
        </p:spPr>
        <p:txBody>
          <a:bodyPr>
            <a:normAutofit fontScale="55000" lnSpcReduction="20000"/>
          </a:bodyPr>
          <a:lstStyle/>
          <a:p>
            <a:r>
              <a:rPr lang="en-US" dirty="0">
                <a:solidFill>
                  <a:srgbClr val="FF33FF"/>
                </a:solidFill>
              </a:rPr>
              <a:t>WiggleZ survey </a:t>
            </a:r>
            <a:r>
              <a:rPr lang="en-US" dirty="0" smtClean="0">
                <a:solidFill>
                  <a:srgbClr val="FF33FF"/>
                </a:solidFill>
              </a:rPr>
              <a:t>info</a:t>
            </a:r>
            <a:endParaRPr lang="en-US" dirty="0">
              <a:solidFill>
                <a:srgbClr val="FF33FF"/>
              </a:solidFill>
            </a:endParaRPr>
          </a:p>
          <a:p>
            <a:pPr lvl="1"/>
            <a:r>
              <a:rPr lang="en-US" dirty="0"/>
              <a:t>Drinkwater et al. 2010 MNRAS 401(3), </a:t>
            </a:r>
            <a:r>
              <a:rPr lang="en-US" dirty="0" smtClean="0"/>
              <a:t>1429</a:t>
            </a:r>
          </a:p>
          <a:p>
            <a:pPr lvl="1"/>
            <a:r>
              <a:rPr lang="en-US" dirty="0"/>
              <a:t>http://</a:t>
            </a:r>
            <a:r>
              <a:rPr lang="en-US" dirty="0" err="1"/>
              <a:t>wigglez.swin.edu.au</a:t>
            </a:r>
            <a:r>
              <a:rPr lang="en-US" dirty="0" smtClean="0"/>
              <a:t>/</a:t>
            </a:r>
            <a:endParaRPr lang="en-US" dirty="0"/>
          </a:p>
          <a:p>
            <a:r>
              <a:rPr lang="en-US" dirty="0">
                <a:solidFill>
                  <a:srgbClr val="FF33FF"/>
                </a:solidFill>
              </a:rPr>
              <a:t>WiggleZ selection function and power </a:t>
            </a:r>
            <a:r>
              <a:rPr lang="en-US" dirty="0" smtClean="0">
                <a:solidFill>
                  <a:srgbClr val="FF33FF"/>
                </a:solidFill>
              </a:rPr>
              <a:t>spectrum </a:t>
            </a:r>
            <a:endParaRPr lang="en-US" dirty="0">
              <a:solidFill>
                <a:srgbClr val="FF33FF"/>
              </a:solidFill>
            </a:endParaRPr>
          </a:p>
          <a:p>
            <a:pPr lvl="1"/>
            <a:r>
              <a:rPr lang="en-US" dirty="0">
                <a:solidFill>
                  <a:srgbClr val="FFFFFF"/>
                </a:solidFill>
              </a:rPr>
              <a:t>Blake et al. 2010, MNRAS 406(2), </a:t>
            </a:r>
            <a:r>
              <a:rPr lang="en-US" dirty="0" smtClean="0">
                <a:solidFill>
                  <a:srgbClr val="FFFFFF"/>
                </a:solidFill>
              </a:rPr>
              <a:t>803</a:t>
            </a:r>
            <a:endParaRPr lang="en-US" dirty="0">
              <a:solidFill>
                <a:srgbClr val="FFFFFF"/>
              </a:solidFill>
            </a:endParaRPr>
          </a:p>
          <a:p>
            <a:pPr lvl="1"/>
            <a:endParaRPr lang="en-US" dirty="0"/>
          </a:p>
          <a:p>
            <a:r>
              <a:rPr lang="en-US" dirty="0">
                <a:solidFill>
                  <a:schemeClr val="accent3"/>
                </a:solidFill>
              </a:rPr>
              <a:t>Growth of structure</a:t>
            </a:r>
            <a:r>
              <a:rPr lang="en-US" dirty="0"/>
              <a:t>, using Redshift space distortions</a:t>
            </a:r>
          </a:p>
          <a:p>
            <a:pPr lvl="1"/>
            <a:r>
              <a:rPr lang="en-US" dirty="0"/>
              <a:t>Blake et al. 2010, MNRAS (in press: 1104.2948)</a:t>
            </a:r>
          </a:p>
          <a:p>
            <a:r>
              <a:rPr lang="en-US" dirty="0">
                <a:solidFill>
                  <a:schemeClr val="accent6"/>
                </a:solidFill>
              </a:rPr>
              <a:t>H(z)</a:t>
            </a:r>
            <a:r>
              <a:rPr lang="en-US" dirty="0"/>
              <a:t>, using </a:t>
            </a:r>
            <a:r>
              <a:rPr lang="en-US" dirty="0" err="1"/>
              <a:t>Alcock-Paczynski</a:t>
            </a:r>
            <a:r>
              <a:rPr lang="en-US" dirty="0"/>
              <a:t> effect (</a:t>
            </a:r>
            <a:r>
              <a:rPr lang="en-US" dirty="0" err="1"/>
              <a:t>sphericity</a:t>
            </a:r>
            <a:r>
              <a:rPr lang="en-US" dirty="0"/>
              <a:t> of spheres)</a:t>
            </a:r>
          </a:p>
          <a:p>
            <a:pPr lvl="1"/>
            <a:r>
              <a:rPr lang="en-US" dirty="0"/>
              <a:t>Blake, </a:t>
            </a:r>
            <a:r>
              <a:rPr lang="en-US" dirty="0" err="1"/>
              <a:t>Glazebrook</a:t>
            </a:r>
            <a:r>
              <a:rPr lang="en-US" dirty="0"/>
              <a:t>, Davis et al. (submitted)</a:t>
            </a:r>
          </a:p>
          <a:p>
            <a:r>
              <a:rPr lang="en-US" dirty="0">
                <a:solidFill>
                  <a:schemeClr val="accent2"/>
                </a:solidFill>
              </a:rPr>
              <a:t>D</a:t>
            </a:r>
            <a:r>
              <a:rPr lang="en-US" baseline="-25000" dirty="0">
                <a:solidFill>
                  <a:schemeClr val="accent2"/>
                </a:solidFill>
              </a:rPr>
              <a:t>A</a:t>
            </a:r>
            <a:r>
              <a:rPr lang="en-US" dirty="0">
                <a:solidFill>
                  <a:schemeClr val="accent2"/>
                </a:solidFill>
              </a:rPr>
              <a:t>(z)</a:t>
            </a:r>
            <a:r>
              <a:rPr lang="en-US" dirty="0"/>
              <a:t>, using Baryon Acoustic Oscillations (standard rulers)</a:t>
            </a:r>
          </a:p>
          <a:p>
            <a:pPr lvl="1"/>
            <a:r>
              <a:rPr lang="en-US" dirty="0"/>
              <a:t>Blake, Davis et al. 2011, MNRAS (in press: 1105.2862)</a:t>
            </a:r>
          </a:p>
          <a:p>
            <a:pPr lvl="1"/>
            <a:r>
              <a:rPr lang="en-US" dirty="0"/>
              <a:t>Blake, </a:t>
            </a:r>
            <a:r>
              <a:rPr lang="en-US" dirty="0" err="1"/>
              <a:t>Kazin</a:t>
            </a:r>
            <a:r>
              <a:rPr lang="en-US" dirty="0"/>
              <a:t>, </a:t>
            </a:r>
            <a:r>
              <a:rPr lang="en-US" dirty="0" err="1"/>
              <a:t>Beutler</a:t>
            </a:r>
            <a:r>
              <a:rPr lang="en-US" dirty="0"/>
              <a:t>, Davis et al. (submitted</a:t>
            </a:r>
            <a:r>
              <a:rPr lang="en-US" dirty="0" smtClean="0"/>
              <a:t>)</a:t>
            </a:r>
            <a:endParaRPr lang="en-US" dirty="0"/>
          </a:p>
          <a:p>
            <a:r>
              <a:rPr lang="en-US" dirty="0">
                <a:solidFill>
                  <a:schemeClr val="accent1"/>
                </a:solidFill>
              </a:rPr>
              <a:t>Neutrino mass</a:t>
            </a:r>
            <a:r>
              <a:rPr lang="en-US" dirty="0"/>
              <a:t>, </a:t>
            </a:r>
            <a:r>
              <a:rPr lang="en-US" dirty="0" smtClean="0"/>
              <a:t>structure damping on </a:t>
            </a:r>
            <a:r>
              <a:rPr lang="en-US" dirty="0"/>
              <a:t>small scales</a:t>
            </a:r>
          </a:p>
          <a:p>
            <a:pPr lvl="1"/>
            <a:r>
              <a:rPr lang="en-US" dirty="0"/>
              <a:t>Riemer-Sørensen, Blake</a:t>
            </a:r>
            <a:r>
              <a:rPr lang="en-US" dirty="0" smtClean="0"/>
              <a:t>, Parkinson, </a:t>
            </a:r>
            <a:r>
              <a:rPr lang="en-US" dirty="0"/>
              <a:t>Davis et al. </a:t>
            </a:r>
            <a:r>
              <a:rPr lang="en-US" dirty="0" smtClean="0"/>
              <a:t>(submitted)</a:t>
            </a:r>
            <a:endParaRPr lang="en-US" dirty="0"/>
          </a:p>
          <a:p>
            <a:r>
              <a:rPr lang="en-US" dirty="0">
                <a:solidFill>
                  <a:schemeClr val="accent3"/>
                </a:solidFill>
              </a:rPr>
              <a:t>D</a:t>
            </a:r>
            <a:r>
              <a:rPr lang="en-US" baseline="-25000" dirty="0">
                <a:solidFill>
                  <a:schemeClr val="accent3"/>
                </a:solidFill>
              </a:rPr>
              <a:t>A</a:t>
            </a:r>
            <a:r>
              <a:rPr lang="en-US" dirty="0">
                <a:solidFill>
                  <a:schemeClr val="accent3"/>
                </a:solidFill>
              </a:rPr>
              <a:t>(z) and H(z)</a:t>
            </a:r>
            <a:r>
              <a:rPr lang="en-US" dirty="0">
                <a:solidFill>
                  <a:srgbClr val="FFFFFF"/>
                </a:solidFill>
              </a:rPr>
              <a:t>, using 2D BAO’s </a:t>
            </a:r>
          </a:p>
          <a:p>
            <a:pPr lvl="1"/>
            <a:r>
              <a:rPr lang="en-US" dirty="0">
                <a:solidFill>
                  <a:srgbClr val="FFFFFF"/>
                </a:solidFill>
              </a:rPr>
              <a:t>Davis, Blake et al. (in prep)</a:t>
            </a:r>
          </a:p>
          <a:p>
            <a:r>
              <a:rPr lang="en-US" dirty="0">
                <a:solidFill>
                  <a:schemeClr val="accent2"/>
                </a:solidFill>
              </a:rPr>
              <a:t>Homogeneity</a:t>
            </a:r>
            <a:r>
              <a:rPr lang="en-US" dirty="0"/>
              <a:t> of the universe, using number density </a:t>
            </a:r>
            <a:endParaRPr lang="en-US" dirty="0" smtClean="0"/>
          </a:p>
          <a:p>
            <a:pPr lvl="1"/>
            <a:r>
              <a:rPr lang="en-US" dirty="0" err="1" smtClean="0"/>
              <a:t>Scrimgeour</a:t>
            </a:r>
            <a:r>
              <a:rPr lang="en-US" dirty="0"/>
              <a:t>, Davis et al. </a:t>
            </a:r>
            <a:r>
              <a:rPr lang="en-US" dirty="0" smtClean="0"/>
              <a:t>(submitted)</a:t>
            </a:r>
          </a:p>
        </p:txBody>
      </p:sp>
      <p:pic>
        <p:nvPicPr>
          <p:cNvPr id="5" name="Picture 4" descr="Growth-vs-z.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479999" y="551764"/>
            <a:ext cx="2643105" cy="1940858"/>
          </a:xfrm>
          <a:prstGeom prst="rect">
            <a:avLst/>
          </a:prstGeom>
        </p:spPr>
      </p:pic>
      <p:sp>
        <p:nvSpPr>
          <p:cNvPr id="6" name="TextBox 5"/>
          <p:cNvSpPr txBox="1"/>
          <p:nvPr/>
        </p:nvSpPr>
        <p:spPr>
          <a:xfrm>
            <a:off x="6480000" y="1657549"/>
            <a:ext cx="2643105" cy="615553"/>
          </a:xfrm>
          <a:prstGeom prst="rect">
            <a:avLst/>
          </a:prstGeom>
          <a:noFill/>
        </p:spPr>
        <p:txBody>
          <a:bodyPr wrap="square" rtlCol="0">
            <a:spAutoFit/>
          </a:bodyPr>
          <a:lstStyle/>
          <a:p>
            <a:r>
              <a:rPr lang="en-US" sz="1700" dirty="0" smtClean="0">
                <a:solidFill>
                  <a:schemeClr val="bg1"/>
                </a:solidFill>
              </a:rPr>
              <a:t>Growth of structure from redshift space distortions</a:t>
            </a:r>
          </a:p>
        </p:txBody>
      </p:sp>
      <p:pic>
        <p:nvPicPr>
          <p:cNvPr id="7" name="Picture 6" descr="BAO_points_vs_z.gif"/>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468241" y="2752889"/>
            <a:ext cx="2664000" cy="1864275"/>
          </a:xfrm>
          <a:prstGeom prst="rect">
            <a:avLst/>
          </a:prstGeom>
        </p:spPr>
      </p:pic>
      <p:sp>
        <p:nvSpPr>
          <p:cNvPr id="8" name="TextBox 7"/>
          <p:cNvSpPr txBox="1"/>
          <p:nvPr/>
        </p:nvSpPr>
        <p:spPr>
          <a:xfrm>
            <a:off x="6478651" y="4023864"/>
            <a:ext cx="2675834" cy="615553"/>
          </a:xfrm>
          <a:prstGeom prst="rect">
            <a:avLst/>
          </a:prstGeom>
          <a:noFill/>
        </p:spPr>
        <p:txBody>
          <a:bodyPr wrap="square" rtlCol="0">
            <a:spAutoFit/>
          </a:bodyPr>
          <a:lstStyle/>
          <a:p>
            <a:pPr algn="r"/>
            <a:r>
              <a:rPr lang="en-US" sz="1700" dirty="0" smtClean="0">
                <a:solidFill>
                  <a:srgbClr val="000000"/>
                </a:solidFill>
              </a:rPr>
              <a:t>Baryonic Acoustic Oscillations</a:t>
            </a:r>
          </a:p>
        </p:txBody>
      </p:sp>
      <p:pic>
        <p:nvPicPr>
          <p:cNvPr id="9" name="Picture 8" descr="AP_vs_z.gif"/>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479999" y="4886640"/>
            <a:ext cx="2664000" cy="1971360"/>
          </a:xfrm>
          <a:prstGeom prst="rect">
            <a:avLst/>
          </a:prstGeom>
        </p:spPr>
      </p:pic>
      <p:sp>
        <p:nvSpPr>
          <p:cNvPr id="10" name="TextBox 9"/>
          <p:cNvSpPr txBox="1"/>
          <p:nvPr/>
        </p:nvSpPr>
        <p:spPr>
          <a:xfrm>
            <a:off x="6511938" y="6058162"/>
            <a:ext cx="2632062" cy="877163"/>
          </a:xfrm>
          <a:prstGeom prst="rect">
            <a:avLst/>
          </a:prstGeom>
          <a:noFill/>
        </p:spPr>
        <p:txBody>
          <a:bodyPr wrap="square" rtlCol="0">
            <a:spAutoFit/>
          </a:bodyPr>
          <a:lstStyle/>
          <a:p>
            <a:r>
              <a:rPr lang="en-US" sz="1700" dirty="0" smtClean="0">
                <a:solidFill>
                  <a:schemeClr val="bg1"/>
                </a:solidFill>
              </a:rPr>
              <a:t>Acceleration from </a:t>
            </a:r>
            <a:r>
              <a:rPr lang="en-US" sz="1700" dirty="0" err="1" smtClean="0">
                <a:solidFill>
                  <a:schemeClr val="bg1"/>
                </a:solidFill>
              </a:rPr>
              <a:t>Alcock-Paczynski</a:t>
            </a:r>
            <a:r>
              <a:rPr lang="en-US" sz="1700" dirty="0" smtClean="0">
                <a:solidFill>
                  <a:schemeClr val="bg1"/>
                </a:solidFill>
              </a:rPr>
              <a:t> effect</a:t>
            </a:r>
          </a:p>
          <a:p>
            <a:endParaRPr lang="en-US" sz="1700" dirty="0"/>
          </a:p>
        </p:txBody>
      </p:sp>
    </p:spTree>
    <p:extLst>
      <p:ext uri="{BB962C8B-B14F-4D97-AF65-F5344CB8AC3E}">
        <p14:creationId xmlns:p14="http://schemas.microsoft.com/office/powerpoint/2010/main" val="3273434018"/>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4" name="Picture 3" descr="neutrinos_SNOWLAB_1.jpg"/>
          <p:cNvPicPr>
            <a:picLocks noChangeAspect="1"/>
          </p:cNvPicPr>
          <p:nvPr/>
        </p:nvPicPr>
        <p:blipFill>
          <a:blip r:embed="rId2"/>
          <a:stretch>
            <a:fillRect/>
          </a:stretch>
        </p:blipFill>
        <p:spPr>
          <a:xfrm>
            <a:off x="6168506" y="4247774"/>
            <a:ext cx="2606655" cy="2258474"/>
          </a:xfrm>
          <a:prstGeom prst="rect">
            <a:avLst/>
          </a:prstGeom>
        </p:spPr>
      </p:pic>
      <p:sp>
        <p:nvSpPr>
          <p:cNvPr id="5" name="TextBox 4"/>
          <p:cNvSpPr txBox="1"/>
          <p:nvPr/>
        </p:nvSpPr>
        <p:spPr>
          <a:xfrm>
            <a:off x="7405487" y="4247774"/>
            <a:ext cx="1352353" cy="307777"/>
          </a:xfrm>
          <a:prstGeom prst="rect">
            <a:avLst/>
          </a:prstGeom>
          <a:noFill/>
        </p:spPr>
        <p:txBody>
          <a:bodyPr wrap="none" rtlCol="0">
            <a:spAutoFit/>
          </a:bodyPr>
          <a:lstStyle/>
          <a:p>
            <a:r>
              <a:rPr lang="en-US" sz="1400" dirty="0" err="1">
                <a:solidFill>
                  <a:srgbClr val="69FFFF"/>
                </a:solidFill>
              </a:rPr>
              <a:t>p</a:t>
            </a:r>
            <a:r>
              <a:rPr lang="en-US" sz="1400" dirty="0" err="1" smtClean="0">
                <a:solidFill>
                  <a:srgbClr val="69FFFF"/>
                </a:solidFill>
              </a:rPr>
              <a:t>articlezoo.net</a:t>
            </a:r>
            <a:endParaRPr lang="en-US" sz="1400" dirty="0">
              <a:solidFill>
                <a:srgbClr val="69FFFF"/>
              </a:solidFill>
            </a:endParaRPr>
          </a:p>
        </p:txBody>
      </p:sp>
    </p:spTree>
    <p:extLst>
      <p:ext uri="{BB962C8B-B14F-4D97-AF65-F5344CB8AC3E}">
        <p14:creationId xmlns:p14="http://schemas.microsoft.com/office/powerpoint/2010/main" val="2796643552"/>
      </p:ext>
    </p:extLst>
  </p:cSld>
  <p:clrMapOvr>
    <a:masterClrMapping/>
  </p:clrMapOvr>
  <p:transition xmlns:p14="http://schemas.microsoft.com/office/powerpoint/2010/mai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solidFill>
                  <a:schemeClr val="accent3"/>
                </a:solidFill>
              </a:rPr>
              <a:t>Example spectrum z=</a:t>
            </a:r>
            <a:r>
              <a:rPr lang="en-US" dirty="0" smtClean="0">
                <a:solidFill>
                  <a:schemeClr val="accent3"/>
                </a:solidFill>
              </a:rPr>
              <a:t>0.72</a:t>
            </a:r>
            <a:endParaRPr lang="en-US" dirty="0"/>
          </a:p>
        </p:txBody>
      </p:sp>
      <p:pic>
        <p:nvPicPr>
          <p:cNvPr id="5" name="Picture 3"/>
          <p:cNvPicPr>
            <a:picLocks noChangeAspect="1"/>
          </p:cNvPicPr>
          <p:nvPr/>
        </p:nvPicPr>
        <p:blipFill rotWithShape="1">
          <a:blip r:embed="rId4"/>
          <a:srcRect t="-801" b="801"/>
          <a:stretch/>
        </p:blipFill>
        <p:spPr bwMode="auto">
          <a:xfrm>
            <a:off x="0" y="1541558"/>
            <a:ext cx="9144000" cy="4492625"/>
          </a:xfrm>
          <a:prstGeom prst="rect">
            <a:avLst/>
          </a:prstGeom>
          <a:noFill/>
          <a:ln w="9525">
            <a:noFill/>
            <a:miter lim="800000"/>
            <a:headEnd/>
            <a:tailEnd/>
          </a:ln>
        </p:spPr>
      </p:pic>
      <p:grpSp>
        <p:nvGrpSpPr>
          <p:cNvPr id="6" name="Group 5"/>
          <p:cNvGrpSpPr/>
          <p:nvPr/>
        </p:nvGrpSpPr>
        <p:grpSpPr>
          <a:xfrm>
            <a:off x="2895600" y="4000880"/>
            <a:ext cx="5437192" cy="2189163"/>
            <a:chOff x="2895600" y="3505200"/>
            <a:chExt cx="5437192" cy="2189163"/>
          </a:xfrm>
        </p:grpSpPr>
        <p:sp>
          <p:nvSpPr>
            <p:cNvPr id="7" name="Oval 6"/>
            <p:cNvSpPr/>
            <p:nvPr/>
          </p:nvSpPr>
          <p:spPr bwMode="auto">
            <a:xfrm>
              <a:off x="6324600" y="3505200"/>
              <a:ext cx="838200" cy="2189163"/>
            </a:xfrm>
            <a:prstGeom prst="ellipse">
              <a:avLst/>
            </a:prstGeom>
            <a:noFill/>
            <a:ln w="50800">
              <a:solidFill>
                <a:schemeClr val="accent3"/>
              </a:solidFill>
            </a:ln>
            <a:effectLst>
              <a:glow>
                <a:schemeClr val="accent1">
                  <a:tint val="30000"/>
                  <a:shade val="95000"/>
                  <a:satMod val="300000"/>
                  <a:alpha val="50000"/>
                </a:schemeClr>
              </a:glow>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AU">
                <a:solidFill>
                  <a:srgbClr val="CCFF33"/>
                </a:solidFill>
              </a:endParaRPr>
            </a:p>
          </p:txBody>
        </p:sp>
        <p:sp>
          <p:nvSpPr>
            <p:cNvPr id="8" name="TextBox 9"/>
            <p:cNvSpPr txBox="1">
              <a:spLocks noChangeArrowheads="1"/>
            </p:cNvSpPr>
            <p:nvPr/>
          </p:nvSpPr>
          <p:spPr bwMode="auto">
            <a:xfrm>
              <a:off x="6934200" y="3505200"/>
              <a:ext cx="1398592" cy="369332"/>
            </a:xfrm>
            <a:prstGeom prst="rect">
              <a:avLst/>
            </a:prstGeom>
            <a:noFill/>
            <a:ln w="9525">
              <a:noFill/>
              <a:miter lim="800000"/>
              <a:headEnd/>
              <a:tailEnd/>
            </a:ln>
          </p:spPr>
          <p:txBody>
            <a:bodyPr wrap="square">
              <a:prstTxWarp prst="textNoShape">
                <a:avLst/>
              </a:prstTxWarp>
              <a:spAutoFit/>
            </a:bodyPr>
            <a:lstStyle/>
            <a:p>
              <a:r>
                <a:rPr lang="en-AU" dirty="0" smtClean="0">
                  <a:solidFill>
                    <a:srgbClr val="CCFF33"/>
                  </a:solidFill>
                  <a:latin typeface="Century Gothic" charset="0"/>
                </a:rPr>
                <a:t>Hβ, OIII</a:t>
              </a:r>
              <a:endParaRPr lang="en-AU" dirty="0">
                <a:solidFill>
                  <a:srgbClr val="CCFF33"/>
                </a:solidFill>
                <a:latin typeface="Century Gothic" charset="0"/>
              </a:endParaRPr>
            </a:p>
          </p:txBody>
        </p:sp>
        <p:sp>
          <p:nvSpPr>
            <p:cNvPr id="9" name="Oval 8"/>
            <p:cNvSpPr/>
            <p:nvPr/>
          </p:nvSpPr>
          <p:spPr bwMode="auto">
            <a:xfrm>
              <a:off x="2895600" y="3505200"/>
              <a:ext cx="838200" cy="2189163"/>
            </a:xfrm>
            <a:prstGeom prst="ellipse">
              <a:avLst/>
            </a:prstGeom>
            <a:noFill/>
            <a:ln w="50800">
              <a:solidFill>
                <a:schemeClr val="accent3"/>
              </a:solidFill>
            </a:ln>
            <a:effectLst>
              <a:glow>
                <a:schemeClr val="accent1">
                  <a:tint val="30000"/>
                  <a:shade val="95000"/>
                  <a:satMod val="300000"/>
                  <a:alpha val="50000"/>
                </a:schemeClr>
              </a:glow>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AU">
                <a:solidFill>
                  <a:srgbClr val="CCFF33"/>
                </a:solidFill>
              </a:endParaRPr>
            </a:p>
          </p:txBody>
        </p:sp>
        <p:sp>
          <p:nvSpPr>
            <p:cNvPr id="10" name="TextBox 11"/>
            <p:cNvSpPr txBox="1">
              <a:spLocks noChangeArrowheads="1"/>
            </p:cNvSpPr>
            <p:nvPr/>
          </p:nvSpPr>
          <p:spPr bwMode="auto">
            <a:xfrm>
              <a:off x="3505200" y="3505200"/>
              <a:ext cx="609600" cy="380970"/>
            </a:xfrm>
            <a:prstGeom prst="rect">
              <a:avLst/>
            </a:prstGeom>
            <a:noFill/>
            <a:ln w="9525">
              <a:noFill/>
              <a:miter lim="800000"/>
              <a:headEnd/>
              <a:tailEnd/>
            </a:ln>
          </p:spPr>
          <p:txBody>
            <a:bodyPr>
              <a:prstTxWarp prst="textNoShape">
                <a:avLst/>
              </a:prstTxWarp>
              <a:spAutoFit/>
            </a:bodyPr>
            <a:lstStyle/>
            <a:p>
              <a:r>
                <a:rPr lang="en-AU">
                  <a:solidFill>
                    <a:srgbClr val="CCFF33"/>
                  </a:solidFill>
                  <a:latin typeface="Century Gothic" charset="0"/>
                </a:rPr>
                <a:t>OII</a:t>
              </a:r>
            </a:p>
          </p:txBody>
        </p:sp>
      </p:grpSp>
      <p:sp>
        <p:nvSpPr>
          <p:cNvPr id="11" name="TextBox 10"/>
          <p:cNvSpPr txBox="1"/>
          <p:nvPr/>
        </p:nvSpPr>
        <p:spPr>
          <a:xfrm>
            <a:off x="3505200" y="6088441"/>
            <a:ext cx="3620296" cy="738664"/>
          </a:xfrm>
          <a:prstGeom prst="rect">
            <a:avLst/>
          </a:prstGeom>
          <a:noFill/>
        </p:spPr>
        <p:txBody>
          <a:bodyPr wrap="square" rtlCol="0">
            <a:spAutoFit/>
          </a:bodyPr>
          <a:lstStyle/>
          <a:p>
            <a:pPr algn="ctr"/>
            <a:r>
              <a:rPr lang="en-US" dirty="0">
                <a:solidFill>
                  <a:srgbClr val="CCFF33"/>
                </a:solidFill>
              </a:rPr>
              <a:t>T</a:t>
            </a:r>
            <a:r>
              <a:rPr lang="en-US" dirty="0" smtClean="0">
                <a:solidFill>
                  <a:srgbClr val="CCFF33"/>
                </a:solidFill>
              </a:rPr>
              <a:t>his light was emitted </a:t>
            </a:r>
          </a:p>
          <a:p>
            <a:pPr algn="ctr"/>
            <a:r>
              <a:rPr lang="en-US" sz="2400" dirty="0" smtClean="0">
                <a:solidFill>
                  <a:srgbClr val="CCFF33"/>
                </a:solidFill>
              </a:rPr>
              <a:t>6.5 billion years ago</a:t>
            </a:r>
            <a:endParaRPr lang="en-US" sz="2400" dirty="0">
              <a:solidFill>
                <a:srgbClr val="CCFF33"/>
              </a:solidFill>
            </a:endParaRPr>
          </a:p>
        </p:txBody>
      </p:sp>
      <p:graphicFrame>
        <p:nvGraphicFramePr>
          <p:cNvPr id="14" name="Content Placeholder 13"/>
          <p:cNvGraphicFramePr>
            <a:graphicFrameLocks noGrp="1" noChangeAspect="1"/>
          </p:cNvGraphicFramePr>
          <p:nvPr>
            <p:ph idx="1"/>
            <p:extLst>
              <p:ext uri="{D42A27DB-BD31-4B8C-83A1-F6EECF244321}">
                <p14:modId xmlns:p14="http://schemas.microsoft.com/office/powerpoint/2010/main" val="1827395832"/>
              </p:ext>
            </p:extLst>
          </p:nvPr>
        </p:nvGraphicFramePr>
        <p:xfrm>
          <a:off x="92931" y="3707330"/>
          <a:ext cx="1560490" cy="803960"/>
        </p:xfrm>
        <a:graphic>
          <a:graphicData uri="http://schemas.openxmlformats.org/presentationml/2006/ole">
            <mc:AlternateContent xmlns:mc="http://schemas.openxmlformats.org/markup-compatibility/2006">
              <mc:Choice xmlns:v="urn:schemas-microsoft-com:vml" Requires="v">
                <p:oleObj spid="_x0000_s1133" name="Equation" r:id="rId5" imgW="838200" imgH="431800" progId="Equation.3">
                  <p:embed/>
                </p:oleObj>
              </mc:Choice>
              <mc:Fallback>
                <p:oleObj name="Equation" r:id="rId5" imgW="838200" imgH="431800" progId="Equation.3">
                  <p:embed/>
                  <p:pic>
                    <p:nvPicPr>
                      <p:cNvPr id="0" name=""/>
                      <p:cNvPicPr/>
                      <p:nvPr/>
                    </p:nvPicPr>
                    <p:blipFill>
                      <a:blip r:embed="rId6"/>
                      <a:stretch>
                        <a:fillRect/>
                      </a:stretch>
                    </p:blipFill>
                    <p:spPr>
                      <a:xfrm>
                        <a:off x="92931" y="3707330"/>
                        <a:ext cx="1560490" cy="803960"/>
                      </a:xfrm>
                      <a:prstGeom prst="rect">
                        <a:avLst/>
                      </a:prstGeom>
                      <a:solidFill>
                        <a:schemeClr val="accent3"/>
                      </a:solidFill>
                    </p:spPr>
                  </p:pic>
                </p:oleObj>
              </mc:Fallback>
            </mc:AlternateContent>
          </a:graphicData>
        </a:graphic>
      </p:graphicFrame>
    </p:spTree>
    <p:extLst>
      <p:ext uri="{BB962C8B-B14F-4D97-AF65-F5344CB8AC3E}">
        <p14:creationId xmlns:p14="http://schemas.microsoft.com/office/powerpoint/2010/main" val="3029840454"/>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solidFill>
                  <a:schemeClr val="accent1"/>
                </a:solidFill>
              </a:rPr>
              <a:t>Sidestep: Neutrino dark matter</a:t>
            </a:r>
            <a:endParaRPr lang="en-US" dirty="0">
              <a:solidFill>
                <a:schemeClr val="accent1"/>
              </a:solidFill>
            </a:endParaRPr>
          </a:p>
        </p:txBody>
      </p:sp>
      <p:sp>
        <p:nvSpPr>
          <p:cNvPr id="3" name="Content Placeholder 2"/>
          <p:cNvSpPr>
            <a:spLocks noGrp="1"/>
          </p:cNvSpPr>
          <p:nvPr>
            <p:ph idx="1"/>
          </p:nvPr>
        </p:nvSpPr>
        <p:spPr/>
        <p:txBody>
          <a:bodyPr/>
          <a:lstStyle/>
          <a:p>
            <a:r>
              <a:rPr lang="en-US" dirty="0" smtClean="0"/>
              <a:t>Weakly interacting</a:t>
            </a:r>
          </a:p>
          <a:p>
            <a:r>
              <a:rPr lang="en-US" dirty="0" smtClean="0"/>
              <a:t>Not emitting light</a:t>
            </a:r>
          </a:p>
          <a:p>
            <a:r>
              <a:rPr lang="en-US" dirty="0" smtClean="0"/>
              <a:t>Too few and too light</a:t>
            </a:r>
            <a:endParaRPr lang="en-US" dirty="0"/>
          </a:p>
        </p:txBody>
      </p:sp>
      <p:pic>
        <p:nvPicPr>
          <p:cNvPr id="4" name="Picture 3" descr="216403main_piechart_wmap.jpg"/>
          <p:cNvPicPr>
            <a:picLocks noChangeAspect="1"/>
          </p:cNvPicPr>
          <p:nvPr/>
        </p:nvPicPr>
        <p:blipFill>
          <a:blip r:embed="rId3"/>
          <a:srcRect b="59646"/>
          <a:stretch>
            <a:fillRect/>
          </a:stretch>
        </p:blipFill>
        <p:spPr>
          <a:xfrm>
            <a:off x="3878036" y="3637643"/>
            <a:ext cx="4857750" cy="2767550"/>
          </a:xfrm>
          <a:prstGeom prst="rect">
            <a:avLst/>
          </a:prstGeom>
        </p:spPr>
      </p:pic>
      <p:pic>
        <p:nvPicPr>
          <p:cNvPr id="5" name="Picture 4" descr="nu_electron.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122261" y="5091044"/>
            <a:ext cx="401472" cy="396357"/>
          </a:xfrm>
          <a:prstGeom prst="rect">
            <a:avLst/>
          </a:prstGeom>
        </p:spPr>
      </p:pic>
    </p:spTree>
  </p:cSld>
  <p:clrMapOvr>
    <a:masterClrMapping/>
  </p:clrMapOvr>
  <mc:AlternateContent xmlns:mc="http://schemas.openxmlformats.org/markup-compatibility/2006" xmlns:mp="http://schemas.microsoft.com/office/mac/powerpoint/2008/main">
    <mc:Choice Requires="mp">
      <p:transition xmlns:p14="http://schemas.microsoft.com/office/powerpoint/2010/main">
        <p14:prism dir="d"/>
      </p:transition>
    </mc:Choice>
    <mc:Fallback xmlns:mv="urn:schemas-microsoft-com:mac:vml" xmlns="">
      <p:transition>
        <p:cover dir="d"/>
      </p:transition>
    </mc:Fallback>
  </mc:AlternateContent>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2"/>
                </a:solidFill>
              </a:rPr>
              <a:t>13.7 billion years of history</a:t>
            </a:r>
            <a:endParaRPr lang="en-US" dirty="0">
              <a:solidFill>
                <a:schemeClr val="accent2"/>
              </a:solidFill>
            </a:endParaRPr>
          </a:p>
        </p:txBody>
      </p:sp>
      <p:sp>
        <p:nvSpPr>
          <p:cNvPr id="3" name="Content Placeholder 2"/>
          <p:cNvSpPr>
            <a:spLocks noGrp="1"/>
          </p:cNvSpPr>
          <p:nvPr>
            <p:ph idx="1"/>
          </p:nvPr>
        </p:nvSpPr>
        <p:spPr/>
        <p:txBody>
          <a:bodyPr/>
          <a:lstStyle/>
          <a:p>
            <a:endParaRPr lang="en-US"/>
          </a:p>
        </p:txBody>
      </p:sp>
      <p:pic>
        <p:nvPicPr>
          <p:cNvPr id="4" name="Picture 3" descr="CMB_Timeline.jpg"/>
          <p:cNvPicPr>
            <a:picLocks noChangeAspect="1"/>
          </p:cNvPicPr>
          <p:nvPr/>
        </p:nvPicPr>
        <p:blipFill>
          <a:blip r:embed="rId3"/>
          <a:srcRect l="3543"/>
          <a:stretch>
            <a:fillRect/>
          </a:stretch>
        </p:blipFill>
        <p:spPr>
          <a:xfrm>
            <a:off x="457199" y="1600199"/>
            <a:ext cx="6006119" cy="4311127"/>
          </a:xfrm>
          <a:prstGeom prst="rect">
            <a:avLst/>
          </a:prstGeom>
        </p:spPr>
      </p:pic>
      <p:sp>
        <p:nvSpPr>
          <p:cNvPr id="5" name="TextBox 4"/>
          <p:cNvSpPr txBox="1"/>
          <p:nvPr/>
        </p:nvSpPr>
        <p:spPr>
          <a:xfrm>
            <a:off x="3416856" y="5603549"/>
            <a:ext cx="3046462" cy="307777"/>
          </a:xfrm>
          <a:prstGeom prst="rect">
            <a:avLst/>
          </a:prstGeom>
          <a:noFill/>
        </p:spPr>
        <p:txBody>
          <a:bodyPr wrap="square" rtlCol="0">
            <a:spAutoFit/>
          </a:bodyPr>
          <a:lstStyle/>
          <a:p>
            <a:pPr algn="r"/>
            <a:r>
              <a:rPr lang="en-US" sz="1400" dirty="0" smtClean="0">
                <a:solidFill>
                  <a:schemeClr val="accent4"/>
                </a:solidFill>
              </a:rPr>
              <a:t>http://</a:t>
            </a:r>
            <a:r>
              <a:rPr lang="en-US" sz="1400" dirty="0" err="1" smtClean="0">
                <a:solidFill>
                  <a:schemeClr val="accent4"/>
                </a:solidFill>
              </a:rPr>
              <a:t>map.gsfc.nasa.gov</a:t>
            </a:r>
            <a:r>
              <a:rPr lang="en-US" sz="1400" dirty="0" smtClean="0">
                <a:solidFill>
                  <a:schemeClr val="accent4"/>
                </a:solidFill>
              </a:rPr>
              <a:t>/</a:t>
            </a:r>
            <a:endParaRPr lang="en-US" sz="1400" dirty="0">
              <a:solidFill>
                <a:schemeClr val="accent4"/>
              </a:solidFill>
            </a:endParaRPr>
          </a:p>
        </p:txBody>
      </p:sp>
      <p:pic>
        <p:nvPicPr>
          <p:cNvPr id="6" name="Picture 5" descr="nu_electron.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822215">
            <a:off x="5391467" y="3064818"/>
            <a:ext cx="1130932" cy="1116526"/>
          </a:xfrm>
          <a:prstGeom prst="rect">
            <a:avLst/>
          </a:prstGeom>
        </p:spPr>
      </p:pic>
    </p:spTree>
  </p:cSld>
  <p:clrMapOvr>
    <a:masterClrMapping/>
  </p:clrMapOvr>
  <mc:AlternateContent xmlns:mc="http://schemas.openxmlformats.org/markup-compatibility/2006" xmlns:mp="http://schemas.microsoft.com/office/mac/powerpoint/2008/main">
    <mc:Choice Requires="mp">
      <p:transition xmlns:p14="http://schemas.microsoft.com/office/powerpoint/2010/main">
        <p14:prism dir="d"/>
      </p:transition>
    </mc:Choice>
    <mc:Fallback xmlns:mv="urn:schemas-microsoft-com:mac:vml" xmlns="">
      <p:transition>
        <p:cover dir="d"/>
      </p:transition>
    </mc:Fallback>
  </mc:AlternateContent>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2"/>
                </a:solidFill>
              </a:rPr>
              <a:t>13.7 billion years of history</a:t>
            </a:r>
            <a:endParaRPr lang="en-US" dirty="0">
              <a:solidFill>
                <a:schemeClr val="accent2"/>
              </a:solidFill>
            </a:endParaRPr>
          </a:p>
        </p:txBody>
      </p:sp>
      <p:sp>
        <p:nvSpPr>
          <p:cNvPr id="3" name="Content Placeholder 2"/>
          <p:cNvSpPr>
            <a:spLocks noGrp="1"/>
          </p:cNvSpPr>
          <p:nvPr>
            <p:ph idx="1"/>
          </p:nvPr>
        </p:nvSpPr>
        <p:spPr/>
        <p:txBody>
          <a:bodyPr/>
          <a:lstStyle/>
          <a:p>
            <a:endParaRPr lang="en-US"/>
          </a:p>
        </p:txBody>
      </p:sp>
      <p:pic>
        <p:nvPicPr>
          <p:cNvPr id="4" name="Picture 3" descr="CMB_Timeline.jpg"/>
          <p:cNvPicPr>
            <a:picLocks noChangeAspect="1"/>
          </p:cNvPicPr>
          <p:nvPr/>
        </p:nvPicPr>
        <p:blipFill>
          <a:blip r:embed="rId3"/>
          <a:srcRect l="3543"/>
          <a:stretch>
            <a:fillRect/>
          </a:stretch>
        </p:blipFill>
        <p:spPr>
          <a:xfrm>
            <a:off x="457199" y="1600199"/>
            <a:ext cx="6006119" cy="4311127"/>
          </a:xfrm>
          <a:prstGeom prst="rect">
            <a:avLst/>
          </a:prstGeom>
        </p:spPr>
      </p:pic>
      <p:sp>
        <p:nvSpPr>
          <p:cNvPr id="5" name="TextBox 4"/>
          <p:cNvSpPr txBox="1"/>
          <p:nvPr/>
        </p:nvSpPr>
        <p:spPr>
          <a:xfrm>
            <a:off x="3416856" y="5603549"/>
            <a:ext cx="3046462" cy="307777"/>
          </a:xfrm>
          <a:prstGeom prst="rect">
            <a:avLst/>
          </a:prstGeom>
          <a:noFill/>
        </p:spPr>
        <p:txBody>
          <a:bodyPr wrap="square" rtlCol="0">
            <a:spAutoFit/>
          </a:bodyPr>
          <a:lstStyle/>
          <a:p>
            <a:pPr algn="r"/>
            <a:r>
              <a:rPr lang="en-US" sz="1400" dirty="0" smtClean="0">
                <a:solidFill>
                  <a:schemeClr val="accent4"/>
                </a:solidFill>
              </a:rPr>
              <a:t>http://</a:t>
            </a:r>
            <a:r>
              <a:rPr lang="en-US" sz="1400" dirty="0" err="1" smtClean="0">
                <a:solidFill>
                  <a:schemeClr val="accent4"/>
                </a:solidFill>
              </a:rPr>
              <a:t>map.gsfc.nasa.gov</a:t>
            </a:r>
            <a:r>
              <a:rPr lang="en-US" sz="1400" dirty="0" smtClean="0">
                <a:solidFill>
                  <a:schemeClr val="accent4"/>
                </a:solidFill>
              </a:rPr>
              <a:t>/</a:t>
            </a:r>
            <a:endParaRPr lang="en-US" sz="1400" dirty="0">
              <a:solidFill>
                <a:schemeClr val="accent4"/>
              </a:solidFill>
            </a:endParaRPr>
          </a:p>
        </p:txBody>
      </p:sp>
      <p:pic>
        <p:nvPicPr>
          <p:cNvPr id="6" name="Picture 5" descr="216403main_piechart_wmap.jpg"/>
          <p:cNvPicPr>
            <a:picLocks noChangeAspect="1"/>
          </p:cNvPicPr>
          <p:nvPr/>
        </p:nvPicPr>
        <p:blipFill rotWithShape="1">
          <a:blip r:embed="rId4"/>
          <a:srcRect b="53079"/>
          <a:stretch/>
        </p:blipFill>
        <p:spPr>
          <a:xfrm>
            <a:off x="6204712" y="2012440"/>
            <a:ext cx="2543702" cy="1684800"/>
          </a:xfrm>
          <a:prstGeom prst="rect">
            <a:avLst/>
          </a:prstGeom>
        </p:spPr>
      </p:pic>
      <p:pic>
        <p:nvPicPr>
          <p:cNvPr id="7" name="Picture 6" descr="nu_electron.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rot="822215">
            <a:off x="5391467" y="3064818"/>
            <a:ext cx="1130932" cy="1116526"/>
          </a:xfrm>
          <a:prstGeom prst="rect">
            <a:avLst/>
          </a:prstGeom>
        </p:spPr>
      </p:pic>
    </p:spTree>
    <p:extLst>
      <p:ext uri="{BB962C8B-B14F-4D97-AF65-F5344CB8AC3E}">
        <p14:creationId xmlns:p14="http://schemas.microsoft.com/office/powerpoint/2010/main" val="3882618139"/>
      </p:ext>
    </p:extLst>
  </p:cSld>
  <p:clrMapOvr>
    <a:masterClrMapping/>
  </p:clrMapOvr>
  <mc:AlternateContent xmlns:mc="http://schemas.openxmlformats.org/markup-compatibility/2006" xmlns:mp="http://schemas.microsoft.com/office/mac/powerpoint/2008/main">
    <mc:Choice Requires="mp">
      <p:transition xmlns:p14="http://schemas.microsoft.com/office/powerpoint/2010/main">
        <p14:prism dir="d"/>
      </p:transition>
    </mc:Choice>
    <mc:Fallback xmlns:mv="urn:schemas-microsoft-com:mac:vml" xmlns="">
      <p:transition>
        <p:cover dir="d"/>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2"/>
                </a:solidFill>
              </a:rPr>
              <a:t>13.7 billion years of history</a:t>
            </a:r>
            <a:endParaRPr lang="en-US" dirty="0">
              <a:solidFill>
                <a:schemeClr val="accent2"/>
              </a:solidFill>
            </a:endParaRPr>
          </a:p>
        </p:txBody>
      </p:sp>
      <p:sp>
        <p:nvSpPr>
          <p:cNvPr id="3" name="Content Placeholder 2"/>
          <p:cNvSpPr>
            <a:spLocks noGrp="1"/>
          </p:cNvSpPr>
          <p:nvPr>
            <p:ph idx="1"/>
          </p:nvPr>
        </p:nvSpPr>
        <p:spPr/>
        <p:txBody>
          <a:bodyPr/>
          <a:lstStyle/>
          <a:p>
            <a:endParaRPr lang="en-US"/>
          </a:p>
        </p:txBody>
      </p:sp>
      <p:pic>
        <p:nvPicPr>
          <p:cNvPr id="4" name="Picture 3" descr="CMB_Timeline.jpg"/>
          <p:cNvPicPr>
            <a:picLocks noChangeAspect="1"/>
          </p:cNvPicPr>
          <p:nvPr/>
        </p:nvPicPr>
        <p:blipFill>
          <a:blip r:embed="rId3"/>
          <a:srcRect l="3543"/>
          <a:stretch>
            <a:fillRect/>
          </a:stretch>
        </p:blipFill>
        <p:spPr>
          <a:xfrm>
            <a:off x="457199" y="1600199"/>
            <a:ext cx="6006119" cy="4311127"/>
          </a:xfrm>
          <a:prstGeom prst="rect">
            <a:avLst/>
          </a:prstGeom>
        </p:spPr>
      </p:pic>
      <p:sp>
        <p:nvSpPr>
          <p:cNvPr id="5" name="TextBox 4"/>
          <p:cNvSpPr txBox="1"/>
          <p:nvPr/>
        </p:nvSpPr>
        <p:spPr>
          <a:xfrm>
            <a:off x="3416856" y="5603549"/>
            <a:ext cx="3046462" cy="307777"/>
          </a:xfrm>
          <a:prstGeom prst="rect">
            <a:avLst/>
          </a:prstGeom>
          <a:noFill/>
        </p:spPr>
        <p:txBody>
          <a:bodyPr wrap="square" rtlCol="0">
            <a:spAutoFit/>
          </a:bodyPr>
          <a:lstStyle/>
          <a:p>
            <a:pPr algn="r"/>
            <a:r>
              <a:rPr lang="en-US" sz="1400" dirty="0" smtClean="0">
                <a:solidFill>
                  <a:schemeClr val="accent4"/>
                </a:solidFill>
              </a:rPr>
              <a:t>http://</a:t>
            </a:r>
            <a:r>
              <a:rPr lang="en-US" sz="1400" dirty="0" err="1" smtClean="0">
                <a:solidFill>
                  <a:schemeClr val="accent4"/>
                </a:solidFill>
              </a:rPr>
              <a:t>map.gsfc.nasa.gov</a:t>
            </a:r>
            <a:r>
              <a:rPr lang="en-US" sz="1400" dirty="0" smtClean="0">
                <a:solidFill>
                  <a:schemeClr val="accent4"/>
                </a:solidFill>
              </a:rPr>
              <a:t>/</a:t>
            </a:r>
            <a:endParaRPr lang="en-US" sz="1400" dirty="0">
              <a:solidFill>
                <a:schemeClr val="accent4"/>
              </a:solidFill>
            </a:endParaRPr>
          </a:p>
        </p:txBody>
      </p:sp>
      <p:pic>
        <p:nvPicPr>
          <p:cNvPr id="6" name="Picture 5" descr="216403main_piechart_wmap.jpg"/>
          <p:cNvPicPr>
            <a:picLocks noChangeAspect="1"/>
          </p:cNvPicPr>
          <p:nvPr/>
        </p:nvPicPr>
        <p:blipFill rotWithShape="1">
          <a:blip r:embed="rId4"/>
          <a:srcRect b="53079"/>
          <a:stretch/>
        </p:blipFill>
        <p:spPr>
          <a:xfrm>
            <a:off x="6204712" y="2012440"/>
            <a:ext cx="2543702" cy="1684800"/>
          </a:xfrm>
          <a:prstGeom prst="rect">
            <a:avLst/>
          </a:prstGeom>
        </p:spPr>
      </p:pic>
      <p:pic>
        <p:nvPicPr>
          <p:cNvPr id="7" name="Picture 6" descr="216403main_piechart_wmap.jpg"/>
          <p:cNvPicPr>
            <a:picLocks noChangeAspect="1"/>
          </p:cNvPicPr>
          <p:nvPr/>
        </p:nvPicPr>
        <p:blipFill rotWithShape="1">
          <a:blip r:embed="rId4"/>
          <a:srcRect t="48130" b="4949"/>
          <a:stretch/>
        </p:blipFill>
        <p:spPr>
          <a:xfrm>
            <a:off x="6204712" y="3697240"/>
            <a:ext cx="2543702" cy="1684800"/>
          </a:xfrm>
          <a:prstGeom prst="rect">
            <a:avLst/>
          </a:prstGeom>
        </p:spPr>
      </p:pic>
      <p:pic>
        <p:nvPicPr>
          <p:cNvPr id="8" name="Picture 7" descr="nu_electron.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rot="822215">
            <a:off x="5391467" y="3064818"/>
            <a:ext cx="1130932" cy="1116526"/>
          </a:xfrm>
          <a:prstGeom prst="rect">
            <a:avLst/>
          </a:prstGeom>
        </p:spPr>
      </p:pic>
    </p:spTree>
    <p:extLst>
      <p:ext uri="{BB962C8B-B14F-4D97-AF65-F5344CB8AC3E}">
        <p14:creationId xmlns:p14="http://schemas.microsoft.com/office/powerpoint/2010/main" val="3882618139"/>
      </p:ext>
    </p:extLst>
  </p:cSld>
  <p:clrMapOvr>
    <a:masterClrMapping/>
  </p:clrMapOvr>
  <mc:AlternateContent xmlns:mc="http://schemas.openxmlformats.org/markup-compatibility/2006" xmlns:mp="http://schemas.microsoft.com/office/mac/powerpoint/2008/main">
    <mc:Choice Requires="mp">
      <p:transition xmlns:p14="http://schemas.microsoft.com/office/powerpoint/2010/main">
        <p14:prism dir="d"/>
      </p:transition>
    </mc:Choice>
    <mc:Fallback xmlns:mv="urn:schemas-microsoft-com:mac:vml" xmlns="">
      <p:transition>
        <p:cover dir="d"/>
      </p:transition>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schemeClr val="accent1"/>
                </a:solidFill>
              </a:rPr>
              <a:t>Neutrinos and structures</a:t>
            </a:r>
          </a:p>
        </p:txBody>
      </p:sp>
      <p:sp>
        <p:nvSpPr>
          <p:cNvPr id="3" name="Content Placeholder 2"/>
          <p:cNvSpPr>
            <a:spLocks noGrp="1"/>
          </p:cNvSpPr>
          <p:nvPr>
            <p:ph idx="1"/>
          </p:nvPr>
        </p:nvSpPr>
        <p:spPr>
          <a:xfrm>
            <a:off x="457200" y="1600200"/>
            <a:ext cx="4959456" cy="4525963"/>
          </a:xfrm>
        </p:spPr>
        <p:txBody>
          <a:bodyPr>
            <a:normAutofit fontScale="92500"/>
          </a:bodyPr>
          <a:lstStyle/>
          <a:p>
            <a:r>
              <a:rPr lang="en-US" sz="2800" dirty="0" smtClean="0"/>
              <a:t>Relativistic when decoupling</a:t>
            </a:r>
          </a:p>
          <a:p>
            <a:r>
              <a:rPr lang="en-US" sz="2800" dirty="0"/>
              <a:t>V</a:t>
            </a:r>
            <a:r>
              <a:rPr lang="en-US" sz="2800" dirty="0" smtClean="0"/>
              <a:t>elocities decay with expansion</a:t>
            </a:r>
            <a:endParaRPr lang="en-US" sz="2800" dirty="0" smtClean="0"/>
          </a:p>
          <a:p>
            <a:r>
              <a:rPr lang="en-US" sz="2800" dirty="0" smtClean="0"/>
              <a:t>Spreading out gravitational potential</a:t>
            </a:r>
            <a:endParaRPr lang="en-US" sz="2800" dirty="0">
              <a:solidFill>
                <a:schemeClr val="accent2"/>
              </a:solidFill>
            </a:endParaRPr>
          </a:p>
          <a:p>
            <a:r>
              <a:rPr lang="en-US" sz="2800" dirty="0" smtClean="0">
                <a:solidFill>
                  <a:schemeClr val="accent2"/>
                </a:solidFill>
              </a:rPr>
              <a:t>Heavy </a:t>
            </a:r>
            <a:r>
              <a:rPr lang="en-US" sz="2800" dirty="0">
                <a:solidFill>
                  <a:schemeClr val="accent2"/>
                </a:solidFill>
              </a:rPr>
              <a:t>neutrinos</a:t>
            </a:r>
            <a:r>
              <a:rPr lang="en-US" sz="2800" dirty="0"/>
              <a:t> = </a:t>
            </a:r>
            <a:r>
              <a:rPr lang="en-US" sz="2800" dirty="0">
                <a:solidFill>
                  <a:schemeClr val="accent3"/>
                </a:solidFill>
              </a:rPr>
              <a:t>strong</a:t>
            </a:r>
            <a:r>
              <a:rPr lang="en-US" sz="2800" dirty="0"/>
              <a:t> suppression over </a:t>
            </a:r>
            <a:r>
              <a:rPr lang="en-US" sz="2800" dirty="0">
                <a:solidFill>
                  <a:srgbClr val="CCFF33"/>
                </a:solidFill>
              </a:rPr>
              <a:t>short</a:t>
            </a:r>
            <a:r>
              <a:rPr lang="en-US" sz="2800" dirty="0"/>
              <a:t> range</a:t>
            </a:r>
          </a:p>
          <a:p>
            <a:r>
              <a:rPr lang="en-US" sz="2800" dirty="0">
                <a:solidFill>
                  <a:schemeClr val="accent2"/>
                </a:solidFill>
              </a:rPr>
              <a:t>Light neutrinos</a:t>
            </a:r>
            <a:r>
              <a:rPr lang="en-US" sz="2800" dirty="0"/>
              <a:t> = </a:t>
            </a:r>
            <a:r>
              <a:rPr lang="en-US" sz="2800" dirty="0">
                <a:solidFill>
                  <a:srgbClr val="CCFF33"/>
                </a:solidFill>
              </a:rPr>
              <a:t>weak</a:t>
            </a:r>
            <a:r>
              <a:rPr lang="en-US" sz="2800" dirty="0"/>
              <a:t> suppression over </a:t>
            </a:r>
            <a:r>
              <a:rPr lang="en-US" sz="2800" dirty="0">
                <a:solidFill>
                  <a:srgbClr val="CCFF33"/>
                </a:solidFill>
              </a:rPr>
              <a:t>long</a:t>
            </a:r>
            <a:r>
              <a:rPr lang="en-US" sz="2800" dirty="0"/>
              <a:t> range</a:t>
            </a:r>
          </a:p>
          <a:p>
            <a:endParaRPr lang="en-US" sz="2800" dirty="0"/>
          </a:p>
        </p:txBody>
      </p:sp>
      <p:sp>
        <p:nvSpPr>
          <p:cNvPr id="5" name="Content Placeholder 7"/>
          <p:cNvSpPr txBox="1">
            <a:spLocks/>
          </p:cNvSpPr>
          <p:nvPr/>
        </p:nvSpPr>
        <p:spPr>
          <a:xfrm>
            <a:off x="457200" y="5594696"/>
            <a:ext cx="7467600" cy="908841"/>
          </a:xfrm>
          <a:prstGeom prst="rect">
            <a:avLst/>
          </a:prstGeom>
        </p:spPr>
        <p:txBody>
          <a:bodyPr vert="horz">
            <a:normAutofit/>
          </a:bodyPr>
          <a:lstStyle>
            <a:lvl1pPr marL="420624"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722376" indent="-274320" algn="l" rtl="0" eaLnBrk="1" latinLnBrk="0" hangingPunct="1">
              <a:spcBef>
                <a:spcPct val="20000"/>
              </a:spcBef>
              <a:buClr>
                <a:schemeClr val="accent1"/>
              </a:buClr>
              <a:buSzPct val="90000"/>
              <a:buFont typeface="Wingdings 2"/>
              <a:buChar char=""/>
              <a:defRPr kumimoji="0" sz="2600" kern="1200">
                <a:solidFill>
                  <a:schemeClr val="tx1"/>
                </a:solidFill>
                <a:latin typeface="+mn-lt"/>
                <a:ea typeface="+mn-ea"/>
                <a:cs typeface="+mn-cs"/>
              </a:defRPr>
            </a:lvl2pPr>
            <a:lvl3pPr marL="1005840" indent="-256032" algn="l" rtl="0" eaLnBrk="1" latinLnBrk="0" hangingPunct="1">
              <a:spcBef>
                <a:spcPct val="20000"/>
              </a:spcBef>
              <a:buClr>
                <a:schemeClr val="accent2"/>
              </a:buClr>
              <a:buSzPct val="85000"/>
              <a:buFont typeface="Arial"/>
              <a:buChar char="○"/>
              <a:defRPr kumimoji="0" sz="2400" kern="1200">
                <a:solidFill>
                  <a:schemeClr val="tx1"/>
                </a:solidFill>
                <a:latin typeface="+mn-lt"/>
                <a:ea typeface="+mn-ea"/>
                <a:cs typeface="+mn-cs"/>
              </a:defRPr>
            </a:lvl3pPr>
            <a:lvl4pPr marL="1280160" indent="-237744" algn="l" rtl="0" eaLnBrk="1" latinLnBrk="0" hangingPunct="1">
              <a:spcBef>
                <a:spcPct val="20000"/>
              </a:spcBef>
              <a:buClr>
                <a:schemeClr val="accent3"/>
              </a:buClr>
              <a:buSzPct val="90000"/>
              <a:buFont typeface="Wingdings 2"/>
              <a:buChar char=""/>
              <a:defRPr kumimoji="0" sz="2000" kern="1200">
                <a:solidFill>
                  <a:schemeClr val="tx1"/>
                </a:solidFill>
                <a:latin typeface="+mn-lt"/>
                <a:ea typeface="+mn-ea"/>
                <a:cs typeface="+mn-cs"/>
              </a:defRPr>
            </a:lvl4pPr>
            <a:lvl5pPr marL="1490472" indent="-182880" algn="l" rtl="0" eaLnBrk="1" latinLnBrk="0" hangingPunct="1">
              <a:spcBef>
                <a:spcPct val="20000"/>
              </a:spcBef>
              <a:buClr>
                <a:schemeClr val="accent4"/>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endParaRPr lang="en-US" dirty="0"/>
          </a:p>
        </p:txBody>
      </p:sp>
      <p:grpSp>
        <p:nvGrpSpPr>
          <p:cNvPr id="25" name="Group 24"/>
          <p:cNvGrpSpPr/>
          <p:nvPr/>
        </p:nvGrpSpPr>
        <p:grpSpPr>
          <a:xfrm>
            <a:off x="5709538" y="1726032"/>
            <a:ext cx="2877214" cy="1034665"/>
            <a:chOff x="5709538" y="1921440"/>
            <a:chExt cx="2877214" cy="1034665"/>
          </a:xfrm>
        </p:grpSpPr>
        <p:sp>
          <p:nvSpPr>
            <p:cNvPr id="18" name="Freeform 17"/>
            <p:cNvSpPr/>
            <p:nvPr/>
          </p:nvSpPr>
          <p:spPr>
            <a:xfrm>
              <a:off x="7436120" y="1932712"/>
              <a:ext cx="586171" cy="1023393"/>
            </a:xfrm>
            <a:custGeom>
              <a:avLst/>
              <a:gdLst>
                <a:gd name="connsiteX0" fmla="*/ 0 w 586171"/>
                <a:gd name="connsiteY0" fmla="*/ 0 h 1023393"/>
                <a:gd name="connsiteX1" fmla="*/ 54275 w 586171"/>
                <a:gd name="connsiteY1" fmla="*/ 43422 h 1023393"/>
                <a:gd name="connsiteX2" fmla="*/ 75985 w 586171"/>
                <a:gd name="connsiteY2" fmla="*/ 86844 h 1023393"/>
                <a:gd name="connsiteX3" fmla="*/ 108550 w 586171"/>
                <a:gd name="connsiteY3" fmla="*/ 217111 h 1023393"/>
                <a:gd name="connsiteX4" fmla="*/ 119405 w 586171"/>
                <a:gd name="connsiteY4" fmla="*/ 260533 h 1023393"/>
                <a:gd name="connsiteX5" fmla="*/ 141115 w 586171"/>
                <a:gd name="connsiteY5" fmla="*/ 369089 h 1023393"/>
                <a:gd name="connsiteX6" fmla="*/ 184535 w 586171"/>
                <a:gd name="connsiteY6" fmla="*/ 466789 h 1023393"/>
                <a:gd name="connsiteX7" fmla="*/ 217100 w 586171"/>
                <a:gd name="connsiteY7" fmla="*/ 694756 h 1023393"/>
                <a:gd name="connsiteX8" fmla="*/ 227955 w 586171"/>
                <a:gd name="connsiteY8" fmla="*/ 814167 h 1023393"/>
                <a:gd name="connsiteX9" fmla="*/ 249666 w 586171"/>
                <a:gd name="connsiteY9" fmla="*/ 922722 h 1023393"/>
                <a:gd name="connsiteX10" fmla="*/ 271376 w 586171"/>
                <a:gd name="connsiteY10" fmla="*/ 955289 h 1023393"/>
                <a:gd name="connsiteX11" fmla="*/ 282231 w 586171"/>
                <a:gd name="connsiteY11" fmla="*/ 987856 h 1023393"/>
                <a:gd name="connsiteX12" fmla="*/ 314796 w 586171"/>
                <a:gd name="connsiteY12" fmla="*/ 998711 h 1023393"/>
                <a:gd name="connsiteX13" fmla="*/ 347361 w 586171"/>
                <a:gd name="connsiteY13" fmla="*/ 1020422 h 1023393"/>
                <a:gd name="connsiteX14" fmla="*/ 423346 w 586171"/>
                <a:gd name="connsiteY14" fmla="*/ 966145 h 1023393"/>
                <a:gd name="connsiteX15" fmla="*/ 455911 w 586171"/>
                <a:gd name="connsiteY15" fmla="*/ 922722 h 1023393"/>
                <a:gd name="connsiteX16" fmla="*/ 477621 w 586171"/>
                <a:gd name="connsiteY16" fmla="*/ 857589 h 1023393"/>
                <a:gd name="connsiteX17" fmla="*/ 488476 w 586171"/>
                <a:gd name="connsiteY17" fmla="*/ 825022 h 1023393"/>
                <a:gd name="connsiteX18" fmla="*/ 510186 w 586171"/>
                <a:gd name="connsiteY18" fmla="*/ 271389 h 1023393"/>
                <a:gd name="connsiteX19" fmla="*/ 521041 w 586171"/>
                <a:gd name="connsiteY19" fmla="*/ 206255 h 1023393"/>
                <a:gd name="connsiteX20" fmla="*/ 542751 w 586171"/>
                <a:gd name="connsiteY20" fmla="*/ 141122 h 1023393"/>
                <a:gd name="connsiteX21" fmla="*/ 553606 w 586171"/>
                <a:gd name="connsiteY21" fmla="*/ 108555 h 1023393"/>
                <a:gd name="connsiteX22" fmla="*/ 564461 w 586171"/>
                <a:gd name="connsiteY22" fmla="*/ 75989 h 1023393"/>
                <a:gd name="connsiteX23" fmla="*/ 586171 w 586171"/>
                <a:gd name="connsiteY23" fmla="*/ 43422 h 10233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586171" h="1023393">
                  <a:moveTo>
                    <a:pt x="0" y="0"/>
                  </a:moveTo>
                  <a:cubicBezTo>
                    <a:pt x="18092" y="14474"/>
                    <a:pt x="39018" y="25985"/>
                    <a:pt x="54275" y="43422"/>
                  </a:cubicBezTo>
                  <a:cubicBezTo>
                    <a:pt x="64931" y="55601"/>
                    <a:pt x="69975" y="71819"/>
                    <a:pt x="75985" y="86844"/>
                  </a:cubicBezTo>
                  <a:cubicBezTo>
                    <a:pt x="105000" y="159386"/>
                    <a:pt x="93601" y="142362"/>
                    <a:pt x="108550" y="217111"/>
                  </a:cubicBezTo>
                  <a:cubicBezTo>
                    <a:pt x="111476" y="231741"/>
                    <a:pt x="116279" y="245945"/>
                    <a:pt x="119405" y="260533"/>
                  </a:cubicBezTo>
                  <a:cubicBezTo>
                    <a:pt x="127137" y="296616"/>
                    <a:pt x="120646" y="338384"/>
                    <a:pt x="141115" y="369089"/>
                  </a:cubicBezTo>
                  <a:cubicBezTo>
                    <a:pt x="175519" y="420698"/>
                    <a:pt x="158699" y="389279"/>
                    <a:pt x="184535" y="466789"/>
                  </a:cubicBezTo>
                  <a:cubicBezTo>
                    <a:pt x="216852" y="789972"/>
                    <a:pt x="169488" y="345581"/>
                    <a:pt x="217100" y="694756"/>
                  </a:cubicBezTo>
                  <a:cubicBezTo>
                    <a:pt x="222500" y="734357"/>
                    <a:pt x="223542" y="774444"/>
                    <a:pt x="227955" y="814167"/>
                  </a:cubicBezTo>
                  <a:cubicBezTo>
                    <a:pt x="230813" y="839894"/>
                    <a:pt x="235018" y="893426"/>
                    <a:pt x="249666" y="922722"/>
                  </a:cubicBezTo>
                  <a:cubicBezTo>
                    <a:pt x="255501" y="934391"/>
                    <a:pt x="265542" y="943620"/>
                    <a:pt x="271376" y="955289"/>
                  </a:cubicBezTo>
                  <a:cubicBezTo>
                    <a:pt x="276493" y="965524"/>
                    <a:pt x="274140" y="979765"/>
                    <a:pt x="282231" y="987856"/>
                  </a:cubicBezTo>
                  <a:cubicBezTo>
                    <a:pt x="290322" y="995947"/>
                    <a:pt x="303941" y="995093"/>
                    <a:pt x="314796" y="998711"/>
                  </a:cubicBezTo>
                  <a:cubicBezTo>
                    <a:pt x="325651" y="1005948"/>
                    <a:pt x="334395" y="1018981"/>
                    <a:pt x="347361" y="1020422"/>
                  </a:cubicBezTo>
                  <a:cubicBezTo>
                    <a:pt x="439332" y="1030642"/>
                    <a:pt x="398934" y="1014971"/>
                    <a:pt x="423346" y="966145"/>
                  </a:cubicBezTo>
                  <a:cubicBezTo>
                    <a:pt x="431437" y="949962"/>
                    <a:pt x="445056" y="937196"/>
                    <a:pt x="455911" y="922722"/>
                  </a:cubicBezTo>
                  <a:lnTo>
                    <a:pt x="477621" y="857589"/>
                  </a:lnTo>
                  <a:lnTo>
                    <a:pt x="488476" y="825022"/>
                  </a:lnTo>
                  <a:cubicBezTo>
                    <a:pt x="493133" y="643389"/>
                    <a:pt x="489866" y="454279"/>
                    <a:pt x="510186" y="271389"/>
                  </a:cubicBezTo>
                  <a:cubicBezTo>
                    <a:pt x="512617" y="249513"/>
                    <a:pt x="515703" y="227609"/>
                    <a:pt x="521041" y="206255"/>
                  </a:cubicBezTo>
                  <a:cubicBezTo>
                    <a:pt x="526591" y="184053"/>
                    <a:pt x="535514" y="162833"/>
                    <a:pt x="542751" y="141122"/>
                  </a:cubicBezTo>
                  <a:lnTo>
                    <a:pt x="553606" y="108555"/>
                  </a:lnTo>
                  <a:cubicBezTo>
                    <a:pt x="557224" y="97700"/>
                    <a:pt x="558114" y="85510"/>
                    <a:pt x="564461" y="75989"/>
                  </a:cubicBezTo>
                  <a:lnTo>
                    <a:pt x="586171" y="43422"/>
                  </a:lnTo>
                </a:path>
              </a:pathLst>
            </a:custGeom>
            <a:ln w="57150" cmpd="sng">
              <a:solidFill>
                <a:srgbClr val="3399FF"/>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21" name="Freeform 20"/>
            <p:cNvSpPr/>
            <p:nvPr/>
          </p:nvSpPr>
          <p:spPr>
            <a:xfrm>
              <a:off x="8000581" y="1932712"/>
              <a:ext cx="586171" cy="1023393"/>
            </a:xfrm>
            <a:custGeom>
              <a:avLst/>
              <a:gdLst>
                <a:gd name="connsiteX0" fmla="*/ 0 w 586171"/>
                <a:gd name="connsiteY0" fmla="*/ 0 h 1023393"/>
                <a:gd name="connsiteX1" fmla="*/ 54275 w 586171"/>
                <a:gd name="connsiteY1" fmla="*/ 43422 h 1023393"/>
                <a:gd name="connsiteX2" fmla="*/ 75985 w 586171"/>
                <a:gd name="connsiteY2" fmla="*/ 86844 h 1023393"/>
                <a:gd name="connsiteX3" fmla="*/ 108550 w 586171"/>
                <a:gd name="connsiteY3" fmla="*/ 217111 h 1023393"/>
                <a:gd name="connsiteX4" fmla="*/ 119405 w 586171"/>
                <a:gd name="connsiteY4" fmla="*/ 260533 h 1023393"/>
                <a:gd name="connsiteX5" fmla="*/ 141115 w 586171"/>
                <a:gd name="connsiteY5" fmla="*/ 369089 h 1023393"/>
                <a:gd name="connsiteX6" fmla="*/ 184535 w 586171"/>
                <a:gd name="connsiteY6" fmla="*/ 466789 h 1023393"/>
                <a:gd name="connsiteX7" fmla="*/ 217100 w 586171"/>
                <a:gd name="connsiteY7" fmla="*/ 694756 h 1023393"/>
                <a:gd name="connsiteX8" fmla="*/ 227955 w 586171"/>
                <a:gd name="connsiteY8" fmla="*/ 814167 h 1023393"/>
                <a:gd name="connsiteX9" fmla="*/ 249666 w 586171"/>
                <a:gd name="connsiteY9" fmla="*/ 922722 h 1023393"/>
                <a:gd name="connsiteX10" fmla="*/ 271376 w 586171"/>
                <a:gd name="connsiteY10" fmla="*/ 955289 h 1023393"/>
                <a:gd name="connsiteX11" fmla="*/ 282231 w 586171"/>
                <a:gd name="connsiteY11" fmla="*/ 987856 h 1023393"/>
                <a:gd name="connsiteX12" fmla="*/ 314796 w 586171"/>
                <a:gd name="connsiteY12" fmla="*/ 998711 h 1023393"/>
                <a:gd name="connsiteX13" fmla="*/ 347361 w 586171"/>
                <a:gd name="connsiteY13" fmla="*/ 1020422 h 1023393"/>
                <a:gd name="connsiteX14" fmla="*/ 423346 w 586171"/>
                <a:gd name="connsiteY14" fmla="*/ 966145 h 1023393"/>
                <a:gd name="connsiteX15" fmla="*/ 455911 w 586171"/>
                <a:gd name="connsiteY15" fmla="*/ 922722 h 1023393"/>
                <a:gd name="connsiteX16" fmla="*/ 477621 w 586171"/>
                <a:gd name="connsiteY16" fmla="*/ 857589 h 1023393"/>
                <a:gd name="connsiteX17" fmla="*/ 488476 w 586171"/>
                <a:gd name="connsiteY17" fmla="*/ 825022 h 1023393"/>
                <a:gd name="connsiteX18" fmla="*/ 510186 w 586171"/>
                <a:gd name="connsiteY18" fmla="*/ 271389 h 1023393"/>
                <a:gd name="connsiteX19" fmla="*/ 521041 w 586171"/>
                <a:gd name="connsiteY19" fmla="*/ 206255 h 1023393"/>
                <a:gd name="connsiteX20" fmla="*/ 542751 w 586171"/>
                <a:gd name="connsiteY20" fmla="*/ 141122 h 1023393"/>
                <a:gd name="connsiteX21" fmla="*/ 553606 w 586171"/>
                <a:gd name="connsiteY21" fmla="*/ 108555 h 1023393"/>
                <a:gd name="connsiteX22" fmla="*/ 564461 w 586171"/>
                <a:gd name="connsiteY22" fmla="*/ 75989 h 1023393"/>
                <a:gd name="connsiteX23" fmla="*/ 586171 w 586171"/>
                <a:gd name="connsiteY23" fmla="*/ 43422 h 10233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586171" h="1023393">
                  <a:moveTo>
                    <a:pt x="0" y="0"/>
                  </a:moveTo>
                  <a:cubicBezTo>
                    <a:pt x="18092" y="14474"/>
                    <a:pt x="39018" y="25985"/>
                    <a:pt x="54275" y="43422"/>
                  </a:cubicBezTo>
                  <a:cubicBezTo>
                    <a:pt x="64931" y="55601"/>
                    <a:pt x="69975" y="71819"/>
                    <a:pt x="75985" y="86844"/>
                  </a:cubicBezTo>
                  <a:cubicBezTo>
                    <a:pt x="105000" y="159386"/>
                    <a:pt x="93601" y="142362"/>
                    <a:pt x="108550" y="217111"/>
                  </a:cubicBezTo>
                  <a:cubicBezTo>
                    <a:pt x="111476" y="231741"/>
                    <a:pt x="116279" y="245945"/>
                    <a:pt x="119405" y="260533"/>
                  </a:cubicBezTo>
                  <a:cubicBezTo>
                    <a:pt x="127137" y="296616"/>
                    <a:pt x="120646" y="338384"/>
                    <a:pt x="141115" y="369089"/>
                  </a:cubicBezTo>
                  <a:cubicBezTo>
                    <a:pt x="175519" y="420698"/>
                    <a:pt x="158699" y="389279"/>
                    <a:pt x="184535" y="466789"/>
                  </a:cubicBezTo>
                  <a:cubicBezTo>
                    <a:pt x="216852" y="789972"/>
                    <a:pt x="169488" y="345581"/>
                    <a:pt x="217100" y="694756"/>
                  </a:cubicBezTo>
                  <a:cubicBezTo>
                    <a:pt x="222500" y="734357"/>
                    <a:pt x="223542" y="774444"/>
                    <a:pt x="227955" y="814167"/>
                  </a:cubicBezTo>
                  <a:cubicBezTo>
                    <a:pt x="230813" y="839894"/>
                    <a:pt x="235018" y="893426"/>
                    <a:pt x="249666" y="922722"/>
                  </a:cubicBezTo>
                  <a:cubicBezTo>
                    <a:pt x="255501" y="934391"/>
                    <a:pt x="265542" y="943620"/>
                    <a:pt x="271376" y="955289"/>
                  </a:cubicBezTo>
                  <a:cubicBezTo>
                    <a:pt x="276493" y="965524"/>
                    <a:pt x="274140" y="979765"/>
                    <a:pt x="282231" y="987856"/>
                  </a:cubicBezTo>
                  <a:cubicBezTo>
                    <a:pt x="290322" y="995947"/>
                    <a:pt x="303941" y="995093"/>
                    <a:pt x="314796" y="998711"/>
                  </a:cubicBezTo>
                  <a:cubicBezTo>
                    <a:pt x="325651" y="1005948"/>
                    <a:pt x="334395" y="1018981"/>
                    <a:pt x="347361" y="1020422"/>
                  </a:cubicBezTo>
                  <a:cubicBezTo>
                    <a:pt x="439332" y="1030642"/>
                    <a:pt x="398934" y="1014971"/>
                    <a:pt x="423346" y="966145"/>
                  </a:cubicBezTo>
                  <a:cubicBezTo>
                    <a:pt x="431437" y="949962"/>
                    <a:pt x="445056" y="937196"/>
                    <a:pt x="455911" y="922722"/>
                  </a:cubicBezTo>
                  <a:lnTo>
                    <a:pt x="477621" y="857589"/>
                  </a:lnTo>
                  <a:lnTo>
                    <a:pt x="488476" y="825022"/>
                  </a:lnTo>
                  <a:cubicBezTo>
                    <a:pt x="493133" y="643389"/>
                    <a:pt x="489866" y="454279"/>
                    <a:pt x="510186" y="271389"/>
                  </a:cubicBezTo>
                  <a:cubicBezTo>
                    <a:pt x="512617" y="249513"/>
                    <a:pt x="515703" y="227609"/>
                    <a:pt x="521041" y="206255"/>
                  </a:cubicBezTo>
                  <a:cubicBezTo>
                    <a:pt x="526591" y="184053"/>
                    <a:pt x="535514" y="162833"/>
                    <a:pt x="542751" y="141122"/>
                  </a:cubicBezTo>
                  <a:lnTo>
                    <a:pt x="553606" y="108555"/>
                  </a:lnTo>
                  <a:cubicBezTo>
                    <a:pt x="557224" y="97700"/>
                    <a:pt x="558114" y="85510"/>
                    <a:pt x="564461" y="75989"/>
                  </a:cubicBezTo>
                  <a:lnTo>
                    <a:pt x="586171" y="43422"/>
                  </a:lnTo>
                </a:path>
              </a:pathLst>
            </a:custGeom>
            <a:ln w="57150" cmpd="sng">
              <a:solidFill>
                <a:srgbClr val="3399FF"/>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22" name="Freeform 21"/>
            <p:cNvSpPr/>
            <p:nvPr/>
          </p:nvSpPr>
          <p:spPr>
            <a:xfrm>
              <a:off x="5709538" y="1921440"/>
              <a:ext cx="586171" cy="1023393"/>
            </a:xfrm>
            <a:custGeom>
              <a:avLst/>
              <a:gdLst>
                <a:gd name="connsiteX0" fmla="*/ 0 w 586171"/>
                <a:gd name="connsiteY0" fmla="*/ 0 h 1023393"/>
                <a:gd name="connsiteX1" fmla="*/ 54275 w 586171"/>
                <a:gd name="connsiteY1" fmla="*/ 43422 h 1023393"/>
                <a:gd name="connsiteX2" fmla="*/ 75985 w 586171"/>
                <a:gd name="connsiteY2" fmla="*/ 86844 h 1023393"/>
                <a:gd name="connsiteX3" fmla="*/ 108550 w 586171"/>
                <a:gd name="connsiteY3" fmla="*/ 217111 h 1023393"/>
                <a:gd name="connsiteX4" fmla="*/ 119405 w 586171"/>
                <a:gd name="connsiteY4" fmla="*/ 260533 h 1023393"/>
                <a:gd name="connsiteX5" fmla="*/ 141115 w 586171"/>
                <a:gd name="connsiteY5" fmla="*/ 369089 h 1023393"/>
                <a:gd name="connsiteX6" fmla="*/ 184535 w 586171"/>
                <a:gd name="connsiteY6" fmla="*/ 466789 h 1023393"/>
                <a:gd name="connsiteX7" fmla="*/ 217100 w 586171"/>
                <a:gd name="connsiteY7" fmla="*/ 694756 h 1023393"/>
                <a:gd name="connsiteX8" fmla="*/ 227955 w 586171"/>
                <a:gd name="connsiteY8" fmla="*/ 814167 h 1023393"/>
                <a:gd name="connsiteX9" fmla="*/ 249666 w 586171"/>
                <a:gd name="connsiteY9" fmla="*/ 922722 h 1023393"/>
                <a:gd name="connsiteX10" fmla="*/ 271376 w 586171"/>
                <a:gd name="connsiteY10" fmla="*/ 955289 h 1023393"/>
                <a:gd name="connsiteX11" fmla="*/ 282231 w 586171"/>
                <a:gd name="connsiteY11" fmla="*/ 987856 h 1023393"/>
                <a:gd name="connsiteX12" fmla="*/ 314796 w 586171"/>
                <a:gd name="connsiteY12" fmla="*/ 998711 h 1023393"/>
                <a:gd name="connsiteX13" fmla="*/ 347361 w 586171"/>
                <a:gd name="connsiteY13" fmla="*/ 1020422 h 1023393"/>
                <a:gd name="connsiteX14" fmla="*/ 423346 w 586171"/>
                <a:gd name="connsiteY14" fmla="*/ 966145 h 1023393"/>
                <a:gd name="connsiteX15" fmla="*/ 455911 w 586171"/>
                <a:gd name="connsiteY15" fmla="*/ 922722 h 1023393"/>
                <a:gd name="connsiteX16" fmla="*/ 477621 w 586171"/>
                <a:gd name="connsiteY16" fmla="*/ 857589 h 1023393"/>
                <a:gd name="connsiteX17" fmla="*/ 488476 w 586171"/>
                <a:gd name="connsiteY17" fmla="*/ 825022 h 1023393"/>
                <a:gd name="connsiteX18" fmla="*/ 510186 w 586171"/>
                <a:gd name="connsiteY18" fmla="*/ 271389 h 1023393"/>
                <a:gd name="connsiteX19" fmla="*/ 521041 w 586171"/>
                <a:gd name="connsiteY19" fmla="*/ 206255 h 1023393"/>
                <a:gd name="connsiteX20" fmla="*/ 542751 w 586171"/>
                <a:gd name="connsiteY20" fmla="*/ 141122 h 1023393"/>
                <a:gd name="connsiteX21" fmla="*/ 553606 w 586171"/>
                <a:gd name="connsiteY21" fmla="*/ 108555 h 1023393"/>
                <a:gd name="connsiteX22" fmla="*/ 564461 w 586171"/>
                <a:gd name="connsiteY22" fmla="*/ 75989 h 1023393"/>
                <a:gd name="connsiteX23" fmla="*/ 586171 w 586171"/>
                <a:gd name="connsiteY23" fmla="*/ 43422 h 10233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586171" h="1023393">
                  <a:moveTo>
                    <a:pt x="0" y="0"/>
                  </a:moveTo>
                  <a:cubicBezTo>
                    <a:pt x="18092" y="14474"/>
                    <a:pt x="39018" y="25985"/>
                    <a:pt x="54275" y="43422"/>
                  </a:cubicBezTo>
                  <a:cubicBezTo>
                    <a:pt x="64931" y="55601"/>
                    <a:pt x="69975" y="71819"/>
                    <a:pt x="75985" y="86844"/>
                  </a:cubicBezTo>
                  <a:cubicBezTo>
                    <a:pt x="105000" y="159386"/>
                    <a:pt x="93601" y="142362"/>
                    <a:pt x="108550" y="217111"/>
                  </a:cubicBezTo>
                  <a:cubicBezTo>
                    <a:pt x="111476" y="231741"/>
                    <a:pt x="116279" y="245945"/>
                    <a:pt x="119405" y="260533"/>
                  </a:cubicBezTo>
                  <a:cubicBezTo>
                    <a:pt x="127137" y="296616"/>
                    <a:pt x="120646" y="338384"/>
                    <a:pt x="141115" y="369089"/>
                  </a:cubicBezTo>
                  <a:cubicBezTo>
                    <a:pt x="175519" y="420698"/>
                    <a:pt x="158699" y="389279"/>
                    <a:pt x="184535" y="466789"/>
                  </a:cubicBezTo>
                  <a:cubicBezTo>
                    <a:pt x="216852" y="789972"/>
                    <a:pt x="169488" y="345581"/>
                    <a:pt x="217100" y="694756"/>
                  </a:cubicBezTo>
                  <a:cubicBezTo>
                    <a:pt x="222500" y="734357"/>
                    <a:pt x="223542" y="774444"/>
                    <a:pt x="227955" y="814167"/>
                  </a:cubicBezTo>
                  <a:cubicBezTo>
                    <a:pt x="230813" y="839894"/>
                    <a:pt x="235018" y="893426"/>
                    <a:pt x="249666" y="922722"/>
                  </a:cubicBezTo>
                  <a:cubicBezTo>
                    <a:pt x="255501" y="934391"/>
                    <a:pt x="265542" y="943620"/>
                    <a:pt x="271376" y="955289"/>
                  </a:cubicBezTo>
                  <a:cubicBezTo>
                    <a:pt x="276493" y="965524"/>
                    <a:pt x="274140" y="979765"/>
                    <a:pt x="282231" y="987856"/>
                  </a:cubicBezTo>
                  <a:cubicBezTo>
                    <a:pt x="290322" y="995947"/>
                    <a:pt x="303941" y="995093"/>
                    <a:pt x="314796" y="998711"/>
                  </a:cubicBezTo>
                  <a:cubicBezTo>
                    <a:pt x="325651" y="1005948"/>
                    <a:pt x="334395" y="1018981"/>
                    <a:pt x="347361" y="1020422"/>
                  </a:cubicBezTo>
                  <a:cubicBezTo>
                    <a:pt x="439332" y="1030642"/>
                    <a:pt x="398934" y="1014971"/>
                    <a:pt x="423346" y="966145"/>
                  </a:cubicBezTo>
                  <a:cubicBezTo>
                    <a:pt x="431437" y="949962"/>
                    <a:pt x="445056" y="937196"/>
                    <a:pt x="455911" y="922722"/>
                  </a:cubicBezTo>
                  <a:lnTo>
                    <a:pt x="477621" y="857589"/>
                  </a:lnTo>
                  <a:lnTo>
                    <a:pt x="488476" y="825022"/>
                  </a:lnTo>
                  <a:cubicBezTo>
                    <a:pt x="493133" y="643389"/>
                    <a:pt x="489866" y="454279"/>
                    <a:pt x="510186" y="271389"/>
                  </a:cubicBezTo>
                  <a:cubicBezTo>
                    <a:pt x="512617" y="249513"/>
                    <a:pt x="515703" y="227609"/>
                    <a:pt x="521041" y="206255"/>
                  </a:cubicBezTo>
                  <a:cubicBezTo>
                    <a:pt x="526591" y="184053"/>
                    <a:pt x="535514" y="162833"/>
                    <a:pt x="542751" y="141122"/>
                  </a:cubicBezTo>
                  <a:lnTo>
                    <a:pt x="553606" y="108555"/>
                  </a:lnTo>
                  <a:cubicBezTo>
                    <a:pt x="557224" y="97700"/>
                    <a:pt x="558114" y="85510"/>
                    <a:pt x="564461" y="75989"/>
                  </a:cubicBezTo>
                  <a:lnTo>
                    <a:pt x="586171" y="43422"/>
                  </a:lnTo>
                </a:path>
              </a:pathLst>
            </a:custGeom>
            <a:ln w="57150" cmpd="sng">
              <a:solidFill>
                <a:srgbClr val="3399FF"/>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23" name="Freeform 22"/>
            <p:cNvSpPr/>
            <p:nvPr/>
          </p:nvSpPr>
          <p:spPr>
            <a:xfrm>
              <a:off x="6284854" y="1921440"/>
              <a:ext cx="586171" cy="1023393"/>
            </a:xfrm>
            <a:custGeom>
              <a:avLst/>
              <a:gdLst>
                <a:gd name="connsiteX0" fmla="*/ 0 w 586171"/>
                <a:gd name="connsiteY0" fmla="*/ 0 h 1023393"/>
                <a:gd name="connsiteX1" fmla="*/ 54275 w 586171"/>
                <a:gd name="connsiteY1" fmla="*/ 43422 h 1023393"/>
                <a:gd name="connsiteX2" fmla="*/ 75985 w 586171"/>
                <a:gd name="connsiteY2" fmla="*/ 86844 h 1023393"/>
                <a:gd name="connsiteX3" fmla="*/ 108550 w 586171"/>
                <a:gd name="connsiteY3" fmla="*/ 217111 h 1023393"/>
                <a:gd name="connsiteX4" fmla="*/ 119405 w 586171"/>
                <a:gd name="connsiteY4" fmla="*/ 260533 h 1023393"/>
                <a:gd name="connsiteX5" fmla="*/ 141115 w 586171"/>
                <a:gd name="connsiteY5" fmla="*/ 369089 h 1023393"/>
                <a:gd name="connsiteX6" fmla="*/ 184535 w 586171"/>
                <a:gd name="connsiteY6" fmla="*/ 466789 h 1023393"/>
                <a:gd name="connsiteX7" fmla="*/ 217100 w 586171"/>
                <a:gd name="connsiteY7" fmla="*/ 694756 h 1023393"/>
                <a:gd name="connsiteX8" fmla="*/ 227955 w 586171"/>
                <a:gd name="connsiteY8" fmla="*/ 814167 h 1023393"/>
                <a:gd name="connsiteX9" fmla="*/ 249666 w 586171"/>
                <a:gd name="connsiteY9" fmla="*/ 922722 h 1023393"/>
                <a:gd name="connsiteX10" fmla="*/ 271376 w 586171"/>
                <a:gd name="connsiteY10" fmla="*/ 955289 h 1023393"/>
                <a:gd name="connsiteX11" fmla="*/ 282231 w 586171"/>
                <a:gd name="connsiteY11" fmla="*/ 987856 h 1023393"/>
                <a:gd name="connsiteX12" fmla="*/ 314796 w 586171"/>
                <a:gd name="connsiteY12" fmla="*/ 998711 h 1023393"/>
                <a:gd name="connsiteX13" fmla="*/ 347361 w 586171"/>
                <a:gd name="connsiteY13" fmla="*/ 1020422 h 1023393"/>
                <a:gd name="connsiteX14" fmla="*/ 423346 w 586171"/>
                <a:gd name="connsiteY14" fmla="*/ 966145 h 1023393"/>
                <a:gd name="connsiteX15" fmla="*/ 455911 w 586171"/>
                <a:gd name="connsiteY15" fmla="*/ 922722 h 1023393"/>
                <a:gd name="connsiteX16" fmla="*/ 477621 w 586171"/>
                <a:gd name="connsiteY16" fmla="*/ 857589 h 1023393"/>
                <a:gd name="connsiteX17" fmla="*/ 488476 w 586171"/>
                <a:gd name="connsiteY17" fmla="*/ 825022 h 1023393"/>
                <a:gd name="connsiteX18" fmla="*/ 510186 w 586171"/>
                <a:gd name="connsiteY18" fmla="*/ 271389 h 1023393"/>
                <a:gd name="connsiteX19" fmla="*/ 521041 w 586171"/>
                <a:gd name="connsiteY19" fmla="*/ 206255 h 1023393"/>
                <a:gd name="connsiteX20" fmla="*/ 542751 w 586171"/>
                <a:gd name="connsiteY20" fmla="*/ 141122 h 1023393"/>
                <a:gd name="connsiteX21" fmla="*/ 553606 w 586171"/>
                <a:gd name="connsiteY21" fmla="*/ 108555 h 1023393"/>
                <a:gd name="connsiteX22" fmla="*/ 564461 w 586171"/>
                <a:gd name="connsiteY22" fmla="*/ 75989 h 1023393"/>
                <a:gd name="connsiteX23" fmla="*/ 586171 w 586171"/>
                <a:gd name="connsiteY23" fmla="*/ 43422 h 10233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586171" h="1023393">
                  <a:moveTo>
                    <a:pt x="0" y="0"/>
                  </a:moveTo>
                  <a:cubicBezTo>
                    <a:pt x="18092" y="14474"/>
                    <a:pt x="39018" y="25985"/>
                    <a:pt x="54275" y="43422"/>
                  </a:cubicBezTo>
                  <a:cubicBezTo>
                    <a:pt x="64931" y="55601"/>
                    <a:pt x="69975" y="71819"/>
                    <a:pt x="75985" y="86844"/>
                  </a:cubicBezTo>
                  <a:cubicBezTo>
                    <a:pt x="105000" y="159386"/>
                    <a:pt x="93601" y="142362"/>
                    <a:pt x="108550" y="217111"/>
                  </a:cubicBezTo>
                  <a:cubicBezTo>
                    <a:pt x="111476" y="231741"/>
                    <a:pt x="116279" y="245945"/>
                    <a:pt x="119405" y="260533"/>
                  </a:cubicBezTo>
                  <a:cubicBezTo>
                    <a:pt x="127137" y="296616"/>
                    <a:pt x="120646" y="338384"/>
                    <a:pt x="141115" y="369089"/>
                  </a:cubicBezTo>
                  <a:cubicBezTo>
                    <a:pt x="175519" y="420698"/>
                    <a:pt x="158699" y="389279"/>
                    <a:pt x="184535" y="466789"/>
                  </a:cubicBezTo>
                  <a:cubicBezTo>
                    <a:pt x="216852" y="789972"/>
                    <a:pt x="169488" y="345581"/>
                    <a:pt x="217100" y="694756"/>
                  </a:cubicBezTo>
                  <a:cubicBezTo>
                    <a:pt x="222500" y="734357"/>
                    <a:pt x="223542" y="774444"/>
                    <a:pt x="227955" y="814167"/>
                  </a:cubicBezTo>
                  <a:cubicBezTo>
                    <a:pt x="230813" y="839894"/>
                    <a:pt x="235018" y="893426"/>
                    <a:pt x="249666" y="922722"/>
                  </a:cubicBezTo>
                  <a:cubicBezTo>
                    <a:pt x="255501" y="934391"/>
                    <a:pt x="265542" y="943620"/>
                    <a:pt x="271376" y="955289"/>
                  </a:cubicBezTo>
                  <a:cubicBezTo>
                    <a:pt x="276493" y="965524"/>
                    <a:pt x="274140" y="979765"/>
                    <a:pt x="282231" y="987856"/>
                  </a:cubicBezTo>
                  <a:cubicBezTo>
                    <a:pt x="290322" y="995947"/>
                    <a:pt x="303941" y="995093"/>
                    <a:pt x="314796" y="998711"/>
                  </a:cubicBezTo>
                  <a:cubicBezTo>
                    <a:pt x="325651" y="1005948"/>
                    <a:pt x="334395" y="1018981"/>
                    <a:pt x="347361" y="1020422"/>
                  </a:cubicBezTo>
                  <a:cubicBezTo>
                    <a:pt x="439332" y="1030642"/>
                    <a:pt x="398934" y="1014971"/>
                    <a:pt x="423346" y="966145"/>
                  </a:cubicBezTo>
                  <a:cubicBezTo>
                    <a:pt x="431437" y="949962"/>
                    <a:pt x="445056" y="937196"/>
                    <a:pt x="455911" y="922722"/>
                  </a:cubicBezTo>
                  <a:lnTo>
                    <a:pt x="477621" y="857589"/>
                  </a:lnTo>
                  <a:lnTo>
                    <a:pt x="488476" y="825022"/>
                  </a:lnTo>
                  <a:cubicBezTo>
                    <a:pt x="493133" y="643389"/>
                    <a:pt x="489866" y="454279"/>
                    <a:pt x="510186" y="271389"/>
                  </a:cubicBezTo>
                  <a:cubicBezTo>
                    <a:pt x="512617" y="249513"/>
                    <a:pt x="515703" y="227609"/>
                    <a:pt x="521041" y="206255"/>
                  </a:cubicBezTo>
                  <a:cubicBezTo>
                    <a:pt x="526591" y="184053"/>
                    <a:pt x="535514" y="162833"/>
                    <a:pt x="542751" y="141122"/>
                  </a:cubicBezTo>
                  <a:lnTo>
                    <a:pt x="553606" y="108555"/>
                  </a:lnTo>
                  <a:cubicBezTo>
                    <a:pt x="557224" y="97700"/>
                    <a:pt x="558114" y="85510"/>
                    <a:pt x="564461" y="75989"/>
                  </a:cubicBezTo>
                  <a:lnTo>
                    <a:pt x="586171" y="43422"/>
                  </a:lnTo>
                </a:path>
              </a:pathLst>
            </a:custGeom>
            <a:ln w="57150" cmpd="sng">
              <a:solidFill>
                <a:srgbClr val="3399FF"/>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24" name="Freeform 23"/>
            <p:cNvSpPr/>
            <p:nvPr/>
          </p:nvSpPr>
          <p:spPr>
            <a:xfrm>
              <a:off x="6860804" y="1932712"/>
              <a:ext cx="586171" cy="1023393"/>
            </a:xfrm>
            <a:custGeom>
              <a:avLst/>
              <a:gdLst>
                <a:gd name="connsiteX0" fmla="*/ 0 w 586171"/>
                <a:gd name="connsiteY0" fmla="*/ 0 h 1023393"/>
                <a:gd name="connsiteX1" fmla="*/ 54275 w 586171"/>
                <a:gd name="connsiteY1" fmla="*/ 43422 h 1023393"/>
                <a:gd name="connsiteX2" fmla="*/ 75985 w 586171"/>
                <a:gd name="connsiteY2" fmla="*/ 86844 h 1023393"/>
                <a:gd name="connsiteX3" fmla="*/ 108550 w 586171"/>
                <a:gd name="connsiteY3" fmla="*/ 217111 h 1023393"/>
                <a:gd name="connsiteX4" fmla="*/ 119405 w 586171"/>
                <a:gd name="connsiteY4" fmla="*/ 260533 h 1023393"/>
                <a:gd name="connsiteX5" fmla="*/ 141115 w 586171"/>
                <a:gd name="connsiteY5" fmla="*/ 369089 h 1023393"/>
                <a:gd name="connsiteX6" fmla="*/ 184535 w 586171"/>
                <a:gd name="connsiteY6" fmla="*/ 466789 h 1023393"/>
                <a:gd name="connsiteX7" fmla="*/ 217100 w 586171"/>
                <a:gd name="connsiteY7" fmla="*/ 694756 h 1023393"/>
                <a:gd name="connsiteX8" fmla="*/ 227955 w 586171"/>
                <a:gd name="connsiteY8" fmla="*/ 814167 h 1023393"/>
                <a:gd name="connsiteX9" fmla="*/ 249666 w 586171"/>
                <a:gd name="connsiteY9" fmla="*/ 922722 h 1023393"/>
                <a:gd name="connsiteX10" fmla="*/ 271376 w 586171"/>
                <a:gd name="connsiteY10" fmla="*/ 955289 h 1023393"/>
                <a:gd name="connsiteX11" fmla="*/ 282231 w 586171"/>
                <a:gd name="connsiteY11" fmla="*/ 987856 h 1023393"/>
                <a:gd name="connsiteX12" fmla="*/ 314796 w 586171"/>
                <a:gd name="connsiteY12" fmla="*/ 998711 h 1023393"/>
                <a:gd name="connsiteX13" fmla="*/ 347361 w 586171"/>
                <a:gd name="connsiteY13" fmla="*/ 1020422 h 1023393"/>
                <a:gd name="connsiteX14" fmla="*/ 423346 w 586171"/>
                <a:gd name="connsiteY14" fmla="*/ 966145 h 1023393"/>
                <a:gd name="connsiteX15" fmla="*/ 455911 w 586171"/>
                <a:gd name="connsiteY15" fmla="*/ 922722 h 1023393"/>
                <a:gd name="connsiteX16" fmla="*/ 477621 w 586171"/>
                <a:gd name="connsiteY16" fmla="*/ 857589 h 1023393"/>
                <a:gd name="connsiteX17" fmla="*/ 488476 w 586171"/>
                <a:gd name="connsiteY17" fmla="*/ 825022 h 1023393"/>
                <a:gd name="connsiteX18" fmla="*/ 510186 w 586171"/>
                <a:gd name="connsiteY18" fmla="*/ 271389 h 1023393"/>
                <a:gd name="connsiteX19" fmla="*/ 521041 w 586171"/>
                <a:gd name="connsiteY19" fmla="*/ 206255 h 1023393"/>
                <a:gd name="connsiteX20" fmla="*/ 542751 w 586171"/>
                <a:gd name="connsiteY20" fmla="*/ 141122 h 1023393"/>
                <a:gd name="connsiteX21" fmla="*/ 553606 w 586171"/>
                <a:gd name="connsiteY21" fmla="*/ 108555 h 1023393"/>
                <a:gd name="connsiteX22" fmla="*/ 564461 w 586171"/>
                <a:gd name="connsiteY22" fmla="*/ 75989 h 1023393"/>
                <a:gd name="connsiteX23" fmla="*/ 586171 w 586171"/>
                <a:gd name="connsiteY23" fmla="*/ 43422 h 10233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586171" h="1023393">
                  <a:moveTo>
                    <a:pt x="0" y="0"/>
                  </a:moveTo>
                  <a:cubicBezTo>
                    <a:pt x="18092" y="14474"/>
                    <a:pt x="39018" y="25985"/>
                    <a:pt x="54275" y="43422"/>
                  </a:cubicBezTo>
                  <a:cubicBezTo>
                    <a:pt x="64931" y="55601"/>
                    <a:pt x="69975" y="71819"/>
                    <a:pt x="75985" y="86844"/>
                  </a:cubicBezTo>
                  <a:cubicBezTo>
                    <a:pt x="105000" y="159386"/>
                    <a:pt x="93601" y="142362"/>
                    <a:pt x="108550" y="217111"/>
                  </a:cubicBezTo>
                  <a:cubicBezTo>
                    <a:pt x="111476" y="231741"/>
                    <a:pt x="116279" y="245945"/>
                    <a:pt x="119405" y="260533"/>
                  </a:cubicBezTo>
                  <a:cubicBezTo>
                    <a:pt x="127137" y="296616"/>
                    <a:pt x="120646" y="338384"/>
                    <a:pt x="141115" y="369089"/>
                  </a:cubicBezTo>
                  <a:cubicBezTo>
                    <a:pt x="175519" y="420698"/>
                    <a:pt x="158699" y="389279"/>
                    <a:pt x="184535" y="466789"/>
                  </a:cubicBezTo>
                  <a:cubicBezTo>
                    <a:pt x="216852" y="789972"/>
                    <a:pt x="169488" y="345581"/>
                    <a:pt x="217100" y="694756"/>
                  </a:cubicBezTo>
                  <a:cubicBezTo>
                    <a:pt x="222500" y="734357"/>
                    <a:pt x="223542" y="774444"/>
                    <a:pt x="227955" y="814167"/>
                  </a:cubicBezTo>
                  <a:cubicBezTo>
                    <a:pt x="230813" y="839894"/>
                    <a:pt x="235018" y="893426"/>
                    <a:pt x="249666" y="922722"/>
                  </a:cubicBezTo>
                  <a:cubicBezTo>
                    <a:pt x="255501" y="934391"/>
                    <a:pt x="265542" y="943620"/>
                    <a:pt x="271376" y="955289"/>
                  </a:cubicBezTo>
                  <a:cubicBezTo>
                    <a:pt x="276493" y="965524"/>
                    <a:pt x="274140" y="979765"/>
                    <a:pt x="282231" y="987856"/>
                  </a:cubicBezTo>
                  <a:cubicBezTo>
                    <a:pt x="290322" y="995947"/>
                    <a:pt x="303941" y="995093"/>
                    <a:pt x="314796" y="998711"/>
                  </a:cubicBezTo>
                  <a:cubicBezTo>
                    <a:pt x="325651" y="1005948"/>
                    <a:pt x="334395" y="1018981"/>
                    <a:pt x="347361" y="1020422"/>
                  </a:cubicBezTo>
                  <a:cubicBezTo>
                    <a:pt x="439332" y="1030642"/>
                    <a:pt x="398934" y="1014971"/>
                    <a:pt x="423346" y="966145"/>
                  </a:cubicBezTo>
                  <a:cubicBezTo>
                    <a:pt x="431437" y="949962"/>
                    <a:pt x="445056" y="937196"/>
                    <a:pt x="455911" y="922722"/>
                  </a:cubicBezTo>
                  <a:lnTo>
                    <a:pt x="477621" y="857589"/>
                  </a:lnTo>
                  <a:lnTo>
                    <a:pt x="488476" y="825022"/>
                  </a:lnTo>
                  <a:cubicBezTo>
                    <a:pt x="493133" y="643389"/>
                    <a:pt x="489866" y="454279"/>
                    <a:pt x="510186" y="271389"/>
                  </a:cubicBezTo>
                  <a:cubicBezTo>
                    <a:pt x="512617" y="249513"/>
                    <a:pt x="515703" y="227609"/>
                    <a:pt x="521041" y="206255"/>
                  </a:cubicBezTo>
                  <a:cubicBezTo>
                    <a:pt x="526591" y="184053"/>
                    <a:pt x="535514" y="162833"/>
                    <a:pt x="542751" y="141122"/>
                  </a:cubicBezTo>
                  <a:lnTo>
                    <a:pt x="553606" y="108555"/>
                  </a:lnTo>
                  <a:cubicBezTo>
                    <a:pt x="557224" y="97700"/>
                    <a:pt x="558114" y="85510"/>
                    <a:pt x="564461" y="75989"/>
                  </a:cubicBezTo>
                  <a:lnTo>
                    <a:pt x="586171" y="43422"/>
                  </a:lnTo>
                </a:path>
              </a:pathLst>
            </a:custGeom>
            <a:ln w="57150" cmpd="sng">
              <a:solidFill>
                <a:srgbClr val="3399FF"/>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grpSp>
      <p:sp>
        <p:nvSpPr>
          <p:cNvPr id="27" name="Freeform 26"/>
          <p:cNvSpPr/>
          <p:nvPr/>
        </p:nvSpPr>
        <p:spPr>
          <a:xfrm>
            <a:off x="7436120" y="3344350"/>
            <a:ext cx="586171" cy="400819"/>
          </a:xfrm>
          <a:custGeom>
            <a:avLst/>
            <a:gdLst>
              <a:gd name="connsiteX0" fmla="*/ 0 w 586171"/>
              <a:gd name="connsiteY0" fmla="*/ 0 h 1023393"/>
              <a:gd name="connsiteX1" fmla="*/ 54275 w 586171"/>
              <a:gd name="connsiteY1" fmla="*/ 43422 h 1023393"/>
              <a:gd name="connsiteX2" fmla="*/ 75985 w 586171"/>
              <a:gd name="connsiteY2" fmla="*/ 86844 h 1023393"/>
              <a:gd name="connsiteX3" fmla="*/ 108550 w 586171"/>
              <a:gd name="connsiteY3" fmla="*/ 217111 h 1023393"/>
              <a:gd name="connsiteX4" fmla="*/ 119405 w 586171"/>
              <a:gd name="connsiteY4" fmla="*/ 260533 h 1023393"/>
              <a:gd name="connsiteX5" fmla="*/ 141115 w 586171"/>
              <a:gd name="connsiteY5" fmla="*/ 369089 h 1023393"/>
              <a:gd name="connsiteX6" fmla="*/ 184535 w 586171"/>
              <a:gd name="connsiteY6" fmla="*/ 466789 h 1023393"/>
              <a:gd name="connsiteX7" fmla="*/ 217100 w 586171"/>
              <a:gd name="connsiteY7" fmla="*/ 694756 h 1023393"/>
              <a:gd name="connsiteX8" fmla="*/ 227955 w 586171"/>
              <a:gd name="connsiteY8" fmla="*/ 814167 h 1023393"/>
              <a:gd name="connsiteX9" fmla="*/ 249666 w 586171"/>
              <a:gd name="connsiteY9" fmla="*/ 922722 h 1023393"/>
              <a:gd name="connsiteX10" fmla="*/ 271376 w 586171"/>
              <a:gd name="connsiteY10" fmla="*/ 955289 h 1023393"/>
              <a:gd name="connsiteX11" fmla="*/ 282231 w 586171"/>
              <a:gd name="connsiteY11" fmla="*/ 987856 h 1023393"/>
              <a:gd name="connsiteX12" fmla="*/ 314796 w 586171"/>
              <a:gd name="connsiteY12" fmla="*/ 998711 h 1023393"/>
              <a:gd name="connsiteX13" fmla="*/ 347361 w 586171"/>
              <a:gd name="connsiteY13" fmla="*/ 1020422 h 1023393"/>
              <a:gd name="connsiteX14" fmla="*/ 423346 w 586171"/>
              <a:gd name="connsiteY14" fmla="*/ 966145 h 1023393"/>
              <a:gd name="connsiteX15" fmla="*/ 455911 w 586171"/>
              <a:gd name="connsiteY15" fmla="*/ 922722 h 1023393"/>
              <a:gd name="connsiteX16" fmla="*/ 477621 w 586171"/>
              <a:gd name="connsiteY16" fmla="*/ 857589 h 1023393"/>
              <a:gd name="connsiteX17" fmla="*/ 488476 w 586171"/>
              <a:gd name="connsiteY17" fmla="*/ 825022 h 1023393"/>
              <a:gd name="connsiteX18" fmla="*/ 510186 w 586171"/>
              <a:gd name="connsiteY18" fmla="*/ 271389 h 1023393"/>
              <a:gd name="connsiteX19" fmla="*/ 521041 w 586171"/>
              <a:gd name="connsiteY19" fmla="*/ 206255 h 1023393"/>
              <a:gd name="connsiteX20" fmla="*/ 542751 w 586171"/>
              <a:gd name="connsiteY20" fmla="*/ 141122 h 1023393"/>
              <a:gd name="connsiteX21" fmla="*/ 553606 w 586171"/>
              <a:gd name="connsiteY21" fmla="*/ 108555 h 1023393"/>
              <a:gd name="connsiteX22" fmla="*/ 564461 w 586171"/>
              <a:gd name="connsiteY22" fmla="*/ 75989 h 1023393"/>
              <a:gd name="connsiteX23" fmla="*/ 586171 w 586171"/>
              <a:gd name="connsiteY23" fmla="*/ 43422 h 10233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586171" h="1023393">
                <a:moveTo>
                  <a:pt x="0" y="0"/>
                </a:moveTo>
                <a:cubicBezTo>
                  <a:pt x="18092" y="14474"/>
                  <a:pt x="39018" y="25985"/>
                  <a:pt x="54275" y="43422"/>
                </a:cubicBezTo>
                <a:cubicBezTo>
                  <a:pt x="64931" y="55601"/>
                  <a:pt x="69975" y="71819"/>
                  <a:pt x="75985" y="86844"/>
                </a:cubicBezTo>
                <a:cubicBezTo>
                  <a:pt x="105000" y="159386"/>
                  <a:pt x="93601" y="142362"/>
                  <a:pt x="108550" y="217111"/>
                </a:cubicBezTo>
                <a:cubicBezTo>
                  <a:pt x="111476" y="231741"/>
                  <a:pt x="116279" y="245945"/>
                  <a:pt x="119405" y="260533"/>
                </a:cubicBezTo>
                <a:cubicBezTo>
                  <a:pt x="127137" y="296616"/>
                  <a:pt x="120646" y="338384"/>
                  <a:pt x="141115" y="369089"/>
                </a:cubicBezTo>
                <a:cubicBezTo>
                  <a:pt x="175519" y="420698"/>
                  <a:pt x="158699" y="389279"/>
                  <a:pt x="184535" y="466789"/>
                </a:cubicBezTo>
                <a:cubicBezTo>
                  <a:pt x="216852" y="789972"/>
                  <a:pt x="169488" y="345581"/>
                  <a:pt x="217100" y="694756"/>
                </a:cubicBezTo>
                <a:cubicBezTo>
                  <a:pt x="222500" y="734357"/>
                  <a:pt x="223542" y="774444"/>
                  <a:pt x="227955" y="814167"/>
                </a:cubicBezTo>
                <a:cubicBezTo>
                  <a:pt x="230813" y="839894"/>
                  <a:pt x="235018" y="893426"/>
                  <a:pt x="249666" y="922722"/>
                </a:cubicBezTo>
                <a:cubicBezTo>
                  <a:pt x="255501" y="934391"/>
                  <a:pt x="265542" y="943620"/>
                  <a:pt x="271376" y="955289"/>
                </a:cubicBezTo>
                <a:cubicBezTo>
                  <a:pt x="276493" y="965524"/>
                  <a:pt x="274140" y="979765"/>
                  <a:pt x="282231" y="987856"/>
                </a:cubicBezTo>
                <a:cubicBezTo>
                  <a:pt x="290322" y="995947"/>
                  <a:pt x="303941" y="995093"/>
                  <a:pt x="314796" y="998711"/>
                </a:cubicBezTo>
                <a:cubicBezTo>
                  <a:pt x="325651" y="1005948"/>
                  <a:pt x="334395" y="1018981"/>
                  <a:pt x="347361" y="1020422"/>
                </a:cubicBezTo>
                <a:cubicBezTo>
                  <a:pt x="439332" y="1030642"/>
                  <a:pt x="398934" y="1014971"/>
                  <a:pt x="423346" y="966145"/>
                </a:cubicBezTo>
                <a:cubicBezTo>
                  <a:pt x="431437" y="949962"/>
                  <a:pt x="445056" y="937196"/>
                  <a:pt x="455911" y="922722"/>
                </a:cubicBezTo>
                <a:lnTo>
                  <a:pt x="477621" y="857589"/>
                </a:lnTo>
                <a:lnTo>
                  <a:pt x="488476" y="825022"/>
                </a:lnTo>
                <a:cubicBezTo>
                  <a:pt x="493133" y="643389"/>
                  <a:pt x="489866" y="454279"/>
                  <a:pt x="510186" y="271389"/>
                </a:cubicBezTo>
                <a:cubicBezTo>
                  <a:pt x="512617" y="249513"/>
                  <a:pt x="515703" y="227609"/>
                  <a:pt x="521041" y="206255"/>
                </a:cubicBezTo>
                <a:cubicBezTo>
                  <a:pt x="526591" y="184053"/>
                  <a:pt x="535514" y="162833"/>
                  <a:pt x="542751" y="141122"/>
                </a:cubicBezTo>
                <a:lnTo>
                  <a:pt x="553606" y="108555"/>
                </a:lnTo>
                <a:cubicBezTo>
                  <a:pt x="557224" y="97700"/>
                  <a:pt x="558114" y="85510"/>
                  <a:pt x="564461" y="75989"/>
                </a:cubicBezTo>
                <a:lnTo>
                  <a:pt x="586171" y="43422"/>
                </a:lnTo>
              </a:path>
            </a:pathLst>
          </a:custGeom>
          <a:ln w="57150" cmpd="sng">
            <a:solidFill>
              <a:srgbClr val="3399FF"/>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28" name="Freeform 27"/>
          <p:cNvSpPr/>
          <p:nvPr/>
        </p:nvSpPr>
        <p:spPr>
          <a:xfrm>
            <a:off x="8000581" y="3344350"/>
            <a:ext cx="586171" cy="1023393"/>
          </a:xfrm>
          <a:custGeom>
            <a:avLst/>
            <a:gdLst>
              <a:gd name="connsiteX0" fmla="*/ 0 w 586171"/>
              <a:gd name="connsiteY0" fmla="*/ 0 h 1023393"/>
              <a:gd name="connsiteX1" fmla="*/ 54275 w 586171"/>
              <a:gd name="connsiteY1" fmla="*/ 43422 h 1023393"/>
              <a:gd name="connsiteX2" fmla="*/ 75985 w 586171"/>
              <a:gd name="connsiteY2" fmla="*/ 86844 h 1023393"/>
              <a:gd name="connsiteX3" fmla="*/ 108550 w 586171"/>
              <a:gd name="connsiteY3" fmla="*/ 217111 h 1023393"/>
              <a:gd name="connsiteX4" fmla="*/ 119405 w 586171"/>
              <a:gd name="connsiteY4" fmla="*/ 260533 h 1023393"/>
              <a:gd name="connsiteX5" fmla="*/ 141115 w 586171"/>
              <a:gd name="connsiteY5" fmla="*/ 369089 h 1023393"/>
              <a:gd name="connsiteX6" fmla="*/ 184535 w 586171"/>
              <a:gd name="connsiteY6" fmla="*/ 466789 h 1023393"/>
              <a:gd name="connsiteX7" fmla="*/ 217100 w 586171"/>
              <a:gd name="connsiteY7" fmla="*/ 694756 h 1023393"/>
              <a:gd name="connsiteX8" fmla="*/ 227955 w 586171"/>
              <a:gd name="connsiteY8" fmla="*/ 814167 h 1023393"/>
              <a:gd name="connsiteX9" fmla="*/ 249666 w 586171"/>
              <a:gd name="connsiteY9" fmla="*/ 922722 h 1023393"/>
              <a:gd name="connsiteX10" fmla="*/ 271376 w 586171"/>
              <a:gd name="connsiteY10" fmla="*/ 955289 h 1023393"/>
              <a:gd name="connsiteX11" fmla="*/ 282231 w 586171"/>
              <a:gd name="connsiteY11" fmla="*/ 987856 h 1023393"/>
              <a:gd name="connsiteX12" fmla="*/ 314796 w 586171"/>
              <a:gd name="connsiteY12" fmla="*/ 998711 h 1023393"/>
              <a:gd name="connsiteX13" fmla="*/ 347361 w 586171"/>
              <a:gd name="connsiteY13" fmla="*/ 1020422 h 1023393"/>
              <a:gd name="connsiteX14" fmla="*/ 423346 w 586171"/>
              <a:gd name="connsiteY14" fmla="*/ 966145 h 1023393"/>
              <a:gd name="connsiteX15" fmla="*/ 455911 w 586171"/>
              <a:gd name="connsiteY15" fmla="*/ 922722 h 1023393"/>
              <a:gd name="connsiteX16" fmla="*/ 477621 w 586171"/>
              <a:gd name="connsiteY16" fmla="*/ 857589 h 1023393"/>
              <a:gd name="connsiteX17" fmla="*/ 488476 w 586171"/>
              <a:gd name="connsiteY17" fmla="*/ 825022 h 1023393"/>
              <a:gd name="connsiteX18" fmla="*/ 510186 w 586171"/>
              <a:gd name="connsiteY18" fmla="*/ 271389 h 1023393"/>
              <a:gd name="connsiteX19" fmla="*/ 521041 w 586171"/>
              <a:gd name="connsiteY19" fmla="*/ 206255 h 1023393"/>
              <a:gd name="connsiteX20" fmla="*/ 542751 w 586171"/>
              <a:gd name="connsiteY20" fmla="*/ 141122 h 1023393"/>
              <a:gd name="connsiteX21" fmla="*/ 553606 w 586171"/>
              <a:gd name="connsiteY21" fmla="*/ 108555 h 1023393"/>
              <a:gd name="connsiteX22" fmla="*/ 564461 w 586171"/>
              <a:gd name="connsiteY22" fmla="*/ 75989 h 1023393"/>
              <a:gd name="connsiteX23" fmla="*/ 586171 w 586171"/>
              <a:gd name="connsiteY23" fmla="*/ 43422 h 10233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586171" h="1023393">
                <a:moveTo>
                  <a:pt x="0" y="0"/>
                </a:moveTo>
                <a:cubicBezTo>
                  <a:pt x="18092" y="14474"/>
                  <a:pt x="39018" y="25985"/>
                  <a:pt x="54275" y="43422"/>
                </a:cubicBezTo>
                <a:cubicBezTo>
                  <a:pt x="64931" y="55601"/>
                  <a:pt x="69975" y="71819"/>
                  <a:pt x="75985" y="86844"/>
                </a:cubicBezTo>
                <a:cubicBezTo>
                  <a:pt x="105000" y="159386"/>
                  <a:pt x="93601" y="142362"/>
                  <a:pt x="108550" y="217111"/>
                </a:cubicBezTo>
                <a:cubicBezTo>
                  <a:pt x="111476" y="231741"/>
                  <a:pt x="116279" y="245945"/>
                  <a:pt x="119405" y="260533"/>
                </a:cubicBezTo>
                <a:cubicBezTo>
                  <a:pt x="127137" y="296616"/>
                  <a:pt x="120646" y="338384"/>
                  <a:pt x="141115" y="369089"/>
                </a:cubicBezTo>
                <a:cubicBezTo>
                  <a:pt x="175519" y="420698"/>
                  <a:pt x="158699" y="389279"/>
                  <a:pt x="184535" y="466789"/>
                </a:cubicBezTo>
                <a:cubicBezTo>
                  <a:pt x="216852" y="789972"/>
                  <a:pt x="169488" y="345581"/>
                  <a:pt x="217100" y="694756"/>
                </a:cubicBezTo>
                <a:cubicBezTo>
                  <a:pt x="222500" y="734357"/>
                  <a:pt x="223542" y="774444"/>
                  <a:pt x="227955" y="814167"/>
                </a:cubicBezTo>
                <a:cubicBezTo>
                  <a:pt x="230813" y="839894"/>
                  <a:pt x="235018" y="893426"/>
                  <a:pt x="249666" y="922722"/>
                </a:cubicBezTo>
                <a:cubicBezTo>
                  <a:pt x="255501" y="934391"/>
                  <a:pt x="265542" y="943620"/>
                  <a:pt x="271376" y="955289"/>
                </a:cubicBezTo>
                <a:cubicBezTo>
                  <a:pt x="276493" y="965524"/>
                  <a:pt x="274140" y="979765"/>
                  <a:pt x="282231" y="987856"/>
                </a:cubicBezTo>
                <a:cubicBezTo>
                  <a:pt x="290322" y="995947"/>
                  <a:pt x="303941" y="995093"/>
                  <a:pt x="314796" y="998711"/>
                </a:cubicBezTo>
                <a:cubicBezTo>
                  <a:pt x="325651" y="1005948"/>
                  <a:pt x="334395" y="1018981"/>
                  <a:pt x="347361" y="1020422"/>
                </a:cubicBezTo>
                <a:cubicBezTo>
                  <a:pt x="439332" y="1030642"/>
                  <a:pt x="398934" y="1014971"/>
                  <a:pt x="423346" y="966145"/>
                </a:cubicBezTo>
                <a:cubicBezTo>
                  <a:pt x="431437" y="949962"/>
                  <a:pt x="445056" y="937196"/>
                  <a:pt x="455911" y="922722"/>
                </a:cubicBezTo>
                <a:lnTo>
                  <a:pt x="477621" y="857589"/>
                </a:lnTo>
                <a:lnTo>
                  <a:pt x="488476" y="825022"/>
                </a:lnTo>
                <a:cubicBezTo>
                  <a:pt x="493133" y="643389"/>
                  <a:pt x="489866" y="454279"/>
                  <a:pt x="510186" y="271389"/>
                </a:cubicBezTo>
                <a:cubicBezTo>
                  <a:pt x="512617" y="249513"/>
                  <a:pt x="515703" y="227609"/>
                  <a:pt x="521041" y="206255"/>
                </a:cubicBezTo>
                <a:cubicBezTo>
                  <a:pt x="526591" y="184053"/>
                  <a:pt x="535514" y="162833"/>
                  <a:pt x="542751" y="141122"/>
                </a:cubicBezTo>
                <a:lnTo>
                  <a:pt x="553606" y="108555"/>
                </a:lnTo>
                <a:cubicBezTo>
                  <a:pt x="557224" y="97700"/>
                  <a:pt x="558114" y="85510"/>
                  <a:pt x="564461" y="75989"/>
                </a:cubicBezTo>
                <a:lnTo>
                  <a:pt x="586171" y="43422"/>
                </a:lnTo>
              </a:path>
            </a:pathLst>
          </a:custGeom>
          <a:ln w="57150" cmpd="sng">
            <a:solidFill>
              <a:srgbClr val="3399FF"/>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29" name="Freeform 28"/>
          <p:cNvSpPr/>
          <p:nvPr/>
        </p:nvSpPr>
        <p:spPr>
          <a:xfrm>
            <a:off x="5709538" y="3333078"/>
            <a:ext cx="586171" cy="1023393"/>
          </a:xfrm>
          <a:custGeom>
            <a:avLst/>
            <a:gdLst>
              <a:gd name="connsiteX0" fmla="*/ 0 w 586171"/>
              <a:gd name="connsiteY0" fmla="*/ 0 h 1023393"/>
              <a:gd name="connsiteX1" fmla="*/ 54275 w 586171"/>
              <a:gd name="connsiteY1" fmla="*/ 43422 h 1023393"/>
              <a:gd name="connsiteX2" fmla="*/ 75985 w 586171"/>
              <a:gd name="connsiteY2" fmla="*/ 86844 h 1023393"/>
              <a:gd name="connsiteX3" fmla="*/ 108550 w 586171"/>
              <a:gd name="connsiteY3" fmla="*/ 217111 h 1023393"/>
              <a:gd name="connsiteX4" fmla="*/ 119405 w 586171"/>
              <a:gd name="connsiteY4" fmla="*/ 260533 h 1023393"/>
              <a:gd name="connsiteX5" fmla="*/ 141115 w 586171"/>
              <a:gd name="connsiteY5" fmla="*/ 369089 h 1023393"/>
              <a:gd name="connsiteX6" fmla="*/ 184535 w 586171"/>
              <a:gd name="connsiteY6" fmla="*/ 466789 h 1023393"/>
              <a:gd name="connsiteX7" fmla="*/ 217100 w 586171"/>
              <a:gd name="connsiteY7" fmla="*/ 694756 h 1023393"/>
              <a:gd name="connsiteX8" fmla="*/ 227955 w 586171"/>
              <a:gd name="connsiteY8" fmla="*/ 814167 h 1023393"/>
              <a:gd name="connsiteX9" fmla="*/ 249666 w 586171"/>
              <a:gd name="connsiteY9" fmla="*/ 922722 h 1023393"/>
              <a:gd name="connsiteX10" fmla="*/ 271376 w 586171"/>
              <a:gd name="connsiteY10" fmla="*/ 955289 h 1023393"/>
              <a:gd name="connsiteX11" fmla="*/ 282231 w 586171"/>
              <a:gd name="connsiteY11" fmla="*/ 987856 h 1023393"/>
              <a:gd name="connsiteX12" fmla="*/ 314796 w 586171"/>
              <a:gd name="connsiteY12" fmla="*/ 998711 h 1023393"/>
              <a:gd name="connsiteX13" fmla="*/ 347361 w 586171"/>
              <a:gd name="connsiteY13" fmla="*/ 1020422 h 1023393"/>
              <a:gd name="connsiteX14" fmla="*/ 423346 w 586171"/>
              <a:gd name="connsiteY14" fmla="*/ 966145 h 1023393"/>
              <a:gd name="connsiteX15" fmla="*/ 455911 w 586171"/>
              <a:gd name="connsiteY15" fmla="*/ 922722 h 1023393"/>
              <a:gd name="connsiteX16" fmla="*/ 477621 w 586171"/>
              <a:gd name="connsiteY16" fmla="*/ 857589 h 1023393"/>
              <a:gd name="connsiteX17" fmla="*/ 488476 w 586171"/>
              <a:gd name="connsiteY17" fmla="*/ 825022 h 1023393"/>
              <a:gd name="connsiteX18" fmla="*/ 510186 w 586171"/>
              <a:gd name="connsiteY18" fmla="*/ 271389 h 1023393"/>
              <a:gd name="connsiteX19" fmla="*/ 521041 w 586171"/>
              <a:gd name="connsiteY19" fmla="*/ 206255 h 1023393"/>
              <a:gd name="connsiteX20" fmla="*/ 542751 w 586171"/>
              <a:gd name="connsiteY20" fmla="*/ 141122 h 1023393"/>
              <a:gd name="connsiteX21" fmla="*/ 553606 w 586171"/>
              <a:gd name="connsiteY21" fmla="*/ 108555 h 1023393"/>
              <a:gd name="connsiteX22" fmla="*/ 564461 w 586171"/>
              <a:gd name="connsiteY22" fmla="*/ 75989 h 1023393"/>
              <a:gd name="connsiteX23" fmla="*/ 586171 w 586171"/>
              <a:gd name="connsiteY23" fmla="*/ 43422 h 10233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586171" h="1023393">
                <a:moveTo>
                  <a:pt x="0" y="0"/>
                </a:moveTo>
                <a:cubicBezTo>
                  <a:pt x="18092" y="14474"/>
                  <a:pt x="39018" y="25985"/>
                  <a:pt x="54275" y="43422"/>
                </a:cubicBezTo>
                <a:cubicBezTo>
                  <a:pt x="64931" y="55601"/>
                  <a:pt x="69975" y="71819"/>
                  <a:pt x="75985" y="86844"/>
                </a:cubicBezTo>
                <a:cubicBezTo>
                  <a:pt x="105000" y="159386"/>
                  <a:pt x="93601" y="142362"/>
                  <a:pt x="108550" y="217111"/>
                </a:cubicBezTo>
                <a:cubicBezTo>
                  <a:pt x="111476" y="231741"/>
                  <a:pt x="116279" y="245945"/>
                  <a:pt x="119405" y="260533"/>
                </a:cubicBezTo>
                <a:cubicBezTo>
                  <a:pt x="127137" y="296616"/>
                  <a:pt x="120646" y="338384"/>
                  <a:pt x="141115" y="369089"/>
                </a:cubicBezTo>
                <a:cubicBezTo>
                  <a:pt x="175519" y="420698"/>
                  <a:pt x="158699" y="389279"/>
                  <a:pt x="184535" y="466789"/>
                </a:cubicBezTo>
                <a:cubicBezTo>
                  <a:pt x="216852" y="789972"/>
                  <a:pt x="169488" y="345581"/>
                  <a:pt x="217100" y="694756"/>
                </a:cubicBezTo>
                <a:cubicBezTo>
                  <a:pt x="222500" y="734357"/>
                  <a:pt x="223542" y="774444"/>
                  <a:pt x="227955" y="814167"/>
                </a:cubicBezTo>
                <a:cubicBezTo>
                  <a:pt x="230813" y="839894"/>
                  <a:pt x="235018" y="893426"/>
                  <a:pt x="249666" y="922722"/>
                </a:cubicBezTo>
                <a:cubicBezTo>
                  <a:pt x="255501" y="934391"/>
                  <a:pt x="265542" y="943620"/>
                  <a:pt x="271376" y="955289"/>
                </a:cubicBezTo>
                <a:cubicBezTo>
                  <a:pt x="276493" y="965524"/>
                  <a:pt x="274140" y="979765"/>
                  <a:pt x="282231" y="987856"/>
                </a:cubicBezTo>
                <a:cubicBezTo>
                  <a:pt x="290322" y="995947"/>
                  <a:pt x="303941" y="995093"/>
                  <a:pt x="314796" y="998711"/>
                </a:cubicBezTo>
                <a:cubicBezTo>
                  <a:pt x="325651" y="1005948"/>
                  <a:pt x="334395" y="1018981"/>
                  <a:pt x="347361" y="1020422"/>
                </a:cubicBezTo>
                <a:cubicBezTo>
                  <a:pt x="439332" y="1030642"/>
                  <a:pt x="398934" y="1014971"/>
                  <a:pt x="423346" y="966145"/>
                </a:cubicBezTo>
                <a:cubicBezTo>
                  <a:pt x="431437" y="949962"/>
                  <a:pt x="445056" y="937196"/>
                  <a:pt x="455911" y="922722"/>
                </a:cubicBezTo>
                <a:lnTo>
                  <a:pt x="477621" y="857589"/>
                </a:lnTo>
                <a:lnTo>
                  <a:pt x="488476" y="825022"/>
                </a:lnTo>
                <a:cubicBezTo>
                  <a:pt x="493133" y="643389"/>
                  <a:pt x="489866" y="454279"/>
                  <a:pt x="510186" y="271389"/>
                </a:cubicBezTo>
                <a:cubicBezTo>
                  <a:pt x="512617" y="249513"/>
                  <a:pt x="515703" y="227609"/>
                  <a:pt x="521041" y="206255"/>
                </a:cubicBezTo>
                <a:cubicBezTo>
                  <a:pt x="526591" y="184053"/>
                  <a:pt x="535514" y="162833"/>
                  <a:pt x="542751" y="141122"/>
                </a:cubicBezTo>
                <a:lnTo>
                  <a:pt x="553606" y="108555"/>
                </a:lnTo>
                <a:cubicBezTo>
                  <a:pt x="557224" y="97700"/>
                  <a:pt x="558114" y="85510"/>
                  <a:pt x="564461" y="75989"/>
                </a:cubicBezTo>
                <a:lnTo>
                  <a:pt x="586171" y="43422"/>
                </a:lnTo>
              </a:path>
            </a:pathLst>
          </a:custGeom>
          <a:ln w="57150" cmpd="sng">
            <a:solidFill>
              <a:srgbClr val="3399FF"/>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30" name="Freeform 29"/>
          <p:cNvSpPr/>
          <p:nvPr/>
        </p:nvSpPr>
        <p:spPr>
          <a:xfrm>
            <a:off x="6284854" y="3333078"/>
            <a:ext cx="586171" cy="412091"/>
          </a:xfrm>
          <a:custGeom>
            <a:avLst/>
            <a:gdLst>
              <a:gd name="connsiteX0" fmla="*/ 0 w 586171"/>
              <a:gd name="connsiteY0" fmla="*/ 0 h 1023393"/>
              <a:gd name="connsiteX1" fmla="*/ 54275 w 586171"/>
              <a:gd name="connsiteY1" fmla="*/ 43422 h 1023393"/>
              <a:gd name="connsiteX2" fmla="*/ 75985 w 586171"/>
              <a:gd name="connsiteY2" fmla="*/ 86844 h 1023393"/>
              <a:gd name="connsiteX3" fmla="*/ 108550 w 586171"/>
              <a:gd name="connsiteY3" fmla="*/ 217111 h 1023393"/>
              <a:gd name="connsiteX4" fmla="*/ 119405 w 586171"/>
              <a:gd name="connsiteY4" fmla="*/ 260533 h 1023393"/>
              <a:gd name="connsiteX5" fmla="*/ 141115 w 586171"/>
              <a:gd name="connsiteY5" fmla="*/ 369089 h 1023393"/>
              <a:gd name="connsiteX6" fmla="*/ 184535 w 586171"/>
              <a:gd name="connsiteY6" fmla="*/ 466789 h 1023393"/>
              <a:gd name="connsiteX7" fmla="*/ 217100 w 586171"/>
              <a:gd name="connsiteY7" fmla="*/ 694756 h 1023393"/>
              <a:gd name="connsiteX8" fmla="*/ 227955 w 586171"/>
              <a:gd name="connsiteY8" fmla="*/ 814167 h 1023393"/>
              <a:gd name="connsiteX9" fmla="*/ 249666 w 586171"/>
              <a:gd name="connsiteY9" fmla="*/ 922722 h 1023393"/>
              <a:gd name="connsiteX10" fmla="*/ 271376 w 586171"/>
              <a:gd name="connsiteY10" fmla="*/ 955289 h 1023393"/>
              <a:gd name="connsiteX11" fmla="*/ 282231 w 586171"/>
              <a:gd name="connsiteY11" fmla="*/ 987856 h 1023393"/>
              <a:gd name="connsiteX12" fmla="*/ 314796 w 586171"/>
              <a:gd name="connsiteY12" fmla="*/ 998711 h 1023393"/>
              <a:gd name="connsiteX13" fmla="*/ 347361 w 586171"/>
              <a:gd name="connsiteY13" fmla="*/ 1020422 h 1023393"/>
              <a:gd name="connsiteX14" fmla="*/ 423346 w 586171"/>
              <a:gd name="connsiteY14" fmla="*/ 966145 h 1023393"/>
              <a:gd name="connsiteX15" fmla="*/ 455911 w 586171"/>
              <a:gd name="connsiteY15" fmla="*/ 922722 h 1023393"/>
              <a:gd name="connsiteX16" fmla="*/ 477621 w 586171"/>
              <a:gd name="connsiteY16" fmla="*/ 857589 h 1023393"/>
              <a:gd name="connsiteX17" fmla="*/ 488476 w 586171"/>
              <a:gd name="connsiteY17" fmla="*/ 825022 h 1023393"/>
              <a:gd name="connsiteX18" fmla="*/ 510186 w 586171"/>
              <a:gd name="connsiteY18" fmla="*/ 271389 h 1023393"/>
              <a:gd name="connsiteX19" fmla="*/ 521041 w 586171"/>
              <a:gd name="connsiteY19" fmla="*/ 206255 h 1023393"/>
              <a:gd name="connsiteX20" fmla="*/ 542751 w 586171"/>
              <a:gd name="connsiteY20" fmla="*/ 141122 h 1023393"/>
              <a:gd name="connsiteX21" fmla="*/ 553606 w 586171"/>
              <a:gd name="connsiteY21" fmla="*/ 108555 h 1023393"/>
              <a:gd name="connsiteX22" fmla="*/ 564461 w 586171"/>
              <a:gd name="connsiteY22" fmla="*/ 75989 h 1023393"/>
              <a:gd name="connsiteX23" fmla="*/ 586171 w 586171"/>
              <a:gd name="connsiteY23" fmla="*/ 43422 h 10233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586171" h="1023393">
                <a:moveTo>
                  <a:pt x="0" y="0"/>
                </a:moveTo>
                <a:cubicBezTo>
                  <a:pt x="18092" y="14474"/>
                  <a:pt x="39018" y="25985"/>
                  <a:pt x="54275" y="43422"/>
                </a:cubicBezTo>
                <a:cubicBezTo>
                  <a:pt x="64931" y="55601"/>
                  <a:pt x="69975" y="71819"/>
                  <a:pt x="75985" y="86844"/>
                </a:cubicBezTo>
                <a:cubicBezTo>
                  <a:pt x="105000" y="159386"/>
                  <a:pt x="93601" y="142362"/>
                  <a:pt x="108550" y="217111"/>
                </a:cubicBezTo>
                <a:cubicBezTo>
                  <a:pt x="111476" y="231741"/>
                  <a:pt x="116279" y="245945"/>
                  <a:pt x="119405" y="260533"/>
                </a:cubicBezTo>
                <a:cubicBezTo>
                  <a:pt x="127137" y="296616"/>
                  <a:pt x="120646" y="338384"/>
                  <a:pt x="141115" y="369089"/>
                </a:cubicBezTo>
                <a:cubicBezTo>
                  <a:pt x="175519" y="420698"/>
                  <a:pt x="158699" y="389279"/>
                  <a:pt x="184535" y="466789"/>
                </a:cubicBezTo>
                <a:cubicBezTo>
                  <a:pt x="216852" y="789972"/>
                  <a:pt x="169488" y="345581"/>
                  <a:pt x="217100" y="694756"/>
                </a:cubicBezTo>
                <a:cubicBezTo>
                  <a:pt x="222500" y="734357"/>
                  <a:pt x="223542" y="774444"/>
                  <a:pt x="227955" y="814167"/>
                </a:cubicBezTo>
                <a:cubicBezTo>
                  <a:pt x="230813" y="839894"/>
                  <a:pt x="235018" y="893426"/>
                  <a:pt x="249666" y="922722"/>
                </a:cubicBezTo>
                <a:cubicBezTo>
                  <a:pt x="255501" y="934391"/>
                  <a:pt x="265542" y="943620"/>
                  <a:pt x="271376" y="955289"/>
                </a:cubicBezTo>
                <a:cubicBezTo>
                  <a:pt x="276493" y="965524"/>
                  <a:pt x="274140" y="979765"/>
                  <a:pt x="282231" y="987856"/>
                </a:cubicBezTo>
                <a:cubicBezTo>
                  <a:pt x="290322" y="995947"/>
                  <a:pt x="303941" y="995093"/>
                  <a:pt x="314796" y="998711"/>
                </a:cubicBezTo>
                <a:cubicBezTo>
                  <a:pt x="325651" y="1005948"/>
                  <a:pt x="334395" y="1018981"/>
                  <a:pt x="347361" y="1020422"/>
                </a:cubicBezTo>
                <a:cubicBezTo>
                  <a:pt x="439332" y="1030642"/>
                  <a:pt x="398934" y="1014971"/>
                  <a:pt x="423346" y="966145"/>
                </a:cubicBezTo>
                <a:cubicBezTo>
                  <a:pt x="431437" y="949962"/>
                  <a:pt x="445056" y="937196"/>
                  <a:pt x="455911" y="922722"/>
                </a:cubicBezTo>
                <a:lnTo>
                  <a:pt x="477621" y="857589"/>
                </a:lnTo>
                <a:lnTo>
                  <a:pt x="488476" y="825022"/>
                </a:lnTo>
                <a:cubicBezTo>
                  <a:pt x="493133" y="643389"/>
                  <a:pt x="489866" y="454279"/>
                  <a:pt x="510186" y="271389"/>
                </a:cubicBezTo>
                <a:cubicBezTo>
                  <a:pt x="512617" y="249513"/>
                  <a:pt x="515703" y="227609"/>
                  <a:pt x="521041" y="206255"/>
                </a:cubicBezTo>
                <a:cubicBezTo>
                  <a:pt x="526591" y="184053"/>
                  <a:pt x="535514" y="162833"/>
                  <a:pt x="542751" y="141122"/>
                </a:cubicBezTo>
                <a:lnTo>
                  <a:pt x="553606" y="108555"/>
                </a:lnTo>
                <a:cubicBezTo>
                  <a:pt x="557224" y="97700"/>
                  <a:pt x="558114" y="85510"/>
                  <a:pt x="564461" y="75989"/>
                </a:cubicBezTo>
                <a:lnTo>
                  <a:pt x="586171" y="43422"/>
                </a:lnTo>
              </a:path>
            </a:pathLst>
          </a:custGeom>
          <a:ln w="57150" cmpd="sng">
            <a:solidFill>
              <a:srgbClr val="3399FF"/>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31" name="Freeform 30"/>
          <p:cNvSpPr/>
          <p:nvPr/>
        </p:nvSpPr>
        <p:spPr>
          <a:xfrm>
            <a:off x="6860804" y="3344351"/>
            <a:ext cx="586171" cy="400818"/>
          </a:xfrm>
          <a:custGeom>
            <a:avLst/>
            <a:gdLst>
              <a:gd name="connsiteX0" fmla="*/ 0 w 586171"/>
              <a:gd name="connsiteY0" fmla="*/ 0 h 1023393"/>
              <a:gd name="connsiteX1" fmla="*/ 54275 w 586171"/>
              <a:gd name="connsiteY1" fmla="*/ 43422 h 1023393"/>
              <a:gd name="connsiteX2" fmla="*/ 75985 w 586171"/>
              <a:gd name="connsiteY2" fmla="*/ 86844 h 1023393"/>
              <a:gd name="connsiteX3" fmla="*/ 108550 w 586171"/>
              <a:gd name="connsiteY3" fmla="*/ 217111 h 1023393"/>
              <a:gd name="connsiteX4" fmla="*/ 119405 w 586171"/>
              <a:gd name="connsiteY4" fmla="*/ 260533 h 1023393"/>
              <a:gd name="connsiteX5" fmla="*/ 141115 w 586171"/>
              <a:gd name="connsiteY5" fmla="*/ 369089 h 1023393"/>
              <a:gd name="connsiteX6" fmla="*/ 184535 w 586171"/>
              <a:gd name="connsiteY6" fmla="*/ 466789 h 1023393"/>
              <a:gd name="connsiteX7" fmla="*/ 217100 w 586171"/>
              <a:gd name="connsiteY7" fmla="*/ 694756 h 1023393"/>
              <a:gd name="connsiteX8" fmla="*/ 227955 w 586171"/>
              <a:gd name="connsiteY8" fmla="*/ 814167 h 1023393"/>
              <a:gd name="connsiteX9" fmla="*/ 249666 w 586171"/>
              <a:gd name="connsiteY9" fmla="*/ 922722 h 1023393"/>
              <a:gd name="connsiteX10" fmla="*/ 271376 w 586171"/>
              <a:gd name="connsiteY10" fmla="*/ 955289 h 1023393"/>
              <a:gd name="connsiteX11" fmla="*/ 282231 w 586171"/>
              <a:gd name="connsiteY11" fmla="*/ 987856 h 1023393"/>
              <a:gd name="connsiteX12" fmla="*/ 314796 w 586171"/>
              <a:gd name="connsiteY12" fmla="*/ 998711 h 1023393"/>
              <a:gd name="connsiteX13" fmla="*/ 347361 w 586171"/>
              <a:gd name="connsiteY13" fmla="*/ 1020422 h 1023393"/>
              <a:gd name="connsiteX14" fmla="*/ 423346 w 586171"/>
              <a:gd name="connsiteY14" fmla="*/ 966145 h 1023393"/>
              <a:gd name="connsiteX15" fmla="*/ 455911 w 586171"/>
              <a:gd name="connsiteY15" fmla="*/ 922722 h 1023393"/>
              <a:gd name="connsiteX16" fmla="*/ 477621 w 586171"/>
              <a:gd name="connsiteY16" fmla="*/ 857589 h 1023393"/>
              <a:gd name="connsiteX17" fmla="*/ 488476 w 586171"/>
              <a:gd name="connsiteY17" fmla="*/ 825022 h 1023393"/>
              <a:gd name="connsiteX18" fmla="*/ 510186 w 586171"/>
              <a:gd name="connsiteY18" fmla="*/ 271389 h 1023393"/>
              <a:gd name="connsiteX19" fmla="*/ 521041 w 586171"/>
              <a:gd name="connsiteY19" fmla="*/ 206255 h 1023393"/>
              <a:gd name="connsiteX20" fmla="*/ 542751 w 586171"/>
              <a:gd name="connsiteY20" fmla="*/ 141122 h 1023393"/>
              <a:gd name="connsiteX21" fmla="*/ 553606 w 586171"/>
              <a:gd name="connsiteY21" fmla="*/ 108555 h 1023393"/>
              <a:gd name="connsiteX22" fmla="*/ 564461 w 586171"/>
              <a:gd name="connsiteY22" fmla="*/ 75989 h 1023393"/>
              <a:gd name="connsiteX23" fmla="*/ 586171 w 586171"/>
              <a:gd name="connsiteY23" fmla="*/ 43422 h 10233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586171" h="1023393">
                <a:moveTo>
                  <a:pt x="0" y="0"/>
                </a:moveTo>
                <a:cubicBezTo>
                  <a:pt x="18092" y="14474"/>
                  <a:pt x="39018" y="25985"/>
                  <a:pt x="54275" y="43422"/>
                </a:cubicBezTo>
                <a:cubicBezTo>
                  <a:pt x="64931" y="55601"/>
                  <a:pt x="69975" y="71819"/>
                  <a:pt x="75985" y="86844"/>
                </a:cubicBezTo>
                <a:cubicBezTo>
                  <a:pt x="105000" y="159386"/>
                  <a:pt x="93601" y="142362"/>
                  <a:pt x="108550" y="217111"/>
                </a:cubicBezTo>
                <a:cubicBezTo>
                  <a:pt x="111476" y="231741"/>
                  <a:pt x="116279" y="245945"/>
                  <a:pt x="119405" y="260533"/>
                </a:cubicBezTo>
                <a:cubicBezTo>
                  <a:pt x="127137" y="296616"/>
                  <a:pt x="120646" y="338384"/>
                  <a:pt x="141115" y="369089"/>
                </a:cubicBezTo>
                <a:cubicBezTo>
                  <a:pt x="175519" y="420698"/>
                  <a:pt x="158699" y="389279"/>
                  <a:pt x="184535" y="466789"/>
                </a:cubicBezTo>
                <a:cubicBezTo>
                  <a:pt x="216852" y="789972"/>
                  <a:pt x="169488" y="345581"/>
                  <a:pt x="217100" y="694756"/>
                </a:cubicBezTo>
                <a:cubicBezTo>
                  <a:pt x="222500" y="734357"/>
                  <a:pt x="223542" y="774444"/>
                  <a:pt x="227955" y="814167"/>
                </a:cubicBezTo>
                <a:cubicBezTo>
                  <a:pt x="230813" y="839894"/>
                  <a:pt x="235018" y="893426"/>
                  <a:pt x="249666" y="922722"/>
                </a:cubicBezTo>
                <a:cubicBezTo>
                  <a:pt x="255501" y="934391"/>
                  <a:pt x="265542" y="943620"/>
                  <a:pt x="271376" y="955289"/>
                </a:cubicBezTo>
                <a:cubicBezTo>
                  <a:pt x="276493" y="965524"/>
                  <a:pt x="274140" y="979765"/>
                  <a:pt x="282231" y="987856"/>
                </a:cubicBezTo>
                <a:cubicBezTo>
                  <a:pt x="290322" y="995947"/>
                  <a:pt x="303941" y="995093"/>
                  <a:pt x="314796" y="998711"/>
                </a:cubicBezTo>
                <a:cubicBezTo>
                  <a:pt x="325651" y="1005948"/>
                  <a:pt x="334395" y="1018981"/>
                  <a:pt x="347361" y="1020422"/>
                </a:cubicBezTo>
                <a:cubicBezTo>
                  <a:pt x="439332" y="1030642"/>
                  <a:pt x="398934" y="1014971"/>
                  <a:pt x="423346" y="966145"/>
                </a:cubicBezTo>
                <a:cubicBezTo>
                  <a:pt x="431437" y="949962"/>
                  <a:pt x="445056" y="937196"/>
                  <a:pt x="455911" y="922722"/>
                </a:cubicBezTo>
                <a:lnTo>
                  <a:pt x="477621" y="857589"/>
                </a:lnTo>
                <a:lnTo>
                  <a:pt x="488476" y="825022"/>
                </a:lnTo>
                <a:cubicBezTo>
                  <a:pt x="493133" y="643389"/>
                  <a:pt x="489866" y="454279"/>
                  <a:pt x="510186" y="271389"/>
                </a:cubicBezTo>
                <a:cubicBezTo>
                  <a:pt x="512617" y="249513"/>
                  <a:pt x="515703" y="227609"/>
                  <a:pt x="521041" y="206255"/>
                </a:cubicBezTo>
                <a:cubicBezTo>
                  <a:pt x="526591" y="184053"/>
                  <a:pt x="535514" y="162833"/>
                  <a:pt x="542751" y="141122"/>
                </a:cubicBezTo>
                <a:lnTo>
                  <a:pt x="553606" y="108555"/>
                </a:lnTo>
                <a:cubicBezTo>
                  <a:pt x="557224" y="97700"/>
                  <a:pt x="558114" y="85510"/>
                  <a:pt x="564461" y="75989"/>
                </a:cubicBezTo>
                <a:lnTo>
                  <a:pt x="586171" y="43422"/>
                </a:lnTo>
              </a:path>
            </a:pathLst>
          </a:custGeom>
          <a:ln w="57150" cmpd="sng">
            <a:solidFill>
              <a:srgbClr val="3399FF"/>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33" name="Freeform 32"/>
          <p:cNvSpPr/>
          <p:nvPr/>
        </p:nvSpPr>
        <p:spPr>
          <a:xfrm>
            <a:off x="7436120" y="4853701"/>
            <a:ext cx="586171" cy="740995"/>
          </a:xfrm>
          <a:custGeom>
            <a:avLst/>
            <a:gdLst>
              <a:gd name="connsiteX0" fmla="*/ 0 w 586171"/>
              <a:gd name="connsiteY0" fmla="*/ 0 h 1023393"/>
              <a:gd name="connsiteX1" fmla="*/ 54275 w 586171"/>
              <a:gd name="connsiteY1" fmla="*/ 43422 h 1023393"/>
              <a:gd name="connsiteX2" fmla="*/ 75985 w 586171"/>
              <a:gd name="connsiteY2" fmla="*/ 86844 h 1023393"/>
              <a:gd name="connsiteX3" fmla="*/ 108550 w 586171"/>
              <a:gd name="connsiteY3" fmla="*/ 217111 h 1023393"/>
              <a:gd name="connsiteX4" fmla="*/ 119405 w 586171"/>
              <a:gd name="connsiteY4" fmla="*/ 260533 h 1023393"/>
              <a:gd name="connsiteX5" fmla="*/ 141115 w 586171"/>
              <a:gd name="connsiteY5" fmla="*/ 369089 h 1023393"/>
              <a:gd name="connsiteX6" fmla="*/ 184535 w 586171"/>
              <a:gd name="connsiteY6" fmla="*/ 466789 h 1023393"/>
              <a:gd name="connsiteX7" fmla="*/ 217100 w 586171"/>
              <a:gd name="connsiteY7" fmla="*/ 694756 h 1023393"/>
              <a:gd name="connsiteX8" fmla="*/ 227955 w 586171"/>
              <a:gd name="connsiteY8" fmla="*/ 814167 h 1023393"/>
              <a:gd name="connsiteX9" fmla="*/ 249666 w 586171"/>
              <a:gd name="connsiteY9" fmla="*/ 922722 h 1023393"/>
              <a:gd name="connsiteX10" fmla="*/ 271376 w 586171"/>
              <a:gd name="connsiteY10" fmla="*/ 955289 h 1023393"/>
              <a:gd name="connsiteX11" fmla="*/ 282231 w 586171"/>
              <a:gd name="connsiteY11" fmla="*/ 987856 h 1023393"/>
              <a:gd name="connsiteX12" fmla="*/ 314796 w 586171"/>
              <a:gd name="connsiteY12" fmla="*/ 998711 h 1023393"/>
              <a:gd name="connsiteX13" fmla="*/ 347361 w 586171"/>
              <a:gd name="connsiteY13" fmla="*/ 1020422 h 1023393"/>
              <a:gd name="connsiteX14" fmla="*/ 423346 w 586171"/>
              <a:gd name="connsiteY14" fmla="*/ 966145 h 1023393"/>
              <a:gd name="connsiteX15" fmla="*/ 455911 w 586171"/>
              <a:gd name="connsiteY15" fmla="*/ 922722 h 1023393"/>
              <a:gd name="connsiteX16" fmla="*/ 477621 w 586171"/>
              <a:gd name="connsiteY16" fmla="*/ 857589 h 1023393"/>
              <a:gd name="connsiteX17" fmla="*/ 488476 w 586171"/>
              <a:gd name="connsiteY17" fmla="*/ 825022 h 1023393"/>
              <a:gd name="connsiteX18" fmla="*/ 510186 w 586171"/>
              <a:gd name="connsiteY18" fmla="*/ 271389 h 1023393"/>
              <a:gd name="connsiteX19" fmla="*/ 521041 w 586171"/>
              <a:gd name="connsiteY19" fmla="*/ 206255 h 1023393"/>
              <a:gd name="connsiteX20" fmla="*/ 542751 w 586171"/>
              <a:gd name="connsiteY20" fmla="*/ 141122 h 1023393"/>
              <a:gd name="connsiteX21" fmla="*/ 553606 w 586171"/>
              <a:gd name="connsiteY21" fmla="*/ 108555 h 1023393"/>
              <a:gd name="connsiteX22" fmla="*/ 564461 w 586171"/>
              <a:gd name="connsiteY22" fmla="*/ 75989 h 1023393"/>
              <a:gd name="connsiteX23" fmla="*/ 586171 w 586171"/>
              <a:gd name="connsiteY23" fmla="*/ 43422 h 10233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586171" h="1023393">
                <a:moveTo>
                  <a:pt x="0" y="0"/>
                </a:moveTo>
                <a:cubicBezTo>
                  <a:pt x="18092" y="14474"/>
                  <a:pt x="39018" y="25985"/>
                  <a:pt x="54275" y="43422"/>
                </a:cubicBezTo>
                <a:cubicBezTo>
                  <a:pt x="64931" y="55601"/>
                  <a:pt x="69975" y="71819"/>
                  <a:pt x="75985" y="86844"/>
                </a:cubicBezTo>
                <a:cubicBezTo>
                  <a:pt x="105000" y="159386"/>
                  <a:pt x="93601" y="142362"/>
                  <a:pt x="108550" y="217111"/>
                </a:cubicBezTo>
                <a:cubicBezTo>
                  <a:pt x="111476" y="231741"/>
                  <a:pt x="116279" y="245945"/>
                  <a:pt x="119405" y="260533"/>
                </a:cubicBezTo>
                <a:cubicBezTo>
                  <a:pt x="127137" y="296616"/>
                  <a:pt x="120646" y="338384"/>
                  <a:pt x="141115" y="369089"/>
                </a:cubicBezTo>
                <a:cubicBezTo>
                  <a:pt x="175519" y="420698"/>
                  <a:pt x="158699" y="389279"/>
                  <a:pt x="184535" y="466789"/>
                </a:cubicBezTo>
                <a:cubicBezTo>
                  <a:pt x="216852" y="789972"/>
                  <a:pt x="169488" y="345581"/>
                  <a:pt x="217100" y="694756"/>
                </a:cubicBezTo>
                <a:cubicBezTo>
                  <a:pt x="222500" y="734357"/>
                  <a:pt x="223542" y="774444"/>
                  <a:pt x="227955" y="814167"/>
                </a:cubicBezTo>
                <a:cubicBezTo>
                  <a:pt x="230813" y="839894"/>
                  <a:pt x="235018" y="893426"/>
                  <a:pt x="249666" y="922722"/>
                </a:cubicBezTo>
                <a:cubicBezTo>
                  <a:pt x="255501" y="934391"/>
                  <a:pt x="265542" y="943620"/>
                  <a:pt x="271376" y="955289"/>
                </a:cubicBezTo>
                <a:cubicBezTo>
                  <a:pt x="276493" y="965524"/>
                  <a:pt x="274140" y="979765"/>
                  <a:pt x="282231" y="987856"/>
                </a:cubicBezTo>
                <a:cubicBezTo>
                  <a:pt x="290322" y="995947"/>
                  <a:pt x="303941" y="995093"/>
                  <a:pt x="314796" y="998711"/>
                </a:cubicBezTo>
                <a:cubicBezTo>
                  <a:pt x="325651" y="1005948"/>
                  <a:pt x="334395" y="1018981"/>
                  <a:pt x="347361" y="1020422"/>
                </a:cubicBezTo>
                <a:cubicBezTo>
                  <a:pt x="439332" y="1030642"/>
                  <a:pt x="398934" y="1014971"/>
                  <a:pt x="423346" y="966145"/>
                </a:cubicBezTo>
                <a:cubicBezTo>
                  <a:pt x="431437" y="949962"/>
                  <a:pt x="445056" y="937196"/>
                  <a:pt x="455911" y="922722"/>
                </a:cubicBezTo>
                <a:lnTo>
                  <a:pt x="477621" y="857589"/>
                </a:lnTo>
                <a:lnTo>
                  <a:pt x="488476" y="825022"/>
                </a:lnTo>
                <a:cubicBezTo>
                  <a:pt x="493133" y="643389"/>
                  <a:pt x="489866" y="454279"/>
                  <a:pt x="510186" y="271389"/>
                </a:cubicBezTo>
                <a:cubicBezTo>
                  <a:pt x="512617" y="249513"/>
                  <a:pt x="515703" y="227609"/>
                  <a:pt x="521041" y="206255"/>
                </a:cubicBezTo>
                <a:cubicBezTo>
                  <a:pt x="526591" y="184053"/>
                  <a:pt x="535514" y="162833"/>
                  <a:pt x="542751" y="141122"/>
                </a:cubicBezTo>
                <a:lnTo>
                  <a:pt x="553606" y="108555"/>
                </a:lnTo>
                <a:cubicBezTo>
                  <a:pt x="557224" y="97700"/>
                  <a:pt x="558114" y="85510"/>
                  <a:pt x="564461" y="75989"/>
                </a:cubicBezTo>
                <a:lnTo>
                  <a:pt x="586171" y="43422"/>
                </a:lnTo>
              </a:path>
            </a:pathLst>
          </a:custGeom>
          <a:ln w="57150" cmpd="sng">
            <a:solidFill>
              <a:srgbClr val="3399FF"/>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34" name="Freeform 33"/>
          <p:cNvSpPr/>
          <p:nvPr/>
        </p:nvSpPr>
        <p:spPr>
          <a:xfrm>
            <a:off x="8000581" y="4853701"/>
            <a:ext cx="586171" cy="740995"/>
          </a:xfrm>
          <a:custGeom>
            <a:avLst/>
            <a:gdLst>
              <a:gd name="connsiteX0" fmla="*/ 0 w 586171"/>
              <a:gd name="connsiteY0" fmla="*/ 0 h 1023393"/>
              <a:gd name="connsiteX1" fmla="*/ 54275 w 586171"/>
              <a:gd name="connsiteY1" fmla="*/ 43422 h 1023393"/>
              <a:gd name="connsiteX2" fmla="*/ 75985 w 586171"/>
              <a:gd name="connsiteY2" fmla="*/ 86844 h 1023393"/>
              <a:gd name="connsiteX3" fmla="*/ 108550 w 586171"/>
              <a:gd name="connsiteY3" fmla="*/ 217111 h 1023393"/>
              <a:gd name="connsiteX4" fmla="*/ 119405 w 586171"/>
              <a:gd name="connsiteY4" fmla="*/ 260533 h 1023393"/>
              <a:gd name="connsiteX5" fmla="*/ 141115 w 586171"/>
              <a:gd name="connsiteY5" fmla="*/ 369089 h 1023393"/>
              <a:gd name="connsiteX6" fmla="*/ 184535 w 586171"/>
              <a:gd name="connsiteY6" fmla="*/ 466789 h 1023393"/>
              <a:gd name="connsiteX7" fmla="*/ 217100 w 586171"/>
              <a:gd name="connsiteY7" fmla="*/ 694756 h 1023393"/>
              <a:gd name="connsiteX8" fmla="*/ 227955 w 586171"/>
              <a:gd name="connsiteY8" fmla="*/ 814167 h 1023393"/>
              <a:gd name="connsiteX9" fmla="*/ 249666 w 586171"/>
              <a:gd name="connsiteY9" fmla="*/ 922722 h 1023393"/>
              <a:gd name="connsiteX10" fmla="*/ 271376 w 586171"/>
              <a:gd name="connsiteY10" fmla="*/ 955289 h 1023393"/>
              <a:gd name="connsiteX11" fmla="*/ 282231 w 586171"/>
              <a:gd name="connsiteY11" fmla="*/ 987856 h 1023393"/>
              <a:gd name="connsiteX12" fmla="*/ 314796 w 586171"/>
              <a:gd name="connsiteY12" fmla="*/ 998711 h 1023393"/>
              <a:gd name="connsiteX13" fmla="*/ 347361 w 586171"/>
              <a:gd name="connsiteY13" fmla="*/ 1020422 h 1023393"/>
              <a:gd name="connsiteX14" fmla="*/ 423346 w 586171"/>
              <a:gd name="connsiteY14" fmla="*/ 966145 h 1023393"/>
              <a:gd name="connsiteX15" fmla="*/ 455911 w 586171"/>
              <a:gd name="connsiteY15" fmla="*/ 922722 h 1023393"/>
              <a:gd name="connsiteX16" fmla="*/ 477621 w 586171"/>
              <a:gd name="connsiteY16" fmla="*/ 857589 h 1023393"/>
              <a:gd name="connsiteX17" fmla="*/ 488476 w 586171"/>
              <a:gd name="connsiteY17" fmla="*/ 825022 h 1023393"/>
              <a:gd name="connsiteX18" fmla="*/ 510186 w 586171"/>
              <a:gd name="connsiteY18" fmla="*/ 271389 h 1023393"/>
              <a:gd name="connsiteX19" fmla="*/ 521041 w 586171"/>
              <a:gd name="connsiteY19" fmla="*/ 206255 h 1023393"/>
              <a:gd name="connsiteX20" fmla="*/ 542751 w 586171"/>
              <a:gd name="connsiteY20" fmla="*/ 141122 h 1023393"/>
              <a:gd name="connsiteX21" fmla="*/ 553606 w 586171"/>
              <a:gd name="connsiteY21" fmla="*/ 108555 h 1023393"/>
              <a:gd name="connsiteX22" fmla="*/ 564461 w 586171"/>
              <a:gd name="connsiteY22" fmla="*/ 75989 h 1023393"/>
              <a:gd name="connsiteX23" fmla="*/ 586171 w 586171"/>
              <a:gd name="connsiteY23" fmla="*/ 43422 h 10233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586171" h="1023393">
                <a:moveTo>
                  <a:pt x="0" y="0"/>
                </a:moveTo>
                <a:cubicBezTo>
                  <a:pt x="18092" y="14474"/>
                  <a:pt x="39018" y="25985"/>
                  <a:pt x="54275" y="43422"/>
                </a:cubicBezTo>
                <a:cubicBezTo>
                  <a:pt x="64931" y="55601"/>
                  <a:pt x="69975" y="71819"/>
                  <a:pt x="75985" y="86844"/>
                </a:cubicBezTo>
                <a:cubicBezTo>
                  <a:pt x="105000" y="159386"/>
                  <a:pt x="93601" y="142362"/>
                  <a:pt x="108550" y="217111"/>
                </a:cubicBezTo>
                <a:cubicBezTo>
                  <a:pt x="111476" y="231741"/>
                  <a:pt x="116279" y="245945"/>
                  <a:pt x="119405" y="260533"/>
                </a:cubicBezTo>
                <a:cubicBezTo>
                  <a:pt x="127137" y="296616"/>
                  <a:pt x="120646" y="338384"/>
                  <a:pt x="141115" y="369089"/>
                </a:cubicBezTo>
                <a:cubicBezTo>
                  <a:pt x="175519" y="420698"/>
                  <a:pt x="158699" y="389279"/>
                  <a:pt x="184535" y="466789"/>
                </a:cubicBezTo>
                <a:cubicBezTo>
                  <a:pt x="216852" y="789972"/>
                  <a:pt x="169488" y="345581"/>
                  <a:pt x="217100" y="694756"/>
                </a:cubicBezTo>
                <a:cubicBezTo>
                  <a:pt x="222500" y="734357"/>
                  <a:pt x="223542" y="774444"/>
                  <a:pt x="227955" y="814167"/>
                </a:cubicBezTo>
                <a:cubicBezTo>
                  <a:pt x="230813" y="839894"/>
                  <a:pt x="235018" y="893426"/>
                  <a:pt x="249666" y="922722"/>
                </a:cubicBezTo>
                <a:cubicBezTo>
                  <a:pt x="255501" y="934391"/>
                  <a:pt x="265542" y="943620"/>
                  <a:pt x="271376" y="955289"/>
                </a:cubicBezTo>
                <a:cubicBezTo>
                  <a:pt x="276493" y="965524"/>
                  <a:pt x="274140" y="979765"/>
                  <a:pt x="282231" y="987856"/>
                </a:cubicBezTo>
                <a:cubicBezTo>
                  <a:pt x="290322" y="995947"/>
                  <a:pt x="303941" y="995093"/>
                  <a:pt x="314796" y="998711"/>
                </a:cubicBezTo>
                <a:cubicBezTo>
                  <a:pt x="325651" y="1005948"/>
                  <a:pt x="334395" y="1018981"/>
                  <a:pt x="347361" y="1020422"/>
                </a:cubicBezTo>
                <a:cubicBezTo>
                  <a:pt x="439332" y="1030642"/>
                  <a:pt x="398934" y="1014971"/>
                  <a:pt x="423346" y="966145"/>
                </a:cubicBezTo>
                <a:cubicBezTo>
                  <a:pt x="431437" y="949962"/>
                  <a:pt x="445056" y="937196"/>
                  <a:pt x="455911" y="922722"/>
                </a:cubicBezTo>
                <a:lnTo>
                  <a:pt x="477621" y="857589"/>
                </a:lnTo>
                <a:lnTo>
                  <a:pt x="488476" y="825022"/>
                </a:lnTo>
                <a:cubicBezTo>
                  <a:pt x="493133" y="643389"/>
                  <a:pt x="489866" y="454279"/>
                  <a:pt x="510186" y="271389"/>
                </a:cubicBezTo>
                <a:cubicBezTo>
                  <a:pt x="512617" y="249513"/>
                  <a:pt x="515703" y="227609"/>
                  <a:pt x="521041" y="206255"/>
                </a:cubicBezTo>
                <a:cubicBezTo>
                  <a:pt x="526591" y="184053"/>
                  <a:pt x="535514" y="162833"/>
                  <a:pt x="542751" y="141122"/>
                </a:cubicBezTo>
                <a:lnTo>
                  <a:pt x="553606" y="108555"/>
                </a:lnTo>
                <a:cubicBezTo>
                  <a:pt x="557224" y="97700"/>
                  <a:pt x="558114" y="85510"/>
                  <a:pt x="564461" y="75989"/>
                </a:cubicBezTo>
                <a:lnTo>
                  <a:pt x="586171" y="43422"/>
                </a:lnTo>
              </a:path>
            </a:pathLst>
          </a:custGeom>
          <a:ln w="57150" cmpd="sng">
            <a:solidFill>
              <a:srgbClr val="3399FF"/>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35" name="Freeform 34"/>
          <p:cNvSpPr/>
          <p:nvPr/>
        </p:nvSpPr>
        <p:spPr>
          <a:xfrm>
            <a:off x="5709538" y="4842429"/>
            <a:ext cx="586171" cy="740995"/>
          </a:xfrm>
          <a:custGeom>
            <a:avLst/>
            <a:gdLst>
              <a:gd name="connsiteX0" fmla="*/ 0 w 586171"/>
              <a:gd name="connsiteY0" fmla="*/ 0 h 1023393"/>
              <a:gd name="connsiteX1" fmla="*/ 54275 w 586171"/>
              <a:gd name="connsiteY1" fmla="*/ 43422 h 1023393"/>
              <a:gd name="connsiteX2" fmla="*/ 75985 w 586171"/>
              <a:gd name="connsiteY2" fmla="*/ 86844 h 1023393"/>
              <a:gd name="connsiteX3" fmla="*/ 108550 w 586171"/>
              <a:gd name="connsiteY3" fmla="*/ 217111 h 1023393"/>
              <a:gd name="connsiteX4" fmla="*/ 119405 w 586171"/>
              <a:gd name="connsiteY4" fmla="*/ 260533 h 1023393"/>
              <a:gd name="connsiteX5" fmla="*/ 141115 w 586171"/>
              <a:gd name="connsiteY5" fmla="*/ 369089 h 1023393"/>
              <a:gd name="connsiteX6" fmla="*/ 184535 w 586171"/>
              <a:gd name="connsiteY6" fmla="*/ 466789 h 1023393"/>
              <a:gd name="connsiteX7" fmla="*/ 217100 w 586171"/>
              <a:gd name="connsiteY7" fmla="*/ 694756 h 1023393"/>
              <a:gd name="connsiteX8" fmla="*/ 227955 w 586171"/>
              <a:gd name="connsiteY8" fmla="*/ 814167 h 1023393"/>
              <a:gd name="connsiteX9" fmla="*/ 249666 w 586171"/>
              <a:gd name="connsiteY9" fmla="*/ 922722 h 1023393"/>
              <a:gd name="connsiteX10" fmla="*/ 271376 w 586171"/>
              <a:gd name="connsiteY10" fmla="*/ 955289 h 1023393"/>
              <a:gd name="connsiteX11" fmla="*/ 282231 w 586171"/>
              <a:gd name="connsiteY11" fmla="*/ 987856 h 1023393"/>
              <a:gd name="connsiteX12" fmla="*/ 314796 w 586171"/>
              <a:gd name="connsiteY12" fmla="*/ 998711 h 1023393"/>
              <a:gd name="connsiteX13" fmla="*/ 347361 w 586171"/>
              <a:gd name="connsiteY13" fmla="*/ 1020422 h 1023393"/>
              <a:gd name="connsiteX14" fmla="*/ 423346 w 586171"/>
              <a:gd name="connsiteY14" fmla="*/ 966145 h 1023393"/>
              <a:gd name="connsiteX15" fmla="*/ 455911 w 586171"/>
              <a:gd name="connsiteY15" fmla="*/ 922722 h 1023393"/>
              <a:gd name="connsiteX16" fmla="*/ 477621 w 586171"/>
              <a:gd name="connsiteY16" fmla="*/ 857589 h 1023393"/>
              <a:gd name="connsiteX17" fmla="*/ 488476 w 586171"/>
              <a:gd name="connsiteY17" fmla="*/ 825022 h 1023393"/>
              <a:gd name="connsiteX18" fmla="*/ 510186 w 586171"/>
              <a:gd name="connsiteY18" fmla="*/ 271389 h 1023393"/>
              <a:gd name="connsiteX19" fmla="*/ 521041 w 586171"/>
              <a:gd name="connsiteY19" fmla="*/ 206255 h 1023393"/>
              <a:gd name="connsiteX20" fmla="*/ 542751 w 586171"/>
              <a:gd name="connsiteY20" fmla="*/ 141122 h 1023393"/>
              <a:gd name="connsiteX21" fmla="*/ 553606 w 586171"/>
              <a:gd name="connsiteY21" fmla="*/ 108555 h 1023393"/>
              <a:gd name="connsiteX22" fmla="*/ 564461 w 586171"/>
              <a:gd name="connsiteY22" fmla="*/ 75989 h 1023393"/>
              <a:gd name="connsiteX23" fmla="*/ 586171 w 586171"/>
              <a:gd name="connsiteY23" fmla="*/ 43422 h 10233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586171" h="1023393">
                <a:moveTo>
                  <a:pt x="0" y="0"/>
                </a:moveTo>
                <a:cubicBezTo>
                  <a:pt x="18092" y="14474"/>
                  <a:pt x="39018" y="25985"/>
                  <a:pt x="54275" y="43422"/>
                </a:cubicBezTo>
                <a:cubicBezTo>
                  <a:pt x="64931" y="55601"/>
                  <a:pt x="69975" y="71819"/>
                  <a:pt x="75985" y="86844"/>
                </a:cubicBezTo>
                <a:cubicBezTo>
                  <a:pt x="105000" y="159386"/>
                  <a:pt x="93601" y="142362"/>
                  <a:pt x="108550" y="217111"/>
                </a:cubicBezTo>
                <a:cubicBezTo>
                  <a:pt x="111476" y="231741"/>
                  <a:pt x="116279" y="245945"/>
                  <a:pt x="119405" y="260533"/>
                </a:cubicBezTo>
                <a:cubicBezTo>
                  <a:pt x="127137" y="296616"/>
                  <a:pt x="120646" y="338384"/>
                  <a:pt x="141115" y="369089"/>
                </a:cubicBezTo>
                <a:cubicBezTo>
                  <a:pt x="175519" y="420698"/>
                  <a:pt x="158699" y="389279"/>
                  <a:pt x="184535" y="466789"/>
                </a:cubicBezTo>
                <a:cubicBezTo>
                  <a:pt x="216852" y="789972"/>
                  <a:pt x="169488" y="345581"/>
                  <a:pt x="217100" y="694756"/>
                </a:cubicBezTo>
                <a:cubicBezTo>
                  <a:pt x="222500" y="734357"/>
                  <a:pt x="223542" y="774444"/>
                  <a:pt x="227955" y="814167"/>
                </a:cubicBezTo>
                <a:cubicBezTo>
                  <a:pt x="230813" y="839894"/>
                  <a:pt x="235018" y="893426"/>
                  <a:pt x="249666" y="922722"/>
                </a:cubicBezTo>
                <a:cubicBezTo>
                  <a:pt x="255501" y="934391"/>
                  <a:pt x="265542" y="943620"/>
                  <a:pt x="271376" y="955289"/>
                </a:cubicBezTo>
                <a:cubicBezTo>
                  <a:pt x="276493" y="965524"/>
                  <a:pt x="274140" y="979765"/>
                  <a:pt x="282231" y="987856"/>
                </a:cubicBezTo>
                <a:cubicBezTo>
                  <a:pt x="290322" y="995947"/>
                  <a:pt x="303941" y="995093"/>
                  <a:pt x="314796" y="998711"/>
                </a:cubicBezTo>
                <a:cubicBezTo>
                  <a:pt x="325651" y="1005948"/>
                  <a:pt x="334395" y="1018981"/>
                  <a:pt x="347361" y="1020422"/>
                </a:cubicBezTo>
                <a:cubicBezTo>
                  <a:pt x="439332" y="1030642"/>
                  <a:pt x="398934" y="1014971"/>
                  <a:pt x="423346" y="966145"/>
                </a:cubicBezTo>
                <a:cubicBezTo>
                  <a:pt x="431437" y="949962"/>
                  <a:pt x="445056" y="937196"/>
                  <a:pt x="455911" y="922722"/>
                </a:cubicBezTo>
                <a:lnTo>
                  <a:pt x="477621" y="857589"/>
                </a:lnTo>
                <a:lnTo>
                  <a:pt x="488476" y="825022"/>
                </a:lnTo>
                <a:cubicBezTo>
                  <a:pt x="493133" y="643389"/>
                  <a:pt x="489866" y="454279"/>
                  <a:pt x="510186" y="271389"/>
                </a:cubicBezTo>
                <a:cubicBezTo>
                  <a:pt x="512617" y="249513"/>
                  <a:pt x="515703" y="227609"/>
                  <a:pt x="521041" y="206255"/>
                </a:cubicBezTo>
                <a:cubicBezTo>
                  <a:pt x="526591" y="184053"/>
                  <a:pt x="535514" y="162833"/>
                  <a:pt x="542751" y="141122"/>
                </a:cubicBezTo>
                <a:lnTo>
                  <a:pt x="553606" y="108555"/>
                </a:lnTo>
                <a:cubicBezTo>
                  <a:pt x="557224" y="97700"/>
                  <a:pt x="558114" y="85510"/>
                  <a:pt x="564461" y="75989"/>
                </a:cubicBezTo>
                <a:lnTo>
                  <a:pt x="586171" y="43422"/>
                </a:lnTo>
              </a:path>
            </a:pathLst>
          </a:custGeom>
          <a:ln w="57150" cmpd="sng">
            <a:solidFill>
              <a:srgbClr val="3399FF"/>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36" name="Freeform 35"/>
          <p:cNvSpPr/>
          <p:nvPr/>
        </p:nvSpPr>
        <p:spPr>
          <a:xfrm>
            <a:off x="6284854" y="4842429"/>
            <a:ext cx="586171" cy="740995"/>
          </a:xfrm>
          <a:custGeom>
            <a:avLst/>
            <a:gdLst>
              <a:gd name="connsiteX0" fmla="*/ 0 w 586171"/>
              <a:gd name="connsiteY0" fmla="*/ 0 h 1023393"/>
              <a:gd name="connsiteX1" fmla="*/ 54275 w 586171"/>
              <a:gd name="connsiteY1" fmla="*/ 43422 h 1023393"/>
              <a:gd name="connsiteX2" fmla="*/ 75985 w 586171"/>
              <a:gd name="connsiteY2" fmla="*/ 86844 h 1023393"/>
              <a:gd name="connsiteX3" fmla="*/ 108550 w 586171"/>
              <a:gd name="connsiteY3" fmla="*/ 217111 h 1023393"/>
              <a:gd name="connsiteX4" fmla="*/ 119405 w 586171"/>
              <a:gd name="connsiteY4" fmla="*/ 260533 h 1023393"/>
              <a:gd name="connsiteX5" fmla="*/ 141115 w 586171"/>
              <a:gd name="connsiteY5" fmla="*/ 369089 h 1023393"/>
              <a:gd name="connsiteX6" fmla="*/ 184535 w 586171"/>
              <a:gd name="connsiteY6" fmla="*/ 466789 h 1023393"/>
              <a:gd name="connsiteX7" fmla="*/ 217100 w 586171"/>
              <a:gd name="connsiteY7" fmla="*/ 694756 h 1023393"/>
              <a:gd name="connsiteX8" fmla="*/ 227955 w 586171"/>
              <a:gd name="connsiteY8" fmla="*/ 814167 h 1023393"/>
              <a:gd name="connsiteX9" fmla="*/ 249666 w 586171"/>
              <a:gd name="connsiteY9" fmla="*/ 922722 h 1023393"/>
              <a:gd name="connsiteX10" fmla="*/ 271376 w 586171"/>
              <a:gd name="connsiteY10" fmla="*/ 955289 h 1023393"/>
              <a:gd name="connsiteX11" fmla="*/ 282231 w 586171"/>
              <a:gd name="connsiteY11" fmla="*/ 987856 h 1023393"/>
              <a:gd name="connsiteX12" fmla="*/ 314796 w 586171"/>
              <a:gd name="connsiteY12" fmla="*/ 998711 h 1023393"/>
              <a:gd name="connsiteX13" fmla="*/ 347361 w 586171"/>
              <a:gd name="connsiteY13" fmla="*/ 1020422 h 1023393"/>
              <a:gd name="connsiteX14" fmla="*/ 423346 w 586171"/>
              <a:gd name="connsiteY14" fmla="*/ 966145 h 1023393"/>
              <a:gd name="connsiteX15" fmla="*/ 455911 w 586171"/>
              <a:gd name="connsiteY15" fmla="*/ 922722 h 1023393"/>
              <a:gd name="connsiteX16" fmla="*/ 477621 w 586171"/>
              <a:gd name="connsiteY16" fmla="*/ 857589 h 1023393"/>
              <a:gd name="connsiteX17" fmla="*/ 488476 w 586171"/>
              <a:gd name="connsiteY17" fmla="*/ 825022 h 1023393"/>
              <a:gd name="connsiteX18" fmla="*/ 510186 w 586171"/>
              <a:gd name="connsiteY18" fmla="*/ 271389 h 1023393"/>
              <a:gd name="connsiteX19" fmla="*/ 521041 w 586171"/>
              <a:gd name="connsiteY19" fmla="*/ 206255 h 1023393"/>
              <a:gd name="connsiteX20" fmla="*/ 542751 w 586171"/>
              <a:gd name="connsiteY20" fmla="*/ 141122 h 1023393"/>
              <a:gd name="connsiteX21" fmla="*/ 553606 w 586171"/>
              <a:gd name="connsiteY21" fmla="*/ 108555 h 1023393"/>
              <a:gd name="connsiteX22" fmla="*/ 564461 w 586171"/>
              <a:gd name="connsiteY22" fmla="*/ 75989 h 1023393"/>
              <a:gd name="connsiteX23" fmla="*/ 586171 w 586171"/>
              <a:gd name="connsiteY23" fmla="*/ 43422 h 10233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586171" h="1023393">
                <a:moveTo>
                  <a:pt x="0" y="0"/>
                </a:moveTo>
                <a:cubicBezTo>
                  <a:pt x="18092" y="14474"/>
                  <a:pt x="39018" y="25985"/>
                  <a:pt x="54275" y="43422"/>
                </a:cubicBezTo>
                <a:cubicBezTo>
                  <a:pt x="64931" y="55601"/>
                  <a:pt x="69975" y="71819"/>
                  <a:pt x="75985" y="86844"/>
                </a:cubicBezTo>
                <a:cubicBezTo>
                  <a:pt x="105000" y="159386"/>
                  <a:pt x="93601" y="142362"/>
                  <a:pt x="108550" y="217111"/>
                </a:cubicBezTo>
                <a:cubicBezTo>
                  <a:pt x="111476" y="231741"/>
                  <a:pt x="116279" y="245945"/>
                  <a:pt x="119405" y="260533"/>
                </a:cubicBezTo>
                <a:cubicBezTo>
                  <a:pt x="127137" y="296616"/>
                  <a:pt x="120646" y="338384"/>
                  <a:pt x="141115" y="369089"/>
                </a:cubicBezTo>
                <a:cubicBezTo>
                  <a:pt x="175519" y="420698"/>
                  <a:pt x="158699" y="389279"/>
                  <a:pt x="184535" y="466789"/>
                </a:cubicBezTo>
                <a:cubicBezTo>
                  <a:pt x="216852" y="789972"/>
                  <a:pt x="169488" y="345581"/>
                  <a:pt x="217100" y="694756"/>
                </a:cubicBezTo>
                <a:cubicBezTo>
                  <a:pt x="222500" y="734357"/>
                  <a:pt x="223542" y="774444"/>
                  <a:pt x="227955" y="814167"/>
                </a:cubicBezTo>
                <a:cubicBezTo>
                  <a:pt x="230813" y="839894"/>
                  <a:pt x="235018" y="893426"/>
                  <a:pt x="249666" y="922722"/>
                </a:cubicBezTo>
                <a:cubicBezTo>
                  <a:pt x="255501" y="934391"/>
                  <a:pt x="265542" y="943620"/>
                  <a:pt x="271376" y="955289"/>
                </a:cubicBezTo>
                <a:cubicBezTo>
                  <a:pt x="276493" y="965524"/>
                  <a:pt x="274140" y="979765"/>
                  <a:pt x="282231" y="987856"/>
                </a:cubicBezTo>
                <a:cubicBezTo>
                  <a:pt x="290322" y="995947"/>
                  <a:pt x="303941" y="995093"/>
                  <a:pt x="314796" y="998711"/>
                </a:cubicBezTo>
                <a:cubicBezTo>
                  <a:pt x="325651" y="1005948"/>
                  <a:pt x="334395" y="1018981"/>
                  <a:pt x="347361" y="1020422"/>
                </a:cubicBezTo>
                <a:cubicBezTo>
                  <a:pt x="439332" y="1030642"/>
                  <a:pt x="398934" y="1014971"/>
                  <a:pt x="423346" y="966145"/>
                </a:cubicBezTo>
                <a:cubicBezTo>
                  <a:pt x="431437" y="949962"/>
                  <a:pt x="445056" y="937196"/>
                  <a:pt x="455911" y="922722"/>
                </a:cubicBezTo>
                <a:lnTo>
                  <a:pt x="477621" y="857589"/>
                </a:lnTo>
                <a:lnTo>
                  <a:pt x="488476" y="825022"/>
                </a:lnTo>
                <a:cubicBezTo>
                  <a:pt x="493133" y="643389"/>
                  <a:pt x="489866" y="454279"/>
                  <a:pt x="510186" y="271389"/>
                </a:cubicBezTo>
                <a:cubicBezTo>
                  <a:pt x="512617" y="249513"/>
                  <a:pt x="515703" y="227609"/>
                  <a:pt x="521041" y="206255"/>
                </a:cubicBezTo>
                <a:cubicBezTo>
                  <a:pt x="526591" y="184053"/>
                  <a:pt x="535514" y="162833"/>
                  <a:pt x="542751" y="141122"/>
                </a:cubicBezTo>
                <a:lnTo>
                  <a:pt x="553606" y="108555"/>
                </a:lnTo>
                <a:cubicBezTo>
                  <a:pt x="557224" y="97700"/>
                  <a:pt x="558114" y="85510"/>
                  <a:pt x="564461" y="75989"/>
                </a:cubicBezTo>
                <a:lnTo>
                  <a:pt x="586171" y="43422"/>
                </a:lnTo>
              </a:path>
            </a:pathLst>
          </a:custGeom>
          <a:ln w="57150" cmpd="sng">
            <a:solidFill>
              <a:srgbClr val="3399FF"/>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37" name="Freeform 36"/>
          <p:cNvSpPr/>
          <p:nvPr/>
        </p:nvSpPr>
        <p:spPr>
          <a:xfrm>
            <a:off x="6860804" y="4853701"/>
            <a:ext cx="586171" cy="740995"/>
          </a:xfrm>
          <a:custGeom>
            <a:avLst/>
            <a:gdLst>
              <a:gd name="connsiteX0" fmla="*/ 0 w 586171"/>
              <a:gd name="connsiteY0" fmla="*/ 0 h 1023393"/>
              <a:gd name="connsiteX1" fmla="*/ 54275 w 586171"/>
              <a:gd name="connsiteY1" fmla="*/ 43422 h 1023393"/>
              <a:gd name="connsiteX2" fmla="*/ 75985 w 586171"/>
              <a:gd name="connsiteY2" fmla="*/ 86844 h 1023393"/>
              <a:gd name="connsiteX3" fmla="*/ 108550 w 586171"/>
              <a:gd name="connsiteY3" fmla="*/ 217111 h 1023393"/>
              <a:gd name="connsiteX4" fmla="*/ 119405 w 586171"/>
              <a:gd name="connsiteY4" fmla="*/ 260533 h 1023393"/>
              <a:gd name="connsiteX5" fmla="*/ 141115 w 586171"/>
              <a:gd name="connsiteY5" fmla="*/ 369089 h 1023393"/>
              <a:gd name="connsiteX6" fmla="*/ 184535 w 586171"/>
              <a:gd name="connsiteY6" fmla="*/ 466789 h 1023393"/>
              <a:gd name="connsiteX7" fmla="*/ 217100 w 586171"/>
              <a:gd name="connsiteY7" fmla="*/ 694756 h 1023393"/>
              <a:gd name="connsiteX8" fmla="*/ 227955 w 586171"/>
              <a:gd name="connsiteY8" fmla="*/ 814167 h 1023393"/>
              <a:gd name="connsiteX9" fmla="*/ 249666 w 586171"/>
              <a:gd name="connsiteY9" fmla="*/ 922722 h 1023393"/>
              <a:gd name="connsiteX10" fmla="*/ 271376 w 586171"/>
              <a:gd name="connsiteY10" fmla="*/ 955289 h 1023393"/>
              <a:gd name="connsiteX11" fmla="*/ 282231 w 586171"/>
              <a:gd name="connsiteY11" fmla="*/ 987856 h 1023393"/>
              <a:gd name="connsiteX12" fmla="*/ 314796 w 586171"/>
              <a:gd name="connsiteY12" fmla="*/ 998711 h 1023393"/>
              <a:gd name="connsiteX13" fmla="*/ 347361 w 586171"/>
              <a:gd name="connsiteY13" fmla="*/ 1020422 h 1023393"/>
              <a:gd name="connsiteX14" fmla="*/ 423346 w 586171"/>
              <a:gd name="connsiteY14" fmla="*/ 966145 h 1023393"/>
              <a:gd name="connsiteX15" fmla="*/ 455911 w 586171"/>
              <a:gd name="connsiteY15" fmla="*/ 922722 h 1023393"/>
              <a:gd name="connsiteX16" fmla="*/ 477621 w 586171"/>
              <a:gd name="connsiteY16" fmla="*/ 857589 h 1023393"/>
              <a:gd name="connsiteX17" fmla="*/ 488476 w 586171"/>
              <a:gd name="connsiteY17" fmla="*/ 825022 h 1023393"/>
              <a:gd name="connsiteX18" fmla="*/ 510186 w 586171"/>
              <a:gd name="connsiteY18" fmla="*/ 271389 h 1023393"/>
              <a:gd name="connsiteX19" fmla="*/ 521041 w 586171"/>
              <a:gd name="connsiteY19" fmla="*/ 206255 h 1023393"/>
              <a:gd name="connsiteX20" fmla="*/ 542751 w 586171"/>
              <a:gd name="connsiteY20" fmla="*/ 141122 h 1023393"/>
              <a:gd name="connsiteX21" fmla="*/ 553606 w 586171"/>
              <a:gd name="connsiteY21" fmla="*/ 108555 h 1023393"/>
              <a:gd name="connsiteX22" fmla="*/ 564461 w 586171"/>
              <a:gd name="connsiteY22" fmla="*/ 75989 h 1023393"/>
              <a:gd name="connsiteX23" fmla="*/ 586171 w 586171"/>
              <a:gd name="connsiteY23" fmla="*/ 43422 h 10233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586171" h="1023393">
                <a:moveTo>
                  <a:pt x="0" y="0"/>
                </a:moveTo>
                <a:cubicBezTo>
                  <a:pt x="18092" y="14474"/>
                  <a:pt x="39018" y="25985"/>
                  <a:pt x="54275" y="43422"/>
                </a:cubicBezTo>
                <a:cubicBezTo>
                  <a:pt x="64931" y="55601"/>
                  <a:pt x="69975" y="71819"/>
                  <a:pt x="75985" y="86844"/>
                </a:cubicBezTo>
                <a:cubicBezTo>
                  <a:pt x="105000" y="159386"/>
                  <a:pt x="93601" y="142362"/>
                  <a:pt x="108550" y="217111"/>
                </a:cubicBezTo>
                <a:cubicBezTo>
                  <a:pt x="111476" y="231741"/>
                  <a:pt x="116279" y="245945"/>
                  <a:pt x="119405" y="260533"/>
                </a:cubicBezTo>
                <a:cubicBezTo>
                  <a:pt x="127137" y="296616"/>
                  <a:pt x="120646" y="338384"/>
                  <a:pt x="141115" y="369089"/>
                </a:cubicBezTo>
                <a:cubicBezTo>
                  <a:pt x="175519" y="420698"/>
                  <a:pt x="158699" y="389279"/>
                  <a:pt x="184535" y="466789"/>
                </a:cubicBezTo>
                <a:cubicBezTo>
                  <a:pt x="216852" y="789972"/>
                  <a:pt x="169488" y="345581"/>
                  <a:pt x="217100" y="694756"/>
                </a:cubicBezTo>
                <a:cubicBezTo>
                  <a:pt x="222500" y="734357"/>
                  <a:pt x="223542" y="774444"/>
                  <a:pt x="227955" y="814167"/>
                </a:cubicBezTo>
                <a:cubicBezTo>
                  <a:pt x="230813" y="839894"/>
                  <a:pt x="235018" y="893426"/>
                  <a:pt x="249666" y="922722"/>
                </a:cubicBezTo>
                <a:cubicBezTo>
                  <a:pt x="255501" y="934391"/>
                  <a:pt x="265542" y="943620"/>
                  <a:pt x="271376" y="955289"/>
                </a:cubicBezTo>
                <a:cubicBezTo>
                  <a:pt x="276493" y="965524"/>
                  <a:pt x="274140" y="979765"/>
                  <a:pt x="282231" y="987856"/>
                </a:cubicBezTo>
                <a:cubicBezTo>
                  <a:pt x="290322" y="995947"/>
                  <a:pt x="303941" y="995093"/>
                  <a:pt x="314796" y="998711"/>
                </a:cubicBezTo>
                <a:cubicBezTo>
                  <a:pt x="325651" y="1005948"/>
                  <a:pt x="334395" y="1018981"/>
                  <a:pt x="347361" y="1020422"/>
                </a:cubicBezTo>
                <a:cubicBezTo>
                  <a:pt x="439332" y="1030642"/>
                  <a:pt x="398934" y="1014971"/>
                  <a:pt x="423346" y="966145"/>
                </a:cubicBezTo>
                <a:cubicBezTo>
                  <a:pt x="431437" y="949962"/>
                  <a:pt x="445056" y="937196"/>
                  <a:pt x="455911" y="922722"/>
                </a:cubicBezTo>
                <a:lnTo>
                  <a:pt x="477621" y="857589"/>
                </a:lnTo>
                <a:lnTo>
                  <a:pt x="488476" y="825022"/>
                </a:lnTo>
                <a:cubicBezTo>
                  <a:pt x="493133" y="643389"/>
                  <a:pt x="489866" y="454279"/>
                  <a:pt x="510186" y="271389"/>
                </a:cubicBezTo>
                <a:cubicBezTo>
                  <a:pt x="512617" y="249513"/>
                  <a:pt x="515703" y="227609"/>
                  <a:pt x="521041" y="206255"/>
                </a:cubicBezTo>
                <a:cubicBezTo>
                  <a:pt x="526591" y="184053"/>
                  <a:pt x="535514" y="162833"/>
                  <a:pt x="542751" y="141122"/>
                </a:cubicBezTo>
                <a:lnTo>
                  <a:pt x="553606" y="108555"/>
                </a:lnTo>
                <a:cubicBezTo>
                  <a:pt x="557224" y="97700"/>
                  <a:pt x="558114" y="85510"/>
                  <a:pt x="564461" y="75989"/>
                </a:cubicBezTo>
                <a:lnTo>
                  <a:pt x="586171" y="43422"/>
                </a:lnTo>
              </a:path>
            </a:pathLst>
          </a:custGeom>
          <a:ln w="57150" cmpd="sng">
            <a:solidFill>
              <a:srgbClr val="3399FF"/>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cxnSp>
        <p:nvCxnSpPr>
          <p:cNvPr id="39" name="Straight Arrow Connector 38"/>
          <p:cNvCxnSpPr/>
          <p:nvPr/>
        </p:nvCxnSpPr>
        <p:spPr>
          <a:xfrm>
            <a:off x="8760004" y="1737304"/>
            <a:ext cx="10855" cy="1023393"/>
          </a:xfrm>
          <a:prstGeom prst="straightConnector1">
            <a:avLst/>
          </a:prstGeom>
          <a:ln>
            <a:solidFill>
              <a:schemeClr val="accent2"/>
            </a:solidFill>
            <a:headEnd type="arrow"/>
            <a:tailEnd type="arrow"/>
          </a:ln>
          <a:effectLst/>
        </p:spPr>
        <p:style>
          <a:lnRef idx="2">
            <a:schemeClr val="accent1"/>
          </a:lnRef>
          <a:fillRef idx="0">
            <a:schemeClr val="accent1"/>
          </a:fillRef>
          <a:effectRef idx="1">
            <a:schemeClr val="accent1"/>
          </a:effectRef>
          <a:fontRef idx="minor">
            <a:schemeClr val="tx1"/>
          </a:fontRef>
        </p:style>
      </p:cxnSp>
      <p:cxnSp>
        <p:nvCxnSpPr>
          <p:cNvPr id="40" name="Straight Arrow Connector 39"/>
          <p:cNvCxnSpPr/>
          <p:nvPr/>
        </p:nvCxnSpPr>
        <p:spPr>
          <a:xfrm>
            <a:off x="8770859" y="3344351"/>
            <a:ext cx="10855" cy="1023393"/>
          </a:xfrm>
          <a:prstGeom prst="straightConnector1">
            <a:avLst/>
          </a:prstGeom>
          <a:ln>
            <a:solidFill>
              <a:schemeClr val="accent2"/>
            </a:solidFill>
            <a:headEnd type="arrow"/>
            <a:tailEnd type="arrow"/>
          </a:ln>
          <a:effectLst/>
        </p:spPr>
        <p:style>
          <a:lnRef idx="2">
            <a:schemeClr val="accent1"/>
          </a:lnRef>
          <a:fillRef idx="0">
            <a:schemeClr val="accent1"/>
          </a:fillRef>
          <a:effectRef idx="1">
            <a:schemeClr val="accent1"/>
          </a:effectRef>
          <a:fontRef idx="minor">
            <a:schemeClr val="tx1"/>
          </a:fontRef>
        </p:style>
      </p:cxnSp>
      <p:cxnSp>
        <p:nvCxnSpPr>
          <p:cNvPr id="41" name="Straight Arrow Connector 40"/>
          <p:cNvCxnSpPr/>
          <p:nvPr/>
        </p:nvCxnSpPr>
        <p:spPr>
          <a:xfrm>
            <a:off x="8781714" y="4853701"/>
            <a:ext cx="10855" cy="1023393"/>
          </a:xfrm>
          <a:prstGeom prst="straightConnector1">
            <a:avLst/>
          </a:prstGeom>
          <a:ln>
            <a:solidFill>
              <a:schemeClr val="accent2"/>
            </a:solidFill>
            <a:headEnd type="arrow"/>
            <a:tailEnd type="arrow"/>
          </a:ln>
          <a:effectLst/>
        </p:spPr>
        <p:style>
          <a:lnRef idx="2">
            <a:schemeClr val="accent1"/>
          </a:lnRef>
          <a:fillRef idx="0">
            <a:schemeClr val="accent1"/>
          </a:fillRef>
          <a:effectRef idx="1">
            <a:schemeClr val="accent1"/>
          </a:effectRef>
          <a:fontRef idx="minor">
            <a:schemeClr val="tx1"/>
          </a:fontRef>
        </p:style>
      </p:cxnSp>
      <p:cxnSp>
        <p:nvCxnSpPr>
          <p:cNvPr id="43" name="Straight Arrow Connector 42"/>
          <p:cNvCxnSpPr/>
          <p:nvPr/>
        </p:nvCxnSpPr>
        <p:spPr>
          <a:xfrm>
            <a:off x="7613113" y="3637045"/>
            <a:ext cx="419611" cy="0"/>
          </a:xfrm>
          <a:prstGeom prst="straightConnector1">
            <a:avLst/>
          </a:prstGeom>
          <a:ln w="38100" cmpd="sng">
            <a:solidFill>
              <a:srgbClr val="CDAD00"/>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48" name="Straight Arrow Connector 47"/>
          <p:cNvCxnSpPr/>
          <p:nvPr/>
        </p:nvCxnSpPr>
        <p:spPr>
          <a:xfrm>
            <a:off x="7405269" y="5235688"/>
            <a:ext cx="1082194" cy="12569"/>
          </a:xfrm>
          <a:prstGeom prst="straightConnector1">
            <a:avLst/>
          </a:prstGeom>
          <a:ln w="38100" cmpd="sng">
            <a:solidFill>
              <a:srgbClr val="CDAD00"/>
            </a:solidFill>
            <a:tailEnd type="arrow"/>
          </a:ln>
          <a:effectLst/>
        </p:spPr>
        <p:style>
          <a:lnRef idx="2">
            <a:schemeClr val="accent1"/>
          </a:lnRef>
          <a:fillRef idx="0">
            <a:schemeClr val="accent1"/>
          </a:fillRef>
          <a:effectRef idx="1">
            <a:schemeClr val="accent1"/>
          </a:effectRef>
          <a:fontRef idx="minor">
            <a:schemeClr val="tx1"/>
          </a:fontRef>
        </p:style>
      </p:cxnSp>
      <p:pic>
        <p:nvPicPr>
          <p:cNvPr id="32" name="Picture 31" descr="nu_electron.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860804" y="3252070"/>
            <a:ext cx="779532" cy="769602"/>
          </a:xfrm>
          <a:prstGeom prst="rect">
            <a:avLst/>
          </a:prstGeom>
        </p:spPr>
      </p:pic>
      <p:pic>
        <p:nvPicPr>
          <p:cNvPr id="38" name="Picture 37" descr="nu_electron.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003175" y="4997819"/>
            <a:ext cx="425398" cy="419979"/>
          </a:xfrm>
          <a:prstGeom prst="rect">
            <a:avLst/>
          </a:prstGeom>
        </p:spPr>
      </p:pic>
    </p:spTree>
    <p:extLst>
      <p:ext uri="{BB962C8B-B14F-4D97-AF65-F5344CB8AC3E}">
        <p14:creationId xmlns:p14="http://schemas.microsoft.com/office/powerpoint/2010/main" val="163903271"/>
      </p:ext>
    </p:extLst>
  </p:cSld>
  <p:clrMapOvr>
    <a:masterClrMapping/>
  </p:clrMapOvr>
  <p:transition xmlns:p14="http://schemas.microsoft.com/office/powerpoint/2010/main"/>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6"/>
                </a:solidFill>
              </a:rPr>
              <a:t>Measure of structure</a:t>
            </a:r>
            <a:endParaRPr lang="en-US" dirty="0">
              <a:solidFill>
                <a:schemeClr val="accent6"/>
              </a:solidFill>
            </a:endParaRPr>
          </a:p>
        </p:txBody>
      </p:sp>
      <p:pic>
        <p:nvPicPr>
          <p:cNvPr id="4" name="Picture 8" descr="Hubble_field"/>
          <p:cNvPicPr>
            <a:picLocks noChangeAspect="1" noChangeArrowheads="1"/>
          </p:cNvPicPr>
          <p:nvPr/>
        </p:nvPicPr>
        <p:blipFill>
          <a:blip r:embed="rId3"/>
          <a:srcRect/>
          <a:stretch>
            <a:fillRect/>
          </a:stretch>
        </p:blipFill>
        <p:spPr bwMode="auto">
          <a:xfrm>
            <a:off x="5943600" y="1417638"/>
            <a:ext cx="2641600" cy="5289550"/>
          </a:xfrm>
          <a:prstGeom prst="rect">
            <a:avLst/>
          </a:prstGeom>
          <a:noFill/>
          <a:ln w="9525">
            <a:noFill/>
            <a:miter lim="800000"/>
            <a:headEnd/>
            <a:tailEnd/>
          </a:ln>
        </p:spPr>
      </p:pic>
      <p:cxnSp>
        <p:nvCxnSpPr>
          <p:cNvPr id="9" name="Straight Arrow Connector 8"/>
          <p:cNvCxnSpPr/>
          <p:nvPr/>
        </p:nvCxnSpPr>
        <p:spPr>
          <a:xfrm>
            <a:off x="6424990" y="2479524"/>
            <a:ext cx="943429" cy="1588"/>
          </a:xfrm>
          <a:prstGeom prst="straightConnector1">
            <a:avLst/>
          </a:prstGeom>
          <a:ln w="57150" cmpd="sng">
            <a:solidFill>
              <a:schemeClr val="accent3"/>
            </a:solidFill>
            <a:headEnd type="arrow"/>
            <a:tailEnd type="arrow"/>
          </a:ln>
          <a:effectLst/>
        </p:spPr>
        <p:style>
          <a:lnRef idx="2">
            <a:schemeClr val="accent1"/>
          </a:lnRef>
          <a:fillRef idx="0">
            <a:schemeClr val="accent1"/>
          </a:fillRef>
          <a:effectRef idx="1">
            <a:schemeClr val="accent1"/>
          </a:effectRef>
          <a:fontRef idx="minor">
            <a:schemeClr val="tx1"/>
          </a:fontRef>
        </p:style>
      </p:cxnSp>
      <p:cxnSp>
        <p:nvCxnSpPr>
          <p:cNvPr id="18" name="Straight Arrow Connector 17"/>
          <p:cNvCxnSpPr/>
          <p:nvPr/>
        </p:nvCxnSpPr>
        <p:spPr>
          <a:xfrm rot="7440000">
            <a:off x="7412723" y="4200719"/>
            <a:ext cx="943429" cy="1588"/>
          </a:xfrm>
          <a:prstGeom prst="straightConnector1">
            <a:avLst/>
          </a:prstGeom>
          <a:ln w="57150" cmpd="sng">
            <a:solidFill>
              <a:schemeClr val="accent3"/>
            </a:solidFill>
            <a:headEnd type="arrow"/>
            <a:tailEnd type="arrow"/>
          </a:ln>
          <a:effectLst/>
        </p:spPr>
        <p:style>
          <a:lnRef idx="2">
            <a:schemeClr val="accent1"/>
          </a:lnRef>
          <a:fillRef idx="0">
            <a:schemeClr val="accent1"/>
          </a:fillRef>
          <a:effectRef idx="1">
            <a:schemeClr val="accent1"/>
          </a:effectRef>
          <a:fontRef idx="minor">
            <a:schemeClr val="tx1"/>
          </a:fontRef>
        </p:style>
      </p:cxnSp>
      <p:cxnSp>
        <p:nvCxnSpPr>
          <p:cNvPr id="19" name="Straight Arrow Connector 18"/>
          <p:cNvCxnSpPr/>
          <p:nvPr/>
        </p:nvCxnSpPr>
        <p:spPr>
          <a:xfrm rot="14640000">
            <a:off x="6974785" y="5681328"/>
            <a:ext cx="943429" cy="1588"/>
          </a:xfrm>
          <a:prstGeom prst="straightConnector1">
            <a:avLst/>
          </a:prstGeom>
          <a:ln w="57150" cmpd="sng">
            <a:solidFill>
              <a:schemeClr val="accent3"/>
            </a:solidFill>
            <a:headEnd type="arrow"/>
            <a:tailEnd type="arrow"/>
          </a:ln>
          <a:effectLst/>
        </p:spPr>
        <p:style>
          <a:lnRef idx="2">
            <a:schemeClr val="accent1"/>
          </a:lnRef>
          <a:fillRef idx="0">
            <a:schemeClr val="accent1"/>
          </a:fillRef>
          <a:effectRef idx="1">
            <a:schemeClr val="accent1"/>
          </a:effectRef>
          <a:fontRef idx="minor">
            <a:schemeClr val="tx1"/>
          </a:fontRef>
        </p:style>
      </p:cxnSp>
      <p:cxnSp>
        <p:nvCxnSpPr>
          <p:cNvPr id="20" name="Straight Arrow Connector 19"/>
          <p:cNvCxnSpPr/>
          <p:nvPr/>
        </p:nvCxnSpPr>
        <p:spPr>
          <a:xfrm rot="2160000">
            <a:off x="6258075" y="3241526"/>
            <a:ext cx="943429" cy="1588"/>
          </a:xfrm>
          <a:prstGeom prst="straightConnector1">
            <a:avLst/>
          </a:prstGeom>
          <a:ln w="57150" cmpd="sng">
            <a:solidFill>
              <a:schemeClr val="accent3"/>
            </a:solidFill>
            <a:headEnd type="arrow"/>
            <a:tailEnd type="arrow"/>
          </a:ln>
          <a:effectLst/>
        </p:spPr>
        <p:style>
          <a:lnRef idx="2">
            <a:schemeClr val="accent1"/>
          </a:lnRef>
          <a:fillRef idx="0">
            <a:schemeClr val="accent1"/>
          </a:fillRef>
          <a:effectRef idx="1">
            <a:schemeClr val="accent1"/>
          </a:effectRef>
          <a:fontRef idx="minor">
            <a:schemeClr val="tx1"/>
          </a:fontRef>
        </p:style>
      </p:cxnSp>
      <p:pic>
        <p:nvPicPr>
          <p:cNvPr id="21" name="Picture 20" descr="figure7_7.jpg"/>
          <p:cNvPicPr>
            <a:picLocks noChangeAspect="1"/>
          </p:cNvPicPr>
          <p:nvPr/>
        </p:nvPicPr>
        <p:blipFill>
          <a:blip r:embed="rId4"/>
          <a:stretch>
            <a:fillRect/>
          </a:stretch>
        </p:blipFill>
        <p:spPr>
          <a:xfrm>
            <a:off x="457200" y="3520229"/>
            <a:ext cx="5979332" cy="2878151"/>
          </a:xfrm>
          <a:prstGeom prst="rect">
            <a:avLst/>
          </a:prstGeom>
        </p:spPr>
      </p:pic>
      <p:sp>
        <p:nvSpPr>
          <p:cNvPr id="22" name="TextBox 21"/>
          <p:cNvSpPr txBox="1"/>
          <p:nvPr/>
        </p:nvSpPr>
        <p:spPr>
          <a:xfrm>
            <a:off x="457200" y="3520230"/>
            <a:ext cx="2210674" cy="307777"/>
          </a:xfrm>
          <a:prstGeom prst="rect">
            <a:avLst/>
          </a:prstGeom>
          <a:solidFill>
            <a:schemeClr val="tx1">
              <a:alpha val="48000"/>
            </a:schemeClr>
          </a:solidFill>
        </p:spPr>
        <p:txBody>
          <a:bodyPr wrap="none" rtlCol="0">
            <a:spAutoFit/>
          </a:bodyPr>
          <a:lstStyle/>
          <a:p>
            <a:r>
              <a:rPr lang="en-US" sz="1400" dirty="0" err="1" smtClean="0">
                <a:solidFill>
                  <a:schemeClr val="accent4"/>
                </a:solidFill>
              </a:rPr>
              <a:t>nedwww.ipac.caltech.edu</a:t>
            </a:r>
            <a:endParaRPr lang="en-US" sz="1400" dirty="0">
              <a:solidFill>
                <a:schemeClr val="accent4"/>
              </a:solidFill>
            </a:endParaRPr>
          </a:p>
        </p:txBody>
      </p:sp>
      <p:sp>
        <p:nvSpPr>
          <p:cNvPr id="23" name="Content Placeholder 22"/>
          <p:cNvSpPr>
            <a:spLocks noGrp="1"/>
          </p:cNvSpPr>
          <p:nvPr>
            <p:ph idx="1"/>
          </p:nvPr>
        </p:nvSpPr>
        <p:spPr/>
        <p:txBody>
          <a:bodyPr/>
          <a:lstStyle/>
          <a:p>
            <a:r>
              <a:rPr lang="en-US" dirty="0" smtClean="0"/>
              <a:t>3D galaxy map</a:t>
            </a:r>
            <a:endParaRPr lang="en-US" dirty="0"/>
          </a:p>
        </p:txBody>
      </p:sp>
      <p:sp>
        <p:nvSpPr>
          <p:cNvPr id="3" name="TextBox 2"/>
          <p:cNvSpPr txBox="1"/>
          <p:nvPr/>
        </p:nvSpPr>
        <p:spPr>
          <a:xfrm>
            <a:off x="7253940" y="6383439"/>
            <a:ext cx="1342360" cy="307777"/>
          </a:xfrm>
          <a:prstGeom prst="rect">
            <a:avLst/>
          </a:prstGeom>
          <a:noFill/>
        </p:spPr>
        <p:txBody>
          <a:bodyPr wrap="none" rtlCol="0">
            <a:spAutoFit/>
          </a:bodyPr>
          <a:lstStyle/>
          <a:p>
            <a:r>
              <a:rPr lang="en-US" sz="1400" dirty="0" err="1" smtClean="0">
                <a:solidFill>
                  <a:schemeClr val="accent3"/>
                </a:solidFill>
              </a:rPr>
              <a:t>Hubblesite.org</a:t>
            </a:r>
            <a:endParaRPr lang="en-US" sz="1400" dirty="0">
              <a:solidFill>
                <a:schemeClr val="accent3"/>
              </a:solidFill>
            </a:endParaRPr>
          </a:p>
        </p:txBody>
      </p:sp>
    </p:spTree>
  </p:cSld>
  <p:clrMapOvr>
    <a:masterClrMapping/>
  </p:clrMapOvr>
  <mc:AlternateContent xmlns:mc="http://schemas.openxmlformats.org/markup-compatibility/2006" xmlns:mp="http://schemas.microsoft.com/office/mac/powerpoint/2008/main">
    <mc:Choice Requires="mp">
      <p:transition xmlns:p14="http://schemas.microsoft.com/office/powerpoint/2010/main">
        <p14:prism dir="d"/>
      </p:transition>
    </mc:Choice>
    <mc:Fallback xmlns:mv="urn:schemas-microsoft-com:mac:vml" xmlns="">
      <p:transition>
        <p:cover dir="d"/>
      </p:transition>
    </mc:Fallback>
  </mc:AlternateContent>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3"/>
                </a:solidFill>
              </a:rPr>
              <a:t>Power spectrum</a:t>
            </a:r>
            <a:endParaRPr lang="en-US" dirty="0">
              <a:solidFill>
                <a:schemeClr val="accent3"/>
              </a:solidFill>
            </a:endParaRPr>
          </a:p>
        </p:txBody>
      </p:sp>
      <p:pic>
        <p:nvPicPr>
          <p:cNvPr id="41" name="Picture 40" descr="Neutrinos_theory.pdf"/>
          <p:cNvPicPr>
            <a:picLocks noChangeAspect="1"/>
          </p:cNvPicPr>
          <p:nvPr/>
        </p:nvPicPr>
        <p:blipFill>
          <a:blip r:embed="rId3"/>
          <a:srcRect l="5208" t="5833" b="3750"/>
          <a:stretch>
            <a:fillRect/>
          </a:stretch>
        </p:blipFill>
        <p:spPr>
          <a:xfrm>
            <a:off x="736580" y="1600860"/>
            <a:ext cx="6642947" cy="4525963"/>
          </a:xfrm>
          <a:prstGeom prst="rect">
            <a:avLst/>
          </a:prstGeom>
          <a:solidFill>
            <a:srgbClr val="FFFFFF"/>
          </a:solidFill>
        </p:spPr>
      </p:pic>
      <p:sp>
        <p:nvSpPr>
          <p:cNvPr id="42" name="TextBox 41"/>
          <p:cNvSpPr txBox="1"/>
          <p:nvPr/>
        </p:nvSpPr>
        <p:spPr>
          <a:xfrm rot="3283718">
            <a:off x="4742849" y="4250926"/>
            <a:ext cx="3104024" cy="461665"/>
          </a:xfrm>
          <a:prstGeom prst="rect">
            <a:avLst/>
          </a:prstGeom>
          <a:noFill/>
        </p:spPr>
        <p:txBody>
          <a:bodyPr wrap="square" rtlCol="0">
            <a:spAutoFit/>
          </a:bodyPr>
          <a:lstStyle/>
          <a:p>
            <a:r>
              <a:rPr lang="en-AU" sz="2400" dirty="0" smtClean="0">
                <a:solidFill>
                  <a:srgbClr val="3333FF"/>
                </a:solidFill>
              </a:rPr>
              <a:t>heavier neutrinos</a:t>
            </a:r>
            <a:endParaRPr lang="en-AU" sz="2400" dirty="0">
              <a:solidFill>
                <a:srgbClr val="3333FF"/>
              </a:solidFill>
            </a:endParaRPr>
          </a:p>
        </p:txBody>
      </p:sp>
      <p:sp>
        <p:nvSpPr>
          <p:cNvPr id="43" name="TextBox 42"/>
          <p:cNvSpPr txBox="1"/>
          <p:nvPr/>
        </p:nvSpPr>
        <p:spPr>
          <a:xfrm rot="2462382">
            <a:off x="4865110" y="2966915"/>
            <a:ext cx="2555468" cy="461665"/>
          </a:xfrm>
          <a:prstGeom prst="rect">
            <a:avLst/>
          </a:prstGeom>
          <a:noFill/>
        </p:spPr>
        <p:txBody>
          <a:bodyPr wrap="square" rtlCol="0">
            <a:spAutoFit/>
          </a:bodyPr>
          <a:lstStyle/>
          <a:p>
            <a:r>
              <a:rPr lang="en-AU" sz="2400" dirty="0" smtClean="0">
                <a:solidFill>
                  <a:schemeClr val="accent4"/>
                </a:solidFill>
              </a:rPr>
              <a:t>lighter neutrinos</a:t>
            </a:r>
            <a:endParaRPr lang="en-AU" sz="2400" dirty="0">
              <a:solidFill>
                <a:schemeClr val="accent4"/>
              </a:solidFill>
            </a:endParaRPr>
          </a:p>
        </p:txBody>
      </p:sp>
      <p:sp>
        <p:nvSpPr>
          <p:cNvPr id="44" name="TextBox 43"/>
          <p:cNvSpPr txBox="1"/>
          <p:nvPr/>
        </p:nvSpPr>
        <p:spPr>
          <a:xfrm rot="16200000">
            <a:off x="6168625" y="2439334"/>
            <a:ext cx="2114028" cy="307777"/>
          </a:xfrm>
          <a:prstGeom prst="rect">
            <a:avLst/>
          </a:prstGeom>
          <a:noFill/>
        </p:spPr>
        <p:txBody>
          <a:bodyPr wrap="square" rtlCol="0">
            <a:spAutoFit/>
          </a:bodyPr>
          <a:lstStyle/>
          <a:p>
            <a:pPr algn="r"/>
            <a:r>
              <a:rPr lang="en-US" sz="1400" dirty="0" smtClean="0">
                <a:solidFill>
                  <a:schemeClr val="accent4"/>
                </a:solidFill>
              </a:rPr>
              <a:t>Figure: Tamara Davis</a:t>
            </a:r>
            <a:endParaRPr lang="en-US" sz="1400" dirty="0">
              <a:solidFill>
                <a:schemeClr val="accent4"/>
              </a:solidFill>
            </a:endParaRPr>
          </a:p>
        </p:txBody>
      </p:sp>
      <p:sp>
        <p:nvSpPr>
          <p:cNvPr id="7" name="Rectangle 6"/>
          <p:cNvSpPr/>
          <p:nvPr/>
        </p:nvSpPr>
        <p:spPr>
          <a:xfrm>
            <a:off x="1778438" y="3217544"/>
            <a:ext cx="3060580" cy="2009092"/>
          </a:xfrm>
          <a:prstGeom prst="rect">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8" name="TextBox 7"/>
          <p:cNvSpPr txBox="1"/>
          <p:nvPr/>
        </p:nvSpPr>
        <p:spPr>
          <a:xfrm>
            <a:off x="736580" y="5768823"/>
            <a:ext cx="1493468" cy="369332"/>
          </a:xfrm>
          <a:prstGeom prst="rect">
            <a:avLst/>
          </a:prstGeom>
          <a:noFill/>
        </p:spPr>
        <p:txBody>
          <a:bodyPr wrap="none" rtlCol="0">
            <a:spAutoFit/>
          </a:bodyPr>
          <a:lstStyle/>
          <a:p>
            <a:r>
              <a:rPr lang="en-US" dirty="0" smtClean="0">
                <a:solidFill>
                  <a:schemeClr val="accent4"/>
                </a:solidFill>
              </a:rPr>
              <a:t>Large scales</a:t>
            </a:r>
            <a:endParaRPr lang="en-US" dirty="0">
              <a:solidFill>
                <a:schemeClr val="accent4"/>
              </a:solidFill>
            </a:endParaRPr>
          </a:p>
        </p:txBody>
      </p:sp>
      <p:sp>
        <p:nvSpPr>
          <p:cNvPr id="9" name="TextBox 8"/>
          <p:cNvSpPr txBox="1"/>
          <p:nvPr/>
        </p:nvSpPr>
        <p:spPr>
          <a:xfrm>
            <a:off x="5954831" y="5772615"/>
            <a:ext cx="1480281" cy="369332"/>
          </a:xfrm>
          <a:prstGeom prst="rect">
            <a:avLst/>
          </a:prstGeom>
          <a:noFill/>
        </p:spPr>
        <p:txBody>
          <a:bodyPr wrap="none" rtlCol="0">
            <a:spAutoFit/>
          </a:bodyPr>
          <a:lstStyle/>
          <a:p>
            <a:r>
              <a:rPr lang="en-US" dirty="0" smtClean="0">
                <a:solidFill>
                  <a:schemeClr val="accent4"/>
                </a:solidFill>
              </a:rPr>
              <a:t>Small scales</a:t>
            </a:r>
            <a:endParaRPr lang="en-US" dirty="0">
              <a:solidFill>
                <a:schemeClr val="accent4"/>
              </a:solidFill>
            </a:endParaRPr>
          </a:p>
        </p:txBody>
      </p:sp>
      <p:sp>
        <p:nvSpPr>
          <p:cNvPr id="3" name="TextBox 2"/>
          <p:cNvSpPr txBox="1"/>
          <p:nvPr/>
        </p:nvSpPr>
        <p:spPr>
          <a:xfrm rot="16200000">
            <a:off x="-1621116" y="3679175"/>
            <a:ext cx="4525963" cy="369332"/>
          </a:xfrm>
          <a:prstGeom prst="rect">
            <a:avLst/>
          </a:prstGeom>
          <a:solidFill>
            <a:schemeClr val="tx1"/>
          </a:solidFill>
        </p:spPr>
        <p:txBody>
          <a:bodyPr wrap="square" rtlCol="0">
            <a:spAutoFit/>
          </a:bodyPr>
          <a:lstStyle/>
          <a:p>
            <a:pPr algn="r"/>
            <a:r>
              <a:rPr lang="en-US" dirty="0" smtClean="0">
                <a:solidFill>
                  <a:schemeClr val="accent4"/>
                </a:solidFill>
              </a:rPr>
              <a:t>Proportional to number of galaxies</a:t>
            </a:r>
            <a:endParaRPr lang="en-US" dirty="0">
              <a:solidFill>
                <a:schemeClr val="accent4"/>
              </a:solidFill>
            </a:endParaRPr>
          </a:p>
        </p:txBody>
      </p:sp>
    </p:spTree>
    <p:extLst>
      <p:ext uri="{BB962C8B-B14F-4D97-AF65-F5344CB8AC3E}">
        <p14:creationId xmlns:p14="http://schemas.microsoft.com/office/powerpoint/2010/main" val="3655606685"/>
      </p:ext>
    </p:extLst>
  </p:cSld>
  <p:clrMapOvr>
    <a:masterClrMapping/>
  </p:clrMapOvr>
  <mc:AlternateContent xmlns:mc="http://schemas.openxmlformats.org/markup-compatibility/2006" xmlns:mp="http://schemas.microsoft.com/office/mac/powerpoint/2008/main">
    <mc:Choice Requires="mp">
      <p:transition xmlns:p14="http://schemas.microsoft.com/office/powerpoint/2010/main">
        <p14:prism dir="d"/>
      </p:transition>
    </mc:Choice>
    <mc:Fallback xmlns:mv="urn:schemas-microsoft-com:mac:vml" xmlns="">
      <p:transition>
        <p:cover dir="d"/>
      </p:transition>
    </mc:Fallback>
  </mc:AlternateContent>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rgbClr val="FF33FF"/>
                </a:solidFill>
              </a:rPr>
              <a:t>Previous results</a:t>
            </a:r>
            <a:endParaRPr lang="en-US" dirty="0">
              <a:solidFill>
                <a:srgbClr val="FF33FF"/>
              </a:solidFill>
            </a:endParaRPr>
          </a:p>
        </p:txBody>
      </p:sp>
      <p:sp>
        <p:nvSpPr>
          <p:cNvPr id="3" name="Content Placeholder 2"/>
          <p:cNvSpPr>
            <a:spLocks noGrp="1"/>
          </p:cNvSpPr>
          <p:nvPr>
            <p:ph idx="1"/>
          </p:nvPr>
        </p:nvSpPr>
        <p:spPr/>
        <p:txBody>
          <a:bodyPr>
            <a:normAutofit/>
          </a:bodyPr>
          <a:lstStyle/>
          <a:p>
            <a:pPr marL="420624" lvl="1" indent="-384048">
              <a:buSzPct val="80000"/>
              <a:buFont typeface="Wingdings 2"/>
              <a:buChar char=""/>
            </a:pPr>
            <a:r>
              <a:rPr lang="en-US" sz="3000" dirty="0" smtClean="0"/>
              <a:t>Cosmic Microwave Background (CMB)</a:t>
            </a:r>
          </a:p>
          <a:p>
            <a:pPr marL="704088" lvl="2" indent="-384048">
              <a:buSzPct val="80000"/>
              <a:buNone/>
            </a:pPr>
            <a:r>
              <a:rPr lang="en-US" sz="2800" dirty="0" smtClean="0">
                <a:solidFill>
                  <a:srgbClr val="CCFF33"/>
                </a:solidFill>
                <a:latin typeface="Symbol" charset="2"/>
                <a:cs typeface="Symbol" charset="2"/>
              </a:rPr>
              <a:t>				</a:t>
            </a:r>
            <a:r>
              <a:rPr lang="en-AU" sz="2800" dirty="0" err="1" smtClean="0">
                <a:solidFill>
                  <a:srgbClr val="CCFF33"/>
                </a:solidFill>
                <a:latin typeface="Symbol" charset="2"/>
                <a:cs typeface="Symbol" charset="2"/>
              </a:rPr>
              <a:t>S</a:t>
            </a:r>
            <a:r>
              <a:rPr lang="en-AU" sz="2800" i="1" dirty="0" err="1" smtClean="0">
                <a:solidFill>
                  <a:srgbClr val="CCFF33"/>
                </a:solidFill>
                <a:latin typeface="Times New Roman"/>
                <a:cs typeface="Times New Roman"/>
              </a:rPr>
              <a:t>m</a:t>
            </a:r>
            <a:r>
              <a:rPr lang="en-AU" sz="2800" baseline="-25000" dirty="0" err="1" smtClean="0">
                <a:solidFill>
                  <a:srgbClr val="CCFF33"/>
                </a:solidFill>
                <a:latin typeface="Symbol" charset="2"/>
                <a:cs typeface="Symbol" charset="2"/>
              </a:rPr>
              <a:t>u</a:t>
            </a:r>
            <a:r>
              <a:rPr lang="en-AU" sz="2800" baseline="-25000" dirty="0" smtClean="0">
                <a:solidFill>
                  <a:srgbClr val="CCFF33"/>
                </a:solidFill>
                <a:latin typeface="Symbol" charset="2"/>
                <a:cs typeface="Symbol" charset="2"/>
              </a:rPr>
              <a:t> </a:t>
            </a:r>
            <a:r>
              <a:rPr lang="en-AU" sz="2800" dirty="0" smtClean="0">
                <a:solidFill>
                  <a:srgbClr val="CCFF33"/>
                </a:solidFill>
              </a:rPr>
              <a:t>&lt; 1.3eV (Komatsu 2010)</a:t>
            </a:r>
            <a:endParaRPr lang="en-US" sz="2800" dirty="0" smtClean="0">
              <a:solidFill>
                <a:srgbClr val="CCFF33"/>
              </a:solidFill>
            </a:endParaRPr>
          </a:p>
          <a:p>
            <a:pPr marL="420624" lvl="1" indent="-384048">
              <a:buSzPct val="80000"/>
              <a:buFont typeface="Wingdings 2"/>
              <a:buChar char=""/>
            </a:pPr>
            <a:r>
              <a:rPr lang="en-US" sz="3000" dirty="0" err="1" smtClean="0"/>
              <a:t>CMB+Sloan</a:t>
            </a:r>
            <a:r>
              <a:rPr lang="en-US" sz="3000" dirty="0" smtClean="0"/>
              <a:t> Digital Sky Survey</a:t>
            </a:r>
          </a:p>
          <a:p>
            <a:pPr marL="704088" lvl="2" indent="-384048">
              <a:buSzPct val="80000"/>
              <a:buNone/>
            </a:pPr>
            <a:r>
              <a:rPr lang="en-US" sz="2800" dirty="0" smtClean="0">
                <a:solidFill>
                  <a:schemeClr val="accent2"/>
                </a:solidFill>
                <a:latin typeface="Symbol" charset="2"/>
                <a:cs typeface="Symbol" charset="2"/>
              </a:rPr>
              <a:t>				</a:t>
            </a:r>
            <a:r>
              <a:rPr lang="en-AU" sz="2800" dirty="0" err="1" smtClean="0">
                <a:solidFill>
                  <a:schemeClr val="accent2"/>
                </a:solidFill>
                <a:latin typeface="Symbol" charset="2"/>
                <a:cs typeface="Symbol" charset="2"/>
              </a:rPr>
              <a:t>S</a:t>
            </a:r>
            <a:r>
              <a:rPr lang="en-AU" sz="2800" i="1" dirty="0" err="1" smtClean="0">
                <a:solidFill>
                  <a:schemeClr val="accent2"/>
                </a:solidFill>
                <a:latin typeface="Times New Roman"/>
                <a:cs typeface="Times New Roman"/>
              </a:rPr>
              <a:t>m</a:t>
            </a:r>
            <a:r>
              <a:rPr lang="en-AU" sz="2800" baseline="-25000" dirty="0" err="1" smtClean="0">
                <a:solidFill>
                  <a:schemeClr val="accent2"/>
                </a:solidFill>
                <a:latin typeface="Symbol" charset="2"/>
                <a:cs typeface="Symbol" charset="2"/>
              </a:rPr>
              <a:t>u</a:t>
            </a:r>
            <a:r>
              <a:rPr lang="en-AU" sz="2800" baseline="-25000" dirty="0" smtClean="0">
                <a:solidFill>
                  <a:schemeClr val="accent2"/>
                </a:solidFill>
                <a:latin typeface="Symbol" charset="2"/>
                <a:cs typeface="Symbol" charset="2"/>
              </a:rPr>
              <a:t> </a:t>
            </a:r>
            <a:r>
              <a:rPr lang="en-AU" sz="2800" dirty="0" smtClean="0">
                <a:solidFill>
                  <a:schemeClr val="accent2"/>
                </a:solidFill>
              </a:rPr>
              <a:t>&lt; 0.62eV (Reid 2010)</a:t>
            </a:r>
            <a:endParaRPr lang="en-US" sz="2800" dirty="0" smtClean="0">
              <a:solidFill>
                <a:schemeClr val="accent2"/>
              </a:solidFill>
            </a:endParaRPr>
          </a:p>
          <a:p>
            <a:r>
              <a:rPr lang="en-US" dirty="0" err="1" smtClean="0"/>
              <a:t>CMB+SDSS+Lyα</a:t>
            </a:r>
            <a:endParaRPr lang="en-US" dirty="0" smtClean="0"/>
          </a:p>
          <a:p>
            <a:pPr lvl="1">
              <a:buNone/>
            </a:pPr>
            <a:r>
              <a:rPr lang="en-US" sz="2800" dirty="0" smtClean="0">
                <a:solidFill>
                  <a:schemeClr val="accent6"/>
                </a:solidFill>
              </a:rPr>
              <a:t> </a:t>
            </a:r>
            <a:r>
              <a:rPr lang="en-US" sz="2800" dirty="0" smtClean="0">
                <a:solidFill>
                  <a:schemeClr val="accent6"/>
                </a:solidFill>
                <a:latin typeface="Symbol" charset="2"/>
                <a:cs typeface="Symbol" charset="2"/>
              </a:rPr>
              <a:t>				</a:t>
            </a:r>
            <a:r>
              <a:rPr lang="en-AU" sz="2800" dirty="0" err="1" smtClean="0">
                <a:solidFill>
                  <a:schemeClr val="accent6"/>
                </a:solidFill>
                <a:latin typeface="Symbol" charset="2"/>
                <a:cs typeface="Symbol" charset="2"/>
              </a:rPr>
              <a:t>S</a:t>
            </a:r>
            <a:r>
              <a:rPr lang="en-AU" sz="2800" i="1" dirty="0" err="1" smtClean="0">
                <a:solidFill>
                  <a:schemeClr val="accent6"/>
                </a:solidFill>
                <a:latin typeface="Times New Roman"/>
                <a:cs typeface="Times New Roman"/>
              </a:rPr>
              <a:t>m</a:t>
            </a:r>
            <a:r>
              <a:rPr lang="en-AU" sz="2800" baseline="-25000" dirty="0" err="1" smtClean="0">
                <a:solidFill>
                  <a:schemeClr val="accent6"/>
                </a:solidFill>
                <a:latin typeface="Symbol" charset="2"/>
                <a:cs typeface="Symbol" charset="2"/>
              </a:rPr>
              <a:t>u</a:t>
            </a:r>
            <a:r>
              <a:rPr lang="en-AU" sz="2800" baseline="-25000" dirty="0" smtClean="0">
                <a:solidFill>
                  <a:schemeClr val="accent6"/>
                </a:solidFill>
                <a:latin typeface="Symbol" charset="2"/>
                <a:cs typeface="Symbol" charset="2"/>
              </a:rPr>
              <a:t> </a:t>
            </a:r>
            <a:r>
              <a:rPr lang="en-AU" sz="2800" dirty="0" smtClean="0">
                <a:solidFill>
                  <a:schemeClr val="accent6"/>
                </a:solidFill>
              </a:rPr>
              <a:t>&lt; 0.28eV (</a:t>
            </a:r>
            <a:r>
              <a:rPr lang="en-AU" sz="2800" dirty="0" err="1" smtClean="0">
                <a:solidFill>
                  <a:schemeClr val="accent6"/>
                </a:solidFill>
              </a:rPr>
              <a:t>Seljak</a:t>
            </a:r>
            <a:r>
              <a:rPr lang="en-AU" sz="2800" dirty="0" smtClean="0">
                <a:solidFill>
                  <a:schemeClr val="accent6"/>
                </a:solidFill>
              </a:rPr>
              <a:t> 2006)</a:t>
            </a:r>
            <a:endParaRPr lang="en-US" sz="2800" dirty="0" smtClean="0">
              <a:solidFill>
                <a:schemeClr val="accent6"/>
              </a:solidFill>
            </a:endParaRPr>
          </a:p>
          <a:p>
            <a:pPr lvl="1">
              <a:buNone/>
            </a:pPr>
            <a:r>
              <a:rPr lang="en-US" dirty="0" smtClean="0"/>
              <a:t>				Require strong assumptions</a:t>
            </a:r>
          </a:p>
        </p:txBody>
      </p:sp>
      <p:sp>
        <p:nvSpPr>
          <p:cNvPr id="4" name="TextBox 3"/>
          <p:cNvSpPr txBox="1"/>
          <p:nvPr/>
        </p:nvSpPr>
        <p:spPr>
          <a:xfrm>
            <a:off x="457200" y="5553670"/>
            <a:ext cx="7467600" cy="954107"/>
          </a:xfrm>
          <a:prstGeom prst="rect">
            <a:avLst/>
          </a:prstGeom>
          <a:noFill/>
        </p:spPr>
        <p:txBody>
          <a:bodyPr wrap="square" rtlCol="0">
            <a:spAutoFit/>
          </a:bodyPr>
          <a:lstStyle/>
          <a:p>
            <a:pPr marL="0" lvl="1"/>
            <a:r>
              <a:rPr lang="en-US" sz="2600" dirty="0" smtClean="0">
                <a:solidFill>
                  <a:srgbClr val="3399FF"/>
                </a:solidFill>
              </a:rPr>
              <a:t>Remember: Lower limit is </a:t>
            </a:r>
            <a:r>
              <a:rPr lang="en-AU" sz="2400" dirty="0" err="1" smtClean="0">
                <a:solidFill>
                  <a:srgbClr val="3399FF"/>
                </a:solidFill>
                <a:latin typeface="Symbol" charset="2"/>
                <a:cs typeface="Symbol" charset="2"/>
              </a:rPr>
              <a:t>S</a:t>
            </a:r>
            <a:r>
              <a:rPr lang="en-AU" sz="2400" i="1" dirty="0" err="1" smtClean="0">
                <a:solidFill>
                  <a:srgbClr val="3399FF"/>
                </a:solidFill>
                <a:latin typeface="Times New Roman"/>
                <a:cs typeface="Times New Roman"/>
              </a:rPr>
              <a:t>m</a:t>
            </a:r>
            <a:r>
              <a:rPr lang="en-AU" sz="2400" baseline="-25000" dirty="0" err="1" smtClean="0">
                <a:solidFill>
                  <a:srgbClr val="3399FF"/>
                </a:solidFill>
                <a:latin typeface="Symbol" charset="2"/>
                <a:cs typeface="Symbol" charset="2"/>
              </a:rPr>
              <a:t>u</a:t>
            </a:r>
            <a:r>
              <a:rPr lang="en-AU" sz="2400" dirty="0" smtClean="0">
                <a:solidFill>
                  <a:srgbClr val="3399FF"/>
                </a:solidFill>
                <a:latin typeface="Symbol" charset="2"/>
                <a:cs typeface="Symbol" charset="2"/>
              </a:rPr>
              <a:t> &gt; </a:t>
            </a:r>
            <a:r>
              <a:rPr lang="en-US" sz="2600" dirty="0" smtClean="0">
                <a:solidFill>
                  <a:schemeClr val="accent1"/>
                </a:solidFill>
              </a:rPr>
              <a:t>0.05eV</a:t>
            </a:r>
          </a:p>
          <a:p>
            <a:endParaRPr lang="en-US" sz="2800" dirty="0">
              <a:solidFill>
                <a:srgbClr val="9933FF"/>
              </a:solidFill>
            </a:endParaRPr>
          </a:p>
        </p:txBody>
      </p:sp>
    </p:spTree>
  </p:cSld>
  <p:clrMapOvr>
    <a:masterClrMapping/>
  </p:clrMapOvr>
  <mc:AlternateContent xmlns:mc="http://schemas.openxmlformats.org/markup-compatibility/2006" xmlns:mp="http://schemas.microsoft.com/office/mac/powerpoint/2008/main">
    <mc:Choice Requires="mp">
      <p:transition xmlns:p14="http://schemas.microsoft.com/office/powerpoint/2010/main">
        <p14:prism dir="d"/>
      </p:transition>
    </mc:Choice>
    <mc:Fallback xmlns:mv="urn:schemas-microsoft-com:mac:vml" xmlns="">
      <p:transition>
        <p:cover dir="d"/>
      </p:transition>
    </mc:Fallback>
  </mc:AlternateContent>
  <p:timing>
    <p:tnLst>
      <p:par>
        <p:cTn xmlns:p14="http://schemas.microsoft.com/office/powerpoint/2010/main" id="1" dur="indefinite" restart="never" nodeType="tmRoot"/>
      </p:par>
    </p:tnLst>
  </p:timing>
</p:sld>
</file>

<file path=ppt/theme/theme1.xml><?xml version="1.0" encoding="utf-8"?>
<a:theme xmlns:a="http://schemas.openxmlformats.org/drawingml/2006/main" name="Technic">
  <a:themeElements>
    <a:clrScheme name="Exhibit">
      <a:dk1>
        <a:sysClr val="windowText" lastClr="000000"/>
      </a:dk1>
      <a:lt1>
        <a:sysClr val="window" lastClr="FFFFFF"/>
      </a:lt1>
      <a:dk2>
        <a:srgbClr val="1C3264"/>
      </a:dk2>
      <a:lt2>
        <a:srgbClr val="CCCCCC"/>
      </a:lt2>
      <a:accent1>
        <a:srgbClr val="3399FF"/>
      </a:accent1>
      <a:accent2>
        <a:srgbClr val="69FFFF"/>
      </a:accent2>
      <a:accent3>
        <a:srgbClr val="CCFF33"/>
      </a:accent3>
      <a:accent4>
        <a:srgbClr val="3333FF"/>
      </a:accent4>
      <a:accent5>
        <a:srgbClr val="9933FF"/>
      </a:accent5>
      <a:accent6>
        <a:srgbClr val="FF33FF"/>
      </a:accent6>
      <a:hlink>
        <a:srgbClr val="6699FF"/>
      </a:hlink>
      <a:folHlink>
        <a:srgbClr val="9999CC"/>
      </a:folHlink>
    </a:clrScheme>
    <a:fontScheme name="Technic">
      <a:majorFont>
        <a:latin typeface="Franklin Gothic Book"/>
        <a:ea typeface=""/>
        <a:cs typeface=""/>
        <a:font script="Jpan" typeface="ＭＳ Ｐゴシック"/>
        <a:font script="Hang" typeface="HY견고딕"/>
        <a:font script="Hans" typeface="宋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ゴシック"/>
        <a:font script="Hang" typeface="HY중고딕"/>
        <a:font script="Hans" typeface="黑体"/>
        <a:font script="Hant" typeface="微軟正黑體"/>
        <a:font script="Arab" typeface="Tahoma"/>
        <a:font script="Hebr" typeface="Levenim MT"/>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Technic.thmx</Template>
  <TotalTime>17445</TotalTime>
  <Words>2151</Words>
  <Application>Microsoft Macintosh PowerPoint</Application>
  <PresentationFormat>On-screen Show (4:3)</PresentationFormat>
  <Paragraphs>287</Paragraphs>
  <Slides>27</Slides>
  <Notes>26</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27</vt:i4>
      </vt:variant>
    </vt:vector>
  </HeadingPairs>
  <TitlesOfParts>
    <vt:vector size="29" baseType="lpstr">
      <vt:lpstr>Technic</vt:lpstr>
      <vt:lpstr>Equation</vt:lpstr>
      <vt:lpstr>PowerPoint Presentation</vt:lpstr>
      <vt:lpstr>Neutrinos</vt:lpstr>
      <vt:lpstr>13.7 billion years of history</vt:lpstr>
      <vt:lpstr>13.7 billion years of history</vt:lpstr>
      <vt:lpstr>13.7 billion years of history</vt:lpstr>
      <vt:lpstr>Neutrinos and structures</vt:lpstr>
      <vt:lpstr>Measure of structure</vt:lpstr>
      <vt:lpstr>Power spectrum</vt:lpstr>
      <vt:lpstr>Previous results</vt:lpstr>
      <vt:lpstr>WiggleZ Dark Energy Survey</vt:lpstr>
      <vt:lpstr>WiggleZ Dark Energy Survey</vt:lpstr>
      <vt:lpstr>GiggleZ simulations</vt:lpstr>
      <vt:lpstr>Power spectra</vt:lpstr>
      <vt:lpstr>Matter and movement</vt:lpstr>
      <vt:lpstr>Matter and movement</vt:lpstr>
      <vt:lpstr>Simulated halos</vt:lpstr>
      <vt:lpstr>Importance of modeling</vt:lpstr>
      <vt:lpstr>Model selection</vt:lpstr>
      <vt:lpstr>Simulation calibrated model</vt:lpstr>
      <vt:lpstr>Results</vt:lpstr>
      <vt:lpstr>Recent development </vt:lpstr>
      <vt:lpstr>Future</vt:lpstr>
      <vt:lpstr>Summary</vt:lpstr>
      <vt:lpstr>WiggleZ highlights</vt:lpstr>
      <vt:lpstr>PowerPoint Presentation</vt:lpstr>
      <vt:lpstr>Example spectrum z=0.72</vt:lpstr>
      <vt:lpstr>Sidestep: Neutrino dark matter</vt:lpstr>
    </vt:vector>
  </TitlesOfParts>
  <Compan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Constraining the Neutrino Mass with the WiggleZ Galaxy Survey</dc:title>
  <dc:creator>Signe</dc:creator>
  <cp:lastModifiedBy>Signe</cp:lastModifiedBy>
  <cp:revision>352</cp:revision>
  <dcterms:created xsi:type="dcterms:W3CDTF">2011-03-18T04:43:20Z</dcterms:created>
  <dcterms:modified xsi:type="dcterms:W3CDTF">2012-07-05T01:45:36Z</dcterms:modified>
</cp:coreProperties>
</file>