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doc" ContentType="application/msword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2" r:id="rId6"/>
    <p:sldMasterId id="2147483734" r:id="rId7"/>
    <p:sldMasterId id="2147483746" r:id="rId8"/>
  </p:sldMasterIdLst>
  <p:notesMasterIdLst>
    <p:notesMasterId r:id="rId32"/>
  </p:notesMasterIdLst>
  <p:sldIdLst>
    <p:sldId id="256" r:id="rId9"/>
    <p:sldId id="258" r:id="rId10"/>
    <p:sldId id="285" r:id="rId11"/>
    <p:sldId id="259" r:id="rId12"/>
    <p:sldId id="266" r:id="rId13"/>
    <p:sldId id="267" r:id="rId14"/>
    <p:sldId id="268" r:id="rId15"/>
    <p:sldId id="269" r:id="rId16"/>
    <p:sldId id="270" r:id="rId17"/>
    <p:sldId id="275" r:id="rId18"/>
    <p:sldId id="271" r:id="rId19"/>
    <p:sldId id="272" r:id="rId20"/>
    <p:sldId id="273" r:id="rId21"/>
    <p:sldId id="274" r:id="rId22"/>
    <p:sldId id="277" r:id="rId23"/>
    <p:sldId id="276" r:id="rId24"/>
    <p:sldId id="278" r:id="rId25"/>
    <p:sldId id="279" r:id="rId26"/>
    <p:sldId id="281" r:id="rId27"/>
    <p:sldId id="280" r:id="rId28"/>
    <p:sldId id="282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79" initials="a" lastIdx="9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9D48"/>
    <a:srgbClr val="D95120"/>
    <a:srgbClr val="00FF00"/>
    <a:srgbClr val="FF8000"/>
    <a:srgbClr val="BFBFBF"/>
    <a:srgbClr val="006600"/>
    <a:srgbClr val="0000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69485" autoAdjust="0"/>
  </p:normalViewPr>
  <p:slideViewPr>
    <p:cSldViewPr showGuides="1">
      <p:cViewPr varScale="1">
        <p:scale>
          <a:sx n="113" d="100"/>
          <a:sy n="113" d="100"/>
        </p:scale>
        <p:origin x="-22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1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printerSettings" Target="printerSettings/printerSettings1.bin"/><Relationship Id="rId34" Type="http://schemas.openxmlformats.org/officeDocument/2006/relationships/commentAuthors" Target="commentAuthors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slide" Target="slides/slide11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D705F-B394-464E-B433-3DE5C596BE11}" type="datetimeFigureOut">
              <a:rPr lang="en-GB" smtClean="0"/>
              <a:pPr/>
              <a:t>06/07/2012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38BC1-5116-42E9-9FD1-534C1449E4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05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oleObject" Target="../embeddings/Microsoft_Word_97_-_2004_Document1.doc"/><Relationship Id="rId5" Type="http://schemas.openxmlformats.org/officeDocument/2006/relationships/image" Target="../media/image2.wmf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 July 2012</a:t>
            </a:fld>
            <a:endParaRPr lang="en-GB" sz="28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06/07/2012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06/07/2012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11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311300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311301" name="Text Box 5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t>K. Long, </a:t>
            </a:r>
            <a:fld id="{FEB0E208-6759-44CC-95DA-736AD889AAB9}" type="datetime3">
              <a:rPr lang="en-GB" sz="2800" b="1" smtClean="0">
                <a:solidFill>
                  <a:srgbClr val="FFFFCC"/>
                </a:solidFill>
                <a:latin typeface="Times New Roman" pitchFamily="18" charset="0"/>
                <a:cs typeface="Arial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6 July 2012</a:t>
            </a:fld>
            <a:endParaRPr lang="en-GB" sz="2800" b="1" smtClean="0">
              <a:solidFill>
                <a:srgbClr val="FFFFCC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70560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>
                <a:defRPr/>
              </a:pPr>
              <a:t>6 July 2012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b="1">
                <a:solidFill>
                  <a:schemeClr val="bg1"/>
                </a:solidFill>
              </a:defRPr>
            </a:lvl1pPr>
            <a:lvl2pPr>
              <a:defRPr b="1">
                <a:solidFill>
                  <a:srgbClr val="FFC000"/>
                </a:solidFill>
              </a:defRPr>
            </a:lvl2pPr>
            <a:lvl3pPr>
              <a:defRPr b="1">
                <a:solidFill>
                  <a:srgbClr val="00FF00"/>
                </a:solidFill>
              </a:defRPr>
            </a:lvl3pPr>
            <a:lvl4pPr>
              <a:defRPr b="1">
                <a:solidFill>
                  <a:srgbClr val="66FFFF"/>
                </a:solidFill>
              </a:defRPr>
            </a:lvl4pPr>
            <a:lvl5pPr>
              <a:defRPr b="1">
                <a:solidFill>
                  <a:srgbClr val="FF0000"/>
                </a:solidFill>
              </a:defRPr>
            </a:lvl5pPr>
            <a:lvl6pPr>
              <a:defRPr>
                <a:solidFill>
                  <a:schemeClr val="bg1">
                    <a:lumMod val="95000"/>
                  </a:schemeClr>
                </a:solidFill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C347E8-38B6-46E7-BEF2-7BAC618809D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r">
              <a:defRPr sz="4000" b="1" cap="all">
                <a:solidFill>
                  <a:srgbClr val="00206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450EA-9A08-43FB-9044-F456722C97B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06/07/2012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BEB85-40C7-4048-A383-C5F10F173D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7299C-8D3B-4F1B-B9A7-C8F9B0B3BA8B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06/07/2012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924BA-D1B1-49A9-BB51-0D62F5ECC81A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DA7B6-FE23-4E46-9BC5-63F9D6A90A2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06/07/2012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81E0-2AD9-4B5C-BBA5-37B145F60FB1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CFE87-2C63-4FBF-97A1-67107CB11F5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06/07/2012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496F4-EEED-4CE8-B7E3-2479000CB6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806CD-FA3D-4339-AA4C-9D86CA904AA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06/07/2012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A6793-1F12-43CC-83A9-C28CBDB24F3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1E6F0-99AD-4A23-BEA0-A2E713A0BB26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06/07/2012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3F338-CCC3-41E3-85CB-30A6640E86C0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338B9-EDA9-4D02-B2BA-41BA3EF9E5E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06/07/2012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994E1-47AE-4534-B96E-24D9092A39F9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97494-90AB-4F3E-9FE7-24A3A4E23BC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06/07/2012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6B237-94C2-4793-8136-DF347D1DAB9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04800" y="1447800"/>
            <a:ext cx="8458200" cy="1600200"/>
          </a:xfrm>
          <a:solidFill>
            <a:srgbClr val="FFFF00"/>
          </a:solidFill>
        </p:spPr>
        <p:txBody>
          <a:bodyPr/>
          <a:lstStyle>
            <a:lvl1pPr>
              <a:defRPr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27658" name="Picture 10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</p:spPr>
      </p:pic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2714625" y="0"/>
            <a:ext cx="6429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fontAlgn="base">
              <a:spcBef>
                <a:spcPct val="50000"/>
              </a:spcBef>
              <a:spcAft>
                <a:spcPct val="0"/>
              </a:spcAft>
            </a:pPr>
            <a:r>
              <a:rPr lang="en-GB" sz="2800" b="1" smtClean="0">
                <a:solidFill>
                  <a:srgbClr val="FFFFCC"/>
                </a:solidFill>
                <a:cs typeface="Arial" pitchFamily="34" charset="0"/>
              </a:rPr>
              <a:t>K. Long, </a:t>
            </a:r>
            <a:fld id="{5FDF8525-CCCE-4582-8ECC-51A1A9E69662}" type="datetime3">
              <a:rPr lang="en-GB" sz="2800" b="1" smtClean="0">
                <a:solidFill>
                  <a:srgbClr val="FFFFCC"/>
                </a:solidFill>
                <a:cs typeface="Arial" pitchFamily="34" charset="0"/>
              </a:rPr>
              <a:pPr algn="r" fontAlgn="base">
                <a:spcBef>
                  <a:spcPct val="50000"/>
                </a:spcBef>
                <a:spcAft>
                  <a:spcPct val="0"/>
                </a:spcAft>
              </a:pPr>
              <a:t>6 July 2012</a:t>
            </a:fld>
            <a:endParaRPr lang="en-GB" sz="2800" b="1" smtClean="0">
              <a:solidFill>
                <a:srgbClr val="FFFFCC"/>
              </a:solidFill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6096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 userDrawn="1"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6384925"/>
            <a:ext cx="84582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48600" y="76200"/>
            <a:ext cx="857250" cy="974725"/>
          </a:xfrm>
          <a:prstGeom prst="rect">
            <a:avLst/>
          </a:prstGeom>
          <a:noFill/>
          <a:ln w="38100">
            <a:solidFill>
              <a:schemeClr val="bg1">
                <a:lumMod val="85000"/>
              </a:schemeClr>
            </a:solidFill>
          </a:ln>
        </p:spPr>
      </p:pic>
      <p:graphicFrame>
        <p:nvGraphicFramePr>
          <p:cNvPr id="7" name="Object 11"/>
          <p:cNvGraphicFramePr>
            <a:graphicFrameLocks noChangeAspect="1"/>
          </p:cNvGraphicFramePr>
          <p:nvPr/>
        </p:nvGraphicFramePr>
        <p:xfrm>
          <a:off x="304800" y="304800"/>
          <a:ext cx="1343025" cy="40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Document" r:id="rId4" imgW="3683000" imgH="1104900" progId="Word.Document.8">
                  <p:embed/>
                </p:oleObj>
              </mc:Choice>
              <mc:Fallback>
                <p:oleObj name="Document" r:id="rId4" imgW="3683000" imgH="1104900" progId="Word.Document.8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04800"/>
                        <a:ext cx="1343025" cy="403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"/>
            <a:ext cx="6324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800"/>
            <a:ext cx="6400800" cy="2286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40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MAP Review - MICE Overview - L. Coney                    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5894E3C-3540-4A80-99EF-6E5D5883DBC5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6 July 2012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p_logo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24384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86250" y="0"/>
            <a:ext cx="4857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GB" sz="2800" b="1" dirty="0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t>K. Long, </a:t>
            </a:r>
            <a:fld id="{B46D80FD-1E49-4E81-A679-73D7E036491C}" type="datetime3">
              <a:rPr lang="en-GB" sz="2800" b="1">
                <a:solidFill>
                  <a:prstClr val="white"/>
                </a:solidFill>
                <a:latin typeface="Arial" pitchFamily="34" charset="0"/>
                <a:cs typeface="Arial" pitchFamily="34" charset="0"/>
              </a:rPr>
              <a:pPr algn="r">
                <a:defRPr/>
              </a:pPr>
              <a:t>6 July 2012</a:t>
            </a:fld>
            <a:endParaRPr lang="en-GB" sz="2800" b="1" dirty="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31009"/>
            <a:ext cx="7772400" cy="769441"/>
          </a:xfrm>
          <a:solidFill>
            <a:srgbClr val="FFFF00"/>
          </a:solidFill>
        </p:spPr>
        <p:txBody>
          <a:bodyPr anchor="b">
            <a:spAutoFit/>
          </a:bodyPr>
          <a:lstStyle>
            <a:lvl1pPr algn="r">
              <a:defRPr b="1">
                <a:solidFill>
                  <a:srgbClr val="00006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r">
              <a:buNone/>
              <a:defRPr b="1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  <a:solidFill>
            <a:srgbClr val="FFFF00"/>
          </a:solidFill>
        </p:spPr>
        <p:txBody>
          <a:bodyPr anchor="t"/>
          <a:lstStyle>
            <a:lvl1pPr algn="l">
              <a:defRPr sz="4000" b="1" cap="none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r">
              <a:buNone/>
              <a:defRPr sz="28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06/07/2012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4572000" y="714357"/>
            <a:ext cx="4572000" cy="614364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96" y="764704"/>
            <a:ext cx="4497388" cy="639762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09529" y="764704"/>
            <a:ext cx="4498975" cy="639762"/>
          </a:xfrm>
        </p:spPr>
        <p:txBody>
          <a:bodyPr anchor="ctr" anchorCtr="0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1" name="Content Placeholder 2"/>
          <p:cNvSpPr>
            <a:spLocks noGrp="1"/>
          </p:cNvSpPr>
          <p:nvPr>
            <p:ph idx="13"/>
          </p:nvPr>
        </p:nvSpPr>
        <p:spPr>
          <a:xfrm>
            <a:off x="4572000" y="1412777"/>
            <a:ext cx="4572000" cy="5445224"/>
          </a:xfrm>
        </p:spPr>
        <p:txBody>
          <a:bodyPr>
            <a:normAutofit/>
          </a:bodyPr>
          <a:lstStyle>
            <a:lvl1pPr>
              <a:defRPr sz="3600" b="1">
                <a:solidFill>
                  <a:schemeClr val="bg1"/>
                </a:solidFill>
              </a:defRPr>
            </a:lvl1pPr>
            <a:lvl2pPr>
              <a:defRPr sz="3200" b="1">
                <a:solidFill>
                  <a:srgbClr val="FFC000"/>
                </a:solidFill>
              </a:defRPr>
            </a:lvl2pPr>
            <a:lvl3pPr>
              <a:defRPr sz="2800" b="1">
                <a:solidFill>
                  <a:srgbClr val="00FF00"/>
                </a:solidFill>
              </a:defRPr>
            </a:lvl3pPr>
            <a:lvl4pPr>
              <a:defRPr sz="2400" b="1">
                <a:solidFill>
                  <a:srgbClr val="66FFFF"/>
                </a:solidFill>
              </a:defRPr>
            </a:lvl4pPr>
            <a:lvl5pPr>
              <a:defRPr sz="2400" b="1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>
            <a:lvl1pPr algn="r">
              <a:defRPr sz="4000" b="1">
                <a:solidFill>
                  <a:srgbClr val="FFFF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sissmallbottom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1700213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06/07/2012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205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30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530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06/07/2012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B4530E-1745-4EA4-86ED-B2AAFE5A9E7F}" type="datetimeFigureOut">
              <a:rPr lang="en-GB" smtClean="0"/>
              <a:pPr/>
              <a:t>06/07/2012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Relationship Id="rId2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8.xml"/><Relationship Id="rId12" Type="http://schemas.openxmlformats.org/officeDocument/2006/relationships/theme" Target="../theme/theme8.xml"/><Relationship Id="rId13" Type="http://schemas.openxmlformats.org/officeDocument/2006/relationships/image" Target="../media/image4.png"/><Relationship Id="rId1" Type="http://schemas.openxmlformats.org/officeDocument/2006/relationships/slideLayout" Target="../slideLayouts/slideLayout68.xml"/><Relationship Id="rId2" Type="http://schemas.openxmlformats.org/officeDocument/2006/relationships/slideLayout" Target="../slideLayouts/slideLayout69.xml"/><Relationship Id="rId3" Type="http://schemas.openxmlformats.org/officeDocument/2006/relationships/slideLayout" Target="../slideLayouts/slideLayout70.xml"/><Relationship Id="rId4" Type="http://schemas.openxmlformats.org/officeDocument/2006/relationships/slideLayout" Target="../slideLayouts/slideLayout71.xml"/><Relationship Id="rId5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4.xml"/><Relationship Id="rId8" Type="http://schemas.openxmlformats.org/officeDocument/2006/relationships/slideLayout" Target="../slideLayouts/slideLayout75.xml"/><Relationship Id="rId9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 smtClean="0"/>
              <a:pPr/>
              <a:t>06/07/2012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310276" name="Line 4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smtClean="0">
              <a:solidFill>
                <a:srgbClr val="FFCC00"/>
              </a:solidFill>
              <a:cs typeface="Arial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>
    <p:fade/>
  </p:transition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C15101-DFFF-4CAA-AE93-B7D24E12C55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06/07/2012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080060-40C5-4FA9-B3AB-EA8B673958D0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5795963" y="765175"/>
            <a:ext cx="3348037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  <a:effectLst/>
        </p:spPr>
        <p:txBody>
          <a:bodyPr wrap="none"/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GB" sz="3200" b="1" smtClean="0">
              <a:solidFill>
                <a:srgbClr val="FFCC00"/>
              </a:solidFill>
              <a:cs typeface="Arial" pitchFamily="34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sz="3200" b="1">
          <a:solidFill>
            <a:srgbClr val="FFFF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sz="2400" b="1">
          <a:solidFill>
            <a:srgbClr val="FFCCFF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000" b="1">
          <a:solidFill>
            <a:srgbClr val="00FF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 b="1">
          <a:solidFill>
            <a:srgbClr val="3399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1143000"/>
            <a:ext cx="9144000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/>
                </a:solidFill>
              </a:rPr>
              <a:t>August 24-26, 2010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276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MAP Review - MICE Overview - L. Coney                    </a:t>
            </a: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7A3611A-3316-4A9D-8E08-7540EE7BD763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800" kern="1200">
          <a:solidFill>
            <a:schemeClr val="hlink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•"/>
        <a:defRPr sz="2400" kern="1200">
          <a:solidFill>
            <a:srgbClr val="0080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Font typeface="Arial" charset="0"/>
        <a:buChar char="–"/>
        <a:defRPr sz="2000" kern="1200">
          <a:solidFill>
            <a:srgbClr val="6600FF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0"/>
        </a:spcBef>
        <a:spcAft>
          <a:spcPct val="0"/>
        </a:spcAft>
        <a:buFont typeface="Wingdings" pitchFamily="2" charset="2"/>
        <a:buChar char="s"/>
        <a:defRPr sz="2000" kern="1200">
          <a:solidFill>
            <a:srgbClr val="6633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15B4530E-1745-4EA4-86ED-B2AAFE5A9E7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/>
              <a:t>06/07/2012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F2A14D-58FC-4ADE-82BA-96C80A9DF57C}" type="slidenum">
              <a:rPr lang="en-GB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sissmallbottom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5360988"/>
            <a:ext cx="9144000" cy="1497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20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Relationship Id="rId3" Type="http://schemas.openxmlformats.org/officeDocument/2006/relationships/image" Target="../media/image17.t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jpeg"/><Relationship Id="rId5" Type="http://schemas.openxmlformats.org/officeDocument/2006/relationships/image" Target="../media/image32.jpg"/><Relationship Id="rId6" Type="http://schemas.openxmlformats.org/officeDocument/2006/relationships/image" Target="../media/image33.jp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4" Type="http://schemas.openxmlformats.org/officeDocument/2006/relationships/image" Target="../media/image36.png"/><Relationship Id="rId5" Type="http://schemas.openxmlformats.org/officeDocument/2006/relationships/image" Target="../media/image37.emf"/><Relationship Id="rId6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emf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60848"/>
            <a:ext cx="7772400" cy="2185214"/>
          </a:xfrm>
        </p:spPr>
        <p:txBody>
          <a:bodyPr/>
          <a:lstStyle/>
          <a:p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Progress </a:t>
            </a:r>
            <a:r>
              <a:rPr lang="en-GB" sz="3600" dirty="0"/>
              <a:t>of MICE,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2800" dirty="0" smtClean="0"/>
              <a:t>the </a:t>
            </a:r>
            <a:r>
              <a:rPr lang="en-GB" sz="2800" dirty="0"/>
              <a:t>International </a:t>
            </a:r>
            <a:r>
              <a:rPr lang="en-GB" sz="2800" dirty="0" smtClean="0"/>
              <a:t/>
            </a:r>
            <a:br>
              <a:rPr lang="en-GB" sz="2800" dirty="0" smtClean="0"/>
            </a:br>
            <a:r>
              <a:rPr lang="en-GB" sz="3600" dirty="0" err="1" smtClean="0"/>
              <a:t>Muon</a:t>
            </a:r>
            <a:r>
              <a:rPr lang="en-GB" sz="3600" dirty="0" smtClean="0"/>
              <a:t> </a:t>
            </a:r>
            <a:r>
              <a:rPr lang="en-GB" sz="3600" dirty="0"/>
              <a:t>Ionization Cooling </a:t>
            </a:r>
            <a:r>
              <a:rPr lang="en-GB" sz="3600" dirty="0" smtClean="0"/>
              <a:t>Experiment</a:t>
            </a:r>
            <a:endParaRPr lang="en-GB" sz="3600" dirty="0"/>
          </a:p>
        </p:txBody>
      </p:sp>
      <p:pic>
        <p:nvPicPr>
          <p:cNvPr id="4" name="Picture 12" descr="MICElogo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84105" y="5417840"/>
            <a:ext cx="1434986" cy="144016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0" y="5091013"/>
            <a:ext cx="7772400" cy="1752600"/>
          </a:xfrm>
        </p:spPr>
        <p:txBody>
          <a:bodyPr anchor="b" anchorCtr="0"/>
          <a:lstStyle/>
          <a:p>
            <a:pPr algn="l"/>
            <a:r>
              <a:rPr lang="en-GB" sz="2000" dirty="0" smtClean="0"/>
              <a:t>On behalf of </a:t>
            </a:r>
            <a:r>
              <a:rPr lang="en-GB" sz="2000" smtClean="0"/>
              <a:t>the MICE </a:t>
            </a:r>
            <a:r>
              <a:rPr lang="en-GB" sz="2000" dirty="0" smtClean="0"/>
              <a:t>collaboration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MICE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Progress of MICE,</a:t>
            </a:r>
            <a:br>
              <a:rPr lang="en-US" dirty="0" smtClean="0"/>
            </a:br>
            <a:r>
              <a:rPr lang="en-US" sz="1800" dirty="0" smtClean="0"/>
              <a:t>the international</a:t>
            </a:r>
            <a:br>
              <a:rPr lang="en-US" sz="1800" dirty="0" smtClean="0"/>
            </a:br>
            <a:r>
              <a:rPr lang="en-US" dirty="0" err="1" smtClean="0"/>
              <a:t>Muon</a:t>
            </a:r>
            <a:r>
              <a:rPr lang="en-US" dirty="0" smtClean="0"/>
              <a:t> Ionization Cooling Experiment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313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714375"/>
          </a:xfrm>
        </p:spPr>
        <p:txBody>
          <a:bodyPr/>
          <a:lstStyle/>
          <a:p>
            <a:r>
              <a:rPr lang="en-GB" smtClean="0"/>
              <a:t>MICE:</a:t>
            </a:r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27"/>
          <a:stretch>
            <a:fillRect/>
          </a:stretch>
        </p:blipFill>
        <p:spPr bwMode="auto">
          <a:xfrm>
            <a:off x="34925" y="188640"/>
            <a:ext cx="9059863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5" name="TextBox 10"/>
          <p:cNvSpPr txBox="1">
            <a:spLocks noChangeArrowheads="1"/>
          </p:cNvSpPr>
          <p:nvPr/>
        </p:nvSpPr>
        <p:spPr bwMode="auto">
          <a:xfrm>
            <a:off x="8562975" y="395288"/>
            <a:ext cx="5111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600" b="1">
                <a:latin typeface="Calibri" pitchFamily="34" charset="0"/>
              </a:rPr>
              <a:t>ISIS</a:t>
            </a:r>
            <a:br>
              <a:rPr lang="en-GB" sz="1600" b="1">
                <a:latin typeface="Calibri" pitchFamily="34" charset="0"/>
              </a:rPr>
            </a:br>
            <a:r>
              <a:rPr lang="en-GB" sz="1600" b="1">
                <a:latin typeface="Calibri" pitchFamily="34" charset="0"/>
              </a:rPr>
              <a:t>RAL</a:t>
            </a:r>
          </a:p>
        </p:txBody>
      </p:sp>
      <p:sp>
        <p:nvSpPr>
          <p:cNvPr id="100357" name="TextBox 12"/>
          <p:cNvSpPr txBox="1">
            <a:spLocks noChangeArrowheads="1"/>
          </p:cNvSpPr>
          <p:nvPr/>
        </p:nvSpPr>
        <p:spPr bwMode="auto">
          <a:xfrm>
            <a:off x="107950" y="3573463"/>
            <a:ext cx="8636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400" b="1">
                <a:latin typeface="Calibri" pitchFamily="34" charset="0"/>
              </a:rPr>
              <a:t>MICE</a:t>
            </a:r>
          </a:p>
        </p:txBody>
      </p:sp>
      <p:pic>
        <p:nvPicPr>
          <p:cNvPr id="3" name="Picture 2" descr="MICE%20Cooling%20Channel%2090%b0%20x-section%2020120410%20black%20BG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508870"/>
            <a:ext cx="8964488" cy="3088482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638032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Cooling performance: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603558"/>
            <a:ext cx="9144000" cy="62564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15% cooling in MICE channel from 5% </a:t>
            </a:r>
            <a:r>
              <a:rPr lang="en-GB" i="1" dirty="0" smtClean="0"/>
              <a:t>E</a:t>
            </a:r>
            <a:r>
              <a:rPr lang="en-GB" dirty="0" smtClean="0"/>
              <a:t> loss per absorber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36712"/>
            <a:ext cx="8529081" cy="3456384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alphaModFix amt="5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7268" y="1472528"/>
            <a:ext cx="3744416" cy="1956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1391432" y="5429979"/>
            <a:ext cx="6819804" cy="1023357"/>
          </a:xfrm>
          <a:prstGeom prst="rect">
            <a:avLst/>
          </a:prstGeom>
          <a:solidFill>
            <a:srgbClr val="FFFF00"/>
          </a:solidFill>
          <a:ln w="38100" cmpd="thinThick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fr-CH" sz="1050" b="1" dirty="0" smtClean="0"/>
          </a:p>
          <a:p>
            <a:r>
              <a:rPr lang="fr-CH" sz="2000" b="1" dirty="0" smtClean="0"/>
              <a:t>Particle-by-particle measurement, accumulate ≈ 3 × 10</a:t>
            </a:r>
            <a:r>
              <a:rPr lang="fr-CH" sz="2000" b="1" baseline="30000" dirty="0" smtClean="0"/>
              <a:t>5 </a:t>
            </a:r>
            <a:r>
              <a:rPr lang="fr-CH" sz="2000" b="1" dirty="0" smtClean="0"/>
              <a:t>muons</a:t>
            </a:r>
          </a:p>
          <a:p>
            <a:r>
              <a:rPr lang="fr-CH" sz="2000" b="1" dirty="0" smtClean="0"/>
              <a:t>                                  </a:t>
            </a:r>
            <a:r>
              <a:rPr lang="fr-CH" sz="2000" b="1" dirty="0">
                <a:cs typeface="Arial"/>
                <a:sym typeface="Wingdings" pitchFamily="2" charset="2"/>
              </a:rPr>
              <a:t>⇒</a:t>
            </a:r>
            <a:r>
              <a:rPr lang="fr-CH" sz="2000" b="1" dirty="0" smtClean="0">
                <a:sym typeface="Wingdings" pitchFamily="2" charset="2"/>
              </a:rPr>
              <a:t> </a:t>
            </a:r>
            <a:r>
              <a:rPr lang="fr-CH" sz="2000" b="1" dirty="0" smtClean="0">
                <a:sym typeface="Symbol" pitchFamily="18" charset="2"/>
              </a:rPr>
              <a:t></a:t>
            </a:r>
            <a:r>
              <a:rPr lang="fr-CH" sz="2000" b="1" dirty="0">
                <a:sym typeface="Symbol" pitchFamily="18" charset="2"/>
              </a:rPr>
              <a:t>[ </a:t>
            </a:r>
            <a:r>
              <a:rPr lang="fr-CH" sz="2000" b="1" dirty="0">
                <a:sym typeface="Wingdings" pitchFamily="2" charset="2"/>
              </a:rPr>
              <a:t>(</a:t>
            </a:r>
            <a:r>
              <a:rPr lang="fr-CH" sz="2000" b="1" dirty="0">
                <a:sym typeface="Symbol" pitchFamily="18" charset="2"/>
              </a:rPr>
              <a:t></a:t>
            </a:r>
            <a:r>
              <a:rPr lang="fr-CH" sz="2000" b="1" baseline="30000" dirty="0">
                <a:sym typeface="Symbol" pitchFamily="18" charset="2"/>
              </a:rPr>
              <a:t>in</a:t>
            </a:r>
            <a:r>
              <a:rPr lang="fr-CH" sz="2000" b="1" dirty="0">
                <a:sym typeface="Symbol" pitchFamily="18" charset="2"/>
              </a:rPr>
              <a:t>- </a:t>
            </a:r>
            <a:r>
              <a:rPr lang="fr-CH" sz="2000" b="1" baseline="30000" dirty="0">
                <a:sym typeface="Symbol" pitchFamily="18" charset="2"/>
              </a:rPr>
              <a:t>out</a:t>
            </a:r>
            <a:r>
              <a:rPr lang="fr-CH" sz="2000" b="1" dirty="0">
                <a:sym typeface="Symbol" pitchFamily="18" charset="2"/>
              </a:rPr>
              <a:t>)/</a:t>
            </a:r>
            <a:r>
              <a:rPr lang="fr-CH" sz="2000" b="1" baseline="30000" dirty="0">
                <a:sym typeface="Symbol" pitchFamily="18" charset="2"/>
              </a:rPr>
              <a:t>in </a:t>
            </a:r>
            <a:r>
              <a:rPr lang="fr-CH" sz="2000" b="1" dirty="0">
                <a:sym typeface="Symbol" pitchFamily="18" charset="2"/>
              </a:rPr>
              <a:t>]</a:t>
            </a:r>
            <a:r>
              <a:rPr lang="fr-CH" sz="2000" b="1" baseline="30000" dirty="0">
                <a:sym typeface="Symbol" pitchFamily="18" charset="2"/>
              </a:rPr>
              <a:t> </a:t>
            </a:r>
            <a:r>
              <a:rPr lang="fr-CH" sz="2000" b="1" dirty="0">
                <a:sym typeface="Symbol" pitchFamily="18" charset="2"/>
              </a:rPr>
              <a:t>= </a:t>
            </a:r>
            <a:r>
              <a:rPr lang="fr-CH" sz="2000" b="1" dirty="0" smtClean="0">
                <a:sym typeface="Symbol" pitchFamily="18" charset="2"/>
              </a:rPr>
              <a:t>10</a:t>
            </a:r>
            <a:r>
              <a:rPr lang="fr-CH" sz="2000" b="1" baseline="30000" dirty="0" smtClean="0">
                <a:sym typeface="Symbol" pitchFamily="18" charset="2"/>
              </a:rPr>
              <a:t>-3</a:t>
            </a:r>
            <a:r>
              <a:rPr lang="fr-CH" baseline="30000" dirty="0" smtClean="0">
                <a:sym typeface="Symbol" pitchFamily="18" charset="2"/>
              </a:rPr>
              <a:t> </a:t>
            </a:r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94398440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Muon</a:t>
            </a:r>
            <a:r>
              <a:rPr lang="en-US" dirty="0" smtClean="0"/>
              <a:t> Ionization Cooling Experiment: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938" y="1262409"/>
            <a:ext cx="8845550" cy="4614863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44845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Muon</a:t>
            </a:r>
            <a:r>
              <a:rPr lang="en-US" dirty="0"/>
              <a:t> Ionization Cooling Experiment: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853926"/>
            <a:ext cx="8748464" cy="5671418"/>
          </a:xfrm>
          <a:prstGeom prst="rect">
            <a:avLst/>
          </a:prstGeom>
          <a:solidFill>
            <a:schemeClr val="bg1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252768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3890" y="5073228"/>
            <a:ext cx="8283575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778" y="3752850"/>
            <a:ext cx="788035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522" y="2798930"/>
            <a:ext cx="6208713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5585" y="0"/>
            <a:ext cx="4291013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115" y="954088"/>
            <a:ext cx="49657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1828" y="1781175"/>
            <a:ext cx="5618162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7002270" y="6129300"/>
            <a:ext cx="15271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2200" b="1" dirty="0">
                <a:latin typeface="Times New Roman" pitchFamily="18" charset="0"/>
                <a:cs typeface="Times New Roman" pitchFamily="18" charset="0"/>
              </a:rPr>
              <a:t>STEP VI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41930" y="773705"/>
            <a:ext cx="136761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COMPLETED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832140" y="3474005"/>
            <a:ext cx="652743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2013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407315" y="6488668"/>
            <a:ext cx="1152880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Aim</a:t>
            </a:r>
            <a:r>
              <a:rPr lang="fr-CH" b="1" dirty="0" smtClean="0"/>
              <a:t>: 2016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843745" y="-27384"/>
            <a:ext cx="426475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b="1" dirty="0" smtClean="0">
                <a:solidFill>
                  <a:srgbClr val="660066"/>
                </a:solidFill>
              </a:rPr>
              <a:t>Implementation in “Steps”:</a:t>
            </a:r>
            <a:r>
              <a:rPr lang="en-US" sz="2800" b="1" dirty="0" smtClean="0">
                <a:solidFill>
                  <a:srgbClr val="FFC000"/>
                </a:solidFill>
              </a:rPr>
              <a:t/>
            </a:r>
            <a:br>
              <a:rPr lang="en-US" sz="2800" b="1" dirty="0" smtClean="0">
                <a:solidFill>
                  <a:srgbClr val="FFC000"/>
                </a:solidFill>
              </a:rPr>
            </a:br>
            <a:r>
              <a:rPr lang="en-US" sz="2000" b="1" dirty="0" smtClean="0">
                <a:solidFill>
                  <a:srgbClr val="000090"/>
                </a:solidFill>
              </a:rPr>
              <a:t>Incremental understanding</a:t>
            </a:r>
            <a:br>
              <a:rPr lang="en-US" sz="2000" b="1" dirty="0" smtClean="0">
                <a:solidFill>
                  <a:srgbClr val="000090"/>
                </a:solidFill>
              </a:rPr>
            </a:br>
            <a:r>
              <a:rPr lang="en-US" sz="2000" b="1" dirty="0" smtClean="0">
                <a:solidFill>
                  <a:srgbClr val="000090"/>
                </a:solidFill>
              </a:rPr>
              <a:t>of equipment; and</a:t>
            </a:r>
            <a:br>
              <a:rPr lang="en-US" sz="2000" b="1" dirty="0" smtClean="0">
                <a:solidFill>
                  <a:srgbClr val="000090"/>
                </a:solidFill>
              </a:rPr>
            </a:br>
            <a:r>
              <a:rPr lang="en-US" sz="2000" b="1" dirty="0" smtClean="0">
                <a:solidFill>
                  <a:srgbClr val="006600"/>
                </a:solidFill>
              </a:rPr>
              <a:t>Staging implied by funding</a:t>
            </a:r>
            <a:br>
              <a:rPr lang="en-US" sz="2000" b="1" dirty="0" smtClean="0">
                <a:solidFill>
                  <a:srgbClr val="006600"/>
                </a:solidFill>
              </a:rPr>
            </a:br>
            <a:r>
              <a:rPr lang="en-US" sz="2000" b="1" dirty="0" smtClean="0">
                <a:solidFill>
                  <a:srgbClr val="006600"/>
                </a:solidFill>
              </a:rPr>
              <a:t>profile</a:t>
            </a:r>
          </a:p>
        </p:txBody>
      </p:sp>
    </p:spTree>
    <p:extLst>
      <p:ext uri="{BB962C8B-B14F-4D97-AF65-F5344CB8AC3E}">
        <p14:creationId xmlns:p14="http://schemas.microsoft.com/office/powerpoint/2010/main" val="395655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2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6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600"/>
                            </p:stCondLst>
                            <p:childTnLst>
                              <p:par>
                                <p:cTn id="14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1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MICE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Progress of MICE,</a:t>
            </a:r>
            <a:br>
              <a:rPr lang="en-US" dirty="0" smtClean="0"/>
            </a:br>
            <a:r>
              <a:rPr lang="en-US" sz="1800" dirty="0" smtClean="0"/>
              <a:t>the international</a:t>
            </a:r>
            <a:br>
              <a:rPr lang="en-US" sz="1800" dirty="0" smtClean="0"/>
            </a:br>
            <a:r>
              <a:rPr lang="en-US" dirty="0" err="1" smtClean="0"/>
              <a:t>Muon</a:t>
            </a:r>
            <a:r>
              <a:rPr lang="en-US" dirty="0" smtClean="0"/>
              <a:t> Ionization Cooling Experiment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634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48064" y="0"/>
            <a:ext cx="3995936" cy="714356"/>
          </a:xfrm>
          <a:solidFill>
            <a:schemeClr val="tx1"/>
          </a:solidFill>
        </p:spPr>
        <p:txBody>
          <a:bodyPr/>
          <a:lstStyle/>
          <a:p>
            <a:r>
              <a:rPr lang="en-US" dirty="0" smtClean="0"/>
              <a:t>Step I [complete]: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6239053"/>
            <a:ext cx="914400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C000"/>
                </a:solidFill>
              </a:rPr>
              <a:t>MICE </a:t>
            </a:r>
            <a:r>
              <a:rPr lang="en-US" sz="3600" b="1" dirty="0" err="1" smtClean="0">
                <a:solidFill>
                  <a:srgbClr val="FFC000"/>
                </a:solidFill>
              </a:rPr>
              <a:t>Muon</a:t>
            </a:r>
            <a:r>
              <a:rPr lang="en-US" sz="3600" b="1" dirty="0" smtClean="0">
                <a:solidFill>
                  <a:srgbClr val="FFC000"/>
                </a:solidFill>
              </a:rPr>
              <a:t> Beam: fit to serve the experiment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509462">
            <a:off x="1199307" y="3331021"/>
            <a:ext cx="3982065" cy="981152"/>
          </a:xfrm>
          <a:prstGeom prst="rect">
            <a:avLst/>
          </a:prstGeom>
          <a:noFill/>
          <a:ln w="28575" cmpd="sng">
            <a:solidFill>
              <a:srgbClr val="008000"/>
            </a:solidFill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764704"/>
            <a:ext cx="8758486" cy="5400600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04930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IV [under construction]: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805265"/>
            <a:ext cx="9144000" cy="105273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Will take delivery of </a:t>
            </a:r>
            <a:r>
              <a:rPr lang="en-US" dirty="0"/>
              <a:t>s</a:t>
            </a:r>
            <a:r>
              <a:rPr lang="en-US" dirty="0" smtClean="0"/>
              <a:t>pectrometer solenoids and focus coil over the coming months</a:t>
            </a:r>
          </a:p>
          <a:p>
            <a:r>
              <a:rPr lang="en-US" dirty="0" smtClean="0"/>
              <a:t>Liquid-hydrogen absorber already tested and present at RAL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31" y="116632"/>
            <a:ext cx="2789677" cy="4636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Content Placeholder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6414" y="795072"/>
            <a:ext cx="4301545" cy="2513692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5" name="Picture 4" descr="moving platforms 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3107" y="764705"/>
            <a:ext cx="3168813" cy="2376264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8" name="Content Placeholder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2924944"/>
            <a:ext cx="3846004" cy="2879888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Content Placeholder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3968" y="2204864"/>
            <a:ext cx="2685492" cy="3580656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112763" y="3168427"/>
            <a:ext cx="1928812" cy="2636837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13258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IV [under construction]: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805265"/>
            <a:ext cx="4572000" cy="105273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Hydrogen-delivery system</a:t>
            </a:r>
          </a:p>
          <a:p>
            <a:pPr lvl="1"/>
            <a:r>
              <a:rPr lang="en-US" dirty="0" smtClean="0"/>
              <a:t>Commissioned with He</a:t>
            </a:r>
          </a:p>
          <a:p>
            <a:pPr lvl="1"/>
            <a:r>
              <a:rPr lang="en-US" dirty="0" smtClean="0"/>
              <a:t>Ready for commissioning with H</a:t>
            </a:r>
            <a:r>
              <a:rPr lang="en-US" baseline="-25000" dirty="0" smtClean="0"/>
              <a:t>2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31" y="116632"/>
            <a:ext cx="2789677" cy="46363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" name="Picture 10" descr="image0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0" y="680737"/>
            <a:ext cx="2873219" cy="5072710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4171588" y="2276872"/>
            <a:ext cx="4789180" cy="248899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9739" y="3918146"/>
            <a:ext cx="2827837" cy="1524748"/>
          </a:xfrm>
          <a:prstGeom prst="rect">
            <a:avLst/>
          </a:prstGeom>
        </p:spPr>
      </p:pic>
      <p:pic>
        <p:nvPicPr>
          <p:cNvPr id="14" name="Picture 4" descr="IMAGES BARREAUX EMR FEVRIER 2012 00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17033" y="4301442"/>
            <a:ext cx="3119463" cy="2461917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2946118" y="620688"/>
            <a:ext cx="619788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55000" lnSpcReduction="2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3200" b="1" kern="1200">
                <a:solidFill>
                  <a:srgbClr val="FFC00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b="1" kern="1200">
                <a:solidFill>
                  <a:srgbClr val="00FF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b="1" kern="1200">
                <a:solidFill>
                  <a:srgbClr val="66FFF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 b="1" kern="120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Instrumentation:</a:t>
            </a:r>
            <a:br>
              <a:rPr lang="en-US" dirty="0" smtClean="0"/>
            </a:br>
            <a:r>
              <a:rPr lang="en-US" dirty="0" smtClean="0"/>
              <a:t>[see </a:t>
            </a:r>
            <a:r>
              <a:rPr lang="en-US" dirty="0" smtClean="0">
                <a:solidFill>
                  <a:prstClr val="white"/>
                </a:solidFill>
              </a:rPr>
              <a:t>P</a:t>
            </a:r>
            <a:r>
              <a:rPr lang="en-US" dirty="0">
                <a:solidFill>
                  <a:prstClr val="white"/>
                </a:solidFill>
              </a:rPr>
              <a:t>. </a:t>
            </a:r>
            <a:r>
              <a:rPr lang="en-US" dirty="0" err="1">
                <a:solidFill>
                  <a:prstClr val="white"/>
                </a:solidFill>
              </a:rPr>
              <a:t>Soler</a:t>
            </a:r>
            <a:r>
              <a:rPr lang="en-US" dirty="0">
                <a:solidFill>
                  <a:prstClr val="white"/>
                </a:solidFill>
              </a:rPr>
              <a:t>: </a:t>
            </a:r>
            <a:r>
              <a:rPr lang="en-US" dirty="0" smtClean="0">
                <a:solidFill>
                  <a:prstClr val="white"/>
                </a:solidFill>
              </a:rPr>
              <a:t>MICE </a:t>
            </a:r>
            <a:r>
              <a:rPr lang="en-US" dirty="0">
                <a:solidFill>
                  <a:prstClr val="white"/>
                </a:solidFill>
              </a:rPr>
              <a:t>instrumentation</a:t>
            </a:r>
            <a:r>
              <a:rPr lang="en-US" dirty="0" smtClean="0">
                <a:solidFill>
                  <a:prstClr val="white"/>
                </a:solidFill>
              </a:rPr>
              <a:t>; Track </a:t>
            </a:r>
            <a:r>
              <a:rPr lang="en-US" dirty="0">
                <a:solidFill>
                  <a:prstClr val="white"/>
                </a:solidFill>
              </a:rPr>
              <a:t>13; Sat. 15:</a:t>
            </a:r>
            <a:r>
              <a:rPr lang="en-US" dirty="0" smtClean="0">
                <a:solidFill>
                  <a:prstClr val="white"/>
                </a:solidFill>
              </a:rPr>
              <a:t>30]</a:t>
            </a:r>
            <a:endParaRPr lang="en-US" dirty="0" smtClean="0"/>
          </a:p>
          <a:p>
            <a:pPr lvl="1"/>
            <a:r>
              <a:rPr lang="en-US" dirty="0" smtClean="0"/>
              <a:t>Trackers</a:t>
            </a:r>
            <a:r>
              <a:rPr lang="en-US" dirty="0"/>
              <a:t> </a:t>
            </a:r>
            <a:r>
              <a:rPr lang="en-US" dirty="0" smtClean="0"/>
              <a:t>commissioned</a:t>
            </a:r>
          </a:p>
          <a:p>
            <a:pPr lvl="1"/>
            <a:r>
              <a:rPr lang="en-US" dirty="0" smtClean="0"/>
              <a:t>EMR commissioned with beam</a:t>
            </a:r>
          </a:p>
          <a:p>
            <a:pPr lvl="2"/>
            <a:r>
              <a:rPr lang="en-US" dirty="0" smtClean="0"/>
              <a:t>Full device in production</a:t>
            </a:r>
          </a:p>
        </p:txBody>
      </p:sp>
    </p:spTree>
    <p:extLst>
      <p:ext uri="{BB962C8B-B14F-4D97-AF65-F5344CB8AC3E}">
        <p14:creationId xmlns:p14="http://schemas.microsoft.com/office/powerpoint/2010/main" val="3324369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 bldLvl="2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Acknowledgements: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48680"/>
            <a:ext cx="4572000" cy="4392488"/>
          </a:xfrm>
        </p:spPr>
        <p:txBody>
          <a:bodyPr anchor="ctr" anchorCtr="0">
            <a:normAutofit/>
          </a:bodyPr>
          <a:lstStyle/>
          <a:p>
            <a:r>
              <a:rPr lang="en-GB" dirty="0" smtClean="0"/>
              <a:t>Many thanks to those who provided information or material:</a:t>
            </a:r>
          </a:p>
          <a:p>
            <a:pPr lvl="1"/>
            <a:r>
              <a:rPr lang="en-GB" dirty="0" smtClean="0"/>
              <a:t>And in particular the MICE collaboration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8286" y="0"/>
            <a:ext cx="453571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VI [in preparation]: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58373"/>
            <a:ext cx="9144000" cy="163452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Plans for fabrication of RFCC modules advanced</a:t>
            </a:r>
          </a:p>
          <a:p>
            <a:r>
              <a:rPr lang="en-US" dirty="0" smtClean="0"/>
              <a:t>Cavity production going well</a:t>
            </a:r>
          </a:p>
          <a:p>
            <a:pPr lvl="1"/>
            <a:r>
              <a:rPr lang="en-US" dirty="0" smtClean="0"/>
              <a:t>Prototype cavity under test at the MTA at FNAL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14026"/>
            <a:ext cx="9144000" cy="144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504" y="2767469"/>
            <a:ext cx="5745215" cy="2317715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6" name="Picture 13" descr="IMG_31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2751510"/>
            <a:ext cx="3096344" cy="2320216"/>
          </a:xfrm>
          <a:prstGeom prst="rect">
            <a:avLst/>
          </a:prstGeom>
          <a:noFill/>
          <a:ln w="28575" cmpd="sng">
            <a:solidFill>
              <a:srgbClr val="FF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54272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VI [in preparation]: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2657"/>
            <a:ext cx="3635896" cy="504056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First RF amplifier has delivered 1 MW</a:t>
            </a:r>
          </a:p>
          <a:p>
            <a:pPr lvl="1"/>
            <a:r>
              <a:rPr lang="en-US" dirty="0" smtClean="0"/>
              <a:t>Push to specified 2 MW this month</a:t>
            </a:r>
          </a:p>
          <a:p>
            <a:r>
              <a:rPr lang="en-US" dirty="0" smtClean="0"/>
              <a:t>Components for all 4 amplifiers available</a:t>
            </a:r>
          </a:p>
          <a:p>
            <a:r>
              <a:rPr lang="en-US" dirty="0" smtClean="0"/>
              <a:t>Layout complete and procurement started</a:t>
            </a:r>
            <a:endParaRPr lang="en-US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14026"/>
            <a:ext cx="9144000" cy="144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84168" y="836998"/>
            <a:ext cx="2976140" cy="446421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896" y="2636912"/>
            <a:ext cx="3829772" cy="2753543"/>
          </a:xfrm>
          <a:prstGeom prst="rect">
            <a:avLst/>
          </a:prstGeom>
          <a:solidFill>
            <a:srgbClr val="FFFFFF"/>
          </a:solidFill>
          <a:ln w="2857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183609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Progress of MICE,</a:t>
            </a:r>
            <a:br>
              <a:rPr lang="en-US" dirty="0" smtClean="0"/>
            </a:br>
            <a:r>
              <a:rPr lang="en-US" sz="1800" dirty="0" smtClean="0"/>
              <a:t>the international</a:t>
            </a:r>
            <a:br>
              <a:rPr lang="en-US" sz="1800" dirty="0" smtClean="0"/>
            </a:br>
            <a:r>
              <a:rPr lang="en-US" dirty="0" err="1" smtClean="0"/>
              <a:t>Muon</a:t>
            </a:r>
            <a:r>
              <a:rPr lang="en-US" dirty="0" smtClean="0"/>
              <a:t> Ionization Cooling Experiment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413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Step I data taking successfully demonstrated:</a:t>
            </a:r>
          </a:p>
          <a:p>
            <a:pPr lvl="1"/>
            <a:r>
              <a:rPr lang="en-US" dirty="0" smtClean="0"/>
              <a:t>Excellent performance of instrumentation;</a:t>
            </a:r>
          </a:p>
          <a:p>
            <a:pPr lvl="1"/>
            <a:r>
              <a:rPr lang="en-US" dirty="0" smtClean="0"/>
              <a:t>MICE </a:t>
            </a:r>
            <a:r>
              <a:rPr lang="en-US" dirty="0" err="1" smtClean="0"/>
              <a:t>Muon</a:t>
            </a:r>
            <a:r>
              <a:rPr lang="en-US" dirty="0" smtClean="0"/>
              <a:t> Beam meets requirements;</a:t>
            </a:r>
            <a:endParaRPr lang="en-US" dirty="0"/>
          </a:p>
          <a:p>
            <a:r>
              <a:rPr lang="en-US" dirty="0" smtClean="0"/>
              <a:t>Equipment required for Step IV either available at RAL, or to be delivered over the next six months:</a:t>
            </a:r>
          </a:p>
          <a:p>
            <a:pPr lvl="1"/>
            <a:r>
              <a:rPr lang="en-US" dirty="0" smtClean="0"/>
              <a:t>Anticipate running in Step IV configuration in spring 2013;</a:t>
            </a:r>
          </a:p>
          <a:p>
            <a:pPr lvl="2"/>
            <a:r>
              <a:rPr lang="en-US" dirty="0" smtClean="0"/>
              <a:t>First measurements of material properties with MICE</a:t>
            </a:r>
          </a:p>
          <a:p>
            <a:r>
              <a:rPr lang="en-US" dirty="0" smtClean="0"/>
              <a:t>Collaboration energetically working toward demonstration of cooling in the Step VI collaboration on the timescale of 2016</a:t>
            </a:r>
          </a:p>
        </p:txBody>
      </p:sp>
    </p:spTree>
    <p:extLst>
      <p:ext uri="{BB962C8B-B14F-4D97-AF65-F5344CB8AC3E}">
        <p14:creationId xmlns:p14="http://schemas.microsoft.com/office/powerpoint/2010/main" val="1778999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143644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 smtClean="0"/>
              <a:t>Motivation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Ionization cooling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Overview of MICE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Status of MICE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607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Progress of MICE,</a:t>
            </a:r>
            <a:br>
              <a:rPr lang="en-US" dirty="0" smtClean="0"/>
            </a:br>
            <a:r>
              <a:rPr lang="en-US" sz="1800" dirty="0" smtClean="0"/>
              <a:t>the international</a:t>
            </a:r>
            <a:br>
              <a:rPr lang="en-US" sz="1800" dirty="0" smtClean="0"/>
            </a:br>
            <a:r>
              <a:rPr lang="en-US" dirty="0" err="1" smtClean="0"/>
              <a:t>Muon</a:t>
            </a:r>
            <a:r>
              <a:rPr lang="en-US" dirty="0" smtClean="0"/>
              <a:t> Ionization Cooling Experiment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7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4704" y="1961976"/>
            <a:ext cx="4978400" cy="482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Neutrino Factory: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Optimise discovery potential for CP and MH:</a:t>
            </a:r>
          </a:p>
          <a:p>
            <a:pPr lvl="1"/>
            <a:r>
              <a:rPr lang="en-GB" dirty="0"/>
              <a:t>D</a:t>
            </a:r>
            <a:r>
              <a:rPr lang="en-GB" dirty="0" smtClean="0"/>
              <a:t>etailed study of </a:t>
            </a:r>
            <a:br>
              <a:rPr lang="en-GB" dirty="0" smtClean="0"/>
            </a:br>
            <a:r>
              <a:rPr lang="en-GB" dirty="0" smtClean="0"/>
              <a:t>sub-leading effects</a:t>
            </a:r>
          </a:p>
          <a:p>
            <a:pPr lvl="0"/>
            <a:r>
              <a:rPr lang="en-GB" dirty="0" smtClean="0"/>
              <a:t>Unique:</a:t>
            </a:r>
          </a:p>
          <a:p>
            <a:pPr lvl="1"/>
            <a:r>
              <a:rPr lang="en-GB" dirty="0" smtClean="0"/>
              <a:t>Large high-energy </a:t>
            </a:r>
            <a:br>
              <a:rPr lang="en-GB" dirty="0" smtClean="0"/>
            </a:br>
            <a:r>
              <a:rPr lang="el-GR" dirty="0" smtClean="0"/>
              <a:t>ν</a:t>
            </a:r>
            <a:r>
              <a:rPr lang="en-GB" baseline="-25000" dirty="0" smtClean="0"/>
              <a:t>e</a:t>
            </a:r>
            <a:r>
              <a:rPr lang="en-GB" dirty="0" smtClean="0"/>
              <a:t> (</a:t>
            </a:r>
            <a:r>
              <a:rPr lang="el-GR" dirty="0" smtClean="0"/>
              <a:t>ν</a:t>
            </a:r>
            <a:r>
              <a:rPr lang="en-GB" baseline="-25000" dirty="0" smtClean="0"/>
              <a:t>e</a:t>
            </a:r>
            <a:r>
              <a:rPr lang="en-GB" dirty="0" smtClean="0"/>
              <a:t>) flux</a:t>
            </a:r>
          </a:p>
          <a:p>
            <a:pPr lvl="2"/>
            <a:r>
              <a:rPr lang="en-GB" dirty="0"/>
              <a:t>Optimise CP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sensitivity</a:t>
            </a:r>
            <a:endParaRPr lang="en-GB" dirty="0"/>
          </a:p>
          <a:p>
            <a:pPr lvl="2"/>
            <a:r>
              <a:rPr lang="en-GB" dirty="0"/>
              <a:t>Optimise MH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sensitivity</a:t>
            </a:r>
            <a:endParaRPr lang="en-GB" dirty="0"/>
          </a:p>
          <a:p>
            <a:pPr lvl="2"/>
            <a:r>
              <a:rPr lang="en-GB" dirty="0" smtClean="0"/>
              <a:t>Optimise event </a:t>
            </a:r>
            <a:br>
              <a:rPr lang="en-GB" dirty="0" smtClean="0"/>
            </a:br>
            <a:r>
              <a:rPr lang="en-GB" dirty="0" smtClean="0"/>
              <a:t>rate </a:t>
            </a:r>
          </a:p>
          <a:p>
            <a:r>
              <a:rPr lang="en-GB" dirty="0" smtClean="0"/>
              <a:t>Ionization cooling</a:t>
            </a:r>
            <a:br>
              <a:rPr lang="en-GB" dirty="0" smtClean="0"/>
            </a:br>
            <a:r>
              <a:rPr lang="en-GB" dirty="0" smtClean="0"/>
              <a:t>increases useful </a:t>
            </a:r>
            <a:r>
              <a:rPr lang="en-GB" dirty="0" err="1" smtClean="0"/>
              <a:t>muon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flux by a factor of </a:t>
            </a:r>
            <a:br>
              <a:rPr lang="en-GB" dirty="0" smtClean="0"/>
            </a:br>
            <a:r>
              <a:rPr lang="en-GB" dirty="0" smtClean="0"/>
              <a:t>two to ten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331640" y="2996952"/>
            <a:ext cx="178567" cy="0"/>
          </a:xfrm>
          <a:prstGeom prst="line">
            <a:avLst/>
          </a:prstGeom>
          <a:ln w="38100" cmpd="sng">
            <a:solidFill>
              <a:srgbClr val="ED9D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9953" y="1340768"/>
            <a:ext cx="4902448" cy="576064"/>
          </a:xfrm>
          <a:prstGeom prst="rect">
            <a:avLst/>
          </a:prstGeom>
          <a:ln w="28575" cmpd="sng">
            <a:solidFill>
              <a:srgbClr val="00FF0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7537341" y="1988840"/>
            <a:ext cx="15711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 smtClean="0"/>
              <a:t>IDS-NF 2012/3.0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489700" y="3594224"/>
            <a:ext cx="450856" cy="1080120"/>
          </a:xfrm>
          <a:prstGeom prst="rect">
            <a:avLst/>
          </a:prstGeom>
          <a:noFill/>
          <a:ln w="28575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-19144" y="-5898"/>
            <a:ext cx="3583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https://</a:t>
            </a:r>
            <a:r>
              <a:rPr lang="en-US" sz="1600" b="1" dirty="0" err="1">
                <a:solidFill>
                  <a:schemeClr val="bg1"/>
                </a:solidFill>
              </a:rPr>
              <a:t>www.ids-nf.org</a:t>
            </a:r>
            <a:r>
              <a:rPr lang="en-US" sz="1600" b="1" dirty="0">
                <a:solidFill>
                  <a:schemeClr val="bg1"/>
                </a:solidFill>
              </a:rPr>
              <a:t>/wiki/FrontPage</a:t>
            </a:r>
            <a:endParaRPr lang="en-US" sz="1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13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Collider: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55776" y="908720"/>
            <a:ext cx="6588224" cy="5949280"/>
          </a:xfrm>
        </p:spPr>
        <p:txBody>
          <a:bodyPr>
            <a:normAutofit fontScale="62500" lnSpcReduction="20000"/>
          </a:bodyPr>
          <a:lstStyle/>
          <a:p>
            <a:pPr marL="185738" indent="-185738"/>
            <a:r>
              <a:rPr lang="en-US" dirty="0" err="1" smtClean="0"/>
              <a:t>Muon</a:t>
            </a:r>
            <a:r>
              <a:rPr lang="en-US" dirty="0" smtClean="0"/>
              <a:t> mass ≈ 200 × electron mass</a:t>
            </a:r>
          </a:p>
          <a:p>
            <a:pPr marL="185738" indent="-185738"/>
            <a:endParaRPr lang="en-US" dirty="0" smtClean="0"/>
          </a:p>
          <a:p>
            <a:pPr marL="185738" indent="-185738"/>
            <a:r>
              <a:rPr lang="en-US" dirty="0" smtClean="0"/>
              <a:t>Consequences:</a:t>
            </a:r>
          </a:p>
          <a:p>
            <a:pPr marL="542925" lvl="1" indent="-255588"/>
            <a:r>
              <a:rPr lang="en-US" dirty="0" smtClean="0"/>
              <a:t>Negligible synchrotron radiation (and beam </a:t>
            </a:r>
            <a:br>
              <a:rPr lang="en-US" dirty="0" smtClean="0"/>
            </a:br>
            <a:r>
              <a:rPr lang="en-US" dirty="0" err="1" smtClean="0"/>
              <a:t>strahlung</a:t>
            </a:r>
            <a:r>
              <a:rPr lang="en-US" dirty="0" smtClean="0"/>
              <a:t>)</a:t>
            </a:r>
          </a:p>
          <a:p>
            <a:pPr marL="814388" lvl="2"/>
            <a:r>
              <a:rPr lang="en-GB" dirty="0" smtClean="0"/>
              <a:t>Rate </a:t>
            </a:r>
            <a:r>
              <a:rPr lang="en-GB" dirty="0">
                <a:sym typeface="Symbol"/>
              </a:rPr>
              <a:t> </a:t>
            </a:r>
            <a:r>
              <a:rPr lang="en-GB" i="1" dirty="0"/>
              <a:t>m</a:t>
            </a:r>
            <a:r>
              <a:rPr lang="en-GB" i="1" baseline="30000" dirty="0"/>
              <a:t>-</a:t>
            </a:r>
            <a:r>
              <a:rPr lang="en-GB" baseline="30000" dirty="0" smtClean="0"/>
              <a:t>4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>
                <a:sym typeface="Symbol"/>
              </a:rPr>
              <a:t> </a:t>
            </a:r>
            <a:r>
              <a:rPr lang="en-GB" dirty="0" smtClean="0"/>
              <a:t>reduction: </a:t>
            </a:r>
            <a:br>
              <a:rPr lang="en-GB" dirty="0" smtClean="0"/>
            </a:br>
            <a:r>
              <a:rPr lang="en-GB" dirty="0" smtClean="0"/>
              <a:t>5 </a:t>
            </a:r>
            <a:r>
              <a:rPr lang="en-GB" dirty="0">
                <a:sym typeface="Symbol"/>
              </a:rPr>
              <a:t> 10</a:t>
            </a:r>
            <a:r>
              <a:rPr lang="en-GB" baseline="30000" dirty="0">
                <a:sym typeface="Symbol"/>
              </a:rPr>
              <a:t>-10</a:t>
            </a:r>
            <a:r>
              <a:rPr lang="en-GB" dirty="0">
                <a:sym typeface="Symbol"/>
              </a:rPr>
              <a:t> </a:t>
            </a:r>
            <a:endParaRPr lang="en-GB" dirty="0" smtClean="0">
              <a:sym typeface="Symbol"/>
            </a:endParaRPr>
          </a:p>
          <a:p>
            <a:pPr marL="814388" lvl="2"/>
            <a:r>
              <a:rPr lang="en-GB" dirty="0" smtClean="0">
                <a:sym typeface="Symbol"/>
              </a:rPr>
              <a:t>Can determine 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beam energy 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precisely 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(</a:t>
            </a:r>
            <a:r>
              <a:rPr lang="en-GB" dirty="0">
                <a:sym typeface="Symbol"/>
              </a:rPr>
              <a:t>0.003%</a:t>
            </a:r>
            <a:r>
              <a:rPr lang="en-GB" dirty="0" smtClean="0">
                <a:sym typeface="Symbol"/>
              </a:rPr>
              <a:t>)</a:t>
            </a:r>
          </a:p>
          <a:p>
            <a:pPr marL="544513" lvl="1"/>
            <a:r>
              <a:rPr lang="en-GB" dirty="0" smtClean="0">
                <a:sym typeface="Symbol"/>
              </a:rPr>
              <a:t>Strong 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coupling to </a:t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the Higgs:</a:t>
            </a:r>
          </a:p>
          <a:p>
            <a:pPr marL="814388" lvl="2"/>
            <a:r>
              <a:rPr lang="en-GB" dirty="0" smtClean="0">
                <a:sym typeface="Symbol"/>
              </a:rPr>
              <a:t>Rate  </a:t>
            </a:r>
            <a:r>
              <a:rPr lang="en-GB" i="1" dirty="0" smtClean="0"/>
              <a:t>m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>
                <a:sym typeface="Symbol"/>
              </a:rPr>
              <a:t></a:t>
            </a:r>
            <a:r>
              <a:rPr lang="en-GB" dirty="0" smtClean="0"/>
              <a:t> enhancement: </a:t>
            </a:r>
            <a:br>
              <a:rPr lang="en-GB" dirty="0" smtClean="0"/>
            </a:br>
            <a:r>
              <a:rPr lang="en-GB" dirty="0" smtClean="0"/>
              <a:t>5 </a:t>
            </a:r>
            <a:r>
              <a:rPr lang="en-GB" dirty="0" smtClean="0">
                <a:sym typeface="Symbol"/>
              </a:rPr>
              <a:t> 10</a:t>
            </a:r>
            <a:r>
              <a:rPr lang="en-GB" baseline="30000" dirty="0" smtClean="0">
                <a:sym typeface="Symbol"/>
              </a:rPr>
              <a:t>4</a:t>
            </a:r>
            <a:r>
              <a:rPr lang="en-GB" dirty="0" smtClean="0">
                <a:sym typeface="Symbol"/>
              </a:rPr>
              <a:t> </a:t>
            </a:r>
          </a:p>
          <a:p>
            <a:pPr marL="814388" lvl="2"/>
            <a:r>
              <a:rPr lang="en-GB" dirty="0" smtClean="0">
                <a:sym typeface="Symbol"/>
              </a:rPr>
              <a:t>Efficient production of Higgs</a:t>
            </a:r>
          </a:p>
          <a:p>
            <a:pPr marL="185738" indent="-185738"/>
            <a:endParaRPr lang="en-GB" dirty="0" smtClean="0">
              <a:sym typeface="Symbol"/>
            </a:endParaRPr>
          </a:p>
          <a:p>
            <a:pPr marL="185738" indent="-185738"/>
            <a:r>
              <a:rPr lang="en-GB" dirty="0" smtClean="0">
                <a:sym typeface="Symbol"/>
              </a:rPr>
              <a:t>Ionization cooling essential to deliver requisite flux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1993410" y="2192182"/>
            <a:ext cx="6621263" cy="247710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13995" y="2348880"/>
            <a:ext cx="3722501" cy="2952328"/>
          </a:xfrm>
          <a:prstGeom prst="rect">
            <a:avLst/>
          </a:prstGeom>
          <a:ln w="28575" cmpd="sng">
            <a:solidFill>
              <a:srgbClr val="FF0000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467544" y="2492896"/>
            <a:ext cx="810896" cy="1656184"/>
          </a:xfrm>
          <a:prstGeom prst="rect">
            <a:avLst/>
          </a:prstGeom>
          <a:noFill/>
          <a:ln w="28575" cmpd="sng"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27784" y="44624"/>
            <a:ext cx="1980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http://</a:t>
            </a:r>
            <a:r>
              <a:rPr lang="en-US" sz="1600" b="1" dirty="0" err="1">
                <a:solidFill>
                  <a:schemeClr val="bg1"/>
                </a:solidFill>
              </a:rPr>
              <a:t>map.fnal.gov</a:t>
            </a:r>
            <a:r>
              <a:rPr lang="en-US" sz="1600" b="1" dirty="0">
                <a:solidFill>
                  <a:schemeClr val="bg1"/>
                </a:solidFill>
              </a:rPr>
              <a:t>/</a:t>
            </a:r>
            <a:endParaRPr lang="en-US" sz="16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047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Ionization cooling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Progress of MICE,</a:t>
            </a:r>
            <a:br>
              <a:rPr lang="en-US" dirty="0" smtClean="0"/>
            </a:br>
            <a:r>
              <a:rPr lang="en-US" sz="1800" dirty="0" smtClean="0"/>
              <a:t>the international</a:t>
            </a:r>
            <a:br>
              <a:rPr lang="en-US" sz="1800" dirty="0" smtClean="0"/>
            </a:br>
            <a:r>
              <a:rPr lang="en-US" dirty="0" err="1" smtClean="0"/>
              <a:t>Muon</a:t>
            </a:r>
            <a:r>
              <a:rPr lang="en-US" dirty="0" smtClean="0"/>
              <a:t> Ionization Cooling Experiment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764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Muon front-end: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960331"/>
          </a:xfrm>
        </p:spPr>
        <p:txBody>
          <a:bodyPr>
            <a:noAutofit/>
          </a:bodyPr>
          <a:lstStyle/>
          <a:p>
            <a:r>
              <a:rPr lang="en-GB" sz="2400" dirty="0" smtClean="0"/>
              <a:t>Optimised bunching, </a:t>
            </a:r>
            <a:br>
              <a:rPr lang="en-GB" sz="2400" dirty="0" smtClean="0"/>
            </a:br>
            <a:r>
              <a:rPr lang="en-GB" sz="2400" dirty="0" smtClean="0"/>
              <a:t>phase-rotator, and ionisation-cooling lattice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5605" y="3647327"/>
            <a:ext cx="7760105" cy="3149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1"/>
          <a:stretch>
            <a:fillRect/>
          </a:stretch>
        </p:blipFill>
        <p:spPr bwMode="auto">
          <a:xfrm>
            <a:off x="5681607" y="1254766"/>
            <a:ext cx="3339102" cy="2266741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644" y="1235113"/>
            <a:ext cx="5595791" cy="2330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0"/>
            <a:ext cx="1494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Neuffer, Rogers</a:t>
            </a:r>
          </a:p>
        </p:txBody>
      </p:sp>
    </p:spTree>
    <p:extLst>
      <p:ext uri="{BB962C8B-B14F-4D97-AF65-F5344CB8AC3E}">
        <p14:creationId xmlns:p14="http://schemas.microsoft.com/office/powerpoint/2010/main" val="2757176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4357"/>
            <a:ext cx="9144000" cy="837717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Exponential decrease in normalised </a:t>
            </a:r>
            <a:r>
              <a:rPr lang="en-GB" dirty="0" err="1" smtClean="0"/>
              <a:t>emittance</a:t>
            </a:r>
            <a:r>
              <a:rPr lang="en-GB" dirty="0" smtClean="0"/>
              <a:t>: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>
          <a:xfrm>
            <a:off x="1" y="2767263"/>
            <a:ext cx="9144000" cy="409073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Competition between:</a:t>
            </a:r>
          </a:p>
          <a:p>
            <a:pPr lvl="1"/>
            <a:r>
              <a:rPr lang="en-US" dirty="0" err="1" smtClean="0"/>
              <a:t>dE</a:t>
            </a:r>
            <a:r>
              <a:rPr lang="en-US" dirty="0" smtClean="0"/>
              <a:t>/</a:t>
            </a:r>
            <a:r>
              <a:rPr lang="en-US" dirty="0" err="1" smtClean="0"/>
              <a:t>dx</a:t>
            </a:r>
            <a:r>
              <a:rPr lang="en-US" dirty="0" smtClean="0"/>
              <a:t> [cooling] and MCS [heating]</a:t>
            </a:r>
          </a:p>
          <a:p>
            <a:r>
              <a:rPr lang="en-GB" dirty="0" smtClean="0"/>
              <a:t>Optimum:</a:t>
            </a:r>
          </a:p>
          <a:p>
            <a:pPr lvl="1"/>
            <a:r>
              <a:rPr lang="en-GB" dirty="0" smtClean="0"/>
              <a:t>Low </a:t>
            </a:r>
            <a:r>
              <a:rPr lang="en-GB" i="1" dirty="0" smtClean="0"/>
              <a:t>Z, </a:t>
            </a:r>
            <a:r>
              <a:rPr lang="en-GB" dirty="0" smtClean="0"/>
              <a:t>large</a:t>
            </a:r>
            <a:r>
              <a:rPr lang="en-GB" i="1" dirty="0" smtClean="0"/>
              <a:t> X</a:t>
            </a:r>
            <a:r>
              <a:rPr lang="en-GB" baseline="-25000" dirty="0" smtClean="0"/>
              <a:t>0</a:t>
            </a:r>
          </a:p>
          <a:p>
            <a:pPr lvl="1"/>
            <a:r>
              <a:rPr lang="en-GB" dirty="0" smtClean="0"/>
              <a:t>Tight focus</a:t>
            </a:r>
          </a:p>
          <a:p>
            <a:pPr lvl="1"/>
            <a:r>
              <a:rPr lang="en-GB" dirty="0" smtClean="0"/>
              <a:t>H</a:t>
            </a:r>
            <a:r>
              <a:rPr lang="en-GB" baseline="-25000" dirty="0" smtClean="0"/>
              <a:t>2</a:t>
            </a:r>
            <a:r>
              <a:rPr lang="en-GB" dirty="0" smtClean="0"/>
              <a:t> gives best </a:t>
            </a:r>
            <a:br>
              <a:rPr lang="en-GB" dirty="0" smtClean="0"/>
            </a:br>
            <a:r>
              <a:rPr lang="en-GB" dirty="0" smtClean="0"/>
              <a:t>performance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Ionisation cooling: principle:</a:t>
            </a: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0312" y="1389777"/>
            <a:ext cx="6886064" cy="1391151"/>
          </a:xfrm>
          <a:prstGeom prst="rect">
            <a:avLst/>
          </a:prstGeom>
          <a:solidFill>
            <a:srgbClr val="FFFFCC"/>
          </a:solidFill>
          <a:ln w="38100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0" y="2739190"/>
            <a:ext cx="9144000" cy="411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endParaRPr kumimoji="0" lang="en-GB" sz="3600" b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95356" y="3905756"/>
            <a:ext cx="3750119" cy="2812570"/>
          </a:xfrm>
          <a:prstGeom prst="rect">
            <a:avLst/>
          </a:prstGeom>
          <a:noFill/>
          <a:ln w="38100" algn="ctr">
            <a:solidFill>
              <a:srgbClr val="FF0000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70194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L-pr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Data-proj-slides">
  <a:themeElements>
    <a:clrScheme name="Data-proj-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Data-proj-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ata-proj-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ata-proj-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ata-proj-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lides">
  <a:themeElements>
    <a:clrScheme name="Slides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Slid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rgbClr val="FFCC00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lides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s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s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2_Theme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3600" b="1" dirty="0" err="1" smtClean="0">
            <a:solidFill>
              <a:srgbClr val="FFC000"/>
            </a:solidFill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ISIS Small Bottom Banner">
  <a:themeElements>
    <a:clrScheme name="ISIS Small Bottom Bann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SIS Small Bottom Banner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SIS Small Bottom Bann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SIS Small Bottom Bann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SIS Small Bottom Bann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KL-pres</Template>
  <TotalTime>1542</TotalTime>
  <Words>445</Words>
  <Application>Microsoft Macintosh PowerPoint</Application>
  <PresentationFormat>On-screen Show (4:3)</PresentationFormat>
  <Paragraphs>101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KL-pres</vt:lpstr>
      <vt:lpstr>1_Data-proj-slides</vt:lpstr>
      <vt:lpstr>1_Theme1</vt:lpstr>
      <vt:lpstr>Slides</vt:lpstr>
      <vt:lpstr>Presentation1</vt:lpstr>
      <vt:lpstr>1_Theme2</vt:lpstr>
      <vt:lpstr>2_Theme2</vt:lpstr>
      <vt:lpstr>ISIS Small Bottom Banner</vt:lpstr>
      <vt:lpstr>Document</vt:lpstr>
      <vt:lpstr> Progress of MICE,  the International  Muon Ionization Cooling Experiment</vt:lpstr>
      <vt:lpstr>Acknowledgements:</vt:lpstr>
      <vt:lpstr>Contents:</vt:lpstr>
      <vt:lpstr>Motivation</vt:lpstr>
      <vt:lpstr>Neutrino Factory:</vt:lpstr>
      <vt:lpstr>Muon Collider:</vt:lpstr>
      <vt:lpstr>Ionization cooling</vt:lpstr>
      <vt:lpstr>Muon front-end:</vt:lpstr>
      <vt:lpstr>Ionisation cooling: principle:</vt:lpstr>
      <vt:lpstr>Overview of MICE</vt:lpstr>
      <vt:lpstr>MICE:</vt:lpstr>
      <vt:lpstr>Cooling performance:</vt:lpstr>
      <vt:lpstr>The Muon Ionization Cooling Experiment:</vt:lpstr>
      <vt:lpstr>The Muon Ionization Cooling Experiment:</vt:lpstr>
      <vt:lpstr>PowerPoint Presentation</vt:lpstr>
      <vt:lpstr>Status of MICE</vt:lpstr>
      <vt:lpstr>Step I [complete]:</vt:lpstr>
      <vt:lpstr>Step IV [under construction]:</vt:lpstr>
      <vt:lpstr>Step IV [under construction]:</vt:lpstr>
      <vt:lpstr>Step VI [in preparation]:</vt:lpstr>
      <vt:lpstr>Step VI [in preparation]:</vt:lpstr>
      <vt:lpstr>Conclusions</vt:lpstr>
      <vt:lpstr>Conclusions:</vt:lpstr>
    </vt:vector>
  </TitlesOfParts>
  <Company>Imperial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UKNF &amp; MICE:</dc:title>
  <dc:creator>Ken</dc:creator>
  <cp:lastModifiedBy>Kenneth Long</cp:lastModifiedBy>
  <cp:revision>106</cp:revision>
  <dcterms:created xsi:type="dcterms:W3CDTF">2012-05-06T10:05:37Z</dcterms:created>
  <dcterms:modified xsi:type="dcterms:W3CDTF">2012-07-06T08:26:05Z</dcterms:modified>
</cp:coreProperties>
</file>