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5" r:id="rId5"/>
    <p:sldId id="261" r:id="rId6"/>
    <p:sldId id="266" r:id="rId7"/>
    <p:sldId id="259" r:id="rId8"/>
    <p:sldId id="260" r:id="rId9"/>
    <p:sldId id="262" r:id="rId10"/>
    <p:sldId id="264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5A09"/>
    <a:srgbClr val="FFFFAB"/>
    <a:srgbClr val="FFFFC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3" autoAdjust="0"/>
    <p:restoredTop sz="94660"/>
  </p:normalViewPr>
  <p:slideViewPr>
    <p:cSldViewPr>
      <p:cViewPr varScale="1">
        <p:scale>
          <a:sx n="111" d="100"/>
          <a:sy n="111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1F7EB-506A-4594-9ECB-0E8611E4C48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34EC1683-3933-42F5-A6DC-07AE40D3C1B2}" type="datetime3">
              <a:rPr lang="en-GB" smtClean="0"/>
              <a:pPr/>
              <a:t>29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758A8-DB30-41D7-A92A-A431A5B8B12D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37CDC-17D5-4904-8F05-247E05C05938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8980-FA58-49B1-B11E-6844A9CFA0A8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34C7-72CD-442A-9A76-1B90656B5255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226FE-FC92-42B9-B5F9-BBBFA4F6997B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F7476-6791-4AE8-B332-5C7674CE8D89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DB36-1CFB-4056-AF95-F0C622E79FD3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E0A8-4F1A-407D-B195-B8D5E2E83963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D76D1-5FB1-4762-8A88-91AD37848725}" type="datetime3">
              <a:rPr lang="en-GB" smtClean="0"/>
              <a:pPr/>
              <a:t>29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94320"/>
            <a:ext cx="6768752" cy="1077218"/>
          </a:xfrm>
        </p:spPr>
        <p:txBody>
          <a:bodyPr/>
          <a:lstStyle/>
          <a:p>
            <a:r>
              <a:rPr lang="en-US" sz="3200" dirty="0" smtClean="0"/>
              <a:t>PROTECTION SHELLS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\\cern.ch\dfs\Users\h\hrambeau\Documents\My Pictures\P10004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smtClean="0"/>
              <a:t>TE-VSC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96697"/>
            <a:ext cx="7596336" cy="756039"/>
          </a:xfrm>
        </p:spPr>
        <p:txBody>
          <a:bodyPr/>
          <a:lstStyle/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r>
              <a:rPr lang="fr-CH" dirty="0" smtClean="0"/>
              <a:t/>
            </a:r>
            <a:br>
              <a:rPr lang="fr-CH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564904"/>
            <a:ext cx="6373216" cy="396044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fr-CH" dirty="0" smtClean="0"/>
              <a:t>Modification </a:t>
            </a:r>
            <a:r>
              <a:rPr lang="fr-CH" dirty="0" err="1" smtClean="0"/>
              <a:t>ongoing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pre</a:t>
            </a:r>
            <a:r>
              <a:rPr lang="fr-CH" dirty="0" smtClean="0"/>
              <a:t>-production inspection tests.</a:t>
            </a:r>
          </a:p>
          <a:p>
            <a:pPr marL="514350" indent="-514350" algn="l">
              <a:buAutoNum type="arabicPeriod"/>
            </a:pPr>
            <a:endParaRPr lang="fr-CH" dirty="0" smtClean="0"/>
          </a:p>
          <a:p>
            <a:pPr marL="514350" indent="-514350" algn="l">
              <a:buAutoNum type="arabicPeriod"/>
            </a:pPr>
            <a:r>
              <a:rPr lang="fr-CH" dirty="0" smtClean="0"/>
              <a:t>Second </a:t>
            </a:r>
            <a:r>
              <a:rPr lang="fr-CH" dirty="0" err="1" smtClean="0"/>
              <a:t>pre</a:t>
            </a:r>
            <a:r>
              <a:rPr lang="fr-CH" dirty="0" smtClean="0"/>
              <a:t>-production </a:t>
            </a:r>
            <a:r>
              <a:rPr lang="fr-CH" dirty="0" err="1" smtClean="0"/>
              <a:t>reception</a:t>
            </a:r>
            <a:r>
              <a:rPr lang="fr-CH" dirty="0" smtClean="0"/>
              <a:t> and qualification.</a:t>
            </a:r>
          </a:p>
          <a:p>
            <a:pPr marL="514350" indent="-514350" algn="l">
              <a:buAutoNum type="arabicPeriod"/>
            </a:pPr>
            <a:endParaRPr lang="fr-CH" dirty="0" smtClean="0"/>
          </a:p>
          <a:p>
            <a:pPr marL="514350" indent="-514350" algn="l">
              <a:buAutoNum type="arabicPeriod"/>
            </a:pPr>
            <a:r>
              <a:rPr lang="fr-CH" dirty="0" err="1" smtClean="0"/>
              <a:t>Series</a:t>
            </a:r>
            <a:r>
              <a:rPr lang="fr-CH" dirty="0" smtClean="0"/>
              <a:t> production (2 </a:t>
            </a:r>
            <a:r>
              <a:rPr lang="fr-CH" dirty="0" err="1" smtClean="0"/>
              <a:t>batches</a:t>
            </a:r>
            <a:r>
              <a:rPr lang="fr-CH" smtClean="0"/>
              <a:t>).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H:\DCIM\100_PANA\P1000466.JPG"/>
          <p:cNvPicPr/>
          <p:nvPr/>
        </p:nvPicPr>
        <p:blipFill>
          <a:blip r:embed="rId3" cstate="print"/>
          <a:srcRect t="32653" b="22449"/>
          <a:stretch>
            <a:fillRect/>
          </a:stretch>
        </p:blipFill>
        <p:spPr bwMode="auto">
          <a:xfrm>
            <a:off x="2123728" y="764704"/>
            <a:ext cx="5400600" cy="1795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8316416" cy="60212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fr-CH" sz="3900" dirty="0" smtClean="0"/>
              <a:t>WHERE ?</a:t>
            </a:r>
          </a:p>
          <a:p>
            <a:pPr algn="ctr">
              <a:buNone/>
            </a:pPr>
            <a:r>
              <a:rPr lang="fr-CH" sz="3900" dirty="0" smtClean="0"/>
              <a:t>WHY ?</a:t>
            </a:r>
          </a:p>
          <a:p>
            <a:pPr algn="ctr">
              <a:buNone/>
            </a:pPr>
            <a:r>
              <a:rPr lang="fr-CH" sz="3900" dirty="0" smtClean="0"/>
              <a:t>HOW ?</a:t>
            </a:r>
          </a:p>
          <a:p>
            <a:pPr algn="ctr">
              <a:buNone/>
            </a:pPr>
            <a:r>
              <a:rPr lang="fr-CH" sz="3900" dirty="0" smtClean="0"/>
              <a:t>WHEN ?</a:t>
            </a:r>
          </a:p>
          <a:p>
            <a:pPr algn="ctr">
              <a:buNone/>
            </a:pPr>
            <a:endParaRPr lang="fr-CH" dirty="0" smtClean="0"/>
          </a:p>
          <a:p>
            <a:pPr algn="ctr">
              <a:buNone/>
            </a:pPr>
            <a:r>
              <a:rPr lang="fr-CH" dirty="0" smtClean="0"/>
              <a:t>In LHC </a:t>
            </a:r>
            <a:r>
              <a:rPr lang="fr-CH" dirty="0" smtClean="0"/>
              <a:t>Interconnections</a:t>
            </a:r>
            <a:endParaRPr lang="en-US" dirty="0"/>
          </a:p>
          <a:p>
            <a:pPr algn="ctr"/>
            <a:r>
              <a:rPr lang="fr-CH" dirty="0"/>
              <a:t> </a:t>
            </a:r>
            <a:endParaRPr lang="en-US" dirty="0"/>
          </a:p>
          <a:p>
            <a:pPr algn="ctr"/>
            <a:r>
              <a:rPr lang="fr-CH" dirty="0" smtClean="0"/>
              <a:t>To </a:t>
            </a:r>
            <a:r>
              <a:rPr lang="fr-CH" dirty="0" err="1" smtClean="0"/>
              <a:t>limit</a:t>
            </a:r>
            <a:r>
              <a:rPr lang="fr-CH" dirty="0" smtClean="0"/>
              <a:t> damage on cold vacuum </a:t>
            </a:r>
            <a:r>
              <a:rPr lang="fr-CH" dirty="0" smtClean="0"/>
              <a:t>line </a:t>
            </a:r>
            <a:r>
              <a:rPr lang="fr-CH" dirty="0" smtClean="0"/>
              <a:t>interconnections:  </a:t>
            </a:r>
          </a:p>
          <a:p>
            <a:pPr>
              <a:buNone/>
            </a:pPr>
            <a:r>
              <a:rPr lang="fr-CH" sz="2300" dirty="0" smtClean="0"/>
              <a:t>-     </a:t>
            </a:r>
            <a:r>
              <a:rPr lang="fr-CH" sz="2300" dirty="0" err="1" smtClean="0"/>
              <a:t>Bellows</a:t>
            </a:r>
            <a:r>
              <a:rPr lang="fr-CH" sz="2300" dirty="0" smtClean="0"/>
              <a:t> </a:t>
            </a:r>
            <a:r>
              <a:rPr lang="fr-CH" sz="2300" dirty="0" err="1" smtClean="0"/>
              <a:t>buckling</a:t>
            </a:r>
            <a:r>
              <a:rPr lang="fr-CH" sz="2300" dirty="0" smtClean="0"/>
              <a:t> </a:t>
            </a:r>
          </a:p>
          <a:p>
            <a:pPr>
              <a:buFontTx/>
              <a:buChar char="-"/>
            </a:pPr>
            <a:r>
              <a:rPr lang="fr-CH" sz="2300" dirty="0" err="1" smtClean="0"/>
              <a:t>Electrical</a:t>
            </a:r>
            <a:r>
              <a:rPr lang="fr-CH" sz="2300" dirty="0" smtClean="0"/>
              <a:t> arcs on </a:t>
            </a:r>
            <a:r>
              <a:rPr lang="fr-CH" sz="2300" dirty="0" err="1" smtClean="0"/>
              <a:t>thin</a:t>
            </a:r>
            <a:r>
              <a:rPr lang="fr-CH" sz="2300" dirty="0" smtClean="0"/>
              <a:t> </a:t>
            </a:r>
            <a:r>
              <a:rPr lang="fr-CH" sz="2300" dirty="0" err="1" smtClean="0"/>
              <a:t>walled</a:t>
            </a:r>
            <a:r>
              <a:rPr lang="fr-CH" sz="2300" dirty="0" smtClean="0"/>
              <a:t> </a:t>
            </a:r>
            <a:r>
              <a:rPr lang="fr-CH" sz="2300" dirty="0" err="1" smtClean="0"/>
              <a:t>shells</a:t>
            </a:r>
            <a:endParaRPr lang="fr-CH" sz="2300" dirty="0" smtClean="0"/>
          </a:p>
          <a:p>
            <a:pPr>
              <a:buFontTx/>
              <a:buChar char="-"/>
            </a:pPr>
            <a:r>
              <a:rPr lang="fr-CH" sz="2300" dirty="0" err="1" smtClean="0"/>
              <a:t>Gas</a:t>
            </a:r>
            <a:r>
              <a:rPr lang="fr-CH" sz="2300" dirty="0" smtClean="0"/>
              <a:t> and </a:t>
            </a:r>
            <a:r>
              <a:rPr lang="fr-CH" sz="2300" dirty="0" err="1" smtClean="0"/>
              <a:t>external</a:t>
            </a:r>
            <a:r>
              <a:rPr lang="fr-CH" sz="2300" dirty="0" smtClean="0"/>
              <a:t> </a:t>
            </a:r>
            <a:r>
              <a:rPr lang="fr-CH" sz="2300" dirty="0" err="1" smtClean="0"/>
              <a:t>particulate</a:t>
            </a:r>
            <a:r>
              <a:rPr lang="fr-CH" sz="2300" dirty="0" smtClean="0"/>
              <a:t> </a:t>
            </a:r>
            <a:r>
              <a:rPr lang="fr-CH" sz="2300" dirty="0" err="1" smtClean="0"/>
              <a:t>inrush</a:t>
            </a:r>
            <a:endParaRPr lang="en-US" sz="2300" dirty="0" smtClean="0"/>
          </a:p>
          <a:p>
            <a:pPr algn="ctr">
              <a:buNone/>
            </a:pPr>
            <a:endParaRPr lang="fr-CH" dirty="0" smtClean="0"/>
          </a:p>
          <a:p>
            <a:pPr algn="ctr">
              <a:buNone/>
            </a:pPr>
            <a:r>
              <a:rPr lang="fr-CH" dirty="0" smtClean="0"/>
              <a:t>By </a:t>
            </a:r>
            <a:r>
              <a:rPr lang="fr-CH" dirty="0" err="1" smtClean="0"/>
              <a:t>protecting</a:t>
            </a:r>
            <a:r>
              <a:rPr lang="fr-CH" dirty="0" smtClean="0"/>
              <a:t> the </a:t>
            </a:r>
            <a:r>
              <a:rPr lang="fr-CH" dirty="0" err="1" smtClean="0"/>
              <a:t>bellows</a:t>
            </a:r>
            <a:r>
              <a:rPr lang="fr-CH" dirty="0" smtClean="0"/>
              <a:t> to </a:t>
            </a:r>
            <a:r>
              <a:rPr lang="fr-CH" dirty="0" err="1" smtClean="0"/>
              <a:t>electrical</a:t>
            </a:r>
            <a:r>
              <a:rPr lang="fr-CH" dirty="0" smtClean="0"/>
              <a:t> arcs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dielectrical</a:t>
            </a:r>
            <a:r>
              <a:rPr lang="fr-CH" dirty="0" smtClean="0"/>
              <a:t> </a:t>
            </a:r>
            <a:r>
              <a:rPr lang="fr-CH" dirty="0" err="1" smtClean="0"/>
              <a:t>shells</a:t>
            </a:r>
            <a:endParaRPr lang="fr-CH" dirty="0" smtClean="0"/>
          </a:p>
          <a:p>
            <a:pPr algn="ctr">
              <a:buNone/>
            </a:pPr>
            <a:endParaRPr lang="fr-CH" dirty="0" smtClean="0"/>
          </a:p>
          <a:p>
            <a:pPr algn="ctr">
              <a:buNone/>
            </a:pPr>
            <a:r>
              <a:rPr lang="fr-CH" dirty="0" smtClean="0"/>
              <a:t>For </a:t>
            </a:r>
            <a:r>
              <a:rPr lang="fr-CH" dirty="0" err="1" smtClean="0"/>
              <a:t>operation</a:t>
            </a:r>
            <a:r>
              <a:rPr lang="fr-CH" dirty="0" smtClean="0"/>
              <a:t> and </a:t>
            </a:r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Long </a:t>
            </a:r>
            <a:r>
              <a:rPr lang="fr-CH" dirty="0" err="1" smtClean="0"/>
              <a:t>Shutdown</a:t>
            </a:r>
            <a:r>
              <a:rPr lang="fr-CH" dirty="0" smtClean="0"/>
              <a:t> 1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pic>
        <p:nvPicPr>
          <p:cNvPr id="6" name="Picture 5" descr="\\cern.ch\dfs\Users\h\hrambeau\Documents\My Pictures\P10004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26997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39"/>
            <a:ext cx="7560840" cy="792089"/>
          </a:xfrm>
        </p:spPr>
        <p:txBody>
          <a:bodyPr>
            <a:normAutofit fontScale="90000"/>
          </a:bodyPr>
          <a:lstStyle/>
          <a:p>
            <a:r>
              <a:rPr lang="fr-CH" dirty="0"/>
              <a:t>-</a:t>
            </a:r>
            <a:r>
              <a:rPr lang="fr-CH" dirty="0" smtClean="0"/>
              <a:t>ULTEM</a:t>
            </a:r>
            <a:r>
              <a:rPr lang="fr-CH" dirty="0" smtClean="0">
                <a:sym typeface="Symbol"/>
              </a:rPr>
              <a:t>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80728"/>
            <a:ext cx="8229600" cy="5364163"/>
          </a:xfrm>
        </p:spPr>
        <p:txBody>
          <a:bodyPr>
            <a:normAutofit fontScale="85000" lnSpcReduction="20000"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material</a:t>
            </a:r>
            <a:r>
              <a:rPr lang="fr-CH" dirty="0" smtClean="0"/>
              <a:t> </a:t>
            </a:r>
            <a:r>
              <a:rPr lang="fr-CH" dirty="0" err="1" smtClean="0"/>
              <a:t>chosen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polyetherimide</a:t>
            </a:r>
            <a:r>
              <a:rPr lang="fr-CH" dirty="0" smtClean="0"/>
              <a:t> (PEI) or </a:t>
            </a:r>
            <a:r>
              <a:rPr lang="fr-CH" dirty="0" err="1" smtClean="0"/>
              <a:t>commonly</a:t>
            </a:r>
            <a:r>
              <a:rPr lang="fr-CH" dirty="0" smtClean="0"/>
              <a:t> ULTEM (not </a:t>
            </a:r>
            <a:r>
              <a:rPr lang="fr-CH" dirty="0" err="1" smtClean="0"/>
              <a:t>charged</a:t>
            </a:r>
            <a:r>
              <a:rPr lang="fr-CH" dirty="0" smtClean="0"/>
              <a:t>)</a:t>
            </a:r>
          </a:p>
          <a:p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in LHC (DFBA, …) </a:t>
            </a:r>
          </a:p>
          <a:p>
            <a:r>
              <a:rPr lang="fr-CH" dirty="0" smtClean="0"/>
              <a:t>Radiation </a:t>
            </a:r>
            <a:r>
              <a:rPr lang="fr-CH" dirty="0" err="1" smtClean="0"/>
              <a:t>resistant</a:t>
            </a:r>
            <a:r>
              <a:rPr lang="fr-CH" dirty="0" smtClean="0"/>
              <a:t>: (no </a:t>
            </a:r>
            <a:r>
              <a:rPr lang="fr-CH" dirty="0" err="1" smtClean="0"/>
              <a:t>significant</a:t>
            </a:r>
            <a:r>
              <a:rPr lang="fr-CH" dirty="0" smtClean="0"/>
              <a:t> damage up to 10 </a:t>
            </a:r>
            <a:r>
              <a:rPr lang="fr-CH" dirty="0" err="1" smtClean="0"/>
              <a:t>MGy</a:t>
            </a:r>
            <a:r>
              <a:rPr lang="fr-CH" dirty="0" smtClean="0"/>
              <a:t>)</a:t>
            </a:r>
          </a:p>
          <a:p>
            <a:pPr>
              <a:buNone/>
            </a:pPr>
            <a:r>
              <a:rPr lang="fr-CH" dirty="0" smtClean="0"/>
              <a:t>	[</a:t>
            </a:r>
            <a:r>
              <a:rPr lang="fr-CH" sz="2400" dirty="0" err="1" smtClean="0"/>
              <a:t>Tavlet</a:t>
            </a:r>
            <a:r>
              <a:rPr lang="fr-CH" sz="2400" dirty="0" smtClean="0"/>
              <a:t>, Compilation of radiation damage test data, Part 2, CERN 98-01</a:t>
            </a:r>
            <a:r>
              <a:rPr lang="fr-CH" dirty="0" smtClean="0"/>
              <a:t>]</a:t>
            </a:r>
          </a:p>
          <a:p>
            <a:r>
              <a:rPr lang="fr-CH" dirty="0" err="1" smtClean="0"/>
              <a:t>Cryogenic</a:t>
            </a:r>
            <a:r>
              <a:rPr lang="fr-CH" dirty="0" smtClean="0"/>
              <a:t> </a:t>
            </a:r>
            <a:r>
              <a:rPr lang="fr-CH" dirty="0" err="1" smtClean="0"/>
              <a:t>resistant</a:t>
            </a:r>
            <a:endParaRPr lang="fr-CH" dirty="0" smtClean="0"/>
          </a:p>
          <a:p>
            <a:r>
              <a:rPr lang="fr-CH" dirty="0" err="1" smtClean="0"/>
              <a:t>Dielectric</a:t>
            </a:r>
            <a:r>
              <a:rPr lang="fr-CH" dirty="0" smtClean="0"/>
              <a:t> </a:t>
            </a:r>
            <a:r>
              <a:rPr lang="fr-CH" dirty="0" err="1" smtClean="0"/>
              <a:t>properties</a:t>
            </a:r>
            <a:endParaRPr lang="fr-CH" dirty="0" smtClean="0"/>
          </a:p>
          <a:p>
            <a:r>
              <a:rPr lang="fr-CH" dirty="0" smtClean="0"/>
              <a:t>Good vacuum </a:t>
            </a:r>
            <a:r>
              <a:rPr lang="fr-CH" dirty="0" err="1" smtClean="0"/>
              <a:t>properties</a:t>
            </a:r>
            <a:r>
              <a:rPr lang="fr-CH" dirty="0" smtClean="0"/>
              <a:t>: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outgassing</a:t>
            </a:r>
            <a:r>
              <a:rPr lang="fr-CH" dirty="0" smtClean="0"/>
              <a:t> </a:t>
            </a:r>
            <a:r>
              <a:rPr lang="fr-CH" dirty="0" err="1" smtClean="0"/>
              <a:t>polymer</a:t>
            </a:r>
            <a:endParaRPr lang="fr-CH" dirty="0" smtClean="0"/>
          </a:p>
          <a:p>
            <a:r>
              <a:rPr lang="fr-CH" dirty="0" err="1" smtClean="0"/>
              <a:t>Amorphous</a:t>
            </a:r>
            <a:r>
              <a:rPr lang="fr-CH" dirty="0" smtClean="0"/>
              <a:t> </a:t>
            </a:r>
            <a:r>
              <a:rPr lang="fr-CH" dirty="0" err="1" smtClean="0"/>
              <a:t>polymer</a:t>
            </a:r>
            <a:r>
              <a:rPr lang="fr-CH" dirty="0" smtClean="0"/>
              <a:t>:</a:t>
            </a:r>
            <a:r>
              <a:rPr lang="fr-CH" dirty="0"/>
              <a:t> </a:t>
            </a:r>
            <a:r>
              <a:rPr lang="fr-CH" dirty="0" err="1" smtClean="0"/>
              <a:t>Geometrical</a:t>
            </a:r>
            <a:r>
              <a:rPr lang="fr-CH" dirty="0" smtClean="0"/>
              <a:t> </a:t>
            </a:r>
            <a:r>
              <a:rPr lang="fr-CH" dirty="0" err="1" smtClean="0"/>
              <a:t>stability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molding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, </a:t>
            </a:r>
            <a:r>
              <a:rPr lang="fr-CH" dirty="0" err="1" smtClean="0"/>
              <a:t>especially</a:t>
            </a:r>
            <a:r>
              <a:rPr lang="fr-CH" dirty="0" smtClean="0"/>
              <a:t> for long </a:t>
            </a:r>
            <a:r>
              <a:rPr lang="fr-CH" dirty="0" err="1" smtClean="0"/>
              <a:t>pieces</a:t>
            </a:r>
            <a:r>
              <a:rPr lang="fr-CH" dirty="0" smtClean="0"/>
              <a:t>     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2400" dirty="0" smtClean="0"/>
              <a:t/>
            </a:r>
            <a:br>
              <a:rPr lang="fr-CH" sz="2400" dirty="0" smtClean="0"/>
            </a:br>
            <a:r>
              <a:rPr lang="fr-CH" sz="2400" dirty="0" err="1" smtClean="0"/>
              <a:t>Three</a:t>
            </a:r>
            <a:r>
              <a:rPr lang="fr-CH" sz="2400" dirty="0" smtClean="0"/>
              <a:t> </a:t>
            </a:r>
            <a:r>
              <a:rPr lang="fr-CH" sz="2400" dirty="0" err="1" smtClean="0"/>
              <a:t>models</a:t>
            </a:r>
            <a:r>
              <a:rPr lang="fr-CH" sz="2400" dirty="0" smtClean="0"/>
              <a:t> of parts for </a:t>
            </a:r>
            <a:r>
              <a:rPr lang="fr-CH" sz="2400" dirty="0" err="1" smtClean="0"/>
              <a:t>twelves</a:t>
            </a:r>
            <a:r>
              <a:rPr lang="fr-CH" sz="2400" dirty="0" smtClean="0"/>
              <a:t> types of interconnections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Content Placeholder 3" descr="H:\DCIM\100_PANA\P1000464.JPG"/>
          <p:cNvPicPr>
            <a:picLocks noGrp="1"/>
          </p:cNvPicPr>
          <p:nvPr>
            <p:ph idx="1"/>
          </p:nvPr>
        </p:nvPicPr>
        <p:blipFill>
          <a:blip r:embed="rId2" cstate="print"/>
          <a:srcRect t="16535"/>
          <a:stretch>
            <a:fillRect/>
          </a:stretch>
        </p:blipFill>
        <p:spPr bwMode="auto">
          <a:xfrm>
            <a:off x="2209800" y="4114800"/>
            <a:ext cx="4343400" cy="242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DCIM\100_PANA\P1000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124744"/>
            <a:ext cx="2032000" cy="1524000"/>
          </a:xfrm>
          <a:prstGeom prst="rect">
            <a:avLst/>
          </a:prstGeom>
          <a:noFill/>
        </p:spPr>
      </p:pic>
      <p:pic>
        <p:nvPicPr>
          <p:cNvPr id="1028" name="Picture 4" descr="H:\DCIM\100_PANA\P10004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196752"/>
            <a:ext cx="2032000" cy="1524000"/>
          </a:xfrm>
          <a:prstGeom prst="rect">
            <a:avLst/>
          </a:prstGeom>
          <a:noFill/>
        </p:spPr>
      </p:pic>
      <p:pic>
        <p:nvPicPr>
          <p:cNvPr id="1029" name="Picture 5" descr="H:\DCIM\100_PANA\P10004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24744"/>
            <a:ext cx="2032000" cy="1524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620000" y="5181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       4 positions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21010848" flipH="1">
            <a:off x="5649395" y="5485844"/>
            <a:ext cx="1828800" cy="23873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694627" flipH="1" flipV="1">
            <a:off x="5572693" y="4986884"/>
            <a:ext cx="1925989" cy="2055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03648" y="2780928"/>
            <a:ext cx="7750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Dipole</a:t>
            </a:r>
            <a:r>
              <a:rPr lang="fr-CH" dirty="0" smtClean="0"/>
              <a:t>-</a:t>
            </a:r>
            <a:r>
              <a:rPr lang="fr-CH" dirty="0" err="1" smtClean="0"/>
              <a:t>Dipole</a:t>
            </a:r>
            <a:r>
              <a:rPr lang="fr-CH" dirty="0" smtClean="0"/>
              <a:t>                        </a:t>
            </a:r>
            <a:r>
              <a:rPr lang="fr-CH" dirty="0" err="1" smtClean="0"/>
              <a:t>Dipole</a:t>
            </a:r>
            <a:r>
              <a:rPr lang="fr-CH" dirty="0" smtClean="0"/>
              <a:t>-</a:t>
            </a:r>
            <a:r>
              <a:rPr lang="fr-CH" dirty="0" err="1" smtClean="0"/>
              <a:t>Quadrupole</a:t>
            </a:r>
            <a:r>
              <a:rPr lang="fr-CH" dirty="0" smtClean="0"/>
              <a:t>            </a:t>
            </a:r>
            <a:r>
              <a:rPr lang="fr-CH" dirty="0" err="1" smtClean="0"/>
              <a:t>Quadrupole</a:t>
            </a:r>
            <a:r>
              <a:rPr lang="fr-CH" dirty="0" smtClean="0"/>
              <a:t>-</a:t>
            </a:r>
            <a:r>
              <a:rPr lang="fr-CH" dirty="0" err="1" smtClean="0"/>
              <a:t>Dipole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38201" y="5257800"/>
            <a:ext cx="1645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View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underneath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3131676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 LHC</a:t>
            </a:r>
            <a:r>
              <a:rPr lang="fr-CH" dirty="0" smtClean="0">
                <a:latin typeface="Arial" pitchFamily="34" charset="0"/>
                <a:cs typeface="Arial" pitchFamily="34" charset="0"/>
              </a:rPr>
              <a:t>:      #764                                 #468                                       #468 </a:t>
            </a:r>
          </a:p>
          <a:p>
            <a:r>
              <a:rPr lang="fr-CH" dirty="0" smtClean="0">
                <a:latin typeface="Arial" pitchFamily="34" charset="0"/>
                <a:cs typeface="Arial" pitchFamily="34" charset="0"/>
              </a:rPr>
              <a:t>                                      </a:t>
            </a:r>
          </a:p>
          <a:p>
            <a:r>
              <a:rPr lang="fr-CH" dirty="0" smtClean="0">
                <a:latin typeface="Arial" pitchFamily="34" charset="0"/>
                <a:cs typeface="Arial" pitchFamily="34" charset="0"/>
              </a:rPr>
              <a:t>		Total </a:t>
            </a:r>
            <a:r>
              <a:rPr lang="fr-CH" dirty="0" err="1" smtClean="0">
                <a:latin typeface="Arial" pitchFamily="34" charset="0"/>
                <a:cs typeface="Arial" pitchFamily="34" charset="0"/>
              </a:rPr>
              <a:t>quantity</a:t>
            </a:r>
            <a:r>
              <a:rPr lang="fr-CH" smtClean="0">
                <a:latin typeface="Arial" pitchFamily="34" charset="0"/>
                <a:cs typeface="Arial" pitchFamily="34" charset="0"/>
              </a:rPr>
              <a:t>: (764+468+468)x4= </a:t>
            </a:r>
            <a:r>
              <a:rPr lang="fr-CH" dirty="0" smtClean="0">
                <a:latin typeface="Arial" pitchFamily="34" charset="0"/>
                <a:cs typeface="Arial" pitchFamily="34" charset="0"/>
              </a:rPr>
              <a:t>6800 </a:t>
            </a:r>
            <a:r>
              <a:rPr lang="fr-CH" dirty="0" err="1" smtClean="0">
                <a:latin typeface="Arial" pitchFamily="34" charset="0"/>
                <a:cs typeface="Arial" pitchFamily="34" charset="0"/>
              </a:rPr>
              <a:t>pcs</a:t>
            </a:r>
            <a:r>
              <a:rPr lang="fr-CH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4"/>
            <a:ext cx="7560840" cy="584775"/>
          </a:xfrm>
        </p:spPr>
        <p:txBody>
          <a:bodyPr/>
          <a:lstStyle/>
          <a:p>
            <a:r>
              <a:rPr lang="en-US" sz="3200" dirty="0" smtClean="0"/>
              <a:t>Design and prototype evolution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\\cern.ch\dfs\Users\h\hrambeau\Documents\My Pictures\P1000452.JPG"/>
          <p:cNvPicPr/>
          <p:nvPr/>
        </p:nvPicPr>
        <p:blipFill>
          <a:blip r:embed="rId2" cstate="print"/>
          <a:srcRect t="19800" b="7800"/>
          <a:stretch>
            <a:fillRect/>
          </a:stretch>
        </p:blipFill>
        <p:spPr bwMode="auto">
          <a:xfrm>
            <a:off x="827584" y="2204864"/>
            <a:ext cx="8316416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948264" y="1628800"/>
            <a:ext cx="237626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Pre</a:t>
            </a:r>
            <a:r>
              <a:rPr lang="fr-CH" sz="1600" b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fr-CH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production </a:t>
            </a:r>
            <a:r>
              <a:rPr kumimoji="0" lang="fr-CH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52120" y="836712"/>
            <a:ext cx="230425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Molding</a:t>
            </a:r>
            <a:r>
              <a:rPr kumimoji="0" lang="fr-C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prototypes</a:t>
            </a:r>
            <a:r>
              <a:rPr lang="fr-CH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CH" sz="1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(polycarbonate)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635896" y="1484784"/>
            <a:ext cx="24482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1600" b="1" noProof="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Rapid</a:t>
            </a:r>
            <a:r>
              <a:rPr lang="fr-CH" sz="1600" b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prototypes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1600" b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(CERN </a:t>
            </a:r>
            <a:r>
              <a:rPr lang="fr-CH" sz="1600" b="1" noProof="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polymer</a:t>
            </a:r>
            <a:r>
              <a:rPr lang="fr-CH" sz="1600" b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labo)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59632" y="908720"/>
            <a:ext cx="2664296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1600" b="1" noProof="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Forming</a:t>
            </a:r>
            <a:r>
              <a:rPr lang="fr-CH" sz="1600" b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CH" sz="1600" b="1" noProof="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machining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75856" y="1268760"/>
            <a:ext cx="0" cy="158417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876256" y="1412776"/>
            <a:ext cx="0" cy="158417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580112" y="2132856"/>
            <a:ext cx="0" cy="93610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316416" y="1916832"/>
            <a:ext cx="0" cy="10801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572000" y="2132856"/>
            <a:ext cx="0" cy="57606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CH" dirty="0" err="1" smtClean="0"/>
              <a:t>Functional</a:t>
            </a:r>
            <a:r>
              <a:rPr lang="fr-CH" dirty="0" smtClean="0"/>
              <a:t> design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 descr="H:\DCIM\100_PANA\P10005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6381328"/>
            <a:ext cx="26642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Interlocking</a:t>
            </a:r>
            <a:r>
              <a:rPr lang="fr-CH" dirty="0" smtClean="0"/>
              <a:t> </a:t>
            </a:r>
            <a:r>
              <a:rPr lang="fr-CH" dirty="0" err="1" smtClean="0"/>
              <a:t>ribs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2852936"/>
            <a:ext cx="120577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Reference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3645024"/>
            <a:ext cx="11673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Stiffeners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27784" y="4725144"/>
            <a:ext cx="15121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Screw</a:t>
            </a:r>
            <a:r>
              <a:rPr lang="fr-CH" dirty="0" smtClean="0"/>
              <a:t> </a:t>
            </a:r>
            <a:r>
              <a:rPr lang="fr-CH" dirty="0" err="1" smtClean="0"/>
              <a:t>holes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1124744"/>
            <a:ext cx="179408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Positioning</a:t>
            </a:r>
            <a:r>
              <a:rPr lang="fr-CH" dirty="0" smtClean="0"/>
              <a:t> </a:t>
            </a:r>
            <a:r>
              <a:rPr lang="fr-CH" dirty="0" err="1" smtClean="0"/>
              <a:t>ribs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63688" y="836712"/>
            <a:ext cx="1800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Window</a:t>
            </a:r>
            <a:r>
              <a:rPr lang="fr-CH" dirty="0" smtClean="0"/>
              <a:t>  </a:t>
            </a:r>
            <a:r>
              <a:rPr lang="fr-CH" dirty="0" err="1" smtClean="0"/>
              <a:t>rescue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1547664" y="3212976"/>
            <a:ext cx="144016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20543660">
            <a:off x="1980852" y="1845050"/>
            <a:ext cx="978408" cy="159051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 rot="21034619">
            <a:off x="2123371" y="1991219"/>
            <a:ext cx="1800200" cy="14401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2562308">
            <a:off x="4096863" y="5220843"/>
            <a:ext cx="441243" cy="150591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rot="2948862">
            <a:off x="2917501" y="5262501"/>
            <a:ext cx="562306" cy="148670"/>
          </a:xfrm>
          <a:prstGeom prst="rightArrow">
            <a:avLst>
              <a:gd name="adj1" fmla="val 50000"/>
              <a:gd name="adj2" fmla="val 6985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6660232" y="4005064"/>
            <a:ext cx="144016" cy="504056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6228184" y="4005064"/>
            <a:ext cx="144016" cy="360040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 rot="19323021">
            <a:off x="2951223" y="2333070"/>
            <a:ext cx="2808312" cy="144016"/>
          </a:xfrm>
          <a:prstGeom prst="lef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 rot="19323021">
            <a:off x="3743312" y="2333070"/>
            <a:ext cx="2808312" cy="144016"/>
          </a:xfrm>
          <a:prstGeom prst="lef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Up Arrow 26"/>
          <p:cNvSpPr/>
          <p:nvPr/>
        </p:nvSpPr>
        <p:spPr>
          <a:xfrm rot="2842385" flipH="1">
            <a:off x="6995298" y="4840498"/>
            <a:ext cx="154728" cy="2043380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 rot="17649319" flipH="1">
            <a:off x="2816064" y="5706957"/>
            <a:ext cx="131406" cy="1238773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Up Arrow 28"/>
          <p:cNvSpPr/>
          <p:nvPr/>
        </p:nvSpPr>
        <p:spPr>
          <a:xfrm rot="8805935" flipH="1">
            <a:off x="3610452" y="1086676"/>
            <a:ext cx="171835" cy="498476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115616" y="2132856"/>
            <a:ext cx="89639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Inserts</a:t>
            </a:r>
            <a:endParaRPr lang="en-US" dirty="0"/>
          </a:p>
        </p:txBody>
      </p:sp>
      <p:sp>
        <p:nvSpPr>
          <p:cNvPr id="31" name="Up Arrow 30"/>
          <p:cNvSpPr/>
          <p:nvPr/>
        </p:nvSpPr>
        <p:spPr>
          <a:xfrm rot="1080320" flipH="1">
            <a:off x="5515323" y="1922387"/>
            <a:ext cx="154606" cy="4463319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275856" y="3429000"/>
            <a:ext cx="223224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Functional</a:t>
            </a:r>
            <a:r>
              <a:rPr lang="fr-CH" dirty="0" smtClean="0"/>
              <a:t> </a:t>
            </a:r>
            <a:r>
              <a:rPr lang="fr-CH" dirty="0" smtClean="0"/>
              <a:t>gap</a:t>
            </a:r>
            <a:endParaRPr lang="fr-CH" dirty="0" smtClean="0"/>
          </a:p>
          <a:p>
            <a:r>
              <a:rPr lang="fr-CH" dirty="0" smtClean="0"/>
              <a:t>For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geometrics</a:t>
            </a:r>
            <a:r>
              <a:rPr lang="fr-CH" dirty="0" smtClean="0"/>
              <a:t> </a:t>
            </a:r>
            <a:r>
              <a:rPr lang="fr-CH" dirty="0" err="1" smtClean="0"/>
              <a:t>weld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1520" y="4149080"/>
            <a:ext cx="2088232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Gap for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geometrical</a:t>
            </a:r>
            <a:r>
              <a:rPr lang="fr-CH" dirty="0" smtClean="0"/>
              <a:t> </a:t>
            </a:r>
            <a:r>
              <a:rPr lang="fr-CH" dirty="0" err="1" smtClean="0"/>
              <a:t>tolerances</a:t>
            </a:r>
            <a:r>
              <a:rPr lang="fr-CH" dirty="0" smtClean="0"/>
              <a:t>  and </a:t>
            </a:r>
            <a:r>
              <a:rPr lang="fr-CH" dirty="0" err="1" smtClean="0"/>
              <a:t>misalignement</a:t>
            </a:r>
            <a:endParaRPr lang="fr-CH" dirty="0" smtClean="0"/>
          </a:p>
        </p:txBody>
      </p:sp>
      <p:sp>
        <p:nvSpPr>
          <p:cNvPr id="34" name="Left-Right Arrow 33"/>
          <p:cNvSpPr/>
          <p:nvPr/>
        </p:nvSpPr>
        <p:spPr>
          <a:xfrm flipV="1">
            <a:off x="3275856" y="4437112"/>
            <a:ext cx="576064" cy="216024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rot="5400000">
            <a:off x="611560" y="5661248"/>
            <a:ext cx="576064" cy="144016"/>
          </a:xfrm>
          <a:prstGeom prst="rightArrow">
            <a:avLst>
              <a:gd name="adj1" fmla="val 34176"/>
              <a:gd name="adj2" fmla="val 6362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 Arrow 38"/>
          <p:cNvSpPr/>
          <p:nvPr/>
        </p:nvSpPr>
        <p:spPr>
          <a:xfrm>
            <a:off x="899592" y="1412776"/>
            <a:ext cx="144016" cy="2664296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</a:t>
            </a:r>
            <a:r>
              <a:rPr lang="fr-CH" dirty="0" smtClean="0"/>
              <a:t>ests</a:t>
            </a:r>
            <a:endParaRPr lang="en-US" dirty="0"/>
          </a:p>
        </p:txBody>
      </p:sp>
      <p:pic>
        <p:nvPicPr>
          <p:cNvPr id="4" name="Picture 3" descr="\\cern.ch\dfs\Users\h\hrambeau\Documents\My Pictures\P1010661.JPG"/>
          <p:cNvPicPr/>
          <p:nvPr/>
        </p:nvPicPr>
        <p:blipFill>
          <a:blip r:embed="rId2" cstate="print"/>
          <a:srcRect l="27000" r="18000"/>
          <a:stretch>
            <a:fillRect/>
          </a:stretch>
        </p:blipFill>
        <p:spPr bwMode="auto">
          <a:xfrm>
            <a:off x="5580112" y="2492896"/>
            <a:ext cx="309634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Users\h\hrambeau\Documents\My Pictures\P1010747.JPG"/>
          <p:cNvPicPr/>
          <p:nvPr/>
        </p:nvPicPr>
        <p:blipFill>
          <a:blip r:embed="rId3" cstate="print"/>
          <a:srcRect l="6667"/>
          <a:stretch>
            <a:fillRect/>
          </a:stretch>
        </p:blipFill>
        <p:spPr bwMode="auto">
          <a:xfrm>
            <a:off x="1371600" y="3581400"/>
            <a:ext cx="3848472" cy="294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Good </a:t>
            </a:r>
            <a:r>
              <a:rPr lang="fr-CH" sz="2000" dirty="0" err="1" smtClean="0"/>
              <a:t>mechanical</a:t>
            </a:r>
            <a:r>
              <a:rPr lang="fr-CH" sz="2000" dirty="0" smtClean="0"/>
              <a:t> </a:t>
            </a:r>
            <a:r>
              <a:rPr lang="fr-CH" sz="2000" dirty="0" err="1" smtClean="0"/>
              <a:t>strength</a:t>
            </a:r>
            <a:r>
              <a:rPr lang="fr-CH" sz="2000" dirty="0" smtClean="0"/>
              <a:t> of </a:t>
            </a:r>
            <a:r>
              <a:rPr lang="fr-CH" sz="2000" dirty="0" err="1" smtClean="0"/>
              <a:t>threaded</a:t>
            </a:r>
            <a:r>
              <a:rPr lang="fr-CH" sz="2000" dirty="0" smtClean="0"/>
              <a:t> insert </a:t>
            </a:r>
            <a:r>
              <a:rPr lang="fr-CH" sz="2000" dirty="0" err="1" smtClean="0"/>
              <a:t>at</a:t>
            </a:r>
            <a:r>
              <a:rPr lang="fr-CH" sz="2000" dirty="0" smtClean="0"/>
              <a:t> room and </a:t>
            </a:r>
            <a:r>
              <a:rPr lang="fr-CH" sz="2000" dirty="0" err="1" smtClean="0"/>
              <a:t>cryogenic</a:t>
            </a:r>
            <a:r>
              <a:rPr lang="fr-CH" sz="2000" dirty="0" smtClean="0"/>
              <a:t> </a:t>
            </a:r>
            <a:r>
              <a:rPr lang="fr-CH" sz="2000" dirty="0" err="1" smtClean="0"/>
              <a:t>temperature</a:t>
            </a:r>
            <a:r>
              <a:rPr lang="fr-CH" sz="2000" dirty="0" smtClean="0"/>
              <a:t> (77 K and 4.2 K).</a:t>
            </a:r>
          </a:p>
          <a:p>
            <a:r>
              <a:rPr lang="fr-CH" sz="2000" dirty="0" smtClean="0"/>
              <a:t>Test of thermal </a:t>
            </a:r>
            <a:r>
              <a:rPr lang="fr-CH" sz="2000" dirty="0" err="1" smtClean="0"/>
              <a:t>shocks</a:t>
            </a:r>
            <a:r>
              <a:rPr lang="fr-CH" sz="2000" dirty="0" smtClean="0"/>
              <a:t> have been </a:t>
            </a:r>
            <a:r>
              <a:rPr lang="fr-CH" sz="2000" dirty="0" err="1" smtClean="0"/>
              <a:t>carried</a:t>
            </a:r>
            <a:r>
              <a:rPr lang="fr-CH" sz="2000" dirty="0" smtClean="0"/>
              <a:t> out </a:t>
            </a:r>
            <a:r>
              <a:rPr lang="fr-CH" sz="2000" dirty="0" err="1" smtClean="0"/>
              <a:t>at</a:t>
            </a:r>
            <a:r>
              <a:rPr lang="fr-CH" sz="2000" dirty="0" smtClean="0"/>
              <a:t> 77 K and </a:t>
            </a:r>
            <a:r>
              <a:rPr lang="fr-CH" sz="2000" dirty="0" err="1" smtClean="0"/>
              <a:t>threaded</a:t>
            </a:r>
            <a:r>
              <a:rPr lang="fr-CH" sz="2000" dirty="0" smtClean="0"/>
              <a:t> </a:t>
            </a:r>
            <a:r>
              <a:rPr lang="fr-CH" sz="2000" dirty="0" err="1" smtClean="0"/>
              <a:t>assemblies</a:t>
            </a:r>
            <a:r>
              <a:rPr lang="fr-CH" sz="2000" dirty="0" smtClean="0"/>
              <a:t> have been </a:t>
            </a:r>
            <a:r>
              <a:rPr lang="fr-CH" sz="2000" dirty="0" err="1" smtClean="0"/>
              <a:t>subjected</a:t>
            </a:r>
            <a:r>
              <a:rPr lang="fr-CH" sz="2000" dirty="0" smtClean="0"/>
              <a:t> to thermal cycles </a:t>
            </a:r>
            <a:r>
              <a:rPr lang="fr-CH" sz="2000" dirty="0" err="1" smtClean="0"/>
              <a:t>between</a:t>
            </a:r>
            <a:r>
              <a:rPr lang="fr-CH" sz="2000" dirty="0" smtClean="0"/>
              <a:t> 4.2 K and  room </a:t>
            </a:r>
            <a:r>
              <a:rPr lang="fr-CH" sz="2000" dirty="0" err="1" smtClean="0"/>
              <a:t>temperature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</a:t>
            </a:r>
            <a:r>
              <a:rPr lang="fr-CH" sz="2000" dirty="0" err="1" smtClean="0"/>
              <a:t>cryolab</a:t>
            </a:r>
            <a:r>
              <a:rPr lang="fr-CH" sz="2000" dirty="0" smtClean="0"/>
              <a:t>.</a:t>
            </a:r>
            <a:endParaRPr lang="en-US" sz="2000" dirty="0" smtClean="0"/>
          </a:p>
          <a:p>
            <a:r>
              <a:rPr lang="fr-CH" sz="2000" dirty="0" smtClean="0"/>
              <a:t>No damage has been </a:t>
            </a:r>
            <a:r>
              <a:rPr lang="fr-CH" sz="2000" dirty="0" err="1" smtClean="0"/>
              <a:t>observed</a:t>
            </a:r>
            <a:r>
              <a:rPr lang="fr-CH" sz="2000" dirty="0" smtClean="0"/>
              <a:t>.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h\hrambeau\Documents\My Pictures\101_PANA\P1010005.JPG"/>
          <p:cNvPicPr/>
          <p:nvPr/>
        </p:nvPicPr>
        <p:blipFill>
          <a:blip r:embed="rId2" cstate="print"/>
          <a:srcRect t="5000"/>
          <a:stretch>
            <a:fillRect/>
          </a:stretch>
        </p:blipFill>
        <p:spPr bwMode="auto">
          <a:xfrm>
            <a:off x="827584" y="1988840"/>
            <a:ext cx="8316416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09"/>
            <a:ext cx="7560840" cy="707886"/>
          </a:xfrm>
        </p:spPr>
        <p:txBody>
          <a:bodyPr/>
          <a:lstStyle/>
          <a:p>
            <a:r>
              <a:rPr lang="fr-CH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08720"/>
            <a:ext cx="7787208" cy="5217443"/>
          </a:xfrm>
        </p:spPr>
        <p:txBody>
          <a:bodyPr/>
          <a:lstStyle/>
          <a:p>
            <a:pPr algn="ctr"/>
            <a:r>
              <a:rPr lang="fr-CH" dirty="0" smtClean="0"/>
              <a:t>Resistance to </a:t>
            </a:r>
            <a:r>
              <a:rPr lang="fr-CH" dirty="0" err="1" smtClean="0"/>
              <a:t>metallic</a:t>
            </a:r>
            <a:r>
              <a:rPr lang="fr-CH" dirty="0" smtClean="0"/>
              <a:t> projections </a:t>
            </a:r>
            <a:r>
              <a:rPr lang="fr-CH" dirty="0" err="1" smtClean="0"/>
              <a:t>at</a:t>
            </a:r>
            <a:r>
              <a:rPr lang="fr-CH" dirty="0" smtClean="0"/>
              <a:t> 1200°C!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b="1" smtClean="0">
                <a:solidFill>
                  <a:schemeClr val="tx1"/>
                </a:solidFill>
              </a:rPr>
              <a:pPr/>
              <a:t>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60840" cy="288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 of pre-series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3200" dirty="0" err="1" smtClean="0">
                <a:latin typeface="Calibri" pitchFamily="34" charset="0"/>
              </a:rPr>
              <a:t>Assembly</a:t>
            </a:r>
            <a:r>
              <a:rPr lang="fr-CH" sz="3200" dirty="0" smtClean="0">
                <a:latin typeface="Calibri" pitchFamily="34" charset="0"/>
              </a:rPr>
              <a:t> test in an </a:t>
            </a:r>
            <a:r>
              <a:rPr lang="fr-CH" sz="3200" dirty="0" err="1" smtClean="0">
                <a:latin typeface="Calibri" pitchFamily="34" charset="0"/>
              </a:rPr>
              <a:t>interconnect</a:t>
            </a:r>
            <a:r>
              <a:rPr lang="fr-CH" sz="3200" dirty="0" smtClean="0">
                <a:latin typeface="Calibri" pitchFamily="34" charset="0"/>
              </a:rPr>
              <a:t> </a:t>
            </a:r>
            <a:r>
              <a:rPr lang="fr-CH" sz="3200" smtClean="0">
                <a:latin typeface="Calibri" pitchFamily="34" charset="0"/>
              </a:rPr>
              <a:t>mock </a:t>
            </a:r>
            <a:r>
              <a:rPr lang="fr-CH" sz="3200" dirty="0" smtClean="0">
                <a:latin typeface="Calibri" pitchFamily="34" charset="0"/>
              </a:rPr>
              <a:t>up</a:t>
            </a:r>
          </a:p>
          <a:p>
            <a:r>
              <a:rPr lang="fr-CH" sz="3200" dirty="0" err="1" smtClean="0">
                <a:latin typeface="Calibri" pitchFamily="34" charset="0"/>
              </a:rPr>
              <a:t>Geometrical</a:t>
            </a:r>
            <a:r>
              <a:rPr lang="fr-CH" sz="3200" dirty="0" smtClean="0">
                <a:latin typeface="Calibri" pitchFamily="34" charset="0"/>
              </a:rPr>
              <a:t> </a:t>
            </a:r>
            <a:r>
              <a:rPr lang="fr-CH" sz="3200" dirty="0" err="1" smtClean="0">
                <a:latin typeface="Calibri" pitchFamily="34" charset="0"/>
              </a:rPr>
              <a:t>measurements</a:t>
            </a:r>
            <a:endParaRPr lang="fr-CH" sz="3200" dirty="0" smtClean="0">
              <a:latin typeface="Calibri" pitchFamily="34" charset="0"/>
            </a:endParaRPr>
          </a:p>
          <a:p>
            <a:r>
              <a:rPr lang="fr-CH" sz="3200" dirty="0" smtClean="0">
                <a:latin typeface="Calibri" pitchFamily="34" charset="0"/>
              </a:rPr>
              <a:t>Thermal </a:t>
            </a:r>
            <a:r>
              <a:rPr lang="fr-CH" sz="3200" dirty="0" err="1" smtClean="0">
                <a:latin typeface="Calibri" pitchFamily="34" charset="0"/>
              </a:rPr>
              <a:t>shock</a:t>
            </a:r>
            <a:r>
              <a:rPr lang="fr-CH" sz="3200" dirty="0" smtClean="0">
                <a:latin typeface="Calibri" pitchFamily="34" charset="0"/>
              </a:rPr>
              <a:t> cycles (77 K)</a:t>
            </a:r>
          </a:p>
          <a:p>
            <a:r>
              <a:rPr lang="fr-CH" sz="3200" dirty="0" err="1" smtClean="0">
                <a:latin typeface="Calibri" pitchFamily="34" charset="0"/>
              </a:rPr>
              <a:t>Mechanical</a:t>
            </a:r>
            <a:r>
              <a:rPr lang="fr-CH" sz="3200" dirty="0" smtClean="0">
                <a:latin typeface="Calibri" pitchFamily="34" charset="0"/>
              </a:rPr>
              <a:t> </a:t>
            </a:r>
            <a:r>
              <a:rPr lang="fr-CH" sz="3200" dirty="0" err="1" smtClean="0">
                <a:latin typeface="Calibri" pitchFamily="34" charset="0"/>
              </a:rPr>
              <a:t>shock</a:t>
            </a:r>
            <a:r>
              <a:rPr lang="fr-CH" sz="3200" dirty="0" smtClean="0">
                <a:latin typeface="Calibri" pitchFamily="34" charset="0"/>
              </a:rPr>
              <a:t> (</a:t>
            </a:r>
            <a:r>
              <a:rPr lang="fr-CH" sz="3200" dirty="0" err="1" smtClean="0">
                <a:latin typeface="Calibri" pitchFamily="34" charset="0"/>
              </a:rPr>
              <a:t>hammer</a:t>
            </a:r>
            <a:r>
              <a:rPr lang="fr-CH" sz="3200" dirty="0" smtClean="0">
                <a:latin typeface="Calibri" pitchFamily="34" charset="0"/>
              </a:rPr>
              <a:t>)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5" name="Picture 4" descr="H:\DCIM\100_PANA\P1000466.JPG"/>
          <p:cNvPicPr/>
          <p:nvPr/>
        </p:nvPicPr>
        <p:blipFill>
          <a:blip r:embed="rId2" cstate="print"/>
          <a:srcRect b="16069"/>
          <a:stretch>
            <a:fillRect/>
          </a:stretch>
        </p:blipFill>
        <p:spPr bwMode="auto">
          <a:xfrm>
            <a:off x="1979712" y="3284984"/>
            <a:ext cx="5400600" cy="33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2138</TotalTime>
  <Words>247</Words>
  <Application>Microsoft Office PowerPoint</Application>
  <PresentationFormat>On-screen Show (4:3)</PresentationFormat>
  <Paragraphs>89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te-vsc-test</vt:lpstr>
      <vt:lpstr>PROTECTION SHELLS </vt:lpstr>
      <vt:lpstr>Slide 2</vt:lpstr>
      <vt:lpstr>-ULTEM </vt:lpstr>
      <vt:lpstr> Three models of parts for twelves types of interconnections </vt:lpstr>
      <vt:lpstr>Design and prototype evolution</vt:lpstr>
      <vt:lpstr>Functional design</vt:lpstr>
      <vt:lpstr>Tests</vt:lpstr>
      <vt:lpstr>Tests</vt:lpstr>
      <vt:lpstr>Test of pre-series </vt:lpstr>
      <vt:lpstr>Next Steps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hrambeau</cp:lastModifiedBy>
  <cp:revision>105</cp:revision>
  <dcterms:created xsi:type="dcterms:W3CDTF">2011-06-15T12:28:07Z</dcterms:created>
  <dcterms:modified xsi:type="dcterms:W3CDTF">2012-03-29T11:35:11Z</dcterms:modified>
</cp:coreProperties>
</file>