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5A09"/>
    <a:srgbClr val="FFFFAB"/>
    <a:srgbClr val="FFFFC9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44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AFE5B-A074-4F1D-8A18-7F5D900D9C7A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ED53D-9D7F-434F-903A-191E6F8EFA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C4966-96A7-43E7-AE0F-C092CD2A7A88}" type="datetimeFigureOut">
              <a:rPr lang="en-US" smtClean="0"/>
              <a:pPr/>
              <a:t>3/29/2012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9E7BA-7C18-4655-96F4-7BE70A975A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0"/>
            <a:ext cx="7596336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584" y="6597352"/>
            <a:ext cx="1475656" cy="260648"/>
          </a:xfrm>
        </p:spPr>
        <p:txBody>
          <a:bodyPr/>
          <a:lstStyle>
            <a:lvl1pPr>
              <a:defRPr sz="1000"/>
            </a:lvl1pPr>
          </a:lstStyle>
          <a:p>
            <a:fld id="{FD3AE88B-4D2B-466A-8725-47D76968F456}" type="datetime3">
              <a:rPr lang="en-GB" smtClean="0"/>
              <a:pPr/>
              <a:t>29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55776" y="6597352"/>
            <a:ext cx="4176464" cy="260648"/>
          </a:xfrm>
        </p:spPr>
        <p:txBody>
          <a:bodyPr/>
          <a:lstStyle/>
          <a:p>
            <a:r>
              <a:rPr lang="en-US" sz="1000" dirty="0" smtClean="0"/>
              <a:t>TE-VSC</a:t>
            </a:r>
            <a:endParaRPr lang="en-US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597352"/>
            <a:ext cx="2133600" cy="260648"/>
          </a:xfrm>
        </p:spPr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848872" cy="1323439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608" y="2492896"/>
            <a:ext cx="7848872" cy="367240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771E2-B0E1-42AF-89DE-F933ABDF0A76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"/>
            <a:ext cx="7560840" cy="764704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4048" y="908720"/>
            <a:ext cx="4038600" cy="532859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0BA65-1483-4A5A-A939-5CD3575456E0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9592" y="1556792"/>
            <a:ext cx="4040188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4048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04048" y="1556792"/>
            <a:ext cx="4041775" cy="4680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97F89-8955-41A2-8CB5-BEBA2ED029AF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0"/>
            <a:ext cx="7560840" cy="769441"/>
          </a:xfrm>
        </p:spPr>
        <p:txBody>
          <a:bodyPr wrap="square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66B19-2E61-4E52-9502-A3C5EDF8CD49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C56BA-AAE9-4297-A43C-4B1B6FD4D91A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"/>
            <a:ext cx="7344816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836712"/>
            <a:ext cx="5472608" cy="54726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6216" y="836712"/>
            <a:ext cx="2520280" cy="547260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73EB-1656-4BB6-85A7-C597CA4E96FD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0"/>
            <a:ext cx="6480720" cy="764704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3848" y="2060848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1600" y="908720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6DCB-7D04-4CA5-B6EF-B1E35C2FC0A1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"/>
            <a:ext cx="8275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3568" y="0"/>
            <a:ext cx="846043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83671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7584" y="6597352"/>
            <a:ext cx="194421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FA0E2-A17A-4745-9C19-30D0355EA218}" type="datetime3">
              <a:rPr lang="en-GB" smtClean="0"/>
              <a:pPr/>
              <a:t>29 March,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816" y="6597352"/>
            <a:ext cx="410445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TE-VSC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6424" y="6597352"/>
            <a:ext cx="1917576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7440C-D25B-4954-BC09-5BBAAA513C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-279366"/>
            <a:ext cx="7560840" cy="132343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36713"/>
            <a:ext cx="827584" cy="544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8424" y="0"/>
            <a:ext cx="755576" cy="743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88354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marL="0" algn="ctr" defTabSz="914400" rtl="0" eaLnBrk="1" latinLnBrk="0" hangingPunct="1">
        <a:spcBef>
          <a:spcPct val="0"/>
        </a:spcBef>
        <a:buNone/>
        <a:defRPr sz="4000" b="1" i="1" kern="1200" baseline="0">
          <a:solidFill>
            <a:srgbClr val="FFFFAB"/>
          </a:solidFill>
          <a:latin typeface="Arial Black"/>
          <a:ea typeface="+mj-ea"/>
          <a:cs typeface="Arial Black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000" b="1" kern="1200" baseline="0">
          <a:solidFill>
            <a:schemeClr val="accent2">
              <a:lumMod val="7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i="1" kern="1200" baseline="0">
          <a:solidFill>
            <a:schemeClr val="accent3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216024"/>
          </a:xfrm>
        </p:spPr>
        <p:txBody>
          <a:bodyPr>
            <a:noAutofit/>
          </a:bodyPr>
          <a:lstStyle/>
          <a:p>
            <a:r>
              <a:rPr lang="en-US" sz="2800" dirty="0" smtClean="0"/>
              <a:t>Rapid bellows compression tool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\\cern.ch\dfs\Users\h\hrambeau\Documents\My Pictures\P1000455.JPG"/>
          <p:cNvPicPr/>
          <p:nvPr/>
        </p:nvPicPr>
        <p:blipFill>
          <a:blip r:embed="rId2" cstate="print"/>
          <a:srcRect l="4500"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576064"/>
          </a:xfrm>
        </p:spPr>
        <p:txBody>
          <a:bodyPr>
            <a:noAutofit/>
          </a:bodyPr>
          <a:lstStyle/>
          <a:p>
            <a:r>
              <a:rPr lang="fr-CH" sz="2400" dirty="0" smtClean="0"/>
              <a:t>INSERTION OF THE COMPRESSED BELLOW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4" name="Content Placeholder 3" descr="\\cern.ch\dfs\Users\h\hrambeau\Documents\My Pictures\P100043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-Right Arrow 4"/>
          <p:cNvSpPr/>
          <p:nvPr/>
        </p:nvSpPr>
        <p:spPr>
          <a:xfrm rot="20110904">
            <a:off x="4598684" y="3789093"/>
            <a:ext cx="390234" cy="213010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43808" y="3861048"/>
            <a:ext cx="1454244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No  collision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3"/>
            <a:ext cx="7560840" cy="576064"/>
          </a:xfrm>
        </p:spPr>
        <p:txBody>
          <a:bodyPr>
            <a:noAutofit/>
          </a:bodyPr>
          <a:lstStyle/>
          <a:p>
            <a:r>
              <a:rPr lang="fr-CH" sz="2400" dirty="0" smtClean="0"/>
              <a:t>REATTACHMENT OF THE BELLOW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Controlled engagement of the seal</a:t>
            </a:r>
            <a:endParaRPr lang="en-US" sz="2400" dirty="0"/>
          </a:p>
        </p:txBody>
      </p:sp>
      <p:pic>
        <p:nvPicPr>
          <p:cNvPr id="4" name="Content Placeholder 3" descr="\\cern.ch\dfs\Users\h\hrambeau\Documents\My Pictures\P1000439.JPG"/>
          <p:cNvPicPr>
            <a:picLocks noGrp="1"/>
          </p:cNvPicPr>
          <p:nvPr>
            <p:ph idx="1"/>
          </p:nvPr>
        </p:nvPicPr>
        <p:blipFill>
          <a:blip r:embed="rId2" cstate="print"/>
          <a:srcRect t="27000" b="27000"/>
          <a:stretch>
            <a:fillRect/>
          </a:stretch>
        </p:blipFill>
        <p:spPr bwMode="auto">
          <a:xfrm>
            <a:off x="838200" y="1124744"/>
            <a:ext cx="8305800" cy="527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Left-Right Arrow 10"/>
          <p:cNvSpPr/>
          <p:nvPr/>
        </p:nvSpPr>
        <p:spPr>
          <a:xfrm flipV="1">
            <a:off x="3275856" y="2276872"/>
            <a:ext cx="2592288" cy="504056"/>
          </a:xfrm>
          <a:prstGeom prst="left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 rot="21350285">
            <a:off x="2420921" y="4400229"/>
            <a:ext cx="978408" cy="2880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71600" y="4365104"/>
            <a:ext cx="1368152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CH" dirty="0" smtClean="0"/>
              <a:t>Progressive contact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419872" y="234888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Working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Distance</a:t>
            </a:r>
            <a:endParaRPr lang="en-US" dirty="0"/>
          </a:p>
        </p:txBody>
      </p:sp>
      <p:sp>
        <p:nvSpPr>
          <p:cNvPr id="22" name="Right Arrow 21"/>
          <p:cNvSpPr/>
          <p:nvPr/>
        </p:nvSpPr>
        <p:spPr>
          <a:xfrm rot="2703973">
            <a:off x="2107021" y="2419394"/>
            <a:ext cx="1220975" cy="25452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403648" y="1700808"/>
            <a:ext cx="151996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r-CH" dirty="0" err="1" smtClean="0"/>
              <a:t>Gimbal</a:t>
            </a:r>
            <a:r>
              <a:rPr lang="fr-CH" dirty="0" smtClean="0"/>
              <a:t> Joint</a:t>
            </a:r>
            <a:endParaRPr lang="en-US" dirty="0"/>
          </a:p>
        </p:txBody>
      </p:sp>
      <p:pic>
        <p:nvPicPr>
          <p:cNvPr id="12" name="Picture 11" descr="H:\DCIM\100_PANA\P1000493.JPG"/>
          <p:cNvPicPr/>
          <p:nvPr/>
        </p:nvPicPr>
        <p:blipFill>
          <a:blip r:embed="rId3" cstate="print"/>
          <a:srcRect l="70939" t="25463" r="16380" b="52247"/>
          <a:stretch>
            <a:fillRect/>
          </a:stretch>
        </p:blipFill>
        <p:spPr bwMode="auto">
          <a:xfrm>
            <a:off x="1763688" y="3501008"/>
            <a:ext cx="413791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\\cern.ch\dfs\Users\h\hrambeau\Documents\My Pictures\P1000455.JPG"/>
          <p:cNvPicPr/>
          <p:nvPr/>
        </p:nvPicPr>
        <p:blipFill>
          <a:blip r:embed="rId2" cstate="print"/>
          <a:srcRect l="4500"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8410"/>
            <a:ext cx="7560840" cy="707886"/>
          </a:xfrm>
        </p:spPr>
        <p:txBody>
          <a:bodyPr/>
          <a:lstStyle/>
          <a:p>
            <a:r>
              <a:rPr lang="fr-CH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904" y="908720"/>
            <a:ext cx="8229600" cy="5400600"/>
          </a:xfrm>
          <a:solidFill>
            <a:schemeClr val="bg1">
              <a:lumMod val="75000"/>
              <a:alpha val="65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endParaRPr lang="fr-CH" dirty="0" smtClean="0"/>
          </a:p>
          <a:p>
            <a:r>
              <a:rPr lang="fr-CH" dirty="0" smtClean="0">
                <a:solidFill>
                  <a:schemeClr val="bg1"/>
                </a:solidFill>
              </a:rPr>
              <a:t>A </a:t>
            </a:r>
            <a:r>
              <a:rPr lang="fr-CH" dirty="0" err="1" smtClean="0">
                <a:solidFill>
                  <a:schemeClr val="bg1"/>
                </a:solidFill>
              </a:rPr>
              <a:t>bellows</a:t>
            </a:r>
            <a:r>
              <a:rPr lang="fr-CH" dirty="0" smtClean="0">
                <a:solidFill>
                  <a:schemeClr val="bg1"/>
                </a:solidFill>
              </a:rPr>
              <a:t> compression </a:t>
            </a:r>
            <a:r>
              <a:rPr lang="fr-CH" dirty="0" err="1" smtClean="0">
                <a:solidFill>
                  <a:schemeClr val="bg1"/>
                </a:solidFill>
              </a:rPr>
              <a:t>tool</a:t>
            </a:r>
            <a:r>
              <a:rPr lang="fr-CH" dirty="0" smtClean="0">
                <a:solidFill>
                  <a:schemeClr val="bg1"/>
                </a:solidFill>
              </a:rPr>
              <a:t> has been </a:t>
            </a:r>
            <a:r>
              <a:rPr lang="fr-CH" dirty="0" err="1" smtClean="0">
                <a:solidFill>
                  <a:schemeClr val="bg1"/>
                </a:solidFill>
              </a:rPr>
              <a:t>developped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with</a:t>
            </a:r>
            <a:r>
              <a:rPr lang="fr-CH" dirty="0" smtClean="0">
                <a:solidFill>
                  <a:schemeClr val="bg1"/>
                </a:solidFill>
              </a:rPr>
              <a:t> the </a:t>
            </a:r>
            <a:r>
              <a:rPr lang="fr-CH" dirty="0" err="1" smtClean="0">
                <a:solidFill>
                  <a:schemeClr val="bg1"/>
                </a:solidFill>
              </a:rPr>
              <a:t>aim</a:t>
            </a:r>
            <a:r>
              <a:rPr lang="fr-CH" dirty="0" smtClean="0">
                <a:solidFill>
                  <a:schemeClr val="bg1"/>
                </a:solidFill>
              </a:rPr>
              <a:t> to </a:t>
            </a:r>
            <a:r>
              <a:rPr lang="fr-CH" dirty="0" err="1" smtClean="0">
                <a:solidFill>
                  <a:schemeClr val="bg1"/>
                </a:solidFill>
              </a:rPr>
              <a:t>facilitate</a:t>
            </a:r>
            <a:r>
              <a:rPr lang="fr-CH" dirty="0" smtClean="0">
                <a:solidFill>
                  <a:schemeClr val="bg1"/>
                </a:solidFill>
              </a:rPr>
              <a:t> manipulation in </a:t>
            </a:r>
            <a:r>
              <a:rPr lang="fr-CH" dirty="0" err="1" smtClean="0">
                <a:solidFill>
                  <a:schemeClr val="bg1"/>
                </a:solidFill>
              </a:rPr>
              <a:t>confined</a:t>
            </a:r>
            <a:r>
              <a:rPr lang="fr-CH" dirty="0" smtClean="0">
                <a:solidFill>
                  <a:schemeClr val="bg1"/>
                </a:solidFill>
              </a:rPr>
              <a:t> and radiation </a:t>
            </a:r>
            <a:r>
              <a:rPr lang="fr-CH" dirty="0" err="1" smtClean="0">
                <a:solidFill>
                  <a:schemeClr val="bg1"/>
                </a:solidFill>
              </a:rPr>
              <a:t>environments</a:t>
            </a:r>
            <a:r>
              <a:rPr lang="fr-CH" dirty="0" smtClean="0">
                <a:solidFill>
                  <a:schemeClr val="bg1"/>
                </a:solidFill>
              </a:rPr>
              <a:t>.</a:t>
            </a:r>
          </a:p>
          <a:p>
            <a:r>
              <a:rPr lang="fr-CH" dirty="0" smtClean="0">
                <a:solidFill>
                  <a:schemeClr val="bg1"/>
                </a:solidFill>
              </a:rPr>
              <a:t>It has been </a:t>
            </a:r>
            <a:r>
              <a:rPr lang="fr-CH" dirty="0" err="1" smtClean="0">
                <a:solidFill>
                  <a:schemeClr val="bg1"/>
                </a:solidFill>
              </a:rPr>
              <a:t>trialed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successfully</a:t>
            </a:r>
            <a:r>
              <a:rPr lang="fr-CH" dirty="0" smtClean="0">
                <a:solidFill>
                  <a:schemeClr val="bg1"/>
                </a:solidFill>
              </a:rPr>
              <a:t> in the SPS, </a:t>
            </a:r>
            <a:r>
              <a:rPr lang="fr-CH" smtClean="0">
                <a:solidFill>
                  <a:schemeClr val="bg1"/>
                </a:solidFill>
              </a:rPr>
              <a:t>except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smtClean="0">
                <a:solidFill>
                  <a:schemeClr val="bg1"/>
                </a:solidFill>
              </a:rPr>
              <a:t>for </a:t>
            </a:r>
            <a:r>
              <a:rPr lang="fr-CH" dirty="0" err="1" smtClean="0">
                <a:solidFill>
                  <a:schemeClr val="bg1"/>
                </a:solidFill>
              </a:rPr>
              <a:t>magnet</a:t>
            </a:r>
            <a:r>
              <a:rPr lang="fr-CH" dirty="0" smtClean="0">
                <a:solidFill>
                  <a:schemeClr val="bg1"/>
                </a:solidFill>
              </a:rPr>
              <a:t> vacuum </a:t>
            </a:r>
            <a:r>
              <a:rPr lang="fr-CH" dirty="0" err="1" smtClean="0">
                <a:solidFill>
                  <a:schemeClr val="bg1"/>
                </a:solidFill>
              </a:rPr>
              <a:t>chamber</a:t>
            </a:r>
            <a:r>
              <a:rPr lang="fr-CH" dirty="0" smtClean="0">
                <a:solidFill>
                  <a:schemeClr val="bg1"/>
                </a:solidFill>
              </a:rPr>
              <a:t> (</a:t>
            </a:r>
            <a:r>
              <a:rPr lang="fr-CH" dirty="0" err="1" smtClean="0">
                <a:solidFill>
                  <a:schemeClr val="bg1"/>
                </a:solidFill>
              </a:rPr>
              <a:t>available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space</a:t>
            </a:r>
            <a:r>
              <a:rPr lang="fr-CH" dirty="0" smtClean="0">
                <a:solidFill>
                  <a:schemeClr val="bg1"/>
                </a:solidFill>
              </a:rPr>
              <a:t> not </a:t>
            </a:r>
            <a:r>
              <a:rPr lang="fr-CH" dirty="0" err="1" smtClean="0">
                <a:solidFill>
                  <a:schemeClr val="bg1"/>
                </a:solidFill>
              </a:rPr>
              <a:t>sufficiant</a:t>
            </a:r>
            <a:r>
              <a:rPr lang="fr-CH" dirty="0" smtClean="0">
                <a:solidFill>
                  <a:schemeClr val="bg1"/>
                </a:solidFill>
              </a:rPr>
              <a:t>).</a:t>
            </a:r>
          </a:p>
          <a:p>
            <a:r>
              <a:rPr lang="fr-CH" dirty="0" err="1" smtClean="0">
                <a:solidFill>
                  <a:schemeClr val="bg1"/>
                </a:solidFill>
              </a:rPr>
              <a:t>Next</a:t>
            </a:r>
            <a:r>
              <a:rPr lang="fr-CH" dirty="0" smtClean="0">
                <a:solidFill>
                  <a:schemeClr val="bg1"/>
                </a:solidFill>
              </a:rPr>
              <a:t> </a:t>
            </a:r>
            <a:r>
              <a:rPr lang="fr-CH" dirty="0" err="1" smtClean="0">
                <a:solidFill>
                  <a:schemeClr val="bg1"/>
                </a:solidFill>
              </a:rPr>
              <a:t>step</a:t>
            </a:r>
            <a:r>
              <a:rPr lang="fr-CH" dirty="0" smtClean="0">
                <a:solidFill>
                  <a:schemeClr val="bg1"/>
                </a:solidFill>
              </a:rPr>
              <a:t> :                                                         -</a:t>
            </a:r>
            <a:r>
              <a:rPr lang="fr-CH" dirty="0" err="1" smtClean="0">
                <a:solidFill>
                  <a:schemeClr val="bg1"/>
                </a:solidFill>
              </a:rPr>
              <a:t>Study</a:t>
            </a:r>
            <a:r>
              <a:rPr lang="fr-CH" dirty="0" smtClean="0">
                <a:solidFill>
                  <a:schemeClr val="bg1"/>
                </a:solidFill>
              </a:rPr>
              <a:t> of </a:t>
            </a:r>
            <a:r>
              <a:rPr lang="fr-CH" dirty="0" err="1" smtClean="0">
                <a:solidFill>
                  <a:schemeClr val="bg1"/>
                </a:solidFill>
              </a:rPr>
              <a:t>tooling</a:t>
            </a:r>
            <a:r>
              <a:rPr lang="fr-CH" dirty="0" smtClean="0">
                <a:solidFill>
                  <a:schemeClr val="bg1"/>
                </a:solidFill>
              </a:rPr>
              <a:t> for SPS </a:t>
            </a:r>
            <a:r>
              <a:rPr lang="fr-CH" dirty="0" err="1" smtClean="0">
                <a:solidFill>
                  <a:schemeClr val="bg1"/>
                </a:solidFill>
              </a:rPr>
              <a:t>magnet</a:t>
            </a:r>
            <a:r>
              <a:rPr lang="fr-CH" dirty="0" smtClean="0">
                <a:solidFill>
                  <a:schemeClr val="bg1"/>
                </a:solidFill>
              </a:rPr>
              <a:t> vacuum </a:t>
            </a:r>
            <a:r>
              <a:rPr lang="fr-CH" dirty="0" err="1" smtClean="0">
                <a:solidFill>
                  <a:schemeClr val="bg1"/>
                </a:solidFill>
              </a:rPr>
              <a:t>chamber</a:t>
            </a:r>
            <a:r>
              <a:rPr lang="fr-CH" dirty="0" smtClean="0">
                <a:solidFill>
                  <a:schemeClr val="bg1"/>
                </a:solidFill>
              </a:rPr>
              <a:t>.                                                        -Design for LSS warm modules.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20D27-622D-4FC6-BD3A-C4B978DB1E8D}" type="datetime3">
              <a:rPr lang="en-GB" smtClean="0"/>
              <a:pPr/>
              <a:t>29 March,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TE-VSC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7440C-D25B-4954-BC09-5BBAAA513C4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60840" cy="288032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SPECIFICATIONS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H" dirty="0" err="1" smtClean="0"/>
              <a:t>Initially</a:t>
            </a:r>
            <a:r>
              <a:rPr lang="fr-CH" dirty="0" smtClean="0"/>
              <a:t> </a:t>
            </a:r>
            <a:r>
              <a:rPr lang="fr-CH" dirty="0" err="1" smtClean="0"/>
              <a:t>developed</a:t>
            </a:r>
            <a:r>
              <a:rPr lang="fr-CH" dirty="0" smtClean="0"/>
              <a:t> in the </a:t>
            </a:r>
            <a:r>
              <a:rPr lang="fr-CH" dirty="0" err="1" smtClean="0"/>
              <a:t>framework</a:t>
            </a:r>
            <a:r>
              <a:rPr lang="fr-CH" dirty="0" smtClean="0"/>
              <a:t> of the CLIC modules, the </a:t>
            </a:r>
            <a:r>
              <a:rPr lang="fr-CH" dirty="0" err="1" smtClean="0"/>
              <a:t>aim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to </a:t>
            </a:r>
            <a:r>
              <a:rPr lang="fr-CH" dirty="0" err="1" smtClean="0"/>
              <a:t>compress</a:t>
            </a:r>
            <a:r>
              <a:rPr lang="fr-CH" dirty="0" smtClean="0"/>
              <a:t> </a:t>
            </a:r>
            <a:r>
              <a:rPr lang="fr-CH" dirty="0" err="1" smtClean="0"/>
              <a:t>bellows</a:t>
            </a:r>
            <a:r>
              <a:rPr lang="fr-CH" dirty="0" smtClean="0"/>
              <a:t>:</a:t>
            </a:r>
            <a:endParaRPr lang="en-US" dirty="0"/>
          </a:p>
          <a:p>
            <a:r>
              <a:rPr lang="fr-CH" dirty="0" err="1" smtClean="0"/>
              <a:t>Easily</a:t>
            </a:r>
            <a:endParaRPr lang="en-US" dirty="0"/>
          </a:p>
          <a:p>
            <a:r>
              <a:rPr lang="fr-CH" dirty="0" err="1" smtClean="0"/>
              <a:t>Quickly</a:t>
            </a:r>
            <a:endParaRPr lang="en-US" dirty="0"/>
          </a:p>
          <a:p>
            <a:r>
              <a:rPr lang="fr-CH" dirty="0" smtClean="0"/>
              <a:t>Light</a:t>
            </a:r>
            <a:endParaRPr lang="en-US" dirty="0"/>
          </a:p>
          <a:p>
            <a:r>
              <a:rPr lang="fr-CH" dirty="0" smtClean="0"/>
              <a:t>Not </a:t>
            </a:r>
            <a:r>
              <a:rPr lang="fr-CH" dirty="0" err="1" smtClean="0"/>
              <a:t>bulky</a:t>
            </a:r>
            <a:endParaRPr lang="fr-CH" dirty="0" smtClean="0"/>
          </a:p>
          <a:p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minimum </a:t>
            </a:r>
            <a:r>
              <a:rPr lang="fr-CH" dirty="0" err="1" smtClean="0"/>
              <a:t>number</a:t>
            </a:r>
            <a:r>
              <a:rPr lang="fr-CH" dirty="0" smtClean="0"/>
              <a:t> of </a:t>
            </a:r>
            <a:r>
              <a:rPr lang="fr-CH" dirty="0" err="1" smtClean="0"/>
              <a:t>tools</a:t>
            </a:r>
            <a:endParaRPr lang="en-US" dirty="0"/>
          </a:p>
          <a:p>
            <a:r>
              <a:rPr lang="fr-CH" dirty="0" smtClean="0"/>
              <a:t> </a:t>
            </a:r>
            <a:r>
              <a:rPr lang="fr-CH" dirty="0" err="1" smtClean="0"/>
              <a:t>Easy</a:t>
            </a:r>
            <a:r>
              <a:rPr lang="fr-CH" dirty="0" smtClean="0"/>
              <a:t> to </a:t>
            </a:r>
            <a:r>
              <a:rPr lang="fr-CH" dirty="0" err="1" smtClean="0"/>
              <a:t>manipulate</a:t>
            </a:r>
            <a:r>
              <a:rPr lang="fr-CH" dirty="0" smtClean="0"/>
              <a:t> and to </a:t>
            </a:r>
            <a:r>
              <a:rPr lang="fr-CH" dirty="0" err="1" smtClean="0"/>
              <a:t>maintain</a:t>
            </a:r>
            <a:endParaRPr lang="en-US" dirty="0"/>
          </a:p>
          <a:p>
            <a:r>
              <a:rPr lang="fr-CH" dirty="0" smtClean="0"/>
              <a:t> 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 err="1" smtClean="0"/>
              <a:t>risk</a:t>
            </a:r>
            <a:r>
              <a:rPr lang="fr-CH" dirty="0" smtClean="0"/>
              <a:t> of </a:t>
            </a:r>
            <a:r>
              <a:rPr lang="fr-CH" dirty="0" err="1" smtClean="0"/>
              <a:t>damaging</a:t>
            </a:r>
            <a:r>
              <a:rPr lang="fr-CH" dirty="0" smtClean="0"/>
              <a:t> </a:t>
            </a:r>
            <a:r>
              <a:rPr lang="fr-CH" dirty="0" err="1" smtClean="0"/>
              <a:t>surrounding</a:t>
            </a:r>
            <a:r>
              <a:rPr lang="fr-CH" dirty="0" smtClean="0"/>
              <a:t> </a:t>
            </a:r>
            <a:r>
              <a:rPr lang="fr-CH" dirty="0" err="1" smtClean="0"/>
              <a:t>elements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\\cern.ch\dfs\Users\h\hrambeau\Documents\My Pictures\P1000455.JPG"/>
          <p:cNvPicPr/>
          <p:nvPr/>
        </p:nvPicPr>
        <p:blipFill>
          <a:blip r:embed="rId2" cstate="print"/>
          <a:srcRect l="4500"/>
          <a:stretch>
            <a:fillRect/>
          </a:stretch>
        </p:blipFill>
        <p:spPr bwMode="auto">
          <a:xfrm>
            <a:off x="5796136" y="2132856"/>
            <a:ext cx="2123728" cy="16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60840" cy="576064"/>
          </a:xfrm>
        </p:spPr>
        <p:txBody>
          <a:bodyPr>
            <a:noAutofit/>
          </a:bodyPr>
          <a:lstStyle/>
          <a:p>
            <a:r>
              <a:rPr lang="en-US" sz="2800" dirty="0" smtClean="0"/>
              <a:t>FAMILY OF TOOLS</a:t>
            </a:r>
            <a:endParaRPr lang="en-US" sz="2800" dirty="0"/>
          </a:p>
        </p:txBody>
      </p:sp>
      <p:pic>
        <p:nvPicPr>
          <p:cNvPr id="4" name="Content Placeholder 3" descr="H:\DCIM\100_PANA\P1000407.JPG"/>
          <p:cNvPicPr>
            <a:picLocks noGrp="1"/>
          </p:cNvPicPr>
          <p:nvPr>
            <p:ph idx="1"/>
          </p:nvPr>
        </p:nvPicPr>
        <p:blipFill>
          <a:blip r:embed="rId2" cstate="print">
            <a:lum/>
          </a:blip>
          <a:srcRect l="9900" r="3600"/>
          <a:stretch>
            <a:fillRect/>
          </a:stretch>
        </p:blipFill>
        <p:spPr bwMode="auto">
          <a:xfrm>
            <a:off x="1043608" y="764704"/>
            <a:ext cx="72008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\\cern.ch\dfs\Users\h\hrambeau\Documents\My Pictures\P10004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7192" y="980728"/>
            <a:ext cx="3280792" cy="24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5" descr="\\cern.ch\dfs\Users\h\hrambeau\Documents\My Pictures\P1000429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016496"/>
            <a:ext cx="3188180" cy="248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:\DCIM\100_PANA\P1000458.JPG"/>
          <p:cNvPicPr/>
          <p:nvPr/>
        </p:nvPicPr>
        <p:blipFill>
          <a:blip r:embed="rId4" cstate="print"/>
          <a:srcRect l="7200" r="7200"/>
          <a:stretch>
            <a:fillRect/>
          </a:stretch>
        </p:blipFill>
        <p:spPr bwMode="auto">
          <a:xfrm>
            <a:off x="3131840" y="4219655"/>
            <a:ext cx="3544814" cy="252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60840" cy="28803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fr-CH" sz="2200" dirty="0" smtClean="0">
                <a:latin typeface="Calibri" pitchFamily="34" charset="0"/>
                <a:cs typeface="Times New Roman" pitchFamily="18" charset="0"/>
              </a:rPr>
              <a:t>ONE BELLOWS DIAMETER: </a:t>
            </a:r>
            <a:br>
              <a:rPr lang="fr-CH" sz="2200" dirty="0" smtClean="0">
                <a:latin typeface="Calibri" pitchFamily="34" charset="0"/>
                <a:cs typeface="Times New Roman" pitchFamily="18" charset="0"/>
              </a:rPr>
            </a:br>
            <a:r>
              <a:rPr lang="fr-CH" sz="2200" dirty="0" smtClean="0">
                <a:latin typeface="Calibri" pitchFamily="34" charset="0"/>
                <a:cs typeface="Times New Roman" pitchFamily="18" charset="0"/>
              </a:rPr>
              <a:t>ONE TOOL AVAILABLE FOR DIFFERENT BELLOWS LENGHTS</a:t>
            </a:r>
            <a:r>
              <a:rPr lang="fr-CH" dirty="0" smtClean="0">
                <a:latin typeface="Calibri" pitchFamily="34" charset="0"/>
                <a:cs typeface="Times New Roman" pitchFamily="18" charset="0"/>
              </a:rPr>
              <a:t/>
            </a:r>
            <a:br>
              <a:rPr lang="fr-CH" dirty="0" smtClean="0">
                <a:latin typeface="Calibri" pitchFamily="34" charset="0"/>
                <a:cs typeface="Times New Roman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627784" y="3645024"/>
            <a:ext cx="460851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CH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Application</a:t>
            </a:r>
            <a:r>
              <a:rPr kumimoji="0" lang="fr-CH" sz="3000" b="1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 the SPS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2297"/>
            <a:ext cx="7560840" cy="400110"/>
          </a:xfrm>
        </p:spPr>
        <p:txBody>
          <a:bodyPr/>
          <a:lstStyle/>
          <a:p>
            <a:r>
              <a:rPr lang="fr-CH" sz="2000" dirty="0" smtClean="0"/>
              <a:t>Interface </a:t>
            </a:r>
            <a:r>
              <a:rPr lang="fr-CH" sz="2000" dirty="0" err="1" smtClean="0"/>
              <a:t>with</a:t>
            </a:r>
            <a:r>
              <a:rPr lang="fr-CH" sz="2000" dirty="0" smtClean="0"/>
              <a:t> the vacuum </a:t>
            </a:r>
            <a:r>
              <a:rPr lang="fr-CH" sz="2000" dirty="0" err="1" smtClean="0"/>
              <a:t>chamber</a:t>
            </a:r>
            <a:r>
              <a:rPr lang="fr-CH" sz="2000" dirty="0" smtClean="0"/>
              <a:t> and module</a:t>
            </a:r>
            <a:endParaRPr lang="en-US" sz="2000" dirty="0"/>
          </a:p>
        </p:txBody>
      </p:sp>
      <p:pic>
        <p:nvPicPr>
          <p:cNvPr id="18434" name="Picture 2" descr="H:\DCIM\100_PANA\P1000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093" y="764704"/>
            <a:ext cx="8303907" cy="6093296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 rot="19252302">
            <a:off x="3758343" y="3448324"/>
            <a:ext cx="978408" cy="279347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744" y="3717032"/>
            <a:ext cx="1800200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Conical</a:t>
            </a:r>
            <a:r>
              <a:rPr lang="fr-CH" dirty="0" smtClean="0"/>
              <a:t> contact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:\DCIM\100_PANA\P10004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8000" t="18000" r="20700" b="12000"/>
          <a:stretch>
            <a:fillRect/>
          </a:stretch>
        </p:blipFill>
        <p:spPr bwMode="auto">
          <a:xfrm>
            <a:off x="1259632" y="764704"/>
            <a:ext cx="7114649" cy="6093296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6732240" y="2564904"/>
            <a:ext cx="0" cy="68160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Circular Arrow 16"/>
          <p:cNvSpPr/>
          <p:nvPr/>
        </p:nvSpPr>
        <p:spPr>
          <a:xfrm rot="3010655">
            <a:off x="7081463" y="1005329"/>
            <a:ext cx="663820" cy="663822"/>
          </a:xfrm>
          <a:prstGeom prst="circularArrow">
            <a:avLst>
              <a:gd name="adj1" fmla="val 3773"/>
              <a:gd name="adj2" fmla="val 1142319"/>
              <a:gd name="adj3" fmla="val 849344"/>
              <a:gd name="adj4" fmla="val 9870266"/>
              <a:gd name="adj5" fmla="val 12500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452320" y="4509120"/>
            <a:ext cx="0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123728" y="2564904"/>
            <a:ext cx="0" cy="7200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15816" y="4509120"/>
            <a:ext cx="0" cy="8214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51720" y="4509120"/>
            <a:ext cx="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203848" y="1268760"/>
            <a:ext cx="7620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7452320" y="2492896"/>
            <a:ext cx="0" cy="7200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843808" y="2564904"/>
            <a:ext cx="0" cy="7200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220072" y="1268760"/>
            <a:ext cx="79208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732240" y="4509120"/>
            <a:ext cx="0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3275856" y="1988840"/>
            <a:ext cx="68160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292080" y="1988840"/>
            <a:ext cx="792088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2" name="Circular Arrow 61"/>
          <p:cNvSpPr/>
          <p:nvPr/>
        </p:nvSpPr>
        <p:spPr>
          <a:xfrm rot="8229568" flipV="1">
            <a:off x="1920157" y="938180"/>
            <a:ext cx="592537" cy="577009"/>
          </a:xfrm>
          <a:prstGeom prst="circularArrow">
            <a:avLst>
              <a:gd name="adj1" fmla="val 3773"/>
              <a:gd name="adj2" fmla="val 1142319"/>
              <a:gd name="adj3" fmla="val 849344"/>
              <a:gd name="adj4" fmla="val 9870266"/>
              <a:gd name="adj5" fmla="val 1250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1568986"/>
            <a:ext cx="10297144" cy="707886"/>
          </a:xfrm>
        </p:spPr>
        <p:txBody>
          <a:bodyPr/>
          <a:lstStyle/>
          <a:p>
            <a:r>
              <a:rPr lang="fr-CH" dirty="0" smtClean="0">
                <a:solidFill>
                  <a:srgbClr val="00B050"/>
                </a:solidFill>
              </a:rPr>
              <a:t>Open</a:t>
            </a:r>
            <a:r>
              <a:rPr lang="fr-CH" dirty="0" smtClean="0"/>
              <a:t>                               </a:t>
            </a:r>
            <a:r>
              <a:rPr lang="fr-CH" dirty="0" smtClean="0">
                <a:solidFill>
                  <a:srgbClr val="FF0000"/>
                </a:solidFill>
              </a:rPr>
              <a:t>Close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27584" y="188640"/>
            <a:ext cx="7560840" cy="57606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25000"/>
              </a:prstClr>
            </a:outerShdw>
          </a:effectLst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800" b="1" i="1" dirty="0" err="1" smtClean="0">
                <a:solidFill>
                  <a:srgbClr val="FFFFAB"/>
                </a:solidFill>
                <a:latin typeface="Arial Black"/>
                <a:ea typeface="+mj-ea"/>
                <a:cs typeface="Arial Black"/>
              </a:rPr>
              <a:t>Principle</a:t>
            </a:r>
            <a:r>
              <a:rPr lang="fr-CH" sz="2800" b="1" i="1" dirty="0" smtClean="0">
                <a:solidFill>
                  <a:srgbClr val="FFFFAB"/>
                </a:solidFill>
                <a:latin typeface="Arial Black"/>
                <a:ea typeface="+mj-ea"/>
                <a:cs typeface="Arial Black"/>
              </a:rPr>
              <a:t> </a:t>
            </a:r>
            <a:r>
              <a:rPr lang="fr-CH" sz="2800" b="1" i="1" dirty="0" err="1" smtClean="0">
                <a:solidFill>
                  <a:srgbClr val="FFFFAB"/>
                </a:solidFill>
                <a:latin typeface="Arial Black"/>
                <a:ea typeface="+mj-ea"/>
                <a:cs typeface="Arial Black"/>
              </a:rPr>
              <a:t>Function</a:t>
            </a:r>
            <a:endParaRPr kumimoji="0" lang="en-US" sz="2800" b="1" i="1" u="none" strike="noStrike" kern="1200" cap="none" spc="0" normalizeH="0" baseline="0" noProof="0" dirty="0">
              <a:ln>
                <a:noFill/>
              </a:ln>
              <a:solidFill>
                <a:srgbClr val="FFFFAB"/>
              </a:solidFill>
              <a:effectLst/>
              <a:uLnTx/>
              <a:uFillTx/>
              <a:latin typeface="Arial Black"/>
              <a:ea typeface="+mj-ea"/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Autofit/>
          </a:bodyPr>
          <a:lstStyle/>
          <a:p>
            <a:r>
              <a:rPr lang="fr-CH" sz="2800" dirty="0" smtClean="0"/>
              <a:t>SIMPLE USAGE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mounting</a:t>
            </a:r>
            <a:endParaRPr lang="en-US" sz="2800" dirty="0"/>
          </a:p>
        </p:txBody>
      </p:sp>
      <p:pic>
        <p:nvPicPr>
          <p:cNvPr id="4" name="Content Placeholder 3" descr="H:\DCIM\100_PANA\P1000440.JPG"/>
          <p:cNvPicPr>
            <a:picLocks noGrp="1"/>
          </p:cNvPicPr>
          <p:nvPr>
            <p:ph idx="1"/>
          </p:nvPr>
        </p:nvPicPr>
        <p:blipFill>
          <a:blip r:embed="rId2" cstate="print"/>
          <a:srcRect t="24000"/>
          <a:stretch>
            <a:fillRect/>
          </a:stretch>
        </p:blipFill>
        <p:spPr bwMode="auto">
          <a:xfrm>
            <a:off x="827584" y="1196752"/>
            <a:ext cx="8316416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Autofit/>
          </a:bodyPr>
          <a:lstStyle/>
          <a:p>
            <a:r>
              <a:rPr lang="en-US" sz="1800" dirty="0" smtClean="0"/>
              <a:t>COMPRESSION OF THE BELLOWS AT DISTANCE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pic>
        <p:nvPicPr>
          <p:cNvPr id="4" name="Content Placeholder 3" descr="\\cern.ch\dfs\Users\h\hrambeau\Documents\My Pictures\P10004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:\DCIM\100_PANA\P1000493.JPG"/>
          <p:cNvPicPr/>
          <p:nvPr/>
        </p:nvPicPr>
        <p:blipFill>
          <a:blip r:embed="rId3" cstate="print"/>
          <a:srcRect l="70939" t="25463" r="16380" b="52247"/>
          <a:stretch>
            <a:fillRect/>
          </a:stretch>
        </p:blipFill>
        <p:spPr bwMode="auto">
          <a:xfrm>
            <a:off x="3294113" y="1772816"/>
            <a:ext cx="413791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rot="2408073">
            <a:off x="7310901" y="969800"/>
            <a:ext cx="271551" cy="14478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44208" y="908720"/>
            <a:ext cx="2699792" cy="58477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/>
              <a:t>Operate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distance: </a:t>
            </a:r>
          </a:p>
          <a:p>
            <a:r>
              <a:rPr lang="fr-CH" sz="1400" dirty="0" err="1" smtClean="0"/>
              <a:t>Reduction</a:t>
            </a:r>
            <a:r>
              <a:rPr lang="fr-CH" sz="1400" dirty="0" smtClean="0"/>
              <a:t> of the radiation dose</a:t>
            </a:r>
            <a:endParaRPr lang="en-US" sz="1400" dirty="0"/>
          </a:p>
        </p:txBody>
      </p:sp>
      <p:sp>
        <p:nvSpPr>
          <p:cNvPr id="10" name="Right Arrow 9"/>
          <p:cNvSpPr/>
          <p:nvPr/>
        </p:nvSpPr>
        <p:spPr>
          <a:xfrm>
            <a:off x="3563888" y="4005064"/>
            <a:ext cx="1584176" cy="576064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>
                <a:solidFill>
                  <a:schemeClr val="tx1"/>
                </a:solidFill>
              </a:rPr>
              <a:t>movement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2400" dirty="0"/>
              <a:t>PREPARATION </a:t>
            </a:r>
            <a:r>
              <a:rPr lang="fr-CH" sz="2400" dirty="0" smtClean="0"/>
              <a:t>OF THE NEW BELLOW</a:t>
            </a:r>
            <a:endParaRPr lang="en-US" sz="2400" dirty="0"/>
          </a:p>
        </p:txBody>
      </p:sp>
      <p:pic>
        <p:nvPicPr>
          <p:cNvPr id="4" name="Content Placeholder 3" descr="\\cern.ch\dfs\Users\h\hrambeau\Documents\My Pictures\P100043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4"/>
            <a:ext cx="831641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-vsc-te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te-vsc-test</Template>
  <TotalTime>1950</TotalTime>
  <Words>176</Words>
  <Application>Microsoft Office PowerPoint</Application>
  <PresentationFormat>On-screen Show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te-vsc-test</vt:lpstr>
      <vt:lpstr>Rapid bellows compression tool </vt:lpstr>
      <vt:lpstr>SPECIFICATIONS </vt:lpstr>
      <vt:lpstr>FAMILY OF TOOLS</vt:lpstr>
      <vt:lpstr>ONE BELLOWS DIAMETER:  ONE TOOL AVAILABLE FOR DIFFERENT BELLOWS LENGHTS  </vt:lpstr>
      <vt:lpstr>Interface with the vacuum chamber and module</vt:lpstr>
      <vt:lpstr>Open                               Close</vt:lpstr>
      <vt:lpstr>SIMPLE USAGE mounting</vt:lpstr>
      <vt:lpstr>COMPRESSION OF THE BELLOWS AT DISTANCE </vt:lpstr>
      <vt:lpstr>PREPARATION OF THE NEW BELLOW</vt:lpstr>
      <vt:lpstr>INSERTION OF THE COMPRESSED BELLOW </vt:lpstr>
      <vt:lpstr>REATTACHMENT OF THE BELLOW Controlled engagement of the seal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sjuvet</dc:creator>
  <cp:lastModifiedBy>hrambeau</cp:lastModifiedBy>
  <cp:revision>78</cp:revision>
  <dcterms:created xsi:type="dcterms:W3CDTF">2011-06-15T12:28:07Z</dcterms:created>
  <dcterms:modified xsi:type="dcterms:W3CDTF">2012-03-29T06:43:54Z</dcterms:modified>
</cp:coreProperties>
</file>