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4" r:id="rId4"/>
  </p:sldMasterIdLst>
  <p:notesMasterIdLst>
    <p:notesMasterId r:id="rId24"/>
  </p:notesMasterIdLst>
  <p:handoutMasterIdLst>
    <p:handoutMasterId r:id="rId25"/>
  </p:handoutMasterIdLst>
  <p:sldIdLst>
    <p:sldId id="259" r:id="rId5"/>
    <p:sldId id="296" r:id="rId6"/>
    <p:sldId id="288" r:id="rId7"/>
    <p:sldId id="279" r:id="rId8"/>
    <p:sldId id="260" r:id="rId9"/>
    <p:sldId id="261" r:id="rId10"/>
    <p:sldId id="286" r:id="rId11"/>
    <p:sldId id="287" r:id="rId12"/>
    <p:sldId id="293" r:id="rId13"/>
    <p:sldId id="294" r:id="rId14"/>
    <p:sldId id="281" r:id="rId15"/>
    <p:sldId id="267" r:id="rId16"/>
    <p:sldId id="268" r:id="rId17"/>
    <p:sldId id="270" r:id="rId18"/>
    <p:sldId id="295" r:id="rId19"/>
    <p:sldId id="282" r:id="rId20"/>
    <p:sldId id="285" r:id="rId21"/>
    <p:sldId id="280" r:id="rId22"/>
    <p:sldId id="272" r:id="rId23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iros" initials="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EEA"/>
    <a:srgbClr val="008000"/>
    <a:srgbClr val="567EAA"/>
    <a:srgbClr val="993300"/>
    <a:srgbClr val="FF3399"/>
    <a:srgbClr val="78D6B9"/>
    <a:srgbClr val="D67A14"/>
    <a:srgbClr val="D4EA00"/>
    <a:srgbClr val="D60093"/>
    <a:srgbClr val="0EBE4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Χωρίς στυλ, πλέγμα πίνακα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Μεσαίο στυλ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00" autoAdjust="0"/>
    <p:restoredTop sz="85213" autoAdjust="0"/>
  </p:normalViewPr>
  <p:slideViewPr>
    <p:cSldViewPr>
      <p:cViewPr>
        <p:scale>
          <a:sx n="70" d="100"/>
          <a:sy n="70" d="100"/>
        </p:scale>
        <p:origin x="-654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1956" y="-96"/>
      </p:cViewPr>
      <p:guideLst>
        <p:guide orient="horz" pos="3126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968"/>
          </a:xfrm>
          <a:prstGeom prst="rect">
            <a:avLst/>
          </a:prstGeom>
        </p:spPr>
        <p:txBody>
          <a:bodyPr vert="horz" lIns="91443" tIns="45721" rIns="91443" bIns="4572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968"/>
          </a:xfrm>
          <a:prstGeom prst="rect">
            <a:avLst/>
          </a:prstGeom>
        </p:spPr>
        <p:txBody>
          <a:bodyPr vert="horz" lIns="91443" tIns="45721" rIns="91443" bIns="45721" rtlCol="0"/>
          <a:lstStyle>
            <a:lvl1pPr algn="r">
              <a:defRPr sz="1200"/>
            </a:lvl1pPr>
          </a:lstStyle>
          <a:p>
            <a:fld id="{0A89839A-C331-2144-9F30-303B480CB2A8}" type="datetime1">
              <a:rPr lang="sv-SE" smtClean="0"/>
              <a:pPr/>
              <a:t>2012-04-12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671"/>
            <a:ext cx="2946400" cy="496967"/>
          </a:xfrm>
          <a:prstGeom prst="rect">
            <a:avLst/>
          </a:prstGeom>
        </p:spPr>
        <p:txBody>
          <a:bodyPr vert="horz" lIns="91443" tIns="45721" rIns="91443" bIns="45721" rtlCol="0" anchor="b"/>
          <a:lstStyle>
            <a:lvl1pPr algn="l">
              <a:defRPr sz="1200"/>
            </a:lvl1pPr>
          </a:lstStyle>
          <a:p>
            <a:r>
              <a:rPr lang="en-US" smtClean="0"/>
              <a:t>March 23,2012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671"/>
            <a:ext cx="2946400" cy="496967"/>
          </a:xfrm>
          <a:prstGeom prst="rect">
            <a:avLst/>
          </a:prstGeom>
        </p:spPr>
        <p:txBody>
          <a:bodyPr vert="horz" lIns="91443" tIns="45721" rIns="91443" bIns="45721" rtlCol="0" anchor="b"/>
          <a:lstStyle>
            <a:lvl1pPr algn="r">
              <a:defRPr sz="1200"/>
            </a:lvl1pPr>
          </a:lstStyle>
          <a:p>
            <a:fld id="{8A42DC9B-40E1-4F9F-8D0F-1DED065CED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44800084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60" cy="496411"/>
          </a:xfrm>
          <a:prstGeom prst="rect">
            <a:avLst/>
          </a:prstGeom>
        </p:spPr>
        <p:txBody>
          <a:bodyPr vert="horz" lIns="92193" tIns="46096" rIns="92193" bIns="4609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60" cy="496411"/>
          </a:xfrm>
          <a:prstGeom prst="rect">
            <a:avLst/>
          </a:prstGeom>
        </p:spPr>
        <p:txBody>
          <a:bodyPr vert="horz" lIns="92193" tIns="46096" rIns="92193" bIns="46096" rtlCol="0"/>
          <a:lstStyle>
            <a:lvl1pPr algn="r">
              <a:defRPr sz="1200"/>
            </a:lvl1pPr>
          </a:lstStyle>
          <a:p>
            <a:fld id="{5574E52C-393E-4740-8F86-D9DE27EE869E}" type="datetime1">
              <a:rPr lang="sv-SE" smtClean="0"/>
              <a:pPr/>
              <a:t>2012-04-12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93" tIns="46096" rIns="92193" bIns="4609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2"/>
          </a:xfrm>
          <a:prstGeom prst="rect">
            <a:avLst/>
          </a:prstGeom>
        </p:spPr>
        <p:txBody>
          <a:bodyPr vert="horz" lIns="92193" tIns="46096" rIns="92193" bIns="4609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60" cy="496411"/>
          </a:xfrm>
          <a:prstGeom prst="rect">
            <a:avLst/>
          </a:prstGeom>
        </p:spPr>
        <p:txBody>
          <a:bodyPr vert="horz" lIns="92193" tIns="46096" rIns="92193" bIns="46096" rtlCol="0" anchor="b"/>
          <a:lstStyle>
            <a:lvl1pPr algn="l">
              <a:defRPr sz="1200"/>
            </a:lvl1pPr>
          </a:lstStyle>
          <a:p>
            <a:r>
              <a:rPr lang="en-US" smtClean="0"/>
              <a:t>March 23,2012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60" cy="496411"/>
          </a:xfrm>
          <a:prstGeom prst="rect">
            <a:avLst/>
          </a:prstGeom>
        </p:spPr>
        <p:txBody>
          <a:bodyPr vert="horz" lIns="92193" tIns="46096" rIns="92193" bIns="46096" rtlCol="0" anchor="b"/>
          <a:lstStyle>
            <a:lvl1pPr algn="r">
              <a:defRPr sz="1200"/>
            </a:lvl1pPr>
          </a:lstStyle>
          <a:p>
            <a:fld id="{B2C8E8F8-9E14-4B1C-A206-FFAF434B47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1477043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March 23,2012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39873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239000" y="6553200"/>
            <a:ext cx="1905000" cy="304800"/>
          </a:xfrm>
          <a:prstGeom prst="rect">
            <a:avLst/>
          </a:prstGeom>
        </p:spPr>
        <p:txBody>
          <a:bodyPr/>
          <a:lstStyle>
            <a:lvl1pPr algn="l">
              <a:defRPr baseline="0"/>
            </a:lvl1pPr>
          </a:lstStyle>
          <a:p>
            <a:pPr algn="r"/>
            <a:fld id="{007982A0-4FE5-4BAE-AC18-EAE1E56E0C18}" type="slidenum">
              <a:rPr lang="en-US" sz="1400" smtClean="0"/>
              <a:pPr algn="r"/>
              <a:t>‹#›</a:t>
            </a:fld>
            <a:endParaRPr lang="en-US" sz="14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28600" y="1981200"/>
            <a:ext cx="8763000" cy="4495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514600" y="869732"/>
            <a:ext cx="6400800" cy="503238"/>
          </a:xfrm>
          <a:prstGeom prst="rect">
            <a:avLst/>
          </a:prstGeom>
        </p:spPr>
        <p:txBody>
          <a:bodyPr/>
          <a:lstStyle>
            <a:lvl1pPr>
              <a:defRPr sz="30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828800"/>
            <a:ext cx="86868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6656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6305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TE_logo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914400"/>
            <a:ext cx="689153" cy="678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762000" y="914400"/>
            <a:ext cx="15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Technology</a:t>
            </a:r>
            <a:r>
              <a:rPr lang="en-US" sz="1600" baseline="0" smtClean="0"/>
              <a:t> </a:t>
            </a:r>
          </a:p>
          <a:p>
            <a:r>
              <a:rPr lang="en-US" sz="1600" baseline="0" smtClean="0"/>
              <a:t>Department</a:t>
            </a:r>
            <a:endParaRPr lang="en-US" sz="160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0" y="6581001"/>
            <a:ext cx="2514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 smtClean="0">
                <a:solidFill>
                  <a:schemeClr val="bg2"/>
                </a:solidFill>
              </a:rPr>
              <a:t>April 13, 2012</a:t>
            </a:r>
            <a:endParaRPr lang="en-US" sz="1200" dirty="0">
              <a:solidFill>
                <a:schemeClr val="bg2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7086600" y="6581001"/>
            <a:ext cx="2057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54052A96-F9BE-44E0-ACFF-862829471C37}" type="slidenum">
              <a:rPr lang="en-US" sz="1200" smtClean="0">
                <a:solidFill>
                  <a:schemeClr val="bg2"/>
                </a:solidFill>
              </a:rPr>
              <a:pPr algn="r"/>
              <a:t>‹#›</a:t>
            </a:fld>
            <a:endParaRPr lang="en-US" sz="1400" dirty="0">
              <a:solidFill>
                <a:schemeClr val="bg2"/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2286000" y="6579834"/>
            <a:ext cx="457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 smtClean="0">
                <a:solidFill>
                  <a:schemeClr val="bg2"/>
                </a:solidFill>
              </a:rPr>
              <a:t>Antonios</a:t>
            </a:r>
            <a:r>
              <a:rPr lang="en-US" sz="1200" dirty="0" smtClean="0">
                <a:solidFill>
                  <a:schemeClr val="bg2"/>
                </a:solidFill>
              </a:rPr>
              <a:t> </a:t>
            </a:r>
            <a:r>
              <a:rPr lang="en-US" sz="1200" dirty="0" err="1" smtClean="0">
                <a:solidFill>
                  <a:schemeClr val="bg2"/>
                </a:solidFill>
              </a:rPr>
              <a:t>Sapountzis</a:t>
            </a:r>
            <a:r>
              <a:rPr lang="en-US" sz="1200" dirty="0" smtClean="0">
                <a:solidFill>
                  <a:schemeClr val="bg2"/>
                </a:solidFill>
              </a:rPr>
              <a:t> </a:t>
            </a:r>
            <a:r>
              <a:rPr lang="en-US" sz="1200" baseline="0" dirty="0" smtClean="0">
                <a:solidFill>
                  <a:schemeClr val="bg2"/>
                </a:solidFill>
              </a:rPr>
              <a:t>TE-VSC</a:t>
            </a:r>
            <a:endParaRPr lang="en-US" sz="1200" dirty="0">
              <a:solidFill>
                <a:schemeClr val="bg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28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600" baseline="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aseline="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3 - TextBox"/>
          <p:cNvSpPr txBox="1"/>
          <p:nvPr/>
        </p:nvSpPr>
        <p:spPr>
          <a:xfrm>
            <a:off x="1447800" y="2514600"/>
            <a:ext cx="63473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Zr</a:t>
            </a:r>
            <a:r>
              <a:rPr lang="en-GB" sz="32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-V NEG coatings studied by ESD</a:t>
            </a:r>
            <a:endParaRPr lang="el-GR" sz="32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8" name="Picture 2" descr="C:\Users\x61\Desktop\Prsentation 13 april\ESD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3505200"/>
            <a:ext cx="3333750" cy="2667000"/>
          </a:xfrm>
          <a:prstGeom prst="rect">
            <a:avLst/>
          </a:prstGeom>
          <a:noFill/>
        </p:spPr>
      </p:pic>
      <p:pic>
        <p:nvPicPr>
          <p:cNvPr id="4098" name="Picture 2" descr="C:\Users\x61\Desktop\Prsentation 13 april\cern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0" y="1752600"/>
            <a:ext cx="838200" cy="838200"/>
          </a:xfrm>
          <a:prstGeom prst="rect">
            <a:avLst/>
          </a:prstGeom>
          <a:noFill/>
        </p:spPr>
      </p:pic>
      <p:pic>
        <p:nvPicPr>
          <p:cNvPr id="7" name="Picture 2" descr="C:\Users\x61\Desktop\VSC Logo_H80.jpg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48000" y="0"/>
            <a:ext cx="1296000" cy="863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lectron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timulated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esorption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 descr="C:\Users\x61\Desktop\Prsentation 13 april\ESD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05000"/>
            <a:ext cx="3886200" cy="3733800"/>
          </a:xfrm>
          <a:prstGeom prst="rect">
            <a:avLst/>
          </a:prstGeom>
          <a:noFill/>
        </p:spPr>
      </p:pic>
      <p:sp>
        <p:nvSpPr>
          <p:cNvPr id="6" name="21 - TextBox"/>
          <p:cNvSpPr txBox="1"/>
          <p:nvPr/>
        </p:nvSpPr>
        <p:spPr>
          <a:xfrm>
            <a:off x="838200" y="5867400"/>
            <a:ext cx="2009909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GB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Tungsten filament</a:t>
            </a:r>
            <a:endParaRPr lang="el-GR" u="sng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7" name="23 - Ευθύγραμμο βέλος σύνδεσης"/>
          <p:cNvCxnSpPr/>
          <p:nvPr/>
        </p:nvCxnSpPr>
        <p:spPr bwMode="auto">
          <a:xfrm flipV="1">
            <a:off x="1219200" y="4114800"/>
            <a:ext cx="304800" cy="167640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2" name="Group 7"/>
          <p:cNvGrpSpPr/>
          <p:nvPr/>
        </p:nvGrpSpPr>
        <p:grpSpPr>
          <a:xfrm>
            <a:off x="4953000" y="3276600"/>
            <a:ext cx="4191000" cy="1337341"/>
            <a:chOff x="1524000" y="2743200"/>
            <a:chExt cx="4343400" cy="1249380"/>
          </a:xfrm>
        </p:grpSpPr>
        <p:sp>
          <p:nvSpPr>
            <p:cNvPr id="9" name="Rectangle 8"/>
            <p:cNvSpPr/>
            <p:nvPr/>
          </p:nvSpPr>
          <p:spPr>
            <a:xfrm>
              <a:off x="1676400" y="2857500"/>
              <a:ext cx="2667000" cy="8382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343400" y="2743200"/>
              <a:ext cx="152400" cy="10668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524000" y="2743200"/>
              <a:ext cx="152400" cy="10668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667000" y="2895599"/>
              <a:ext cx="628302" cy="258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Comic Sans MS" pitchFamily="66" charset="0"/>
                  <a:cs typeface="Tahoma" pitchFamily="34" charset="0"/>
                </a:rPr>
                <a:t>-100V</a:t>
              </a:r>
              <a:endParaRPr lang="en-US" sz="1200" dirty="0">
                <a:latin typeface="Comic Sans MS" pitchFamily="66" charset="0"/>
                <a:cs typeface="Tahoma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667000" y="3124199"/>
              <a:ext cx="566834" cy="258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Comic Sans MS" pitchFamily="66" charset="0"/>
                  <a:cs typeface="Tahoma" pitchFamily="34" charset="0"/>
                </a:rPr>
                <a:t>+50V</a:t>
              </a:r>
              <a:endParaRPr lang="en-US" sz="1200" dirty="0">
                <a:latin typeface="Comic Sans MS" pitchFamily="66" charset="0"/>
                <a:cs typeface="Tahoma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667000" y="3733800"/>
              <a:ext cx="664850" cy="258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Comic Sans MS" pitchFamily="66" charset="0"/>
                  <a:cs typeface="Tahoma" pitchFamily="34" charset="0"/>
                </a:rPr>
                <a:t>+550V</a:t>
              </a:r>
              <a:endParaRPr lang="en-US" sz="1200" dirty="0">
                <a:latin typeface="Comic Sans MS" pitchFamily="66" charset="0"/>
                <a:cs typeface="Tahoma" pitchFamily="34" charset="0"/>
              </a:endParaRPr>
            </a:p>
          </p:txBody>
        </p:sp>
        <p:grpSp>
          <p:nvGrpSpPr>
            <p:cNvPr id="4" name="Group 28"/>
            <p:cNvGrpSpPr/>
            <p:nvPr/>
          </p:nvGrpSpPr>
          <p:grpSpPr>
            <a:xfrm>
              <a:off x="3261360" y="3048000"/>
              <a:ext cx="2606040" cy="694614"/>
              <a:chOff x="3489960" y="3048000"/>
              <a:chExt cx="2606040" cy="694614"/>
            </a:xfrm>
          </p:grpSpPr>
          <p:cxnSp>
            <p:nvCxnSpPr>
              <p:cNvPr id="16" name="Straight Connector 15"/>
              <p:cNvCxnSpPr/>
              <p:nvPr/>
            </p:nvCxnSpPr>
            <p:spPr>
              <a:xfrm>
                <a:off x="3505200" y="3048000"/>
                <a:ext cx="381000" cy="0"/>
              </a:xfrm>
              <a:prstGeom prst="line">
                <a:avLst/>
              </a:prstGeom>
              <a:ln w="28575">
                <a:solidFill>
                  <a:srgbClr val="004EE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" name="Group 15"/>
              <p:cNvGrpSpPr/>
              <p:nvPr/>
            </p:nvGrpSpPr>
            <p:grpSpPr>
              <a:xfrm flipH="1">
                <a:off x="3657600" y="3124200"/>
                <a:ext cx="381000" cy="152400"/>
                <a:chOff x="5791200" y="1600200"/>
                <a:chExt cx="381000" cy="152400"/>
              </a:xfrm>
            </p:grpSpPr>
            <p:sp>
              <p:nvSpPr>
                <p:cNvPr id="23" name="Arc 22"/>
                <p:cNvSpPr/>
                <p:nvPr/>
              </p:nvSpPr>
              <p:spPr>
                <a:xfrm>
                  <a:off x="5791200" y="1600200"/>
                  <a:ext cx="381000" cy="152400"/>
                </a:xfrm>
                <a:prstGeom prst="arc">
                  <a:avLst/>
                </a:prstGeom>
                <a:ln>
                  <a:solidFill>
                    <a:srgbClr val="004EE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Arc 23"/>
                <p:cNvSpPr/>
                <p:nvPr/>
              </p:nvSpPr>
              <p:spPr>
                <a:xfrm flipV="1">
                  <a:off x="5791200" y="1600200"/>
                  <a:ext cx="381000" cy="152400"/>
                </a:xfrm>
                <a:prstGeom prst="arc">
                  <a:avLst/>
                </a:prstGeom>
                <a:ln>
                  <a:solidFill>
                    <a:srgbClr val="004EE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4EEA"/>
                    </a:solidFill>
                  </a:endParaRPr>
                </a:p>
              </p:txBody>
            </p:sp>
          </p:grpSp>
          <p:cxnSp>
            <p:nvCxnSpPr>
              <p:cNvPr id="18" name="Straight Connector 17"/>
              <p:cNvCxnSpPr/>
              <p:nvPr/>
            </p:nvCxnSpPr>
            <p:spPr>
              <a:xfrm>
                <a:off x="3886200" y="3048000"/>
                <a:ext cx="2209800" cy="0"/>
              </a:xfrm>
              <a:prstGeom prst="line">
                <a:avLst/>
              </a:prstGeom>
              <a:ln>
                <a:solidFill>
                  <a:srgbClr val="004EE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>
                <a:stCxn id="23" idx="0"/>
              </p:cNvCxnSpPr>
              <p:nvPr/>
            </p:nvCxnSpPr>
            <p:spPr>
              <a:xfrm>
                <a:off x="3848100" y="3124200"/>
                <a:ext cx="2247900" cy="0"/>
              </a:xfrm>
              <a:prstGeom prst="line">
                <a:avLst/>
              </a:prstGeom>
              <a:ln>
                <a:solidFill>
                  <a:srgbClr val="004EE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>
                <a:stCxn id="24" idx="0"/>
              </p:cNvCxnSpPr>
              <p:nvPr/>
            </p:nvCxnSpPr>
            <p:spPr>
              <a:xfrm>
                <a:off x="3848100" y="3276600"/>
                <a:ext cx="2247900" cy="0"/>
              </a:xfrm>
              <a:prstGeom prst="line">
                <a:avLst/>
              </a:prstGeom>
              <a:ln>
                <a:solidFill>
                  <a:srgbClr val="004EE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/>
              <p:cNvCxnSpPr/>
              <p:nvPr/>
            </p:nvCxnSpPr>
            <p:spPr>
              <a:xfrm flipH="1">
                <a:off x="3581400" y="3276600"/>
                <a:ext cx="76200" cy="304800"/>
              </a:xfrm>
              <a:prstGeom prst="straightConnector1">
                <a:avLst/>
              </a:prstGeom>
              <a:ln>
                <a:solidFill>
                  <a:srgbClr val="004EEA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/>
              <p:cNvSpPr txBox="1"/>
              <p:nvPr/>
            </p:nvSpPr>
            <p:spPr>
              <a:xfrm>
                <a:off x="3489960" y="3455081"/>
                <a:ext cx="392398" cy="2875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FF0000"/>
                    </a:solidFill>
                    <a:latin typeface="Tahoma" pitchFamily="34" charset="0"/>
                    <a:cs typeface="Tahoma" pitchFamily="34" charset="0"/>
                  </a:rPr>
                  <a:t>e </a:t>
                </a:r>
                <a:r>
                  <a:rPr lang="en-US" sz="1400" baseline="30000" dirty="0" smtClean="0">
                    <a:solidFill>
                      <a:srgbClr val="FF0000"/>
                    </a:solidFill>
                    <a:latin typeface="Tahoma" pitchFamily="34" charset="0"/>
                    <a:cs typeface="Tahoma" pitchFamily="34" charset="0"/>
                  </a:rPr>
                  <a:t>-</a:t>
                </a:r>
                <a:endParaRPr lang="en-US" sz="1400" baseline="30000" dirty="0">
                  <a:solidFill>
                    <a:srgbClr val="FF0000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</p:grpSp>
      </p:grpSp>
      <p:pic>
        <p:nvPicPr>
          <p:cNvPr id="25" name="Picture 2" descr="C:\Users\x61\Desktop\VSC Logo_H80.jp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000" y="0"/>
            <a:ext cx="1296000" cy="863999"/>
          </a:xfrm>
          <a:prstGeom prst="rect">
            <a:avLst/>
          </a:prstGeom>
          <a:noFill/>
        </p:spPr>
      </p:pic>
      <p:sp>
        <p:nvSpPr>
          <p:cNvPr id="27" name="26 - Δεξιό βέλος"/>
          <p:cNvSpPr/>
          <p:nvPr/>
        </p:nvSpPr>
        <p:spPr bwMode="auto">
          <a:xfrm>
            <a:off x="4343400" y="3657600"/>
            <a:ext cx="533400" cy="4846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8" name="27 - TextBox"/>
          <p:cNvSpPr txBox="1"/>
          <p:nvPr/>
        </p:nvSpPr>
        <p:spPr>
          <a:xfrm>
            <a:off x="5105400" y="5410200"/>
            <a:ext cx="261687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l-GR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Δ</a:t>
            </a: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 = P(100sec) - P(res)</a:t>
            </a:r>
            <a:endParaRPr lang="el-G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9" name="28 - TextBox"/>
          <p:cNvSpPr txBox="1"/>
          <p:nvPr/>
        </p:nvSpPr>
        <p:spPr>
          <a:xfrm>
            <a:off x="4038600" y="1981200"/>
            <a:ext cx="4903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Bombardment of the tube for 100 sec at 1mA</a:t>
            </a:r>
            <a:endParaRPr lang="el-GR" u="sng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 from each coating</a:t>
            </a:r>
            <a:endParaRPr lang="el-G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C:\Users\x61\Desktop\VSC Logo_H80.jpg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000" y="0"/>
            <a:ext cx="1296000" cy="863999"/>
          </a:xfrm>
          <a:prstGeom prst="rect">
            <a:avLst/>
          </a:prstGeom>
          <a:noFill/>
        </p:spPr>
      </p:pic>
      <p:pic>
        <p:nvPicPr>
          <p:cNvPr id="7169" name="Picture 1" descr="C:\Measurements\ESD\2011-2012 NEG measurements\coatings' results comparison\V%-TOTAL presentation\images\Dp total017pre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981200"/>
            <a:ext cx="4267200" cy="370661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 rot="16200000">
            <a:off x="-427779" y="3537647"/>
            <a:ext cx="12562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Δ</a:t>
            </a:r>
            <a:r>
              <a:rPr lang="en-US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</a:t>
            </a:r>
            <a:r>
              <a:rPr lang="el-GR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</a:t>
            </a:r>
            <a:r>
              <a:rPr lang="en-US" sz="12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Torr</a:t>
            </a:r>
            <a:r>
              <a:rPr lang="en-US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endParaRPr lang="en-US" sz="1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8200" y="5819001"/>
            <a:ext cx="28491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Heating Temperature [</a:t>
            </a:r>
            <a:r>
              <a:rPr lang="en-US" sz="1200" baseline="30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o</a:t>
            </a:r>
            <a:r>
              <a:rPr lang="en-US" sz="12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</a:t>
            </a:r>
            <a:r>
              <a:rPr lang="en-US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] (for 2 hours)</a:t>
            </a:r>
            <a:endParaRPr lang="en-US" sz="1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7171" name="Picture 3" descr="C:\Measurements\ESD\2011-2012 NEG measurements\coatings' results comparison\V%-TOTAL presentation\images\SF H2+CO017press.JPG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1981200"/>
            <a:ext cx="4266000" cy="37080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 rot="16200000">
            <a:off x="3903170" y="3716830"/>
            <a:ext cx="14622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Sticking probability</a:t>
            </a:r>
            <a:endParaRPr lang="en-US" sz="1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86400" y="5819001"/>
            <a:ext cx="28491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Heating Temperature [</a:t>
            </a:r>
            <a:r>
              <a:rPr lang="en-US" sz="1200" baseline="30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o</a:t>
            </a:r>
            <a:r>
              <a:rPr lang="en-US" sz="12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</a:t>
            </a:r>
            <a:r>
              <a:rPr lang="en-US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] (for 2 hours)</a:t>
            </a:r>
            <a:endParaRPr lang="en-US" sz="1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153400" y="3124200"/>
            <a:ext cx="457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  <a:latin typeface="Comic Sans MS" pitchFamily="66" charset="0"/>
              </a:rPr>
              <a:t>H</a:t>
            </a:r>
            <a:r>
              <a:rPr lang="en-US" sz="1000" b="1" baseline="-25000" dirty="0" smtClean="0">
                <a:solidFill>
                  <a:srgbClr val="FF0000"/>
                </a:solidFill>
                <a:latin typeface="Comic Sans MS" pitchFamily="66" charset="0"/>
              </a:rPr>
              <a:t>2</a:t>
            </a:r>
            <a:endParaRPr lang="en-US" sz="1000" b="1" baseline="-25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772400" y="2209800"/>
            <a:ext cx="3770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004EEA"/>
                </a:solidFill>
                <a:latin typeface="Comic Sans MS" pitchFamily="66" charset="0"/>
              </a:rPr>
              <a:t>CO</a:t>
            </a:r>
            <a:endParaRPr lang="en-US" sz="1000" b="1" dirty="0">
              <a:solidFill>
                <a:srgbClr val="004EEA"/>
              </a:solidFill>
              <a:latin typeface="Comic Sans MS" pitchFamily="66" charset="0"/>
            </a:endParaRPr>
          </a:p>
        </p:txBody>
      </p:sp>
      <p:sp>
        <p:nvSpPr>
          <p:cNvPr id="15" name="14 - TextBox"/>
          <p:cNvSpPr txBox="1"/>
          <p:nvPr/>
        </p:nvSpPr>
        <p:spPr>
          <a:xfrm>
            <a:off x="5715000" y="4953000"/>
            <a:ext cx="26516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omic Sans MS" pitchFamily="66" charset="0"/>
              </a:rPr>
              <a:t>S.F by calibrated leaks</a:t>
            </a:r>
            <a:endParaRPr lang="el-GR" dirty="0">
              <a:latin typeface="Comic Sans MS" pitchFamily="66" charset="0"/>
            </a:endParaRPr>
          </a:p>
        </p:txBody>
      </p:sp>
      <p:sp>
        <p:nvSpPr>
          <p:cNvPr id="17" name="16 - TextBox"/>
          <p:cNvSpPr txBox="1"/>
          <p:nvPr/>
        </p:nvSpPr>
        <p:spPr>
          <a:xfrm>
            <a:off x="1752600" y="4953000"/>
            <a:ext cx="1353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latin typeface="Comic Sans MS" pitchFamily="66" charset="0"/>
              </a:rPr>
              <a:t>Δ</a:t>
            </a:r>
            <a:r>
              <a:rPr lang="en-GB" dirty="0" smtClean="0">
                <a:latin typeface="Comic Sans MS" pitchFamily="66" charset="0"/>
              </a:rPr>
              <a:t>P by ESD</a:t>
            </a:r>
            <a:endParaRPr lang="el-GR" dirty="0">
              <a:latin typeface="Comic Sans MS" pitchFamily="66" charset="0"/>
            </a:endParaRPr>
          </a:p>
        </p:txBody>
      </p:sp>
      <p:sp>
        <p:nvSpPr>
          <p:cNvPr id="18" name="17 - Έλλειψη"/>
          <p:cNvSpPr/>
          <p:nvPr/>
        </p:nvSpPr>
        <p:spPr bwMode="auto">
          <a:xfrm>
            <a:off x="1905000" y="3657600"/>
            <a:ext cx="304800" cy="1295400"/>
          </a:xfrm>
          <a:prstGeom prst="ellipse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9" name="18 - Έλλειψη"/>
          <p:cNvSpPr/>
          <p:nvPr/>
        </p:nvSpPr>
        <p:spPr bwMode="auto">
          <a:xfrm>
            <a:off x="6400800" y="1905000"/>
            <a:ext cx="304800" cy="1676400"/>
          </a:xfrm>
          <a:prstGeom prst="ellipse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Results: Sticking Factor for H</a:t>
            </a:r>
            <a:r>
              <a:rPr lang="en-GB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l-G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C:\Users\x61\Desktop\VSC Logo_H80.jpg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000" y="0"/>
            <a:ext cx="1296000" cy="863999"/>
          </a:xfrm>
          <a:prstGeom prst="rect">
            <a:avLst/>
          </a:prstGeom>
          <a:noFill/>
        </p:spPr>
      </p:pic>
      <p:pic>
        <p:nvPicPr>
          <p:cNvPr id="6145" name="Picture 1" descr="C:\Measurements\ESD\2011-2012 NEG measurements\coatings' results comparison\V%-TOTAL presentation\images\SF H2pre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828800"/>
            <a:ext cx="8001000" cy="44958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 rot="16200000">
            <a:off x="-717067" y="3841269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Sticking probability</a:t>
            </a:r>
            <a:endParaRPr lang="en-US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95899" y="5421868"/>
            <a:ext cx="308610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Heating for 2 Hr at 200 </a:t>
            </a:r>
            <a:r>
              <a:rPr lang="en-US" baseline="30000" dirty="0" err="1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o</a:t>
            </a:r>
            <a:r>
              <a:rPr lang="en-US" dirty="0" err="1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C</a:t>
            </a:r>
            <a:endParaRPr lang="en-US" dirty="0">
              <a:latin typeface="Comic Sans MS" pitchFamily="66" charset="0"/>
              <a:ea typeface="Tahoma" pitchFamily="34" charset="0"/>
              <a:cs typeface="Tahoma" pitchFamily="34" charset="0"/>
            </a:endParaRPr>
          </a:p>
        </p:txBody>
      </p:sp>
      <p:grpSp>
        <p:nvGrpSpPr>
          <p:cNvPr id="12" name="11 - Ομάδα"/>
          <p:cNvGrpSpPr/>
          <p:nvPr/>
        </p:nvGrpSpPr>
        <p:grpSpPr>
          <a:xfrm>
            <a:off x="914400" y="6248400"/>
            <a:ext cx="7731558" cy="445532"/>
            <a:chOff x="914400" y="6248400"/>
            <a:chExt cx="7731558" cy="445532"/>
          </a:xfrm>
        </p:grpSpPr>
        <p:sp>
          <p:nvSpPr>
            <p:cNvPr id="13" name="TextBox 6"/>
            <p:cNvSpPr txBox="1"/>
            <p:nvPr/>
          </p:nvSpPr>
          <p:spPr>
            <a:xfrm>
              <a:off x="3886200" y="6324600"/>
              <a:ext cx="14755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% </a:t>
              </a:r>
              <a:r>
                <a:rPr lang="en-US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Vanadium</a:t>
              </a:r>
              <a:endParaRPr lang="en-US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4" name="13 - TextBox"/>
            <p:cNvSpPr txBox="1"/>
            <p:nvPr/>
          </p:nvSpPr>
          <p:spPr>
            <a:xfrm>
              <a:off x="914400" y="6248400"/>
              <a:ext cx="428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err="1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Zr</a:t>
              </a:r>
              <a:endParaRPr lang="el-GR" b="1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5" name="14 - TextBox"/>
            <p:cNvSpPr txBox="1"/>
            <p:nvPr/>
          </p:nvSpPr>
          <p:spPr>
            <a:xfrm>
              <a:off x="8305800" y="6248400"/>
              <a:ext cx="3401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V</a:t>
              </a:r>
              <a:endParaRPr lang="el-GR" b="1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cxnSp>
          <p:nvCxnSpPr>
            <p:cNvPr id="16" name="15 - Ευθύγραμμο βέλος σύνδεσης"/>
            <p:cNvCxnSpPr/>
            <p:nvPr/>
          </p:nvCxnSpPr>
          <p:spPr bwMode="auto">
            <a:xfrm>
              <a:off x="3429000" y="6324600"/>
              <a:ext cx="2514600" cy="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7" name="16 - TextBox"/>
          <p:cNvSpPr txBox="1"/>
          <p:nvPr/>
        </p:nvSpPr>
        <p:spPr>
          <a:xfrm>
            <a:off x="3657600" y="3810000"/>
            <a:ext cx="6156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/>
              <a:t>TiZrV</a:t>
            </a:r>
            <a:endParaRPr lang="el-GR" sz="1400" dirty="0"/>
          </a:p>
        </p:txBody>
      </p:sp>
      <p:sp>
        <p:nvSpPr>
          <p:cNvPr id="18" name="17 - TextBox"/>
          <p:cNvSpPr txBox="1"/>
          <p:nvPr/>
        </p:nvSpPr>
        <p:spPr>
          <a:xfrm>
            <a:off x="4648200" y="3962400"/>
            <a:ext cx="9939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Ti(5%)</a:t>
            </a:r>
            <a:r>
              <a:rPr lang="en-GB" sz="1400" dirty="0" err="1" smtClean="0"/>
              <a:t>ZrV</a:t>
            </a:r>
            <a:endParaRPr lang="el-GR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Results: Sticking Factor for CO </a:t>
            </a:r>
            <a:endParaRPr lang="el-G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C:\Users\x61\Desktop\VSC Logo_H80.jpg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000" y="0"/>
            <a:ext cx="1296000" cy="863999"/>
          </a:xfrm>
          <a:prstGeom prst="rect">
            <a:avLst/>
          </a:prstGeom>
          <a:noFill/>
        </p:spPr>
      </p:pic>
      <p:pic>
        <p:nvPicPr>
          <p:cNvPr id="5121" name="Picture 1" descr="C:\Measurements\ESD\2011-2012 NEG measurements\coatings' results comparison\V%-TOTAL presentation\images\SF COpre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828800"/>
            <a:ext cx="8001000" cy="44958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 rot="16200000">
            <a:off x="-717067" y="3841268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Sticking probability</a:t>
            </a:r>
            <a:endParaRPr lang="en-US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pSp>
        <p:nvGrpSpPr>
          <p:cNvPr id="14" name="13 - Ομάδα"/>
          <p:cNvGrpSpPr/>
          <p:nvPr/>
        </p:nvGrpSpPr>
        <p:grpSpPr>
          <a:xfrm>
            <a:off x="914400" y="6248400"/>
            <a:ext cx="7729954" cy="445532"/>
            <a:chOff x="914400" y="6248400"/>
            <a:chExt cx="7729954" cy="445532"/>
          </a:xfrm>
        </p:grpSpPr>
        <p:sp>
          <p:nvSpPr>
            <p:cNvPr id="7" name="TextBox 6"/>
            <p:cNvSpPr txBox="1"/>
            <p:nvPr/>
          </p:nvSpPr>
          <p:spPr>
            <a:xfrm>
              <a:off x="3886200" y="6324600"/>
              <a:ext cx="14755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% </a:t>
              </a:r>
              <a:r>
                <a:rPr lang="en-US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Vanadium</a:t>
              </a:r>
              <a:endParaRPr lang="en-US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9" name="8 - TextBox"/>
            <p:cNvSpPr txBox="1"/>
            <p:nvPr/>
          </p:nvSpPr>
          <p:spPr>
            <a:xfrm>
              <a:off x="914400" y="6248400"/>
              <a:ext cx="428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err="1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Zr</a:t>
              </a:r>
              <a:endParaRPr lang="el-GR" b="1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1" name="10 - TextBox"/>
            <p:cNvSpPr txBox="1"/>
            <p:nvPr/>
          </p:nvSpPr>
          <p:spPr>
            <a:xfrm>
              <a:off x="8305800" y="6248400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V</a:t>
              </a:r>
              <a:endParaRPr lang="el-GR" b="1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cxnSp>
          <p:nvCxnSpPr>
            <p:cNvPr id="13" name="12 - Ευθύγραμμο βέλος σύνδεσης"/>
            <p:cNvCxnSpPr/>
            <p:nvPr/>
          </p:nvCxnSpPr>
          <p:spPr bwMode="auto">
            <a:xfrm>
              <a:off x="3429000" y="6324600"/>
              <a:ext cx="2514600" cy="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5" name="TextBox 10"/>
          <p:cNvSpPr txBox="1"/>
          <p:nvPr/>
        </p:nvSpPr>
        <p:spPr>
          <a:xfrm>
            <a:off x="5295899" y="5410200"/>
            <a:ext cx="308610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Heating for 2 Hr at 200 </a:t>
            </a:r>
            <a:r>
              <a:rPr lang="en-US" baseline="30000" dirty="0" err="1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o</a:t>
            </a:r>
            <a:r>
              <a:rPr lang="en-US" dirty="0" err="1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C</a:t>
            </a:r>
            <a:endParaRPr lang="en-US" dirty="0">
              <a:latin typeface="Comic Sans MS" pitchFamily="66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6" name="15 - TextBox"/>
          <p:cNvSpPr txBox="1"/>
          <p:nvPr/>
        </p:nvSpPr>
        <p:spPr>
          <a:xfrm>
            <a:off x="4724400" y="3352800"/>
            <a:ext cx="9939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Ti(5%)</a:t>
            </a:r>
            <a:r>
              <a:rPr lang="en-GB" sz="1400" dirty="0" err="1" smtClean="0"/>
              <a:t>ZrV</a:t>
            </a:r>
            <a:endParaRPr lang="el-GR" sz="1400" dirty="0"/>
          </a:p>
        </p:txBody>
      </p:sp>
      <p:sp>
        <p:nvSpPr>
          <p:cNvPr id="17" name="16 - TextBox"/>
          <p:cNvSpPr txBox="1"/>
          <p:nvPr/>
        </p:nvSpPr>
        <p:spPr>
          <a:xfrm>
            <a:off x="3657600" y="2819400"/>
            <a:ext cx="6156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/>
              <a:t>TiZrV</a:t>
            </a:r>
            <a:endParaRPr lang="el-GR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Results: </a:t>
            </a:r>
            <a:r>
              <a:rPr lang="el-G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</a:t>
            </a: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 for H</a:t>
            </a:r>
            <a:r>
              <a:rPr lang="en-GB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l-GR" baseline="-2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C:\Users\x61\Desktop\VSC Logo_H80.jpg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000" y="0"/>
            <a:ext cx="1296000" cy="863999"/>
          </a:xfrm>
          <a:prstGeom prst="rect">
            <a:avLst/>
          </a:prstGeom>
          <a:noFill/>
        </p:spPr>
      </p:pic>
      <p:pic>
        <p:nvPicPr>
          <p:cNvPr id="4097" name="Picture 1" descr="C:\Measurements\ESD\2011-2012 NEG measurements\coatings' results comparison\V%-TOTAL presentation\images\H2press.jp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828800"/>
            <a:ext cx="8001000" cy="433280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 rot="16200000">
            <a:off x="-138680" y="3796280"/>
            <a:ext cx="1103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Δ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</a:t>
            </a:r>
            <a:r>
              <a:rPr lang="el-GR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Torr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endParaRPr lang="en-US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5400000">
            <a:off x="7416091" y="3596178"/>
            <a:ext cx="28094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Effective Desorption Yield</a:t>
            </a:r>
          </a:p>
          <a:p>
            <a:pPr algn="ctr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[molecules/electron]</a:t>
            </a:r>
            <a:endParaRPr lang="en-US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pSp>
        <p:nvGrpSpPr>
          <p:cNvPr id="10" name="9 - Ομάδα"/>
          <p:cNvGrpSpPr/>
          <p:nvPr/>
        </p:nvGrpSpPr>
        <p:grpSpPr>
          <a:xfrm>
            <a:off x="879042" y="6096000"/>
            <a:ext cx="7274358" cy="445532"/>
            <a:chOff x="914400" y="6248400"/>
            <a:chExt cx="7274358" cy="445532"/>
          </a:xfrm>
        </p:grpSpPr>
        <p:sp>
          <p:nvSpPr>
            <p:cNvPr id="11" name="TextBox 6"/>
            <p:cNvSpPr txBox="1"/>
            <p:nvPr/>
          </p:nvSpPr>
          <p:spPr>
            <a:xfrm>
              <a:off x="3886200" y="6324600"/>
              <a:ext cx="14755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% Vanadium</a:t>
              </a:r>
              <a:endParaRPr lang="en-US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2" name="11 - TextBox"/>
            <p:cNvSpPr txBox="1"/>
            <p:nvPr/>
          </p:nvSpPr>
          <p:spPr>
            <a:xfrm>
              <a:off x="914400" y="6248400"/>
              <a:ext cx="428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err="1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Zr</a:t>
              </a:r>
              <a:endParaRPr lang="el-GR" b="1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3" name="12 - TextBox"/>
            <p:cNvSpPr txBox="1"/>
            <p:nvPr/>
          </p:nvSpPr>
          <p:spPr>
            <a:xfrm>
              <a:off x="7848600" y="6248400"/>
              <a:ext cx="3401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V</a:t>
              </a:r>
              <a:endParaRPr lang="el-GR" b="1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cxnSp>
          <p:nvCxnSpPr>
            <p:cNvPr id="14" name="13 - Ευθύγραμμο βέλος σύνδεσης"/>
            <p:cNvCxnSpPr/>
            <p:nvPr/>
          </p:nvCxnSpPr>
          <p:spPr bwMode="auto">
            <a:xfrm>
              <a:off x="3429000" y="6324600"/>
              <a:ext cx="2514600" cy="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extBox 10"/>
          <p:cNvSpPr txBox="1"/>
          <p:nvPr/>
        </p:nvSpPr>
        <p:spPr>
          <a:xfrm>
            <a:off x="4800600" y="5334000"/>
            <a:ext cx="308610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Heating for 2 Hr at 200 </a:t>
            </a:r>
            <a:r>
              <a:rPr lang="en-US" baseline="30000" dirty="0" err="1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o</a:t>
            </a:r>
            <a:r>
              <a:rPr lang="en-US" dirty="0" err="1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C</a:t>
            </a:r>
            <a:endParaRPr lang="en-US" dirty="0">
              <a:latin typeface="Comic Sans MS" pitchFamily="66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7" name="16 - TextBox"/>
          <p:cNvSpPr txBox="1"/>
          <p:nvPr/>
        </p:nvSpPr>
        <p:spPr>
          <a:xfrm>
            <a:off x="4648200" y="4114800"/>
            <a:ext cx="9939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Ti(5%)</a:t>
            </a:r>
            <a:r>
              <a:rPr lang="en-GB" sz="1400" dirty="0" err="1" smtClean="0"/>
              <a:t>ZrV</a:t>
            </a:r>
            <a:endParaRPr lang="el-GR" sz="1400" dirty="0"/>
          </a:p>
        </p:txBody>
      </p:sp>
      <p:sp>
        <p:nvSpPr>
          <p:cNvPr id="18" name="17 - TextBox"/>
          <p:cNvSpPr txBox="1"/>
          <p:nvPr/>
        </p:nvSpPr>
        <p:spPr>
          <a:xfrm>
            <a:off x="3505200" y="3733800"/>
            <a:ext cx="6156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/>
              <a:t>TiZrV</a:t>
            </a:r>
            <a:endParaRPr lang="el-GR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x61\Desktop\VSC Logo_H80.jpg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000" y="0"/>
            <a:ext cx="1296000" cy="863999"/>
          </a:xfrm>
          <a:prstGeom prst="rect">
            <a:avLst/>
          </a:prstGeom>
          <a:noFill/>
        </p:spPr>
      </p:pic>
      <p:sp>
        <p:nvSpPr>
          <p:cNvPr id="5" name="2 - Τίτλος"/>
          <p:cNvSpPr>
            <a:spLocks noGrp="1"/>
          </p:cNvSpPr>
          <p:nvPr>
            <p:ph type="title"/>
          </p:nvPr>
        </p:nvSpPr>
        <p:spPr>
          <a:xfrm>
            <a:off x="2514600" y="869732"/>
            <a:ext cx="6400800" cy="503238"/>
          </a:xfrm>
        </p:spPr>
        <p:txBody>
          <a:bodyPr/>
          <a:lstStyle/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Results: </a:t>
            </a:r>
            <a:r>
              <a:rPr lang="el-G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</a:t>
            </a: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 for CH</a:t>
            </a:r>
            <a:r>
              <a:rPr lang="en-GB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l-G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1506" name="Picture 2" descr="C:\Measurements\ESD\2011-2012 NEG measurements\coatings' results comparison\V%-TOTAL presentation\images\CH4press.jp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828800"/>
            <a:ext cx="8001000" cy="43344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 rot="16200000">
            <a:off x="-138680" y="3796280"/>
            <a:ext cx="1103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Δ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</a:t>
            </a:r>
            <a:r>
              <a:rPr lang="el-GR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Torr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endParaRPr lang="en-US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5400000">
            <a:off x="7416091" y="3519978"/>
            <a:ext cx="28094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Effective Desorption Yield</a:t>
            </a:r>
          </a:p>
          <a:p>
            <a:pPr algn="ctr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[molecules/electron]</a:t>
            </a:r>
            <a:endParaRPr lang="en-US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pSp>
        <p:nvGrpSpPr>
          <p:cNvPr id="2" name="10 - Ομάδα"/>
          <p:cNvGrpSpPr/>
          <p:nvPr/>
        </p:nvGrpSpPr>
        <p:grpSpPr>
          <a:xfrm>
            <a:off x="879042" y="6096000"/>
            <a:ext cx="7274358" cy="445532"/>
            <a:chOff x="914400" y="6248400"/>
            <a:chExt cx="7274358" cy="445532"/>
          </a:xfrm>
        </p:grpSpPr>
        <p:sp>
          <p:nvSpPr>
            <p:cNvPr id="12" name="TextBox 6"/>
            <p:cNvSpPr txBox="1"/>
            <p:nvPr/>
          </p:nvSpPr>
          <p:spPr>
            <a:xfrm>
              <a:off x="3886200" y="6324600"/>
              <a:ext cx="14755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% Vanadium</a:t>
              </a:r>
              <a:endParaRPr lang="en-US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3" name="12 - TextBox"/>
            <p:cNvSpPr txBox="1"/>
            <p:nvPr/>
          </p:nvSpPr>
          <p:spPr>
            <a:xfrm>
              <a:off x="914400" y="6248400"/>
              <a:ext cx="428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err="1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Zr</a:t>
              </a:r>
              <a:endParaRPr lang="el-GR" b="1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4" name="13 - TextBox"/>
            <p:cNvSpPr txBox="1"/>
            <p:nvPr/>
          </p:nvSpPr>
          <p:spPr>
            <a:xfrm>
              <a:off x="7924800" y="6248400"/>
              <a:ext cx="2639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V</a:t>
              </a:r>
              <a:endParaRPr lang="el-GR" b="1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cxnSp>
          <p:nvCxnSpPr>
            <p:cNvPr id="15" name="14 - Ευθύγραμμο βέλος σύνδεσης"/>
            <p:cNvCxnSpPr/>
            <p:nvPr/>
          </p:nvCxnSpPr>
          <p:spPr bwMode="auto">
            <a:xfrm>
              <a:off x="3429000" y="6324600"/>
              <a:ext cx="2514600" cy="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7" name="TextBox 10"/>
          <p:cNvSpPr txBox="1"/>
          <p:nvPr/>
        </p:nvSpPr>
        <p:spPr>
          <a:xfrm>
            <a:off x="4762499" y="5334000"/>
            <a:ext cx="308610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Heating for 2 Hr at 200 </a:t>
            </a:r>
            <a:r>
              <a:rPr lang="en-US" baseline="30000" dirty="0" err="1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o</a:t>
            </a:r>
            <a:r>
              <a:rPr lang="en-US" dirty="0" err="1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C</a:t>
            </a:r>
            <a:endParaRPr lang="en-US" dirty="0">
              <a:latin typeface="Comic Sans MS" pitchFamily="66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8" name="17 - TextBox"/>
          <p:cNvSpPr txBox="1"/>
          <p:nvPr/>
        </p:nvSpPr>
        <p:spPr>
          <a:xfrm>
            <a:off x="4572000" y="4572000"/>
            <a:ext cx="9939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Ti(5%)</a:t>
            </a:r>
            <a:r>
              <a:rPr lang="en-GB" sz="1400" dirty="0" err="1" smtClean="0"/>
              <a:t>ZrV</a:t>
            </a:r>
            <a:endParaRPr lang="el-GR" sz="1400" dirty="0"/>
          </a:p>
        </p:txBody>
      </p:sp>
      <p:sp>
        <p:nvSpPr>
          <p:cNvPr id="19" name="18 - TextBox"/>
          <p:cNvSpPr txBox="1"/>
          <p:nvPr/>
        </p:nvSpPr>
        <p:spPr>
          <a:xfrm>
            <a:off x="3429000" y="3962400"/>
            <a:ext cx="6156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/>
              <a:t>TiZrV</a:t>
            </a:r>
            <a:endParaRPr lang="el-GR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x61\Desktop\VSC Logo_H80.jpg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000" y="0"/>
            <a:ext cx="1296000" cy="863999"/>
          </a:xfrm>
          <a:prstGeom prst="rect">
            <a:avLst/>
          </a:prstGeom>
          <a:noFill/>
        </p:spPr>
      </p:pic>
      <p:sp>
        <p:nvSpPr>
          <p:cNvPr id="5" name="2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Results: </a:t>
            </a:r>
            <a:r>
              <a:rPr lang="el-G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</a:t>
            </a: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 for CO</a:t>
            </a:r>
            <a:endParaRPr lang="el-G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3" name="Picture 1" descr="C:\Measurements\ESD\2011-2012 NEG measurements\coatings' results comparison\V%-TOTAL presentation\images\COpre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828800"/>
            <a:ext cx="8001000" cy="43434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 rot="5400000">
            <a:off x="7416091" y="3519978"/>
            <a:ext cx="28094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Effective Desorption Yield</a:t>
            </a:r>
          </a:p>
          <a:p>
            <a:pPr algn="ctr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[molecules/electron]</a:t>
            </a:r>
            <a:endParaRPr lang="en-US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-127012" y="3796280"/>
            <a:ext cx="1103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Δ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</a:t>
            </a:r>
            <a:r>
              <a:rPr lang="el-GR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Torr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endParaRPr lang="en-US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pSp>
        <p:nvGrpSpPr>
          <p:cNvPr id="11" name="10 - Ομάδα"/>
          <p:cNvGrpSpPr/>
          <p:nvPr/>
        </p:nvGrpSpPr>
        <p:grpSpPr>
          <a:xfrm>
            <a:off x="879042" y="6096000"/>
            <a:ext cx="7350558" cy="445532"/>
            <a:chOff x="914400" y="6248400"/>
            <a:chExt cx="7350558" cy="445532"/>
          </a:xfrm>
        </p:grpSpPr>
        <p:sp>
          <p:nvSpPr>
            <p:cNvPr id="12" name="TextBox 6"/>
            <p:cNvSpPr txBox="1"/>
            <p:nvPr/>
          </p:nvSpPr>
          <p:spPr>
            <a:xfrm>
              <a:off x="3886200" y="6324600"/>
              <a:ext cx="14755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% Vanadium</a:t>
              </a:r>
              <a:endParaRPr lang="en-US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3" name="12 - TextBox"/>
            <p:cNvSpPr txBox="1"/>
            <p:nvPr/>
          </p:nvSpPr>
          <p:spPr>
            <a:xfrm>
              <a:off x="914400" y="6248400"/>
              <a:ext cx="428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err="1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Zr</a:t>
              </a:r>
              <a:endParaRPr lang="el-GR" b="1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4" name="13 - TextBox"/>
            <p:cNvSpPr txBox="1"/>
            <p:nvPr/>
          </p:nvSpPr>
          <p:spPr>
            <a:xfrm>
              <a:off x="7924800" y="6248400"/>
              <a:ext cx="3401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V</a:t>
              </a:r>
              <a:endParaRPr lang="el-GR" b="1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cxnSp>
          <p:nvCxnSpPr>
            <p:cNvPr id="15" name="14 - Ευθύγραμμο βέλος σύνδεσης"/>
            <p:cNvCxnSpPr/>
            <p:nvPr/>
          </p:nvCxnSpPr>
          <p:spPr bwMode="auto">
            <a:xfrm>
              <a:off x="3429000" y="6324600"/>
              <a:ext cx="2514600" cy="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7" name="TextBox 10"/>
          <p:cNvSpPr txBox="1"/>
          <p:nvPr/>
        </p:nvSpPr>
        <p:spPr>
          <a:xfrm>
            <a:off x="4762499" y="5334000"/>
            <a:ext cx="308610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Heating for 2 Hr at 200 </a:t>
            </a:r>
            <a:r>
              <a:rPr lang="en-US" baseline="30000" dirty="0" err="1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o</a:t>
            </a:r>
            <a:r>
              <a:rPr lang="en-US" dirty="0" err="1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C</a:t>
            </a:r>
            <a:endParaRPr lang="en-US" dirty="0">
              <a:latin typeface="Comic Sans MS" pitchFamily="66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8" name="17 - TextBox"/>
          <p:cNvSpPr txBox="1"/>
          <p:nvPr/>
        </p:nvSpPr>
        <p:spPr>
          <a:xfrm>
            <a:off x="4648200" y="4267200"/>
            <a:ext cx="9939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Ti(5%)</a:t>
            </a:r>
            <a:r>
              <a:rPr lang="en-GB" sz="1400" dirty="0" err="1" smtClean="0"/>
              <a:t>ZrV</a:t>
            </a:r>
            <a:endParaRPr lang="el-GR" sz="1400" dirty="0"/>
          </a:p>
        </p:txBody>
      </p:sp>
      <p:sp>
        <p:nvSpPr>
          <p:cNvPr id="19" name="18 - TextBox"/>
          <p:cNvSpPr txBox="1"/>
          <p:nvPr/>
        </p:nvSpPr>
        <p:spPr>
          <a:xfrm>
            <a:off x="3505200" y="4419600"/>
            <a:ext cx="6156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/>
              <a:t>TiZrV</a:t>
            </a:r>
            <a:endParaRPr lang="el-GR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Results: </a:t>
            </a:r>
            <a:r>
              <a:rPr lang="el-G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</a:t>
            </a: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 Total</a:t>
            </a:r>
            <a:endParaRPr lang="el-G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2" descr="C:\Users\x61\Desktop\VSC Logo_H80.jp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000" y="0"/>
            <a:ext cx="1296000" cy="863999"/>
          </a:xfrm>
          <a:prstGeom prst="rect">
            <a:avLst/>
          </a:prstGeom>
          <a:noFill/>
        </p:spPr>
      </p:pic>
      <p:pic>
        <p:nvPicPr>
          <p:cNvPr id="2049" name="Picture 1" descr="C:\Measurements\ESD\2011-2012 NEG measurements\coatings' results comparison\V%-TOTAL presentation\images\Totalpres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1905000"/>
            <a:ext cx="8001000" cy="438382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 rot="16200000">
            <a:off x="-138680" y="3796280"/>
            <a:ext cx="1103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Δ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</a:t>
            </a:r>
            <a:r>
              <a:rPr lang="el-GR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Torr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endParaRPr lang="en-US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pSp>
        <p:nvGrpSpPr>
          <p:cNvPr id="10" name="9 - Ομάδα"/>
          <p:cNvGrpSpPr/>
          <p:nvPr/>
        </p:nvGrpSpPr>
        <p:grpSpPr>
          <a:xfrm>
            <a:off x="914400" y="6248400"/>
            <a:ext cx="7731558" cy="445532"/>
            <a:chOff x="914400" y="6248400"/>
            <a:chExt cx="7731558" cy="445532"/>
          </a:xfrm>
        </p:grpSpPr>
        <p:sp>
          <p:nvSpPr>
            <p:cNvPr id="11" name="TextBox 6"/>
            <p:cNvSpPr txBox="1"/>
            <p:nvPr/>
          </p:nvSpPr>
          <p:spPr>
            <a:xfrm>
              <a:off x="3886200" y="6324600"/>
              <a:ext cx="14755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% Vanadium</a:t>
              </a:r>
              <a:endParaRPr lang="en-US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2" name="11 - TextBox"/>
            <p:cNvSpPr txBox="1"/>
            <p:nvPr/>
          </p:nvSpPr>
          <p:spPr>
            <a:xfrm>
              <a:off x="914400" y="6248400"/>
              <a:ext cx="428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err="1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Zr</a:t>
              </a:r>
              <a:endParaRPr lang="el-GR" b="1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3" name="12 - TextBox"/>
            <p:cNvSpPr txBox="1"/>
            <p:nvPr/>
          </p:nvSpPr>
          <p:spPr>
            <a:xfrm>
              <a:off x="8305800" y="6248400"/>
              <a:ext cx="3401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V</a:t>
              </a:r>
              <a:endParaRPr lang="el-GR" b="1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cxnSp>
          <p:nvCxnSpPr>
            <p:cNvPr id="14" name="13 - Ευθύγραμμο βέλος σύνδεσης"/>
            <p:cNvCxnSpPr/>
            <p:nvPr/>
          </p:nvCxnSpPr>
          <p:spPr bwMode="auto">
            <a:xfrm>
              <a:off x="3429000" y="6324600"/>
              <a:ext cx="2514600" cy="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extBox 10"/>
          <p:cNvSpPr txBox="1"/>
          <p:nvPr/>
        </p:nvSpPr>
        <p:spPr>
          <a:xfrm>
            <a:off x="5181600" y="5410200"/>
            <a:ext cx="308610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Heating for 2 Hr at 200 </a:t>
            </a:r>
            <a:r>
              <a:rPr lang="en-US" baseline="30000" dirty="0" err="1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o</a:t>
            </a:r>
            <a:r>
              <a:rPr lang="en-US" dirty="0" err="1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C</a:t>
            </a:r>
            <a:endParaRPr lang="en-US" dirty="0">
              <a:latin typeface="Comic Sans MS" pitchFamily="66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7" name="16 - TextBox"/>
          <p:cNvSpPr txBox="1"/>
          <p:nvPr/>
        </p:nvSpPr>
        <p:spPr>
          <a:xfrm>
            <a:off x="4953000" y="4267200"/>
            <a:ext cx="9939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Ti(5%)</a:t>
            </a:r>
            <a:r>
              <a:rPr lang="en-GB" sz="1400" dirty="0" err="1" smtClean="0"/>
              <a:t>ZrV</a:t>
            </a:r>
            <a:endParaRPr lang="el-GR" sz="1400" dirty="0"/>
          </a:p>
        </p:txBody>
      </p:sp>
      <p:sp>
        <p:nvSpPr>
          <p:cNvPr id="18" name="17 - TextBox"/>
          <p:cNvSpPr txBox="1"/>
          <p:nvPr/>
        </p:nvSpPr>
        <p:spPr>
          <a:xfrm>
            <a:off x="3657600" y="3657600"/>
            <a:ext cx="6156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/>
              <a:t>TiZrV</a:t>
            </a:r>
            <a:endParaRPr lang="el-GR" sz="14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Conclusions - Future work</a:t>
            </a:r>
            <a:endParaRPr lang="el-G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C:\Users\x61\Desktop\VSC Logo_H80.jpg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000" y="0"/>
            <a:ext cx="1296000" cy="863999"/>
          </a:xfrm>
          <a:prstGeom prst="rect">
            <a:avLst/>
          </a:prstGeom>
          <a:noFill/>
        </p:spPr>
      </p:pic>
      <p:sp>
        <p:nvSpPr>
          <p:cNvPr id="5" name="4 - TextBox"/>
          <p:cNvSpPr txBox="1"/>
          <p:nvPr/>
        </p:nvSpPr>
        <p:spPr>
          <a:xfrm>
            <a:off x="5486400" y="4800600"/>
            <a:ext cx="2819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To introduce new </a:t>
            </a:r>
            <a:r>
              <a:rPr lang="en-GB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materials (</a:t>
            </a:r>
            <a:r>
              <a:rPr lang="en-GB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Hf</a:t>
            </a:r>
            <a:r>
              <a:rPr lang="en-GB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Y) for NEG coatings</a:t>
            </a:r>
            <a:endParaRPr lang="el-GR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5 - TextBox"/>
          <p:cNvSpPr txBox="1"/>
          <p:nvPr/>
        </p:nvSpPr>
        <p:spPr>
          <a:xfrm>
            <a:off x="914400" y="4724400"/>
            <a:ext cx="3124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To make more functional measurements (pumping speed, ageing, etc) for the best </a:t>
            </a:r>
            <a:r>
              <a:rPr lang="en-GB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ZrV</a:t>
            </a:r>
            <a:r>
              <a:rPr lang="en-GB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composition (30-40%V)</a:t>
            </a:r>
            <a:endParaRPr lang="el-GR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6 - TextBox"/>
          <p:cNvSpPr txBox="1"/>
          <p:nvPr/>
        </p:nvSpPr>
        <p:spPr>
          <a:xfrm>
            <a:off x="2243286" y="1981200"/>
            <a:ext cx="46574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TiZrV</a:t>
            </a:r>
            <a:r>
              <a:rPr lang="en-GB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may not be the best composition</a:t>
            </a:r>
          </a:p>
        </p:txBody>
      </p:sp>
      <p:sp>
        <p:nvSpPr>
          <p:cNvPr id="9" name="8 - TextBox"/>
          <p:cNvSpPr txBox="1"/>
          <p:nvPr/>
        </p:nvSpPr>
        <p:spPr>
          <a:xfrm>
            <a:off x="2133600" y="2895600"/>
            <a:ext cx="48645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Necessary  to continue the R&amp;D for NEGs</a:t>
            </a:r>
            <a:endParaRPr lang="el-GR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el-GR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1" name="20 - Βέλος προς τα κάτω"/>
          <p:cNvSpPr/>
          <p:nvPr/>
        </p:nvSpPr>
        <p:spPr bwMode="auto">
          <a:xfrm>
            <a:off x="6477000" y="4038600"/>
            <a:ext cx="484632" cy="82600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2" name="21 - Βέλος προς τα κάτω"/>
          <p:cNvSpPr/>
          <p:nvPr/>
        </p:nvSpPr>
        <p:spPr bwMode="auto">
          <a:xfrm>
            <a:off x="1981200" y="3962400"/>
            <a:ext cx="484632" cy="82600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cxnSp>
        <p:nvCxnSpPr>
          <p:cNvPr id="24" name="23 - Ευθύγραμμο βέλος σύνδεσης"/>
          <p:cNvCxnSpPr>
            <a:stCxn id="7" idx="2"/>
            <a:endCxn id="9" idx="0"/>
          </p:cNvCxnSpPr>
          <p:nvPr/>
        </p:nvCxnSpPr>
        <p:spPr bwMode="auto">
          <a:xfrm flipH="1">
            <a:off x="4565869" y="2381310"/>
            <a:ext cx="6132" cy="51429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TextBox"/>
          <p:cNvSpPr txBox="1"/>
          <p:nvPr/>
        </p:nvSpPr>
        <p:spPr>
          <a:xfrm>
            <a:off x="2057400" y="2209800"/>
            <a:ext cx="5181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</a:t>
            </a:r>
          </a:p>
          <a:p>
            <a:pPr algn="ctr"/>
            <a:r>
              <a:rPr lang="en-GB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 attention!</a:t>
            </a:r>
            <a:endParaRPr lang="el-GR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- TextBox"/>
          <p:cNvSpPr txBox="1"/>
          <p:nvPr/>
        </p:nvSpPr>
        <p:spPr>
          <a:xfrm>
            <a:off x="228600" y="5334000"/>
            <a:ext cx="379450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Thanks:</a:t>
            </a:r>
          </a:p>
          <a:p>
            <a:endParaRPr lang="en-GB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GB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to the people working in the lab for their help</a:t>
            </a:r>
          </a:p>
          <a:p>
            <a:endParaRPr lang="el-GR" dirty="0"/>
          </a:p>
        </p:txBody>
      </p:sp>
      <p:pic>
        <p:nvPicPr>
          <p:cNvPr id="8" name="Picture 2" descr="C:\Users\x61\Desktop\VSC Logo_H80.jpg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000" y="0"/>
            <a:ext cx="1296000" cy="863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l-GR" dirty="0"/>
          </a:p>
        </p:txBody>
      </p:sp>
      <p:pic>
        <p:nvPicPr>
          <p:cNvPr id="4" name="Picture 2" descr="C:\Users\x61\Desktop\VSC Logo_H80.jpg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000" y="0"/>
            <a:ext cx="1296000" cy="863999"/>
          </a:xfrm>
          <a:prstGeom prst="rect">
            <a:avLst/>
          </a:prstGeom>
          <a:noFill/>
        </p:spPr>
      </p:pic>
      <p:sp>
        <p:nvSpPr>
          <p:cNvPr id="5" name="4 - TextBox"/>
          <p:cNvSpPr txBox="1"/>
          <p:nvPr/>
        </p:nvSpPr>
        <p:spPr>
          <a:xfrm>
            <a:off x="381000" y="1828800"/>
            <a:ext cx="7772400" cy="452431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GB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Introduction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NEG coatings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Aim of project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Characterization methods</a:t>
            </a:r>
          </a:p>
          <a:p>
            <a:pPr lvl="1">
              <a:buFont typeface="Wingdings" pitchFamily="2" charset="2"/>
              <a:buChar char="§"/>
            </a:pPr>
            <a:endParaRPr lang="el-GR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GB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Coating process</a:t>
            </a:r>
          </a:p>
          <a:p>
            <a:pPr>
              <a:buFont typeface="Wingdings" pitchFamily="2" charset="2"/>
              <a:buChar char="Ø"/>
            </a:pPr>
            <a:endParaRPr lang="en-GB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GB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Scanning Electron Microscopy / X-ray Photoelectron Spectroscopy results</a:t>
            </a:r>
          </a:p>
          <a:p>
            <a:pPr>
              <a:buFont typeface="Wingdings" pitchFamily="2" charset="2"/>
              <a:buChar char="Ø"/>
            </a:pPr>
            <a:endParaRPr lang="en-GB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GB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Calibrated leaks method</a:t>
            </a:r>
          </a:p>
          <a:p>
            <a:pPr>
              <a:buFont typeface="Wingdings" pitchFamily="2" charset="2"/>
              <a:buChar char="Ø"/>
            </a:pPr>
            <a:endParaRPr lang="en-GB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GB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Electron stimulated desorption</a:t>
            </a:r>
          </a:p>
          <a:p>
            <a:pPr>
              <a:buFont typeface="Wingdings" pitchFamily="2" charset="2"/>
              <a:buChar char="Ø"/>
            </a:pPr>
            <a:endParaRPr lang="en-GB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GB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Results</a:t>
            </a: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Sticking factor and </a:t>
            </a:r>
            <a:r>
              <a:rPr lang="el-GR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Δ</a:t>
            </a: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</a:t>
            </a:r>
          </a:p>
          <a:p>
            <a:pPr>
              <a:buFont typeface="Wingdings" pitchFamily="2" charset="2"/>
              <a:buChar char="Ø"/>
            </a:pPr>
            <a:endParaRPr lang="en-GB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GB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Conclusion</a:t>
            </a: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– </a:t>
            </a:r>
            <a:r>
              <a:rPr lang="en-GB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Future 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x61\Desktop\VSC Logo_H80.jpg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000" y="0"/>
            <a:ext cx="1296000" cy="863999"/>
          </a:xfrm>
          <a:prstGeom prst="rect">
            <a:avLst/>
          </a:prstGeom>
          <a:noFill/>
        </p:spPr>
      </p:pic>
      <p:sp>
        <p:nvSpPr>
          <p:cNvPr id="5" name="2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endParaRPr lang="el-G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6 - TextBox"/>
          <p:cNvSpPr txBox="1"/>
          <p:nvPr/>
        </p:nvSpPr>
        <p:spPr>
          <a:xfrm>
            <a:off x="838200" y="2286000"/>
            <a:ext cx="77530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GB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NEG coatings are already used in LHC (6 km long section parts) </a:t>
            </a:r>
            <a:endParaRPr lang="el-GR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7 - TextBox"/>
          <p:cNvSpPr txBox="1"/>
          <p:nvPr/>
        </p:nvSpPr>
        <p:spPr>
          <a:xfrm>
            <a:off x="152400" y="4800600"/>
            <a:ext cx="88045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GB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Important to continue the research and development of the NEG coatings </a:t>
            </a:r>
            <a:endParaRPr lang="el-GR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8 - TextBox"/>
          <p:cNvSpPr txBox="1"/>
          <p:nvPr/>
        </p:nvSpPr>
        <p:spPr>
          <a:xfrm>
            <a:off x="2057400" y="3505200"/>
            <a:ext cx="51230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GB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NEG coatings will be used to the new</a:t>
            </a:r>
          </a:p>
          <a:p>
            <a:r>
              <a:rPr lang="en-GB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Extra Low Energy Antiproton Ring (</a:t>
            </a:r>
            <a:r>
              <a:rPr lang="en-GB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ELENA</a:t>
            </a:r>
            <a:r>
              <a:rPr lang="en-GB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endParaRPr lang="el-GR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8333" t="5357" r="8333"/>
          <a:stretch>
            <a:fillRect/>
          </a:stretch>
        </p:blipFill>
        <p:spPr bwMode="auto">
          <a:xfrm>
            <a:off x="304800" y="2438400"/>
            <a:ext cx="3623094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- Έλλειψη"/>
          <p:cNvSpPr/>
          <p:nvPr/>
        </p:nvSpPr>
        <p:spPr bwMode="auto">
          <a:xfrm>
            <a:off x="1676400" y="4648200"/>
            <a:ext cx="76200" cy="762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cxnSp>
        <p:nvCxnSpPr>
          <p:cNvPr id="7" name="6 - Ευθύγραμμο βέλος σύνδεσης"/>
          <p:cNvCxnSpPr/>
          <p:nvPr/>
        </p:nvCxnSpPr>
        <p:spPr bwMode="auto">
          <a:xfrm>
            <a:off x="1828800" y="4876800"/>
            <a:ext cx="0" cy="4572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8 - Ευθύγραμμο βέλος σύνδεσης"/>
          <p:cNvCxnSpPr/>
          <p:nvPr/>
        </p:nvCxnSpPr>
        <p:spPr bwMode="auto">
          <a:xfrm>
            <a:off x="457200" y="5638800"/>
            <a:ext cx="32766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2 - Τίτλος"/>
          <p:cNvSpPr>
            <a:spLocks noGrp="1"/>
          </p:cNvSpPr>
          <p:nvPr>
            <p:ph type="title"/>
          </p:nvPr>
        </p:nvSpPr>
        <p:spPr>
          <a:xfrm>
            <a:off x="2514600" y="869732"/>
            <a:ext cx="6400800" cy="503238"/>
          </a:xfrm>
        </p:spPr>
        <p:txBody>
          <a:bodyPr/>
          <a:lstStyle/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endParaRPr lang="el-G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11 - TextBox"/>
          <p:cNvSpPr txBox="1"/>
          <p:nvPr/>
        </p:nvSpPr>
        <p:spPr>
          <a:xfrm>
            <a:off x="4114800" y="1600200"/>
            <a:ext cx="46482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Aim:</a:t>
            </a:r>
          </a:p>
          <a:p>
            <a:endParaRPr lang="en-GB" sz="1000" b="1" u="sng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To study the effect of excluding Ti from the coating, on the sticking probability and the surface </a:t>
            </a: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cleanliness</a:t>
            </a:r>
            <a:endParaRPr lang="en-GB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GB" sz="1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To evaluate the optimum </a:t>
            </a:r>
            <a:r>
              <a:rPr lang="en-GB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ZrV</a:t>
            </a: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composition in terms of sticking probability and the surface </a:t>
            </a: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cleanliness</a:t>
            </a:r>
            <a:endParaRPr lang="en-GB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Wingdings" pitchFamily="2" charset="2"/>
              <a:buChar char="§"/>
            </a:pPr>
            <a:endParaRPr lang="el-G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12 - TextBox"/>
          <p:cNvSpPr txBox="1"/>
          <p:nvPr/>
        </p:nvSpPr>
        <p:spPr>
          <a:xfrm>
            <a:off x="1371600" y="4343400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30%,30%,40%</a:t>
            </a:r>
            <a:endParaRPr lang="el-GR" sz="1200" dirty="0">
              <a:solidFill>
                <a:srgbClr val="FF0000"/>
              </a:solidFill>
            </a:endParaRPr>
          </a:p>
        </p:txBody>
      </p:sp>
      <p:pic>
        <p:nvPicPr>
          <p:cNvPr id="14" name="Picture 2" descr="C:\Users\x61\Desktop\VSC Logo_H80.jp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000" y="0"/>
            <a:ext cx="1296000" cy="863999"/>
          </a:xfrm>
          <a:prstGeom prst="rect">
            <a:avLst/>
          </a:prstGeom>
          <a:noFill/>
        </p:spPr>
      </p:pic>
      <p:sp>
        <p:nvSpPr>
          <p:cNvPr id="15" name="14 - TextBox"/>
          <p:cNvSpPr txBox="1"/>
          <p:nvPr/>
        </p:nvSpPr>
        <p:spPr>
          <a:xfrm>
            <a:off x="4724400" y="4572000"/>
            <a:ext cx="419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In this study were used/made:</a:t>
            </a:r>
          </a:p>
          <a:p>
            <a:endParaRPr lang="en-GB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10 different cathodes</a:t>
            </a:r>
          </a:p>
          <a:p>
            <a:pPr>
              <a:buFont typeface="Arial" pitchFamily="34" charset="0"/>
              <a:buChar char="•"/>
            </a:pPr>
            <a:endParaRPr lang="el-GR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6" name="15 - Έλλειψη"/>
          <p:cNvSpPr/>
          <p:nvPr/>
        </p:nvSpPr>
        <p:spPr bwMode="auto">
          <a:xfrm>
            <a:off x="533400" y="5943600"/>
            <a:ext cx="152400" cy="1524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7" name="16 - TextBox"/>
          <p:cNvSpPr txBox="1"/>
          <p:nvPr/>
        </p:nvSpPr>
        <p:spPr>
          <a:xfrm>
            <a:off x="685800" y="5791200"/>
            <a:ext cx="934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: R&gt;0.5</a:t>
            </a:r>
          </a:p>
        </p:txBody>
      </p:sp>
      <p:sp>
        <p:nvSpPr>
          <p:cNvPr id="18" name="17 - Έλλειψη"/>
          <p:cNvSpPr/>
          <p:nvPr/>
        </p:nvSpPr>
        <p:spPr bwMode="auto">
          <a:xfrm>
            <a:off x="533400" y="6248400"/>
            <a:ext cx="152400" cy="1524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9" name="18 - TextBox"/>
          <p:cNvSpPr txBox="1"/>
          <p:nvPr/>
        </p:nvSpPr>
        <p:spPr>
          <a:xfrm>
            <a:off x="685800" y="6172200"/>
            <a:ext cx="934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: R&lt;0.5</a:t>
            </a:r>
            <a:endParaRPr lang="el-GR" dirty="0"/>
          </a:p>
        </p:txBody>
      </p:sp>
      <p:sp>
        <p:nvSpPr>
          <p:cNvPr id="22" name="21 - Δεξιό άγκιστρο"/>
          <p:cNvSpPr/>
          <p:nvPr/>
        </p:nvSpPr>
        <p:spPr bwMode="auto">
          <a:xfrm>
            <a:off x="1600200" y="5867400"/>
            <a:ext cx="228600" cy="60960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3" name="22 - TextBox"/>
          <p:cNvSpPr txBox="1"/>
          <p:nvPr/>
        </p:nvSpPr>
        <p:spPr>
          <a:xfrm>
            <a:off x="1905000" y="5943600"/>
            <a:ext cx="2316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(after </a:t>
            </a: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200</a:t>
            </a:r>
            <a:r>
              <a:rPr lang="en-GB" baseline="30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</a:t>
            </a: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 </a:t>
            </a: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for 1hr)</a:t>
            </a:r>
            <a:endParaRPr lang="el-G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4" name="23 - TextBox"/>
          <p:cNvSpPr txBox="1"/>
          <p:nvPr/>
        </p:nvSpPr>
        <p:spPr>
          <a:xfrm>
            <a:off x="838200" y="1752600"/>
            <a:ext cx="259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Quality composition map of </a:t>
            </a:r>
            <a:r>
              <a:rPr lang="en-GB" sz="1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TiZrV</a:t>
            </a:r>
            <a:r>
              <a:rPr lang="en-GB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films by </a:t>
            </a:r>
            <a:r>
              <a:rPr lang="en-GB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AES</a:t>
            </a:r>
            <a:endParaRPr lang="el-GR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endParaRPr lang="el-G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6 - TextBox"/>
          <p:cNvSpPr txBox="1"/>
          <p:nvPr/>
        </p:nvSpPr>
        <p:spPr>
          <a:xfrm>
            <a:off x="381000" y="1828800"/>
            <a:ext cx="4572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Characterization methods:</a:t>
            </a:r>
          </a:p>
          <a:p>
            <a:endParaRPr lang="en-GB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GB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Electron Stimulated </a:t>
            </a:r>
            <a:r>
              <a:rPr lang="en-GB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Desorption</a:t>
            </a: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(ESD)</a:t>
            </a:r>
          </a:p>
          <a:p>
            <a:pPr>
              <a:buFont typeface="Wingdings" pitchFamily="2" charset="2"/>
              <a:buChar char="Ø"/>
            </a:pPr>
            <a:endParaRPr lang="en-GB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GB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Sticking </a:t>
            </a:r>
            <a:r>
              <a:rPr lang="en-GB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Factor </a:t>
            </a:r>
            <a:r>
              <a:rPr lang="en-GB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</a:t>
            </a:r>
            <a:r>
              <a:rPr lang="en-GB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valuation</a:t>
            </a: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using the </a:t>
            </a:r>
          </a:p>
          <a:p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  calibrated leaks (H</a:t>
            </a:r>
            <a:r>
              <a:rPr lang="en-GB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  </a:t>
            </a: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&amp; CO)</a:t>
            </a:r>
          </a:p>
          <a:p>
            <a:pPr lvl="1"/>
            <a:endParaRPr lang="en-GB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GB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X-ray Photoelectron Spectroscopy</a:t>
            </a: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(XPS)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Activation temperature evaluation</a:t>
            </a:r>
          </a:p>
          <a:p>
            <a:pPr lvl="1"/>
            <a:endParaRPr lang="en-GB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GB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Scanning Electron Microscopy</a:t>
            </a: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(SEM)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Morphology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Thickness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Composition</a:t>
            </a:r>
          </a:p>
          <a:p>
            <a:pPr lvl="1">
              <a:buFont typeface="Wingdings" pitchFamily="2" charset="2"/>
              <a:buChar char="§"/>
            </a:pPr>
            <a:endParaRPr lang="el-G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4" name="53 - TextBox"/>
          <p:cNvSpPr txBox="1"/>
          <p:nvPr/>
        </p:nvSpPr>
        <p:spPr>
          <a:xfrm>
            <a:off x="5562600" y="16002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Cathodes</a:t>
            </a:r>
            <a:endParaRPr lang="el-G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5" name="Picture 3" descr="C:\Users\x61\Desktop\Prsentation 13 april\2012-03-30 15.38.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955800"/>
            <a:ext cx="3048000" cy="3835400"/>
          </a:xfrm>
          <a:prstGeom prst="rect">
            <a:avLst/>
          </a:prstGeom>
          <a:noFill/>
        </p:spPr>
      </p:pic>
      <p:pic>
        <p:nvPicPr>
          <p:cNvPr id="79" name="Picture 2" descr="C:\Users\x61\Desktop\VSC Logo_H80.jp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000" y="0"/>
            <a:ext cx="1296000" cy="863999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28600" y="5943600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Special thanks to the team of </a:t>
            </a:r>
            <a:r>
              <a:rPr lang="en-US" u="sng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M.Taborelli</a:t>
            </a:r>
            <a:r>
              <a:rPr lang="en-US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and </a:t>
            </a:r>
            <a:r>
              <a:rPr lang="en-GB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S. </a:t>
            </a:r>
            <a:r>
              <a:rPr lang="en-GB" u="sng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Sgobba</a:t>
            </a:r>
            <a:r>
              <a:rPr lang="en-GB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for the XPS and SEM analysis of the samples</a:t>
            </a:r>
            <a:r>
              <a:rPr lang="en-US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endParaRPr lang="en-US" u="sng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Coating Process</a:t>
            </a:r>
            <a:endParaRPr lang="el-G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C:\Users\x61\Desktop\Prsentation 13 april\2012-03-30 15.36.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905000"/>
            <a:ext cx="3257550" cy="4343400"/>
          </a:xfrm>
          <a:prstGeom prst="rect">
            <a:avLst/>
          </a:prstGeom>
          <a:noFill/>
        </p:spPr>
      </p:pic>
      <p:sp>
        <p:nvSpPr>
          <p:cNvPr id="5" name="4 - Ορθογώνιο"/>
          <p:cNvSpPr/>
          <p:nvPr/>
        </p:nvSpPr>
        <p:spPr bwMode="auto">
          <a:xfrm>
            <a:off x="6858000" y="2057400"/>
            <a:ext cx="76200" cy="396240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6" name="15 - Έλλειψη"/>
          <p:cNvSpPr/>
          <p:nvPr/>
        </p:nvSpPr>
        <p:spPr bwMode="auto">
          <a:xfrm>
            <a:off x="8382000" y="23622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pic>
        <p:nvPicPr>
          <p:cNvPr id="22" name="Picture 2" descr="C:\Users\x61\Desktop\Prsentation 13 april\2012-03-30 15.37.30cho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696200" y="2133600"/>
            <a:ext cx="158750" cy="3810000"/>
          </a:xfrm>
          <a:prstGeom prst="rect">
            <a:avLst/>
          </a:prstGeom>
          <a:noFill/>
        </p:spPr>
      </p:pic>
      <p:sp>
        <p:nvSpPr>
          <p:cNvPr id="23" name="22 - Ορθογώνιο"/>
          <p:cNvSpPr/>
          <p:nvPr/>
        </p:nvSpPr>
        <p:spPr bwMode="auto">
          <a:xfrm>
            <a:off x="8610600" y="2057400"/>
            <a:ext cx="76200" cy="388620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grpSp>
        <p:nvGrpSpPr>
          <p:cNvPr id="24" name="Group 3"/>
          <p:cNvGrpSpPr>
            <a:grpSpLocks/>
          </p:cNvGrpSpPr>
          <p:nvPr/>
        </p:nvGrpSpPr>
        <p:grpSpPr bwMode="auto">
          <a:xfrm>
            <a:off x="6400800" y="5791200"/>
            <a:ext cx="533400" cy="685800"/>
            <a:chOff x="2928" y="3504"/>
            <a:chExt cx="480" cy="528"/>
          </a:xfrm>
        </p:grpSpPr>
        <p:sp>
          <p:nvSpPr>
            <p:cNvPr id="25" name="Line 4"/>
            <p:cNvSpPr>
              <a:spLocks noChangeShapeType="1"/>
            </p:cNvSpPr>
            <p:nvPr/>
          </p:nvSpPr>
          <p:spPr bwMode="auto">
            <a:xfrm flipH="1">
              <a:off x="3168" y="3504"/>
              <a:ext cx="19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l-GR"/>
            </a:p>
          </p:txBody>
        </p:sp>
        <p:sp>
          <p:nvSpPr>
            <p:cNvPr id="26" name="Line 5"/>
            <p:cNvSpPr>
              <a:spLocks noChangeShapeType="1"/>
            </p:cNvSpPr>
            <p:nvPr/>
          </p:nvSpPr>
          <p:spPr bwMode="auto">
            <a:xfrm>
              <a:off x="3166" y="3504"/>
              <a:ext cx="0" cy="3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l-GR"/>
            </a:p>
          </p:txBody>
        </p:sp>
        <p:sp>
          <p:nvSpPr>
            <p:cNvPr id="27" name="Line 6"/>
            <p:cNvSpPr>
              <a:spLocks noChangeShapeType="1"/>
            </p:cNvSpPr>
            <p:nvPr/>
          </p:nvSpPr>
          <p:spPr bwMode="auto">
            <a:xfrm>
              <a:off x="2928" y="3840"/>
              <a:ext cx="48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l-GR"/>
            </a:p>
          </p:txBody>
        </p:sp>
        <p:sp>
          <p:nvSpPr>
            <p:cNvPr id="28" name="Line 7"/>
            <p:cNvSpPr>
              <a:spLocks noChangeShapeType="1"/>
            </p:cNvSpPr>
            <p:nvPr/>
          </p:nvSpPr>
          <p:spPr bwMode="auto">
            <a:xfrm>
              <a:off x="3024" y="3936"/>
              <a:ext cx="28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l-GR"/>
            </a:p>
          </p:txBody>
        </p:sp>
        <p:sp>
          <p:nvSpPr>
            <p:cNvPr id="29" name="Line 8"/>
            <p:cNvSpPr>
              <a:spLocks noChangeShapeType="1"/>
            </p:cNvSpPr>
            <p:nvPr/>
          </p:nvSpPr>
          <p:spPr bwMode="auto">
            <a:xfrm>
              <a:off x="3120" y="4032"/>
              <a:ext cx="9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30" name="29 - Έλλειψη"/>
          <p:cNvSpPr/>
          <p:nvPr/>
        </p:nvSpPr>
        <p:spPr bwMode="auto">
          <a:xfrm>
            <a:off x="7162800" y="3429000"/>
            <a:ext cx="45719" cy="45719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1" name="30 - Έλλειψη"/>
          <p:cNvSpPr/>
          <p:nvPr/>
        </p:nvSpPr>
        <p:spPr bwMode="auto">
          <a:xfrm>
            <a:off x="7467600" y="4648200"/>
            <a:ext cx="45719" cy="45719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2" name="31 - Έλλειψη"/>
          <p:cNvSpPr/>
          <p:nvPr/>
        </p:nvSpPr>
        <p:spPr bwMode="auto">
          <a:xfrm>
            <a:off x="8458200" y="2743200"/>
            <a:ext cx="45719" cy="45719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3" name="32 - Έλλειψη"/>
          <p:cNvSpPr/>
          <p:nvPr/>
        </p:nvSpPr>
        <p:spPr bwMode="auto">
          <a:xfrm>
            <a:off x="7391400" y="2286000"/>
            <a:ext cx="45719" cy="45719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4" name="33 - Έλλειψη"/>
          <p:cNvSpPr/>
          <p:nvPr/>
        </p:nvSpPr>
        <p:spPr bwMode="auto">
          <a:xfrm>
            <a:off x="8229600" y="4953000"/>
            <a:ext cx="45719" cy="45719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5" name="34 - Έλλειψη"/>
          <p:cNvSpPr/>
          <p:nvPr/>
        </p:nvSpPr>
        <p:spPr bwMode="auto">
          <a:xfrm>
            <a:off x="8229600" y="4038600"/>
            <a:ext cx="45719" cy="45719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6" name="35 - Έλλειψη"/>
          <p:cNvSpPr/>
          <p:nvPr/>
        </p:nvSpPr>
        <p:spPr bwMode="auto">
          <a:xfrm>
            <a:off x="7239000" y="4267200"/>
            <a:ext cx="45719" cy="45719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grpSp>
        <p:nvGrpSpPr>
          <p:cNvPr id="37" name="36 - Ομάδα"/>
          <p:cNvGrpSpPr/>
          <p:nvPr/>
        </p:nvGrpSpPr>
        <p:grpSpPr>
          <a:xfrm>
            <a:off x="7772400" y="1523999"/>
            <a:ext cx="457200" cy="609600"/>
            <a:chOff x="6629400" y="2819400"/>
            <a:chExt cx="685800" cy="696686"/>
          </a:xfrm>
        </p:grpSpPr>
        <p:sp>
          <p:nvSpPr>
            <p:cNvPr id="38" name="Line 9"/>
            <p:cNvSpPr>
              <a:spLocks noChangeShapeType="1"/>
            </p:cNvSpPr>
            <p:nvPr/>
          </p:nvSpPr>
          <p:spPr bwMode="auto">
            <a:xfrm flipV="1">
              <a:off x="6629400" y="3124200"/>
              <a:ext cx="0" cy="39188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l-GR"/>
            </a:p>
          </p:txBody>
        </p:sp>
        <p:sp>
          <p:nvSpPr>
            <p:cNvPr id="39" name="Line 10"/>
            <p:cNvSpPr>
              <a:spLocks noChangeShapeType="1"/>
            </p:cNvSpPr>
            <p:nvPr/>
          </p:nvSpPr>
          <p:spPr bwMode="auto">
            <a:xfrm>
              <a:off x="6629400" y="3124200"/>
              <a:ext cx="5334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l-GR"/>
            </a:p>
          </p:txBody>
        </p:sp>
        <p:sp>
          <p:nvSpPr>
            <p:cNvPr id="40" name="Line 11"/>
            <p:cNvSpPr>
              <a:spLocks noChangeShapeType="1"/>
            </p:cNvSpPr>
            <p:nvPr/>
          </p:nvSpPr>
          <p:spPr bwMode="auto">
            <a:xfrm>
              <a:off x="7162800" y="2971800"/>
              <a:ext cx="0" cy="3048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l-GR"/>
            </a:p>
          </p:txBody>
        </p:sp>
        <p:sp>
          <p:nvSpPr>
            <p:cNvPr id="41" name="Line 12"/>
            <p:cNvSpPr>
              <a:spLocks noChangeShapeType="1"/>
            </p:cNvSpPr>
            <p:nvPr/>
          </p:nvSpPr>
          <p:spPr bwMode="auto">
            <a:xfrm>
              <a:off x="7315200" y="2819400"/>
              <a:ext cx="0" cy="609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42" name="41 - TextBox"/>
          <p:cNvSpPr txBox="1"/>
          <p:nvPr/>
        </p:nvSpPr>
        <p:spPr>
          <a:xfrm>
            <a:off x="7086600" y="34290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e</a:t>
            </a:r>
            <a:r>
              <a:rPr lang="en-GB" sz="1400" baseline="30000" dirty="0" smtClean="0">
                <a:solidFill>
                  <a:srgbClr val="FF0000"/>
                </a:solidFill>
              </a:rPr>
              <a:t>-</a:t>
            </a:r>
            <a:endParaRPr lang="el-GR" sz="1400" baseline="30000" dirty="0">
              <a:solidFill>
                <a:srgbClr val="FF0000"/>
              </a:solidFill>
            </a:endParaRPr>
          </a:p>
        </p:txBody>
      </p:sp>
      <p:sp>
        <p:nvSpPr>
          <p:cNvPr id="43" name="AutoShape 14"/>
          <p:cNvSpPr>
            <a:spLocks noChangeArrowheads="1"/>
          </p:cNvSpPr>
          <p:nvPr/>
        </p:nvSpPr>
        <p:spPr bwMode="auto">
          <a:xfrm>
            <a:off x="7010400" y="1752600"/>
            <a:ext cx="687387" cy="228600"/>
          </a:xfrm>
          <a:prstGeom prst="rightArrow">
            <a:avLst>
              <a:gd name="adj1" fmla="val 27778"/>
              <a:gd name="adj2" fmla="val 89015"/>
            </a:avLst>
          </a:prstGeom>
          <a:solidFill>
            <a:srgbClr val="00B0F0"/>
          </a:solidFill>
          <a:ln w="9525">
            <a:solidFill>
              <a:schemeClr val="tx2">
                <a:lumMod val="65000"/>
                <a:lumOff val="3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l-GR" dirty="0">
              <a:ln>
                <a:solidFill>
                  <a:sysClr val="windowText" lastClr="000000"/>
                </a:solidFill>
              </a:ln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45" name="Group 17"/>
          <p:cNvGrpSpPr>
            <a:grpSpLocks/>
          </p:cNvGrpSpPr>
          <p:nvPr/>
        </p:nvGrpSpPr>
        <p:grpSpPr bwMode="auto">
          <a:xfrm>
            <a:off x="8763000" y="2514600"/>
            <a:ext cx="230187" cy="1447812"/>
            <a:chOff x="3216" y="816"/>
            <a:chExt cx="288" cy="1131"/>
          </a:xfrm>
        </p:grpSpPr>
        <p:sp>
          <p:nvSpPr>
            <p:cNvPr id="46" name="AutoShape 18"/>
            <p:cNvSpPr>
              <a:spLocks noChangeArrowheads="1"/>
            </p:cNvSpPr>
            <p:nvPr/>
          </p:nvSpPr>
          <p:spPr bwMode="auto">
            <a:xfrm>
              <a:off x="3311" y="1056"/>
              <a:ext cx="145" cy="891"/>
            </a:xfrm>
            <a:prstGeom prst="upArrow">
              <a:avLst>
                <a:gd name="adj1" fmla="val 44444"/>
                <a:gd name="adj2" fmla="val 176475"/>
              </a:avLst>
            </a:prstGeom>
            <a:solidFill>
              <a:srgbClr val="FF000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l-GR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7" name="Text Box 20"/>
            <p:cNvSpPr txBox="1">
              <a:spLocks noChangeArrowheads="1"/>
            </p:cNvSpPr>
            <p:nvPr/>
          </p:nvSpPr>
          <p:spPr bwMode="auto">
            <a:xfrm>
              <a:off x="3216" y="816"/>
              <a:ext cx="28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pt-PT" b="1" dirty="0">
                  <a:solidFill>
                    <a:srgbClr val="FF0000"/>
                  </a:solidFill>
                </a:rPr>
                <a:t>B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48" name="47 - Ευθύγραμμο βέλος σύνδεσης"/>
          <p:cNvCxnSpPr/>
          <p:nvPr/>
        </p:nvCxnSpPr>
        <p:spPr bwMode="auto">
          <a:xfrm>
            <a:off x="8763000" y="2514600"/>
            <a:ext cx="2286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9" name="48 - TextBox"/>
          <p:cNvSpPr txBox="1"/>
          <p:nvPr/>
        </p:nvSpPr>
        <p:spPr>
          <a:xfrm>
            <a:off x="8077200" y="2743200"/>
            <a:ext cx="319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>
                <a:solidFill>
                  <a:schemeClr val="accent5">
                    <a:lumMod val="50000"/>
                  </a:schemeClr>
                </a:solidFill>
              </a:rPr>
              <a:t>Kr</a:t>
            </a:r>
            <a:endParaRPr lang="el-GR" sz="105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0" name="Text Box 15"/>
          <p:cNvSpPr txBox="1">
            <a:spLocks noChangeArrowheads="1"/>
          </p:cNvSpPr>
          <p:nvPr/>
        </p:nvSpPr>
        <p:spPr bwMode="auto">
          <a:xfrm>
            <a:off x="7086600" y="1524000"/>
            <a:ext cx="304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pt-PT" sz="1600" b="1" dirty="0">
                <a:solidFill>
                  <a:srgbClr val="00B0F0"/>
                </a:solidFill>
              </a:rPr>
              <a:t>E</a:t>
            </a:r>
            <a:endParaRPr lang="en-US" sz="1600" b="1" dirty="0">
              <a:solidFill>
                <a:srgbClr val="00B0F0"/>
              </a:solidFill>
            </a:endParaRPr>
          </a:p>
        </p:txBody>
      </p:sp>
      <p:cxnSp>
        <p:nvCxnSpPr>
          <p:cNvPr id="51" name="50 - Ευθύγραμμο βέλος σύνδεσης"/>
          <p:cNvCxnSpPr/>
          <p:nvPr/>
        </p:nvCxnSpPr>
        <p:spPr bwMode="auto">
          <a:xfrm>
            <a:off x="7162800" y="1524000"/>
            <a:ext cx="2286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5" name="54 - Έλλειψη"/>
          <p:cNvSpPr/>
          <p:nvPr/>
        </p:nvSpPr>
        <p:spPr bwMode="auto">
          <a:xfrm>
            <a:off x="8229600" y="26670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56" name="55 - Έλλειψη"/>
          <p:cNvSpPr/>
          <p:nvPr/>
        </p:nvSpPr>
        <p:spPr bwMode="auto">
          <a:xfrm>
            <a:off x="8229600" y="37338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58" name="57 - Έλλειψη"/>
          <p:cNvSpPr/>
          <p:nvPr/>
        </p:nvSpPr>
        <p:spPr bwMode="auto">
          <a:xfrm>
            <a:off x="8382000" y="49530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59" name="58 - Έλλειψη"/>
          <p:cNvSpPr/>
          <p:nvPr/>
        </p:nvSpPr>
        <p:spPr bwMode="auto">
          <a:xfrm>
            <a:off x="7543800" y="25146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60" name="59 - Έλλειψη"/>
          <p:cNvSpPr/>
          <p:nvPr/>
        </p:nvSpPr>
        <p:spPr bwMode="auto">
          <a:xfrm>
            <a:off x="8001000" y="44196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61" name="60 - Έλλειψη"/>
          <p:cNvSpPr/>
          <p:nvPr/>
        </p:nvSpPr>
        <p:spPr bwMode="auto">
          <a:xfrm>
            <a:off x="8382000" y="38862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62" name="61 - Έλλειψη"/>
          <p:cNvSpPr/>
          <p:nvPr/>
        </p:nvSpPr>
        <p:spPr bwMode="auto">
          <a:xfrm>
            <a:off x="8001000" y="32004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63" name="62 - Έλλειψη"/>
          <p:cNvSpPr/>
          <p:nvPr/>
        </p:nvSpPr>
        <p:spPr bwMode="auto">
          <a:xfrm>
            <a:off x="8077200" y="23622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64" name="63 - Έλλειψη"/>
          <p:cNvSpPr/>
          <p:nvPr/>
        </p:nvSpPr>
        <p:spPr bwMode="auto">
          <a:xfrm>
            <a:off x="8153400" y="54102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67" name="66 - Έλλειψη"/>
          <p:cNvSpPr/>
          <p:nvPr/>
        </p:nvSpPr>
        <p:spPr bwMode="auto">
          <a:xfrm>
            <a:off x="7239000" y="38862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68" name="67 - Έλλειψη"/>
          <p:cNvSpPr/>
          <p:nvPr/>
        </p:nvSpPr>
        <p:spPr bwMode="auto">
          <a:xfrm>
            <a:off x="7391400" y="56388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69" name="68 - Έλλειψη"/>
          <p:cNvSpPr/>
          <p:nvPr/>
        </p:nvSpPr>
        <p:spPr bwMode="auto">
          <a:xfrm>
            <a:off x="7162800" y="25908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70" name="69 - Έλλειψη"/>
          <p:cNvSpPr/>
          <p:nvPr/>
        </p:nvSpPr>
        <p:spPr bwMode="auto">
          <a:xfrm>
            <a:off x="7467600" y="31242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71" name="70 - Έλλειψη"/>
          <p:cNvSpPr/>
          <p:nvPr/>
        </p:nvSpPr>
        <p:spPr bwMode="auto">
          <a:xfrm>
            <a:off x="7315200" y="52578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72" name="71 - Έλλειψη"/>
          <p:cNvSpPr/>
          <p:nvPr/>
        </p:nvSpPr>
        <p:spPr bwMode="auto">
          <a:xfrm>
            <a:off x="7086600" y="29718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73" name="72 - Έλλειψη"/>
          <p:cNvSpPr/>
          <p:nvPr/>
        </p:nvSpPr>
        <p:spPr bwMode="auto">
          <a:xfrm>
            <a:off x="7086600" y="48006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pic>
        <p:nvPicPr>
          <p:cNvPr id="1026" name="Picture 2" descr="C:\Users\x61\Desktop\VSC Logo_H80.jpg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000" y="0"/>
            <a:ext cx="1296000" cy="863999"/>
          </a:xfrm>
          <a:prstGeom prst="rect">
            <a:avLst/>
          </a:prstGeom>
          <a:noFill/>
        </p:spPr>
      </p:pic>
      <p:sp>
        <p:nvSpPr>
          <p:cNvPr id="76" name="75 - TextBox"/>
          <p:cNvSpPr txBox="1"/>
          <p:nvPr/>
        </p:nvSpPr>
        <p:spPr>
          <a:xfrm>
            <a:off x="0" y="1841242"/>
            <a:ext cx="27432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Parameters</a:t>
            </a: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 algn="ctr"/>
            <a:endParaRPr lang="en-GB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Est. Thickness</a:t>
            </a: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1</a:t>
            </a:r>
            <a:r>
              <a:rPr lang="el-GR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μ</a:t>
            </a: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</a:t>
            </a:r>
          </a:p>
          <a:p>
            <a:pPr>
              <a:buFont typeface="Arial" pitchFamily="34" charset="0"/>
              <a:buChar char="•"/>
            </a:pPr>
            <a:endParaRPr lang="en-GB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Substrate</a:t>
            </a: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SS tube</a:t>
            </a:r>
          </a:p>
          <a:p>
            <a:pPr>
              <a:buFont typeface="Arial" pitchFamily="34" charset="0"/>
              <a:buChar char="•"/>
            </a:pPr>
            <a:endParaRPr lang="en-GB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GB" u="sng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</a:t>
            </a:r>
            <a:r>
              <a:rPr lang="en-GB" u="sng" baseline="-25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substrate</a:t>
            </a: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100 </a:t>
            </a:r>
            <a:r>
              <a:rPr lang="en-GB" baseline="30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o</a:t>
            </a:r>
            <a:r>
              <a:rPr lang="en-GB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</a:t>
            </a:r>
            <a:endParaRPr lang="en-GB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Arial" pitchFamily="34" charset="0"/>
              <a:buChar char="•"/>
            </a:pPr>
            <a:endParaRPr lang="en-GB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GB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Pressure range</a:t>
            </a: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</a:p>
          <a:p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  4x10</a:t>
            </a:r>
            <a:r>
              <a:rPr lang="en-GB" baseline="30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-3 </a:t>
            </a: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to 9x10</a:t>
            </a:r>
            <a:r>
              <a:rPr lang="en-GB" baseline="30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-3 </a:t>
            </a: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mbar</a:t>
            </a:r>
            <a:endParaRPr lang="en-GB" baseline="30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en-GB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Average coating </a:t>
            </a:r>
          </a:p>
          <a:p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 </a:t>
            </a:r>
            <a:r>
              <a:rPr lang="en-GB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duration</a:t>
            </a: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9 hours</a:t>
            </a:r>
          </a:p>
          <a:p>
            <a:endParaRPr lang="en-GB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GB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Magnetic field</a:t>
            </a: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</a:p>
          <a:p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  225 Gauss</a:t>
            </a:r>
          </a:p>
          <a:p>
            <a:pPr>
              <a:buFont typeface="Arial" pitchFamily="34" charset="0"/>
              <a:buChar char="•"/>
            </a:pPr>
            <a:endParaRPr lang="en-GB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Arial" pitchFamily="34" charset="0"/>
              <a:buChar char="•"/>
            </a:pPr>
            <a:endParaRPr lang="el-GR" baseline="-25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8333" t="5357" r="8333"/>
          <a:stretch>
            <a:fillRect/>
          </a:stretch>
        </p:blipFill>
        <p:spPr bwMode="auto">
          <a:xfrm>
            <a:off x="4038600" y="1905000"/>
            <a:ext cx="4876800" cy="4307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- Έλλειψη"/>
          <p:cNvSpPr/>
          <p:nvPr/>
        </p:nvSpPr>
        <p:spPr bwMode="auto">
          <a:xfrm>
            <a:off x="5791200" y="4876800"/>
            <a:ext cx="152400" cy="1524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pic>
        <p:nvPicPr>
          <p:cNvPr id="6" name="Picture 2" descr="C:\Users\x61\Desktop\VSC Logo_H80.jp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000" y="0"/>
            <a:ext cx="1296000" cy="863999"/>
          </a:xfrm>
          <a:prstGeom prst="rect">
            <a:avLst/>
          </a:prstGeom>
          <a:noFill/>
        </p:spPr>
      </p:pic>
      <p:sp>
        <p:nvSpPr>
          <p:cNvPr id="7" name="6 - Έλλειψη"/>
          <p:cNvSpPr/>
          <p:nvPr/>
        </p:nvSpPr>
        <p:spPr bwMode="auto">
          <a:xfrm>
            <a:off x="5943600" y="5715000"/>
            <a:ext cx="152400" cy="152400"/>
          </a:xfrm>
          <a:prstGeom prst="ellipse">
            <a:avLst/>
          </a:prstGeom>
          <a:solidFill>
            <a:srgbClr val="99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9" name="8 - Έλλειψη"/>
          <p:cNvSpPr/>
          <p:nvPr/>
        </p:nvSpPr>
        <p:spPr bwMode="auto">
          <a:xfrm>
            <a:off x="5867400" y="5867400"/>
            <a:ext cx="152400" cy="152400"/>
          </a:xfrm>
          <a:prstGeom prst="ellipse">
            <a:avLst/>
          </a:prstGeom>
          <a:solidFill>
            <a:srgbClr val="004EE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 dirty="0">
              <a:ln>
                <a:noFill/>
              </a:ln>
              <a:solidFill>
                <a:srgbClr val="004EEA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0" name="9 - Έλλειψη"/>
          <p:cNvSpPr/>
          <p:nvPr/>
        </p:nvSpPr>
        <p:spPr bwMode="auto">
          <a:xfrm>
            <a:off x="8458200" y="5867400"/>
            <a:ext cx="152400" cy="152400"/>
          </a:xfrm>
          <a:prstGeom prst="ellipse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 dirty="0">
              <a:ln>
                <a:noFill/>
              </a:ln>
              <a:solidFill>
                <a:srgbClr val="004EEA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1" name="10 - Έλλειψη"/>
          <p:cNvSpPr/>
          <p:nvPr/>
        </p:nvSpPr>
        <p:spPr bwMode="auto">
          <a:xfrm>
            <a:off x="4648200" y="5867400"/>
            <a:ext cx="152400" cy="152400"/>
          </a:xfrm>
          <a:prstGeom prst="ellipse">
            <a:avLst/>
          </a:prstGeom>
          <a:solidFill>
            <a:srgbClr val="D6009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 dirty="0">
              <a:ln>
                <a:noFill/>
              </a:ln>
              <a:solidFill>
                <a:srgbClr val="004EEA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2" name="11 - Έλλειψη"/>
          <p:cNvSpPr/>
          <p:nvPr/>
        </p:nvSpPr>
        <p:spPr bwMode="auto">
          <a:xfrm>
            <a:off x="4191000" y="5867400"/>
            <a:ext cx="152400" cy="152400"/>
          </a:xfrm>
          <a:prstGeom prst="ellipse">
            <a:avLst/>
          </a:prstGeom>
          <a:solidFill>
            <a:srgbClr val="D4EA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 dirty="0">
              <a:ln>
                <a:noFill/>
              </a:ln>
              <a:solidFill>
                <a:srgbClr val="004EEA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3" name="12 - Έλλειψη"/>
          <p:cNvSpPr/>
          <p:nvPr/>
        </p:nvSpPr>
        <p:spPr bwMode="auto">
          <a:xfrm>
            <a:off x="8077200" y="5867400"/>
            <a:ext cx="152400" cy="152400"/>
          </a:xfrm>
          <a:prstGeom prst="ellipse">
            <a:avLst/>
          </a:prstGeom>
          <a:solidFill>
            <a:srgbClr val="D67A1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 dirty="0">
              <a:ln>
                <a:noFill/>
              </a:ln>
              <a:solidFill>
                <a:srgbClr val="004EEA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4" name="13 - Έλλειψη"/>
          <p:cNvSpPr/>
          <p:nvPr/>
        </p:nvSpPr>
        <p:spPr bwMode="auto">
          <a:xfrm>
            <a:off x="7391400" y="5867400"/>
            <a:ext cx="152400" cy="152400"/>
          </a:xfrm>
          <a:prstGeom prst="ellipse">
            <a:avLst/>
          </a:prstGeom>
          <a:solidFill>
            <a:srgbClr val="00206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 dirty="0">
              <a:ln>
                <a:noFill/>
              </a:ln>
              <a:solidFill>
                <a:srgbClr val="004EEA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5" name="14 - Έλλειψη"/>
          <p:cNvSpPr/>
          <p:nvPr/>
        </p:nvSpPr>
        <p:spPr bwMode="auto">
          <a:xfrm>
            <a:off x="6477000" y="5867400"/>
            <a:ext cx="152400" cy="152400"/>
          </a:xfrm>
          <a:prstGeom prst="ellipse">
            <a:avLst/>
          </a:prstGeom>
          <a:solidFill>
            <a:srgbClr val="78D6B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6" name="15 - Έλλειψη"/>
          <p:cNvSpPr/>
          <p:nvPr/>
        </p:nvSpPr>
        <p:spPr bwMode="auto">
          <a:xfrm>
            <a:off x="5334000" y="5867400"/>
            <a:ext cx="152400" cy="152400"/>
          </a:xfrm>
          <a:prstGeom prst="ellipse">
            <a:avLst/>
          </a:prstGeom>
          <a:solidFill>
            <a:srgbClr val="567EA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9" name="2 - Τίτλος"/>
          <p:cNvSpPr>
            <a:spLocks noGrp="1"/>
          </p:cNvSpPr>
          <p:nvPr>
            <p:ph type="title"/>
          </p:nvPr>
        </p:nvSpPr>
        <p:spPr>
          <a:xfrm>
            <a:off x="2514600" y="869732"/>
            <a:ext cx="6400800" cy="503238"/>
          </a:xfrm>
        </p:spPr>
        <p:txBody>
          <a:bodyPr/>
          <a:lstStyle/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Results: SEM (EDX)</a:t>
            </a:r>
            <a:endParaRPr lang="el-G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x61\Desktop\Prsentation 13 april\2012-03-30 15.39.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1910646"/>
            <a:ext cx="3505200" cy="4109153"/>
          </a:xfrm>
          <a:prstGeom prst="rect">
            <a:avLst/>
          </a:prstGeom>
          <a:noFill/>
        </p:spPr>
      </p:pic>
      <p:sp>
        <p:nvSpPr>
          <p:cNvPr id="32" name="31 - Έλλειψη"/>
          <p:cNvSpPr/>
          <p:nvPr/>
        </p:nvSpPr>
        <p:spPr bwMode="auto">
          <a:xfrm>
            <a:off x="457200" y="5702300"/>
            <a:ext cx="152400" cy="165100"/>
          </a:xfrm>
          <a:prstGeom prst="ellipse">
            <a:avLst/>
          </a:prstGeom>
          <a:solidFill>
            <a:srgbClr val="D67A1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 dirty="0">
              <a:ln>
                <a:noFill/>
              </a:ln>
              <a:solidFill>
                <a:srgbClr val="004EEA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3" name="32 - Έλλειψη"/>
          <p:cNvSpPr/>
          <p:nvPr/>
        </p:nvSpPr>
        <p:spPr bwMode="auto">
          <a:xfrm>
            <a:off x="1600200" y="5715000"/>
            <a:ext cx="152400" cy="165100"/>
          </a:xfrm>
          <a:prstGeom prst="ellipse">
            <a:avLst/>
          </a:prstGeom>
          <a:solidFill>
            <a:srgbClr val="004EE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 dirty="0">
              <a:ln>
                <a:noFill/>
              </a:ln>
              <a:solidFill>
                <a:srgbClr val="004EEA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4" name="33 - Έλλειψη"/>
          <p:cNvSpPr/>
          <p:nvPr/>
        </p:nvSpPr>
        <p:spPr bwMode="auto">
          <a:xfrm>
            <a:off x="2057400" y="5715000"/>
            <a:ext cx="152400" cy="165100"/>
          </a:xfrm>
          <a:prstGeom prst="ellipse">
            <a:avLst/>
          </a:prstGeom>
          <a:solidFill>
            <a:srgbClr val="78D6B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5" name="34 - Έλλειψη"/>
          <p:cNvSpPr/>
          <p:nvPr/>
        </p:nvSpPr>
        <p:spPr bwMode="auto">
          <a:xfrm>
            <a:off x="2438400" y="5715000"/>
            <a:ext cx="152400" cy="165100"/>
          </a:xfrm>
          <a:prstGeom prst="ellipse">
            <a:avLst/>
          </a:prstGeom>
          <a:solidFill>
            <a:srgbClr val="567EA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6" name="35 - Έλλειψη"/>
          <p:cNvSpPr/>
          <p:nvPr/>
        </p:nvSpPr>
        <p:spPr bwMode="auto">
          <a:xfrm>
            <a:off x="3352800" y="5715000"/>
            <a:ext cx="152400" cy="165100"/>
          </a:xfrm>
          <a:prstGeom prst="ellipse">
            <a:avLst/>
          </a:prstGeom>
          <a:solidFill>
            <a:srgbClr val="00206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 dirty="0">
              <a:ln>
                <a:noFill/>
              </a:ln>
              <a:solidFill>
                <a:srgbClr val="004EEA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7" name="36 - Έλλειψη"/>
          <p:cNvSpPr/>
          <p:nvPr/>
        </p:nvSpPr>
        <p:spPr bwMode="auto">
          <a:xfrm>
            <a:off x="3657600" y="5715000"/>
            <a:ext cx="152400" cy="165100"/>
          </a:xfrm>
          <a:prstGeom prst="ellipse">
            <a:avLst/>
          </a:prstGeom>
          <a:solidFill>
            <a:srgbClr val="D6009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 dirty="0">
              <a:ln>
                <a:noFill/>
              </a:ln>
              <a:solidFill>
                <a:srgbClr val="004EEA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2" name="21 - TextBox"/>
          <p:cNvSpPr txBox="1"/>
          <p:nvPr/>
        </p:nvSpPr>
        <p:spPr>
          <a:xfrm>
            <a:off x="5486400" y="4953000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30%,30%,40%</a:t>
            </a:r>
            <a:endParaRPr lang="el-GR" sz="1200" dirty="0">
              <a:solidFill>
                <a:srgbClr val="FF0000"/>
              </a:solidFill>
            </a:endParaRPr>
          </a:p>
        </p:txBody>
      </p:sp>
      <p:sp>
        <p:nvSpPr>
          <p:cNvPr id="30" name="29 - Τόξο"/>
          <p:cNvSpPr/>
          <p:nvPr/>
        </p:nvSpPr>
        <p:spPr bwMode="auto">
          <a:xfrm>
            <a:off x="5029200" y="4419600"/>
            <a:ext cx="2667000" cy="3048000"/>
          </a:xfrm>
          <a:prstGeom prst="arc">
            <a:avLst>
              <a:gd name="adj1" fmla="val 10776597"/>
              <a:gd name="adj2" fmla="val 21568048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Thickness-Morphology-XPS Results</a:t>
            </a:r>
            <a:endParaRPr lang="el-G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C:\Users\x61\Desktop\VSC Logo_H80.jpg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000" y="0"/>
            <a:ext cx="1296000" cy="863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57200" y="5257800"/>
            <a:ext cx="396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The estimated thickness for all the coatings was 1</a:t>
            </a:r>
            <a:r>
              <a:rPr lang="el-GR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μ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The average measured thickness was between 0.6</a:t>
            </a:r>
            <a:r>
              <a:rPr lang="el-GR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μ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 and 2 </a:t>
            </a:r>
            <a:r>
              <a:rPr lang="el-GR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μ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m.</a:t>
            </a:r>
            <a:endParaRPr lang="en-US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5400" y="5257800"/>
            <a:ext cx="3352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The XPS analysis of the samples is confirming the results from the ESD and sticking factor measurements.</a:t>
            </a:r>
            <a:endParaRPr lang="en-US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7" name="Picture 9" descr="Down-B-thick4-20kx.t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905000"/>
            <a:ext cx="41148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" descr="Down-B2-50kx.t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1905000"/>
            <a:ext cx="41148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Calibrated leaks method</a:t>
            </a:r>
            <a:endParaRPr lang="el-G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x61\Desktop\ph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828800"/>
            <a:ext cx="3827633" cy="2895600"/>
          </a:xfrm>
          <a:prstGeom prst="rect">
            <a:avLst/>
          </a:prstGeom>
          <a:noFill/>
        </p:spPr>
      </p:pic>
      <p:sp>
        <p:nvSpPr>
          <p:cNvPr id="24" name="TextBox 23"/>
          <p:cNvSpPr txBox="1"/>
          <p:nvPr/>
        </p:nvSpPr>
        <p:spPr>
          <a:xfrm>
            <a:off x="1295400" y="1828800"/>
            <a:ext cx="2667000" cy="338554"/>
          </a:xfrm>
          <a:prstGeom prst="rect">
            <a:avLst/>
          </a:prstGeom>
          <a:solidFill>
            <a:schemeClr val="accent3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 Calibrated leaks(H</a:t>
            </a:r>
            <a:r>
              <a:rPr lang="en-GB" sz="1600" baseline="-25000" dirty="0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2</a:t>
            </a:r>
            <a:r>
              <a:rPr lang="en-GB" sz="1600" dirty="0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&amp;CO)</a:t>
            </a:r>
            <a:endParaRPr lang="en-US" dirty="0">
              <a:latin typeface="Comic Sans MS" pitchFamily="66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5" name="Picture 2" descr="C:\Users\x61\Desktop\VSC Logo_H80.jp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000" y="0"/>
            <a:ext cx="1296000" cy="863999"/>
          </a:xfrm>
          <a:prstGeom prst="rect">
            <a:avLst/>
          </a:prstGeom>
          <a:noFill/>
        </p:spPr>
      </p:pic>
      <p:cxnSp>
        <p:nvCxnSpPr>
          <p:cNvPr id="8" name="7 - Ευθύγραμμο βέλος σύνδεσης"/>
          <p:cNvCxnSpPr/>
          <p:nvPr/>
        </p:nvCxnSpPr>
        <p:spPr bwMode="auto">
          <a:xfrm flipH="1">
            <a:off x="1524000" y="2209800"/>
            <a:ext cx="1447800" cy="53340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0" name="9 - Ευθύγραμμο βέλος σύνδεσης"/>
          <p:cNvCxnSpPr/>
          <p:nvPr/>
        </p:nvCxnSpPr>
        <p:spPr bwMode="auto">
          <a:xfrm flipH="1">
            <a:off x="1447800" y="2209800"/>
            <a:ext cx="1524000" cy="167640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11 - Δεξιό βέλος"/>
          <p:cNvSpPr/>
          <p:nvPr/>
        </p:nvSpPr>
        <p:spPr bwMode="auto">
          <a:xfrm>
            <a:off x="4191000" y="2895600"/>
            <a:ext cx="685800" cy="4846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8" name="TextBox 14"/>
          <p:cNvSpPr txBox="1"/>
          <p:nvPr/>
        </p:nvSpPr>
        <p:spPr>
          <a:xfrm>
            <a:off x="76200" y="4876800"/>
            <a:ext cx="2057400" cy="666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At 120</a:t>
            </a:r>
            <a:r>
              <a:rPr lang="en-US" sz="1400" baseline="30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</a:t>
            </a:r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 (no Pumping)</a:t>
            </a:r>
          </a:p>
          <a:p>
            <a:endParaRPr lang="en-US" sz="1400" baseline="30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sz="1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Seff</a:t>
            </a:r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= Q / </a:t>
            </a:r>
            <a:r>
              <a:rPr lang="el-GR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Δ</a:t>
            </a:r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P(120</a:t>
            </a:r>
            <a:r>
              <a:rPr lang="en-US" sz="1400" baseline="30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</a:t>
            </a:r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C)</a:t>
            </a:r>
          </a:p>
        </p:txBody>
      </p:sp>
      <p:sp>
        <p:nvSpPr>
          <p:cNvPr id="19" name="18 - Ορθογώνιο"/>
          <p:cNvSpPr/>
          <p:nvPr/>
        </p:nvSpPr>
        <p:spPr>
          <a:xfrm>
            <a:off x="2362200" y="5334000"/>
            <a:ext cx="25908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R</a:t>
            </a:r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dirty="0" smtClean="0"/>
              <a:t>=</a:t>
            </a:r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l-GR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Δ</a:t>
            </a:r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P(</a:t>
            </a:r>
            <a:r>
              <a:rPr lang="el-GR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120</a:t>
            </a:r>
            <a:r>
              <a:rPr lang="en-US" sz="1400" baseline="30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o</a:t>
            </a:r>
            <a:r>
              <a:rPr lang="en-US" sz="1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</a:t>
            </a:r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 / </a:t>
            </a:r>
            <a:r>
              <a:rPr lang="el-GR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Δ</a:t>
            </a:r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P(</a:t>
            </a:r>
            <a:r>
              <a:rPr lang="en-US" sz="1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x</a:t>
            </a:r>
            <a:r>
              <a:rPr lang="en-US" sz="1400" baseline="30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o</a:t>
            </a:r>
            <a:r>
              <a:rPr lang="en-US" sz="1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</a:t>
            </a:r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</a:p>
          <a:p>
            <a:endParaRPr lang="en-US" sz="1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l-GR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Δ</a:t>
            </a:r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P(120</a:t>
            </a:r>
            <a:r>
              <a:rPr lang="en-US" sz="1400" baseline="30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</a:t>
            </a:r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C) = P</a:t>
            </a:r>
            <a:r>
              <a:rPr lang="en-US" sz="1400" baseline="-30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120</a:t>
            </a:r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en-US" sz="1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inj</a:t>
            </a:r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)-P</a:t>
            </a:r>
            <a:r>
              <a:rPr lang="en-US" sz="1400" baseline="-30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120</a:t>
            </a:r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(res)</a:t>
            </a:r>
            <a:endParaRPr lang="el-GR" sz="1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en-US" sz="1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l-GR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Δ</a:t>
            </a:r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P(</a:t>
            </a:r>
            <a:r>
              <a:rPr lang="en-GB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x</a:t>
            </a:r>
            <a:r>
              <a:rPr lang="en-US" sz="1400" baseline="30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o</a:t>
            </a:r>
            <a:r>
              <a:rPr lang="en-US" sz="1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</a:t>
            </a:r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 = </a:t>
            </a:r>
            <a:r>
              <a:rPr lang="en-US" sz="1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</a:t>
            </a:r>
            <a:r>
              <a:rPr lang="en-US" sz="1400" baseline="-25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x</a:t>
            </a:r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en-US" sz="1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inj</a:t>
            </a:r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)-</a:t>
            </a:r>
            <a:r>
              <a:rPr lang="en-US" sz="1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</a:t>
            </a:r>
            <a:r>
              <a:rPr lang="en-US" sz="1400" baseline="-25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x</a:t>
            </a:r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(res)</a:t>
            </a:r>
          </a:p>
        </p:txBody>
      </p:sp>
      <p:pic>
        <p:nvPicPr>
          <p:cNvPr id="20" name="Picture 2" descr="C:\Users\x61\Desktop\r-st.jpg"/>
          <p:cNvPicPr>
            <a:picLocks noChangeAspect="1" noChangeArrowheads="1"/>
          </p:cNvPicPr>
          <p:nvPr/>
        </p:nvPicPr>
        <p:blipFill>
          <a:blip r:embed="rId4" cstate="print"/>
          <a:srcRect l="2439" t="6634" b="493"/>
          <a:stretch>
            <a:fillRect/>
          </a:stretch>
        </p:blipFill>
        <p:spPr bwMode="auto">
          <a:xfrm>
            <a:off x="5029200" y="3810000"/>
            <a:ext cx="3810000" cy="2540000"/>
          </a:xfrm>
          <a:prstGeom prst="rect">
            <a:avLst/>
          </a:prstGeom>
          <a:noFill/>
        </p:spPr>
      </p:pic>
      <p:sp>
        <p:nvSpPr>
          <p:cNvPr id="27" name="26 - TextBox"/>
          <p:cNvSpPr txBox="1"/>
          <p:nvPr/>
        </p:nvSpPr>
        <p:spPr>
          <a:xfrm rot="16200000">
            <a:off x="4721030" y="4983845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R</a:t>
            </a:r>
            <a:endParaRPr lang="el-GR" sz="1400" dirty="0">
              <a:solidFill>
                <a:srgbClr val="FF0000"/>
              </a:solidFill>
            </a:endParaRPr>
          </a:p>
        </p:txBody>
      </p:sp>
      <p:sp>
        <p:nvSpPr>
          <p:cNvPr id="28" name="27 - TextBox"/>
          <p:cNvSpPr txBox="1"/>
          <p:nvPr/>
        </p:nvSpPr>
        <p:spPr>
          <a:xfrm>
            <a:off x="6310026" y="6324600"/>
            <a:ext cx="13099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Sticking factor</a:t>
            </a:r>
            <a:endParaRPr lang="el-GR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9" name="Picture 2" descr="\\cern.ch\dfs\Users\a\asapount\Desktop\pres\new leak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0" y="1600200"/>
            <a:ext cx="2596515" cy="2209800"/>
          </a:xfrm>
          <a:prstGeom prst="rect">
            <a:avLst/>
          </a:prstGeom>
          <a:noFill/>
        </p:spPr>
      </p:pic>
      <p:cxnSp>
        <p:nvCxnSpPr>
          <p:cNvPr id="30" name="Elbow Connector 7"/>
          <p:cNvCxnSpPr/>
          <p:nvPr/>
        </p:nvCxnSpPr>
        <p:spPr bwMode="auto">
          <a:xfrm rot="10800000" flipV="1">
            <a:off x="6629400" y="1676400"/>
            <a:ext cx="609600" cy="22860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1" name="TextBox 10"/>
          <p:cNvSpPr txBox="1"/>
          <p:nvPr/>
        </p:nvSpPr>
        <p:spPr>
          <a:xfrm>
            <a:off x="7315200" y="1524000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Q=2,31E-7 </a:t>
            </a:r>
            <a:r>
              <a:rPr lang="en-US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Torr</a:t>
            </a:r>
            <a:r>
              <a:rPr lang="en-US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·l</a:t>
            </a:r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/s</a:t>
            </a: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2" name="Elbow Connector 12"/>
          <p:cNvCxnSpPr/>
          <p:nvPr/>
        </p:nvCxnSpPr>
        <p:spPr bwMode="auto">
          <a:xfrm rot="10800000" flipV="1">
            <a:off x="6629400" y="3352800"/>
            <a:ext cx="609600" cy="7620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3" name="TextBox 13"/>
          <p:cNvSpPr txBox="1"/>
          <p:nvPr/>
        </p:nvSpPr>
        <p:spPr>
          <a:xfrm>
            <a:off x="7315200" y="3200400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Q=3.192E-6 </a:t>
            </a:r>
            <a:r>
              <a:rPr lang="en-US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Torr</a:t>
            </a:r>
            <a:r>
              <a:rPr lang="en-US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·l</a:t>
            </a:r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/s</a:t>
            </a: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33 - TextBox"/>
          <p:cNvSpPr txBox="1"/>
          <p:nvPr/>
        </p:nvSpPr>
        <p:spPr>
          <a:xfrm>
            <a:off x="7162800" y="4800600"/>
            <a:ext cx="3658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  <a:latin typeface="Comic Sans MS" pitchFamily="66" charset="0"/>
              </a:rPr>
              <a:t>H</a:t>
            </a:r>
            <a:r>
              <a:rPr lang="en-GB" sz="1200" baseline="-25000" dirty="0" smtClean="0">
                <a:solidFill>
                  <a:srgbClr val="FF0000"/>
                </a:solidFill>
                <a:latin typeface="Comic Sans MS" pitchFamily="66" charset="0"/>
              </a:rPr>
              <a:t>2</a:t>
            </a:r>
            <a:endParaRPr lang="el-GR" sz="1200" baseline="-25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5" name="34 - TextBox"/>
          <p:cNvSpPr txBox="1"/>
          <p:nvPr/>
        </p:nvSpPr>
        <p:spPr>
          <a:xfrm>
            <a:off x="7696200" y="5334000"/>
            <a:ext cx="4010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4EEA"/>
                </a:solidFill>
                <a:latin typeface="Comic Sans MS" pitchFamily="66" charset="0"/>
              </a:rPr>
              <a:t>CO</a:t>
            </a:r>
            <a:endParaRPr lang="el-GR" sz="1200" dirty="0">
              <a:solidFill>
                <a:srgbClr val="004EEA"/>
              </a:solidFill>
              <a:latin typeface="Comic Sans MS" pitchFamily="66" charset="0"/>
            </a:endParaRPr>
          </a:p>
        </p:txBody>
      </p:sp>
      <p:sp>
        <p:nvSpPr>
          <p:cNvPr id="22" name="21 - TextBox"/>
          <p:cNvSpPr txBox="1"/>
          <p:nvPr/>
        </p:nvSpPr>
        <p:spPr>
          <a:xfrm>
            <a:off x="5943600" y="3886200"/>
            <a:ext cx="18710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Monte Carlo simulation</a:t>
            </a:r>
            <a:endParaRPr lang="el-GR" sz="1200" b="1" dirty="0">
              <a:latin typeface="Comic Sans MS" pitchFamily="66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_presentation">
  <a:themeElements>
    <a:clrScheme name="Template6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plate6">
      <a:majorFont>
        <a:latin typeface="Arial"/>
        <a:ea typeface="ＭＳ Ｐゴシック"/>
        <a:cs typeface="ＭＳ Ｐゴシック"/>
      </a:majorFont>
      <a:minorFont>
        <a:latin typeface="Optima Medium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Template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Template6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61F614F545B64485BD458A98640C3D" ma:contentTypeVersion="0" ma:contentTypeDescription="Create a new document." ma:contentTypeScope="" ma:versionID="d99de34ba57fa9ab0e3edeb7960932c4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0F2DBD35-428A-4A96-9674-11809C302E8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FD02241-3087-4268-9DA3-08E7B92D37D3}">
  <ds:schemaRefs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3A16A282-73AC-4953-95E4-73859620A51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8221</TotalTime>
  <Words>722</Words>
  <Application>Microsoft Office PowerPoint</Application>
  <PresentationFormat>Προβολή στην οθόνη (4:3)</PresentationFormat>
  <Paragraphs>182</Paragraphs>
  <Slides>19</Slides>
  <Notes>1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19</vt:i4>
      </vt:variant>
    </vt:vector>
  </HeadingPairs>
  <TitlesOfParts>
    <vt:vector size="20" baseType="lpstr">
      <vt:lpstr>Powerpoint_presentation</vt:lpstr>
      <vt:lpstr> </vt:lpstr>
      <vt:lpstr>Overview</vt:lpstr>
      <vt:lpstr>Introduction</vt:lpstr>
      <vt:lpstr>Introduction</vt:lpstr>
      <vt:lpstr>Introduction</vt:lpstr>
      <vt:lpstr>Coating Process</vt:lpstr>
      <vt:lpstr>Results: SEM (EDX)</vt:lpstr>
      <vt:lpstr>Thickness-Morphology-XPS Results</vt:lpstr>
      <vt:lpstr>Calibrated leaks method</vt:lpstr>
      <vt:lpstr>Electron Stimulated Desorption</vt:lpstr>
      <vt:lpstr>Results from each coating</vt:lpstr>
      <vt:lpstr>Results: Sticking Factor for H2 </vt:lpstr>
      <vt:lpstr>Results: Sticking Factor for CO </vt:lpstr>
      <vt:lpstr>Results: ΔP for H2</vt:lpstr>
      <vt:lpstr>Results: ΔP for CH4 </vt:lpstr>
      <vt:lpstr>Results: ΔP for CO</vt:lpstr>
      <vt:lpstr>Results: Δp Total</vt:lpstr>
      <vt:lpstr>Conclusions - Future work</vt:lpstr>
      <vt:lpstr>Διαφάνεια 19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 Author  Date</dc:title>
  <dc:creator>A.Sapountzis</dc:creator>
  <cp:lastModifiedBy>x61</cp:lastModifiedBy>
  <cp:revision>726</cp:revision>
  <dcterms:created xsi:type="dcterms:W3CDTF">2011-03-21T08:57:54Z</dcterms:created>
  <dcterms:modified xsi:type="dcterms:W3CDTF">2012-04-12T20:00:06Z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0x0101001761F614F545B64485BD458A98640C3D</vt:lpwstr>
  </property>
</Properties>
</file>