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sldIdLst>
    <p:sldId id="256" r:id="rId2"/>
    <p:sldId id="262" r:id="rId3"/>
    <p:sldId id="274" r:id="rId4"/>
    <p:sldId id="280" r:id="rId5"/>
    <p:sldId id="282" r:id="rId6"/>
    <p:sldId id="257" r:id="rId7"/>
    <p:sldId id="275" r:id="rId8"/>
    <p:sldId id="285" r:id="rId9"/>
    <p:sldId id="260" r:id="rId10"/>
    <p:sldId id="272" r:id="rId11"/>
    <p:sldId id="273" r:id="rId12"/>
    <p:sldId id="269" r:id="rId13"/>
    <p:sldId id="266" r:id="rId14"/>
    <p:sldId id="292" r:id="rId15"/>
    <p:sldId id="291" r:id="rId16"/>
    <p:sldId id="278" r:id="rId17"/>
    <p:sldId id="286" r:id="rId18"/>
    <p:sldId id="281" r:id="rId19"/>
    <p:sldId id="287" r:id="rId20"/>
    <p:sldId id="289" r:id="rId21"/>
    <p:sldId id="290" r:id="rId22"/>
    <p:sldId id="288" r:id="rId23"/>
    <p:sldId id="265" r:id="rId24"/>
    <p:sldId id="276" r:id="rId25"/>
    <p:sldId id="277" r:id="rId26"/>
    <p:sldId id="283" r:id="rId27"/>
    <p:sldId id="284" r:id="rId28"/>
    <p:sldId id="267" r:id="rId29"/>
    <p:sldId id="270" r:id="rId30"/>
    <p:sldId id="271" r:id="rId31"/>
    <p:sldId id="268" r:id="rId3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DD2026"/>
    <a:srgbClr val="81BA16"/>
    <a:srgbClr val="F2C522"/>
    <a:srgbClr val="1166AA"/>
    <a:srgbClr val="7DA9DA"/>
    <a:srgbClr val="8A8B8E"/>
    <a:srgbClr val="1B509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72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4B5A457-2236-4470-AB14-303A3157DE09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1E3661-ECF5-4571-805A-A9401C128DA2}" type="slidenum">
              <a:rPr lang="en-GB"/>
              <a:pPr/>
              <a:t>1</a:t>
            </a:fld>
            <a:endParaRPr lang="en-GB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5A457-2236-4470-AB14-303A3157DE09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E74E9E-138C-4421-8780-DFB4A156FA16}" type="slidenum">
              <a:rPr lang="en-GB"/>
              <a:pPr/>
              <a:t>31</a:t>
            </a:fld>
            <a:endParaRPr lang="en-GB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E74E9E-138C-4421-8780-DFB4A156FA16}" type="slidenum">
              <a:rPr lang="en-GB"/>
              <a:pPr/>
              <a:t>3</a:t>
            </a:fld>
            <a:endParaRPr lang="en-GB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E74E9E-138C-4421-8780-DFB4A156FA16}" type="slidenum">
              <a:rPr lang="en-GB"/>
              <a:pPr/>
              <a:t>4</a:t>
            </a:fld>
            <a:endParaRPr lang="en-GB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E74E9E-138C-4421-8780-DFB4A156FA16}" type="slidenum">
              <a:rPr lang="en-GB"/>
              <a:pPr/>
              <a:t>5</a:t>
            </a:fld>
            <a:endParaRPr lang="en-GB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E74E9E-138C-4421-8780-DFB4A156FA16}" type="slidenum">
              <a:rPr lang="en-GB"/>
              <a:pPr/>
              <a:t>6</a:t>
            </a:fld>
            <a:endParaRPr lang="en-GB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E74E9E-138C-4421-8780-DFB4A156FA16}" type="slidenum">
              <a:rPr lang="en-GB"/>
              <a:pPr/>
              <a:t>7</a:t>
            </a:fld>
            <a:endParaRPr lang="en-GB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5A457-2236-4470-AB14-303A3157DE09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5A457-2236-4470-AB14-303A3157DE09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5A457-2236-4470-AB14-303A3157DE09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 b="1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819400" y="6657975"/>
            <a:ext cx="1333500" cy="20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235450" y="6624638"/>
            <a:ext cx="4079875" cy="2159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370888" y="6624638"/>
            <a:ext cx="744537" cy="2159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/20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27.04.2012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CERN visit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CDBC0-E699-44DD-8180-130EB80F7DE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65163"/>
            <a:ext cx="2057400" cy="5461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65163"/>
            <a:ext cx="6019800" cy="5461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27.04.2012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CERN visit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FEAE65-8EE6-4521-9CF5-CECE7E2B7FB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05028" y="6600498"/>
            <a:ext cx="1161996" cy="198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0652DC-E669-41B1-B603-4923E2F17F94}" type="slidenum">
              <a:rPr lang="en-GB" smtClean="0"/>
              <a:pPr/>
              <a:t>‹#›</a:t>
            </a:fld>
            <a:r>
              <a:rPr lang="en-GB" dirty="0" smtClean="0"/>
              <a:t>/19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27.04.2012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CERN visit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73F071-5A2E-43C1-8230-2219801D856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27.04.2012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CERN visit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400137-330B-4403-B457-68CD1FA0201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27.04.2012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CERN visit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26BF09-9876-40EA-BAE3-756FBEF992B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27.04.2012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CERN visit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CD52A-3B9C-4F2E-9950-8B45535388D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27.04.2012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CERN visit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3B7975-7FB0-4700-979C-2EA58C803C9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27.04.2012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CERN visit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DA95C-B871-4892-A7B8-10455A0959B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27.04.2012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CERN visit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30377C-EBF7-4AD5-AA5C-F5E6666D900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65163"/>
            <a:ext cx="82296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605028" y="6621518"/>
            <a:ext cx="1161996" cy="19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03700" y="6613525"/>
            <a:ext cx="4168775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34388" y="6613525"/>
            <a:ext cx="661987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20495838-0D9C-45A0-B141-29A2CB83DBCD}" type="slidenum">
              <a:rPr lang="en-GB" smtClean="0"/>
              <a:pPr/>
              <a:t>‹#›</a:t>
            </a:fld>
            <a:r>
              <a:rPr lang="en-GB" dirty="0" smtClean="0"/>
              <a:t>/20</a:t>
            </a:r>
            <a:endParaRPr lang="en-GB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rgbClr val="7DA9DA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30238" indent="-182563" algn="l" rtl="0" eaLnBrk="1" fontAlgn="base" hangingPunct="1">
        <a:spcBef>
          <a:spcPct val="20000"/>
        </a:spcBef>
        <a:spcAft>
          <a:spcPct val="0"/>
        </a:spcAft>
        <a:buClr>
          <a:srgbClr val="7DA9DA"/>
        </a:buClr>
        <a:buChar char="•"/>
        <a:defRPr sz="2000">
          <a:solidFill>
            <a:schemeClr val="tx1"/>
          </a:solidFill>
          <a:latin typeface="+mn-lt"/>
        </a:defRPr>
      </a:lvl2pPr>
      <a:lvl3pPr marL="1079500" indent="-161925" algn="l" rtl="0" eaLnBrk="1" fontAlgn="base" hangingPunct="1">
        <a:spcBef>
          <a:spcPct val="20000"/>
        </a:spcBef>
        <a:spcAft>
          <a:spcPct val="0"/>
        </a:spcAft>
        <a:buClr>
          <a:srgbClr val="7DA9DA"/>
        </a:buClr>
        <a:buChar char="•"/>
        <a:defRPr>
          <a:solidFill>
            <a:schemeClr val="tx1"/>
          </a:solidFill>
          <a:latin typeface="+mn-lt"/>
        </a:defRPr>
      </a:lvl3pPr>
      <a:lvl4pPr marL="1527175" indent="-173038" algn="l" rtl="0" eaLnBrk="1" fontAlgn="base" hangingPunct="1">
        <a:spcBef>
          <a:spcPct val="20000"/>
        </a:spcBef>
        <a:spcAft>
          <a:spcPct val="0"/>
        </a:spcAft>
        <a:buClr>
          <a:srgbClr val="7DA9DA"/>
        </a:buClr>
        <a:buChar char="•"/>
        <a:defRPr sz="1600">
          <a:solidFill>
            <a:schemeClr val="tx1"/>
          </a:solidFill>
          <a:latin typeface="+mn-lt"/>
        </a:defRPr>
      </a:lvl4pPr>
      <a:lvl5pPr marL="1974850" indent="-182563" algn="l" rtl="0" eaLnBrk="1" fontAlgn="base" hangingPunct="1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5pPr>
      <a:lvl6pPr marL="2432050" indent="-182563" algn="l" rtl="0" eaLnBrk="1" fontAlgn="base" hangingPunct="1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6pPr>
      <a:lvl7pPr marL="2889250" indent="-182563" algn="l" rtl="0" eaLnBrk="1" fontAlgn="base" hangingPunct="1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7pPr>
      <a:lvl8pPr marL="3346450" indent="-182563" algn="l" rtl="0" eaLnBrk="1" fontAlgn="base" hangingPunct="1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8pPr>
      <a:lvl9pPr marL="3803650" indent="-182563" algn="l" rtl="0" eaLnBrk="1" fontAlgn="base" hangingPunct="1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Microsoft_Office_Excel_Chart111.xls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Microsoft_Office_Excel_Chart222.xls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3" name="Picture 5" descr="blue_welco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ESRF upgrade program – 6m ID sections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400" dirty="0" smtClean="0"/>
              <a:t>	</a:t>
            </a:r>
            <a:endParaRPr lang="en-GB" sz="1400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90900"/>
            <a:ext cx="9148532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6146800" y="1239933"/>
          <a:ext cx="2997200" cy="4241478"/>
        </p:xfrm>
        <a:graphic>
          <a:graphicData uri="http://schemas.openxmlformats.org/presentationml/2006/ole">
            <p:oleObj spid="_x0000_s25602" name="Acrobat Document" r:id="rId4" imgW="5473800" imgH="7746120" progId="AcroExch.Document.7">
              <p:embed/>
            </p:oleObj>
          </a:graphicData>
        </a:graphic>
      </p:graphicFrame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10</a:t>
            </a:fld>
            <a:r>
              <a:rPr lang="en-GB" dirty="0" smtClean="0"/>
              <a:t>/31</a:t>
            </a:r>
            <a:endParaRPr lang="en-GB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0" y="1070436"/>
            <a:ext cx="6096000" cy="2195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82563" marR="0" lvl="0" indent="-1825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The 6m Al 6061 chamber is made of the same extrusion like the 5m chambers (beam chamber 57 x 8 mm</a:t>
            </a:r>
            <a:r>
              <a:rPr lang="en-US" sz="2000" kern="0" baseline="30000" dirty="0" smtClean="0">
                <a:latin typeface="+mn-lt"/>
              </a:rPr>
              <a:t>2 </a:t>
            </a:r>
            <a:r>
              <a:rPr lang="en-US" sz="2000" kern="0" dirty="0" smtClean="0">
                <a:latin typeface="+mn-lt"/>
              </a:rPr>
              <a:t> for an outside vertical height of 10 mm</a:t>
            </a:r>
          </a:p>
          <a:p>
            <a:pPr marL="182563" marR="0" lvl="0" indent="-1825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They are coated at ESRF with about 800nm </a:t>
            </a:r>
            <a:r>
              <a:rPr lang="en-US" sz="2000" kern="0" dirty="0" err="1" smtClean="0">
                <a:latin typeface="+mn-lt"/>
              </a:rPr>
              <a:t>TiZrV</a:t>
            </a:r>
            <a:r>
              <a:rPr lang="en-US" sz="2000" kern="0" dirty="0" smtClean="0">
                <a:latin typeface="+mn-lt"/>
              </a:rPr>
              <a:t> </a:t>
            </a:r>
          </a:p>
          <a:p>
            <a:pPr marL="182563" marR="0" lvl="0" indent="-1825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Char char="•"/>
              <a:tabLst/>
              <a:defRPr/>
            </a:pPr>
            <a:r>
              <a:rPr lang="en-US" sz="2000" kern="0" noProof="0" dirty="0" smtClean="0">
                <a:latin typeface="+mn-lt"/>
              </a:rPr>
              <a:t>A first series of 6m chambers had been done with a small SIP in the middle, the actual model doesn’t</a:t>
            </a:r>
          </a:p>
          <a:p>
            <a:pPr marL="182563" marR="0" lvl="0" indent="-1825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r>
              <a:rPr lang="en-US" sz="2000" kern="0" noProof="0" dirty="0" smtClean="0">
                <a:latin typeface="+mn-lt"/>
              </a:rPr>
              <a:t> 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ESRF upgrade program – 6m ID sections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400" dirty="0" smtClean="0"/>
              <a:t>	</a:t>
            </a:r>
            <a:endParaRPr lang="en-GB" sz="1400" dirty="0"/>
          </a:p>
        </p:txBody>
      </p:sp>
      <p:pic>
        <p:nvPicPr>
          <p:cNvPr id="11" name="Picture 10" descr="ug12-undu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733388"/>
            <a:ext cx="9144000" cy="1829873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11</a:t>
            </a:fld>
            <a:r>
              <a:rPr lang="en-GB" dirty="0" smtClean="0"/>
              <a:t>/31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38150" y="1323975"/>
            <a:ext cx="8229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A six-meter straight section can be filled with two in-vacuum </a:t>
            </a:r>
            <a:r>
              <a:rPr lang="en-US" sz="1800" dirty="0" err="1" smtClean="0"/>
              <a:t>undulators</a:t>
            </a:r>
            <a:r>
              <a:rPr lang="en-US" sz="1800" dirty="0" smtClean="0"/>
              <a:t> (RT or cryogenic ones), in difference to what is shown on the image the upstream and downstream ion pumps would go on the </a:t>
            </a:r>
            <a:r>
              <a:rPr lang="en-US" sz="1800" dirty="0" err="1" smtClean="0"/>
              <a:t>girdeur</a:t>
            </a:r>
            <a:r>
              <a:rPr lang="en-US" sz="1800" dirty="0" smtClean="0"/>
              <a:t> and would be consequently above the electron beam plane.</a:t>
            </a:r>
          </a:p>
          <a:p>
            <a:endParaRPr lang="en-US" sz="1800" dirty="0" smtClean="0"/>
          </a:p>
          <a:p>
            <a:r>
              <a:rPr lang="en-US" sz="1800" dirty="0" smtClean="0"/>
              <a:t>Due to careful assembly, massive pumping speed installed and quick vacuum conditioning in vacuum </a:t>
            </a:r>
            <a:r>
              <a:rPr lang="en-US" sz="1800" dirty="0" err="1" smtClean="0"/>
              <a:t>undulators</a:t>
            </a:r>
            <a:r>
              <a:rPr lang="en-US" sz="1800" dirty="0" smtClean="0"/>
              <a:t> can be installed without bake-out. This is important for certain qualities of </a:t>
            </a:r>
            <a:r>
              <a:rPr lang="en-US" sz="1800" dirty="0" err="1" smtClean="0"/>
              <a:t>NdFeB</a:t>
            </a:r>
            <a:r>
              <a:rPr lang="en-US" sz="1800" dirty="0" smtClean="0"/>
              <a:t> magnet material with lower Curie-temperature (de-magnetization)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ESRF upgrade program – 6m ID sections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400" dirty="0" smtClean="0"/>
              <a:t>	</a:t>
            </a:r>
            <a:endParaRPr lang="en-GB" sz="14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01382"/>
            <a:ext cx="9144000" cy="4714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12</a:t>
            </a:fld>
            <a:r>
              <a:rPr lang="en-GB" dirty="0" smtClean="0"/>
              <a:t>/31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ESRF upgrade program – 7m straight section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7m section under preparation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400" dirty="0" smtClean="0"/>
              <a:t>	</a:t>
            </a:r>
            <a:endParaRPr lang="en-GB" sz="14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00250"/>
            <a:ext cx="9144000" cy="4584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13</a:t>
            </a:fld>
            <a:r>
              <a:rPr lang="en-GB" dirty="0" smtClean="0"/>
              <a:t>/31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6563"/>
            <a:ext cx="8229600" cy="847725"/>
          </a:xfrm>
        </p:spPr>
        <p:txBody>
          <a:bodyPr/>
          <a:lstStyle/>
          <a:p>
            <a:r>
              <a:rPr lang="en-US" dirty="0" smtClean="0"/>
              <a:t>Impressions of upgrade activity / buildings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14</a:t>
            </a:fld>
            <a:r>
              <a:rPr lang="en-GB" dirty="0" smtClean="0"/>
              <a:t>/31</a:t>
            </a:r>
            <a:endParaRPr lang="en-GB" dirty="0"/>
          </a:p>
        </p:txBody>
      </p:sp>
      <p:pic>
        <p:nvPicPr>
          <p:cNvPr id="7" name="Picture 6" descr="PICT09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1" y="1085851"/>
            <a:ext cx="3886200" cy="2914650"/>
          </a:xfrm>
          <a:prstGeom prst="rect">
            <a:avLst/>
          </a:prstGeom>
        </p:spPr>
      </p:pic>
      <p:pic>
        <p:nvPicPr>
          <p:cNvPr id="8" name="Picture 7" descr="PICT09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0" y="1085850"/>
            <a:ext cx="3867150" cy="2900363"/>
          </a:xfrm>
          <a:prstGeom prst="rect">
            <a:avLst/>
          </a:prstGeom>
        </p:spPr>
      </p:pic>
      <p:pic>
        <p:nvPicPr>
          <p:cNvPr id="9" name="Picture 8" descr="PICT093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350" y="3590923"/>
            <a:ext cx="3924300" cy="2943226"/>
          </a:xfrm>
          <a:prstGeom prst="rect">
            <a:avLst/>
          </a:prstGeom>
        </p:spPr>
      </p:pic>
      <p:pic>
        <p:nvPicPr>
          <p:cNvPr id="10" name="Picture 9" descr="PICT093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38700" y="3595686"/>
            <a:ext cx="3886200" cy="29146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7513"/>
            <a:ext cx="8229600" cy="847725"/>
          </a:xfrm>
        </p:spPr>
        <p:txBody>
          <a:bodyPr/>
          <a:lstStyle/>
          <a:p>
            <a:r>
              <a:rPr lang="en-US" dirty="0" smtClean="0"/>
              <a:t>Impressions of upgrade activity / storage ring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15</a:t>
            </a:fld>
            <a:r>
              <a:rPr lang="en-GB" dirty="0" smtClean="0"/>
              <a:t>/31</a:t>
            </a:r>
            <a:endParaRPr lang="en-GB" dirty="0"/>
          </a:p>
        </p:txBody>
      </p:sp>
      <p:pic>
        <p:nvPicPr>
          <p:cNvPr id="7" name="Picture 6" descr="PICT08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" y="1285874"/>
            <a:ext cx="4038600" cy="3028951"/>
          </a:xfrm>
          <a:prstGeom prst="rect">
            <a:avLst/>
          </a:prstGeom>
        </p:spPr>
      </p:pic>
      <p:pic>
        <p:nvPicPr>
          <p:cNvPr id="8" name="Picture 7" descr="PICT087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49800" y="1276350"/>
            <a:ext cx="4089400" cy="3067050"/>
          </a:xfrm>
          <a:prstGeom prst="rect">
            <a:avLst/>
          </a:prstGeom>
        </p:spPr>
      </p:pic>
      <p:pic>
        <p:nvPicPr>
          <p:cNvPr id="9" name="Picture 8" descr="PICT088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3529011"/>
            <a:ext cx="3981450" cy="2986088"/>
          </a:xfrm>
          <a:prstGeom prst="rect">
            <a:avLst/>
          </a:prstGeom>
        </p:spPr>
      </p:pic>
      <p:pic>
        <p:nvPicPr>
          <p:cNvPr id="10" name="Picture 9" descr="PICT090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24400" y="3467100"/>
            <a:ext cx="4057650" cy="3043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665163"/>
            <a:ext cx="4667250" cy="847725"/>
          </a:xfrm>
        </p:spPr>
        <p:txBody>
          <a:bodyPr/>
          <a:lstStyle/>
          <a:p>
            <a:r>
              <a:rPr lang="en-US" sz="2000" dirty="0" smtClean="0"/>
              <a:t>ESRF upgrade program – </a:t>
            </a:r>
            <a:br>
              <a:rPr lang="en-US" sz="2000" dirty="0" smtClean="0"/>
            </a:br>
            <a:r>
              <a:rPr lang="en-US" sz="2000" dirty="0" smtClean="0"/>
              <a:t>NEG coating</a:t>
            </a: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026" y="1600200"/>
            <a:ext cx="4362449" cy="4525963"/>
          </a:xfrm>
        </p:spPr>
        <p:txBody>
          <a:bodyPr/>
          <a:lstStyle/>
          <a:p>
            <a:r>
              <a:rPr lang="en-US" sz="1800" dirty="0" smtClean="0"/>
              <a:t>Two NEG deposition tools (5m and 6m) are operating to produce chambers for upgrade of SR and (later) </a:t>
            </a:r>
            <a:r>
              <a:rPr lang="en-US" sz="1800" dirty="0" err="1" smtClean="0"/>
              <a:t>beamlines</a:t>
            </a:r>
            <a:endParaRPr lang="en-US" sz="1800" dirty="0" smtClean="0"/>
          </a:p>
          <a:p>
            <a:r>
              <a:rPr lang="en-US" sz="1800" dirty="0" smtClean="0"/>
              <a:t>Passing from 5m to 6m several production methods and parameters had to be reviewed, new quality controls had to be injected (X-Ray fluorescence check)</a:t>
            </a:r>
          </a:p>
          <a:p>
            <a:r>
              <a:rPr lang="en-US" sz="1800" dirty="0" smtClean="0"/>
              <a:t>The in-situ activation procedure and first exposure to SR is critical for the result</a:t>
            </a:r>
          </a:p>
          <a:p>
            <a:pPr>
              <a:buNone/>
            </a:pPr>
            <a:endParaRPr lang="en-US" sz="1800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400" dirty="0" smtClean="0"/>
              <a:t>	</a:t>
            </a:r>
            <a:endParaRPr lang="en-GB" sz="1400" dirty="0"/>
          </a:p>
        </p:txBody>
      </p:sp>
      <p:pic>
        <p:nvPicPr>
          <p:cNvPr id="8" name="Picture 7" descr="PICT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48834" y="609600"/>
            <a:ext cx="4395165" cy="5887688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16</a:t>
            </a:fld>
            <a:r>
              <a:rPr lang="en-GB" dirty="0" smtClean="0"/>
              <a:t>/31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2276"/>
            <a:ext cx="8229600" cy="4525963"/>
          </a:xfrm>
        </p:spPr>
        <p:txBody>
          <a:bodyPr/>
          <a:lstStyle/>
          <a:p>
            <a:r>
              <a:rPr lang="en-US" sz="1800" dirty="0" smtClean="0"/>
              <a:t>Today, 8 six meter chambers are installed. After activation test and X-Ray fluorescence check they went all through a final pre-qualification by </a:t>
            </a:r>
            <a:r>
              <a:rPr lang="en-US" sz="1800" dirty="0" err="1" smtClean="0"/>
              <a:t>Bremsstrahlung</a:t>
            </a:r>
            <a:r>
              <a:rPr lang="en-US" sz="1800" dirty="0" smtClean="0"/>
              <a:t> measurement on sector ID30.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17</a:t>
            </a:fld>
            <a:r>
              <a:rPr lang="en-GB" dirty="0" smtClean="0"/>
              <a:t>/31</a:t>
            </a:r>
            <a:endParaRPr lang="en-GB" dirty="0"/>
          </a:p>
        </p:txBody>
      </p:sp>
      <p:pic>
        <p:nvPicPr>
          <p:cNvPr id="7" name="Picture 6" descr="Brems_2011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08" y="1534334"/>
            <a:ext cx="9129492" cy="50616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05028" y="6598680"/>
            <a:ext cx="1161996" cy="198000"/>
          </a:xfrm>
        </p:spPr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CERN visit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18</a:t>
            </a:fld>
            <a:r>
              <a:rPr lang="en-GB" dirty="0" smtClean="0"/>
              <a:t>/31</a:t>
            </a:r>
            <a:endParaRPr lang="en-GB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 rot="16200000">
            <a:off x="-1834356" y="3306118"/>
            <a:ext cx="45370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dirty="0">
                <a:latin typeface="Comic Sans MS" pitchFamily="66" charset="0"/>
              </a:rPr>
              <a:t>Lifetime * Current </a:t>
            </a:r>
            <a:r>
              <a:rPr lang="en-US" dirty="0" smtClean="0">
                <a:latin typeface="Comic Sans MS" pitchFamily="66" charset="0"/>
              </a:rPr>
              <a:t>/ A hr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916238" y="6184900"/>
            <a:ext cx="47529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dirty="0">
                <a:latin typeface="Comic Sans MS" pitchFamily="66" charset="0"/>
              </a:rPr>
              <a:t>Integrated dose </a:t>
            </a:r>
            <a:r>
              <a:rPr lang="en-US" dirty="0" smtClean="0">
                <a:latin typeface="Comic Sans MS" pitchFamily="66" charset="0"/>
              </a:rPr>
              <a:t>/ A hr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42925" y="730250"/>
            <a:ext cx="84201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dirty="0" smtClean="0">
                <a:latin typeface="Comic Sans MS" pitchFamily="66" charset="0"/>
              </a:rPr>
              <a:t>Data from intermediate restart (March 2012): Lifetime conditioning, RUN04-2011 compared with </a:t>
            </a:r>
            <a:r>
              <a:rPr lang="en-US" sz="2000" dirty="0">
                <a:latin typeface="Comic Sans MS" pitchFamily="66" charset="0"/>
              </a:rPr>
              <a:t>RUN01-2012</a:t>
            </a:r>
          </a:p>
        </p:txBody>
      </p: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755651" y="1725613"/>
            <a:ext cx="7345363" cy="4316413"/>
            <a:chOff x="567" y="1116"/>
            <a:chExt cx="4627" cy="2719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7" y="1116"/>
              <a:ext cx="4627" cy="2719"/>
            </a:xfrm>
            <a:prstGeom prst="rect">
              <a:avLst/>
            </a:prstGeom>
            <a:noFill/>
          </p:spPr>
        </p:pic>
        <p:sp>
          <p:nvSpPr>
            <p:cNvPr id="12" name="Text Box 5"/>
            <p:cNvSpPr txBox="1">
              <a:spLocks noChangeArrowheads="1"/>
            </p:cNvSpPr>
            <p:nvPr/>
          </p:nvSpPr>
          <p:spPr bwMode="auto">
            <a:xfrm>
              <a:off x="4655" y="1386"/>
              <a:ext cx="49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400" b="1" u="sng" dirty="0">
                  <a:solidFill>
                    <a:srgbClr val="0000FF"/>
                  </a:solidFill>
                  <a:latin typeface="Comic Sans MS" pitchFamily="66" charset="0"/>
                </a:rPr>
                <a:t>8100</a:t>
              </a: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4691" y="1985"/>
              <a:ext cx="49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400" b="1" u="sng" dirty="0">
                  <a:solidFill>
                    <a:srgbClr val="66FF66"/>
                  </a:solidFill>
                  <a:latin typeface="Comic Sans MS" pitchFamily="66" charset="0"/>
                </a:rPr>
                <a:t>3200</a:t>
              </a: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 rot="-1353096">
              <a:off x="1658" y="2251"/>
              <a:ext cx="1819" cy="198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rgbClr val="0000FF"/>
                  </a:solidFill>
                  <a:latin typeface="Comic Sans MS" pitchFamily="66" charset="0"/>
                </a:rPr>
                <a:t>90 meters of the SR vented</a:t>
              </a:r>
            </a:p>
          </p:txBody>
        </p:sp>
        <p:sp>
          <p:nvSpPr>
            <p:cNvPr id="15" name="Text Box 9"/>
            <p:cNvSpPr txBox="1">
              <a:spLocks noChangeArrowheads="1"/>
            </p:cNvSpPr>
            <p:nvPr/>
          </p:nvSpPr>
          <p:spPr bwMode="auto">
            <a:xfrm rot="-1328232">
              <a:off x="2026" y="2795"/>
              <a:ext cx="1809" cy="198"/>
            </a:xfrm>
            <a:prstGeom prst="rect">
              <a:avLst/>
            </a:prstGeom>
            <a:noFill/>
            <a:ln w="9525">
              <a:solidFill>
                <a:srgbClr val="66FF66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 dirty="0">
                  <a:solidFill>
                    <a:srgbClr val="66FF66"/>
                  </a:solidFill>
                  <a:latin typeface="Comic Sans MS" pitchFamily="66" charset="0"/>
                </a:rPr>
                <a:t>230 meters of the SR vented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19</a:t>
            </a:fld>
            <a:r>
              <a:rPr lang="en-GB" dirty="0" smtClean="0"/>
              <a:t>/31</a:t>
            </a:r>
            <a:endParaRPr lang="en-GB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999" y="1552575"/>
            <a:ext cx="8289814" cy="5045075"/>
          </a:xfrm>
          <a:prstGeom prst="rect">
            <a:avLst/>
          </a:prstGeom>
          <a:noFill/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76225" y="676275"/>
            <a:ext cx="84201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dirty="0" smtClean="0">
                <a:latin typeface="Comic Sans MS" pitchFamily="66" charset="0"/>
              </a:rPr>
              <a:t>Data from intermediate restart (March 2012): SR </a:t>
            </a:r>
            <a:r>
              <a:rPr lang="en-US" sz="2000" dirty="0">
                <a:latin typeface="Comic Sans MS" pitchFamily="66" charset="0"/>
              </a:rPr>
              <a:t>average Pressure Vacuum conditioning RUN04-2011 compared with RUN01-2012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SRF 02-3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59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09550" y="1257300"/>
            <a:ext cx="8515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Michael Hahn: Reporting for the ESRF TID Vacuum Group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2</a:t>
            </a:fld>
            <a:r>
              <a:rPr lang="en-GB" dirty="0" smtClean="0"/>
              <a:t>/31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20</a:t>
            </a:fld>
            <a:r>
              <a:rPr lang="en-GB" dirty="0" smtClean="0"/>
              <a:t>/31</a:t>
            </a:r>
            <a:endParaRPr lang="en-GB" dirty="0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76225" y="676275"/>
            <a:ext cx="84201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dirty="0" smtClean="0">
                <a:latin typeface="Comic Sans MS" pitchFamily="66" charset="0"/>
              </a:rPr>
              <a:t>Conditioning of a “clean” chamber during intermediate restart</a:t>
            </a:r>
            <a:endParaRPr lang="en-US" sz="2000" dirty="0">
              <a:latin typeface="Comic Sans MS" pitchFamily="66" charset="0"/>
            </a:endParaRPr>
          </a:p>
        </p:txBody>
      </p:sp>
      <p:graphicFrame>
        <p:nvGraphicFramePr>
          <p:cNvPr id="9" name="Object 6"/>
          <p:cNvGraphicFramePr>
            <a:graphicFrameLocks noChangeAspect="1"/>
          </p:cNvGraphicFramePr>
          <p:nvPr>
            <p:ph/>
          </p:nvPr>
        </p:nvGraphicFramePr>
        <p:xfrm>
          <a:off x="539750" y="1628775"/>
          <a:ext cx="8229600" cy="4276725"/>
        </p:xfrm>
        <a:graphic>
          <a:graphicData uri="http://schemas.openxmlformats.org/presentationml/2006/ole">
            <p:oleObj spid="_x0000_s34818" name="Chart" r:id="rId4" imgW="8943975" imgH="4648010" progId="">
              <p:embed/>
            </p:oleObj>
          </a:graphicData>
        </a:graphic>
      </p:graphicFrame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223963" y="1049338"/>
            <a:ext cx="698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Comic Sans MS" pitchFamily="66" charset="0"/>
              </a:rPr>
              <a:t>CELL1 : 6 meters NEG coated Straight Section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 rot="16200000">
            <a:off x="-2220912" y="3116263"/>
            <a:ext cx="4895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omic Sans MS" pitchFamily="66" charset="0"/>
              </a:rPr>
              <a:t>Normalised partial pressure ( mbar/mA )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 rot="16200000">
            <a:off x="7548563" y="3549650"/>
            <a:ext cx="2736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CCFF33"/>
                </a:solidFill>
                <a:latin typeface="Comic Sans MS" pitchFamily="66" charset="0"/>
              </a:rPr>
              <a:t>Conditioning effect ( % )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586163" y="2032000"/>
            <a:ext cx="4103687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dirty="0">
                <a:solidFill>
                  <a:srgbClr val="0000FF"/>
                </a:solidFill>
                <a:latin typeface="Comic Sans MS" pitchFamily="66" charset="0"/>
              </a:rPr>
              <a:t>Spectrum after 1 A*hours stored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dirty="0">
                <a:solidFill>
                  <a:srgbClr val="FFCC00"/>
                </a:solidFill>
              </a:rPr>
              <a:t>Spectrum after 8 A*hours stored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1604963" y="4799013"/>
            <a:ext cx="7413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omic Sans MS" pitchFamily="66" charset="0"/>
              </a:rPr>
              <a:t>45%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2987675" y="4805363"/>
            <a:ext cx="741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omic Sans MS" pitchFamily="66" charset="0"/>
              </a:rPr>
              <a:t>40%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4413250" y="4813300"/>
            <a:ext cx="741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omic Sans MS" pitchFamily="66" charset="0"/>
              </a:rPr>
              <a:t>50%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5745163" y="4821238"/>
            <a:ext cx="7413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omic Sans MS" pitchFamily="66" charset="0"/>
              </a:rPr>
              <a:t>36%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7107238" y="4799013"/>
            <a:ext cx="7413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omic Sans MS" pitchFamily="66" charset="0"/>
              </a:rPr>
              <a:t>30%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21</a:t>
            </a:fld>
            <a:r>
              <a:rPr lang="en-GB" dirty="0" smtClean="0"/>
              <a:t>/31</a:t>
            </a:r>
            <a:endParaRPr lang="en-GB" dirty="0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76225" y="676275"/>
            <a:ext cx="84201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dirty="0" smtClean="0">
                <a:latin typeface="Comic Sans MS" pitchFamily="66" charset="0"/>
              </a:rPr>
              <a:t>Conditioning of a “not so clean” chamber during intermediate restart</a:t>
            </a:r>
            <a:endParaRPr lang="en-US" sz="2000" dirty="0">
              <a:latin typeface="Comic Sans MS" pitchFamily="66" charset="0"/>
            </a:endParaRPr>
          </a:p>
        </p:txBody>
      </p:sp>
      <p:graphicFrame>
        <p:nvGraphicFramePr>
          <p:cNvPr id="20" name="Object 7"/>
          <p:cNvGraphicFramePr>
            <a:graphicFrameLocks noChangeAspect="1"/>
          </p:cNvGraphicFramePr>
          <p:nvPr>
            <p:ph/>
          </p:nvPr>
        </p:nvGraphicFramePr>
        <p:xfrm>
          <a:off x="539750" y="1844675"/>
          <a:ext cx="8229600" cy="4276725"/>
        </p:xfrm>
        <a:graphic>
          <a:graphicData uri="http://schemas.openxmlformats.org/presentationml/2006/ole">
            <p:oleObj spid="_x0000_s35843" name="Chart" r:id="rId4" imgW="8943975" imgH="4648010" progId="">
              <p:embed/>
            </p:oleObj>
          </a:graphicData>
        </a:graphic>
      </p:graphicFrame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1730375" y="1016000"/>
            <a:ext cx="5761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Comic Sans MS" pitchFamily="66" charset="0"/>
              </a:rPr>
              <a:t>CELL11 : Cryogenic </a:t>
            </a:r>
            <a:r>
              <a:rPr lang="en-US" sz="2400" dirty="0" err="1">
                <a:latin typeface="Comic Sans MS" pitchFamily="66" charset="0"/>
              </a:rPr>
              <a:t>Invacuum</a:t>
            </a:r>
            <a:r>
              <a:rPr lang="en-US" sz="2400" dirty="0">
                <a:latin typeface="Comic Sans MS" pitchFamily="66" charset="0"/>
              </a:rPr>
              <a:t> device</a:t>
            </a: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 rot="16200000">
            <a:off x="-2220912" y="3332163"/>
            <a:ext cx="4895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omic Sans MS" pitchFamily="66" charset="0"/>
              </a:rPr>
              <a:t>Normalised partial pressure ( mbar/mA )</a:t>
            </a:r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 rot="16200000">
            <a:off x="7548563" y="3765550"/>
            <a:ext cx="2736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CCFF33"/>
                </a:solidFill>
                <a:latin typeface="Comic Sans MS" pitchFamily="66" charset="0"/>
              </a:rPr>
              <a:t>Conditioning effect ( % )</a:t>
            </a:r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1547813" y="2184400"/>
            <a:ext cx="4103687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dirty="0">
                <a:solidFill>
                  <a:srgbClr val="0000FF"/>
                </a:solidFill>
                <a:latin typeface="Comic Sans MS" pitchFamily="66" charset="0"/>
              </a:rPr>
              <a:t>Spectrum after 1 A*hours stored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dirty="0">
                <a:solidFill>
                  <a:srgbClr val="FFCC00"/>
                </a:solidFill>
              </a:rPr>
              <a:t>Spectrum after 8 A*hours stored</a:t>
            </a:r>
          </a:p>
        </p:txBody>
      </p:sp>
      <p:sp>
        <p:nvSpPr>
          <p:cNvPr id="25" name="Text Box 16"/>
          <p:cNvSpPr txBox="1">
            <a:spLocks noChangeArrowheads="1"/>
          </p:cNvSpPr>
          <p:nvPr/>
        </p:nvSpPr>
        <p:spPr bwMode="auto">
          <a:xfrm>
            <a:off x="1604963" y="5003800"/>
            <a:ext cx="7413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omic Sans MS" pitchFamily="66" charset="0"/>
              </a:rPr>
              <a:t>39%</a:t>
            </a:r>
          </a:p>
        </p:txBody>
      </p:sp>
      <p:sp>
        <p:nvSpPr>
          <p:cNvPr id="26" name="Text Box 17"/>
          <p:cNvSpPr txBox="1">
            <a:spLocks noChangeArrowheads="1"/>
          </p:cNvSpPr>
          <p:nvPr/>
        </p:nvSpPr>
        <p:spPr bwMode="auto">
          <a:xfrm>
            <a:off x="2984500" y="5002213"/>
            <a:ext cx="741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omic Sans MS" pitchFamily="66" charset="0"/>
              </a:rPr>
              <a:t>37%</a:t>
            </a:r>
          </a:p>
        </p:txBody>
      </p:sp>
      <p:sp>
        <p:nvSpPr>
          <p:cNvPr id="27" name="Text Box 18"/>
          <p:cNvSpPr txBox="1">
            <a:spLocks noChangeArrowheads="1"/>
          </p:cNvSpPr>
          <p:nvPr/>
        </p:nvSpPr>
        <p:spPr bwMode="auto">
          <a:xfrm>
            <a:off x="4406900" y="5010150"/>
            <a:ext cx="741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omic Sans MS" pitchFamily="66" charset="0"/>
              </a:rPr>
              <a:t>55%</a:t>
            </a:r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5705475" y="5010150"/>
            <a:ext cx="741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omic Sans MS" pitchFamily="66" charset="0"/>
              </a:rPr>
              <a:t>50%</a:t>
            </a:r>
          </a:p>
        </p:txBody>
      </p:sp>
      <p:sp>
        <p:nvSpPr>
          <p:cNvPr id="29" name="Text Box 20"/>
          <p:cNvSpPr txBox="1">
            <a:spLocks noChangeArrowheads="1"/>
          </p:cNvSpPr>
          <p:nvPr/>
        </p:nvSpPr>
        <p:spPr bwMode="auto">
          <a:xfrm>
            <a:off x="7119938" y="5002213"/>
            <a:ext cx="7413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omic Sans MS" pitchFamily="66" charset="0"/>
              </a:rPr>
              <a:t>35%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Conditioning data of yesterday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609975" cy="4525963"/>
          </a:xfrm>
        </p:spPr>
        <p:txBody>
          <a:bodyPr/>
          <a:lstStyle/>
          <a:p>
            <a:r>
              <a:rPr lang="en-US" sz="2000" dirty="0" smtClean="0"/>
              <a:t>The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part of the long shutdown has been completed, a new NEG coated 6m chamber has been installed, a varnished chamber has been replaced</a:t>
            </a:r>
          </a:p>
          <a:p>
            <a:r>
              <a:rPr lang="en-US" sz="2000" dirty="0" smtClean="0"/>
              <a:t>The new NEG coated chamber confirms the good results we got in terms of </a:t>
            </a:r>
            <a:r>
              <a:rPr lang="en-US" sz="2000" dirty="0" err="1" smtClean="0"/>
              <a:t>Bremsstrahlung</a:t>
            </a:r>
            <a:r>
              <a:rPr lang="en-US" sz="2000" dirty="0" smtClean="0"/>
              <a:t> on ID30 for the last 8 chambers</a:t>
            </a:r>
          </a:p>
          <a:p>
            <a:r>
              <a:rPr lang="en-US" sz="2000" dirty="0" smtClean="0"/>
              <a:t>We are preparing USM (User service mode) for begin of May.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22</a:t>
            </a:fld>
            <a:r>
              <a:rPr lang="en-GB" dirty="0" smtClean="0"/>
              <a:t>/31</a:t>
            </a:r>
            <a:endParaRPr lang="en-GB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9650" y="1585913"/>
            <a:ext cx="3790950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2114" y="665163"/>
            <a:ext cx="9653155" cy="847725"/>
          </a:xfrm>
        </p:spPr>
        <p:txBody>
          <a:bodyPr/>
          <a:lstStyle/>
          <a:p>
            <a:r>
              <a:rPr lang="en-US" sz="2400" dirty="0" smtClean="0"/>
              <a:t>ESRF upgrade program – Accelerator vacuum control</a:t>
            </a:r>
            <a:br>
              <a:rPr lang="en-US" sz="2400" dirty="0" smtClean="0"/>
            </a:b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3025"/>
            <a:ext cx="8229600" cy="4525963"/>
          </a:xfrm>
        </p:spPr>
        <p:txBody>
          <a:bodyPr/>
          <a:lstStyle/>
          <a:p>
            <a:r>
              <a:rPr lang="en-US" sz="2000" dirty="0" smtClean="0"/>
              <a:t>More modern RGA electronics and IPPS allow a detailed analysis of the accelerator vacuum</a:t>
            </a:r>
          </a:p>
          <a:p>
            <a:r>
              <a:rPr lang="en-US" sz="2000" dirty="0" smtClean="0"/>
              <a:t>New TANGO-based applications and interfaces have been produced, global commands speed up restart time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400" dirty="0" smtClean="0"/>
              <a:t>	</a:t>
            </a:r>
            <a:endParaRPr lang="en-GB" sz="1400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6" y="2781585"/>
            <a:ext cx="8753474" cy="379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23</a:t>
            </a:fld>
            <a:r>
              <a:rPr lang="en-GB" dirty="0" smtClean="0"/>
              <a:t>/31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2114" y="665163"/>
            <a:ext cx="9653155" cy="847725"/>
          </a:xfrm>
        </p:spPr>
        <p:txBody>
          <a:bodyPr/>
          <a:lstStyle/>
          <a:p>
            <a:r>
              <a:rPr lang="en-US" sz="2400" dirty="0" smtClean="0"/>
              <a:t>ESRF upgrade program – Accelerator vacuum control</a:t>
            </a:r>
            <a:br>
              <a:rPr lang="en-US" sz="2400" dirty="0" smtClean="0"/>
            </a:br>
            <a:endParaRPr lang="en-GB" sz="24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285876"/>
            <a:ext cx="8229600" cy="876300"/>
          </a:xfrm>
        </p:spPr>
        <p:txBody>
          <a:bodyPr/>
          <a:lstStyle/>
          <a:p>
            <a:r>
              <a:rPr lang="en-US" dirty="0" smtClean="0"/>
              <a:t>The UI design concept for the SR is used also for pre-</a:t>
            </a:r>
            <a:r>
              <a:rPr lang="en-US" dirty="0" err="1" smtClean="0"/>
              <a:t>acclerators</a:t>
            </a:r>
            <a:r>
              <a:rPr lang="en-US" dirty="0" smtClean="0"/>
              <a:t> and transfer line: Quicker learning curve </a:t>
            </a:r>
            <a:endParaRPr lang="en-GB" dirty="0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2242248"/>
            <a:ext cx="8277804" cy="4244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24</a:t>
            </a:fld>
            <a:r>
              <a:rPr lang="en-GB" dirty="0" smtClean="0"/>
              <a:t>/31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2114" y="665163"/>
            <a:ext cx="9653155" cy="847725"/>
          </a:xfrm>
        </p:spPr>
        <p:txBody>
          <a:bodyPr/>
          <a:lstStyle/>
          <a:p>
            <a:r>
              <a:rPr lang="en-US" sz="2400" dirty="0" smtClean="0"/>
              <a:t>ESRF upgrade program – Accelerator vacuum control</a:t>
            </a:r>
            <a:br>
              <a:rPr lang="en-US" sz="2400" dirty="0" smtClean="0"/>
            </a:br>
            <a:endParaRPr lang="en-GB" sz="2400" dirty="0"/>
          </a:p>
        </p:txBody>
      </p:sp>
      <p:sp>
        <p:nvSpPr>
          <p:cNvPr id="7" name="Date Placeholder 6"/>
          <p:cNvSpPr txBox="1">
            <a:spLocks/>
          </p:cNvSpPr>
          <p:nvPr/>
        </p:nvSpPr>
        <p:spPr bwMode="auto">
          <a:xfrm>
            <a:off x="4500378" y="6600498"/>
            <a:ext cx="1161996" cy="19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Summer 2011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285876"/>
            <a:ext cx="8229600" cy="876300"/>
          </a:xfrm>
        </p:spPr>
        <p:txBody>
          <a:bodyPr/>
          <a:lstStyle/>
          <a:p>
            <a:r>
              <a:rPr lang="en-US" dirty="0" smtClean="0"/>
              <a:t>Follow-up of derivatives of pressures and temperatures helps to trace problems </a:t>
            </a:r>
            <a:endParaRPr lang="en-GB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2276475"/>
            <a:ext cx="822677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25</a:t>
            </a:fld>
            <a:r>
              <a:rPr lang="en-GB" dirty="0" smtClean="0"/>
              <a:t>/31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74688"/>
            <a:ext cx="9653155" cy="847725"/>
          </a:xfrm>
        </p:spPr>
        <p:txBody>
          <a:bodyPr/>
          <a:lstStyle/>
          <a:p>
            <a:pPr algn="l"/>
            <a:r>
              <a:rPr lang="en-US" sz="1800" dirty="0" smtClean="0"/>
              <a:t>ESRF upgrade program – Accelerator vacuum control</a:t>
            </a:r>
            <a:br>
              <a:rPr lang="en-US" sz="1800" dirty="0" smtClean="0"/>
            </a:br>
            <a:endParaRPr lang="en-GB" sz="18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805536" y="1140736"/>
            <a:ext cx="8229600" cy="876300"/>
          </a:xfrm>
        </p:spPr>
        <p:txBody>
          <a:bodyPr/>
          <a:lstStyle/>
          <a:p>
            <a:r>
              <a:rPr lang="en-US" sz="1800" dirty="0" smtClean="0"/>
              <a:t>Equipment with MV-II and MV-IP RGA electronics</a:t>
            </a:r>
            <a:endParaRPr lang="en-GB" sz="180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CERN visit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26</a:t>
            </a:fld>
            <a:r>
              <a:rPr lang="en-GB" dirty="0" smtClean="0"/>
              <a:t>/31</a:t>
            </a:r>
            <a:endParaRPr lang="en-GB" dirty="0"/>
          </a:p>
        </p:txBody>
      </p:sp>
      <p:pic>
        <p:nvPicPr>
          <p:cNvPr id="8" name="Picture 12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8497" y="29028"/>
            <a:ext cx="2276475" cy="6553294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10" name="Group 1237"/>
          <p:cNvGrpSpPr>
            <a:grpSpLocks/>
          </p:cNvGrpSpPr>
          <p:nvPr/>
        </p:nvGrpSpPr>
        <p:grpSpPr bwMode="auto">
          <a:xfrm>
            <a:off x="619126" y="1581150"/>
            <a:ext cx="5648324" cy="4838699"/>
            <a:chOff x="172" y="168"/>
            <a:chExt cx="4354" cy="4152"/>
          </a:xfrm>
        </p:grpSpPr>
        <p:pic>
          <p:nvPicPr>
            <p:cNvPr id="14" name="Picture 123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2" y="168"/>
              <a:ext cx="4354" cy="4152"/>
            </a:xfrm>
            <a:prstGeom prst="rect">
              <a:avLst/>
            </a:prstGeom>
            <a:noFill/>
          </p:spPr>
        </p:pic>
        <p:sp>
          <p:nvSpPr>
            <p:cNvPr id="15" name="Text Box 1239"/>
            <p:cNvSpPr txBox="1">
              <a:spLocks noChangeArrowheads="1"/>
            </p:cNvSpPr>
            <p:nvPr/>
          </p:nvSpPr>
          <p:spPr bwMode="auto">
            <a:xfrm>
              <a:off x="2077" y="2115"/>
              <a:ext cx="540" cy="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5782" tIns="47891" rIns="95782" bIns="47891">
              <a:spAutoFit/>
            </a:bodyPr>
            <a:lstStyle/>
            <a:p>
              <a:pPr algn="ctr" defTabSz="957263">
                <a:spcBef>
                  <a:spcPct val="50000"/>
                </a:spcBef>
              </a:pPr>
              <a:r>
                <a:rPr lang="en-US" sz="1400">
                  <a:solidFill>
                    <a:srgbClr val="00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MV2</a:t>
              </a:r>
            </a:p>
            <a:p>
              <a:pPr algn="ctr" defTabSz="957263">
                <a:spcBef>
                  <a:spcPct val="50000"/>
                </a:spcBef>
              </a:pPr>
              <a:r>
                <a:rPr lang="en-US" sz="140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IP</a:t>
              </a:r>
            </a:p>
          </p:txBody>
        </p:sp>
        <p:sp>
          <p:nvSpPr>
            <p:cNvPr id="16" name="Text Box 1240"/>
            <p:cNvSpPr txBox="1">
              <a:spLocks noChangeArrowheads="1"/>
            </p:cNvSpPr>
            <p:nvPr/>
          </p:nvSpPr>
          <p:spPr bwMode="auto">
            <a:xfrm>
              <a:off x="2335" y="377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150</a:t>
              </a:r>
            </a:p>
          </p:txBody>
        </p:sp>
        <p:sp>
          <p:nvSpPr>
            <p:cNvPr id="17" name="Text Box 1241"/>
            <p:cNvSpPr txBox="1">
              <a:spLocks noChangeArrowheads="1"/>
            </p:cNvSpPr>
            <p:nvPr/>
          </p:nvSpPr>
          <p:spPr bwMode="auto">
            <a:xfrm>
              <a:off x="2512" y="400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191</a:t>
              </a:r>
            </a:p>
          </p:txBody>
        </p:sp>
        <p:sp>
          <p:nvSpPr>
            <p:cNvPr id="18" name="Text Box 1242"/>
            <p:cNvSpPr txBox="1">
              <a:spLocks noChangeArrowheads="1"/>
            </p:cNvSpPr>
            <p:nvPr/>
          </p:nvSpPr>
          <p:spPr bwMode="auto">
            <a:xfrm>
              <a:off x="2678" y="436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130</a:t>
              </a:r>
            </a:p>
          </p:txBody>
        </p:sp>
        <p:sp>
          <p:nvSpPr>
            <p:cNvPr id="19" name="Text Box 1243"/>
            <p:cNvSpPr txBox="1">
              <a:spLocks noChangeArrowheads="1"/>
            </p:cNvSpPr>
            <p:nvPr/>
          </p:nvSpPr>
          <p:spPr bwMode="auto">
            <a:xfrm>
              <a:off x="3182" y="645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193</a:t>
              </a:r>
            </a:p>
          </p:txBody>
        </p:sp>
        <p:sp>
          <p:nvSpPr>
            <p:cNvPr id="20" name="Text Box 1244"/>
            <p:cNvSpPr txBox="1">
              <a:spLocks noChangeArrowheads="1"/>
            </p:cNvSpPr>
            <p:nvPr/>
          </p:nvSpPr>
          <p:spPr bwMode="auto">
            <a:xfrm>
              <a:off x="3329" y="738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194</a:t>
              </a:r>
            </a:p>
          </p:txBody>
        </p:sp>
        <p:sp>
          <p:nvSpPr>
            <p:cNvPr id="21" name="Text Box 1245"/>
            <p:cNvSpPr txBox="1">
              <a:spLocks noChangeArrowheads="1"/>
            </p:cNvSpPr>
            <p:nvPr/>
          </p:nvSpPr>
          <p:spPr bwMode="auto">
            <a:xfrm>
              <a:off x="3461" y="846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214</a:t>
              </a:r>
            </a:p>
          </p:txBody>
        </p:sp>
        <p:sp>
          <p:nvSpPr>
            <p:cNvPr id="22" name="Text Box 1246"/>
            <p:cNvSpPr txBox="1">
              <a:spLocks noChangeArrowheads="1"/>
            </p:cNvSpPr>
            <p:nvPr/>
          </p:nvSpPr>
          <p:spPr bwMode="auto">
            <a:xfrm>
              <a:off x="3596" y="978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149</a:t>
              </a:r>
            </a:p>
          </p:txBody>
        </p:sp>
        <p:sp>
          <p:nvSpPr>
            <p:cNvPr id="23" name="Text Box 1247"/>
            <p:cNvSpPr txBox="1">
              <a:spLocks noChangeArrowheads="1"/>
            </p:cNvSpPr>
            <p:nvPr/>
          </p:nvSpPr>
          <p:spPr bwMode="auto">
            <a:xfrm>
              <a:off x="3694" y="1114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215</a:t>
              </a:r>
            </a:p>
          </p:txBody>
        </p:sp>
        <p:sp>
          <p:nvSpPr>
            <p:cNvPr id="24" name="Text Box 1248"/>
            <p:cNvSpPr txBox="1">
              <a:spLocks noChangeArrowheads="1"/>
            </p:cNvSpPr>
            <p:nvPr/>
          </p:nvSpPr>
          <p:spPr bwMode="auto">
            <a:xfrm>
              <a:off x="3800" y="1253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196</a:t>
              </a:r>
            </a:p>
          </p:txBody>
        </p:sp>
        <p:sp>
          <p:nvSpPr>
            <p:cNvPr id="25" name="Text Box 1249"/>
            <p:cNvSpPr txBox="1">
              <a:spLocks noChangeArrowheads="1"/>
            </p:cNvSpPr>
            <p:nvPr/>
          </p:nvSpPr>
          <p:spPr bwMode="auto">
            <a:xfrm>
              <a:off x="3891" y="1434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216</a:t>
              </a:r>
            </a:p>
          </p:txBody>
        </p:sp>
        <p:sp>
          <p:nvSpPr>
            <p:cNvPr id="26" name="Text Box 1250"/>
            <p:cNvSpPr txBox="1">
              <a:spLocks noChangeArrowheads="1"/>
            </p:cNvSpPr>
            <p:nvPr/>
          </p:nvSpPr>
          <p:spPr bwMode="auto">
            <a:xfrm>
              <a:off x="3981" y="1570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48</a:t>
              </a:r>
            </a:p>
          </p:txBody>
        </p:sp>
        <p:sp>
          <p:nvSpPr>
            <p:cNvPr id="27" name="Text Box 1251"/>
            <p:cNvSpPr txBox="1">
              <a:spLocks noChangeArrowheads="1"/>
            </p:cNvSpPr>
            <p:nvPr/>
          </p:nvSpPr>
          <p:spPr bwMode="auto">
            <a:xfrm>
              <a:off x="3988" y="1764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217</a:t>
              </a:r>
            </a:p>
          </p:txBody>
        </p:sp>
        <p:sp>
          <p:nvSpPr>
            <p:cNvPr id="28" name="Text Box 1252"/>
            <p:cNvSpPr txBox="1">
              <a:spLocks noChangeArrowheads="1"/>
            </p:cNvSpPr>
            <p:nvPr/>
          </p:nvSpPr>
          <p:spPr bwMode="auto">
            <a:xfrm>
              <a:off x="4025" y="1938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131</a:t>
              </a:r>
            </a:p>
          </p:txBody>
        </p:sp>
        <p:sp>
          <p:nvSpPr>
            <p:cNvPr id="29" name="Text Box 1253"/>
            <p:cNvSpPr txBox="1">
              <a:spLocks noChangeArrowheads="1"/>
            </p:cNvSpPr>
            <p:nvPr/>
          </p:nvSpPr>
          <p:spPr bwMode="auto">
            <a:xfrm>
              <a:off x="4037" y="2295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132</a:t>
              </a:r>
            </a:p>
          </p:txBody>
        </p:sp>
        <p:sp>
          <p:nvSpPr>
            <p:cNvPr id="30" name="Text Box 1254"/>
            <p:cNvSpPr txBox="1">
              <a:spLocks noChangeArrowheads="1"/>
            </p:cNvSpPr>
            <p:nvPr/>
          </p:nvSpPr>
          <p:spPr bwMode="auto">
            <a:xfrm>
              <a:off x="3941" y="2829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220</a:t>
              </a:r>
            </a:p>
          </p:txBody>
        </p:sp>
        <p:sp>
          <p:nvSpPr>
            <p:cNvPr id="31" name="Text Box 1255"/>
            <p:cNvSpPr txBox="1">
              <a:spLocks noChangeArrowheads="1"/>
            </p:cNvSpPr>
            <p:nvPr/>
          </p:nvSpPr>
          <p:spPr bwMode="auto">
            <a:xfrm>
              <a:off x="3891" y="2976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190</a:t>
              </a:r>
            </a:p>
          </p:txBody>
        </p:sp>
        <p:sp>
          <p:nvSpPr>
            <p:cNvPr id="32" name="Text Box 1256"/>
            <p:cNvSpPr txBox="1">
              <a:spLocks noChangeArrowheads="1"/>
            </p:cNvSpPr>
            <p:nvPr/>
          </p:nvSpPr>
          <p:spPr bwMode="auto">
            <a:xfrm>
              <a:off x="3811" y="3130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221</a:t>
              </a:r>
            </a:p>
          </p:txBody>
        </p:sp>
        <p:sp>
          <p:nvSpPr>
            <p:cNvPr id="33" name="Text Box 1257"/>
            <p:cNvSpPr txBox="1">
              <a:spLocks noChangeArrowheads="1"/>
            </p:cNvSpPr>
            <p:nvPr/>
          </p:nvSpPr>
          <p:spPr bwMode="auto">
            <a:xfrm>
              <a:off x="3715" y="3292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133</a:t>
              </a:r>
            </a:p>
          </p:txBody>
        </p:sp>
        <p:sp>
          <p:nvSpPr>
            <p:cNvPr id="34" name="Text Box 1258"/>
            <p:cNvSpPr txBox="1">
              <a:spLocks noChangeArrowheads="1"/>
            </p:cNvSpPr>
            <p:nvPr/>
          </p:nvSpPr>
          <p:spPr bwMode="auto">
            <a:xfrm>
              <a:off x="3577" y="3409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222</a:t>
              </a:r>
            </a:p>
          </p:txBody>
        </p:sp>
        <p:sp>
          <p:nvSpPr>
            <p:cNvPr id="35" name="Text Box 1259"/>
            <p:cNvSpPr txBox="1">
              <a:spLocks noChangeArrowheads="1"/>
            </p:cNvSpPr>
            <p:nvPr/>
          </p:nvSpPr>
          <p:spPr bwMode="auto">
            <a:xfrm>
              <a:off x="3454" y="3547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134</a:t>
              </a:r>
            </a:p>
          </p:txBody>
        </p:sp>
        <p:sp>
          <p:nvSpPr>
            <p:cNvPr id="36" name="Text Box 1260"/>
            <p:cNvSpPr txBox="1">
              <a:spLocks noChangeArrowheads="1"/>
            </p:cNvSpPr>
            <p:nvPr/>
          </p:nvSpPr>
          <p:spPr bwMode="auto">
            <a:xfrm>
              <a:off x="3331" y="3664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223</a:t>
              </a:r>
            </a:p>
          </p:txBody>
        </p:sp>
        <p:sp>
          <p:nvSpPr>
            <p:cNvPr id="37" name="Text Box 1261"/>
            <p:cNvSpPr txBox="1">
              <a:spLocks noChangeArrowheads="1"/>
            </p:cNvSpPr>
            <p:nvPr/>
          </p:nvSpPr>
          <p:spPr bwMode="auto">
            <a:xfrm>
              <a:off x="3187" y="3757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135</a:t>
              </a:r>
            </a:p>
          </p:txBody>
        </p:sp>
        <p:sp>
          <p:nvSpPr>
            <p:cNvPr id="38" name="Text Box 1262"/>
            <p:cNvSpPr txBox="1">
              <a:spLocks noChangeArrowheads="1"/>
            </p:cNvSpPr>
            <p:nvPr/>
          </p:nvSpPr>
          <p:spPr bwMode="auto">
            <a:xfrm>
              <a:off x="3019" y="3865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224</a:t>
              </a:r>
            </a:p>
          </p:txBody>
        </p:sp>
        <p:sp>
          <p:nvSpPr>
            <p:cNvPr id="39" name="Text Box 1263"/>
            <p:cNvSpPr txBox="1">
              <a:spLocks noChangeArrowheads="1"/>
            </p:cNvSpPr>
            <p:nvPr/>
          </p:nvSpPr>
          <p:spPr bwMode="auto">
            <a:xfrm>
              <a:off x="2863" y="3922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44</a:t>
              </a:r>
            </a:p>
          </p:txBody>
        </p:sp>
        <p:sp>
          <p:nvSpPr>
            <p:cNvPr id="40" name="Text Box 1264"/>
            <p:cNvSpPr txBox="1">
              <a:spLocks noChangeArrowheads="1"/>
            </p:cNvSpPr>
            <p:nvPr/>
          </p:nvSpPr>
          <p:spPr bwMode="auto">
            <a:xfrm>
              <a:off x="2695" y="3979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225</a:t>
              </a:r>
            </a:p>
          </p:txBody>
        </p:sp>
        <p:sp>
          <p:nvSpPr>
            <p:cNvPr id="41" name="Text Box 1265"/>
            <p:cNvSpPr txBox="1">
              <a:spLocks noChangeArrowheads="1"/>
            </p:cNvSpPr>
            <p:nvPr/>
          </p:nvSpPr>
          <p:spPr bwMode="auto">
            <a:xfrm>
              <a:off x="2512" y="4006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136</a:t>
              </a:r>
            </a:p>
          </p:txBody>
        </p:sp>
        <p:sp>
          <p:nvSpPr>
            <p:cNvPr id="42" name="Text Box 1266"/>
            <p:cNvSpPr txBox="1">
              <a:spLocks noChangeArrowheads="1"/>
            </p:cNvSpPr>
            <p:nvPr/>
          </p:nvSpPr>
          <p:spPr bwMode="auto">
            <a:xfrm>
              <a:off x="2335" y="4021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226</a:t>
              </a:r>
            </a:p>
          </p:txBody>
        </p:sp>
        <p:sp>
          <p:nvSpPr>
            <p:cNvPr id="43" name="Text Box 1267"/>
            <p:cNvSpPr txBox="1">
              <a:spLocks noChangeArrowheads="1"/>
            </p:cNvSpPr>
            <p:nvPr/>
          </p:nvSpPr>
          <p:spPr bwMode="auto">
            <a:xfrm>
              <a:off x="2149" y="4024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137</a:t>
              </a:r>
            </a:p>
          </p:txBody>
        </p:sp>
        <p:sp>
          <p:nvSpPr>
            <p:cNvPr id="44" name="Text Box 1268"/>
            <p:cNvSpPr txBox="1">
              <a:spLocks noChangeArrowheads="1"/>
            </p:cNvSpPr>
            <p:nvPr/>
          </p:nvSpPr>
          <p:spPr bwMode="auto">
            <a:xfrm>
              <a:off x="1972" y="3994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227</a:t>
              </a:r>
            </a:p>
          </p:txBody>
        </p:sp>
        <p:sp>
          <p:nvSpPr>
            <p:cNvPr id="45" name="Text Box 1269"/>
            <p:cNvSpPr txBox="1">
              <a:spLocks noChangeArrowheads="1"/>
            </p:cNvSpPr>
            <p:nvPr/>
          </p:nvSpPr>
          <p:spPr bwMode="auto">
            <a:xfrm>
              <a:off x="1798" y="3973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244</a:t>
              </a:r>
            </a:p>
          </p:txBody>
        </p:sp>
        <p:sp>
          <p:nvSpPr>
            <p:cNvPr id="46" name="Text Box 1270"/>
            <p:cNvSpPr txBox="1">
              <a:spLocks noChangeArrowheads="1"/>
            </p:cNvSpPr>
            <p:nvPr/>
          </p:nvSpPr>
          <p:spPr bwMode="auto">
            <a:xfrm>
              <a:off x="1603" y="3919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228</a:t>
              </a:r>
            </a:p>
          </p:txBody>
        </p:sp>
        <p:sp>
          <p:nvSpPr>
            <p:cNvPr id="47" name="Text Box 1271"/>
            <p:cNvSpPr txBox="1">
              <a:spLocks noChangeArrowheads="1"/>
            </p:cNvSpPr>
            <p:nvPr/>
          </p:nvSpPr>
          <p:spPr bwMode="auto">
            <a:xfrm>
              <a:off x="1462" y="3841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138</a:t>
              </a:r>
            </a:p>
          </p:txBody>
        </p:sp>
        <p:sp>
          <p:nvSpPr>
            <p:cNvPr id="48" name="Text Box 1272"/>
            <p:cNvSpPr txBox="1">
              <a:spLocks noChangeArrowheads="1"/>
            </p:cNvSpPr>
            <p:nvPr/>
          </p:nvSpPr>
          <p:spPr bwMode="auto">
            <a:xfrm>
              <a:off x="1300" y="3766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229</a:t>
              </a:r>
            </a:p>
          </p:txBody>
        </p:sp>
        <p:sp>
          <p:nvSpPr>
            <p:cNvPr id="49" name="Text Box 1273"/>
            <p:cNvSpPr txBox="1">
              <a:spLocks noChangeArrowheads="1"/>
            </p:cNvSpPr>
            <p:nvPr/>
          </p:nvSpPr>
          <p:spPr bwMode="auto">
            <a:xfrm>
              <a:off x="1156" y="3673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139</a:t>
              </a:r>
            </a:p>
          </p:txBody>
        </p:sp>
        <p:sp>
          <p:nvSpPr>
            <p:cNvPr id="50" name="Text Box 1274"/>
            <p:cNvSpPr txBox="1">
              <a:spLocks noChangeArrowheads="1"/>
            </p:cNvSpPr>
            <p:nvPr/>
          </p:nvSpPr>
          <p:spPr bwMode="auto">
            <a:xfrm>
              <a:off x="1006" y="3550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230</a:t>
              </a:r>
            </a:p>
          </p:txBody>
        </p:sp>
        <p:sp>
          <p:nvSpPr>
            <p:cNvPr id="51" name="Text Box 1275"/>
            <p:cNvSpPr txBox="1">
              <a:spLocks noChangeArrowheads="1"/>
            </p:cNvSpPr>
            <p:nvPr/>
          </p:nvSpPr>
          <p:spPr bwMode="auto">
            <a:xfrm>
              <a:off x="889" y="3415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141</a:t>
              </a:r>
            </a:p>
          </p:txBody>
        </p:sp>
        <p:sp>
          <p:nvSpPr>
            <p:cNvPr id="52" name="Text Box 1276"/>
            <p:cNvSpPr txBox="1">
              <a:spLocks noChangeArrowheads="1"/>
            </p:cNvSpPr>
            <p:nvPr/>
          </p:nvSpPr>
          <p:spPr bwMode="auto">
            <a:xfrm>
              <a:off x="769" y="3286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231</a:t>
              </a:r>
            </a:p>
          </p:txBody>
        </p:sp>
        <p:sp>
          <p:nvSpPr>
            <p:cNvPr id="53" name="Text Box 1277"/>
            <p:cNvSpPr txBox="1">
              <a:spLocks noChangeArrowheads="1"/>
            </p:cNvSpPr>
            <p:nvPr/>
          </p:nvSpPr>
          <p:spPr bwMode="auto">
            <a:xfrm>
              <a:off x="700" y="3133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47</a:t>
              </a:r>
            </a:p>
          </p:txBody>
        </p:sp>
        <p:sp>
          <p:nvSpPr>
            <p:cNvPr id="54" name="Text Box 1278"/>
            <p:cNvSpPr txBox="1">
              <a:spLocks noChangeArrowheads="1"/>
            </p:cNvSpPr>
            <p:nvPr/>
          </p:nvSpPr>
          <p:spPr bwMode="auto">
            <a:xfrm>
              <a:off x="616" y="2953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232</a:t>
              </a:r>
            </a:p>
          </p:txBody>
        </p:sp>
        <p:sp>
          <p:nvSpPr>
            <p:cNvPr id="55" name="Text Box 1279"/>
            <p:cNvSpPr txBox="1">
              <a:spLocks noChangeArrowheads="1"/>
            </p:cNvSpPr>
            <p:nvPr/>
          </p:nvSpPr>
          <p:spPr bwMode="auto">
            <a:xfrm>
              <a:off x="541" y="2809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142</a:t>
              </a:r>
            </a:p>
          </p:txBody>
        </p:sp>
        <p:sp>
          <p:nvSpPr>
            <p:cNvPr id="56" name="Text Box 1280"/>
            <p:cNvSpPr txBox="1">
              <a:spLocks noChangeArrowheads="1"/>
            </p:cNvSpPr>
            <p:nvPr/>
          </p:nvSpPr>
          <p:spPr bwMode="auto">
            <a:xfrm>
              <a:off x="505" y="2632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233</a:t>
              </a:r>
            </a:p>
          </p:txBody>
        </p:sp>
        <p:sp>
          <p:nvSpPr>
            <p:cNvPr id="57" name="Text Box 1281"/>
            <p:cNvSpPr txBox="1">
              <a:spLocks noChangeArrowheads="1"/>
            </p:cNvSpPr>
            <p:nvPr/>
          </p:nvSpPr>
          <p:spPr bwMode="auto">
            <a:xfrm>
              <a:off x="457" y="2470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143</a:t>
              </a:r>
            </a:p>
          </p:txBody>
        </p:sp>
        <p:sp>
          <p:nvSpPr>
            <p:cNvPr id="58" name="Text Box 1282"/>
            <p:cNvSpPr txBox="1">
              <a:spLocks noChangeArrowheads="1"/>
            </p:cNvSpPr>
            <p:nvPr/>
          </p:nvSpPr>
          <p:spPr bwMode="auto">
            <a:xfrm>
              <a:off x="431" y="2288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234</a:t>
              </a:r>
            </a:p>
          </p:txBody>
        </p:sp>
        <p:sp>
          <p:nvSpPr>
            <p:cNvPr id="59" name="Text Box 1283"/>
            <p:cNvSpPr txBox="1">
              <a:spLocks noChangeArrowheads="1"/>
            </p:cNvSpPr>
            <p:nvPr/>
          </p:nvSpPr>
          <p:spPr bwMode="auto">
            <a:xfrm>
              <a:off x="440" y="2102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41</a:t>
              </a:r>
            </a:p>
          </p:txBody>
        </p:sp>
        <p:sp>
          <p:nvSpPr>
            <p:cNvPr id="60" name="Text Box 1284"/>
            <p:cNvSpPr txBox="1">
              <a:spLocks noChangeArrowheads="1"/>
            </p:cNvSpPr>
            <p:nvPr/>
          </p:nvSpPr>
          <p:spPr bwMode="auto">
            <a:xfrm>
              <a:off x="479" y="1940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235</a:t>
              </a:r>
            </a:p>
          </p:txBody>
        </p:sp>
        <p:sp>
          <p:nvSpPr>
            <p:cNvPr id="61" name="Text Box 1285"/>
            <p:cNvSpPr txBox="1">
              <a:spLocks noChangeArrowheads="1"/>
            </p:cNvSpPr>
            <p:nvPr/>
          </p:nvSpPr>
          <p:spPr bwMode="auto">
            <a:xfrm>
              <a:off x="497" y="1781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144</a:t>
              </a:r>
            </a:p>
          </p:txBody>
        </p:sp>
        <p:sp>
          <p:nvSpPr>
            <p:cNvPr id="62" name="Text Box 1286"/>
            <p:cNvSpPr txBox="1">
              <a:spLocks noChangeArrowheads="1"/>
            </p:cNvSpPr>
            <p:nvPr/>
          </p:nvSpPr>
          <p:spPr bwMode="auto">
            <a:xfrm>
              <a:off x="551" y="1593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236</a:t>
              </a:r>
            </a:p>
          </p:txBody>
        </p:sp>
        <p:sp>
          <p:nvSpPr>
            <p:cNvPr id="63" name="Text Box 1287"/>
            <p:cNvSpPr txBox="1">
              <a:spLocks noChangeArrowheads="1"/>
            </p:cNvSpPr>
            <p:nvPr/>
          </p:nvSpPr>
          <p:spPr bwMode="auto">
            <a:xfrm>
              <a:off x="716" y="1298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endParaRPr lang="en-US" sz="800" b="1">
                <a:solidFill>
                  <a:srgbClr val="FF0000"/>
                </a:solidFill>
              </a:endParaRPr>
            </a:p>
          </p:txBody>
        </p:sp>
        <p:sp>
          <p:nvSpPr>
            <p:cNvPr id="64" name="Text Box 1288"/>
            <p:cNvSpPr txBox="1">
              <a:spLocks noChangeArrowheads="1"/>
            </p:cNvSpPr>
            <p:nvPr/>
          </p:nvSpPr>
          <p:spPr bwMode="auto">
            <a:xfrm>
              <a:off x="674" y="1271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237</a:t>
              </a:r>
            </a:p>
          </p:txBody>
        </p:sp>
        <p:sp>
          <p:nvSpPr>
            <p:cNvPr id="65" name="Text Box 1289"/>
            <p:cNvSpPr txBox="1">
              <a:spLocks noChangeArrowheads="1"/>
            </p:cNvSpPr>
            <p:nvPr/>
          </p:nvSpPr>
          <p:spPr bwMode="auto">
            <a:xfrm>
              <a:off x="776" y="1127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145</a:t>
              </a:r>
            </a:p>
          </p:txBody>
        </p:sp>
        <p:sp>
          <p:nvSpPr>
            <p:cNvPr id="66" name="Text Box 1290"/>
            <p:cNvSpPr txBox="1">
              <a:spLocks noChangeArrowheads="1"/>
            </p:cNvSpPr>
            <p:nvPr/>
          </p:nvSpPr>
          <p:spPr bwMode="auto">
            <a:xfrm>
              <a:off x="890" y="986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46</a:t>
              </a:r>
            </a:p>
          </p:txBody>
        </p:sp>
        <p:sp>
          <p:nvSpPr>
            <p:cNvPr id="67" name="Text Box 1291"/>
            <p:cNvSpPr txBox="1">
              <a:spLocks noChangeArrowheads="1"/>
            </p:cNvSpPr>
            <p:nvPr/>
          </p:nvSpPr>
          <p:spPr bwMode="auto">
            <a:xfrm>
              <a:off x="1040" y="860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83</a:t>
              </a:r>
            </a:p>
          </p:txBody>
        </p:sp>
        <p:sp>
          <p:nvSpPr>
            <p:cNvPr id="68" name="Text Box 1292"/>
            <p:cNvSpPr txBox="1">
              <a:spLocks noChangeArrowheads="1"/>
            </p:cNvSpPr>
            <p:nvPr/>
          </p:nvSpPr>
          <p:spPr bwMode="auto">
            <a:xfrm>
              <a:off x="1163" y="740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239</a:t>
              </a:r>
            </a:p>
          </p:txBody>
        </p:sp>
        <p:sp>
          <p:nvSpPr>
            <p:cNvPr id="69" name="Text Box 1293"/>
            <p:cNvSpPr txBox="1">
              <a:spLocks noChangeArrowheads="1"/>
            </p:cNvSpPr>
            <p:nvPr/>
          </p:nvSpPr>
          <p:spPr bwMode="auto">
            <a:xfrm>
              <a:off x="1304" y="644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43</a:t>
              </a:r>
            </a:p>
          </p:txBody>
        </p:sp>
        <p:sp>
          <p:nvSpPr>
            <p:cNvPr id="70" name="Text Box 1294"/>
            <p:cNvSpPr txBox="1">
              <a:spLocks noChangeArrowheads="1"/>
            </p:cNvSpPr>
            <p:nvPr/>
          </p:nvSpPr>
          <p:spPr bwMode="auto">
            <a:xfrm>
              <a:off x="1454" y="548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42</a:t>
              </a:r>
            </a:p>
          </p:txBody>
        </p:sp>
        <p:sp>
          <p:nvSpPr>
            <p:cNvPr id="71" name="Text Box 1295"/>
            <p:cNvSpPr txBox="1">
              <a:spLocks noChangeArrowheads="1"/>
            </p:cNvSpPr>
            <p:nvPr/>
          </p:nvSpPr>
          <p:spPr bwMode="auto">
            <a:xfrm>
              <a:off x="1623" y="482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146</a:t>
              </a:r>
            </a:p>
          </p:txBody>
        </p:sp>
        <p:sp>
          <p:nvSpPr>
            <p:cNvPr id="72" name="Text Box 1296"/>
            <p:cNvSpPr txBox="1">
              <a:spLocks noChangeArrowheads="1"/>
            </p:cNvSpPr>
            <p:nvPr/>
          </p:nvSpPr>
          <p:spPr bwMode="auto">
            <a:xfrm>
              <a:off x="1801" y="432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241</a:t>
              </a:r>
            </a:p>
          </p:txBody>
        </p:sp>
        <p:sp>
          <p:nvSpPr>
            <p:cNvPr id="73" name="Text Box 1297"/>
            <p:cNvSpPr txBox="1">
              <a:spLocks noChangeArrowheads="1"/>
            </p:cNvSpPr>
            <p:nvPr/>
          </p:nvSpPr>
          <p:spPr bwMode="auto">
            <a:xfrm>
              <a:off x="1966" y="393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147</a:t>
              </a:r>
            </a:p>
          </p:txBody>
        </p:sp>
        <p:sp>
          <p:nvSpPr>
            <p:cNvPr id="74" name="Text Box 1298"/>
            <p:cNvSpPr txBox="1">
              <a:spLocks noChangeArrowheads="1"/>
            </p:cNvSpPr>
            <p:nvPr/>
          </p:nvSpPr>
          <p:spPr bwMode="auto">
            <a:xfrm>
              <a:off x="2149" y="381"/>
              <a:ext cx="3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800" b="1">
                  <a:solidFill>
                    <a:srgbClr val="FF0000"/>
                  </a:solidFill>
                </a:rPr>
                <a:t>242</a:t>
              </a:r>
            </a:p>
          </p:txBody>
        </p:sp>
      </p:grpSp>
      <p:sp>
        <p:nvSpPr>
          <p:cNvPr id="75" name="Text Box 70"/>
          <p:cNvSpPr txBox="1">
            <a:spLocks noChangeArrowheads="1"/>
          </p:cNvSpPr>
          <p:nvPr/>
        </p:nvSpPr>
        <p:spPr bwMode="auto">
          <a:xfrm>
            <a:off x="2505075" y="2276475"/>
            <a:ext cx="2519363" cy="3143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57263">
              <a:spcBef>
                <a:spcPct val="50000"/>
              </a:spcBef>
            </a:pPr>
            <a:r>
              <a:rPr lang="en-US" sz="1400" b="1">
                <a:solidFill>
                  <a:srgbClr val="FF0000"/>
                </a:solidFill>
              </a:rPr>
              <a:t>IP address : 160.103.71.xxx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2114" y="665163"/>
            <a:ext cx="9653155" cy="847725"/>
          </a:xfrm>
        </p:spPr>
        <p:txBody>
          <a:bodyPr/>
          <a:lstStyle/>
          <a:p>
            <a:r>
              <a:rPr lang="en-US" sz="2400" dirty="0" smtClean="0"/>
              <a:t>ESRF upgrade program – Accelerator vacuum control</a:t>
            </a:r>
            <a:br>
              <a:rPr lang="en-US" sz="2400" dirty="0" smtClean="0"/>
            </a:br>
            <a:endParaRPr lang="en-GB" sz="2400" dirty="0"/>
          </a:p>
        </p:txBody>
      </p:sp>
      <p:sp>
        <p:nvSpPr>
          <p:cNvPr id="7" name="Date Placeholder 6"/>
          <p:cNvSpPr txBox="1">
            <a:spLocks/>
          </p:cNvSpPr>
          <p:nvPr/>
        </p:nvSpPr>
        <p:spPr bwMode="auto">
          <a:xfrm>
            <a:off x="4500378" y="6600498"/>
            <a:ext cx="1161996" cy="19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Summer 2011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805536" y="1140736"/>
            <a:ext cx="8229600" cy="876300"/>
          </a:xfrm>
        </p:spPr>
        <p:txBody>
          <a:bodyPr/>
          <a:lstStyle/>
          <a:p>
            <a:r>
              <a:rPr lang="en-US" dirty="0" smtClean="0"/>
              <a:t>Partial pressure alarm system (A. </a:t>
            </a:r>
            <a:r>
              <a:rPr lang="en-US" dirty="0" err="1" smtClean="0"/>
              <a:t>Meunier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27</a:t>
            </a:fld>
            <a:r>
              <a:rPr lang="en-GB" dirty="0" smtClean="0"/>
              <a:t>/31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23829" y="4993599"/>
            <a:ext cx="369332" cy="1283732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n-lt"/>
              </a:rPr>
              <a:t>Alarm</a:t>
            </a:r>
          </a:p>
        </p:txBody>
      </p:sp>
      <p:pic>
        <p:nvPicPr>
          <p:cNvPr id="14" name="Picture 18" descr="operator_capture2.jpg"/>
          <p:cNvPicPr>
            <a:picLocks noChangeAspect="1"/>
          </p:cNvPicPr>
          <p:nvPr/>
        </p:nvPicPr>
        <p:blipFill>
          <a:blip r:embed="rId2" cstate="print"/>
          <a:srcRect l="7594" t="12929" r="6346" b="8884"/>
          <a:stretch>
            <a:fillRect/>
          </a:stretch>
        </p:blipFill>
        <p:spPr bwMode="auto">
          <a:xfrm>
            <a:off x="926874" y="1618571"/>
            <a:ext cx="7129462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01458" y="5303395"/>
            <a:ext cx="1223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err="1" smtClean="0">
                <a:latin typeface="Comic Sans MS" pitchFamily="66" charset="0"/>
              </a:rPr>
              <a:t>outgassing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630486" y="4914682"/>
            <a:ext cx="1223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latin typeface="Comic Sans MS" pitchFamily="66" charset="0"/>
              </a:rPr>
              <a:t>Air leak</a:t>
            </a:r>
          </a:p>
        </p:txBody>
      </p:sp>
      <p:sp>
        <p:nvSpPr>
          <p:cNvPr id="17" name="Line 10"/>
          <p:cNvSpPr>
            <a:spLocks noChangeShapeType="1"/>
          </p:cNvSpPr>
          <p:nvPr/>
        </p:nvSpPr>
        <p:spPr bwMode="auto">
          <a:xfrm>
            <a:off x="1753983" y="5130582"/>
            <a:ext cx="5048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8" name="Line 11"/>
          <p:cNvSpPr>
            <a:spLocks noChangeShapeType="1"/>
          </p:cNvSpPr>
          <p:nvPr/>
        </p:nvSpPr>
        <p:spPr bwMode="auto">
          <a:xfrm>
            <a:off x="1752620" y="5535170"/>
            <a:ext cx="5048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pic>
        <p:nvPicPr>
          <p:cNvPr id="22" name="Picture 19" descr="operator_capture3.jpg"/>
          <p:cNvPicPr>
            <a:picLocks noChangeAspect="1"/>
          </p:cNvPicPr>
          <p:nvPr/>
        </p:nvPicPr>
        <p:blipFill>
          <a:blip r:embed="rId3" cstate="print"/>
          <a:srcRect l="8794" t="14574" r="5482"/>
          <a:stretch>
            <a:fillRect/>
          </a:stretch>
        </p:blipFill>
        <p:spPr bwMode="auto">
          <a:xfrm>
            <a:off x="2467450" y="4584495"/>
            <a:ext cx="6034088" cy="192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 animBg="1"/>
      <p:bldP spid="1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3224" y="741363"/>
            <a:ext cx="6397341" cy="847725"/>
          </a:xfrm>
        </p:spPr>
        <p:txBody>
          <a:bodyPr/>
          <a:lstStyle/>
          <a:p>
            <a:r>
              <a:rPr lang="en-US" sz="2400" dirty="0" smtClean="0"/>
              <a:t>ESRF upgrade program – </a:t>
            </a:r>
            <a:r>
              <a:rPr lang="en-US" sz="2400" dirty="0" err="1" smtClean="0"/>
              <a:t>Beamline</a:t>
            </a:r>
            <a:r>
              <a:rPr lang="en-US" sz="2400" dirty="0" smtClean="0"/>
              <a:t> vacuum control</a:t>
            </a:r>
            <a:br>
              <a:rPr lang="en-US" sz="2400" dirty="0" smtClean="0"/>
            </a:br>
            <a:endParaRPr lang="en-GB" sz="2400" dirty="0"/>
          </a:p>
        </p:txBody>
      </p:sp>
      <p:pic>
        <p:nvPicPr>
          <p:cNvPr id="8" name="Picture 5" descr="cristaux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1"/>
            <a:ext cx="2744393" cy="2804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Dcp_0500"/>
          <p:cNvPicPr>
            <a:picLocks noChangeAspect="1" noChangeArrowheads="1"/>
          </p:cNvPicPr>
          <p:nvPr/>
        </p:nvPicPr>
        <p:blipFill>
          <a:blip r:embed="rId3" cstate="print"/>
          <a:srcRect l="5699"/>
          <a:stretch>
            <a:fillRect/>
          </a:stretch>
        </p:blipFill>
        <p:spPr bwMode="auto">
          <a:xfrm>
            <a:off x="7124700" y="3347459"/>
            <a:ext cx="2019300" cy="322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CERN visit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28</a:t>
            </a:fld>
            <a:r>
              <a:rPr lang="en-GB" dirty="0" smtClean="0"/>
              <a:t>/31</a:t>
            </a:r>
            <a:endParaRPr lang="en-GB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004456" y="1447807"/>
            <a:ext cx="5834743" cy="2195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82563" marR="0" lvl="0" indent="-1825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Char char="•"/>
              <a:tabLst/>
              <a:defRPr/>
            </a:pPr>
            <a:r>
              <a:rPr lang="en-US" sz="2000" kern="0" noProof="0" dirty="0" smtClean="0">
                <a:latin typeface="+mn-lt"/>
              </a:rPr>
              <a:t>More and more upgrade </a:t>
            </a:r>
            <a:r>
              <a:rPr lang="en-US" sz="2000" kern="0" noProof="0" dirty="0" err="1" smtClean="0">
                <a:latin typeface="+mn-lt"/>
              </a:rPr>
              <a:t>beamlines</a:t>
            </a:r>
            <a:r>
              <a:rPr lang="en-US" sz="2000" kern="0" noProof="0" dirty="0" smtClean="0">
                <a:latin typeface="+mn-lt"/>
              </a:rPr>
              <a:t> would like to use (also) low energy photons, therefore the beryllium windows separating </a:t>
            </a:r>
            <a:r>
              <a:rPr lang="en-US" sz="2000" kern="0" noProof="0" dirty="0" err="1" smtClean="0">
                <a:latin typeface="+mn-lt"/>
              </a:rPr>
              <a:t>beamline</a:t>
            </a:r>
            <a:r>
              <a:rPr lang="en-US" sz="2000" kern="0" noProof="0" dirty="0" smtClean="0">
                <a:latin typeface="+mn-lt"/>
              </a:rPr>
              <a:t> from accelerator vacuum need to be removed</a:t>
            </a:r>
          </a:p>
          <a:p>
            <a:pPr marL="182563" marR="0" lvl="0" indent="-1825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Therefore the VG installs systematically a RGA at the principal separation valve RV0 </a:t>
            </a:r>
            <a:r>
              <a:rPr lang="en-US" sz="2000" kern="0" noProof="0" dirty="0" smtClean="0">
                <a:latin typeface="+mn-lt"/>
              </a:rPr>
              <a:t> 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544285" y="3748322"/>
            <a:ext cx="5834743" cy="2195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82563" marR="0" lvl="0" indent="-1825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Char char="•"/>
              <a:tabLst/>
              <a:defRPr/>
            </a:pPr>
            <a:r>
              <a:rPr lang="en-US" sz="2000" kern="0" noProof="0" dirty="0" smtClean="0">
                <a:latin typeface="+mn-lt"/>
              </a:rPr>
              <a:t>The </a:t>
            </a:r>
            <a:r>
              <a:rPr lang="en-US" sz="2000" kern="0" noProof="0" dirty="0" err="1" smtClean="0">
                <a:latin typeface="+mn-lt"/>
              </a:rPr>
              <a:t>beamline</a:t>
            </a:r>
            <a:r>
              <a:rPr lang="en-US" sz="2000" kern="0" noProof="0" dirty="0" smtClean="0">
                <a:latin typeface="+mn-lt"/>
              </a:rPr>
              <a:t> total and partial pressure data </a:t>
            </a:r>
            <a:r>
              <a:rPr lang="en-US" sz="2000" kern="0" dirty="0" smtClean="0">
                <a:latin typeface="+mn-lt"/>
              </a:rPr>
              <a:t>will be stored in a Historical Database (HDB) like accelerator data</a:t>
            </a:r>
            <a:endParaRPr lang="en-US" sz="2000" kern="0" noProof="0" dirty="0" smtClean="0">
              <a:latin typeface="+mn-lt"/>
            </a:endParaRPr>
          </a:p>
          <a:p>
            <a:pPr marL="182563" marR="0" lvl="0" indent="-1825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With the use of low energy photon absorption by carbon deposit developing on X-Ray optics due to “dirty”  vacuum becomes more important</a:t>
            </a:r>
          </a:p>
          <a:p>
            <a:pPr marL="182563" marR="0" lvl="0" indent="-1825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The VG looks into this </a:t>
            </a:r>
            <a:r>
              <a:rPr lang="en-US" sz="2000" kern="0" noProof="0" dirty="0" smtClean="0">
                <a:latin typeface="+mn-lt"/>
              </a:rPr>
              <a:t> 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2114" y="665163"/>
            <a:ext cx="9653155" cy="847725"/>
          </a:xfrm>
        </p:spPr>
        <p:txBody>
          <a:bodyPr/>
          <a:lstStyle/>
          <a:p>
            <a:r>
              <a:rPr lang="en-US" sz="2400" dirty="0" smtClean="0"/>
              <a:t>Vacuum calculation, simulation: </a:t>
            </a:r>
            <a:r>
              <a:rPr lang="en-US" sz="2400" dirty="0" err="1" smtClean="0"/>
              <a:t>Molflow</a:t>
            </a:r>
            <a:r>
              <a:rPr lang="en-US" sz="2400" dirty="0" smtClean="0"/>
              <a:t> approach</a:t>
            </a:r>
            <a:br>
              <a:rPr lang="en-US" sz="2400" dirty="0" smtClean="0"/>
            </a:b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0597" y="5621932"/>
            <a:ext cx="4133403" cy="620486"/>
          </a:xfrm>
        </p:spPr>
        <p:txBody>
          <a:bodyPr/>
          <a:lstStyle/>
          <a:p>
            <a:pPr>
              <a:buNone/>
            </a:pPr>
            <a:r>
              <a:rPr lang="en-US" sz="1400" dirty="0" err="1" smtClean="0"/>
              <a:t>Molflow</a:t>
            </a:r>
            <a:r>
              <a:rPr lang="en-US" sz="1400" dirty="0" smtClean="0"/>
              <a:t>+ by R. </a:t>
            </a:r>
            <a:r>
              <a:rPr lang="en-US" sz="1400" dirty="0" err="1" smtClean="0"/>
              <a:t>Kersevan</a:t>
            </a:r>
            <a:r>
              <a:rPr lang="en-US" sz="1400" dirty="0" smtClean="0"/>
              <a:t> (CERN) and J.L. Pons (ESRF)</a:t>
            </a:r>
          </a:p>
          <a:p>
            <a:pPr>
              <a:buNone/>
            </a:pPr>
            <a:r>
              <a:rPr lang="en-US" sz="1400" dirty="0" smtClean="0"/>
              <a:t>Simulation of the HOM damped cavity by H.P. Marques (ESRF)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400" dirty="0" smtClean="0"/>
              <a:t>	</a:t>
            </a:r>
            <a:endParaRPr lang="en-GB" sz="1400" dirty="0"/>
          </a:p>
        </p:txBody>
      </p:sp>
      <p:pic>
        <p:nvPicPr>
          <p:cNvPr id="10" name="Picture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196975"/>
            <a:ext cx="4791075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8725" y="1202531"/>
            <a:ext cx="4091940" cy="2407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60358"/>
            <a:ext cx="4674266" cy="2533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29</a:t>
            </a:fld>
            <a:r>
              <a:rPr lang="en-GB" dirty="0" smtClean="0"/>
              <a:t>/31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Objectives of the ESRF upgrade program</a:t>
            </a:r>
          </a:p>
          <a:p>
            <a:r>
              <a:rPr lang="en-US" dirty="0" smtClean="0"/>
              <a:t>New buildings, time schedule for construction</a:t>
            </a:r>
          </a:p>
          <a:p>
            <a:r>
              <a:rPr lang="en-US" dirty="0" smtClean="0"/>
              <a:t>Modification of the accelerator vacuum systems</a:t>
            </a:r>
          </a:p>
          <a:p>
            <a:r>
              <a:rPr lang="en-US" dirty="0" smtClean="0"/>
              <a:t>Some words about new </a:t>
            </a:r>
            <a:r>
              <a:rPr lang="en-US" dirty="0" err="1" smtClean="0"/>
              <a:t>beamlines</a:t>
            </a:r>
            <a:endParaRPr lang="en-US" dirty="0" smtClean="0"/>
          </a:p>
          <a:p>
            <a:r>
              <a:rPr lang="en-US" dirty="0" smtClean="0"/>
              <a:t>First data from intermediate accelerator restart 3-2012</a:t>
            </a:r>
          </a:p>
          <a:p>
            <a:r>
              <a:rPr lang="en-US" dirty="0" smtClean="0"/>
              <a:t>Conclusions, discussion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GB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3</a:t>
            </a:fld>
            <a:r>
              <a:rPr lang="en-GB" dirty="0" smtClean="0"/>
              <a:t>/31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2114" y="665163"/>
            <a:ext cx="9653155" cy="847725"/>
          </a:xfrm>
        </p:spPr>
        <p:txBody>
          <a:bodyPr/>
          <a:lstStyle/>
          <a:p>
            <a:r>
              <a:rPr lang="en-US" sz="2000" dirty="0" smtClean="0"/>
              <a:t>Vacuum calculation, simulation: electric analogy approach (ALTIUM)</a:t>
            </a:r>
            <a:br>
              <a:rPr lang="en-US" sz="2000" dirty="0" smtClean="0"/>
            </a:br>
            <a:endParaRPr lang="en-GB" sz="20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18678"/>
            <a:ext cx="9155244" cy="288687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28180"/>
            <a:ext cx="9144000" cy="2329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81150" y="2881313"/>
            <a:ext cx="60960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30</a:t>
            </a:fld>
            <a:r>
              <a:rPr lang="en-GB" dirty="0" smtClean="0"/>
              <a:t>/31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During the 5 months shutdown ESRF carried out a lot of maintenance and vacuum interventions within two time slots on the storage ring</a:t>
            </a:r>
          </a:p>
          <a:p>
            <a:r>
              <a:rPr lang="en-US" sz="2000" dirty="0" smtClean="0"/>
              <a:t>The 6m sections will replace some of the 5m ones, today there are eight of them: There will be one 7m section (HOM-damped cavities)</a:t>
            </a:r>
          </a:p>
          <a:p>
            <a:r>
              <a:rPr lang="en-US" sz="2000" dirty="0" smtClean="0"/>
              <a:t>A huge part of the (old) vacuum system remains on the SR, due to aging systematic analysis and maintenance become priority</a:t>
            </a:r>
          </a:p>
          <a:p>
            <a:r>
              <a:rPr lang="en-US" sz="2000" dirty="0" smtClean="0"/>
              <a:t>Construction of the new </a:t>
            </a:r>
            <a:r>
              <a:rPr lang="en-US" sz="2000" dirty="0" err="1" smtClean="0"/>
              <a:t>beamlines</a:t>
            </a:r>
            <a:r>
              <a:rPr lang="en-US" sz="2000" dirty="0" smtClean="0"/>
              <a:t> has started, will continue for the next years, NEG coating may be interesting for long flight tubes</a:t>
            </a:r>
          </a:p>
          <a:p>
            <a:r>
              <a:rPr lang="en-US" sz="2000" dirty="0" smtClean="0"/>
              <a:t>More and more </a:t>
            </a:r>
            <a:r>
              <a:rPr lang="en-US" sz="2000" dirty="0" err="1" smtClean="0"/>
              <a:t>beamlines</a:t>
            </a:r>
            <a:r>
              <a:rPr lang="en-US" sz="2000" dirty="0" smtClean="0"/>
              <a:t> remove the Be windows to profit from low energy photon beam: We extend our vacuum control philosophy towards the </a:t>
            </a:r>
            <a:r>
              <a:rPr lang="en-US" sz="2000" dirty="0" err="1" smtClean="0"/>
              <a:t>beamlines</a:t>
            </a:r>
            <a:endParaRPr lang="en-US" sz="2000" dirty="0" smtClean="0"/>
          </a:p>
          <a:p>
            <a:r>
              <a:rPr lang="en-US" sz="2000" dirty="0" smtClean="0"/>
              <a:t>More info on ESRF vacuum upgrade: Check JACOW for I. </a:t>
            </a:r>
            <a:r>
              <a:rPr lang="en-US" sz="2000" dirty="0" err="1" smtClean="0"/>
              <a:t>Parat</a:t>
            </a:r>
            <a:r>
              <a:rPr lang="en-US" sz="2000" dirty="0" smtClean="0"/>
              <a:t>, H.P. Marques, A. </a:t>
            </a:r>
            <a:r>
              <a:rPr lang="en-US" sz="2000" dirty="0" err="1" smtClean="0"/>
              <a:t>Meunier</a:t>
            </a:r>
            <a:r>
              <a:rPr lang="en-US" sz="2000" dirty="0" smtClean="0"/>
              <a:t>, M. Hahn (IPAC11;IPAC12)</a:t>
            </a:r>
          </a:p>
          <a:p>
            <a:r>
              <a:rPr lang="en-US" sz="2000" dirty="0" smtClean="0"/>
              <a:t> Thank you very much for your attention</a:t>
            </a:r>
            <a:endParaRPr lang="en-US" sz="200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31</a:t>
            </a:fld>
            <a:r>
              <a:rPr lang="en-GB" dirty="0" smtClean="0"/>
              <a:t>/31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00050" y="493713"/>
            <a:ext cx="8229600" cy="847725"/>
          </a:xfrm>
        </p:spPr>
        <p:txBody>
          <a:bodyPr/>
          <a:lstStyle/>
          <a:p>
            <a:r>
              <a:rPr lang="en-US" dirty="0" smtClean="0"/>
              <a:t>ESRF upgrade objectives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4</a:t>
            </a:fld>
            <a:r>
              <a:rPr lang="en-GB" dirty="0" smtClean="0"/>
              <a:t>/31</a:t>
            </a:r>
            <a:endParaRPr lang="en-GB" dirty="0"/>
          </a:p>
        </p:txBody>
      </p:sp>
      <p:pic>
        <p:nvPicPr>
          <p:cNvPr id="8" name="Picture 7" descr="upda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60281" y="1181100"/>
            <a:ext cx="6112081" cy="51435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ESRF upgrade objectives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5</a:t>
            </a:fld>
            <a:r>
              <a:rPr lang="en-GB" dirty="0" smtClean="0"/>
              <a:t>/31</a:t>
            </a:r>
            <a:endParaRPr lang="en-GB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57200" y="1600201"/>
            <a:ext cx="7772400" cy="222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82563" marR="0" lvl="0" indent="-1825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Char char="•"/>
              <a:tabLst/>
              <a:defRPr/>
            </a:pPr>
            <a:r>
              <a:rPr lang="en-US" sz="1800" kern="0" dirty="0" smtClean="0">
                <a:latin typeface="+mn-lt"/>
              </a:rPr>
              <a:t>Accelerator: Smaller source size and technologic update (HOM damped cavities, Solid state amplifier replace klystrons), longer straight sections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563" marR="0" lvl="0" indent="-1825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Char char="•"/>
              <a:tabLst/>
              <a:defRPr/>
            </a:pPr>
            <a:r>
              <a:rPr lang="en-US" sz="1800" kern="0" dirty="0" smtClean="0">
                <a:latin typeface="+mn-lt"/>
              </a:rPr>
              <a:t>Longer </a:t>
            </a:r>
            <a:r>
              <a:rPr lang="en-US" sz="1800" kern="0" dirty="0" err="1" smtClean="0">
                <a:latin typeface="+mn-lt"/>
              </a:rPr>
              <a:t>beamlines</a:t>
            </a:r>
            <a:r>
              <a:rPr lang="en-US" sz="1800" kern="0" dirty="0" smtClean="0">
                <a:latin typeface="+mn-lt"/>
              </a:rPr>
              <a:t> to project small source on the sample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563" marR="0" lvl="0" indent="-1825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Char char="•"/>
              <a:tabLst/>
              <a:defRPr/>
            </a:pPr>
            <a:r>
              <a:rPr lang="en-US" sz="1800" kern="0" dirty="0" smtClean="0">
                <a:latin typeface="+mn-lt"/>
              </a:rPr>
              <a:t>New buildings to house these long </a:t>
            </a:r>
            <a:r>
              <a:rPr lang="en-US" sz="1800" kern="0" dirty="0" err="1" smtClean="0">
                <a:latin typeface="+mn-lt"/>
              </a:rPr>
              <a:t>beamlines</a:t>
            </a:r>
            <a:r>
              <a:rPr lang="en-US" sz="1800" kern="0" dirty="0" smtClean="0">
                <a:latin typeface="+mn-lt"/>
              </a:rPr>
              <a:t> and provide space for labs and offices, low vibration floor “golden slab”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563" marR="0" lvl="0" indent="-1825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Char char="•"/>
              <a:tabLst/>
              <a:defRPr/>
            </a:pPr>
            <a:r>
              <a:rPr lang="en-US" sz="1800" kern="0" dirty="0" smtClean="0">
                <a:latin typeface="+mn-lt"/>
              </a:rPr>
              <a:t>New X-Ray detectors, main objective to increase efficiency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563" marR="0" lvl="0" indent="-1825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563" marR="0" lvl="0" indent="-1825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563" marR="0" lvl="0" indent="-1825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563" marR="0" lvl="0" indent="-1825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7650" name="Picture 2" descr="C:\files\jpg\2012_cern_seminar\PICT09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" y="4152900"/>
            <a:ext cx="3162300" cy="2390775"/>
          </a:xfrm>
          <a:prstGeom prst="rect">
            <a:avLst/>
          </a:prstGeom>
          <a:noFill/>
        </p:spPr>
      </p:pic>
      <p:pic>
        <p:nvPicPr>
          <p:cNvPr id="27651" name="Picture 3" descr="C:\files\jpg\2012_cern_seminar\PICT09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190875" y="4152899"/>
            <a:ext cx="3181350" cy="2386013"/>
          </a:xfrm>
          <a:prstGeom prst="rect">
            <a:avLst/>
          </a:prstGeom>
          <a:noFill/>
        </p:spPr>
      </p:pic>
      <p:pic>
        <p:nvPicPr>
          <p:cNvPr id="27652" name="Picture 4" descr="C:\files\jpg\2012_cern_seminar\PICT09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50857" y="4138783"/>
            <a:ext cx="3193143" cy="239485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THPC008_tau_vac_meas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4177" y="4443679"/>
            <a:ext cx="3315832" cy="207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7107"/>
            <a:ext cx="8229600" cy="847725"/>
          </a:xfrm>
        </p:spPr>
        <p:txBody>
          <a:bodyPr/>
          <a:lstStyle/>
          <a:p>
            <a:r>
              <a:rPr lang="en-US" dirty="0" smtClean="0"/>
              <a:t>Reminder: The Source</a:t>
            </a:r>
            <a:endParaRPr lang="en-US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409700"/>
            <a:ext cx="566737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290888"/>
            <a:ext cx="56769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95950" y="1400175"/>
            <a:ext cx="3443288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ight Arrow 9"/>
          <p:cNvSpPr/>
          <p:nvPr/>
        </p:nvSpPr>
        <p:spPr>
          <a:xfrm rot="13169945">
            <a:off x="5267325" y="2438400"/>
            <a:ext cx="1000125" cy="13335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 rot="13169945">
            <a:off x="7724775" y="5838826"/>
            <a:ext cx="1000125" cy="13335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6</a:t>
            </a:fld>
            <a:r>
              <a:rPr lang="en-GB" dirty="0" smtClean="0"/>
              <a:t>/31</a:t>
            </a:r>
            <a:endParaRPr lang="en-GB" dirty="0"/>
          </a:p>
        </p:txBody>
      </p:sp>
      <p:graphicFrame>
        <p:nvGraphicFramePr>
          <p:cNvPr id="5121" name="Object 2"/>
          <p:cNvGraphicFramePr>
            <a:graphicFrameLocks noChangeAspect="1"/>
          </p:cNvGraphicFramePr>
          <p:nvPr/>
        </p:nvGraphicFramePr>
        <p:xfrm>
          <a:off x="3988721" y="4494602"/>
          <a:ext cx="1171575" cy="788987"/>
        </p:xfrm>
        <a:graphic>
          <a:graphicData uri="http://schemas.openxmlformats.org/presentationml/2006/ole">
            <p:oleObj spid="_x0000_s5121" name="Equation" r:id="rId8" imgW="584200" imgH="393700" progId="">
              <p:embed/>
            </p:oleObj>
          </a:graphicData>
        </a:graphic>
      </p:graphicFrame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3943364" y="5338246"/>
          <a:ext cx="1484313" cy="800100"/>
        </p:xfrm>
        <a:graphic>
          <a:graphicData uri="http://schemas.openxmlformats.org/presentationml/2006/ole">
            <p:oleObj spid="_x0000_s5122" name="Equation" r:id="rId9" imgW="800100" imgH="431800" progId="">
              <p:embed/>
            </p:oleObj>
          </a:graphicData>
        </a:graphic>
      </p:graphicFrame>
      <p:sp>
        <p:nvSpPr>
          <p:cNvPr id="17" name="TextBox 5"/>
          <p:cNvSpPr txBox="1">
            <a:spLocks noChangeArrowheads="1"/>
          </p:cNvSpPr>
          <p:nvPr/>
        </p:nvSpPr>
        <p:spPr bwMode="auto">
          <a:xfrm>
            <a:off x="3875319" y="6157629"/>
            <a:ext cx="27919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err="1"/>
              <a:t>Tau_V</a:t>
            </a:r>
            <a:r>
              <a:rPr lang="en-US" dirty="0"/>
              <a:t> = 387 hrs</a:t>
            </a:r>
            <a:endParaRPr lang="en-GB" dirty="0"/>
          </a:p>
        </p:txBody>
      </p:sp>
      <p:sp>
        <p:nvSpPr>
          <p:cNvPr id="18" name="Left Arrow 17"/>
          <p:cNvSpPr/>
          <p:nvPr/>
        </p:nvSpPr>
        <p:spPr>
          <a:xfrm rot="17778459" flipV="1">
            <a:off x="4718854" y="3450866"/>
            <a:ext cx="2491019" cy="413876"/>
          </a:xfrm>
          <a:prstGeom prst="leftArrow">
            <a:avLst/>
          </a:prstGeom>
          <a:solidFill>
            <a:srgbClr val="FFC000">
              <a:alpha val="3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7" grpId="0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Beamlines</a:t>
            </a: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825" y="866776"/>
            <a:ext cx="2400301" cy="5543550"/>
          </a:xfrm>
        </p:spPr>
        <p:txBody>
          <a:bodyPr/>
          <a:lstStyle/>
          <a:p>
            <a:r>
              <a:rPr lang="en-US" dirty="0" smtClean="0"/>
              <a:t>Info </a:t>
            </a:r>
            <a:r>
              <a:rPr lang="en-US" dirty="0" err="1" smtClean="0"/>
              <a:t>Beamlines</a:t>
            </a:r>
            <a:endParaRPr lang="en-US" dirty="0" smtClean="0"/>
          </a:p>
          <a:p>
            <a:pPr>
              <a:buNone/>
            </a:pPr>
            <a:r>
              <a:rPr lang="en-US" sz="1800" dirty="0" smtClean="0"/>
              <a:t>A number of </a:t>
            </a:r>
            <a:r>
              <a:rPr lang="en-US" sz="1800" dirty="0" err="1" smtClean="0"/>
              <a:t>beamlines</a:t>
            </a:r>
            <a:r>
              <a:rPr lang="en-US" sz="1800" dirty="0" smtClean="0"/>
              <a:t> will be extended in length to project a smaller source size to obtain an increased spatial resolution of the sample (</a:t>
            </a:r>
            <a:r>
              <a:rPr lang="en-US" sz="1800" dirty="0" err="1" smtClean="0"/>
              <a:t>nano</a:t>
            </a:r>
            <a:r>
              <a:rPr lang="en-US" sz="1800" dirty="0" smtClean="0"/>
              <a:t>-science).</a:t>
            </a:r>
          </a:p>
          <a:p>
            <a:pPr>
              <a:buNone/>
            </a:pPr>
            <a:r>
              <a:rPr lang="en-US" sz="1800" dirty="0" smtClean="0"/>
              <a:t>There will two big new buildings between ID27 and ID3.</a:t>
            </a:r>
          </a:p>
          <a:p>
            <a:pPr>
              <a:buNone/>
            </a:pPr>
            <a:r>
              <a:rPr lang="en-US" sz="1800" dirty="0" smtClean="0"/>
              <a:t>There will be one new building for ID16 extension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4055" y="621599"/>
            <a:ext cx="6500895" cy="593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7</a:t>
            </a:fld>
            <a:r>
              <a:rPr lang="en-GB" dirty="0" smtClean="0"/>
              <a:t>/31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4034977" y="1103086"/>
            <a:ext cx="4078515" cy="1219200"/>
          </a:xfrm>
          <a:prstGeom prst="ellipse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207667" y="5573487"/>
            <a:ext cx="3316521" cy="776514"/>
          </a:xfrm>
          <a:prstGeom prst="ellipse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9300" y="150813"/>
            <a:ext cx="3314700" cy="2811462"/>
          </a:xfrm>
        </p:spPr>
        <p:txBody>
          <a:bodyPr/>
          <a:lstStyle/>
          <a:p>
            <a:r>
              <a:rPr lang="en-US" sz="1800" dirty="0" smtClean="0"/>
              <a:t>Long shutdown to allow construction of buildings has been used intensively to carry out modifications on accelerators and </a:t>
            </a:r>
            <a:r>
              <a:rPr lang="en-US" sz="1800" dirty="0" err="1" smtClean="0"/>
              <a:t>beamlines</a:t>
            </a:r>
            <a:r>
              <a:rPr lang="en-US" sz="1800" dirty="0" smtClean="0"/>
              <a:t> (phase 1 of the upgrade)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8</a:t>
            </a:fld>
            <a:r>
              <a:rPr lang="en-GB" dirty="0" smtClean="0"/>
              <a:t>/31</a:t>
            </a:r>
            <a:endParaRPr lang="en-GB" dirty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75" y="3500438"/>
            <a:ext cx="614362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4363"/>
            <a:ext cx="5800725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7"/>
          <p:cNvSpPr/>
          <p:nvPr/>
        </p:nvSpPr>
        <p:spPr>
          <a:xfrm>
            <a:off x="5324475" y="1114425"/>
            <a:ext cx="571500" cy="2409825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829300" y="2514600"/>
            <a:ext cx="3343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9900"/>
                </a:solidFill>
              </a:rPr>
              <a:t>Vent 6 sectors for 2 new 6m sections</a:t>
            </a:r>
            <a:endParaRPr lang="en-GB" sz="1400" dirty="0">
              <a:solidFill>
                <a:srgbClr val="FF99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314700" y="3857625"/>
            <a:ext cx="571500" cy="2409825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-28575" y="3790950"/>
            <a:ext cx="334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9900"/>
                </a:solidFill>
              </a:rPr>
              <a:t>Vent 6 sectors for 2 new 6m sections</a:t>
            </a:r>
          </a:p>
          <a:p>
            <a:r>
              <a:rPr lang="en-US" sz="1400" dirty="0" smtClean="0">
                <a:solidFill>
                  <a:srgbClr val="FF9900"/>
                </a:solidFill>
              </a:rPr>
              <a:t>Intervene on 2 cavities</a:t>
            </a:r>
            <a:endParaRPr lang="en-GB" sz="1400" dirty="0">
              <a:solidFill>
                <a:srgbClr val="FF99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733800" y="3867150"/>
            <a:ext cx="571500" cy="2409825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0" y="4219575"/>
            <a:ext cx="334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9900"/>
                </a:solidFill>
              </a:rPr>
              <a:t>Cryogenic In Vacuum </a:t>
            </a:r>
            <a:r>
              <a:rPr lang="en-US" sz="1400" dirty="0" err="1" smtClean="0">
                <a:solidFill>
                  <a:srgbClr val="FF9900"/>
                </a:solidFill>
              </a:rPr>
              <a:t>undulator</a:t>
            </a:r>
            <a:r>
              <a:rPr lang="en-GB" sz="1400" dirty="0" smtClean="0">
                <a:solidFill>
                  <a:srgbClr val="FF9900"/>
                </a:solidFill>
              </a:rPr>
              <a:t>,</a:t>
            </a:r>
          </a:p>
          <a:p>
            <a:r>
              <a:rPr lang="en-US" sz="1400" dirty="0" smtClean="0">
                <a:solidFill>
                  <a:srgbClr val="FF9900"/>
                </a:solidFill>
              </a:rPr>
              <a:t>Prepare 7m section</a:t>
            </a:r>
          </a:p>
        </p:txBody>
      </p:sp>
      <p:sp>
        <p:nvSpPr>
          <p:cNvPr id="14" name="Oval 13"/>
          <p:cNvSpPr/>
          <p:nvPr/>
        </p:nvSpPr>
        <p:spPr>
          <a:xfrm>
            <a:off x="4257675" y="3695700"/>
            <a:ext cx="571500" cy="1076325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0" y="4714875"/>
            <a:ext cx="334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9900"/>
                </a:solidFill>
              </a:rPr>
              <a:t>Alignment</a:t>
            </a:r>
            <a:endParaRPr lang="en-GB" sz="1400" dirty="0" smtClean="0">
              <a:solidFill>
                <a:srgbClr val="FF9900"/>
              </a:solidFill>
            </a:endParaRPr>
          </a:p>
          <a:p>
            <a:endParaRPr lang="en-US" sz="1400" dirty="0" smtClean="0">
              <a:solidFill>
                <a:srgbClr val="FF99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4924425"/>
            <a:ext cx="334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9900"/>
                </a:solidFill>
              </a:rPr>
              <a:t>Intermediate restart</a:t>
            </a:r>
            <a:endParaRPr lang="en-GB" sz="1400" dirty="0" smtClean="0">
              <a:solidFill>
                <a:srgbClr val="FF9900"/>
              </a:solidFill>
            </a:endParaRPr>
          </a:p>
          <a:p>
            <a:endParaRPr lang="en-US" sz="1400" dirty="0" smtClean="0">
              <a:solidFill>
                <a:srgbClr val="FF9900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4248150" y="4781550"/>
            <a:ext cx="571500" cy="1247775"/>
          </a:xfrm>
          <a:prstGeom prst="ellipse">
            <a:avLst/>
          </a:prstGeom>
          <a:solidFill>
            <a:srgbClr val="FF0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4762500" y="3705226"/>
            <a:ext cx="457200" cy="1790700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9525" y="5114925"/>
            <a:ext cx="33432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9900"/>
                </a:solidFill>
              </a:rPr>
              <a:t>Install new NEG-coated chamber,</a:t>
            </a:r>
          </a:p>
          <a:p>
            <a:r>
              <a:rPr lang="en-US" sz="1400" dirty="0" smtClean="0">
                <a:solidFill>
                  <a:srgbClr val="FF9900"/>
                </a:solidFill>
              </a:rPr>
              <a:t>Exchange varnished chambers</a:t>
            </a:r>
            <a:endParaRPr lang="en-GB" sz="1400" dirty="0" smtClean="0">
              <a:solidFill>
                <a:srgbClr val="FF9900"/>
              </a:solidFill>
            </a:endParaRPr>
          </a:p>
          <a:p>
            <a:endParaRPr lang="en-US" sz="1400" dirty="0" smtClean="0">
              <a:solidFill>
                <a:srgbClr val="FF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  <p:bldP spid="12" grpId="0" animBg="1"/>
      <p:bldP spid="13" grpId="0"/>
      <p:bldP spid="14" grpId="0" animBg="1"/>
      <p:bldP spid="15" grpId="0"/>
      <p:bldP spid="16" grpId="0"/>
      <p:bldP spid="17" grpId="0" animBg="1"/>
      <p:bldP spid="18" grpId="1" animBg="1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6"/>
          <p:cNvGraphicFramePr>
            <a:graphicFrameLocks noChangeAspect="1"/>
          </p:cNvGraphicFramePr>
          <p:nvPr/>
        </p:nvGraphicFramePr>
        <p:xfrm>
          <a:off x="250825" y="820738"/>
          <a:ext cx="8305800" cy="1290637"/>
        </p:xfrm>
        <a:graphic>
          <a:graphicData uri="http://schemas.openxmlformats.org/presentationml/2006/ole">
            <p:oleObj spid="_x0000_s1026" r:id="rId4" imgW="0" imgH="0" progId="">
              <p:embed/>
            </p:oleObj>
          </a:graphicData>
        </a:graphic>
      </p:graphicFrame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288925" y="1978025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sz="6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951038" y="1658938"/>
            <a:ext cx="76200" cy="762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sz="6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 rot="20961234">
            <a:off x="2613025" y="1811338"/>
            <a:ext cx="76200" cy="9525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049713" y="1568450"/>
            <a:ext cx="95250" cy="100013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5481638" y="1568450"/>
            <a:ext cx="73025" cy="10953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 rot="482105">
            <a:off x="6856413" y="1606550"/>
            <a:ext cx="104775" cy="119063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 rot="508309">
            <a:off x="7916863" y="1801813"/>
            <a:ext cx="74612" cy="1143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3298825" y="1277938"/>
            <a:ext cx="76200" cy="304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 rot="210647">
            <a:off x="7173913" y="901700"/>
            <a:ext cx="93662" cy="304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 rot="92094">
            <a:off x="4335463" y="806450"/>
            <a:ext cx="93662" cy="304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6118225" y="1169988"/>
            <a:ext cx="74613" cy="32385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1" name="Rectangle 18"/>
          <p:cNvSpPr>
            <a:spLocks noChangeArrowheads="1"/>
          </p:cNvSpPr>
          <p:nvPr/>
        </p:nvSpPr>
        <p:spPr bwMode="auto">
          <a:xfrm rot="21403047">
            <a:off x="2178050" y="1819275"/>
            <a:ext cx="73025" cy="134938"/>
          </a:xfrm>
          <a:prstGeom prst="rect">
            <a:avLst/>
          </a:prstGeom>
          <a:solidFill>
            <a:srgbClr val="00FF00"/>
          </a:soli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2" name="Rectangle 19"/>
          <p:cNvSpPr>
            <a:spLocks noChangeArrowheads="1"/>
          </p:cNvSpPr>
          <p:nvPr/>
        </p:nvSpPr>
        <p:spPr bwMode="auto">
          <a:xfrm rot="21403047">
            <a:off x="3119438" y="1624013"/>
            <a:ext cx="74612" cy="134937"/>
          </a:xfrm>
          <a:prstGeom prst="rect">
            <a:avLst/>
          </a:prstGeom>
          <a:solidFill>
            <a:srgbClr val="00FF00"/>
          </a:soli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3" name="Rectangle 20"/>
          <p:cNvSpPr>
            <a:spLocks noChangeArrowheads="1"/>
          </p:cNvSpPr>
          <p:nvPr/>
        </p:nvSpPr>
        <p:spPr bwMode="auto">
          <a:xfrm rot="21403047">
            <a:off x="3676650" y="1538288"/>
            <a:ext cx="76200" cy="134937"/>
          </a:xfrm>
          <a:prstGeom prst="rect">
            <a:avLst/>
          </a:prstGeom>
          <a:solidFill>
            <a:srgbClr val="00FF00"/>
          </a:soli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4" name="Rectangle 21"/>
          <p:cNvSpPr>
            <a:spLocks noChangeArrowheads="1"/>
          </p:cNvSpPr>
          <p:nvPr/>
        </p:nvSpPr>
        <p:spPr bwMode="auto">
          <a:xfrm rot="21561194">
            <a:off x="4624388" y="1490663"/>
            <a:ext cx="74612" cy="134937"/>
          </a:xfrm>
          <a:prstGeom prst="rect">
            <a:avLst/>
          </a:prstGeom>
          <a:solidFill>
            <a:srgbClr val="00FF00"/>
          </a:soli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 rot="21561194">
            <a:off x="5076825" y="1490663"/>
            <a:ext cx="74613" cy="134937"/>
          </a:xfrm>
          <a:prstGeom prst="rect">
            <a:avLst/>
          </a:prstGeom>
          <a:solidFill>
            <a:srgbClr val="00FF00"/>
          </a:soli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 rot="21561194">
            <a:off x="5938838" y="1485900"/>
            <a:ext cx="74612" cy="134938"/>
          </a:xfrm>
          <a:prstGeom prst="rect">
            <a:avLst/>
          </a:prstGeom>
          <a:solidFill>
            <a:srgbClr val="00FF00"/>
          </a:soli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 rot="265902">
            <a:off x="6486525" y="1490663"/>
            <a:ext cx="74613" cy="134937"/>
          </a:xfrm>
          <a:prstGeom prst="rect">
            <a:avLst/>
          </a:prstGeom>
          <a:solidFill>
            <a:srgbClr val="00FF00"/>
          </a:soli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 rot="265902">
            <a:off x="7448550" y="1633538"/>
            <a:ext cx="76200" cy="134937"/>
          </a:xfrm>
          <a:prstGeom prst="rect">
            <a:avLst/>
          </a:prstGeom>
          <a:solidFill>
            <a:srgbClr val="00FF00"/>
          </a:soli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 rot="265902">
            <a:off x="8391525" y="1824038"/>
            <a:ext cx="74613" cy="134937"/>
          </a:xfrm>
          <a:prstGeom prst="rect">
            <a:avLst/>
          </a:prstGeom>
          <a:solidFill>
            <a:srgbClr val="00FF00"/>
          </a:soli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 rot="265902">
            <a:off x="7189788" y="742950"/>
            <a:ext cx="74612" cy="134938"/>
          </a:xfrm>
          <a:prstGeom prst="rect">
            <a:avLst/>
          </a:prstGeom>
          <a:solidFill>
            <a:srgbClr val="00FF00"/>
          </a:soli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1" name="Rectangle 28"/>
          <p:cNvSpPr>
            <a:spLocks noChangeArrowheads="1"/>
          </p:cNvSpPr>
          <p:nvPr/>
        </p:nvSpPr>
        <p:spPr bwMode="auto">
          <a:xfrm rot="21561194">
            <a:off x="4362450" y="671513"/>
            <a:ext cx="76200" cy="134937"/>
          </a:xfrm>
          <a:prstGeom prst="rect">
            <a:avLst/>
          </a:prstGeom>
          <a:solidFill>
            <a:srgbClr val="00FF00"/>
          </a:soli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2" name="Date Placeholder 6"/>
          <p:cNvSpPr txBox="1">
            <a:spLocks/>
          </p:cNvSpPr>
          <p:nvPr/>
        </p:nvSpPr>
        <p:spPr bwMode="auto">
          <a:xfrm>
            <a:off x="4614678" y="6600498"/>
            <a:ext cx="1161996" cy="19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Summer 2011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294202" y="2088162"/>
          <a:ext cx="6746712" cy="4769838"/>
        </p:xfrm>
        <a:graphic>
          <a:graphicData uri="http://schemas.openxmlformats.org/presentationml/2006/ole">
            <p:oleObj spid="_x0000_s1027" name="Acrobat Document" r:id="rId5" imgW="10956960" imgH="7746120" progId="AcroExch.Document.7">
              <p:embed/>
            </p:oleObj>
          </a:graphicData>
        </a:graphic>
      </p:graphicFrame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visit</a:t>
            </a:r>
            <a:endParaRPr lang="en-GB" dirty="0"/>
          </a:p>
        </p:txBody>
      </p:sp>
      <p:sp>
        <p:nvSpPr>
          <p:cNvPr id="36" name="Date Placeholder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27.04.2012</a:t>
            </a:r>
            <a:endParaRPr lang="en-GB" dirty="0"/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652DC-E669-41B1-B603-4923E2F17F94}" type="slidenum">
              <a:rPr lang="en-GB" smtClean="0"/>
              <a:pPr/>
              <a:t>9</a:t>
            </a:fld>
            <a:r>
              <a:rPr lang="en-GB" smtClean="0"/>
              <a:t>/19</a:t>
            </a:r>
            <a:endParaRPr lang="en-GB" dirty="0"/>
          </a:p>
        </p:txBody>
      </p:sp>
      <p:sp>
        <p:nvSpPr>
          <p:cNvPr id="33" name="Rectangle 2"/>
          <p:cNvSpPr>
            <a:spLocks noGrp="1" noChangeArrowheads="1"/>
          </p:cNvSpPr>
          <p:nvPr>
            <p:ph type="title"/>
          </p:nvPr>
        </p:nvSpPr>
        <p:spPr>
          <a:xfrm>
            <a:off x="174168" y="-87084"/>
            <a:ext cx="8686781" cy="847725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Reminder: Storage ring vacuum system: 32 cells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5" name="Rectangle 2"/>
          <p:cNvSpPr txBox="1">
            <a:spLocks noChangeArrowheads="1"/>
          </p:cNvSpPr>
          <p:nvPr/>
        </p:nvSpPr>
        <p:spPr bwMode="auto">
          <a:xfrm>
            <a:off x="268514" y="5798458"/>
            <a:ext cx="8686781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“Standard”: 5m straights equipped with three out-of-air Insertion devices (picture)  or two in-vacuum </a:t>
            </a:r>
            <a:r>
              <a:rPr lang="en-US" sz="2000" b="1" kern="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undulators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1" grpId="0" animBg="1" autoUpdateAnimBg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3" grpId="0"/>
      <p:bldP spid="35" grpId="0"/>
    </p:bldLst>
  </p:timing>
</p:sld>
</file>

<file path=ppt/theme/theme1.xml><?xml version="1.0" encoding="utf-8"?>
<a:theme xmlns:a="http://schemas.openxmlformats.org/drawingml/2006/main" name="ESRF_presentation_blue">
  <a:themeElements>
    <a:clrScheme name="ESRF_presentation_blue_v2 13">
      <a:dk1>
        <a:srgbClr val="808080"/>
      </a:dk1>
      <a:lt1>
        <a:srgbClr val="FFFFFF"/>
      </a:lt1>
      <a:dk2>
        <a:srgbClr val="1B5092"/>
      </a:dk2>
      <a:lt2>
        <a:srgbClr val="FFFFFF"/>
      </a:lt2>
      <a:accent1>
        <a:srgbClr val="1166AA"/>
      </a:accent1>
      <a:accent2>
        <a:srgbClr val="7DA9DA"/>
      </a:accent2>
      <a:accent3>
        <a:srgbClr val="ABB3C7"/>
      </a:accent3>
      <a:accent4>
        <a:srgbClr val="DADADA"/>
      </a:accent4>
      <a:accent5>
        <a:srgbClr val="AAB8D2"/>
      </a:accent5>
      <a:accent6>
        <a:srgbClr val="7199C5"/>
      </a:accent6>
      <a:hlink>
        <a:srgbClr val="F2C522"/>
      </a:hlink>
      <a:folHlink>
        <a:srgbClr val="81BA16"/>
      </a:folHlink>
    </a:clrScheme>
    <a:fontScheme name="ESRF_presentation_blue_v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RF_presentation_blue_v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blue_v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blue_v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blue_v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blue_v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blue_v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_v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_v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_v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_v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_v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_v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_v2 13">
        <a:dk1>
          <a:srgbClr val="808080"/>
        </a:dk1>
        <a:lt1>
          <a:srgbClr val="FFFFFF"/>
        </a:lt1>
        <a:dk2>
          <a:srgbClr val="1B5092"/>
        </a:dk2>
        <a:lt2>
          <a:srgbClr val="FFFFFF"/>
        </a:lt2>
        <a:accent1>
          <a:srgbClr val="1166AA"/>
        </a:accent1>
        <a:accent2>
          <a:srgbClr val="7DA9DA"/>
        </a:accent2>
        <a:accent3>
          <a:srgbClr val="ABB3C7"/>
        </a:accent3>
        <a:accent4>
          <a:srgbClr val="DADADA"/>
        </a:accent4>
        <a:accent5>
          <a:srgbClr val="AAB8D2"/>
        </a:accent5>
        <a:accent6>
          <a:srgbClr val="7199C5"/>
        </a:accent6>
        <a:hlink>
          <a:srgbClr val="F2C522"/>
        </a:hlink>
        <a:folHlink>
          <a:srgbClr val="81BA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_v2 14">
        <a:dk1>
          <a:srgbClr val="808080"/>
        </a:dk1>
        <a:lt1>
          <a:srgbClr val="FFFFFF"/>
        </a:lt1>
        <a:dk2>
          <a:srgbClr val="1B5092"/>
        </a:dk2>
        <a:lt2>
          <a:srgbClr val="FFFFFF"/>
        </a:lt2>
        <a:accent1>
          <a:srgbClr val="1166AA"/>
        </a:accent1>
        <a:accent2>
          <a:srgbClr val="7DA9DA"/>
        </a:accent2>
        <a:accent3>
          <a:srgbClr val="ABB3C7"/>
        </a:accent3>
        <a:accent4>
          <a:srgbClr val="DADADA"/>
        </a:accent4>
        <a:accent5>
          <a:srgbClr val="AAB8D2"/>
        </a:accent5>
        <a:accent6>
          <a:srgbClr val="7199C5"/>
        </a:accent6>
        <a:hlink>
          <a:srgbClr val="F2C522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ESRF_presentation_blue</Template>
  <TotalTime>4655</TotalTime>
  <Words>1394</Words>
  <Application>Microsoft Office PowerPoint</Application>
  <PresentationFormat>On-screen Show (4:3)</PresentationFormat>
  <Paragraphs>346</Paragraphs>
  <Slides>31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ESRF_presentation_blue</vt:lpstr>
      <vt:lpstr>Equation</vt:lpstr>
      <vt:lpstr>Acrobat Document</vt:lpstr>
      <vt:lpstr>Chart</vt:lpstr>
      <vt:lpstr>Slide 1</vt:lpstr>
      <vt:lpstr>Slide 2</vt:lpstr>
      <vt:lpstr>Overview</vt:lpstr>
      <vt:lpstr>ESRF upgrade objectives</vt:lpstr>
      <vt:lpstr>ESRF upgrade objectives</vt:lpstr>
      <vt:lpstr>Reminder: The Source</vt:lpstr>
      <vt:lpstr>Beamlines</vt:lpstr>
      <vt:lpstr>Long shutdown to allow construction of buildings has been used intensively to carry out modifications on accelerators and beamlines (phase 1 of the upgrade)</vt:lpstr>
      <vt:lpstr>Reminder: Storage ring vacuum system: 32 cells</vt:lpstr>
      <vt:lpstr>ESRF upgrade program – 6m ID sections </vt:lpstr>
      <vt:lpstr>ESRF upgrade program – 6m ID sections </vt:lpstr>
      <vt:lpstr>ESRF upgrade program – 6m ID sections </vt:lpstr>
      <vt:lpstr>ESRF upgrade program – 7m straight section </vt:lpstr>
      <vt:lpstr>Impressions of upgrade activity / buildings</vt:lpstr>
      <vt:lpstr>Impressions of upgrade activity / storage ring</vt:lpstr>
      <vt:lpstr>ESRF upgrade program –  NEG coating </vt:lpstr>
      <vt:lpstr>Slide 17</vt:lpstr>
      <vt:lpstr>Slide 18</vt:lpstr>
      <vt:lpstr>Slide 19</vt:lpstr>
      <vt:lpstr>Slide 20</vt:lpstr>
      <vt:lpstr>Slide 21</vt:lpstr>
      <vt:lpstr>Conditioning data of yesterday</vt:lpstr>
      <vt:lpstr>ESRF upgrade program – Accelerator vacuum control </vt:lpstr>
      <vt:lpstr>ESRF upgrade program – Accelerator vacuum control </vt:lpstr>
      <vt:lpstr>ESRF upgrade program – Accelerator vacuum control </vt:lpstr>
      <vt:lpstr>ESRF upgrade program – Accelerator vacuum control </vt:lpstr>
      <vt:lpstr>ESRF upgrade program – Accelerator vacuum control </vt:lpstr>
      <vt:lpstr>ESRF upgrade program – Beamline vacuum control </vt:lpstr>
      <vt:lpstr>Vacuum calculation, simulation: Molflow approach </vt:lpstr>
      <vt:lpstr>Vacuum calculation, simulation: electric analogy approach (ALTIUM) </vt:lpstr>
      <vt:lpstr>Conclusions</vt:lpstr>
    </vt:vector>
  </TitlesOfParts>
  <Company>ESRF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HAHN Michael</dc:creator>
  <cp:lastModifiedBy>hahn</cp:lastModifiedBy>
  <cp:revision>56</cp:revision>
  <dcterms:created xsi:type="dcterms:W3CDTF">2010-10-08T06:41:51Z</dcterms:created>
  <dcterms:modified xsi:type="dcterms:W3CDTF">2012-04-26T18:58:35Z</dcterms:modified>
</cp:coreProperties>
</file>