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8" r:id="rId2"/>
    <p:sldId id="269" r:id="rId3"/>
    <p:sldId id="273" r:id="rId4"/>
    <p:sldId id="259" r:id="rId5"/>
    <p:sldId id="257" r:id="rId6"/>
    <p:sldId id="277" r:id="rId7"/>
    <p:sldId id="261" r:id="rId8"/>
    <p:sldId id="270" r:id="rId9"/>
    <p:sldId id="262" r:id="rId10"/>
    <p:sldId id="263" r:id="rId11"/>
    <p:sldId id="264" r:id="rId12"/>
    <p:sldId id="274" r:id="rId13"/>
    <p:sldId id="275" r:id="rId14"/>
    <p:sldId id="271" r:id="rId15"/>
    <p:sldId id="276" r:id="rId16"/>
    <p:sldId id="266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70360" autoAdjust="0"/>
  </p:normalViewPr>
  <p:slideViewPr>
    <p:cSldViewPr>
      <p:cViewPr varScale="1">
        <p:scale>
          <a:sx n="93" d="100"/>
          <a:sy n="93" d="100"/>
        </p:scale>
        <p:origin x="-21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74E4D-FAB2-427F-BF90-80A703193D47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63891-38B2-4F08-AC7F-7F8B6564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638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C720F-67B2-4A5C-BF69-5A1A2D3E7C0F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BD65B-17AC-4528-BDB3-3B86535BB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34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382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green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represent</a:t>
            </a:r>
            <a:r>
              <a:rPr lang="fr-CH" dirty="0" smtClean="0"/>
              <a:t> the </a:t>
            </a:r>
            <a:r>
              <a:rPr lang="fr-CH" dirty="0" err="1" smtClean="0"/>
              <a:t>equipments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bought</a:t>
            </a:r>
            <a:r>
              <a:rPr lang="fr-CH" baseline="0" dirty="0" smtClean="0"/>
              <a:t> last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VGR/P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card</a:t>
            </a:r>
            <a:r>
              <a:rPr lang="fr-CH" baseline="0" dirty="0" smtClean="0"/>
              <a:t>, VGI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and master PLC have </a:t>
            </a:r>
            <a:r>
              <a:rPr lang="fr-CH" baseline="0" dirty="0" err="1" smtClean="0"/>
              <a:t>already</a:t>
            </a:r>
            <a:r>
              <a:rPr lang="fr-CH" baseline="0" dirty="0" smtClean="0"/>
              <a:t> been </a:t>
            </a:r>
            <a:r>
              <a:rPr lang="fr-CH" baseline="0" dirty="0" err="1" smtClean="0"/>
              <a:t>installed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</a:t>
            </a:r>
            <a:r>
              <a:rPr lang="fr-CH" baseline="0" dirty="0" smtClean="0"/>
              <a:t> the last </a:t>
            </a:r>
            <a:r>
              <a:rPr lang="fr-CH" baseline="0" dirty="0" err="1" smtClean="0"/>
              <a:t>Xmas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technical</a:t>
            </a:r>
            <a:r>
              <a:rPr lang="fr-CH" baseline="0" dirty="0" smtClean="0"/>
              <a:t> stop.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represent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equipements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bought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Replace </a:t>
            </a:r>
            <a:r>
              <a:rPr lang="fr-CH" baseline="0" dirty="0" err="1" smtClean="0"/>
              <a:t>fixed</a:t>
            </a:r>
            <a:r>
              <a:rPr lang="fr-CH" baseline="0" dirty="0" smtClean="0"/>
              <a:t> vacuum </a:t>
            </a:r>
            <a:r>
              <a:rPr lang="fr-CH" baseline="0" dirty="0" err="1" smtClean="0"/>
              <a:t>pumping</a:t>
            </a:r>
            <a:r>
              <a:rPr lang="fr-CH" baseline="0" dirty="0" smtClean="0"/>
              <a:t> groups </a:t>
            </a:r>
            <a:r>
              <a:rPr lang="fr-CH" baseline="0" dirty="0" err="1" smtClean="0"/>
              <a:t>controller</a:t>
            </a:r>
            <a:r>
              <a:rPr lang="fr-CH" baseline="0" dirty="0" smtClean="0"/>
              <a:t> (VPG ctrl)</a:t>
            </a:r>
          </a:p>
          <a:p>
            <a:r>
              <a:rPr lang="fr-CH" baseline="0" dirty="0" smtClean="0"/>
              <a:t>Replace vacuum valve </a:t>
            </a:r>
            <a:r>
              <a:rPr lang="fr-CH" baseline="0" dirty="0" err="1" smtClean="0"/>
              <a:t>sector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</a:t>
            </a:r>
            <a:r>
              <a:rPr lang="fr-CH" baseline="0" dirty="0" smtClean="0"/>
              <a:t> (VVS ctrl)</a:t>
            </a:r>
          </a:p>
          <a:p>
            <a:r>
              <a:rPr lang="fr-CH" baseline="0" dirty="0" err="1" smtClean="0"/>
              <a:t>Add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crate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remotly</a:t>
            </a:r>
            <a:r>
              <a:rPr lang="fr-CH" baseline="0" dirty="0" smtClean="0"/>
              <a:t> control the </a:t>
            </a:r>
            <a:r>
              <a:rPr lang="fr-CH" baseline="0" dirty="0" err="1" smtClean="0"/>
              <a:t>cryo-compressor</a:t>
            </a:r>
            <a:endParaRPr lang="fr-CH" baseline="0" dirty="0" smtClean="0"/>
          </a:p>
          <a:p>
            <a:r>
              <a:rPr lang="fr-CH" baseline="0" dirty="0" smtClean="0"/>
              <a:t>Replace the </a:t>
            </a:r>
            <a:r>
              <a:rPr lang="fr-CH" baseline="0" dirty="0" err="1" smtClean="0"/>
              <a:t>sputter</a:t>
            </a:r>
            <a:r>
              <a:rPr lang="fr-CH" baseline="0" dirty="0" smtClean="0"/>
              <a:t> ion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</a:t>
            </a:r>
            <a:r>
              <a:rPr lang="fr-CH" baseline="0" dirty="0" smtClean="0"/>
              <a:t> (VPI ctrl)</a:t>
            </a:r>
          </a:p>
          <a:p>
            <a:r>
              <a:rPr lang="fr-CH" baseline="0" dirty="0" smtClean="0"/>
              <a:t>Replace communication </a:t>
            </a:r>
            <a:r>
              <a:rPr lang="fr-CH" baseline="0" dirty="0" err="1" smtClean="0"/>
              <a:t>crate</a:t>
            </a:r>
            <a:r>
              <a:rPr lang="fr-CH" baseline="0" dirty="0" smtClean="0"/>
              <a:t> for the sublimation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(VPS ctrl)</a:t>
            </a:r>
          </a:p>
          <a:p>
            <a:r>
              <a:rPr lang="fr-CH" baseline="0" dirty="0" err="1" smtClean="0"/>
              <a:t>Renew</a:t>
            </a:r>
            <a:r>
              <a:rPr lang="fr-CH" baseline="0" dirty="0" smtClean="0"/>
              <a:t> the main power of the racks and </a:t>
            </a:r>
            <a:r>
              <a:rPr lang="fr-CH" baseline="0" dirty="0" err="1" smtClean="0"/>
              <a:t>cabling</a:t>
            </a:r>
            <a:r>
              <a:rPr lang="fr-CH" baseline="0" dirty="0" smtClean="0"/>
              <a:t> </a:t>
            </a:r>
          </a:p>
          <a:p>
            <a:r>
              <a:rPr lang="fr-CH" baseline="0" dirty="0" smtClean="0"/>
              <a:t>The total </a:t>
            </a:r>
            <a:r>
              <a:rPr lang="fr-CH" baseline="0" dirty="0" err="1" smtClean="0"/>
              <a:t>amount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changes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estimated</a:t>
            </a:r>
            <a:r>
              <a:rPr lang="fr-CH" baseline="0" dirty="0" smtClean="0"/>
              <a:t> to 556kCHF (</a:t>
            </a:r>
            <a:r>
              <a:rPr lang="fr-CH" baseline="0" dirty="0" err="1" smtClean="0"/>
              <a:t>remaining</a:t>
            </a:r>
            <a:r>
              <a:rPr lang="fr-CH" baseline="0" dirty="0" smtClean="0"/>
              <a:t> 454 </a:t>
            </a:r>
            <a:r>
              <a:rPr lang="fr-CH" baseline="0" dirty="0" err="1" smtClean="0"/>
              <a:t>kCHF</a:t>
            </a:r>
            <a:r>
              <a:rPr lang="fr-CH" baseline="0" dirty="0" smtClean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11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For ELENA,</a:t>
            </a:r>
            <a:r>
              <a:rPr lang="fr-CH" baseline="0" dirty="0" smtClean="0"/>
              <a:t> the vacuum </a:t>
            </a:r>
            <a:r>
              <a:rPr lang="fr-CH" baseline="0" dirty="0" err="1" smtClean="0"/>
              <a:t>pumping</a:t>
            </a:r>
            <a:r>
              <a:rPr lang="fr-CH" baseline="0" dirty="0" smtClean="0"/>
              <a:t> groups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mobile, </a:t>
            </a:r>
          </a:p>
          <a:p>
            <a:r>
              <a:rPr lang="fr-CH" baseline="0" dirty="0" err="1" smtClean="0"/>
              <a:t>Need</a:t>
            </a:r>
            <a:r>
              <a:rPr lang="fr-CH" baseline="0" dirty="0" smtClean="0"/>
              <a:t> to control 8 vacuum valves, 12 VPI, 8 VGP/R pair and 8 VGI.</a:t>
            </a:r>
          </a:p>
          <a:p>
            <a:r>
              <a:rPr lang="fr-CH" baseline="0" dirty="0" err="1" smtClean="0"/>
              <a:t>Cabling</a:t>
            </a:r>
            <a:r>
              <a:rPr lang="fr-CH" baseline="0" dirty="0" smtClean="0"/>
              <a:t> of the new instruments. </a:t>
            </a:r>
          </a:p>
          <a:p>
            <a:r>
              <a:rPr lang="fr-CH" baseline="0" dirty="0" smtClean="0"/>
              <a:t>The total </a:t>
            </a:r>
            <a:r>
              <a:rPr lang="fr-CH" baseline="0" dirty="0" err="1" smtClean="0"/>
              <a:t>amount</a:t>
            </a:r>
            <a:r>
              <a:rPr lang="fr-CH" baseline="0" dirty="0" smtClean="0"/>
              <a:t> to control the vacuum part of ELENA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estimated</a:t>
            </a:r>
            <a:r>
              <a:rPr lang="fr-CH" baseline="0" dirty="0" smtClean="0"/>
              <a:t> to 210kCHF.</a:t>
            </a:r>
          </a:p>
          <a:p>
            <a:r>
              <a:rPr lang="fr-CH" baseline="0" dirty="0" err="1" smtClean="0"/>
              <a:t>Two</a:t>
            </a:r>
            <a:r>
              <a:rPr lang="fr-CH" baseline="0" dirty="0" smtClean="0"/>
              <a:t> racks are </a:t>
            </a:r>
            <a:r>
              <a:rPr lang="fr-CH" baseline="0" dirty="0" err="1" smtClean="0"/>
              <a:t>available</a:t>
            </a:r>
            <a:r>
              <a:rPr lang="fr-CH" baseline="0" dirty="0" smtClean="0"/>
              <a:t> for ELENA control, </a:t>
            </a:r>
            <a:r>
              <a:rPr lang="fr-CH" baseline="0" dirty="0" err="1" smtClean="0"/>
              <a:t>possibility</a:t>
            </a:r>
            <a:r>
              <a:rPr lang="fr-CH" baseline="0" dirty="0" smtClean="0"/>
              <a:t> to have </a:t>
            </a:r>
            <a:r>
              <a:rPr lang="fr-CH" baseline="0" dirty="0" err="1" smtClean="0"/>
              <a:t>three</a:t>
            </a:r>
            <a:r>
              <a:rPr lang="fr-CH" baseline="0" dirty="0" smtClean="0"/>
              <a:t> racks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rearrangement</a:t>
            </a:r>
            <a:r>
              <a:rPr lang="fr-CH" baseline="0" dirty="0" smtClean="0"/>
              <a:t> of AD racks.</a:t>
            </a:r>
          </a:p>
          <a:p>
            <a:endParaRPr lang="fr-CH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Attention les chiffres ne sont pas définitifs!</a:t>
            </a:r>
          </a:p>
          <a:p>
            <a:endParaRPr lang="fr-CH" baseline="0" dirty="0" smtClean="0"/>
          </a:p>
          <a:p>
            <a:r>
              <a:rPr lang="fr-CH" baseline="0" dirty="0" smtClean="0"/>
              <a:t>ELENA – An </a:t>
            </a:r>
            <a:r>
              <a:rPr lang="fr-CH" baseline="0" dirty="0" err="1" smtClean="0"/>
              <a:t>Updated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Feasibility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Study</a:t>
            </a:r>
            <a:r>
              <a:rPr lang="fr-CH" baseline="0" dirty="0" smtClean="0"/>
              <a:t> (2010)/ </a:t>
            </a:r>
            <a:r>
              <a:rPr lang="fr-CH" baseline="0" dirty="0" err="1" smtClean="0"/>
              <a:t>T.Eriksson</a:t>
            </a:r>
            <a:r>
              <a:rPr lang="fr-CH" baseline="0" dirty="0" smtClean="0"/>
              <a:t> et 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704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2012 for design,</a:t>
            </a:r>
            <a:r>
              <a:rPr lang="en-GB" baseline="0" dirty="0" smtClean="0"/>
              <a:t> budget,</a:t>
            </a:r>
            <a:r>
              <a:rPr lang="en-GB" dirty="0" smtClean="0"/>
              <a:t> review</a:t>
            </a:r>
          </a:p>
          <a:p>
            <a:r>
              <a:rPr lang="en-GB" dirty="0" smtClean="0"/>
              <a:t>2013 for </a:t>
            </a:r>
            <a:r>
              <a:rPr lang="en-GB" baseline="0" dirty="0" smtClean="0"/>
              <a:t>AD Hall preparation and new building.</a:t>
            </a:r>
          </a:p>
          <a:p>
            <a:r>
              <a:rPr lang="en-GB" baseline="0" dirty="0" smtClean="0"/>
              <a:t>2014 for ELENA installation and AD start up.</a:t>
            </a:r>
          </a:p>
          <a:p>
            <a:r>
              <a:rPr lang="en-GB" baseline="0" dirty="0" smtClean="0"/>
              <a:t>2015 for ELENA commissioning.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These milestones allow us to schedule the ICM activities for AD/ELENA during LS1 and beyond.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ELENA and AD status 8</a:t>
            </a:r>
            <a:r>
              <a:rPr lang="en-GB" baseline="30000" dirty="0" smtClean="0"/>
              <a:t>th</a:t>
            </a:r>
            <a:r>
              <a:rPr lang="en-GB" baseline="0" dirty="0" smtClean="0"/>
              <a:t> March 2012, IEFC Workshop/</a:t>
            </a:r>
            <a:r>
              <a:rPr lang="en-GB" baseline="0" dirty="0" err="1" smtClean="0"/>
              <a:t>S.Maury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326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2012</a:t>
            </a:r>
            <a:r>
              <a:rPr lang="en-GB" baseline="0" dirty="0" smtClean="0"/>
              <a:t> for the preparation, coordination and following in order to be ready for the LS1.</a:t>
            </a:r>
          </a:p>
          <a:p>
            <a:endParaRPr lang="en-GB" baseline="0" dirty="0" smtClean="0"/>
          </a:p>
          <a:p>
            <a:r>
              <a:rPr lang="en-GB" baseline="0" dirty="0" smtClean="0"/>
              <a:t>2013 will be dedicated to the AD consolidation of the new control system and test at the end of 2013.</a:t>
            </a:r>
          </a:p>
          <a:p>
            <a:endParaRPr lang="en-GB" baseline="0" dirty="0" smtClean="0"/>
          </a:p>
          <a:p>
            <a:r>
              <a:rPr lang="en-GB" baseline="0" dirty="0" smtClean="0"/>
              <a:t>2014 will be dedicated for the commissioning and test of the AD new equipment as well as the ELENA control installation.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commissioning and test of ELENA will be executed at the end of 2014 and at the beginning of 2015.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1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am the responsible for the controls consolidation project.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Mainly 2 other people in ICM are involved.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Helder will be in charge of the Data Base, PLC programming and PVSS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help of Henrik, Leonid (IHEP), and Sebastien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Myself and Henrik will be in charge of the Hardware, helped by the FSU.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989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FTE (Full Time Equivalent) for each staff categories,</a:t>
            </a:r>
            <a:r>
              <a:rPr lang="en-GB" baseline="0" dirty="0" smtClean="0"/>
              <a:t> Associate and FSU.</a:t>
            </a:r>
          </a:p>
          <a:p>
            <a:r>
              <a:rPr lang="en-GB" baseline="0" dirty="0" smtClean="0"/>
              <a:t>The second table shows the budget spent (ICM) for associate and FSUs until 2015 for this project.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52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4186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0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AD, the Antiproton Decelerator is situated</a:t>
            </a:r>
            <a:r>
              <a:rPr lang="en-GB" baseline="0" dirty="0" smtClean="0"/>
              <a:t> after PS, in the </a:t>
            </a:r>
            <a:r>
              <a:rPr lang="en-GB" baseline="0" dirty="0" err="1" smtClean="0"/>
              <a:t>Meyrin</a:t>
            </a:r>
            <a:r>
              <a:rPr lang="en-GB" baseline="0" dirty="0" smtClean="0"/>
              <a:t> site in the building 193.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Construction was started in 1997, and the physics program was started in 2000.</a:t>
            </a:r>
          </a:p>
          <a:p>
            <a:r>
              <a:rPr lang="en-GB" dirty="0" smtClean="0"/>
              <a:t>AD provides low-energy antiprotons for studies of antimatter, in particular for creating anti-atoms</a:t>
            </a:r>
            <a:r>
              <a:rPr lang="en-GB" baseline="0" dirty="0" smtClean="0"/>
              <a:t> and delivering them to the experiments.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766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baseline="0" dirty="0" smtClean="0"/>
              <a:t> </a:t>
            </a:r>
            <a:r>
              <a:rPr lang="en-GB" dirty="0" smtClean="0"/>
              <a:t>beam of protons from the PS is fired into a block of metal (target).</a:t>
            </a:r>
          </a:p>
          <a:p>
            <a:r>
              <a:rPr lang="en-GB" dirty="0" smtClean="0"/>
              <a:t>The energy of the collisions is enough to create a new proton-antiproton pair.</a:t>
            </a:r>
          </a:p>
          <a:p>
            <a:r>
              <a:rPr lang="en-GB" dirty="0" smtClean="0"/>
              <a:t>The antiprotons have too much energy to be useful for making anti-atoms.</a:t>
            </a:r>
          </a:p>
          <a:p>
            <a:r>
              <a:rPr lang="en-GB" dirty="0" smtClean="0"/>
              <a:t>They also have a range of energies and move randomly in all directions.</a:t>
            </a:r>
          </a:p>
          <a:p>
            <a:r>
              <a:rPr lang="en-GB" dirty="0" smtClean="0"/>
              <a:t>AD decelerates and “cools” these particles into a useful, low-energy beam,</a:t>
            </a:r>
            <a:r>
              <a:rPr lang="en-GB" baseline="0" dirty="0" smtClean="0"/>
              <a:t> by using strong electric field and electron cooling.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It</a:t>
            </a:r>
            <a:r>
              <a:rPr lang="en-GB" baseline="0" dirty="0" smtClean="0"/>
              <a:t> takes </a:t>
            </a:r>
            <a:r>
              <a:rPr lang="en-GB" dirty="0" smtClean="0"/>
              <a:t>about 90 seconds to decelerate the antiprotons down to 10% of light velocity.</a:t>
            </a:r>
            <a:endParaRPr lang="fr-CH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line 7000 is </a:t>
            </a:r>
            <a:r>
              <a:rPr lang="en-GB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 p/ ejection into the experimental areas at 100MeV/c.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068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625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137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88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Architecture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two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layers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connected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by a local X25 network.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lower</a:t>
            </a:r>
            <a:r>
              <a:rPr lang="fr-CH" baseline="0" dirty="0" smtClean="0"/>
              <a:t> layer </a:t>
            </a:r>
            <a:r>
              <a:rPr lang="fr-CH" baseline="0" dirty="0" err="1" smtClean="0"/>
              <a:t>consists</a:t>
            </a:r>
            <a:r>
              <a:rPr lang="fr-CH" baseline="0" dirty="0" smtClean="0"/>
              <a:t> of custom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in G64 </a:t>
            </a:r>
            <a:r>
              <a:rPr lang="fr-CH" baseline="0" dirty="0" err="1" smtClean="0"/>
              <a:t>crates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industrial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G64 </a:t>
            </a:r>
            <a:r>
              <a:rPr lang="fr-CH" baseline="0" dirty="0" err="1" smtClean="0"/>
              <a:t>crates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contains</a:t>
            </a:r>
            <a:r>
              <a:rPr lang="fr-CH" baseline="0" dirty="0" smtClean="0"/>
              <a:t> custom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for: Valves (VVS), ion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(VPI), sublimation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(VPS) and Bayard-</a:t>
            </a:r>
            <a:r>
              <a:rPr lang="fr-CH" baseline="0" dirty="0" err="1" smtClean="0"/>
              <a:t>Alpert</a:t>
            </a:r>
            <a:r>
              <a:rPr lang="fr-CH" baseline="0" dirty="0" smtClean="0"/>
              <a:t> gauges (VGI).</a:t>
            </a:r>
          </a:p>
          <a:p>
            <a:r>
              <a:rPr lang="fr-CH" baseline="0" dirty="0" err="1" smtClean="0"/>
              <a:t>Industrial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for VGR/P, TMP are </a:t>
            </a:r>
            <a:r>
              <a:rPr lang="fr-CH" baseline="0" dirty="0" err="1" smtClean="0"/>
              <a:t>directly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connected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RS232.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X25/RS232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used</a:t>
            </a:r>
            <a:r>
              <a:rPr lang="fr-CH" baseline="0" dirty="0" smtClean="0"/>
              <a:t> to multiplex data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several</a:t>
            </a:r>
            <a:r>
              <a:rPr lang="fr-CH" baseline="0" dirty="0" smtClean="0"/>
              <a:t> RS232 </a:t>
            </a:r>
            <a:r>
              <a:rPr lang="fr-CH" baseline="0" dirty="0" err="1" smtClean="0"/>
              <a:t>channels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transfers</a:t>
            </a:r>
            <a:r>
              <a:rPr lang="fr-CH" baseline="0" dirty="0" smtClean="0"/>
              <a:t> data over distances up to 300m.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upper</a:t>
            </a:r>
            <a:r>
              <a:rPr lang="fr-CH" baseline="0" dirty="0" smtClean="0"/>
              <a:t> layer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composed</a:t>
            </a:r>
            <a:r>
              <a:rPr lang="fr-CH" baseline="0" dirty="0" smtClean="0"/>
              <a:t> of a VME (Versa Module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crate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maintained</a:t>
            </a:r>
            <a:r>
              <a:rPr lang="fr-CH" baseline="0" dirty="0" smtClean="0"/>
              <a:t> by PS-CO group.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used</a:t>
            </a:r>
            <a:r>
              <a:rPr lang="fr-CH" baseline="0" dirty="0" smtClean="0"/>
              <a:t> for the acquisition of all the vacuum data and the communication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main control system of the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connection</a:t>
            </a:r>
            <a:r>
              <a:rPr lang="fr-CH" baseline="0" dirty="0" smtClean="0"/>
              <a:t> to the main control system of the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via </a:t>
            </a:r>
            <a:r>
              <a:rPr lang="fr-CH" baseline="0" dirty="0" err="1" smtClean="0"/>
              <a:t>ethernet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Monitoring and control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performed</a:t>
            </a:r>
            <a:r>
              <a:rPr lang="fr-CH" baseline="0" dirty="0" smtClean="0"/>
              <a:t> by running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Sets (Java </a:t>
            </a:r>
            <a:r>
              <a:rPr lang="fr-CH" baseline="0" dirty="0" err="1" smtClean="0"/>
              <a:t>based</a:t>
            </a:r>
            <a:r>
              <a:rPr lang="fr-CH" baseline="0" dirty="0" smtClean="0"/>
              <a:t> interface).</a:t>
            </a:r>
          </a:p>
          <a:p>
            <a:r>
              <a:rPr lang="fr-CH" baseline="0" dirty="0" err="1" smtClean="0"/>
              <a:t>Since</a:t>
            </a:r>
            <a:r>
              <a:rPr lang="fr-CH" baseline="0" dirty="0" smtClean="0"/>
              <a:t> 2011, monitoring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performed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on PVSS, via CMW (Common Middle </a:t>
            </a:r>
            <a:r>
              <a:rPr lang="fr-CH" baseline="0" dirty="0" err="1" smtClean="0"/>
              <a:t>Ware</a:t>
            </a:r>
            <a:r>
              <a:rPr lang="fr-CH" baseline="0" dirty="0" smtClean="0"/>
              <a:t>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96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err="1" smtClean="0"/>
              <a:t>At</a:t>
            </a:r>
            <a:r>
              <a:rPr lang="fr-CH" baseline="0" dirty="0" smtClean="0"/>
              <a:t> the last </a:t>
            </a:r>
            <a:r>
              <a:rPr lang="fr-CH" baseline="0" dirty="0" err="1" smtClean="0"/>
              <a:t>winter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technical</a:t>
            </a:r>
            <a:r>
              <a:rPr lang="fr-CH" baseline="0" dirty="0" smtClean="0"/>
              <a:t> stop,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changed</a:t>
            </a:r>
            <a:r>
              <a:rPr lang="fr-CH" baseline="0" dirty="0" smtClean="0"/>
              <a:t> all the Bayard-</a:t>
            </a:r>
            <a:r>
              <a:rPr lang="fr-CH" baseline="0" dirty="0" err="1" smtClean="0"/>
              <a:t>Alpert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replaced</a:t>
            </a:r>
            <a:r>
              <a:rPr lang="fr-CH" baseline="0" dirty="0" smtClean="0"/>
              <a:t> all the RS232 communications </a:t>
            </a:r>
            <a:r>
              <a:rPr lang="fr-CH" baseline="0" dirty="0" err="1" smtClean="0"/>
              <a:t>cards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 communication </a:t>
            </a:r>
            <a:r>
              <a:rPr lang="fr-CH" baseline="0" dirty="0" err="1" smtClean="0"/>
              <a:t>cards</a:t>
            </a:r>
            <a:r>
              <a:rPr lang="fr-CH" baseline="0" dirty="0" smtClean="0"/>
              <a:t> for all </a:t>
            </a:r>
            <a:r>
              <a:rPr lang="fr-CH" baseline="0" dirty="0" err="1" smtClean="0"/>
              <a:t>Pirani</a:t>
            </a:r>
            <a:r>
              <a:rPr lang="fr-CH" baseline="0" dirty="0" smtClean="0"/>
              <a:t>/</a:t>
            </a:r>
            <a:r>
              <a:rPr lang="fr-CH" baseline="0" dirty="0" err="1" smtClean="0"/>
              <a:t>Penning</a:t>
            </a:r>
            <a:r>
              <a:rPr lang="fr-CH" baseline="0" dirty="0" smtClean="0"/>
              <a:t> gauges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(TPG300).</a:t>
            </a:r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controllers</a:t>
            </a:r>
            <a:r>
              <a:rPr lang="fr-CH" baseline="0" dirty="0" smtClean="0"/>
              <a:t> are no more accessible by RS232 but by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installed</a:t>
            </a:r>
            <a:r>
              <a:rPr lang="fr-CH" baseline="0" dirty="0" smtClean="0"/>
              <a:t> a PLC master to </a:t>
            </a:r>
            <a:r>
              <a:rPr lang="fr-CH" baseline="0" dirty="0" err="1" smtClean="0"/>
              <a:t>address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remotely</a:t>
            </a:r>
            <a:r>
              <a:rPr lang="fr-CH" baseline="0" dirty="0" smtClean="0"/>
              <a:t> control the gauges via PVSS.</a:t>
            </a:r>
          </a:p>
          <a:p>
            <a:r>
              <a:rPr lang="fr-CH" baseline="0" dirty="0" err="1" smtClean="0"/>
              <a:t>Presently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gauges are </a:t>
            </a:r>
            <a:r>
              <a:rPr lang="fr-CH" baseline="0" dirty="0" err="1" smtClean="0"/>
              <a:t>controlled</a:t>
            </a:r>
            <a:r>
              <a:rPr lang="fr-CH" baseline="0" dirty="0" smtClean="0"/>
              <a:t> by PLC and PVSS,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equipment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controlled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set and visible in PVSS.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57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The PLC S400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used</a:t>
            </a:r>
            <a:r>
              <a:rPr lang="fr-CH" baseline="0" dirty="0" smtClean="0"/>
              <a:t> for data acquisition and communication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main control system of the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The PLC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communicate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directly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equipment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equiped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 port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TPG300, Volotek.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If not,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intermediate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chassis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remote</a:t>
            </a:r>
            <a:r>
              <a:rPr lang="fr-CH" baseline="0" dirty="0" smtClean="0"/>
              <a:t> I/O and accessible by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It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read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write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analog</a:t>
            </a:r>
            <a:r>
              <a:rPr lang="fr-CH" baseline="0" dirty="0" smtClean="0"/>
              <a:t>/digital </a:t>
            </a:r>
            <a:r>
              <a:rPr lang="fr-CH" baseline="0" dirty="0" err="1" smtClean="0"/>
              <a:t>signals</a:t>
            </a:r>
            <a:r>
              <a:rPr lang="fr-CH" baseline="0" dirty="0" smtClean="0"/>
              <a:t> to control the </a:t>
            </a:r>
            <a:r>
              <a:rPr lang="fr-CH" baseline="0" dirty="0" err="1" smtClean="0"/>
              <a:t>equipment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the data </a:t>
            </a:r>
            <a:r>
              <a:rPr lang="fr-CH" baseline="0" dirty="0" err="1" smtClean="0"/>
              <a:t>throught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profibus</a:t>
            </a:r>
            <a:r>
              <a:rPr lang="fr-CH" baseline="0" dirty="0" smtClean="0"/>
              <a:t> network.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This architecture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</a:t>
            </a:r>
            <a:r>
              <a:rPr lang="fr-CH" baseline="0" dirty="0" smtClean="0"/>
              <a:t> LEIR, LHC and SPS.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For the AD consolidation, no new architecture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developped</a:t>
            </a:r>
            <a:r>
              <a:rPr lang="fr-CH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LS1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</a:t>
            </a:r>
            <a:r>
              <a:rPr lang="fr-CH" baseline="0" dirty="0" smtClean="0"/>
              <a:t> the upgrade of the </a:t>
            </a:r>
            <a:r>
              <a:rPr lang="fr-CH" baseline="0" dirty="0" err="1" smtClean="0"/>
              <a:t>rest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old</a:t>
            </a:r>
            <a:r>
              <a:rPr lang="fr-CH" baseline="0" dirty="0" smtClean="0"/>
              <a:t> architecture </a:t>
            </a:r>
            <a:r>
              <a:rPr lang="fr-CH" baseline="0" dirty="0" err="1" smtClean="0"/>
              <a:t>remaining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PS, </a:t>
            </a:r>
            <a:r>
              <a:rPr lang="fr-CH" baseline="0" dirty="0" err="1" smtClean="0"/>
              <a:t>uniformising</a:t>
            </a:r>
            <a:r>
              <a:rPr lang="fr-CH" baseline="0" dirty="0" smtClean="0"/>
              <a:t> the vacuum control architecture </a:t>
            </a:r>
            <a:r>
              <a:rPr lang="fr-CH" baseline="0" dirty="0" err="1" smtClean="0"/>
              <a:t>at</a:t>
            </a:r>
            <a:r>
              <a:rPr lang="fr-CH" baseline="0" dirty="0" smtClean="0"/>
              <a:t> CERN.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073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EC61-92BB-41E2-83B6-DCA535D53380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3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D573E-250B-4712-9E6A-FCFE0D09599A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517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05A7-974C-48C1-991E-CEFB62CC20C0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51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E667-93AB-4816-AD44-46034EAB5A77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74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390-0651-4178-B543-763D5C1A7789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5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A286-44A4-4E50-A467-9E939B2DBA3A}" type="datetime1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39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A419-E2F8-4F35-B18E-C6856490DFD5}" type="datetime1">
              <a:rPr lang="en-GB" smtClean="0"/>
              <a:t>11/05/2012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53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C48B-F408-45A2-8F66-92138538F844}" type="datetime1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7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545B-880C-44F5-93A3-F0F3FF9D804B}" type="datetime1">
              <a:rPr lang="en-GB" smtClean="0"/>
              <a:t>11/05/2012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18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F661B-4D56-4F94-9CC7-FE7EAA376DD9}" type="datetime1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32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A9EB-AD4E-4CCF-8642-6B67D2A52497}" type="datetime1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92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CAC27-C9E5-49A3-9DF0-0F39251F700B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6444D-99A9-43CB-B07C-E60AF17AB4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17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/>
          </a:bodyPr>
          <a:lstStyle/>
          <a:p>
            <a:r>
              <a:rPr lang="fr-CH" dirty="0" smtClean="0"/>
              <a:t>Vacuum Control for AD/ELENA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G. Pigny TE/VSC/ICM</a:t>
            </a:r>
          </a:p>
          <a:p>
            <a:endParaRPr lang="fr-CH" sz="2000" dirty="0"/>
          </a:p>
          <a:p>
            <a:r>
              <a:rPr lang="fr-CH" sz="2000" dirty="0"/>
              <a:t>May 11th 2012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2040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n-GB" sz="4200" dirty="0" smtClean="0"/>
              <a:t>AD Control equipment upgrade</a:t>
            </a:r>
            <a:endParaRPr lang="en-GB" sz="4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654550"/>
              </p:ext>
            </p:extLst>
          </p:nvPr>
        </p:nvGraphicFramePr>
        <p:xfrm>
          <a:off x="457200" y="1052736"/>
          <a:ext cx="8027607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907"/>
                <a:gridCol w="1598168"/>
                <a:gridCol w="1400493"/>
                <a:gridCol w="1843405"/>
                <a:gridCol w="189763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Instrument</a:t>
                      </a:r>
                    </a:p>
                    <a:p>
                      <a:r>
                        <a:rPr lang="en-GB" dirty="0" smtClean="0"/>
                        <a:t>(Machine)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</a:t>
                      </a:r>
                    </a:p>
                    <a:p>
                      <a:r>
                        <a:rPr lang="en-GB" dirty="0" smtClean="0"/>
                        <a:t>(Rack)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</a:t>
                      </a:r>
                    </a:p>
                    <a:p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 price [</a:t>
                      </a:r>
                      <a:r>
                        <a:rPr lang="en-GB" dirty="0" err="1" smtClean="0"/>
                        <a:t>kCHF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 price [</a:t>
                      </a:r>
                      <a:r>
                        <a:rPr lang="en-GB" dirty="0" err="1" smtClean="0"/>
                        <a:t>kCHF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VPGF [16]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VPGF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VVS [15]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VVS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 [6]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CRYO</a:t>
                      </a:r>
                      <a:r>
                        <a:rPr lang="en-GB" baseline="0" dirty="0" smtClean="0"/>
                        <a:t>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VPI</a:t>
                      </a:r>
                      <a:r>
                        <a:rPr lang="en-GB" baseline="0" dirty="0" smtClean="0"/>
                        <a:t> [65]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VPI ctrl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VGR [35]</a:t>
                      </a:r>
                    </a:p>
                    <a:p>
                      <a:r>
                        <a:rPr lang="en-GB" dirty="0" smtClean="0"/>
                        <a:t>VGP [37]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VGR/P ctrl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profibus</a:t>
                      </a:r>
                      <a:r>
                        <a:rPr lang="en-GB" dirty="0" smtClean="0"/>
                        <a:t> card)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VGI [19]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VGI  ctrl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4.4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VPS [99]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VPS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PLC master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Rack</a:t>
                      </a:r>
                      <a:r>
                        <a:rPr lang="fr-CH" baseline="0" dirty="0" smtClean="0"/>
                        <a:t>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Cabling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42</a:t>
                      </a:r>
                      <a:r>
                        <a:rPr lang="fr-CH" baseline="0" dirty="0" smtClean="0"/>
                        <a:t> (L=200m)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[</a:t>
                      </a:r>
                      <a:r>
                        <a:rPr lang="en-GB" b="1" dirty="0" err="1" smtClean="0"/>
                        <a:t>kCHF</a:t>
                      </a:r>
                      <a:r>
                        <a:rPr lang="en-GB" b="1" dirty="0" smtClean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556 (454)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DBF-1619-472E-99CB-9D2410CAF63E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83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Autofit/>
          </a:bodyPr>
          <a:lstStyle/>
          <a:p>
            <a:r>
              <a:rPr lang="en-GB" sz="4200" dirty="0" smtClean="0"/>
              <a:t>Control equipment to be installed for ELENA</a:t>
            </a:r>
            <a:endParaRPr lang="en-GB" sz="4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899532"/>
              </p:ext>
            </p:extLst>
          </p:nvPr>
        </p:nvGraphicFramePr>
        <p:xfrm>
          <a:off x="457200" y="1700808"/>
          <a:ext cx="7726998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907"/>
                <a:gridCol w="1376934"/>
                <a:gridCol w="1441768"/>
                <a:gridCol w="1722755"/>
                <a:gridCol w="189763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Instrument</a:t>
                      </a:r>
                    </a:p>
                    <a:p>
                      <a:r>
                        <a:rPr lang="en-GB" dirty="0" smtClean="0"/>
                        <a:t>(Machine)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</a:t>
                      </a:r>
                    </a:p>
                    <a:p>
                      <a:r>
                        <a:rPr lang="en-GB" dirty="0" smtClean="0"/>
                        <a:t>(Rack)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</a:t>
                      </a:r>
                    </a:p>
                    <a:p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 price [</a:t>
                      </a:r>
                      <a:r>
                        <a:rPr lang="en-GB" dirty="0" err="1" smtClean="0"/>
                        <a:t>kHF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 price [</a:t>
                      </a:r>
                      <a:r>
                        <a:rPr lang="en-GB" dirty="0" err="1" smtClean="0"/>
                        <a:t>kCHF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VGPM [2]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VPGM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VVS [8]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VVS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VPI [12]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VPI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VGR [8]</a:t>
                      </a:r>
                    </a:p>
                    <a:p>
                      <a:r>
                        <a:rPr lang="en-GB" dirty="0" smtClean="0"/>
                        <a:t>VGP [8]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VGR/P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VGI [8]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VGI ctrl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Cabling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46</a:t>
                      </a:r>
                      <a:r>
                        <a:rPr lang="fr-CH" baseline="0" dirty="0" smtClean="0"/>
                        <a:t>   </a:t>
                      </a:r>
                      <a:r>
                        <a:rPr lang="fr-CH" dirty="0" smtClean="0"/>
                        <a:t>(L=80 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[</a:t>
                      </a:r>
                      <a:r>
                        <a:rPr lang="en-GB" b="1" dirty="0" err="1" smtClean="0"/>
                        <a:t>kCHF</a:t>
                      </a:r>
                      <a:r>
                        <a:rPr lang="en-GB" b="1" dirty="0" smtClean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210.2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A8C6A-6398-479C-9085-00EE6E03A685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8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r>
              <a:rPr lang="en-GB" sz="4200" dirty="0" smtClean="0"/>
              <a:t>AD/ELENA Project milestones</a:t>
            </a:r>
            <a:endParaRPr lang="en-GB" sz="4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332038"/>
              </p:ext>
            </p:extLst>
          </p:nvPr>
        </p:nvGraphicFramePr>
        <p:xfrm>
          <a:off x="457200" y="1124744"/>
          <a:ext cx="82296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68511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Years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Milstones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Ring optics and layout: March/2012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Manpower/budget profiles and schedule: April/2012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Transfer lines: Mai/2012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TDR (Technical Design Review): June/2012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Magnets design: December/2012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AD Hall preparations: 01/2013-12/2013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Delivery of the new building: 10/2013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Moving the kicker platform: 11/2013-03/2014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Moving the kicker platform: 11/2013-03/2014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ELENA Installation: 01/2014-03/2015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AD Start-up: 05/2014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ELENA Installation: 01/2014-03/2015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ELENA commissioning: from 04/2015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A196-EAFD-47E0-A6D1-0203AB50B237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31640" y="573325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ELENA and AD status 8</a:t>
            </a:r>
            <a:r>
              <a:rPr lang="en-GB" b="1" baseline="30000" dirty="0"/>
              <a:t>th</a:t>
            </a:r>
            <a:r>
              <a:rPr lang="en-GB" b="1" dirty="0"/>
              <a:t> March 2012, IEFC Workshop/</a:t>
            </a:r>
            <a:r>
              <a:rPr lang="en-GB" b="1" dirty="0" err="1"/>
              <a:t>S.Maury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569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n-GB" sz="4200" dirty="0" smtClean="0"/>
              <a:t>Controls milestones</a:t>
            </a:r>
            <a:endParaRPr lang="en-GB" sz="4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99096"/>
              </p:ext>
            </p:extLst>
          </p:nvPr>
        </p:nvGraphicFramePr>
        <p:xfrm>
          <a:off x="457200" y="1164808"/>
          <a:ext cx="8229600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Years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Milstones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Hardware ordering (June 2012)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Hardware development (VPS</a:t>
                      </a:r>
                      <a:r>
                        <a:rPr lang="en-GB" baseline="0" dirty="0" smtClean="0"/>
                        <a:t> com crate</a:t>
                      </a:r>
                      <a:r>
                        <a:rPr lang="en-GB" dirty="0" smtClean="0"/>
                        <a:t>) (Nov. 2012)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Software development (PLC/PVSS/DB) (Nov. 2012)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Equipment manufacturing and cabling (Dec. 2012)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EN/EL rack power upgrade and cabling (AD) (Feb. 2013)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Old crates dismounting (AD) (March. 2013)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New</a:t>
                      </a:r>
                      <a:r>
                        <a:rPr lang="en-GB" baseline="0" dirty="0" smtClean="0"/>
                        <a:t> crates </a:t>
                      </a:r>
                      <a:r>
                        <a:rPr lang="en-GB" dirty="0" smtClean="0"/>
                        <a:t>installation, cabling (AD) (June2013)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PLC Software upload, PVSS and DB (AD) (Sept. 2013)</a:t>
                      </a:r>
                      <a:endParaRPr lang="en-GB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Vacuum control equipment commissioning and test (AD)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Vacuum control equipment commissioning and test</a:t>
                      </a:r>
                      <a:r>
                        <a:rPr lang="en-GB" baseline="0" dirty="0" smtClean="0"/>
                        <a:t> (AD) </a:t>
                      </a:r>
                      <a:endParaRPr lang="en-GB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EN/EL rack power</a:t>
                      </a:r>
                      <a:r>
                        <a:rPr lang="en-GB" baseline="0" dirty="0" smtClean="0"/>
                        <a:t> upgrade and cabling (ELENA) (March 2014)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Crates installation, cabling (ELENA) (May 2014)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PLC Software upload, PVSS and DB (ELENA) (June 2014)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Vacuum control equipment commissioning and test (ELENA)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Vacuum control equipment commissioning and test (ELENA)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C7E6-04E5-47CD-8C8C-B6848A30AAB8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31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fr-CH" sz="4200" dirty="0" smtClean="0"/>
              <a:t>ICM people </a:t>
            </a:r>
            <a:r>
              <a:rPr lang="fr-CH" sz="4200" dirty="0" err="1" smtClean="0"/>
              <a:t>involved</a:t>
            </a:r>
            <a:r>
              <a:rPr lang="fr-CH" sz="4200" dirty="0" smtClean="0"/>
              <a:t> in the </a:t>
            </a:r>
            <a:r>
              <a:rPr lang="fr-CH" sz="4200" dirty="0" err="1" smtClean="0"/>
              <a:t>project</a:t>
            </a:r>
            <a:endParaRPr lang="en-GB" sz="4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F908-520B-4F14-8C08-9F428E4D00AC}" type="datetime1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6024"/>
            <a:ext cx="8229600" cy="442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00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r>
              <a:rPr lang="en-GB" sz="4200" dirty="0" smtClean="0"/>
              <a:t>ICM manpower AD/ELENA</a:t>
            </a:r>
            <a:endParaRPr lang="en-GB" sz="4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D21C-BE77-470B-910F-20673EA71E70}" type="datetime1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15</a:t>
            </a:fld>
            <a:endParaRPr lang="en-GB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1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44624"/>
            <a:ext cx="8229600" cy="922114"/>
          </a:xfrm>
        </p:spPr>
        <p:txBody>
          <a:bodyPr>
            <a:normAutofit/>
          </a:bodyPr>
          <a:lstStyle/>
          <a:p>
            <a:r>
              <a:rPr lang="en-GB" sz="4200" dirty="0" smtClean="0"/>
              <a:t>Conclusion</a:t>
            </a:r>
            <a:endParaRPr lang="en-GB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Architecture standardized in accordance with the other machines (PS, SPS, LHC)</a:t>
            </a:r>
          </a:p>
          <a:p>
            <a:r>
              <a:rPr lang="en-GB" dirty="0"/>
              <a:t>Fully integrated in </a:t>
            </a:r>
            <a:r>
              <a:rPr lang="en-GB" dirty="0" smtClean="0"/>
              <a:t>PVSS </a:t>
            </a:r>
          </a:p>
          <a:p>
            <a:r>
              <a:rPr lang="en-GB" dirty="0" smtClean="0"/>
              <a:t>Hardware upgrade planned:</a:t>
            </a:r>
          </a:p>
          <a:p>
            <a:pPr lvl="1"/>
            <a:r>
              <a:rPr lang="en-GB" dirty="0" smtClean="0"/>
              <a:t>New remote control for VPS</a:t>
            </a:r>
          </a:p>
          <a:p>
            <a:pPr lvl="1"/>
            <a:r>
              <a:rPr lang="en-GB" dirty="0" smtClean="0"/>
              <a:t>Remote control for </a:t>
            </a:r>
            <a:r>
              <a:rPr lang="en-GB" dirty="0" err="1" smtClean="0"/>
              <a:t>Cryo</a:t>
            </a:r>
            <a:r>
              <a:rPr lang="en-GB" dirty="0" smtClean="0"/>
              <a:t>-pump</a:t>
            </a:r>
          </a:p>
          <a:p>
            <a:pPr lvl="1"/>
            <a:r>
              <a:rPr lang="en-GB" dirty="0" smtClean="0"/>
              <a:t>New VPG controllers</a:t>
            </a:r>
          </a:p>
          <a:p>
            <a:pPr lvl="1"/>
            <a:r>
              <a:rPr lang="en-GB" dirty="0" smtClean="0"/>
              <a:t>New VGI controllers</a:t>
            </a:r>
          </a:p>
          <a:p>
            <a:pPr lvl="1"/>
            <a:r>
              <a:rPr lang="en-GB" dirty="0" smtClean="0"/>
              <a:t>New VPI controllers</a:t>
            </a:r>
          </a:p>
          <a:p>
            <a:pPr lvl="1"/>
            <a:r>
              <a:rPr lang="en-GB" dirty="0" smtClean="0"/>
              <a:t>Racks main power supply upgrade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880-769C-4F6C-AC4C-5AE4B439E8D7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34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E667-93AB-4816-AD44-46034EAB5A77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</p:spPr>
        <p:txBody>
          <a:bodyPr lIns="0" tIns="0" rIns="0" bIns="0">
            <a:noAutofit/>
          </a:bodyPr>
          <a:lstStyle/>
          <a:p>
            <a:r>
              <a:rPr lang="fr-CH" sz="4200" dirty="0" smtClean="0"/>
              <a:t>AD in the CERN </a:t>
            </a:r>
            <a:r>
              <a:rPr lang="fr-CH" sz="4200" dirty="0" err="1" smtClean="0"/>
              <a:t>Accelerators</a:t>
            </a:r>
            <a:r>
              <a:rPr lang="fr-CH" sz="4200" dirty="0" smtClean="0"/>
              <a:t> </a:t>
            </a:r>
            <a:r>
              <a:rPr lang="fr-CH" sz="4200" dirty="0" err="1" smtClean="0"/>
              <a:t>complex</a:t>
            </a:r>
            <a:endParaRPr lang="en-GB" sz="4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2736"/>
            <a:ext cx="7416824" cy="525658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31BE9-9307-47C8-8BF0-447482546E84}" type="datetime1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n-GB" sz="4200" b="1" dirty="0" smtClean="0"/>
              <a:t>AD</a:t>
            </a:r>
            <a:r>
              <a:rPr lang="en-GB" sz="4200" dirty="0" smtClean="0"/>
              <a:t>: </a:t>
            </a:r>
            <a:r>
              <a:rPr lang="en-GB" sz="4200" b="1" dirty="0" smtClean="0"/>
              <a:t>A</a:t>
            </a:r>
            <a:r>
              <a:rPr lang="en-GB" sz="4200" dirty="0" smtClean="0"/>
              <a:t>ntiproton </a:t>
            </a:r>
            <a:r>
              <a:rPr lang="en-GB" sz="4200" b="1" dirty="0" smtClean="0"/>
              <a:t>D</a:t>
            </a:r>
            <a:r>
              <a:rPr lang="en-GB" sz="4200" dirty="0" smtClean="0"/>
              <a:t>ecelerator</a:t>
            </a:r>
            <a:endParaRPr lang="en-GB" sz="4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41682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6272" y="55985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AD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55776" y="5445224"/>
            <a:ext cx="1008112" cy="3379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B692-6414-4FE3-B4AB-2BC1F8D33BE7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3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331640" y="3429000"/>
            <a:ext cx="7146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-360000">
            <a:off x="2298300" y="3429000"/>
            <a:ext cx="545508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2983705" y="3546000"/>
            <a:ext cx="3208295" cy="2221400"/>
            <a:chOff x="2983705" y="3546000"/>
            <a:chExt cx="3208295" cy="2221400"/>
          </a:xfrm>
        </p:grpSpPr>
        <p:cxnSp>
          <p:nvCxnSpPr>
            <p:cNvPr id="17" name="Straight Connector 16"/>
            <p:cNvCxnSpPr/>
            <p:nvPr/>
          </p:nvCxnSpPr>
          <p:spPr>
            <a:xfrm rot="-180000">
              <a:off x="2983705" y="3546000"/>
              <a:ext cx="864096" cy="180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8" name="Group 1047"/>
            <p:cNvGrpSpPr/>
            <p:nvPr/>
          </p:nvGrpSpPr>
          <p:grpSpPr>
            <a:xfrm>
              <a:off x="3635896" y="3708000"/>
              <a:ext cx="2556104" cy="2059400"/>
              <a:chOff x="3635896" y="3708000"/>
              <a:chExt cx="2556104" cy="20594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rot="-780000">
                <a:off x="3923928" y="3708000"/>
                <a:ext cx="216024" cy="112559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60000" flipV="1">
                <a:off x="3914036" y="3789040"/>
                <a:ext cx="2026116" cy="1579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3914052" y="5760000"/>
                <a:ext cx="2026084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5" name="Straight Connector 1024"/>
              <p:cNvCxnSpPr/>
              <p:nvPr/>
            </p:nvCxnSpPr>
            <p:spPr>
              <a:xfrm>
                <a:off x="3635896" y="4293096"/>
                <a:ext cx="0" cy="100811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8" name="Straight Connector 1027"/>
              <p:cNvCxnSpPr/>
              <p:nvPr/>
            </p:nvCxnSpPr>
            <p:spPr>
              <a:xfrm>
                <a:off x="6192000" y="4365104"/>
                <a:ext cx="0" cy="864096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5" name="Freeform 1034"/>
              <p:cNvSpPr/>
              <p:nvPr/>
            </p:nvSpPr>
            <p:spPr>
              <a:xfrm>
                <a:off x="3638517" y="3795713"/>
                <a:ext cx="271496" cy="495300"/>
              </a:xfrm>
              <a:custGeom>
                <a:avLst/>
                <a:gdLst>
                  <a:gd name="connsiteX0" fmla="*/ 271496 w 271496"/>
                  <a:gd name="connsiteY0" fmla="*/ 0 h 495300"/>
                  <a:gd name="connsiteX1" fmla="*/ 223871 w 271496"/>
                  <a:gd name="connsiteY1" fmla="*/ 9525 h 495300"/>
                  <a:gd name="connsiteX2" fmla="*/ 195296 w 271496"/>
                  <a:gd name="connsiteY2" fmla="*/ 23812 h 495300"/>
                  <a:gd name="connsiteX3" fmla="*/ 161958 w 271496"/>
                  <a:gd name="connsiteY3" fmla="*/ 61912 h 495300"/>
                  <a:gd name="connsiteX4" fmla="*/ 152433 w 271496"/>
                  <a:gd name="connsiteY4" fmla="*/ 76200 h 495300"/>
                  <a:gd name="connsiteX5" fmla="*/ 123858 w 271496"/>
                  <a:gd name="connsiteY5" fmla="*/ 95250 h 495300"/>
                  <a:gd name="connsiteX6" fmla="*/ 114333 w 271496"/>
                  <a:gd name="connsiteY6" fmla="*/ 109537 h 495300"/>
                  <a:gd name="connsiteX7" fmla="*/ 90521 w 271496"/>
                  <a:gd name="connsiteY7" fmla="*/ 133350 h 495300"/>
                  <a:gd name="connsiteX8" fmla="*/ 80996 w 271496"/>
                  <a:gd name="connsiteY8" fmla="*/ 161925 h 495300"/>
                  <a:gd name="connsiteX9" fmla="*/ 71471 w 271496"/>
                  <a:gd name="connsiteY9" fmla="*/ 190500 h 495300"/>
                  <a:gd name="connsiteX10" fmla="*/ 66708 w 271496"/>
                  <a:gd name="connsiteY10" fmla="*/ 204787 h 495300"/>
                  <a:gd name="connsiteX11" fmla="*/ 57183 w 271496"/>
                  <a:gd name="connsiteY11" fmla="*/ 219075 h 495300"/>
                  <a:gd name="connsiteX12" fmla="*/ 38133 w 271496"/>
                  <a:gd name="connsiteY12" fmla="*/ 261937 h 495300"/>
                  <a:gd name="connsiteX13" fmla="*/ 28608 w 271496"/>
                  <a:gd name="connsiteY13" fmla="*/ 304800 h 495300"/>
                  <a:gd name="connsiteX14" fmla="*/ 19083 w 271496"/>
                  <a:gd name="connsiteY14" fmla="*/ 319087 h 495300"/>
                  <a:gd name="connsiteX15" fmla="*/ 14321 w 271496"/>
                  <a:gd name="connsiteY15" fmla="*/ 333375 h 495300"/>
                  <a:gd name="connsiteX16" fmla="*/ 4796 w 271496"/>
                  <a:gd name="connsiteY16" fmla="*/ 390525 h 495300"/>
                  <a:gd name="connsiteX17" fmla="*/ 33 w 271496"/>
                  <a:gd name="connsiteY17" fmla="*/ 4953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96" h="495300">
                    <a:moveTo>
                      <a:pt x="271496" y="0"/>
                    </a:moveTo>
                    <a:cubicBezTo>
                      <a:pt x="255621" y="3175"/>
                      <a:pt x="237342" y="545"/>
                      <a:pt x="223871" y="9525"/>
                    </a:cubicBezTo>
                    <a:cubicBezTo>
                      <a:pt x="205406" y="21834"/>
                      <a:pt x="215013" y="17240"/>
                      <a:pt x="195296" y="23812"/>
                    </a:cubicBezTo>
                    <a:cubicBezTo>
                      <a:pt x="173071" y="57150"/>
                      <a:pt x="185771" y="46037"/>
                      <a:pt x="161958" y="61912"/>
                    </a:cubicBezTo>
                    <a:cubicBezTo>
                      <a:pt x="158783" y="66675"/>
                      <a:pt x="156741" y="72431"/>
                      <a:pt x="152433" y="76200"/>
                    </a:cubicBezTo>
                    <a:cubicBezTo>
                      <a:pt x="143818" y="83738"/>
                      <a:pt x="123858" y="95250"/>
                      <a:pt x="123858" y="95250"/>
                    </a:cubicBezTo>
                    <a:cubicBezTo>
                      <a:pt x="120683" y="100012"/>
                      <a:pt x="118380" y="105490"/>
                      <a:pt x="114333" y="109537"/>
                    </a:cubicBezTo>
                    <a:cubicBezTo>
                      <a:pt x="97823" y="126047"/>
                      <a:pt x="100681" y="110490"/>
                      <a:pt x="90521" y="133350"/>
                    </a:cubicBezTo>
                    <a:cubicBezTo>
                      <a:pt x="86443" y="142525"/>
                      <a:pt x="84171" y="152400"/>
                      <a:pt x="80996" y="161925"/>
                    </a:cubicBezTo>
                    <a:lnTo>
                      <a:pt x="71471" y="190500"/>
                    </a:lnTo>
                    <a:cubicBezTo>
                      <a:pt x="69884" y="195262"/>
                      <a:pt x="69493" y="200610"/>
                      <a:pt x="66708" y="204787"/>
                    </a:cubicBezTo>
                    <a:lnTo>
                      <a:pt x="57183" y="219075"/>
                    </a:lnTo>
                    <a:cubicBezTo>
                      <a:pt x="45848" y="253080"/>
                      <a:pt x="53227" y="239296"/>
                      <a:pt x="38133" y="261937"/>
                    </a:cubicBezTo>
                    <a:cubicBezTo>
                      <a:pt x="36303" y="272916"/>
                      <a:pt x="34471" y="293074"/>
                      <a:pt x="28608" y="304800"/>
                    </a:cubicBezTo>
                    <a:cubicBezTo>
                      <a:pt x="26048" y="309919"/>
                      <a:pt x="22258" y="314325"/>
                      <a:pt x="19083" y="319087"/>
                    </a:cubicBezTo>
                    <a:cubicBezTo>
                      <a:pt x="17496" y="323850"/>
                      <a:pt x="15539" y="328505"/>
                      <a:pt x="14321" y="333375"/>
                    </a:cubicBezTo>
                    <a:cubicBezTo>
                      <a:pt x="9676" y="351956"/>
                      <a:pt x="7486" y="371693"/>
                      <a:pt x="4796" y="390525"/>
                    </a:cubicBezTo>
                    <a:cubicBezTo>
                      <a:pt x="-706" y="473050"/>
                      <a:pt x="33" y="438097"/>
                      <a:pt x="33" y="49530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7" name="Freeform 1036"/>
              <p:cNvSpPr/>
              <p:nvPr/>
            </p:nvSpPr>
            <p:spPr>
              <a:xfrm>
                <a:off x="5934075" y="3814763"/>
                <a:ext cx="257175" cy="557212"/>
              </a:xfrm>
              <a:custGeom>
                <a:avLst/>
                <a:gdLst>
                  <a:gd name="connsiteX0" fmla="*/ 0 w 257175"/>
                  <a:gd name="connsiteY0" fmla="*/ 0 h 557212"/>
                  <a:gd name="connsiteX1" fmla="*/ 23813 w 257175"/>
                  <a:gd name="connsiteY1" fmla="*/ 4762 h 557212"/>
                  <a:gd name="connsiteX2" fmla="*/ 52388 w 257175"/>
                  <a:gd name="connsiteY2" fmla="*/ 9525 h 557212"/>
                  <a:gd name="connsiteX3" fmla="*/ 66675 w 257175"/>
                  <a:gd name="connsiteY3" fmla="*/ 14287 h 557212"/>
                  <a:gd name="connsiteX4" fmla="*/ 76200 w 257175"/>
                  <a:gd name="connsiteY4" fmla="*/ 28575 h 557212"/>
                  <a:gd name="connsiteX5" fmla="*/ 90488 w 257175"/>
                  <a:gd name="connsiteY5" fmla="*/ 38100 h 557212"/>
                  <a:gd name="connsiteX6" fmla="*/ 95250 w 257175"/>
                  <a:gd name="connsiteY6" fmla="*/ 52387 h 557212"/>
                  <a:gd name="connsiteX7" fmla="*/ 114300 w 257175"/>
                  <a:gd name="connsiteY7" fmla="*/ 80962 h 557212"/>
                  <a:gd name="connsiteX8" fmla="*/ 133350 w 257175"/>
                  <a:gd name="connsiteY8" fmla="*/ 109537 h 557212"/>
                  <a:gd name="connsiteX9" fmla="*/ 142875 w 257175"/>
                  <a:gd name="connsiteY9" fmla="*/ 123825 h 557212"/>
                  <a:gd name="connsiteX10" fmla="*/ 157163 w 257175"/>
                  <a:gd name="connsiteY10" fmla="*/ 152400 h 557212"/>
                  <a:gd name="connsiteX11" fmla="*/ 176213 w 257175"/>
                  <a:gd name="connsiteY11" fmla="*/ 171450 h 557212"/>
                  <a:gd name="connsiteX12" fmla="*/ 180975 w 257175"/>
                  <a:gd name="connsiteY12" fmla="*/ 185737 h 557212"/>
                  <a:gd name="connsiteX13" fmla="*/ 195263 w 257175"/>
                  <a:gd name="connsiteY13" fmla="*/ 200025 h 557212"/>
                  <a:gd name="connsiteX14" fmla="*/ 209550 w 257175"/>
                  <a:gd name="connsiteY14" fmla="*/ 242887 h 557212"/>
                  <a:gd name="connsiteX15" fmla="*/ 214313 w 257175"/>
                  <a:gd name="connsiteY15" fmla="*/ 257175 h 557212"/>
                  <a:gd name="connsiteX16" fmla="*/ 219075 w 257175"/>
                  <a:gd name="connsiteY16" fmla="*/ 300037 h 557212"/>
                  <a:gd name="connsiteX17" fmla="*/ 223838 w 257175"/>
                  <a:gd name="connsiteY17" fmla="*/ 314325 h 557212"/>
                  <a:gd name="connsiteX18" fmla="*/ 233363 w 257175"/>
                  <a:gd name="connsiteY18" fmla="*/ 357187 h 557212"/>
                  <a:gd name="connsiteX19" fmla="*/ 242888 w 257175"/>
                  <a:gd name="connsiteY19" fmla="*/ 404812 h 557212"/>
                  <a:gd name="connsiteX20" fmla="*/ 247650 w 257175"/>
                  <a:gd name="connsiteY20" fmla="*/ 495300 h 557212"/>
                  <a:gd name="connsiteX21" fmla="*/ 252413 w 257175"/>
                  <a:gd name="connsiteY21" fmla="*/ 533400 h 557212"/>
                  <a:gd name="connsiteX22" fmla="*/ 257175 w 257175"/>
                  <a:gd name="connsiteY22" fmla="*/ 557212 h 557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7175" h="557212">
                    <a:moveTo>
                      <a:pt x="0" y="0"/>
                    </a:moveTo>
                    <a:lnTo>
                      <a:pt x="23813" y="4762"/>
                    </a:lnTo>
                    <a:cubicBezTo>
                      <a:pt x="33314" y="6489"/>
                      <a:pt x="42962" y="7430"/>
                      <a:pt x="52388" y="9525"/>
                    </a:cubicBezTo>
                    <a:cubicBezTo>
                      <a:pt x="57288" y="10614"/>
                      <a:pt x="61913" y="12700"/>
                      <a:pt x="66675" y="14287"/>
                    </a:cubicBezTo>
                    <a:cubicBezTo>
                      <a:pt x="69850" y="19050"/>
                      <a:pt x="72153" y="24528"/>
                      <a:pt x="76200" y="28575"/>
                    </a:cubicBezTo>
                    <a:cubicBezTo>
                      <a:pt x="80247" y="32622"/>
                      <a:pt x="86912" y="33630"/>
                      <a:pt x="90488" y="38100"/>
                    </a:cubicBezTo>
                    <a:cubicBezTo>
                      <a:pt x="93624" y="42020"/>
                      <a:pt x="92812" y="47999"/>
                      <a:pt x="95250" y="52387"/>
                    </a:cubicBezTo>
                    <a:cubicBezTo>
                      <a:pt x="100809" y="62394"/>
                      <a:pt x="107950" y="71437"/>
                      <a:pt x="114300" y="80962"/>
                    </a:cubicBezTo>
                    <a:lnTo>
                      <a:pt x="133350" y="109537"/>
                    </a:lnTo>
                    <a:cubicBezTo>
                      <a:pt x="136525" y="114300"/>
                      <a:pt x="141065" y="118395"/>
                      <a:pt x="142875" y="123825"/>
                    </a:cubicBezTo>
                    <a:cubicBezTo>
                      <a:pt x="149448" y="143542"/>
                      <a:pt x="144853" y="133935"/>
                      <a:pt x="157163" y="152400"/>
                    </a:cubicBezTo>
                    <a:cubicBezTo>
                      <a:pt x="169861" y="190497"/>
                      <a:pt x="150814" y="146051"/>
                      <a:pt x="176213" y="171450"/>
                    </a:cubicBezTo>
                    <a:cubicBezTo>
                      <a:pt x="179763" y="175000"/>
                      <a:pt x="178190" y="181560"/>
                      <a:pt x="180975" y="185737"/>
                    </a:cubicBezTo>
                    <a:cubicBezTo>
                      <a:pt x="184711" y="191341"/>
                      <a:pt x="190500" y="195262"/>
                      <a:pt x="195263" y="200025"/>
                    </a:cubicBezTo>
                    <a:lnTo>
                      <a:pt x="209550" y="242887"/>
                    </a:lnTo>
                    <a:lnTo>
                      <a:pt x="214313" y="257175"/>
                    </a:lnTo>
                    <a:cubicBezTo>
                      <a:pt x="215900" y="271462"/>
                      <a:pt x="216712" y="285857"/>
                      <a:pt x="219075" y="300037"/>
                    </a:cubicBezTo>
                    <a:cubicBezTo>
                      <a:pt x="219900" y="304989"/>
                      <a:pt x="222459" y="309498"/>
                      <a:pt x="223838" y="314325"/>
                    </a:cubicBezTo>
                    <a:cubicBezTo>
                      <a:pt x="227260" y="326302"/>
                      <a:pt x="231401" y="345416"/>
                      <a:pt x="233363" y="357187"/>
                    </a:cubicBezTo>
                    <a:cubicBezTo>
                      <a:pt x="240660" y="400969"/>
                      <a:pt x="233759" y="377427"/>
                      <a:pt x="242888" y="404812"/>
                    </a:cubicBezTo>
                    <a:cubicBezTo>
                      <a:pt x="244475" y="434975"/>
                      <a:pt x="245419" y="465178"/>
                      <a:pt x="247650" y="495300"/>
                    </a:cubicBezTo>
                    <a:cubicBezTo>
                      <a:pt x="248595" y="508064"/>
                      <a:pt x="250467" y="520750"/>
                      <a:pt x="252413" y="533400"/>
                    </a:cubicBezTo>
                    <a:cubicBezTo>
                      <a:pt x="253644" y="541400"/>
                      <a:pt x="257175" y="557212"/>
                      <a:pt x="257175" y="557212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5" name="Freeform 1044"/>
              <p:cNvSpPr/>
              <p:nvPr/>
            </p:nvSpPr>
            <p:spPr>
              <a:xfrm>
                <a:off x="5938251" y="5238750"/>
                <a:ext cx="243474" cy="514350"/>
              </a:xfrm>
              <a:custGeom>
                <a:avLst/>
                <a:gdLst>
                  <a:gd name="connsiteX0" fmla="*/ 243474 w 243474"/>
                  <a:gd name="connsiteY0" fmla="*/ 0 h 514350"/>
                  <a:gd name="connsiteX1" fmla="*/ 238712 w 243474"/>
                  <a:gd name="connsiteY1" fmla="*/ 138113 h 514350"/>
                  <a:gd name="connsiteX2" fmla="*/ 229187 w 243474"/>
                  <a:gd name="connsiteY2" fmla="*/ 166688 h 514350"/>
                  <a:gd name="connsiteX3" fmla="*/ 224424 w 243474"/>
                  <a:gd name="connsiteY3" fmla="*/ 190500 h 514350"/>
                  <a:gd name="connsiteX4" fmla="*/ 214899 w 243474"/>
                  <a:gd name="connsiteY4" fmla="*/ 223838 h 514350"/>
                  <a:gd name="connsiteX5" fmla="*/ 210137 w 243474"/>
                  <a:gd name="connsiteY5" fmla="*/ 247650 h 514350"/>
                  <a:gd name="connsiteX6" fmla="*/ 200612 w 243474"/>
                  <a:gd name="connsiteY6" fmla="*/ 276225 h 514350"/>
                  <a:gd name="connsiteX7" fmla="*/ 195849 w 243474"/>
                  <a:gd name="connsiteY7" fmla="*/ 290513 h 514350"/>
                  <a:gd name="connsiteX8" fmla="*/ 186324 w 243474"/>
                  <a:gd name="connsiteY8" fmla="*/ 338138 h 514350"/>
                  <a:gd name="connsiteX9" fmla="*/ 167274 w 243474"/>
                  <a:gd name="connsiteY9" fmla="*/ 366713 h 514350"/>
                  <a:gd name="connsiteX10" fmla="*/ 143462 w 243474"/>
                  <a:gd name="connsiteY10" fmla="*/ 395288 h 514350"/>
                  <a:gd name="connsiteX11" fmla="*/ 129174 w 243474"/>
                  <a:gd name="connsiteY11" fmla="*/ 400050 h 514350"/>
                  <a:gd name="connsiteX12" fmla="*/ 119649 w 243474"/>
                  <a:gd name="connsiteY12" fmla="*/ 428625 h 514350"/>
                  <a:gd name="connsiteX13" fmla="*/ 114887 w 243474"/>
                  <a:gd name="connsiteY13" fmla="*/ 442913 h 514350"/>
                  <a:gd name="connsiteX14" fmla="*/ 72024 w 243474"/>
                  <a:gd name="connsiteY14" fmla="*/ 466725 h 514350"/>
                  <a:gd name="connsiteX15" fmla="*/ 62499 w 243474"/>
                  <a:gd name="connsiteY15" fmla="*/ 481013 h 514350"/>
                  <a:gd name="connsiteX16" fmla="*/ 29162 w 243474"/>
                  <a:gd name="connsiteY16" fmla="*/ 495300 h 514350"/>
                  <a:gd name="connsiteX17" fmla="*/ 14874 w 243474"/>
                  <a:gd name="connsiteY17" fmla="*/ 504825 h 514350"/>
                  <a:gd name="connsiteX18" fmla="*/ 587 w 243474"/>
                  <a:gd name="connsiteY18" fmla="*/ 509588 h 514350"/>
                  <a:gd name="connsiteX19" fmla="*/ 587 w 243474"/>
                  <a:gd name="connsiteY19" fmla="*/ 51435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3474" h="514350">
                    <a:moveTo>
                      <a:pt x="243474" y="0"/>
                    </a:moveTo>
                    <a:cubicBezTo>
                      <a:pt x="241887" y="46038"/>
                      <a:pt x="242646" y="92216"/>
                      <a:pt x="238712" y="138113"/>
                    </a:cubicBezTo>
                    <a:cubicBezTo>
                      <a:pt x="237855" y="148117"/>
                      <a:pt x="231156" y="156843"/>
                      <a:pt x="229187" y="166688"/>
                    </a:cubicBezTo>
                    <a:cubicBezTo>
                      <a:pt x="227599" y="174625"/>
                      <a:pt x="226180" y="182598"/>
                      <a:pt x="224424" y="190500"/>
                    </a:cubicBezTo>
                    <a:cubicBezTo>
                      <a:pt x="206596" y="270725"/>
                      <a:pt x="230820" y="160155"/>
                      <a:pt x="214899" y="223838"/>
                    </a:cubicBezTo>
                    <a:cubicBezTo>
                      <a:pt x="212936" y="231691"/>
                      <a:pt x="212267" y="239841"/>
                      <a:pt x="210137" y="247650"/>
                    </a:cubicBezTo>
                    <a:cubicBezTo>
                      <a:pt x="207495" y="257336"/>
                      <a:pt x="203787" y="266700"/>
                      <a:pt x="200612" y="276225"/>
                    </a:cubicBezTo>
                    <a:lnTo>
                      <a:pt x="195849" y="290513"/>
                    </a:lnTo>
                    <a:cubicBezTo>
                      <a:pt x="194665" y="298800"/>
                      <a:pt x="192719" y="326627"/>
                      <a:pt x="186324" y="338138"/>
                    </a:cubicBezTo>
                    <a:cubicBezTo>
                      <a:pt x="180765" y="348145"/>
                      <a:pt x="173624" y="357188"/>
                      <a:pt x="167274" y="366713"/>
                    </a:cubicBezTo>
                    <a:cubicBezTo>
                      <a:pt x="160247" y="377253"/>
                      <a:pt x="154460" y="387956"/>
                      <a:pt x="143462" y="395288"/>
                    </a:cubicBezTo>
                    <a:cubicBezTo>
                      <a:pt x="139285" y="398073"/>
                      <a:pt x="133937" y="398463"/>
                      <a:pt x="129174" y="400050"/>
                    </a:cubicBezTo>
                    <a:lnTo>
                      <a:pt x="119649" y="428625"/>
                    </a:lnTo>
                    <a:cubicBezTo>
                      <a:pt x="118062" y="433388"/>
                      <a:pt x="119064" y="440128"/>
                      <a:pt x="114887" y="442913"/>
                    </a:cubicBezTo>
                    <a:cubicBezTo>
                      <a:pt x="82135" y="464748"/>
                      <a:pt x="97172" y="458343"/>
                      <a:pt x="72024" y="466725"/>
                    </a:cubicBezTo>
                    <a:cubicBezTo>
                      <a:pt x="68849" y="471488"/>
                      <a:pt x="66546" y="476965"/>
                      <a:pt x="62499" y="481013"/>
                    </a:cubicBezTo>
                    <a:cubicBezTo>
                      <a:pt x="51536" y="491977"/>
                      <a:pt x="43736" y="491657"/>
                      <a:pt x="29162" y="495300"/>
                    </a:cubicBezTo>
                    <a:cubicBezTo>
                      <a:pt x="24399" y="498475"/>
                      <a:pt x="19994" y="502265"/>
                      <a:pt x="14874" y="504825"/>
                    </a:cubicBezTo>
                    <a:cubicBezTo>
                      <a:pt x="10384" y="507070"/>
                      <a:pt x="4764" y="506803"/>
                      <a:pt x="587" y="509588"/>
                    </a:cubicBezTo>
                    <a:cubicBezTo>
                      <a:pt x="-734" y="510469"/>
                      <a:pt x="587" y="512763"/>
                      <a:pt x="587" y="51435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7" name="Freeform 1046"/>
              <p:cNvSpPr/>
              <p:nvPr/>
            </p:nvSpPr>
            <p:spPr>
              <a:xfrm>
                <a:off x="3638550" y="5305425"/>
                <a:ext cx="276225" cy="461975"/>
              </a:xfrm>
              <a:custGeom>
                <a:avLst/>
                <a:gdLst>
                  <a:gd name="connsiteX0" fmla="*/ 0 w 276225"/>
                  <a:gd name="connsiteY0" fmla="*/ 0 h 461975"/>
                  <a:gd name="connsiteX1" fmla="*/ 4763 w 276225"/>
                  <a:gd name="connsiteY1" fmla="*/ 66675 h 461975"/>
                  <a:gd name="connsiteX2" fmla="*/ 9525 w 276225"/>
                  <a:gd name="connsiteY2" fmla="*/ 80963 h 461975"/>
                  <a:gd name="connsiteX3" fmla="*/ 14288 w 276225"/>
                  <a:gd name="connsiteY3" fmla="*/ 100013 h 461975"/>
                  <a:gd name="connsiteX4" fmla="*/ 23813 w 276225"/>
                  <a:gd name="connsiteY4" fmla="*/ 176213 h 461975"/>
                  <a:gd name="connsiteX5" fmla="*/ 33338 w 276225"/>
                  <a:gd name="connsiteY5" fmla="*/ 204788 h 461975"/>
                  <a:gd name="connsiteX6" fmla="*/ 38100 w 276225"/>
                  <a:gd name="connsiteY6" fmla="*/ 219075 h 461975"/>
                  <a:gd name="connsiteX7" fmla="*/ 47625 w 276225"/>
                  <a:gd name="connsiteY7" fmla="*/ 233363 h 461975"/>
                  <a:gd name="connsiteX8" fmla="*/ 61913 w 276225"/>
                  <a:gd name="connsiteY8" fmla="*/ 261938 h 461975"/>
                  <a:gd name="connsiteX9" fmla="*/ 71438 w 276225"/>
                  <a:gd name="connsiteY9" fmla="*/ 290513 h 461975"/>
                  <a:gd name="connsiteX10" fmla="*/ 80963 w 276225"/>
                  <a:gd name="connsiteY10" fmla="*/ 333375 h 461975"/>
                  <a:gd name="connsiteX11" fmla="*/ 104775 w 276225"/>
                  <a:gd name="connsiteY11" fmla="*/ 357188 h 461975"/>
                  <a:gd name="connsiteX12" fmla="*/ 133350 w 276225"/>
                  <a:gd name="connsiteY12" fmla="*/ 381000 h 461975"/>
                  <a:gd name="connsiteX13" fmla="*/ 157163 w 276225"/>
                  <a:gd name="connsiteY13" fmla="*/ 409575 h 461975"/>
                  <a:gd name="connsiteX14" fmla="*/ 171450 w 276225"/>
                  <a:gd name="connsiteY14" fmla="*/ 414338 h 461975"/>
                  <a:gd name="connsiteX15" fmla="*/ 200025 w 276225"/>
                  <a:gd name="connsiteY15" fmla="*/ 428625 h 461975"/>
                  <a:gd name="connsiteX16" fmla="*/ 257175 w 276225"/>
                  <a:gd name="connsiteY16" fmla="*/ 457200 h 461975"/>
                  <a:gd name="connsiteX17" fmla="*/ 276225 w 276225"/>
                  <a:gd name="connsiteY17" fmla="*/ 461963 h 4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6225" h="461975">
                    <a:moveTo>
                      <a:pt x="0" y="0"/>
                    </a:moveTo>
                    <a:cubicBezTo>
                      <a:pt x="1588" y="22225"/>
                      <a:pt x="2160" y="44546"/>
                      <a:pt x="4763" y="66675"/>
                    </a:cubicBezTo>
                    <a:cubicBezTo>
                      <a:pt x="5350" y="71661"/>
                      <a:pt x="8146" y="76136"/>
                      <a:pt x="9525" y="80963"/>
                    </a:cubicBezTo>
                    <a:cubicBezTo>
                      <a:pt x="11323" y="87257"/>
                      <a:pt x="12700" y="93663"/>
                      <a:pt x="14288" y="100013"/>
                    </a:cubicBezTo>
                    <a:cubicBezTo>
                      <a:pt x="15945" y="116583"/>
                      <a:pt x="18888" y="156513"/>
                      <a:pt x="23813" y="176213"/>
                    </a:cubicBezTo>
                    <a:cubicBezTo>
                      <a:pt x="26248" y="185953"/>
                      <a:pt x="30163" y="195263"/>
                      <a:pt x="33338" y="204788"/>
                    </a:cubicBezTo>
                    <a:cubicBezTo>
                      <a:pt x="34925" y="209550"/>
                      <a:pt x="35316" y="214898"/>
                      <a:pt x="38100" y="219075"/>
                    </a:cubicBezTo>
                    <a:cubicBezTo>
                      <a:pt x="41275" y="223838"/>
                      <a:pt x="45065" y="228243"/>
                      <a:pt x="47625" y="233363"/>
                    </a:cubicBezTo>
                    <a:cubicBezTo>
                      <a:pt x="67344" y="272799"/>
                      <a:pt x="34615" y="220989"/>
                      <a:pt x="61913" y="261938"/>
                    </a:cubicBezTo>
                    <a:cubicBezTo>
                      <a:pt x="65088" y="271463"/>
                      <a:pt x="69469" y="280668"/>
                      <a:pt x="71438" y="290513"/>
                    </a:cubicBezTo>
                    <a:cubicBezTo>
                      <a:pt x="72287" y="294757"/>
                      <a:pt x="78439" y="327486"/>
                      <a:pt x="80963" y="333375"/>
                    </a:cubicBezTo>
                    <a:cubicBezTo>
                      <a:pt x="88724" y="351484"/>
                      <a:pt x="90664" y="345429"/>
                      <a:pt x="104775" y="357188"/>
                    </a:cubicBezTo>
                    <a:cubicBezTo>
                      <a:pt x="141444" y="387745"/>
                      <a:pt x="97878" y="357351"/>
                      <a:pt x="133350" y="381000"/>
                    </a:cubicBezTo>
                    <a:cubicBezTo>
                      <a:pt x="140380" y="391545"/>
                      <a:pt x="146160" y="402239"/>
                      <a:pt x="157163" y="409575"/>
                    </a:cubicBezTo>
                    <a:cubicBezTo>
                      <a:pt x="161340" y="412360"/>
                      <a:pt x="166960" y="412093"/>
                      <a:pt x="171450" y="414338"/>
                    </a:cubicBezTo>
                    <a:cubicBezTo>
                      <a:pt x="208371" y="432799"/>
                      <a:pt x="164122" y="416658"/>
                      <a:pt x="200025" y="428625"/>
                    </a:cubicBezTo>
                    <a:cubicBezTo>
                      <a:pt x="236955" y="453245"/>
                      <a:pt x="217739" y="444054"/>
                      <a:pt x="257175" y="457200"/>
                    </a:cubicBezTo>
                    <a:cubicBezTo>
                      <a:pt x="272970" y="462465"/>
                      <a:pt x="266442" y="461963"/>
                      <a:pt x="276225" y="461963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55" name="Group 1054"/>
          <p:cNvGrpSpPr/>
          <p:nvPr/>
        </p:nvGrpSpPr>
        <p:grpSpPr>
          <a:xfrm>
            <a:off x="4211960" y="3816000"/>
            <a:ext cx="1440160" cy="693120"/>
            <a:chOff x="4211960" y="3816000"/>
            <a:chExt cx="1440160" cy="693120"/>
          </a:xfrm>
        </p:grpSpPr>
        <p:cxnSp>
          <p:nvCxnSpPr>
            <p:cNvPr id="1050" name="Straight Connector 1049"/>
            <p:cNvCxnSpPr/>
            <p:nvPr/>
          </p:nvCxnSpPr>
          <p:spPr>
            <a:xfrm rot="60000">
              <a:off x="4211960" y="3816000"/>
              <a:ext cx="1440160" cy="35214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2" name="Straight Connector 1051"/>
            <p:cNvCxnSpPr/>
            <p:nvPr/>
          </p:nvCxnSpPr>
          <p:spPr>
            <a:xfrm>
              <a:off x="5364088" y="4093369"/>
              <a:ext cx="0" cy="41575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4" name="Straight Connector 1053"/>
            <p:cNvCxnSpPr/>
            <p:nvPr/>
          </p:nvCxnSpPr>
          <p:spPr>
            <a:xfrm>
              <a:off x="5652000" y="4180686"/>
              <a:ext cx="0" cy="32843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6804248" y="55172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Experiments</a:t>
            </a:r>
            <a:endParaRPr lang="en-GB" b="1" dirty="0"/>
          </a:p>
        </p:txBody>
      </p:sp>
      <p:cxnSp>
        <p:nvCxnSpPr>
          <p:cNvPr id="11" name="Straight Arrow Connector 10"/>
          <p:cNvCxnSpPr>
            <a:stCxn id="8" idx="1"/>
          </p:cNvCxnSpPr>
          <p:nvPr/>
        </p:nvCxnSpPr>
        <p:spPr>
          <a:xfrm flipH="1" flipV="1">
            <a:off x="5652000" y="5013176"/>
            <a:ext cx="1152248" cy="688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78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6950"/>
          </a:xfrm>
        </p:spPr>
        <p:txBody>
          <a:bodyPr>
            <a:normAutofit/>
          </a:bodyPr>
          <a:lstStyle/>
          <a:p>
            <a:r>
              <a:rPr lang="en-GB" sz="4200" b="1" dirty="0"/>
              <a:t>ELENA</a:t>
            </a:r>
            <a:r>
              <a:rPr lang="en-GB" sz="4200" dirty="0"/>
              <a:t>: </a:t>
            </a:r>
            <a:r>
              <a:rPr lang="en-GB" sz="4200" b="1" dirty="0"/>
              <a:t>E</a:t>
            </a:r>
            <a:r>
              <a:rPr lang="en-GB" sz="4200" dirty="0"/>
              <a:t>xtra </a:t>
            </a:r>
            <a:r>
              <a:rPr lang="en-GB" sz="4200" b="1" dirty="0"/>
              <a:t>L</a:t>
            </a:r>
            <a:r>
              <a:rPr lang="en-GB" sz="4200" dirty="0"/>
              <a:t>ow </a:t>
            </a:r>
            <a:r>
              <a:rPr lang="en-GB" sz="4200" b="1" dirty="0" err="1"/>
              <a:t>EN</a:t>
            </a:r>
            <a:r>
              <a:rPr lang="en-GB" sz="4200" dirty="0" err="1"/>
              <a:t>ergy</a:t>
            </a:r>
            <a:r>
              <a:rPr lang="en-GB" sz="4200" dirty="0"/>
              <a:t> </a:t>
            </a:r>
            <a:r>
              <a:rPr lang="en-GB" sz="4200" b="1" dirty="0"/>
              <a:t>A</a:t>
            </a:r>
            <a:r>
              <a:rPr lang="en-GB" sz="4200" dirty="0"/>
              <a:t>ntiproton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4752528" cy="5145435"/>
          </a:xfrm>
        </p:spPr>
        <p:txBody>
          <a:bodyPr>
            <a:noAutofit/>
          </a:bodyPr>
          <a:lstStyle/>
          <a:p>
            <a:r>
              <a:rPr lang="en-GB" sz="2400" dirty="0" smtClean="0"/>
              <a:t>A small </a:t>
            </a:r>
            <a:r>
              <a:rPr lang="en-GB" sz="2400" dirty="0"/>
              <a:t>decelerator ring between AD and experimental </a:t>
            </a:r>
            <a:r>
              <a:rPr lang="en-GB" sz="2400" dirty="0" smtClean="0"/>
              <a:t>area will be built at the present kickers area</a:t>
            </a:r>
          </a:p>
          <a:p>
            <a:r>
              <a:rPr lang="en-GB" sz="2400" dirty="0" smtClean="0"/>
              <a:t>Produce dense P̅ beams </a:t>
            </a:r>
            <a:r>
              <a:rPr lang="en-GB" sz="2400" dirty="0"/>
              <a:t>at very </a:t>
            </a:r>
            <a:r>
              <a:rPr lang="en-GB" sz="2400" dirty="0" smtClean="0"/>
              <a:t>low </a:t>
            </a:r>
            <a:r>
              <a:rPr lang="en-GB" sz="2400" dirty="0"/>
              <a:t>energies (100keV</a:t>
            </a:r>
            <a:r>
              <a:rPr lang="en-GB" sz="2400" dirty="0" smtClean="0"/>
              <a:t>)</a:t>
            </a:r>
          </a:p>
          <a:p>
            <a:r>
              <a:rPr lang="en-GB" sz="2400" dirty="0"/>
              <a:t>Use </a:t>
            </a:r>
            <a:r>
              <a:rPr lang="en-GB" sz="2400" dirty="0" smtClean="0"/>
              <a:t>the </a:t>
            </a:r>
            <a:r>
              <a:rPr lang="en-GB" sz="2400" dirty="0"/>
              <a:t>existing AD ejection line for the transfer of P</a:t>
            </a:r>
            <a:r>
              <a:rPr lang="en-GB" sz="2400" dirty="0" smtClean="0"/>
              <a:t>̅ to ELENA</a:t>
            </a:r>
            <a:endParaRPr lang="en-GB" sz="2400" dirty="0"/>
          </a:p>
          <a:p>
            <a:r>
              <a:rPr lang="en-GB" sz="2400" dirty="0"/>
              <a:t>I</a:t>
            </a:r>
            <a:r>
              <a:rPr lang="en-GB" sz="2400" dirty="0" smtClean="0"/>
              <a:t>ncrease the </a:t>
            </a:r>
            <a:r>
              <a:rPr lang="en-GB" sz="2400" dirty="0"/>
              <a:t>number of P̅ </a:t>
            </a:r>
            <a:r>
              <a:rPr lang="en-GB" sz="2400" dirty="0" smtClean="0"/>
              <a:t>trapped in </a:t>
            </a:r>
            <a:r>
              <a:rPr lang="en-GB" sz="2400" dirty="0"/>
              <a:t>the </a:t>
            </a:r>
            <a:r>
              <a:rPr lang="en-GB" sz="2400" dirty="0" smtClean="0"/>
              <a:t>experiments</a:t>
            </a:r>
          </a:p>
          <a:p>
            <a:r>
              <a:rPr lang="fr-CH" sz="2400" dirty="0" err="1" smtClean="0"/>
              <a:t>Deliver</a:t>
            </a:r>
            <a:r>
              <a:rPr lang="fr-CH" sz="2400" dirty="0" smtClean="0"/>
              <a:t> </a:t>
            </a:r>
            <a:r>
              <a:rPr lang="fr-CH" sz="2400" dirty="0" err="1" smtClean="0"/>
              <a:t>beams</a:t>
            </a:r>
            <a:r>
              <a:rPr lang="fr-CH" sz="2400" dirty="0" smtClean="0"/>
              <a:t> </a:t>
            </a:r>
            <a:r>
              <a:rPr lang="fr-CH" sz="2400" dirty="0" err="1" smtClean="0"/>
              <a:t>almost</a:t>
            </a:r>
            <a:r>
              <a:rPr lang="fr-CH" sz="2400" dirty="0" smtClean="0"/>
              <a:t> </a:t>
            </a:r>
            <a:r>
              <a:rPr lang="fr-CH" sz="2400" dirty="0" err="1" smtClean="0"/>
              <a:t>simultaneously</a:t>
            </a:r>
            <a:r>
              <a:rPr lang="fr-CH" sz="2400" dirty="0" smtClean="0"/>
              <a:t> to all </a:t>
            </a:r>
            <a:r>
              <a:rPr lang="fr-CH" sz="2400" dirty="0" err="1" smtClean="0"/>
              <a:t>experiments</a:t>
            </a:r>
            <a:endParaRPr lang="fr-CH" sz="2400" dirty="0" smtClean="0"/>
          </a:p>
          <a:p>
            <a:r>
              <a:rPr lang="fr-CH" sz="2400" dirty="0" err="1"/>
              <a:t>P</a:t>
            </a:r>
            <a:r>
              <a:rPr lang="fr-CH" sz="2400" dirty="0" err="1" smtClean="0"/>
              <a:t>ossibility</a:t>
            </a:r>
            <a:r>
              <a:rPr lang="fr-CH" sz="2400" dirty="0" smtClean="0"/>
              <a:t> to </a:t>
            </a:r>
            <a:r>
              <a:rPr lang="fr-CH" sz="2400" dirty="0" err="1" smtClean="0"/>
              <a:t>accomodate</a:t>
            </a:r>
            <a:r>
              <a:rPr lang="fr-CH" sz="2400" dirty="0" smtClean="0"/>
              <a:t> an extra </a:t>
            </a:r>
            <a:r>
              <a:rPr lang="fr-CH" sz="2400" dirty="0" err="1" smtClean="0"/>
              <a:t>experimental</a:t>
            </a:r>
            <a:r>
              <a:rPr lang="fr-CH" sz="2400" dirty="0" smtClean="0"/>
              <a:t> zone</a:t>
            </a:r>
            <a:endParaRPr lang="en-GB" sz="2400" dirty="0" smtClean="0"/>
          </a:p>
          <a:p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87E62-FE7F-43B0-BFAC-7AB6EC8C4A3B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4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904" y="1870950"/>
            <a:ext cx="4038600" cy="343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56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en-GB" sz="4200" dirty="0" smtClean="0"/>
              <a:t>AD consolidation</a:t>
            </a:r>
            <a:endParaRPr lang="en-GB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80520"/>
          </a:xfrm>
        </p:spPr>
        <p:txBody>
          <a:bodyPr>
            <a:normAutofit fontScale="70000" lnSpcReduction="20000"/>
          </a:bodyPr>
          <a:lstStyle/>
          <a:p>
            <a:r>
              <a:rPr lang="en-GB" sz="3700" dirty="0" smtClean="0"/>
              <a:t>Needed to continue operation for the next 25 years</a:t>
            </a:r>
          </a:p>
          <a:p>
            <a:r>
              <a:rPr lang="en-GB" sz="3700" dirty="0" smtClean="0"/>
              <a:t>Minimise risk of failures and maintenance costs</a:t>
            </a:r>
          </a:p>
          <a:p>
            <a:r>
              <a:rPr lang="en-GB" sz="3700" dirty="0" smtClean="0"/>
              <a:t>AD Items considered for consolidation:</a:t>
            </a:r>
          </a:p>
          <a:p>
            <a:pPr lvl="1"/>
            <a:r>
              <a:rPr lang="en-GB" sz="3100" dirty="0" smtClean="0"/>
              <a:t>Magnets</a:t>
            </a:r>
          </a:p>
          <a:p>
            <a:pPr lvl="1"/>
            <a:r>
              <a:rPr lang="en-GB" sz="3100" dirty="0" smtClean="0"/>
              <a:t>Power converters</a:t>
            </a:r>
          </a:p>
          <a:p>
            <a:pPr lvl="1"/>
            <a:r>
              <a:rPr lang="en-GB" sz="3100" dirty="0" smtClean="0"/>
              <a:t>Beam cooling</a:t>
            </a:r>
          </a:p>
          <a:p>
            <a:pPr lvl="1"/>
            <a:r>
              <a:rPr lang="en-GB" sz="3100" dirty="0" smtClean="0"/>
              <a:t>RF equipment</a:t>
            </a:r>
          </a:p>
          <a:p>
            <a:pPr lvl="1"/>
            <a:r>
              <a:rPr lang="en-GB" sz="3100" dirty="0" smtClean="0"/>
              <a:t>Beam transfer equipment</a:t>
            </a:r>
          </a:p>
          <a:p>
            <a:pPr lvl="1"/>
            <a:r>
              <a:rPr lang="en-GB" sz="3100" dirty="0"/>
              <a:t>D</a:t>
            </a:r>
            <a:r>
              <a:rPr lang="en-GB" sz="3100" dirty="0" smtClean="0"/>
              <a:t>iagnostics</a:t>
            </a:r>
          </a:p>
          <a:p>
            <a:pPr lvl="1"/>
            <a:r>
              <a:rPr lang="en-GB" sz="3100" dirty="0"/>
              <a:t>T</a:t>
            </a:r>
            <a:r>
              <a:rPr lang="en-GB" sz="3100" dirty="0" smtClean="0"/>
              <a:t>arget area and associated equipment</a:t>
            </a:r>
          </a:p>
          <a:p>
            <a:pPr lvl="1"/>
            <a:r>
              <a:rPr lang="en-GB" sz="3100" dirty="0"/>
              <a:t>C</a:t>
            </a:r>
            <a:r>
              <a:rPr lang="en-GB" sz="3100" dirty="0" smtClean="0"/>
              <a:t>ontrol system</a:t>
            </a:r>
          </a:p>
          <a:p>
            <a:pPr lvl="1"/>
            <a:r>
              <a:rPr lang="en-GB" sz="3100" dirty="0"/>
              <a:t>I</a:t>
            </a:r>
            <a:r>
              <a:rPr lang="en-GB" sz="3100" dirty="0" smtClean="0"/>
              <a:t>nfrastructure</a:t>
            </a:r>
          </a:p>
          <a:p>
            <a:pPr lvl="1"/>
            <a:r>
              <a:rPr lang="fr-CH" sz="3100" b="1" dirty="0" smtClean="0"/>
              <a:t>Vacuum</a:t>
            </a:r>
            <a:endParaRPr lang="en-GB" sz="31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7379-42C9-49A7-A896-1D81B6A8679E}" type="datetime1">
              <a:rPr lang="en-GB" smtClean="0"/>
              <a:t>11/05/2012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G.Pigny</a:t>
            </a:r>
            <a:r>
              <a:rPr lang="en-GB" dirty="0" smtClean="0"/>
              <a:t> TE/VSC/ICM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70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n-GB" sz="4200" dirty="0" smtClean="0"/>
              <a:t>AD Vacuum consolidation</a:t>
            </a:r>
            <a:endParaRPr lang="en-GB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rmAutofit/>
          </a:bodyPr>
          <a:lstStyle/>
          <a:p>
            <a:r>
              <a:rPr lang="fr-CH" sz="2600" dirty="0" smtClean="0"/>
              <a:t>Replace the </a:t>
            </a:r>
            <a:r>
              <a:rPr lang="fr-CH" sz="2600" dirty="0" err="1" smtClean="0"/>
              <a:t>cryo-pumps</a:t>
            </a:r>
            <a:r>
              <a:rPr lang="fr-CH" sz="2600" dirty="0" smtClean="0"/>
              <a:t> [6]</a:t>
            </a:r>
            <a:endParaRPr lang="en-GB" sz="2600" dirty="0" smtClean="0"/>
          </a:p>
          <a:p>
            <a:r>
              <a:rPr lang="en-GB" sz="2600" dirty="0" smtClean="0"/>
              <a:t>Upgrade the </a:t>
            </a:r>
            <a:r>
              <a:rPr lang="en-GB" sz="2600" dirty="0" err="1" smtClean="0"/>
              <a:t>bakeout</a:t>
            </a:r>
            <a:r>
              <a:rPr lang="en-GB" sz="2600" dirty="0" smtClean="0"/>
              <a:t> system</a:t>
            </a:r>
          </a:p>
          <a:p>
            <a:r>
              <a:rPr lang="en-GB" sz="2600" dirty="0" smtClean="0"/>
              <a:t>Install Ion pump </a:t>
            </a:r>
            <a:r>
              <a:rPr lang="en-GB" sz="2600" dirty="0" err="1" smtClean="0"/>
              <a:t>feedthrough</a:t>
            </a:r>
            <a:r>
              <a:rPr lang="en-GB" sz="2600" dirty="0" smtClean="0"/>
              <a:t> heating system [65]</a:t>
            </a:r>
          </a:p>
          <a:p>
            <a:r>
              <a:rPr lang="fr-CH" sz="2600" dirty="0" smtClean="0"/>
              <a:t>Replace ion </a:t>
            </a:r>
            <a:r>
              <a:rPr lang="fr-CH" sz="2600" dirty="0" err="1" smtClean="0"/>
              <a:t>pumps</a:t>
            </a:r>
            <a:r>
              <a:rPr lang="fr-CH" sz="2600" dirty="0" smtClean="0"/>
              <a:t> [10]</a:t>
            </a:r>
          </a:p>
          <a:p>
            <a:r>
              <a:rPr lang="fr-CH" sz="2600" dirty="0" smtClean="0"/>
              <a:t>Maintenance</a:t>
            </a:r>
          </a:p>
          <a:p>
            <a:pPr lvl="1"/>
            <a:r>
              <a:rPr lang="fr-CH" sz="2600" dirty="0" err="1" smtClean="0"/>
              <a:t>Fast</a:t>
            </a:r>
            <a:r>
              <a:rPr lang="fr-CH" sz="2600" dirty="0" smtClean="0"/>
              <a:t> valves</a:t>
            </a:r>
          </a:p>
          <a:p>
            <a:pPr lvl="1"/>
            <a:r>
              <a:rPr lang="fr-CH" sz="2600" dirty="0" err="1" smtClean="0"/>
              <a:t>Gas</a:t>
            </a:r>
            <a:r>
              <a:rPr lang="fr-CH" sz="2600" dirty="0" smtClean="0"/>
              <a:t> injection system</a:t>
            </a:r>
            <a:endParaRPr lang="en-GB" sz="2600" dirty="0" smtClean="0"/>
          </a:p>
          <a:p>
            <a:r>
              <a:rPr lang="en-GB" sz="2600" b="1" dirty="0" smtClean="0"/>
              <a:t>Vacuum control system </a:t>
            </a:r>
            <a:r>
              <a:rPr lang="en-GB" sz="2600" b="1" dirty="0"/>
              <a:t>upgrade (Started)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E090-0B08-4417-AF80-E8542F83B04D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6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625136" cy="836712"/>
          </a:xfrm>
        </p:spPr>
        <p:txBody>
          <a:bodyPr>
            <a:normAutofit/>
          </a:bodyPr>
          <a:lstStyle/>
          <a:p>
            <a:r>
              <a:rPr lang="en-GB" sz="4200" dirty="0" smtClean="0"/>
              <a:t>Old AD vacuum control architecture</a:t>
            </a:r>
            <a:endParaRPr lang="en-GB" sz="4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BCE8B-3228-4CDD-98BA-018662DC93CE}" type="datetime1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7</a:t>
            </a:fld>
            <a:endParaRPr lang="en-GB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046" y="3645023"/>
            <a:ext cx="4318170" cy="266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48880"/>
            <a:ext cx="2206922" cy="144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621" y="2230955"/>
            <a:ext cx="676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614203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489" y="836712"/>
            <a:ext cx="2014537" cy="122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88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597666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2" y="1731071"/>
            <a:ext cx="3906886" cy="33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44624"/>
            <a:ext cx="9361040" cy="648072"/>
          </a:xfrm>
        </p:spPr>
        <p:txBody>
          <a:bodyPr>
            <a:noAutofit/>
          </a:bodyPr>
          <a:lstStyle/>
          <a:p>
            <a:r>
              <a:rPr lang="fr-CH" sz="4200" dirty="0" smtClean="0"/>
              <a:t>AD vacuum control architecture (2012)</a:t>
            </a:r>
            <a:endParaRPr lang="en-GB" sz="4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5E64-B46A-4EB3-A138-A4112E4B4802}" type="datetime1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8</a:t>
            </a:fld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5796136" y="5877272"/>
            <a:ext cx="1584176" cy="360040"/>
            <a:chOff x="4067944" y="6021288"/>
            <a:chExt cx="1584176" cy="360040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4067944" y="6021288"/>
              <a:ext cx="1584176" cy="3600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067944" y="6021288"/>
              <a:ext cx="1584176" cy="3600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2699792" y="4365104"/>
            <a:ext cx="1584176" cy="360040"/>
            <a:chOff x="4067944" y="6021288"/>
            <a:chExt cx="1584176" cy="36004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4067944" y="6021288"/>
              <a:ext cx="1584176" cy="3600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67944" y="6021288"/>
              <a:ext cx="1584176" cy="3600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183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6024" y="44624"/>
            <a:ext cx="9612560" cy="1080120"/>
          </a:xfrm>
        </p:spPr>
        <p:txBody>
          <a:bodyPr>
            <a:noAutofit/>
          </a:bodyPr>
          <a:lstStyle/>
          <a:p>
            <a:r>
              <a:rPr lang="en-GB" sz="4200" dirty="0" smtClean="0"/>
              <a:t>AD vacuum control architecture</a:t>
            </a:r>
            <a:br>
              <a:rPr lang="en-GB" sz="4200" dirty="0" smtClean="0"/>
            </a:br>
            <a:r>
              <a:rPr lang="en-GB" sz="4200" dirty="0" smtClean="0"/>
              <a:t>(after LS1)</a:t>
            </a:r>
            <a:endParaRPr lang="en-GB" sz="4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1EF1-8046-4B17-8EE3-A93F3DA3842A}" type="datetime1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G.Pigny TE/VSC/ICM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444D-99A9-43CB-B07C-E60AF17AB4BD}" type="slidenum">
              <a:rPr lang="en-GB" smtClean="0"/>
              <a:t>9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" y="1340768"/>
            <a:ext cx="7874898" cy="478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3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1797</Words>
  <Application>Microsoft Office PowerPoint</Application>
  <PresentationFormat>On-screen Show (4:3)</PresentationFormat>
  <Paragraphs>334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Vacuum Control for AD/ELENA</vt:lpstr>
      <vt:lpstr>AD in the CERN Accelerators complex</vt:lpstr>
      <vt:lpstr>AD: Antiproton Decelerator</vt:lpstr>
      <vt:lpstr>ELENA: Extra Low ENergy Antiproton</vt:lpstr>
      <vt:lpstr>AD consolidation</vt:lpstr>
      <vt:lpstr>AD Vacuum consolidation</vt:lpstr>
      <vt:lpstr>Old AD vacuum control architecture</vt:lpstr>
      <vt:lpstr>AD vacuum control architecture (2012)</vt:lpstr>
      <vt:lpstr>AD vacuum control architecture (after LS1)</vt:lpstr>
      <vt:lpstr>AD Control equipment upgrade</vt:lpstr>
      <vt:lpstr>Control equipment to be installed for ELENA</vt:lpstr>
      <vt:lpstr>AD/ELENA Project milestones</vt:lpstr>
      <vt:lpstr>Controls milestones</vt:lpstr>
      <vt:lpstr>ICM people involved in the project</vt:lpstr>
      <vt:lpstr>ICM manpower AD/ELENA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of AD/ELENA control</dc:title>
  <dc:creator>Gregory Pigny</dc:creator>
  <cp:lastModifiedBy>gpigny</cp:lastModifiedBy>
  <cp:revision>398</cp:revision>
  <cp:lastPrinted>2012-05-10T18:24:01Z</cp:lastPrinted>
  <dcterms:created xsi:type="dcterms:W3CDTF">2012-04-06T11:00:22Z</dcterms:created>
  <dcterms:modified xsi:type="dcterms:W3CDTF">2012-05-11T06:48:57Z</dcterms:modified>
</cp:coreProperties>
</file>