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619" r:id="rId2"/>
    <p:sldId id="740" r:id="rId3"/>
    <p:sldId id="754" r:id="rId4"/>
    <p:sldId id="674" r:id="rId5"/>
    <p:sldId id="757" r:id="rId6"/>
    <p:sldId id="756" r:id="rId7"/>
    <p:sldId id="769" r:id="rId8"/>
    <p:sldId id="766" r:id="rId9"/>
    <p:sldId id="772" r:id="rId10"/>
    <p:sldId id="760" r:id="rId11"/>
    <p:sldId id="765" r:id="rId12"/>
    <p:sldId id="770" r:id="rId13"/>
    <p:sldId id="732" r:id="rId14"/>
    <p:sldId id="763" r:id="rId15"/>
    <p:sldId id="764" r:id="rId16"/>
    <p:sldId id="729" r:id="rId17"/>
    <p:sldId id="761" r:id="rId18"/>
    <p:sldId id="768" r:id="rId19"/>
    <p:sldId id="7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049" autoAdjust="0"/>
    <p:restoredTop sz="97335" autoAdjust="0"/>
  </p:normalViewPr>
  <p:slideViewPr>
    <p:cSldViewPr>
      <p:cViewPr varScale="1">
        <p:scale>
          <a:sx n="164" d="100"/>
          <a:sy n="164" d="100"/>
        </p:scale>
        <p:origin x="-48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D96B4-BAC4-5842-83B5-2ECF6C53B7B9}" type="datetimeFigureOut">
              <a:rPr lang="en-US" smtClean="0"/>
              <a:t>3/15/12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B2D2C-CD4A-F548-B52F-BDD899420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986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C51F9-430A-184A-A4A3-DF39AB381A88}" type="datetimeFigureOut">
              <a:rPr lang="en-US" smtClean="0"/>
              <a:t>3/15/12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28C62-F0C2-9645-A5FA-46E4D2B40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93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8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43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2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9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6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70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0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8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2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02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5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>
                <a:lumMod val="92000"/>
              </a:srgbClr>
            </a:gs>
            <a:gs pos="13000">
              <a:schemeClr val="bg1">
                <a:lumMod val="75000"/>
              </a:schemeClr>
            </a:gs>
            <a:gs pos="21001">
              <a:schemeClr val="bg1">
                <a:lumMod val="85000"/>
              </a:schemeClr>
            </a:gs>
            <a:gs pos="63000">
              <a:srgbClr val="FFFFFF"/>
            </a:gs>
            <a:gs pos="68000">
              <a:schemeClr val="bg1">
                <a:lumMod val="74000"/>
              </a:schemeClr>
            </a:gs>
            <a:gs pos="82001">
              <a:schemeClr val="bg1">
                <a:lumMod val="87000"/>
              </a:schemeClr>
            </a:gs>
            <a:gs pos="100000">
              <a:srgbClr val="EAEAEA">
                <a:lumMod val="7000"/>
                <a:lumOff val="93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 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5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200400"/>
            <a:ext cx="7772400" cy="1470025"/>
          </a:xfrm>
        </p:spPr>
        <p:txBody>
          <a:bodyPr/>
          <a:lstStyle/>
          <a:p>
            <a:r>
              <a:rPr lang="en-US" dirty="0" smtClean="0"/>
              <a:t>LHC beam operation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past, present, future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295400" y="4648200"/>
            <a:ext cx="6400800" cy="1752600"/>
          </a:xfrm>
        </p:spPr>
        <p:txBody>
          <a:bodyPr/>
          <a:lstStyle/>
          <a:p>
            <a:r>
              <a:rPr lang="en-US" dirty="0" smtClean="0"/>
              <a:t>Mike Lamont</a:t>
            </a:r>
            <a:br>
              <a:rPr lang="en-US" dirty="0" smtClean="0"/>
            </a:br>
            <a:r>
              <a:rPr lang="en-US" dirty="0" smtClean="0"/>
              <a:t>for the LHC team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23845"/>
            <a:ext cx="5562600" cy="305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430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Collimator settings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267200"/>
            <a:ext cx="5715000" cy="21336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2400" dirty="0" smtClean="0">
                <a:solidFill>
                  <a:schemeClr val="tx1"/>
                </a:solidFill>
              </a:rPr>
              <a:t>Collimation hierarchy has to be respected in order to achieve satisfactory </a:t>
            </a:r>
            <a:r>
              <a:rPr lang="en-GB" sz="2400" dirty="0" smtClean="0">
                <a:solidFill>
                  <a:srgbClr val="FF0000"/>
                </a:solidFill>
              </a:rPr>
              <a:t>protection and </a:t>
            </a:r>
            <a:r>
              <a:rPr lang="en-GB" sz="2400" dirty="0" smtClean="0">
                <a:solidFill>
                  <a:srgbClr val="FF0000"/>
                </a:solidFill>
              </a:rPr>
              <a:t>cleaning.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Aperture plus </a:t>
            </a:r>
            <a:r>
              <a:rPr lang="en-GB" b="1" dirty="0" smtClean="0">
                <a:solidFill>
                  <a:srgbClr val="FF0000"/>
                </a:solidFill>
              </a:rPr>
              <a:t>t</a:t>
            </a:r>
            <a:r>
              <a:rPr lang="en-GB" b="1" dirty="0" smtClean="0">
                <a:solidFill>
                  <a:srgbClr val="FF0000"/>
                </a:solidFill>
              </a:rPr>
              <a:t>ighter settings </a:t>
            </a:r>
            <a:r>
              <a:rPr lang="en-GB" dirty="0" smtClean="0">
                <a:solidFill>
                  <a:srgbClr val="FF0000"/>
                </a:solidFill>
              </a:rPr>
              <a:t>allows us to squeeze even further..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 dirty="0"/>
          </a:p>
        </p:txBody>
      </p:sp>
      <p:pic>
        <p:nvPicPr>
          <p:cNvPr id="59" name="Picture 58" descr="Screen shot 2012-03-10 at 3.55.5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066800"/>
            <a:ext cx="8144164" cy="2903509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60" name="Table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421664"/>
              </p:ext>
            </p:extLst>
          </p:nvPr>
        </p:nvGraphicFramePr>
        <p:xfrm>
          <a:off x="6248400" y="4495800"/>
          <a:ext cx="2438400" cy="227076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1219200"/>
                <a:gridCol w="1219200"/>
              </a:tblGrid>
              <a:tr h="238125">
                <a:tc>
                  <a:txBody>
                    <a:bodyPr/>
                    <a:lstStyle/>
                    <a:p>
                      <a:pPr algn="l" fontAlgn="b"/>
                      <a:endParaRPr lang="en-US" sz="1800" b="1" i="0" u="none" strike="noStrike" dirty="0">
                        <a:solidFill>
                          <a:schemeClr val="accent2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8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TCP 7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latin typeface="Calibri"/>
                        </a:rPr>
                        <a:t>4.3</a:t>
                      </a:r>
                      <a:endParaRPr lang="en-US" sz="1800" b="0" i="0" u="none" strike="noStrike" dirty="0"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TCSG </a:t>
                      </a:r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latin typeface="Calibri"/>
                        </a:rPr>
                        <a:t>6.3</a:t>
                      </a:r>
                      <a:endParaRPr lang="en-US" sz="1800" b="0" i="0" u="none" strike="noStrike" dirty="0"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TCLA 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latin typeface="Calibri"/>
                        </a:rPr>
                        <a:t>8.3</a:t>
                      </a:r>
                      <a:endParaRPr lang="en-US" sz="1800" b="0" i="0" u="none" strike="noStrike" dirty="0"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TCSG </a:t>
                      </a:r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latin typeface="Calibri"/>
                        </a:rPr>
                        <a:t>7.1</a:t>
                      </a:r>
                      <a:endParaRPr lang="en-US" sz="1800" b="0" i="0" u="none" strike="noStrike" dirty="0"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TCDQ 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latin typeface="Calibri"/>
                        </a:rPr>
                        <a:t>7.6</a:t>
                      </a:r>
                      <a:endParaRPr lang="en-US" sz="1800" b="0" i="0" u="none" strike="noStrike" dirty="0"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TCT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latin typeface="Calibri"/>
                        </a:rPr>
                        <a:t>9.0</a:t>
                      </a:r>
                      <a:endParaRPr lang="en-US" sz="1800" b="0" i="0" u="none" strike="noStrike" dirty="0"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Aperture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latin typeface="Calibri"/>
                        </a:rPr>
                        <a:t>10.5</a:t>
                      </a:r>
                      <a:endParaRPr lang="en-US" sz="1800" b="0" i="0" u="none" strike="noStrike" dirty="0"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6477000" y="41148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2012: tight settings</a:t>
            </a:r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957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tight?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881198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28600" y="5072074"/>
            <a:ext cx="42672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 b="1" dirty="0" smtClean="0">
                <a:solidFill>
                  <a:srgbClr val="FF6600"/>
                </a:solidFill>
              </a:rPr>
              <a:t>Intermediate settings (2011):</a:t>
            </a:r>
          </a:p>
          <a:p>
            <a:pPr algn="l" defTabSz="457200"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 b="1" dirty="0" smtClean="0">
                <a:solidFill>
                  <a:srgbClr val="FF6600"/>
                </a:solidFill>
              </a:rPr>
              <a:t>~3.1 mm gap at </a:t>
            </a:r>
            <a:br>
              <a:rPr lang="en-US" sz="2400" b="1" dirty="0" smtClean="0">
                <a:solidFill>
                  <a:srgbClr val="FF6600"/>
                </a:solidFill>
              </a:rPr>
            </a:br>
            <a:r>
              <a:rPr lang="en-US" sz="2400" b="1" dirty="0" smtClean="0">
                <a:solidFill>
                  <a:srgbClr val="FF6600"/>
                </a:solidFill>
              </a:rPr>
              <a:t>primary collimator</a:t>
            </a:r>
            <a:endParaRPr lang="sv-SE" sz="2400" b="1" dirty="0">
              <a:solidFill>
                <a:srgbClr val="FF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43570" y="5143512"/>
            <a:ext cx="2566778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 b="1" dirty="0" smtClean="0">
                <a:solidFill>
                  <a:srgbClr val="FF6600"/>
                </a:solidFill>
              </a:rPr>
              <a:t>Tight settings:</a:t>
            </a:r>
          </a:p>
          <a:p>
            <a:pPr algn="l" defTabSz="457200"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 b="1" dirty="0" smtClean="0">
                <a:solidFill>
                  <a:srgbClr val="FF6600"/>
                </a:solidFill>
              </a:rPr>
              <a:t>~2.2 mm gap at </a:t>
            </a:r>
            <a:br>
              <a:rPr lang="en-US" sz="2400" b="1" dirty="0" smtClean="0">
                <a:solidFill>
                  <a:srgbClr val="FF6600"/>
                </a:solidFill>
              </a:rPr>
            </a:br>
            <a:r>
              <a:rPr lang="en-US" sz="2400" b="1" dirty="0" smtClean="0">
                <a:solidFill>
                  <a:srgbClr val="FF6600"/>
                </a:solidFill>
              </a:rPr>
              <a:t>primary collimator</a:t>
            </a:r>
            <a:endParaRPr lang="sv-SE" sz="2400" b="1" dirty="0">
              <a:solidFill>
                <a:srgbClr val="FF66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2000232" y="3000372"/>
            <a:ext cx="1785950" cy="1588"/>
          </a:xfrm>
          <a:prstGeom prst="line">
            <a:avLst/>
          </a:prstGeom>
          <a:solidFill>
            <a:srgbClr val="00B8FF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2000232" y="3355974"/>
            <a:ext cx="1785950" cy="1588"/>
          </a:xfrm>
          <a:prstGeom prst="line">
            <a:avLst/>
          </a:prstGeom>
          <a:solidFill>
            <a:srgbClr val="00B8FF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7" y="1142984"/>
            <a:ext cx="3929090" cy="383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Straight Connector 15"/>
          <p:cNvCxnSpPr/>
          <p:nvPr/>
        </p:nvCxnSpPr>
        <p:spPr bwMode="auto">
          <a:xfrm>
            <a:off x="2571736" y="2643182"/>
            <a:ext cx="1571636" cy="1588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2786050" y="2071678"/>
            <a:ext cx="1318827" cy="138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Right Brace 20"/>
          <p:cNvSpPr/>
          <p:nvPr/>
        </p:nvSpPr>
        <p:spPr bwMode="auto">
          <a:xfrm>
            <a:off x="4000496" y="2071678"/>
            <a:ext cx="285752" cy="571504"/>
          </a:xfrm>
          <a:prstGeom prst="righ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defTabSz="457200"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sv-SE" sz="1400" b="1" smtClean="0">
              <a:solidFill>
                <a:srgbClr val="FFFF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86248" y="2192529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400" b="1" dirty="0" smtClean="0">
                <a:solidFill>
                  <a:srgbClr val="FF0000"/>
                </a:solidFill>
              </a:rPr>
              <a:t>Norway</a:t>
            </a:r>
            <a:endParaRPr lang="sv-SE" sz="1400" b="1" dirty="0">
              <a:solidFill>
                <a:srgbClr val="FF0000"/>
              </a:solidFill>
            </a:endParaRPr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8482" y="1214422"/>
            <a:ext cx="3929090" cy="383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4" name="Straight Connector 23"/>
          <p:cNvCxnSpPr/>
          <p:nvPr/>
        </p:nvCxnSpPr>
        <p:spPr bwMode="auto">
          <a:xfrm>
            <a:off x="5072066" y="3786190"/>
            <a:ext cx="2143140" cy="1588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5072066" y="3357562"/>
            <a:ext cx="2071702" cy="138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3929058" y="3357562"/>
            <a:ext cx="1018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400" b="1" dirty="0" smtClean="0">
                <a:solidFill>
                  <a:srgbClr val="FF0000"/>
                </a:solidFill>
              </a:rPr>
              <a:t>Iberian</a:t>
            </a:r>
          </a:p>
          <a:p>
            <a:pPr algn="l" defTabSz="457200"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400" b="1" dirty="0" smtClean="0">
                <a:solidFill>
                  <a:srgbClr val="FF0000"/>
                </a:solidFill>
              </a:rPr>
              <a:t>peninsula</a:t>
            </a:r>
            <a:endParaRPr lang="sv-SE" sz="1400" b="1" dirty="0">
              <a:solidFill>
                <a:srgbClr val="FF0000"/>
              </a:solidFill>
            </a:endParaRPr>
          </a:p>
        </p:txBody>
      </p:sp>
      <p:sp>
        <p:nvSpPr>
          <p:cNvPr id="30" name="Right Brace 29"/>
          <p:cNvSpPr/>
          <p:nvPr/>
        </p:nvSpPr>
        <p:spPr bwMode="auto">
          <a:xfrm rot="10800000">
            <a:off x="4786314" y="3357562"/>
            <a:ext cx="285752" cy="428628"/>
          </a:xfrm>
          <a:prstGeom prst="righ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defTabSz="457200"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sv-SE" sz="1400" b="1" smtClean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635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run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Energy – 4 TeV</a:t>
            </a:r>
          </a:p>
          <a:p>
            <a:pPr lvl="1"/>
            <a:r>
              <a:rPr lang="en-US" dirty="0" smtClean="0"/>
              <a:t>Low number of quenches (as in 2011) assumed</a:t>
            </a:r>
          </a:p>
          <a:p>
            <a:r>
              <a:rPr lang="en-US" dirty="0" smtClean="0"/>
              <a:t>Bunch spacing - 50 ns</a:t>
            </a:r>
          </a:p>
          <a:p>
            <a:r>
              <a:rPr lang="en-US" dirty="0" smtClean="0"/>
              <a:t>Collimator settings – tight</a:t>
            </a:r>
          </a:p>
          <a:p>
            <a:pPr lvl="1"/>
            <a:r>
              <a:rPr lang="en-US" dirty="0" smtClean="0"/>
              <a:t>As discussed – NB not yet proven operationally</a:t>
            </a:r>
          </a:p>
          <a:p>
            <a:r>
              <a:rPr lang="en-US" dirty="0" smtClean="0"/>
              <a:t>Atlas and CMS beta*  - 60 cm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ith 70 cm and 90 cm as fallbacks</a:t>
            </a:r>
          </a:p>
          <a:p>
            <a:r>
              <a:rPr lang="en-US" dirty="0" smtClean="0"/>
              <a:t>Alice and LHCb beta* - 3 m</a:t>
            </a:r>
          </a:p>
          <a:p>
            <a:pPr lvl="1"/>
            <a:r>
              <a:rPr lang="en-US" dirty="0" smtClean="0"/>
              <a:t>Natural satellites versus main bunches in Alice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317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 spacing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990600"/>
            <a:ext cx="739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Performance from injectors</a:t>
            </a:r>
            <a:endParaRPr lang="en-US" sz="2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563111"/>
              </p:ext>
            </p:extLst>
          </p:nvPr>
        </p:nvGraphicFramePr>
        <p:xfrm>
          <a:off x="1447800" y="1828800"/>
          <a:ext cx="6305130" cy="243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1953430"/>
                <a:gridCol w="1656749"/>
                <a:gridCol w="155195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2"/>
                          </a:solidFill>
                        </a:rPr>
                        <a:t>Bunch</a:t>
                      </a:r>
                      <a:r>
                        <a:rPr lang="en-US" sz="1600" baseline="0" dirty="0" smtClean="0">
                          <a:solidFill>
                            <a:schemeClr val="bg2"/>
                          </a:solidFill>
                        </a:rPr>
                        <a:t> spacing</a:t>
                      </a:r>
                      <a:endParaRPr lang="en-US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2"/>
                          </a:solidFill>
                        </a:rPr>
                        <a:t>From</a:t>
                      </a:r>
                      <a:br>
                        <a:rPr lang="en-US" sz="1600" dirty="0" smtClean="0">
                          <a:solidFill>
                            <a:schemeClr val="bg2"/>
                          </a:solidFill>
                        </a:rPr>
                      </a:br>
                      <a:r>
                        <a:rPr lang="en-US" sz="1600" dirty="0" smtClean="0">
                          <a:solidFill>
                            <a:schemeClr val="bg2"/>
                          </a:solidFill>
                        </a:rPr>
                        <a:t>Booster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2"/>
                          </a:solidFill>
                        </a:rPr>
                        <a:t>Protons</a:t>
                      </a:r>
                      <a:r>
                        <a:rPr lang="en-US" sz="1600" baseline="0" dirty="0" smtClean="0">
                          <a:solidFill>
                            <a:schemeClr val="bg2"/>
                          </a:solidFill>
                        </a:rPr>
                        <a:t> per </a:t>
                      </a:r>
                      <a:r>
                        <a:rPr lang="en-US" sz="1600" dirty="0" smtClean="0">
                          <a:solidFill>
                            <a:schemeClr val="bg2"/>
                          </a:solidFill>
                        </a:rPr>
                        <a:t>bunch (ppb)</a:t>
                      </a:r>
                      <a:endParaRPr lang="en-US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2"/>
                          </a:solidFill>
                        </a:rPr>
                        <a:t>Emittance</a:t>
                      </a:r>
                      <a:r>
                        <a:rPr lang="en-US" sz="1600" baseline="0" dirty="0" smtClean="0">
                          <a:solidFill>
                            <a:schemeClr val="bg2"/>
                          </a:solidFill>
                        </a:rPr>
                        <a:t> H&amp;V</a:t>
                      </a:r>
                      <a:br>
                        <a:rPr lang="en-US" sz="1600" baseline="0" dirty="0" smtClean="0">
                          <a:solidFill>
                            <a:schemeClr val="bg2"/>
                          </a:solidFill>
                        </a:rPr>
                      </a:br>
                      <a:r>
                        <a:rPr lang="en-US" sz="1600" baseline="0" dirty="0" smtClean="0">
                          <a:solidFill>
                            <a:schemeClr val="bg2"/>
                          </a:solidFill>
                        </a:rPr>
                        <a:t>[</a:t>
                      </a:r>
                      <a:r>
                        <a:rPr lang="en-US" sz="1600" baseline="0" dirty="0" err="1" smtClean="0">
                          <a:solidFill>
                            <a:schemeClr val="bg2"/>
                          </a:solidFill>
                        </a:rPr>
                        <a:t>mm.mrad</a:t>
                      </a:r>
                      <a:r>
                        <a:rPr lang="en-US" sz="1600" baseline="0" dirty="0" smtClean="0">
                          <a:solidFill>
                            <a:schemeClr val="bg2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150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Single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batch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1.1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x 10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1.6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Single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batch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x 10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Single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batch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1.45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x 10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Double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batch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1.6 x 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11 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2.0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Double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batch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1.2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x 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2.7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ounded Rectangle 8"/>
          <p:cNvSpPr/>
          <p:nvPr/>
        </p:nvSpPr>
        <p:spPr bwMode="auto">
          <a:xfrm>
            <a:off x="1295400" y="3505200"/>
            <a:ext cx="6629400" cy="762000"/>
          </a:xfrm>
          <a:prstGeom prst="roundRect">
            <a:avLst/>
          </a:prstGeom>
          <a:noFill/>
          <a:ln w="38100" cap="sq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 dirty="0"/>
          </a:p>
        </p:txBody>
      </p:sp>
      <p:graphicFrame>
        <p:nvGraphicFramePr>
          <p:cNvPr id="1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7520010"/>
              </p:ext>
            </p:extLst>
          </p:nvPr>
        </p:nvGraphicFramePr>
        <p:xfrm>
          <a:off x="1600200" y="4800600"/>
          <a:ext cx="5864225" cy="161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Equation" r:id="rId3" imgW="1663700" imgH="457200" progId="Equation.3">
                  <p:embed/>
                </p:oleObj>
              </mc:Choice>
              <mc:Fallback>
                <p:oleObj name="Equation" r:id="rId3" imgW="16637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800600"/>
                        <a:ext cx="5864225" cy="1611313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291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LHC schedule Q1/Q2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5432907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7772400" y="2895600"/>
            <a:ext cx="685800" cy="533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 smtClean="0"/>
              <a:t>1</a:t>
            </a:r>
          </a:p>
        </p:txBody>
      </p:sp>
      <p:sp>
        <p:nvSpPr>
          <p:cNvPr id="9" name="Oval 8"/>
          <p:cNvSpPr/>
          <p:nvPr/>
        </p:nvSpPr>
        <p:spPr>
          <a:xfrm>
            <a:off x="2438400" y="5867400"/>
            <a:ext cx="685800" cy="533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/>
              <a:t>4</a:t>
            </a:r>
            <a:endParaRPr lang="en-US" dirty="0" smtClean="0"/>
          </a:p>
        </p:txBody>
      </p:sp>
      <p:sp>
        <p:nvSpPr>
          <p:cNvPr id="10" name="Oval 9"/>
          <p:cNvSpPr/>
          <p:nvPr/>
        </p:nvSpPr>
        <p:spPr>
          <a:xfrm>
            <a:off x="1828800" y="5105400"/>
            <a:ext cx="685800" cy="533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/>
              <a:t>3</a:t>
            </a:r>
            <a:endParaRPr lang="en-US" dirty="0" smtClean="0"/>
          </a:p>
        </p:txBody>
      </p:sp>
      <p:sp>
        <p:nvSpPr>
          <p:cNvPr id="11" name="Oval 10"/>
          <p:cNvSpPr/>
          <p:nvPr/>
        </p:nvSpPr>
        <p:spPr>
          <a:xfrm>
            <a:off x="762000" y="5029200"/>
            <a:ext cx="685800" cy="533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/>
              <a:t>2</a:t>
            </a:r>
            <a:endParaRPr lang="en-US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2980" y="5869087"/>
            <a:ext cx="2211020" cy="988913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7162800" y="4267200"/>
            <a:ext cx="0" cy="1525956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082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2012 LHC schedule Q3</a:t>
            </a:r>
            <a:r>
              <a:rPr lang="en-US" dirty="0" smtClean="0"/>
              <a:t>/Q4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219200"/>
            <a:ext cx="7119011" cy="5379966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715000" y="5562600"/>
            <a:ext cx="685800" cy="533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 smtClean="0"/>
              <a:t>5</a:t>
            </a:r>
          </a:p>
        </p:txBody>
      </p:sp>
      <p:sp>
        <p:nvSpPr>
          <p:cNvPr id="5" name="Oval 4"/>
          <p:cNvSpPr/>
          <p:nvPr/>
        </p:nvSpPr>
        <p:spPr>
          <a:xfrm>
            <a:off x="3505200" y="4724400"/>
            <a:ext cx="685800" cy="533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 smtClean="0"/>
              <a:t>6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33800" y="6211669"/>
            <a:ext cx="36576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High beta* runs for ALFA and TOTEM</a:t>
            </a:r>
          </a:p>
          <a:p>
            <a:r>
              <a:rPr lang="en-US" dirty="0" smtClean="0"/>
              <a:t>Van der Meer scans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79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2012 - breakdown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175866"/>
              </p:ext>
            </p:extLst>
          </p:nvPr>
        </p:nvGraphicFramePr>
        <p:xfrm>
          <a:off x="609600" y="990600"/>
          <a:ext cx="647700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8000"/>
                <a:gridCol w="2159000"/>
              </a:tblGrid>
              <a:tr h="39485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Days</a:t>
                      </a:r>
                      <a:endParaRPr lang="en-US" sz="2400" dirty="0"/>
                    </a:p>
                  </a:txBody>
                  <a:tcPr/>
                </a:tc>
              </a:tr>
              <a:tr h="39485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Machine check-out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</a:tr>
              <a:tr h="39485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Commissioning with beam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21</a:t>
                      </a:r>
                      <a:endParaRPr lang="en-US" sz="2400" dirty="0"/>
                    </a:p>
                  </a:txBody>
                  <a:tcPr/>
                </a:tc>
              </a:tr>
              <a:tr h="39485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Machine</a:t>
                      </a:r>
                      <a:r>
                        <a:rPr lang="en-US" sz="2400" baseline="0" dirty="0" smtClean="0"/>
                        <a:t> development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22</a:t>
                      </a:r>
                      <a:endParaRPr lang="en-US" sz="2400" dirty="0"/>
                    </a:p>
                  </a:txBody>
                  <a:tcPr/>
                </a:tc>
              </a:tr>
              <a:tr h="39485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Technical stops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</a:t>
                      </a:r>
                      <a:endParaRPr lang="en-US" sz="2400" dirty="0"/>
                    </a:p>
                  </a:txBody>
                  <a:tcPr/>
                </a:tc>
              </a:tr>
              <a:tr h="39485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Scrubbing  (25 ns)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485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Technical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</a:rPr>
                        <a:t> stop recovery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9485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Initial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</a:rPr>
                        <a:t> intensity ramp-up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~21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9485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Proton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</a:rPr>
                        <a:t> running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~126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9485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Special runs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~8</a:t>
                      </a:r>
                      <a:endParaRPr lang="en-US" sz="2400" dirty="0"/>
                    </a:p>
                  </a:txBody>
                  <a:tcPr/>
                </a:tc>
              </a:tr>
              <a:tr h="39485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Ion setup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</a:tr>
              <a:tr h="39485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Ion run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24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ight Brace 6"/>
          <p:cNvSpPr/>
          <p:nvPr/>
        </p:nvSpPr>
        <p:spPr>
          <a:xfrm>
            <a:off x="7162800" y="3733800"/>
            <a:ext cx="228600" cy="1371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543800" y="42672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~150 days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713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50 ns performance estimate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1524000"/>
            <a:ext cx="7467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4 TeV, 50 ns, 1380 bunches, 1.6e11, 2.5 microns</a:t>
            </a:r>
            <a:br>
              <a:rPr lang="en-US" sz="2800" dirty="0" smtClean="0"/>
            </a:br>
            <a:r>
              <a:rPr lang="en-US" sz="2800" dirty="0" smtClean="0"/>
              <a:t>150 days of proton physics (assuming similar efficiencies to 2011)</a:t>
            </a:r>
            <a:endParaRPr lang="en-US" sz="2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271359"/>
              </p:ext>
            </p:extLst>
          </p:nvPr>
        </p:nvGraphicFramePr>
        <p:xfrm>
          <a:off x="152400" y="3429000"/>
          <a:ext cx="88392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122"/>
                <a:gridCol w="1851278"/>
                <a:gridCol w="1590535"/>
                <a:gridCol w="1720906"/>
                <a:gridCol w="1251568"/>
                <a:gridCol w="132979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Beta*</a:t>
                      </a:r>
                    </a:p>
                    <a:p>
                      <a:pPr algn="ctr"/>
                      <a:r>
                        <a:rPr lang="en-US" sz="2400" dirty="0" smtClean="0"/>
                        <a:t>[cm]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Collimators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Peak </a:t>
                      </a:r>
                      <a:r>
                        <a:rPr lang="en-US" sz="2400" dirty="0" err="1" smtClean="0"/>
                        <a:t>Lumi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[cm-</a:t>
                      </a:r>
                      <a:r>
                        <a:rPr lang="en-US" sz="2400" baseline="30000" dirty="0" smtClean="0"/>
                        <a:t>2</a:t>
                      </a:r>
                      <a:r>
                        <a:rPr lang="en-US" sz="2400" dirty="0" smtClean="0"/>
                        <a:t>s</a:t>
                      </a:r>
                      <a:r>
                        <a:rPr lang="en-US" sz="2400" baseline="30000" dirty="0" smtClean="0"/>
                        <a:t>-1</a:t>
                      </a:r>
                      <a:r>
                        <a:rPr lang="en-US" sz="2400" dirty="0" smtClean="0"/>
                        <a:t>]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Int. </a:t>
                      </a:r>
                      <a:r>
                        <a:rPr lang="en-US" sz="2400" dirty="0" err="1" smtClean="0"/>
                        <a:t>Lumi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[fb</a:t>
                      </a:r>
                      <a:r>
                        <a:rPr lang="en-US" sz="2400" baseline="30000" dirty="0" smtClean="0"/>
                        <a:t>-1</a:t>
                      </a:r>
                      <a:r>
                        <a:rPr lang="en-US" sz="2400" dirty="0" smtClean="0"/>
                        <a:t>]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Pile-up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Increase in peak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Intermediate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5.1e33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12.1 – 14.5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Tight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6.2e33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14.7</a:t>
                      </a:r>
                      <a:r>
                        <a:rPr lang="en-US" sz="2400" baseline="0" dirty="0" smtClean="0"/>
                        <a:t> – 17.6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+22%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Tight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6.8e33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16.2</a:t>
                      </a:r>
                      <a:r>
                        <a:rPr lang="en-US" sz="2400" baseline="0" dirty="0" smtClean="0"/>
                        <a:t> – 19.3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+10%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91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25 ns performance estimate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1447800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4 TeV, 25 ns, 1380 bunches, 1.6e11, 2.5 microns</a:t>
            </a:r>
            <a:br>
              <a:rPr lang="en-US" sz="2800" dirty="0" smtClean="0"/>
            </a:br>
            <a:r>
              <a:rPr lang="en-US" sz="2800" dirty="0" smtClean="0"/>
              <a:t>140 days of proton physics (extra scrubbing required)</a:t>
            </a:r>
            <a:endParaRPr lang="en-US" sz="2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838886"/>
              </p:ext>
            </p:extLst>
          </p:nvPr>
        </p:nvGraphicFramePr>
        <p:xfrm>
          <a:off x="533400" y="2895600"/>
          <a:ext cx="80010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429"/>
                <a:gridCol w="1755971"/>
                <a:gridCol w="1600200"/>
                <a:gridCol w="1600200"/>
                <a:gridCol w="1600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Beta*</a:t>
                      </a:r>
                    </a:p>
                    <a:p>
                      <a:pPr algn="ctr"/>
                      <a:r>
                        <a:rPr lang="en-US" sz="2400" dirty="0" smtClean="0"/>
                        <a:t>[cm]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Collimators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Peak </a:t>
                      </a:r>
                      <a:r>
                        <a:rPr lang="en-US" sz="2400" dirty="0" err="1" smtClean="0"/>
                        <a:t>Lumi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[cm-</a:t>
                      </a:r>
                      <a:r>
                        <a:rPr lang="en-US" sz="2400" baseline="30000" dirty="0" smtClean="0"/>
                        <a:t>2</a:t>
                      </a:r>
                      <a:r>
                        <a:rPr lang="en-US" sz="2400" dirty="0" smtClean="0"/>
                        <a:t>s</a:t>
                      </a:r>
                      <a:r>
                        <a:rPr lang="en-US" sz="2400" baseline="30000" dirty="0" smtClean="0"/>
                        <a:t>-1</a:t>
                      </a:r>
                      <a:r>
                        <a:rPr lang="en-US" sz="2400" dirty="0" smtClean="0"/>
                        <a:t>]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Int. </a:t>
                      </a:r>
                      <a:r>
                        <a:rPr lang="en-US" sz="2400" dirty="0" err="1" smtClean="0"/>
                        <a:t>Lumi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[fb</a:t>
                      </a:r>
                      <a:r>
                        <a:rPr lang="en-US" sz="2400" baseline="30000" dirty="0" smtClean="0"/>
                        <a:t>-1</a:t>
                      </a:r>
                      <a:r>
                        <a:rPr lang="en-US" sz="2400" dirty="0" smtClean="0"/>
                        <a:t>]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Pile-up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Tight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3.8e33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8.3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85800" y="4648200"/>
            <a:ext cx="7848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Conclusion: 25 ns not competitive with 50 ns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119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Good performance in 2011 from working on all available parameters </a:t>
            </a:r>
          </a:p>
          <a:p>
            <a:r>
              <a:rPr lang="en-US" dirty="0" smtClean="0"/>
              <a:t>Very definitely exploring the effects of high intensity beams</a:t>
            </a:r>
          </a:p>
          <a:p>
            <a:pPr lvl="1"/>
            <a:r>
              <a:rPr lang="en-US" dirty="0" smtClean="0"/>
              <a:t>SEUs, beam induced heating, vacuum instabilities…</a:t>
            </a:r>
          </a:p>
          <a:p>
            <a:pPr lvl="1"/>
            <a:r>
              <a:rPr lang="en-US" dirty="0" smtClean="0"/>
              <a:t>Operational efficiency suffering as a result</a:t>
            </a:r>
          </a:p>
          <a:p>
            <a:r>
              <a:rPr lang="en-US" dirty="0" smtClean="0"/>
              <a:t>Main gain in 2012 is use of tight collimator settings and reduced beta*</a:t>
            </a:r>
          </a:p>
          <a:p>
            <a:pPr lvl="1"/>
            <a:r>
              <a:rPr lang="en-US" dirty="0" smtClean="0"/>
              <a:t>5 to 6 x 10</a:t>
            </a:r>
            <a:r>
              <a:rPr lang="en-US" baseline="30000" dirty="0" smtClean="0"/>
              <a:t>33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 and 15 fb</a:t>
            </a:r>
            <a:r>
              <a:rPr lang="en-US" baseline="30000" dirty="0" smtClean="0"/>
              <a:t>-1</a:t>
            </a:r>
            <a:r>
              <a:rPr lang="en-US" dirty="0" smtClean="0"/>
              <a:t> should be possible</a:t>
            </a:r>
          </a:p>
          <a:p>
            <a:r>
              <a:rPr lang="en-US" dirty="0" smtClean="0"/>
              <a:t>Hope for improved operational efficiency</a:t>
            </a:r>
          </a:p>
          <a:p>
            <a:pPr lvl="1"/>
            <a:r>
              <a:rPr lang="en-US" dirty="0" smtClean="0"/>
              <a:t>R2E mitigation measures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ut partially countered by increased peak performance</a:t>
            </a:r>
          </a:p>
          <a:p>
            <a:r>
              <a:rPr lang="en-US" dirty="0" smtClean="0"/>
              <a:t>Another long, interesting year in prospect…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713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6949"/>
            <a:ext cx="9144000" cy="58510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28600" y="1578449"/>
            <a:ext cx="7620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75 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1578449"/>
            <a:ext cx="7620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50 ns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228600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2011 – recap</a:t>
            </a:r>
            <a:endParaRPr lang="en-US" sz="3600" dirty="0"/>
          </a:p>
        </p:txBody>
      </p:sp>
      <p:sp>
        <p:nvSpPr>
          <p:cNvPr id="12" name="Rounded Rectangle 11"/>
          <p:cNvSpPr/>
          <p:nvPr/>
        </p:nvSpPr>
        <p:spPr>
          <a:xfrm>
            <a:off x="1447800" y="2362200"/>
            <a:ext cx="1371600" cy="838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Increase number of bunches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4876800" y="5029200"/>
            <a:ext cx="1600200" cy="838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Reduce beam size from injectors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5562600" y="1752600"/>
            <a:ext cx="1371600" cy="838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Squeeze further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7010400" y="3581400"/>
            <a:ext cx="1981200" cy="838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Increase bunch intensity 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0" y="6172200"/>
            <a:ext cx="1752600" cy="685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Initial</a:t>
            </a:r>
          </a:p>
          <a:p>
            <a:pPr algn="ctr"/>
            <a:r>
              <a:rPr lang="en-US" dirty="0" smtClean="0"/>
              <a:t>commissioning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 rot="16200000">
            <a:off x="381000" y="4495800"/>
            <a:ext cx="1371600" cy="457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Scrubbing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630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2" grpId="0" animBg="1"/>
      <p:bldP spid="13" grpId="0" animBg="1"/>
      <p:bldP spid="14" grpId="0" animBg="1"/>
      <p:bldP spid="15" grpId="0" animBg="1"/>
      <p:bldP spid="11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</a:t>
            </a:r>
            <a:r>
              <a:rPr lang="en-US" dirty="0" smtClean="0"/>
              <a:t>nother remarkable year</a:t>
            </a:r>
          </a:p>
          <a:p>
            <a:r>
              <a:rPr lang="en-US" dirty="0" smtClean="0"/>
              <a:t>It was nearly always a battle…</a:t>
            </a:r>
          </a:p>
          <a:p>
            <a:r>
              <a:rPr lang="en-US" dirty="0" smtClean="0"/>
              <a:t>Remarkably no real show stoppers</a:t>
            </a:r>
          </a:p>
          <a:p>
            <a:endParaRPr lang="en-US" dirty="0"/>
          </a:p>
          <a:p>
            <a:r>
              <a:rPr lang="en-US" dirty="0" smtClean="0"/>
              <a:t>Successfully took on:</a:t>
            </a:r>
          </a:p>
          <a:p>
            <a:pPr lvl="1"/>
            <a:r>
              <a:rPr lang="en-US" dirty="0" smtClean="0"/>
              <a:t>Total intensity</a:t>
            </a:r>
          </a:p>
          <a:p>
            <a:pPr lvl="1"/>
            <a:r>
              <a:rPr lang="en-US" dirty="0" smtClean="0"/>
              <a:t>Bunch spacing</a:t>
            </a:r>
          </a:p>
          <a:p>
            <a:pPr lvl="1"/>
            <a:r>
              <a:rPr lang="en-US" dirty="0" smtClean="0"/>
              <a:t>Bunch intensity</a:t>
            </a:r>
          </a:p>
          <a:p>
            <a:pPr lvl="1"/>
            <a:r>
              <a:rPr lang="en-US" dirty="0" smtClean="0"/>
              <a:t>Emittance</a:t>
            </a:r>
          </a:p>
          <a:p>
            <a:pPr lvl="1"/>
            <a:r>
              <a:rPr lang="en-US" dirty="0" smtClean="0"/>
              <a:t>Beta* &amp; aperture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284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2-02-04 at 6.46.2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245" y="4191000"/>
            <a:ext cx="4719543" cy="2667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3276600"/>
          </a:xfrm>
        </p:spPr>
        <p:txBody>
          <a:bodyPr>
            <a:normAutofit/>
          </a:bodyPr>
          <a:lstStyle/>
          <a:p>
            <a:r>
              <a:rPr lang="en-US" dirty="0" smtClean="0"/>
              <a:t>Overall efficiency </a:t>
            </a:r>
          </a:p>
          <a:p>
            <a:pPr lvl="1"/>
            <a:r>
              <a:rPr lang="en-US" dirty="0" smtClean="0"/>
              <a:t>Pretty </a:t>
            </a:r>
            <a:r>
              <a:rPr lang="en-US" dirty="0"/>
              <a:t>good considering that this is the LHC </a:t>
            </a:r>
          </a:p>
          <a:p>
            <a:pPr lvl="1"/>
            <a:r>
              <a:rPr lang="en-US" dirty="0" smtClean="0"/>
              <a:t>Overall time in stable beams 34%</a:t>
            </a:r>
          </a:p>
          <a:p>
            <a:r>
              <a:rPr lang="en-US" dirty="0" smtClean="0"/>
              <a:t>Premature dumps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50% of all STABLE BEAMS fills lasted less than 3 hours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84316"/>
            <a:ext cx="2286000" cy="26736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43000" y="579120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34%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494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9645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Radiation to electronics (R2E)</a:t>
            </a:r>
            <a:endParaRPr lang="en-GB" sz="4000" dirty="0"/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107504" y="5057253"/>
            <a:ext cx="9036496" cy="1684115"/>
          </a:xfrm>
        </p:spPr>
        <p:txBody>
          <a:bodyPr>
            <a:noAutofit/>
          </a:bodyPr>
          <a:lstStyle/>
          <a:p>
            <a:pPr marL="431494" indent="-431494">
              <a:lnSpc>
                <a:spcPts val="36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err="1" smtClean="0">
                <a:solidFill>
                  <a:schemeClr val="tx2">
                    <a:lumMod val="75000"/>
                  </a:schemeClr>
                </a:solidFill>
              </a:rPr>
              <a:t>xMas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-Mitigation crucial: patch, shielding, </a:t>
            </a:r>
            <a:r>
              <a:rPr lang="en-US" sz="3200" b="1" dirty="0" err="1" smtClean="0">
                <a:solidFill>
                  <a:schemeClr val="tx2">
                    <a:lumMod val="75000"/>
                  </a:schemeClr>
                </a:solidFill>
              </a:rPr>
              <a:t>relocat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431494" indent="-431494">
              <a:lnSpc>
                <a:spcPts val="36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Patches to continue during 2012</a:t>
            </a:r>
          </a:p>
          <a:p>
            <a:pPr marL="431494" indent="-431494">
              <a:lnSpc>
                <a:spcPts val="36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Particular emphasis (analysis) of ‘new’ failures</a:t>
            </a:r>
          </a:p>
          <a:p>
            <a:pPr marL="431494" indent="-431494">
              <a:lnSpc>
                <a:spcPts val="3600"/>
              </a:lnSpc>
              <a:spcBef>
                <a:spcPts val="0"/>
              </a:spcBef>
              <a:buBlip>
                <a:blip r:embed="rId3"/>
              </a:buBlip>
            </a:pPr>
            <a:endParaRPr lang="en-US" sz="1200" b="1" dirty="0" smtClean="0">
              <a:solidFill>
                <a:schemeClr val="bg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84" y="979855"/>
            <a:ext cx="3840000" cy="4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434" y="979855"/>
            <a:ext cx="2320000" cy="4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548" y="977254"/>
            <a:ext cx="1440000" cy="4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2947" y="976536"/>
            <a:ext cx="1382857" cy="4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 bwMode="auto">
          <a:xfrm>
            <a:off x="7680148" y="989236"/>
            <a:ext cx="1408406" cy="4080000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31" tIns="45666" rIns="91331" bIns="45666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1800" dirty="0" smtClean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179818" y="980728"/>
            <a:ext cx="1085730" cy="4080000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31" tIns="45666" rIns="91331" bIns="45666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1800" dirty="0" smtClean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057400" y="4572000"/>
            <a:ext cx="914400" cy="6096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15" name="Oval 14"/>
          <p:cNvSpPr/>
          <p:nvPr/>
        </p:nvSpPr>
        <p:spPr>
          <a:xfrm>
            <a:off x="8001000" y="4572000"/>
            <a:ext cx="914400" cy="6096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44964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47" y="3081980"/>
            <a:ext cx="3429000" cy="2745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447800" y="4191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LSS2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771273" y="3131679"/>
            <a:ext cx="3693444" cy="2667000"/>
            <a:chOff x="4771273" y="3429000"/>
            <a:chExt cx="3693444" cy="26670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1273" y="3429000"/>
              <a:ext cx="3693444" cy="2667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5638800" y="358140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CMS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1816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Unexpected pressure rise (</a:t>
            </a:r>
            <a:r>
              <a:rPr lang="en-GB" sz="2200" dirty="0" smtClean="0"/>
              <a:t>10</a:t>
            </a:r>
            <a:r>
              <a:rPr lang="en-GB" sz="2200" baseline="30000" dirty="0" smtClean="0"/>
              <a:t>-6</a:t>
            </a:r>
            <a:r>
              <a:rPr lang="en-GB" sz="2200" dirty="0" smtClean="0"/>
              <a:t> mbar)</a:t>
            </a:r>
            <a:r>
              <a:rPr lang="en-US" sz="2200" dirty="0" smtClean="0"/>
              <a:t> observed in LSS2-LSS8 (D1) and close to CMS: </a:t>
            </a:r>
            <a:r>
              <a:rPr lang="en-GB" sz="2200" dirty="0" smtClean="0">
                <a:sym typeface="Wingdings" pitchFamily="2" charset="2"/>
              </a:rPr>
              <a:t>bad </a:t>
            </a:r>
            <a:r>
              <a:rPr lang="en-GB" sz="2200" dirty="0" smtClean="0"/>
              <a:t>RF contact (x-rays inspection) </a:t>
            </a:r>
            <a:r>
              <a:rPr lang="en-GB" sz="2200" dirty="0" smtClean="0">
                <a:sym typeface="Wingdings" pitchFamily="2" charset="2"/>
              </a:rPr>
              <a:t></a:t>
            </a:r>
            <a:r>
              <a:rPr lang="en-US" sz="2200" dirty="0" smtClean="0"/>
              <a:t>interventions done in 2 &amp; 8 &amp; CMS to resolve RF finger issues - shouldn't be a problem in 2012.</a:t>
            </a:r>
            <a:endParaRPr lang="en-GB" sz="2200" dirty="0" smtClean="0"/>
          </a:p>
          <a:p>
            <a:pPr>
              <a:buClr>
                <a:srgbClr val="00CC99"/>
              </a:buClr>
              <a:buNone/>
            </a:pPr>
            <a:endParaRPr lang="en-GB" sz="2800" dirty="0" smtClean="0">
              <a:solidFill>
                <a:srgbClr val="000000"/>
              </a:solidFill>
            </a:endParaRPr>
          </a:p>
          <a:p>
            <a:pPr lvl="2"/>
            <a:endParaRPr lang="en-GB" sz="1400" dirty="0" smtClean="0"/>
          </a:p>
          <a:p>
            <a:endParaRPr lang="en-GB" sz="2000" dirty="0" smtClean="0"/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29881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 to 2012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W</a:t>
            </a:r>
            <a:r>
              <a:rPr lang="en-US" dirty="0" smtClean="0"/>
              <a:t>ell </a:t>
            </a:r>
            <a:r>
              <a:rPr lang="en-US" dirty="0"/>
              <a:t>organized, </a:t>
            </a:r>
            <a:r>
              <a:rPr lang="en-US" dirty="0" smtClean="0"/>
              <a:t>productive </a:t>
            </a:r>
            <a:r>
              <a:rPr lang="en-US" dirty="0">
                <a:solidFill>
                  <a:srgbClr val="FF0000"/>
                </a:solidFill>
              </a:rPr>
              <a:t>Xmas </a:t>
            </a:r>
            <a:r>
              <a:rPr lang="en-US" dirty="0" smtClean="0">
                <a:solidFill>
                  <a:srgbClr val="FF0000"/>
                </a:solidFill>
              </a:rPr>
              <a:t>technical stop</a:t>
            </a:r>
          </a:p>
          <a:p>
            <a:pPr lvl="1"/>
            <a:r>
              <a:rPr lang="en-US" dirty="0" smtClean="0"/>
              <a:t>Lot of R2E related work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lus </a:t>
            </a:r>
            <a:r>
              <a:rPr lang="en-US" dirty="0"/>
              <a:t>consolidation and </a:t>
            </a:r>
            <a:r>
              <a:rPr lang="en-US" dirty="0" smtClean="0"/>
              <a:t>improvements of many systems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Vacuum</a:t>
            </a:r>
            <a:r>
              <a:rPr lang="en-US" dirty="0" smtClean="0"/>
              <a:t> </a:t>
            </a:r>
            <a:r>
              <a:rPr lang="en-US" dirty="0"/>
              <a:t>consolidation to address successfully diagnosed causes of instabilities in </a:t>
            </a:r>
            <a:r>
              <a:rPr lang="en-US" dirty="0" smtClean="0"/>
              <a:t>2011</a:t>
            </a: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Injection collimators </a:t>
            </a:r>
            <a:r>
              <a:rPr lang="en-US" dirty="0"/>
              <a:t>issues diagnosed and understood - spare in preparation - fingers crossed in the </a:t>
            </a:r>
            <a:r>
              <a:rPr lang="en-US" dirty="0" smtClean="0"/>
              <a:t>meantime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Cool-down</a:t>
            </a:r>
            <a:r>
              <a:rPr lang="en-US" dirty="0"/>
              <a:t> of machine exactly on schedule - cryogenics demonstrating full </a:t>
            </a:r>
            <a:r>
              <a:rPr lang="en-US" dirty="0" smtClean="0"/>
              <a:t>mastery…</a:t>
            </a:r>
            <a:endParaRPr lang="en-US" dirty="0"/>
          </a:p>
          <a:p>
            <a:r>
              <a:rPr lang="en-US" dirty="0"/>
              <a:t>Very smooth </a:t>
            </a:r>
            <a:r>
              <a:rPr lang="en-US" dirty="0" smtClean="0">
                <a:solidFill>
                  <a:srgbClr val="FF0000"/>
                </a:solidFill>
              </a:rPr>
              <a:t>hardware </a:t>
            </a:r>
            <a:r>
              <a:rPr lang="en-US" dirty="0">
                <a:solidFill>
                  <a:srgbClr val="FF0000"/>
                </a:solidFill>
              </a:rPr>
              <a:t>commissioning </a:t>
            </a:r>
            <a:r>
              <a:rPr lang="en-US" dirty="0"/>
              <a:t>including careful quench-less commissioning of main circuits to 4 </a:t>
            </a:r>
            <a:r>
              <a:rPr lang="en-US" dirty="0" smtClean="0"/>
              <a:t>TeV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Machine checkout</a:t>
            </a:r>
            <a:r>
              <a:rPr lang="en-US" dirty="0"/>
              <a:t> proceeding well </a:t>
            </a:r>
            <a:r>
              <a:rPr lang="en-US" dirty="0" smtClean="0"/>
              <a:t>- </a:t>
            </a:r>
            <a:r>
              <a:rPr lang="en-US" dirty="0"/>
              <a:t>good for beam next Tuesday </a:t>
            </a:r>
            <a:r>
              <a:rPr lang="en-US" dirty="0" smtClean="0"/>
              <a:t>afternoon</a:t>
            </a:r>
          </a:p>
          <a:p>
            <a:r>
              <a:rPr lang="en-US" dirty="0" smtClean="0"/>
              <a:t>First beam yesterday evening without major problems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605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strategy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79390" y="764630"/>
            <a:ext cx="217937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4 </a:t>
            </a:r>
            <a:r>
              <a:rPr lang="en-US" sz="6000" b="1" dirty="0" err="1" smtClean="0">
                <a:solidFill>
                  <a:srgbClr val="FF0000"/>
                </a:solidFill>
              </a:rPr>
              <a:t>TeV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83710" y="1556740"/>
            <a:ext cx="16289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50 ns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9390" y="4869200"/>
            <a:ext cx="55218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p-</a:t>
            </a:r>
            <a:r>
              <a:rPr lang="en-US" sz="4000" b="1" dirty="0" err="1" smtClean="0"/>
              <a:t>Pb</a:t>
            </a:r>
            <a:r>
              <a:rPr lang="en-US" sz="4000" b="1" dirty="0" smtClean="0"/>
              <a:t>: 3.5 </a:t>
            </a:r>
            <a:r>
              <a:rPr lang="en-US" sz="4000" b="1" dirty="0" err="1" smtClean="0"/>
              <a:t>TeV</a:t>
            </a:r>
            <a:r>
              <a:rPr lang="en-US" sz="4000" b="1" dirty="0" smtClean="0"/>
              <a:t> or 4 </a:t>
            </a:r>
            <a:r>
              <a:rPr lang="en-US" sz="4000" b="1" dirty="0" err="1" smtClean="0"/>
              <a:t>TeV</a:t>
            </a:r>
            <a:endParaRPr lang="en-US" sz="4000" dirty="0"/>
          </a:p>
        </p:txBody>
      </p:sp>
      <p:sp>
        <p:nvSpPr>
          <p:cNvPr id="10" name="Rectangle 9"/>
          <p:cNvSpPr/>
          <p:nvPr/>
        </p:nvSpPr>
        <p:spPr>
          <a:xfrm>
            <a:off x="3419840" y="980660"/>
            <a:ext cx="4459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β*=0.6m→0.7m→0.9m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79475" y="2276840"/>
            <a:ext cx="39517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∫</a:t>
            </a:r>
            <a:r>
              <a:rPr lang="en-US" sz="4000" b="1" dirty="0" err="1" smtClean="0">
                <a:solidFill>
                  <a:srgbClr val="FF0000"/>
                </a:solidFill>
              </a:rPr>
              <a:t>Ldt</a:t>
            </a:r>
            <a:r>
              <a:rPr lang="en-US" sz="4000" b="1" dirty="0" smtClean="0">
                <a:solidFill>
                  <a:srgbClr val="FF0000"/>
                </a:solidFill>
              </a:rPr>
              <a:t> = 15-19 fb</a:t>
            </a:r>
            <a:r>
              <a:rPr lang="en-US" sz="4000" b="1" baseline="30000" dirty="0" smtClean="0">
                <a:solidFill>
                  <a:srgbClr val="FF0000"/>
                </a:solidFill>
              </a:rPr>
              <a:t>-1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699740" y="3212970"/>
            <a:ext cx="41232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L</a:t>
            </a:r>
            <a:r>
              <a:rPr lang="en-US" sz="2800" b="1" baseline="-25000" dirty="0" err="1" smtClean="0">
                <a:solidFill>
                  <a:srgbClr val="FF0000"/>
                </a:solidFill>
              </a:rPr>
              <a:t>peak</a:t>
            </a:r>
            <a:r>
              <a:rPr lang="en-US" sz="2800" b="1" dirty="0" smtClean="0">
                <a:solidFill>
                  <a:srgbClr val="FF0000"/>
                </a:solidFill>
              </a:rPr>
              <a:t>=5-6.8 10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33 </a:t>
            </a:r>
            <a:r>
              <a:rPr lang="en-US" sz="2800" b="1" dirty="0" smtClean="0">
                <a:solidFill>
                  <a:srgbClr val="FF0000"/>
                </a:solidFill>
              </a:rPr>
              <a:t> cm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-2</a:t>
            </a:r>
            <a:r>
              <a:rPr lang="en-US" sz="2800" b="1" dirty="0" smtClean="0">
                <a:solidFill>
                  <a:srgbClr val="FF0000"/>
                </a:solidFill>
              </a:rPr>
              <a:t>s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-1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04060" y="4365130"/>
            <a:ext cx="29686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SPS </a:t>
            </a:r>
            <a:r>
              <a:rPr lang="en-US" sz="2800" b="1" dirty="0" err="1" smtClean="0">
                <a:solidFill>
                  <a:srgbClr val="FF0000"/>
                </a:solidFill>
              </a:rPr>
              <a:t>N</a:t>
            </a:r>
            <a:r>
              <a:rPr lang="en-US" sz="2800" b="1" baseline="-25000" dirty="0" err="1" smtClean="0">
                <a:solidFill>
                  <a:srgbClr val="FF0000"/>
                </a:solidFill>
              </a:rPr>
              <a:t>p</a:t>
            </a:r>
            <a:r>
              <a:rPr lang="en-US" sz="2800" b="1" dirty="0" smtClean="0">
                <a:solidFill>
                  <a:srgbClr val="FF0000"/>
                </a:solidFill>
              </a:rPr>
              <a:t>= 1.6 10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11</a:t>
            </a:r>
            <a:endParaRPr lang="en-US" sz="2800" b="1" baseline="300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203810" y="3933070"/>
            <a:ext cx="23182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SPS ε= 2 </a:t>
            </a:r>
            <a:r>
              <a:rPr lang="el-GR" sz="2800" b="1" dirty="0" smtClean="0">
                <a:solidFill>
                  <a:srgbClr val="FF0000"/>
                </a:solidFill>
              </a:rPr>
              <a:t>μ</a:t>
            </a:r>
            <a:r>
              <a:rPr lang="en-US" sz="2800" b="1" dirty="0" smtClean="0">
                <a:solidFill>
                  <a:srgbClr val="FF0000"/>
                </a:solidFill>
              </a:rPr>
              <a:t>m</a:t>
            </a:r>
            <a:endParaRPr lang="en-US" sz="2800" b="1" baseline="300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868180" y="2708900"/>
            <a:ext cx="25539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Pile-Up=26-35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220090" y="1628750"/>
            <a:ext cx="27335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∫</a:t>
            </a:r>
            <a:r>
              <a:rPr lang="en-US" sz="2400" b="1" dirty="0" err="1" smtClean="0">
                <a:solidFill>
                  <a:srgbClr val="FF0000"/>
                </a:solidFill>
              </a:rPr>
              <a:t>Ldt</a:t>
            </a:r>
            <a:r>
              <a:rPr lang="en-US" sz="2400" b="1" dirty="0" smtClean="0">
                <a:solidFill>
                  <a:srgbClr val="FF0000"/>
                </a:solidFill>
              </a:rPr>
              <a:t> = 5 fb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-1 </a:t>
            </a:r>
            <a:r>
              <a:rPr lang="en-US" sz="2400" b="1" dirty="0" smtClean="0">
                <a:solidFill>
                  <a:srgbClr val="FF0000"/>
                </a:solidFill>
              </a:rPr>
              <a:t>in June?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95387" y="5661310"/>
            <a:ext cx="3312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800" b="1" dirty="0" smtClean="0"/>
              <a:t>β</a:t>
            </a:r>
            <a:r>
              <a:rPr lang="en-US" sz="2800" b="1" dirty="0" smtClean="0"/>
              <a:t>*=(0.6,0.6,0.6,3)m</a:t>
            </a:r>
            <a:endParaRPr lang="en-US" sz="2800" dirty="0"/>
          </a:p>
        </p:txBody>
      </p:sp>
      <p:sp>
        <p:nvSpPr>
          <p:cNvPr id="19" name="Rectangle 18"/>
          <p:cNvSpPr/>
          <p:nvPr/>
        </p:nvSpPr>
        <p:spPr>
          <a:xfrm>
            <a:off x="0" y="3789050"/>
            <a:ext cx="29834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TCP gap=2.2mm</a:t>
            </a:r>
            <a:endParaRPr lang="en-US" sz="2800" dirty="0"/>
          </a:p>
        </p:txBody>
      </p:sp>
      <p:sp>
        <p:nvSpPr>
          <p:cNvPr id="20" name="Rectangle 19"/>
          <p:cNvSpPr/>
          <p:nvPr/>
        </p:nvSpPr>
        <p:spPr>
          <a:xfrm>
            <a:off x="97387" y="2924930"/>
            <a:ext cx="29033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LHCb</a:t>
            </a:r>
            <a:r>
              <a:rPr lang="en-US" sz="2400" b="1" dirty="0" smtClean="0">
                <a:solidFill>
                  <a:srgbClr val="FF0000"/>
                </a:solidFill>
              </a:rPr>
              <a:t> ∫</a:t>
            </a:r>
            <a:r>
              <a:rPr lang="en-US" sz="2400" b="1" dirty="0" err="1" smtClean="0">
                <a:solidFill>
                  <a:srgbClr val="FF0000"/>
                </a:solidFill>
              </a:rPr>
              <a:t>Ldt</a:t>
            </a:r>
            <a:r>
              <a:rPr lang="en-US" sz="2400" b="1" dirty="0" smtClean="0">
                <a:solidFill>
                  <a:srgbClr val="FF0000"/>
                </a:solidFill>
              </a:rPr>
              <a:t>=1.5 fb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-1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endParaRPr lang="en-US" sz="2400" dirty="0"/>
          </a:p>
        </p:txBody>
      </p:sp>
      <p:sp>
        <p:nvSpPr>
          <p:cNvPr id="21" name="Rectangle 20"/>
          <p:cNvSpPr/>
          <p:nvPr/>
        </p:nvSpPr>
        <p:spPr>
          <a:xfrm>
            <a:off x="6300240" y="3789050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IP1 β*=500m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732300" y="2204830"/>
            <a:ext cx="21964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Dumps=30-50</a:t>
            </a:r>
            <a:endParaRPr lang="en-US" sz="2400" dirty="0"/>
          </a:p>
        </p:txBody>
      </p:sp>
      <p:sp>
        <p:nvSpPr>
          <p:cNvPr id="23" name="Rectangle 22"/>
          <p:cNvSpPr/>
          <p:nvPr/>
        </p:nvSpPr>
        <p:spPr>
          <a:xfrm>
            <a:off x="5798574" y="5373270"/>
            <a:ext cx="3082896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>
                <a:solidFill>
                  <a:schemeClr val="accent1">
                    <a:lumMod val="25000"/>
                  </a:schemeClr>
                </a:solidFill>
              </a:rPr>
              <a:t>∫</a:t>
            </a:r>
            <a:r>
              <a:rPr lang="en-US" sz="2800" b="1" dirty="0" err="1" smtClean="0">
                <a:solidFill>
                  <a:schemeClr val="accent1">
                    <a:lumMod val="25000"/>
                  </a:schemeClr>
                </a:solidFill>
              </a:rPr>
              <a:t>Ldt</a:t>
            </a:r>
            <a:r>
              <a:rPr lang="en-US" sz="2800" b="1" dirty="0" smtClean="0">
                <a:solidFill>
                  <a:schemeClr val="accent1">
                    <a:lumMod val="25000"/>
                  </a:schemeClr>
                </a:solidFill>
              </a:rPr>
              <a:t> = 15- 23 </a:t>
            </a:r>
            <a:r>
              <a:rPr kumimoji="1" lang="en-US" sz="28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nb</a:t>
            </a:r>
            <a:r>
              <a:rPr kumimoji="1" lang="en-US" sz="2800" b="1" baseline="30000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-1</a:t>
            </a:r>
          </a:p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239000" y="6495595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Rogelio Tomas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988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IR1 and IR5 aperture at 3.5 TeV</a:t>
            </a:r>
          </a:p>
        </p:txBody>
      </p:sp>
      <p:pic>
        <p:nvPicPr>
          <p:cNvPr id="4608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1" y="1752600"/>
            <a:ext cx="3961432" cy="1223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" t="11580" r="1201" b="3215"/>
          <a:stretch>
            <a:fillRect/>
          </a:stretch>
        </p:blipFill>
        <p:spPr bwMode="auto">
          <a:xfrm>
            <a:off x="4259461" y="1295400"/>
            <a:ext cx="4884539" cy="3171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5" name="Rectangle 4"/>
          <p:cNvSpPr>
            <a:spLocks/>
          </p:cNvSpPr>
          <p:nvPr/>
        </p:nvSpPr>
        <p:spPr bwMode="auto">
          <a:xfrm>
            <a:off x="152400" y="1295400"/>
            <a:ext cx="3733800" cy="348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800" dirty="0" smtClean="0">
                <a:solidFill>
                  <a:srgbClr val="0000FF"/>
                </a:solidFill>
                <a:ea typeface="ＭＳ Ｐゴシック" charset="0"/>
                <a:sym typeface="Helvetica" charset="0"/>
              </a:rPr>
              <a:t>2011’</a:t>
            </a:r>
            <a:r>
              <a:rPr lang="en-US" altLang="ja-JP" sz="2800" dirty="0" smtClean="0">
                <a:solidFill>
                  <a:srgbClr val="0000FF"/>
                </a:solidFill>
                <a:ea typeface="Helvetica" charset="0"/>
                <a:cs typeface="Helvetica" charset="0"/>
                <a:sym typeface="Helvetica" charset="0"/>
              </a:rPr>
              <a:t>s </a:t>
            </a:r>
            <a:r>
              <a:rPr lang="ja-JP" altLang="en-US" sz="2800" dirty="0" smtClean="0">
                <a:solidFill>
                  <a:srgbClr val="0000FF"/>
                </a:solidFill>
                <a:ea typeface="ＭＳ Ｐゴシック" charset="0"/>
                <a:sym typeface="Helvetica" charset="0"/>
              </a:rPr>
              <a:t>“</a:t>
            </a:r>
            <a:r>
              <a:rPr lang="en-US" altLang="ja-JP" sz="2800" dirty="0">
                <a:solidFill>
                  <a:srgbClr val="0000FF"/>
                </a:solidFill>
                <a:ea typeface="Helvetica" charset="0"/>
                <a:cs typeface="Helvetica" charset="0"/>
                <a:sym typeface="Helvetica" charset="0"/>
              </a:rPr>
              <a:t>p</a:t>
            </a:r>
            <a:r>
              <a:rPr lang="en-US" altLang="ja-JP" sz="2800" dirty="0" smtClean="0">
                <a:solidFill>
                  <a:srgbClr val="0000FF"/>
                </a:solidFill>
                <a:ea typeface="Helvetica" charset="0"/>
                <a:cs typeface="Helvetica" charset="0"/>
                <a:sym typeface="Helvetica" charset="0"/>
              </a:rPr>
              <a:t>latinum </a:t>
            </a:r>
            <a:r>
              <a:rPr lang="en-US" altLang="ja-JP" sz="2800" dirty="0">
                <a:solidFill>
                  <a:srgbClr val="0000FF"/>
                </a:solidFill>
                <a:ea typeface="Helvetica" charset="0"/>
                <a:cs typeface="Helvetica" charset="0"/>
                <a:sym typeface="Helvetica" charset="0"/>
              </a:rPr>
              <a:t>mine</a:t>
            </a:r>
            <a:r>
              <a:rPr lang="ja-JP" altLang="en-US" sz="2800" dirty="0">
                <a:solidFill>
                  <a:srgbClr val="0000FF"/>
                </a:solidFill>
                <a:ea typeface="ＭＳ Ｐゴシック" charset="0"/>
                <a:sym typeface="Helvetica" charset="0"/>
              </a:rPr>
              <a:t>”</a:t>
            </a:r>
            <a:endParaRPr lang="en-US" sz="2800" dirty="0">
              <a:solidFill>
                <a:srgbClr val="0000FF"/>
              </a:solidFill>
              <a:ea typeface="ＭＳ Ｐゴシック" charset="0"/>
              <a:sym typeface="Helvetica" charset="0"/>
            </a:endParaRPr>
          </a:p>
        </p:txBody>
      </p:sp>
      <p:sp>
        <p:nvSpPr>
          <p:cNvPr id="46086" name="Rectangle 5"/>
          <p:cNvSpPr>
            <a:spLocks/>
          </p:cNvSpPr>
          <p:nvPr/>
        </p:nvSpPr>
        <p:spPr bwMode="auto">
          <a:xfrm>
            <a:off x="76200" y="3124200"/>
            <a:ext cx="372368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ts val="844"/>
              </a:spcBef>
            </a:pPr>
            <a:r>
              <a:rPr lang="en-US" i="1" dirty="0">
                <a:latin typeface="Helvetica" charset="0"/>
                <a:ea typeface="ＭＳ Ｐゴシック" charset="0"/>
                <a:sym typeface="Helvetica" charset="0"/>
              </a:rPr>
              <a:t>We got </a:t>
            </a:r>
            <a:r>
              <a:rPr lang="en-US" b="1" i="1" dirty="0">
                <a:latin typeface="Helvetica" charset="0"/>
                <a:ea typeface="ＭＳ Ｐゴシック" charset="0"/>
                <a:sym typeface="Helvetica" charset="0"/>
              </a:rPr>
              <a:t>4-6 </a:t>
            </a:r>
            <a:r>
              <a:rPr lang="en-US" b="1" i="1" dirty="0" err="1">
                <a:latin typeface="Helvetica" charset="0"/>
                <a:ea typeface="ＭＳ Ｐゴシック" charset="0"/>
                <a:sym typeface="Helvetica" charset="0"/>
              </a:rPr>
              <a:t>sigmas</a:t>
            </a:r>
            <a:r>
              <a:rPr lang="en-US" i="1" dirty="0">
                <a:latin typeface="Helvetica" charset="0"/>
                <a:ea typeface="ＭＳ Ｐゴシック" charset="0"/>
                <a:sym typeface="Helvetica" charset="0"/>
              </a:rPr>
              <a:t> more than the expected 14 </a:t>
            </a:r>
            <a:r>
              <a:rPr lang="en-US" i="1" dirty="0" smtClean="0">
                <a:latin typeface="Helvetica" charset="0"/>
                <a:ea typeface="ＭＳ Ｐゴシック" charset="0"/>
                <a:sym typeface="Helvetica" charset="0"/>
              </a:rPr>
              <a:t>sigma </a:t>
            </a:r>
            <a:br>
              <a:rPr lang="en-US" i="1" dirty="0" smtClean="0">
                <a:latin typeface="Helvetica" charset="0"/>
                <a:ea typeface="ＭＳ Ｐゴシック" charset="0"/>
                <a:sym typeface="Helvetica" charset="0"/>
              </a:rPr>
            </a:br>
            <a:r>
              <a:rPr lang="en-US" sz="1600" b="1" i="1" dirty="0" smtClean="0">
                <a:solidFill>
                  <a:srgbClr val="008000"/>
                </a:solidFill>
                <a:latin typeface="Helvetica" charset="0"/>
                <a:ea typeface="ＭＳ Ｐゴシック" charset="0"/>
                <a:sym typeface="Helvetica" charset="0"/>
              </a:rPr>
              <a:t>Triplet </a:t>
            </a:r>
            <a:r>
              <a:rPr lang="en-US" sz="1600" b="1" i="1" dirty="0">
                <a:solidFill>
                  <a:srgbClr val="008000"/>
                </a:solidFill>
                <a:latin typeface="Helvetica" charset="0"/>
                <a:ea typeface="ＭＳ Ｐゴシック" charset="0"/>
                <a:sym typeface="Helvetica" charset="0"/>
              </a:rPr>
              <a:t>aperture compatible with a well-aligned machine, a well </a:t>
            </a:r>
            <a:r>
              <a:rPr lang="en-US" sz="1600" b="1" i="1" dirty="0" err="1">
                <a:solidFill>
                  <a:srgbClr val="008000"/>
                </a:solidFill>
                <a:latin typeface="Helvetica" charset="0"/>
                <a:ea typeface="ＭＳ Ｐゴシック" charset="0"/>
                <a:sym typeface="Helvetica" charset="0"/>
              </a:rPr>
              <a:t>centred</a:t>
            </a:r>
            <a:r>
              <a:rPr lang="en-US" sz="1600" b="1" i="1" dirty="0">
                <a:solidFill>
                  <a:srgbClr val="008000"/>
                </a:solidFill>
                <a:latin typeface="Helvetica" charset="0"/>
                <a:ea typeface="ＭＳ Ｐゴシック" charset="0"/>
                <a:sym typeface="Helvetica" charset="0"/>
              </a:rPr>
              <a:t> orbit and a ~ design mechanical aperture (small tolerance</a:t>
            </a:r>
            <a:r>
              <a:rPr lang="en-US" sz="1600" b="1" i="1" dirty="0" smtClean="0">
                <a:solidFill>
                  <a:srgbClr val="008000"/>
                </a:solidFill>
                <a:latin typeface="Helvetica" charset="0"/>
                <a:ea typeface="ＭＳ Ｐゴシック" charset="0"/>
                <a:sym typeface="Helvetica" charset="0"/>
              </a:rPr>
              <a:t>)</a:t>
            </a:r>
            <a:endParaRPr lang="en-US" sz="1600" b="1" i="1" dirty="0">
              <a:solidFill>
                <a:srgbClr val="008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46087" name="Rectangle 6"/>
          <p:cNvSpPr>
            <a:spLocks/>
          </p:cNvSpPr>
          <p:nvPr/>
        </p:nvSpPr>
        <p:spPr bwMode="auto">
          <a:xfrm>
            <a:off x="3048000" y="1752600"/>
            <a:ext cx="892969" cy="1187648"/>
          </a:xfrm>
          <a:prstGeom prst="rect">
            <a:avLst/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410200"/>
            <a:ext cx="9144000" cy="895786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162800" y="6324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Stefano Redaelli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11/3/2012</a:t>
            </a: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267200" y="4876800"/>
            <a:ext cx="472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248400" y="48768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~600 m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620000" y="2743200"/>
            <a:ext cx="0" cy="1371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620000" y="3200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~3 cm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53200" y="914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08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71297</TotalTime>
  <Words>1053</Words>
  <Application>Microsoft Macintosh PowerPoint</Application>
  <PresentationFormat>On-screen Show (4:3)</PresentationFormat>
  <Paragraphs>265</Paragraphs>
  <Slides>19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Equation</vt:lpstr>
      <vt:lpstr>LHC beam operation past, present, future</vt:lpstr>
      <vt:lpstr>PowerPoint Presentation</vt:lpstr>
      <vt:lpstr>2011</vt:lpstr>
      <vt:lpstr>Operation efficiency</vt:lpstr>
      <vt:lpstr>Radiation to electronics (R2E)</vt:lpstr>
      <vt:lpstr>Vacuum</vt:lpstr>
      <vt:lpstr>2011 to 2012</vt:lpstr>
      <vt:lpstr>2012 strategy</vt:lpstr>
      <vt:lpstr>IR1 and IR5 aperture at 3.5 TeV</vt:lpstr>
      <vt:lpstr>Collimator settings 2012</vt:lpstr>
      <vt:lpstr>How tight?</vt:lpstr>
      <vt:lpstr>2012 run configuration</vt:lpstr>
      <vt:lpstr>Bunch spacing</vt:lpstr>
      <vt:lpstr>2012 LHC schedule Q1/Q2</vt:lpstr>
      <vt:lpstr>2012 LHC schedule Q3/Q4</vt:lpstr>
      <vt:lpstr>2012 - breakdown</vt:lpstr>
      <vt:lpstr>50 ns performance estimate</vt:lpstr>
      <vt:lpstr>25 ns performance estimate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PresenterMedia.com</dc:creator>
  <cp:lastModifiedBy>Mike Lamont</cp:lastModifiedBy>
  <cp:revision>1081</cp:revision>
  <dcterms:created xsi:type="dcterms:W3CDTF">2011-01-18T19:25:28Z</dcterms:created>
  <dcterms:modified xsi:type="dcterms:W3CDTF">2012-03-15T13:30:04Z</dcterms:modified>
</cp:coreProperties>
</file>