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300" r:id="rId3"/>
    <p:sldId id="301" r:id="rId4"/>
    <p:sldId id="302" r:id="rId5"/>
    <p:sldId id="303" r:id="rId6"/>
    <p:sldId id="271" r:id="rId7"/>
    <p:sldId id="274" r:id="rId8"/>
    <p:sldId id="296" r:id="rId9"/>
    <p:sldId id="299" r:id="rId10"/>
    <p:sldId id="304" r:id="rId11"/>
    <p:sldId id="276" r:id="rId12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FF00"/>
    <a:srgbClr val="74FF85"/>
    <a:srgbClr val="4489FF"/>
    <a:srgbClr val="007667"/>
    <a:srgbClr val="E95943"/>
    <a:srgbClr val="FC7E33"/>
    <a:srgbClr val="FFCE4A"/>
    <a:srgbClr val="ACF956"/>
    <a:srgbClr val="50A7E6"/>
    <a:srgbClr val="36CD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4660"/>
  </p:normalViewPr>
  <p:slideViewPr>
    <p:cSldViewPr>
      <p:cViewPr>
        <p:scale>
          <a:sx n="100" d="100"/>
          <a:sy n="100" d="100"/>
        </p:scale>
        <p:origin x="-140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7728B9-5EF3-1942-ADAD-E0A0D329306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7872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3DF677-03EA-EA4B-8737-3F9C90D3F67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97163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_withoutlogo_mpp_gruen_reversed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28126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" y="838200"/>
            <a:ext cx="8839200" cy="2286000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2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9588" y="6629400"/>
            <a:ext cx="8620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5" rIns="91410" bIns="4570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81A2D87-5264-C048-A68F-2561E95405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3581400"/>
            <a:ext cx="4343400" cy="297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3581400"/>
            <a:ext cx="4354513" cy="297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09BBC-0DB5-544D-9055-F9CED54D9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152400" y="838200"/>
            <a:ext cx="8839200" cy="2667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64770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1A2D87-5264-C048-A68F-2561E95405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 noChangeAspect="1"/>
          </p:cNvSpPr>
          <p:nvPr>
            <p:ph idx="1"/>
          </p:nvPr>
        </p:nvSpPr>
        <p:spPr>
          <a:xfrm>
            <a:off x="152400" y="838200"/>
            <a:ext cx="8850313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2"/>
          <p:cNvSpPr>
            <a:spLocks noGrp="1" noChangeAspect="1"/>
          </p:cNvSpPr>
          <p:nvPr>
            <p:ph idx="12"/>
          </p:nvPr>
        </p:nvSpPr>
        <p:spPr>
          <a:xfrm>
            <a:off x="152400" y="3657600"/>
            <a:ext cx="8850313" cy="2895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1A2D87-5264-C048-A68F-2561E954055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152400" y="838200"/>
            <a:ext cx="28956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3124200" y="838200"/>
            <a:ext cx="28956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4"/>
          </p:nvPr>
        </p:nvSpPr>
        <p:spPr>
          <a:xfrm>
            <a:off x="6096000" y="838200"/>
            <a:ext cx="28956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1A2D87-5264-C048-A68F-2561E95405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50313" cy="1447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2"/>
          </p:nvPr>
        </p:nvSpPr>
        <p:spPr>
          <a:xfrm>
            <a:off x="152400" y="5105400"/>
            <a:ext cx="8850313" cy="1447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152400" y="3683000"/>
            <a:ext cx="8850313" cy="1422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152400" y="2260600"/>
            <a:ext cx="8850313" cy="1397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343400" cy="281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354513" cy="281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D4664-D585-044C-A8B0-FBD63485F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152400" y="3733800"/>
            <a:ext cx="4343400" cy="281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48200" y="3733800"/>
            <a:ext cx="4354513" cy="281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28956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D4664-D585-044C-A8B0-FBD63485F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152400" y="3733800"/>
            <a:ext cx="2895600" cy="281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6096000" y="3733800"/>
            <a:ext cx="2895600" cy="281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3124200" y="838200"/>
            <a:ext cx="28956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096001" y="838200"/>
            <a:ext cx="28956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6"/>
          </p:nvPr>
        </p:nvSpPr>
        <p:spPr>
          <a:xfrm>
            <a:off x="3124200" y="3733800"/>
            <a:ext cx="2895600" cy="281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38200"/>
            <a:ext cx="43449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535112"/>
            <a:ext cx="4344988" cy="5018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38200"/>
            <a:ext cx="43465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35112"/>
            <a:ext cx="4346575" cy="5018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BDADC-F0C2-AD4D-9876-6AB11A8C9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4A8A4-D526-B642-8D7F-B5CA3F359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84803-E9C6-ED4B-875B-B4DC469F7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5577-97B7-D84A-A5B1-8A1E92315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xfrm rot="-5400000">
            <a:off x="-609600" y="5486400"/>
            <a:ext cx="17526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BE0BA-8EF3-0045-8BEE-23AEC0FD3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7D9D9-0ADF-B346-8992-C3F29A8DE7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xfrm rot="-5400000">
            <a:off x="-609600" y="5486400"/>
            <a:ext cx="17526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94F17-C73B-6541-AB5D-50DFA5F6D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xfrm rot="-5400000">
            <a:off x="-609600" y="5486400"/>
            <a:ext cx="17526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0375" y="0"/>
            <a:ext cx="2192338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429375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47073-68EB-0B45-9981-BB3ECCDDA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xfrm rot="-5400000">
            <a:off x="-609600" y="5486400"/>
            <a:ext cx="17526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50313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BE0BA-8EF3-0045-8BEE-23AEC0FD3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152400" y="762000"/>
            <a:ext cx="8850313" cy="838200"/>
          </a:xfrm>
        </p:spPr>
        <p:txBody>
          <a:bodyPr>
            <a:noAutofit/>
          </a:bodyPr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E8E56-A1ED-314E-839F-6E53D5220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3434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354513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D4664-D585-044C-A8B0-FBD63485F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1A2D87-5264-C048-A68F-2561E954055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76400"/>
            <a:ext cx="4343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354513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152400" y="762000"/>
            <a:ext cx="8850313" cy="838200"/>
          </a:xfrm>
        </p:spPr>
        <p:txBody>
          <a:bodyPr>
            <a:noAutofit/>
          </a:bodyPr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64770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838200"/>
            <a:ext cx="43434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2400" y="3733800"/>
            <a:ext cx="43434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FEF17-08C4-EA4A-A2A1-8BE86B68E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/>
          </p:nvPr>
        </p:nvSpPr>
        <p:spPr>
          <a:xfrm>
            <a:off x="4648201" y="838200"/>
            <a:ext cx="434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64770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8200" y="838200"/>
            <a:ext cx="43434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3733800"/>
            <a:ext cx="43434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FEF17-08C4-EA4A-A2A1-8BE86B68E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/>
          </p:nvPr>
        </p:nvSpPr>
        <p:spPr>
          <a:xfrm>
            <a:off x="152400" y="838200"/>
            <a:ext cx="434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838200"/>
            <a:ext cx="4343400" cy="297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838200"/>
            <a:ext cx="4354513" cy="297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09BBC-0DB5-544D-9055-F9CED54D9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152400" y="3886200"/>
            <a:ext cx="8839200" cy="2667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64770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24" Type="http://schemas.openxmlformats.org/officeDocument/2006/relationships/image" Target="../media/image1.png"/><Relationship Id="rId25" Type="http://schemas.openxmlformats.org/officeDocument/2006/relationships/image" Target="../media/image2.gif"/><Relationship Id="rId26" Type="http://schemas.openxmlformats.org/officeDocument/2006/relationships/image" Target="../media/image3.gif"/><Relationship Id="rId27" Type="http://schemas.openxmlformats.org/officeDocument/2006/relationships/image" Target="../media/image4.gi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mplate_withoutlogo_mpp_gruen_reversed.png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0" y="0"/>
            <a:ext cx="9128126" cy="6858000"/>
          </a:xfrm>
          <a:prstGeom prst="rect">
            <a:avLst/>
          </a:prstGeom>
        </p:spPr>
      </p:pic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696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5" rIns="91410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6844" y="838200"/>
            <a:ext cx="885031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dirty="0" err="1"/>
              <a:t>Mastertextformat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9588" y="6629400"/>
            <a:ext cx="8620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5" rIns="91410" bIns="4570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81A2D87-5264-C048-A68F-2561E95405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1295400" y="6629400"/>
            <a:ext cx="464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7" tIns="45709" rIns="91417" bIns="45709" anchor="ctr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err="1" smtClean="0">
                <a:solidFill>
                  <a:srgbClr val="FFFFFF"/>
                </a:solidFill>
                <a:latin typeface="Arial Rounded MT Bold" charset="0"/>
              </a:rPr>
              <a:t>Muon</a:t>
            </a:r>
            <a:r>
              <a:rPr lang="en-US" sz="1400" baseline="0" dirty="0" smtClean="0">
                <a:solidFill>
                  <a:srgbClr val="FFFFFF"/>
                </a:solidFill>
                <a:latin typeface="Arial Rounded MT Bold" charset="0"/>
              </a:rPr>
              <a:t> Week DQ </a:t>
            </a:r>
            <a:r>
              <a:rPr lang="en-US" sz="1400" dirty="0" smtClean="0">
                <a:solidFill>
                  <a:srgbClr val="FFFFFF"/>
                </a:solidFill>
                <a:latin typeface="Arial Rounded MT Bold" charset="0"/>
              </a:rPr>
              <a:t>Meeting</a:t>
            </a:r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1524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7" tIns="45709" rIns="91417" bIns="45709"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1400" baseline="0" dirty="0" smtClean="0">
                <a:solidFill>
                  <a:srgbClr val="FFFFFF"/>
                </a:solidFill>
                <a:latin typeface="Arial Rounded MT Bold" charset="0"/>
              </a:rPr>
              <a:t>21.03.20</a:t>
            </a:r>
            <a:r>
              <a:rPr lang="en-US" sz="1400" dirty="0" smtClean="0">
                <a:solidFill>
                  <a:srgbClr val="FFFFFF"/>
                </a:solidFill>
                <a:latin typeface="Arial Rounded MT Bold" charset="0"/>
              </a:rPr>
              <a:t>12</a:t>
            </a:r>
            <a:endParaRPr lang="en-US" sz="1400" dirty="0">
              <a:solidFill>
                <a:srgbClr val="FFFFFF"/>
              </a:solidFill>
              <a:latin typeface="Arial Rounded MT Bold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5868144" y="6629400"/>
            <a:ext cx="2361456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7" tIns="45709" rIns="91417" bIns="45709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FFFFFF"/>
                </a:solidFill>
                <a:latin typeface="Arial Rounded MT Bold" charset="0"/>
              </a:rPr>
              <a:t>Dr. Petra Haefner, </a:t>
            </a:r>
            <a:r>
              <a:rPr lang="en-US" sz="1400" dirty="0" smtClean="0">
                <a:solidFill>
                  <a:srgbClr val="FFFFFF"/>
                </a:solidFill>
                <a:latin typeface="Arial Rounded MT Bold" charset="0"/>
              </a:rPr>
              <a:t>Bonn</a:t>
            </a:r>
            <a:endParaRPr lang="en-US" sz="1400" dirty="0">
              <a:solidFill>
                <a:srgbClr val="FFFFFF"/>
              </a:solidFill>
              <a:latin typeface="Arial Rounded MT 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3" r:id="rId2"/>
    <p:sldLayoutId id="2147483679" r:id="rId3"/>
    <p:sldLayoutId id="2147483664" r:id="rId4"/>
    <p:sldLayoutId id="2147483665" r:id="rId5"/>
    <p:sldLayoutId id="2147483687" r:id="rId6"/>
    <p:sldLayoutId id="2147483673" r:id="rId7"/>
    <p:sldLayoutId id="2147483685" r:id="rId8"/>
    <p:sldLayoutId id="2147483674" r:id="rId9"/>
    <p:sldLayoutId id="2147483683" r:id="rId10"/>
    <p:sldLayoutId id="2147483676" r:id="rId11"/>
    <p:sldLayoutId id="2147483686" r:id="rId12"/>
    <p:sldLayoutId id="2147483677" r:id="rId13"/>
    <p:sldLayoutId id="2147483678" r:id="rId14"/>
    <p:sldLayoutId id="2147483681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7667"/>
          </a:solidFill>
          <a:latin typeface="Arial Rounded MT Bold" charset="0"/>
          <a:ea typeface="ヒラギノ角ゴ Pro W3" charset="-128"/>
          <a:cs typeface="ヒラギノ角ゴ Pro W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7667"/>
          </a:solidFill>
          <a:latin typeface="Arial Rounded MT Bold" charset="0"/>
          <a:ea typeface="ヒラギノ角ゴ Pro W3" charset="-128"/>
          <a:cs typeface="ヒラギノ角ゴ Pro W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7667"/>
          </a:solidFill>
          <a:latin typeface="Arial Rounded MT Bold" charset="0"/>
          <a:ea typeface="ヒラギノ角ゴ Pro W3" charset="-128"/>
          <a:cs typeface="ヒラギノ角ゴ Pro W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7667"/>
          </a:solidFill>
          <a:latin typeface="Arial Rounded MT Bold" charset="0"/>
          <a:ea typeface="ヒラギノ角ゴ Pro W3" charset="-128"/>
          <a:cs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7667"/>
          </a:solidFill>
          <a:latin typeface="Arial Rounded MT Bold" charset="0"/>
          <a:ea typeface="ヒラギノ角ゴ Pro W3" charset="-128"/>
          <a:cs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7667"/>
          </a:solidFill>
          <a:latin typeface="Arial Rounded MT Bold" charset="0"/>
          <a:ea typeface="ヒラギノ角ゴ Pro W3" charset="-128"/>
          <a:cs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7667"/>
          </a:solidFill>
          <a:latin typeface="Arial Rounded MT Bold" charset="0"/>
          <a:ea typeface="ヒラギノ角ゴ Pro W3" charset="-128"/>
          <a:cs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7667"/>
          </a:solidFill>
          <a:latin typeface="Arial Rounded MT Bold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Tx/>
        <a:buBlip>
          <a:blip r:embed="rId25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Tx/>
        <a:buBlip>
          <a:blip r:embed="rId26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Tx/>
        <a:buBlip>
          <a:blip r:embed="rId27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8D4664-D585-044C-A8B0-FBD63485F69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2"/>
          </p:nvPr>
        </p:nvSpPr>
        <p:spPr>
          <a:xfrm>
            <a:off x="152400" y="762000"/>
            <a:ext cx="8850313" cy="1524000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/>
              <a:t>Data Quality</a:t>
            </a:r>
          </a:p>
          <a:p>
            <a:pPr algn="ctr">
              <a:buNone/>
            </a:pPr>
            <a:r>
              <a:rPr lang="en-US" sz="3200" dirty="0"/>
              <a:t>C</a:t>
            </a:r>
            <a:r>
              <a:rPr lang="en-US" sz="3200" dirty="0" smtClean="0"/>
              <a:t>oncept of tolerable vs. intolerable defects</a:t>
            </a:r>
            <a:endParaRPr lang="en-US" sz="3200" dirty="0" smtClean="0"/>
          </a:p>
          <a:p>
            <a:pPr algn="ctr">
              <a:buNone/>
            </a:pPr>
            <a:endParaRPr lang="en-US" sz="3200" dirty="0" smtClean="0"/>
          </a:p>
        </p:txBody>
      </p:sp>
      <p:pic>
        <p:nvPicPr>
          <p:cNvPr id="9" name="Content Placeholder 12" descr="aschenputtel_erbsen_co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78920" y="2238970"/>
            <a:ext cx="5786161" cy="423803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Tolerable Defects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Gives you a possibility to </a:t>
            </a:r>
            <a:r>
              <a:rPr lang="en-US" dirty="0" smtClean="0">
                <a:solidFill>
                  <a:srgbClr val="0000FF"/>
                </a:solidFill>
              </a:rPr>
              <a:t>flag little data flaws</a:t>
            </a:r>
          </a:p>
          <a:p>
            <a:pPr lvl="1"/>
            <a:r>
              <a:rPr lang="en-US" dirty="0" smtClean="0"/>
              <a:t>Readily available data for further studies</a:t>
            </a:r>
          </a:p>
          <a:p>
            <a:pPr lvl="1"/>
            <a:r>
              <a:rPr lang="en-US" dirty="0" smtClean="0"/>
              <a:t>Defect can turn intolerable easily later on</a:t>
            </a:r>
          </a:p>
          <a:p>
            <a:endParaRPr lang="en-US" dirty="0" smtClean="0"/>
          </a:p>
          <a:p>
            <a:r>
              <a:rPr lang="en-US" dirty="0" smtClean="0"/>
              <a:t>Possibility of adding a </a:t>
            </a:r>
            <a:r>
              <a:rPr lang="en-US" dirty="0" smtClean="0">
                <a:solidFill>
                  <a:srgbClr val="0000FF"/>
                </a:solidFill>
              </a:rPr>
              <a:t>second threshold</a:t>
            </a:r>
          </a:p>
          <a:p>
            <a:pPr lvl="1"/>
            <a:r>
              <a:rPr lang="en-US" dirty="0" smtClean="0"/>
              <a:t>“Warning” threshold vs. “rubbish” threshold</a:t>
            </a:r>
          </a:p>
          <a:p>
            <a:pPr lvl="1"/>
            <a:r>
              <a:rPr lang="en-US" dirty="0" smtClean="0"/>
              <a:t>Do not throw too much data away if not needed</a:t>
            </a:r>
          </a:p>
          <a:p>
            <a:endParaRPr lang="en-US" dirty="0" smtClean="0"/>
          </a:p>
          <a:p>
            <a:r>
              <a:rPr lang="en-US" dirty="0" smtClean="0"/>
              <a:t>Physics analyses can </a:t>
            </a:r>
            <a:r>
              <a:rPr lang="en-US" dirty="0" smtClean="0">
                <a:solidFill>
                  <a:srgbClr val="0000FF"/>
                </a:solidFill>
              </a:rPr>
              <a:t>test their sensitivities</a:t>
            </a:r>
          </a:p>
          <a:p>
            <a:pPr lvl="1"/>
            <a:r>
              <a:rPr lang="en-US" dirty="0" smtClean="0"/>
              <a:t>Check all event candidates in low statistics samples</a:t>
            </a:r>
          </a:p>
          <a:p>
            <a:pPr lvl="1"/>
            <a:r>
              <a:rPr lang="en-US" dirty="0" smtClean="0"/>
              <a:t>Make systematic checks (via Tight GRL) in high statistics analyses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1BE0BA-8EF3-0045-8BEE-23AEC0FD32C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3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1BE0BA-8EF3-0045-8BEE-23AEC0FD32C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2"/>
          </p:nvPr>
        </p:nvSpPr>
        <p:spPr>
          <a:xfrm>
            <a:off x="152400" y="685800"/>
            <a:ext cx="8850313" cy="1295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Data is not </a:t>
            </a:r>
            <a:r>
              <a:rPr lang="en-US" dirty="0" err="1" smtClean="0">
                <a:solidFill>
                  <a:srgbClr val="0000FF"/>
                </a:solidFill>
              </a:rPr>
              <a:t>Black’n’White</a:t>
            </a:r>
            <a:r>
              <a:rPr lang="en-US" dirty="0" smtClean="0">
                <a:solidFill>
                  <a:srgbClr val="0000FF"/>
                </a:solidFill>
              </a:rPr>
              <a:t> – there are a lot of shades of grey in-between!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97412" y="2015146"/>
            <a:ext cx="5949177" cy="4461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 of “Defects”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2010: the DQ shifters had to flag the data </a:t>
            </a:r>
            <a:r>
              <a:rPr lang="en-US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for their system / CP object</a:t>
            </a:r>
          </a:p>
          <a:p>
            <a:pPr lvl="1"/>
            <a:r>
              <a:rPr lang="en-US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: used for physics analysis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: bad for physics, should not be used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Problem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There are analyses which are very sensitive to certain data flaws (e.g. little inefficiencies in tracking)</a:t>
            </a:r>
          </a:p>
          <a:p>
            <a:pPr lvl="1"/>
            <a:r>
              <a:rPr lang="en-US" dirty="0" smtClean="0"/>
              <a:t>No way to find these “little flaws” as no information available after the DQ checks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Data is not black or white – There are a lot of shades of grey in-between!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Solution</a:t>
            </a:r>
          </a:p>
          <a:p>
            <a:pPr lvl="1"/>
            <a:r>
              <a:rPr lang="en-US" dirty="0" smtClean="0"/>
              <a:t>Put everything out of the ordinary (</a:t>
            </a:r>
            <a:r>
              <a:rPr lang="en-US" dirty="0" smtClean="0">
                <a:solidFill>
                  <a:srgbClr val="0000FF"/>
                </a:solidFill>
              </a:rPr>
              <a:t>defect = primary flag</a:t>
            </a:r>
            <a:r>
              <a:rPr lang="en-US" dirty="0" smtClean="0"/>
              <a:t>) directly into a database</a:t>
            </a:r>
          </a:p>
          <a:p>
            <a:pPr lvl="1"/>
            <a:r>
              <a:rPr lang="en-US" dirty="0" smtClean="0"/>
              <a:t>Decide further downstream (</a:t>
            </a:r>
            <a:r>
              <a:rPr lang="en-US" dirty="0" smtClean="0">
                <a:solidFill>
                  <a:srgbClr val="0000FF"/>
                </a:solidFill>
              </a:rPr>
              <a:t>virtual flags</a:t>
            </a:r>
            <a:r>
              <a:rPr lang="en-US" dirty="0" smtClean="0"/>
              <a:t>) if it is good for physics (</a:t>
            </a:r>
            <a:r>
              <a:rPr lang="en-US" dirty="0" smtClean="0">
                <a:solidFill>
                  <a:srgbClr val="FF6600"/>
                </a:solidFill>
              </a:rPr>
              <a:t>tolerable</a:t>
            </a:r>
            <a:r>
              <a:rPr lang="en-US" dirty="0" smtClean="0"/>
              <a:t>) or not (</a:t>
            </a:r>
            <a:r>
              <a:rPr lang="en-US" dirty="0" smtClean="0">
                <a:solidFill>
                  <a:srgbClr val="FF0000"/>
                </a:solidFill>
              </a:rPr>
              <a:t>intolerable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1BE0BA-8EF3-0045-8BEE-23AEC0FD32C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5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“Tolerable”?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a little flaw in data (e.g. a very small fraction of the detector is off)</a:t>
            </a:r>
          </a:p>
          <a:p>
            <a:r>
              <a:rPr lang="en-US" dirty="0" smtClean="0"/>
              <a:t>The detector / CP group thinks it is good for </a:t>
            </a:r>
            <a:r>
              <a:rPr lang="en-US" dirty="0" smtClean="0">
                <a:solidFill>
                  <a:srgbClr val="FF6600"/>
                </a:solidFill>
              </a:rPr>
              <a:t>MOST</a:t>
            </a:r>
            <a:r>
              <a:rPr lang="en-US" dirty="0" smtClean="0"/>
              <a:t> analyses (let’s assume 90%)</a:t>
            </a:r>
          </a:p>
          <a:p>
            <a:r>
              <a:rPr lang="en-US" dirty="0" smtClean="0"/>
              <a:t>This is only a guesstimate!</a:t>
            </a:r>
          </a:p>
          <a:p>
            <a:r>
              <a:rPr lang="en-US" dirty="0" smtClean="0"/>
              <a:t>We assume it is </a:t>
            </a:r>
            <a:r>
              <a:rPr lang="en-US" dirty="0" smtClean="0">
                <a:solidFill>
                  <a:srgbClr val="FF0000"/>
                </a:solidFill>
              </a:rPr>
              <a:t>BAD</a:t>
            </a:r>
            <a:r>
              <a:rPr lang="en-US" dirty="0" smtClean="0"/>
              <a:t> for </a:t>
            </a:r>
            <a:r>
              <a:rPr lang="en-US" dirty="0" smtClean="0">
                <a:solidFill>
                  <a:srgbClr val="FF6600"/>
                </a:solidFill>
              </a:rPr>
              <a:t>SOME</a:t>
            </a:r>
            <a:r>
              <a:rPr lang="en-US" dirty="0" smtClean="0"/>
              <a:t> analyses!</a:t>
            </a:r>
          </a:p>
          <a:p>
            <a:pPr lvl="1"/>
            <a:r>
              <a:rPr lang="en-US" dirty="0" smtClean="0"/>
              <a:t>These analyses need to carefully check the effects of tolerable defects and exclude them from their data sample!</a:t>
            </a:r>
          </a:p>
          <a:p>
            <a:r>
              <a:rPr lang="en-US" dirty="0" smtClean="0"/>
              <a:t>Who are the 10%?</a:t>
            </a:r>
          </a:p>
          <a:p>
            <a:pPr lvl="1"/>
            <a:r>
              <a:rPr lang="en-US" dirty="0" smtClean="0"/>
              <a:t>OR of all ~600 defects</a:t>
            </a:r>
          </a:p>
          <a:p>
            <a:pPr lvl="1"/>
            <a:r>
              <a:rPr lang="en-US" dirty="0" smtClean="0"/>
              <a:t>Sort of EVERY analysis is “special” for one defect  or the other!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1BE0BA-8EF3-0045-8BEE-23AEC0FD32C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1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SCT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1BE0BA-8EF3-0045-8BEE-23AEC0FD32C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SCT cooling loop failure</a:t>
            </a:r>
          </a:p>
          <a:p>
            <a:pPr lvl="1"/>
            <a:r>
              <a:rPr lang="en-US" dirty="0" smtClean="0"/>
              <a:t>Combined tracking looks fine</a:t>
            </a:r>
          </a:p>
          <a:p>
            <a:pPr lvl="1"/>
            <a:r>
              <a:rPr lang="en-US" dirty="0" smtClean="0"/>
              <a:t>SCT &gt;= 7 Hits clearly shows affected region</a:t>
            </a:r>
          </a:p>
          <a:p>
            <a:pPr lvl="1"/>
            <a:r>
              <a:rPr lang="en-US" dirty="0" smtClean="0"/>
              <a:t>Pretty sure that few analyses very sensitive to tracking will see an effect</a:t>
            </a:r>
          </a:p>
          <a:p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l="-14771" r="-14771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5" name="Content Placeholder 14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14746" r="-14746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9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LAr</a:t>
            </a:r>
            <a:r>
              <a:rPr lang="en-US" dirty="0" smtClean="0"/>
              <a:t> Example</a:t>
            </a:r>
            <a:endParaRPr lang="en-US" dirty="0"/>
          </a:p>
        </p:txBody>
      </p:sp>
      <p:pic>
        <p:nvPicPr>
          <p:cNvPr id="14" name="Content Placeholder 13" descr="LAr_NoiseBurst_2010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22494" b="-22494"/>
          <a:stretch>
            <a:fillRect/>
          </a:stretch>
        </p:blipFill>
        <p:spPr/>
      </p:pic>
      <p:pic>
        <p:nvPicPr>
          <p:cNvPr id="15" name="Content Placeholder 14" descr="LAr_NoiseBurst_2011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 t="-22466" b="-22466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09BBC-0DB5-544D-9055-F9CED54D9D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(long) </a:t>
            </a:r>
            <a:r>
              <a:rPr lang="en-US" dirty="0" err="1" smtClean="0"/>
              <a:t>LAr</a:t>
            </a:r>
            <a:r>
              <a:rPr lang="en-US" dirty="0" smtClean="0"/>
              <a:t> noise burst</a:t>
            </a:r>
          </a:p>
          <a:p>
            <a:pPr lvl="1"/>
            <a:r>
              <a:rPr lang="en-US" dirty="0" smtClean="0"/>
              <a:t>2010: data green, if noise fell below some threshold</a:t>
            </a:r>
          </a:p>
          <a:p>
            <a:pPr lvl="1"/>
            <a:r>
              <a:rPr lang="en-US" dirty="0" smtClean="0"/>
              <a:t>Some analyses did see an effect coming from the tails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excluded additional </a:t>
            </a:r>
            <a:r>
              <a:rPr lang="en-US" dirty="0" err="1" smtClean="0">
                <a:sym typeface="Wingdings"/>
              </a:rPr>
              <a:t>lumiblocks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2011: bulk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intolerable, tail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tolerable</a:t>
            </a:r>
          </a:p>
          <a:p>
            <a:pPr lvl="1">
              <a:buNone/>
            </a:pPr>
            <a:r>
              <a:rPr lang="en-US" dirty="0" smtClean="0">
                <a:sym typeface="Wingdings"/>
              </a:rPr>
              <a:t>	(</a:t>
            </a:r>
            <a:r>
              <a:rPr lang="en-US" dirty="0" err="1" smtClean="0">
                <a:sym typeface="Wingdings"/>
              </a:rPr>
              <a:t>tailtail</a:t>
            </a:r>
            <a:r>
              <a:rPr lang="en-US" dirty="0" smtClean="0">
                <a:sym typeface="Wingdings"/>
              </a:rPr>
              <a:t>: no defect)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179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General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Analyzers:</a:t>
            </a:r>
          </a:p>
          <a:p>
            <a:pPr lvl="1"/>
            <a:r>
              <a:rPr lang="en-US" dirty="0" smtClean="0"/>
              <a:t>cannot check 600 defects, if they have an effect</a:t>
            </a:r>
          </a:p>
          <a:p>
            <a:pPr lvl="1"/>
            <a:r>
              <a:rPr lang="en-US" dirty="0" smtClean="0"/>
              <a:t>Detector / CP people should tell what’s important!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Detector / CP people:</a:t>
            </a:r>
          </a:p>
          <a:p>
            <a:pPr lvl="1"/>
            <a:r>
              <a:rPr lang="en-US" dirty="0" smtClean="0"/>
              <a:t>cannot know what hardware effect is relevant to which of the hundreds of analyses</a:t>
            </a:r>
          </a:p>
          <a:p>
            <a:pPr lvl="1"/>
            <a:r>
              <a:rPr lang="en-US" dirty="0" smtClean="0"/>
              <a:t>Analyzers are responsible for their analysis!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1BE0BA-8EF3-0045-8BEE-23AEC0FD32C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400300"/>
            <a:ext cx="1828800" cy="1714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560" y="2362200"/>
            <a:ext cx="164424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Run Lists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GRLs</a:t>
            </a:r>
            <a:r>
              <a:rPr lang="en-US" dirty="0" smtClean="0"/>
              <a:t> exclude intolerable defects for certain detectors / CP objects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Templates</a:t>
            </a:r>
            <a:r>
              <a:rPr lang="en-US" dirty="0" smtClean="0"/>
              <a:t> provided for CP groups / Physics Groups based on signature / requirements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General </a:t>
            </a:r>
            <a:r>
              <a:rPr lang="en-US" dirty="0" err="1" smtClean="0">
                <a:solidFill>
                  <a:srgbClr val="0000FF"/>
                </a:solidFill>
              </a:rPr>
              <a:t>GRLs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FF6600"/>
                </a:solidFill>
              </a:rPr>
              <a:t>AllGood</a:t>
            </a:r>
            <a:r>
              <a:rPr lang="en-US" dirty="0" smtClean="0"/>
              <a:t>: excludes all intolerable defects in any detector</a:t>
            </a:r>
          </a:p>
          <a:p>
            <a:pPr lvl="1"/>
            <a:r>
              <a:rPr lang="en-US" dirty="0" err="1" smtClean="0">
                <a:solidFill>
                  <a:srgbClr val="FF6600"/>
                </a:solidFill>
              </a:rPr>
              <a:t>AllGoodTight</a:t>
            </a:r>
            <a:r>
              <a:rPr lang="en-US" dirty="0" smtClean="0"/>
              <a:t>: </a:t>
            </a:r>
            <a:r>
              <a:rPr lang="en-US" dirty="0" err="1" smtClean="0"/>
              <a:t>exludes</a:t>
            </a:r>
            <a:r>
              <a:rPr lang="en-US" dirty="0" smtClean="0"/>
              <a:t> (most) tolerable defects as well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Systematic Check</a:t>
            </a:r>
            <a:endParaRPr lang="en-US" dirty="0" smtClean="0"/>
          </a:p>
          <a:p>
            <a:pPr lvl="1"/>
            <a:r>
              <a:rPr lang="en-US" dirty="0" smtClean="0"/>
              <a:t>ALL analyses should use </a:t>
            </a:r>
            <a:r>
              <a:rPr lang="en-US" dirty="0" err="1" smtClean="0"/>
              <a:t>AllGoodTight</a:t>
            </a:r>
            <a:r>
              <a:rPr lang="en-US" dirty="0" smtClean="0"/>
              <a:t> GRL as cross check to their normal group GRL</a:t>
            </a:r>
          </a:p>
          <a:p>
            <a:pPr lvl="1"/>
            <a:r>
              <a:rPr lang="en-US" dirty="0" smtClean="0"/>
              <a:t>If no difference in physics output (within statistical uncertainty)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go ahead</a:t>
            </a:r>
          </a:p>
          <a:p>
            <a:pPr lvl="1"/>
            <a:r>
              <a:rPr lang="en-US" dirty="0" smtClean="0">
                <a:sym typeface="Wingdings"/>
              </a:rPr>
              <a:t>If difference found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try to trace back which tolerable </a:t>
            </a:r>
            <a:r>
              <a:rPr lang="en-US" dirty="0" err="1" smtClean="0">
                <a:sym typeface="Wingdings"/>
              </a:rPr>
              <a:t>defect(s</a:t>
            </a:r>
            <a:r>
              <a:rPr lang="en-US" dirty="0" smtClean="0">
                <a:sym typeface="Wingdings"/>
              </a:rPr>
              <a:t>) cause problems and exclude them</a:t>
            </a:r>
          </a:p>
          <a:p>
            <a:pPr lvl="1"/>
            <a:r>
              <a:rPr lang="en-US" dirty="0" smtClean="0">
                <a:sym typeface="Wingdings"/>
              </a:rPr>
              <a:t>If searches find a signal, all event candidates should be checked for their tolerable defects!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D09BBC-0DB5-544D-9055-F9CED54D9D2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GRL Luminosities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1BE0BA-8EF3-0045-8BEE-23AEC0FD32C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sz="half" idx="1"/>
          </p:nvPr>
        </p:nvGraphicFramePr>
        <p:xfrm>
          <a:off x="381000" y="1676400"/>
          <a:ext cx="4002559" cy="3370580"/>
        </p:xfrm>
        <a:graphic>
          <a:graphicData uri="http://schemas.openxmlformats.org/drawingml/2006/table">
            <a:tbl>
              <a:tblPr/>
              <a:tblGrid>
                <a:gridCol w="1594173"/>
                <a:gridCol w="1056778"/>
                <a:gridCol w="1351608"/>
              </a:tblGrid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Verdana"/>
                        </a:rPr>
                        <a:t>GRL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Verdana"/>
                        </a:rPr>
                        <a:t>Lumi (pb-1)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Verdana"/>
                        </a:rPr>
                        <a:t>Gain to </a:t>
                      </a:r>
                      <a:r>
                        <a:rPr lang="en-US" sz="1200" b="1" i="0" u="none" strike="noStrike" dirty="0" err="1">
                          <a:latin typeface="Verdana"/>
                        </a:rPr>
                        <a:t>AllGood</a:t>
                      </a:r>
                      <a:endParaRPr lang="en-US" sz="1200" b="1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latin typeface="Verdana"/>
                        </a:rPr>
                        <a:t>GammaJet</a:t>
                      </a:r>
                      <a:endParaRPr lang="en-US" sz="12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4896,20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Verdana"/>
                        </a:rPr>
                        <a:t>5,8%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latin typeface="Verdana"/>
                        </a:rPr>
                        <a:t>GammaBJet</a:t>
                      </a:r>
                      <a:endParaRPr lang="en-US" sz="12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4837,69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4,6%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Verdana"/>
                        </a:rPr>
                        <a:t>SMjets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Verdana"/>
                        </a:rPr>
                        <a:t>4725,04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2,1%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Verdana"/>
                        </a:rPr>
                        <a:t>WZjets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4713,11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1,9%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latin typeface="Verdana"/>
                        </a:rPr>
                        <a:t>Z_tautau_lh</a:t>
                      </a:r>
                      <a:endParaRPr lang="en-US" sz="12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4628,06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0,0%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latin typeface="Verdana"/>
                        </a:rPr>
                        <a:t>Top_all</a:t>
                      </a:r>
                      <a:endParaRPr lang="en-US" sz="12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Verdana"/>
                        </a:rPr>
                        <a:t>4713,11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Verdana"/>
                        </a:rPr>
                        <a:t>1,9%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latin typeface="Verdana"/>
                        </a:rPr>
                        <a:t>Top_all</a:t>
                      </a:r>
                      <a:r>
                        <a:rPr lang="en-US" sz="1200" b="0" i="0" u="none" strike="noStrike" dirty="0">
                          <a:latin typeface="Verdana"/>
                        </a:rPr>
                        <a:t> + tau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4628,06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Verdana"/>
                        </a:rPr>
                        <a:t>0,0%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Verdana"/>
                        </a:rPr>
                        <a:t>Top_all + btrig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4707,11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Verdana"/>
                        </a:rPr>
                        <a:t>1,7%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latin typeface="Verdana"/>
                        </a:rPr>
                        <a:t>Higgs_4l_2e2mu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Verdana"/>
                        </a:rPr>
                        <a:t>4811,47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latin typeface="Verdana"/>
                        </a:rPr>
                        <a:t>4,0%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latin typeface="Verdana"/>
                        </a:rPr>
                        <a:t>Higgs_4l_4mu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Verdana"/>
                        </a:rPr>
                        <a:t>4811,51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Verdana"/>
                        </a:rPr>
                        <a:t>4,0%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latin typeface="Verdana"/>
                        </a:rPr>
                        <a:t>Higgs_tautau_lh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Verdana"/>
                        </a:rPr>
                        <a:t>4661,32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latin typeface="Verdana"/>
                        </a:rPr>
                        <a:t>0,7%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Verdana"/>
                        </a:rPr>
                        <a:t>Susy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4713,11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1,9%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Verdana"/>
                        </a:rPr>
                        <a:t>Susy_ph_met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4816,68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4,1%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Verdana"/>
                        </a:rPr>
                        <a:t>DiMuonsPhoton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4811,47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4,0%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Verdana"/>
                        </a:rPr>
                        <a:t>WRHN_main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4746,36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Verdana"/>
                        </a:rPr>
                        <a:t>2,6%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latin typeface="Verdana"/>
                        </a:rPr>
                        <a:t>WRHN_fake</a:t>
                      </a:r>
                      <a:endParaRPr lang="en-US" sz="12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Verdana"/>
                        </a:rPr>
                        <a:t>4713,11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Verdana"/>
                        </a:rPr>
                        <a:t>1,9%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762000"/>
            <a:ext cx="2916936" cy="584776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</a:rPr>
              <a:t>ATLAS Ready</a:t>
            </a:r>
          </a:p>
          <a:p>
            <a:pPr algn="ctr"/>
            <a:r>
              <a:rPr lang="en-US" sz="1600" dirty="0" smtClean="0">
                <a:latin typeface="+mn-lt"/>
              </a:rPr>
              <a:t>5193.99 pb</a:t>
            </a:r>
            <a:r>
              <a:rPr lang="en-US" sz="1600" baseline="30000" dirty="0" smtClean="0">
                <a:latin typeface="+mn-lt"/>
              </a:rPr>
              <a:t>-1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02864" y="766465"/>
            <a:ext cx="2916936" cy="58477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+mn-lt"/>
              </a:rPr>
              <a:t>AllGood</a:t>
            </a:r>
            <a:endParaRPr lang="en-US" sz="1600" dirty="0" smtClean="0">
              <a:latin typeface="+mn-lt"/>
            </a:endParaRPr>
          </a:p>
          <a:p>
            <a:pPr algn="ctr"/>
            <a:r>
              <a:rPr lang="en-US" sz="1600" dirty="0" smtClean="0">
                <a:latin typeface="+mn-lt"/>
              </a:rPr>
              <a:t>4626.84 pb</a:t>
            </a:r>
            <a:r>
              <a:rPr lang="en-US" sz="1600" baseline="30000" dirty="0" smtClean="0">
                <a:latin typeface="+mn-lt"/>
              </a:rPr>
              <a:t>-1</a:t>
            </a:r>
            <a:endParaRPr lang="en-US" sz="1600" dirty="0" smtClean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19800" y="766465"/>
            <a:ext cx="2916936" cy="584776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+mn-lt"/>
              </a:rPr>
              <a:t>AllGoodTight</a:t>
            </a:r>
            <a:endParaRPr lang="en-US" sz="1600" dirty="0" smtClean="0">
              <a:latin typeface="+mn-lt"/>
            </a:endParaRPr>
          </a:p>
          <a:p>
            <a:pPr algn="ctr"/>
            <a:r>
              <a:rPr lang="en-US" sz="1600" dirty="0" smtClean="0">
                <a:latin typeface="+mn-lt"/>
              </a:rPr>
              <a:t>2954.47 pb</a:t>
            </a:r>
            <a:r>
              <a:rPr lang="en-US" sz="1600" baseline="30000" dirty="0" smtClean="0">
                <a:latin typeface="+mn-lt"/>
              </a:rPr>
              <a:t>-1</a:t>
            </a:r>
          </a:p>
        </p:txBody>
      </p:sp>
      <p:sp>
        <p:nvSpPr>
          <p:cNvPr id="23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152400" y="5105400"/>
            <a:ext cx="4495800" cy="14478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~ half of 2011 data in periods L,M!</a:t>
            </a:r>
          </a:p>
          <a:p>
            <a:r>
              <a:rPr lang="en-US" sz="2000" dirty="0" smtClean="0"/>
              <a:t>Tight GRL issue fixed</a:t>
            </a:r>
          </a:p>
          <a:p>
            <a:pPr lvl="1"/>
            <a:r>
              <a:rPr lang="en-US" sz="1800" dirty="0" smtClean="0"/>
              <a:t>Tile defect was set for every run in L,M</a:t>
            </a:r>
          </a:p>
          <a:p>
            <a:pPr lvl="1"/>
            <a:r>
              <a:rPr lang="en-US" sz="1800" dirty="0" smtClean="0"/>
              <a:t>Removed that defect in the GRL HEAD</a:t>
            </a:r>
          </a:p>
          <a:p>
            <a:pPr lvl="1"/>
            <a:r>
              <a:rPr lang="en-US" sz="1800" dirty="0" smtClean="0"/>
              <a:t>Only defects “out of the ordinary” data taking should be in tight GRL!</a:t>
            </a:r>
          </a:p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52400" y="1295400"/>
            <a:ext cx="2916936" cy="307777"/>
          </a:xfrm>
          <a:prstGeom prst="rect">
            <a:avLst/>
          </a:prstGeom>
          <a:solidFill>
            <a:srgbClr val="50A7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B-K only: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02864" y="1299865"/>
            <a:ext cx="2916936" cy="307777"/>
          </a:xfrm>
          <a:prstGeom prst="rect">
            <a:avLst/>
          </a:prstGeom>
          <a:solidFill>
            <a:srgbClr val="50A7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~2270 pb</a:t>
            </a:r>
            <a:r>
              <a:rPr lang="en-US" sz="1400" baseline="30000" dirty="0" smtClean="0">
                <a:latin typeface="+mn-lt"/>
              </a:rPr>
              <a:t>-1</a:t>
            </a:r>
            <a:r>
              <a:rPr lang="en-US" sz="1400" dirty="0" smtClean="0">
                <a:latin typeface="+mn-lt"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19800" y="1299865"/>
            <a:ext cx="2916936" cy="307777"/>
          </a:xfrm>
          <a:prstGeom prst="rect">
            <a:avLst/>
          </a:prstGeom>
          <a:solidFill>
            <a:srgbClr val="50A7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975 pb</a:t>
            </a:r>
            <a:r>
              <a:rPr lang="en-US" sz="1400" baseline="30000" dirty="0" smtClean="0">
                <a:latin typeface="+mn-lt"/>
              </a:rPr>
              <a:t>-1</a:t>
            </a:r>
          </a:p>
        </p:txBody>
      </p:sp>
      <p:graphicFrame>
        <p:nvGraphicFramePr>
          <p:cNvPr id="29" name="Content Placeholder 28"/>
          <p:cNvGraphicFramePr>
            <a:graphicFrameLocks noGrp="1"/>
          </p:cNvGraphicFramePr>
          <p:nvPr>
            <p:ph sz="half" idx="2"/>
          </p:nvPr>
        </p:nvGraphicFramePr>
        <p:xfrm>
          <a:off x="4648200" y="1676400"/>
          <a:ext cx="4419600" cy="4835639"/>
        </p:xfrm>
        <a:graphic>
          <a:graphicData uri="http://schemas.openxmlformats.org/drawingml/2006/table">
            <a:tbl>
              <a:tblPr/>
              <a:tblGrid>
                <a:gridCol w="1728217"/>
                <a:gridCol w="710183"/>
                <a:gridCol w="685800"/>
                <a:gridCol w="685800"/>
                <a:gridCol w="609600"/>
              </a:tblGrid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Flag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Higgs_4l_2e2mu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Higgs_4l_4mu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Susy_ph_met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DiMuonsPhoton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atlsol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atltor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trig_muo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cp_mu_mmuidcb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cp_mu_staco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global_all_calo_cg_no_fcal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trig_ele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cp_eg_electron_barrel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cp_eg_electron_crack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cp_eg_electron_endcap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cp_eg_electron_forward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trig_gam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cp_eg_photon_barrel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cp_eg_photon_crack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cp_eg_photon_endcap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trig_jet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cp_jet_jetb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cp_jet_jetea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cp_jet_jetec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cp_jet_jetfa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cp_jet_jetfc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trig_met_metcalo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cp_met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pix0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cp_tracking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O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0806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idvx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idbs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</a:tr>
              <a:tr h="118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lumi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Verdana"/>
                        </a:rPr>
                        <a:t>X</a:t>
                      </a:r>
                    </a:p>
                  </a:txBody>
                  <a:tcPr marL="9091" marR="9091" marT="90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 </a:t>
            </a:r>
            <a:r>
              <a:rPr lang="en-US" dirty="0" err="1" smtClean="0"/>
              <a:t>Muon</a:t>
            </a:r>
            <a:r>
              <a:rPr lang="en-US" dirty="0" smtClean="0"/>
              <a:t> Defect </a:t>
            </a:r>
            <a:endParaRPr lang="en-US" dirty="0"/>
          </a:p>
        </p:txBody>
      </p:sp>
      <p:pic>
        <p:nvPicPr>
          <p:cNvPr id="5" name="Content Placeholder 4" descr="Bildschirmfoto 2012-02-01 um 15.17.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191" r="-10191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1BE0BA-8EF3-0045-8BEE-23AEC0FD32C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 Rounded MT Bold"/>
        <a:ea typeface="ヒラギノ角ゴ Pro W3"/>
        <a:cs typeface="ヒラギノ角ゴ Pro W3"/>
      </a:majorFont>
      <a:minorFont>
        <a:latin typeface="Arial Rounded MT Bold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100129</TotalTime>
  <Words>902</Words>
  <Application>Microsoft Macintosh PowerPoint</Application>
  <PresentationFormat>On-screen Show (4:3)</PresentationFormat>
  <Paragraphs>292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Leere Präsentation</vt:lpstr>
      <vt:lpstr>PowerPoint Presentation</vt:lpstr>
      <vt:lpstr>The Idea of “Defects”</vt:lpstr>
      <vt:lpstr>What is “Tolerable”?</vt:lpstr>
      <vt:lpstr>An SCT Example</vt:lpstr>
      <vt:lpstr>A LAr Example</vt:lpstr>
      <vt:lpstr>The General Problem</vt:lpstr>
      <vt:lpstr>Good Run Lists</vt:lpstr>
      <vt:lpstr>GRL Luminosities 2011</vt:lpstr>
      <vt:lpstr>CP Muon Defect </vt:lpstr>
      <vt:lpstr>Advantages of Tolerable Defects</vt:lpstr>
      <vt:lpstr>PowerPoint Presentation</vt:lpstr>
    </vt:vector>
  </TitlesOfParts>
  <Manager/>
  <Company>Petra Haefner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Petra Haefner</dc:creator>
  <cp:keywords/>
  <dc:description/>
  <cp:lastModifiedBy>Petra Haefner</cp:lastModifiedBy>
  <cp:revision>1232</cp:revision>
  <cp:lastPrinted>2012-02-01T14:25:52Z</cp:lastPrinted>
  <dcterms:created xsi:type="dcterms:W3CDTF">2012-01-30T13:27:56Z</dcterms:created>
  <dcterms:modified xsi:type="dcterms:W3CDTF">2012-03-21T09:32:37Z</dcterms:modified>
  <cp:category/>
</cp:coreProperties>
</file>