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90" r:id="rId4"/>
    <p:sldId id="292" r:id="rId5"/>
    <p:sldId id="291" r:id="rId6"/>
    <p:sldId id="284" r:id="rId7"/>
    <p:sldId id="258" r:id="rId8"/>
    <p:sldId id="268" r:id="rId9"/>
    <p:sldId id="275" r:id="rId10"/>
    <p:sldId id="288" r:id="rId11"/>
    <p:sldId id="263" r:id="rId12"/>
    <p:sldId id="283" r:id="rId13"/>
    <p:sldId id="262" r:id="rId14"/>
    <p:sldId id="278" r:id="rId15"/>
    <p:sldId id="277" r:id="rId16"/>
    <p:sldId id="279" r:id="rId17"/>
    <p:sldId id="280" r:id="rId18"/>
    <p:sldId id="281" r:id="rId19"/>
    <p:sldId id="286" r:id="rId20"/>
    <p:sldId id="267" r:id="rId21"/>
    <p:sldId id="298" r:id="rId22"/>
    <p:sldId id="293" r:id="rId23"/>
    <p:sldId id="287" r:id="rId24"/>
    <p:sldId id="264" r:id="rId25"/>
    <p:sldId id="265" r:id="rId26"/>
    <p:sldId id="295" r:id="rId27"/>
    <p:sldId id="294" r:id="rId28"/>
    <p:sldId id="273" r:id="rId29"/>
    <p:sldId id="271" r:id="rId30"/>
    <p:sldId id="296" r:id="rId31"/>
    <p:sldId id="297" r:id="rId32"/>
    <p:sldId id="274" r:id="rId33"/>
    <p:sldId id="299" r:id="rId34"/>
    <p:sldId id="26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433E8-AB48-3F4F-B140-5053595F5EC3}" type="datetimeFigureOut">
              <a:rPr lang="it-IT" smtClean="0"/>
              <a:pPr/>
              <a:t>21/03/2012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E27E1-E4B5-8A46-9617-7864D1F80185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42847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4EE98-5CD5-6449-A5C6-0774468F289C}" type="datetimeFigureOut">
              <a:rPr lang="it-IT" smtClean="0"/>
              <a:pPr/>
              <a:t>21/03/2012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BB95B-15BD-2D44-86A2-D9F0B86885CA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9111035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titolo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Bindi - ATLAS Muon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2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20/03/12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M. Bindi - ATLAS Muon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atlasdqm.cern.ch/webdisplay/tier0/2/express_express/run_191426/run/MuonDetectors/L1MU/L1MUB/Shifter/PAD/rpc2DEtaStationTriggerHits_BC_LowPt" TargetMode="External"/><Relationship Id="rId3" Type="http://schemas.openxmlformats.org/officeDocument/2006/relationships/hyperlink" Target="https://atlasdqm.cern.ch/webdisplay/tier0/2/express_express/run_191426/run/MuonDetectors/RPC/Shifter/GLOBAL/Eta_ClusterSize_Distribution" TargetMode="External"/><Relationship Id="rId7" Type="http://schemas.openxmlformats.org/officeDocument/2006/relationships/hyperlink" Target="https://atlasdqm.cern.ch/webdisplay/tier0/2/express_express/run_191426/run/MuonDetectors/RPC/Shifter/RPCBA/CS_Distribution_sideA" TargetMode="External"/><Relationship Id="rId2" Type="http://schemas.openxmlformats.org/officeDocument/2006/relationships/hyperlink" Target="https://atlasdqm.cern.ch/webdisplay/tier0/2/express_express/run_191426/run/MuonDetectors/RPC/Shifter/GLOBAL/Phi_ClusterSize_Distribu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tlasdqm.cern.ch/webdisplay/tier0/2/express_express/run_191426/run/MuonDetectors/RPC/Shifter/RPCBC/CS_Distribution_sideC" TargetMode="External"/><Relationship Id="rId11" Type="http://schemas.openxmlformats.org/officeDocument/2006/relationships/hyperlink" Target="https://atlasdqm.cern.ch/webdisplay/tier0/2/express_express/run_191426/run/MuonDetectors/L1MU/L1MUB/Shifter/PAD/rpc2DEtaStationTriggerHits_BA_HighPt" TargetMode="External"/><Relationship Id="rId5" Type="http://schemas.openxmlformats.org/officeDocument/2006/relationships/hyperlink" Target="https://atlasdqm.cern.ch/webdisplay/tier0/2/express_express/run_191426/run/MuonDetectors/RPC/Shifter/RPCBC/Efficiency_Distribution_sideC" TargetMode="External"/><Relationship Id="rId10" Type="http://schemas.openxmlformats.org/officeDocument/2006/relationships/hyperlink" Target="https://atlasdqm.cern.ch/webdisplay/tier0/2/express_express/run_191426/run/MuonDetectors/L1MU/L1MUB/Shifter/PAD/rpc2DEtaStationTriggerHits_BA_LowPt" TargetMode="External"/><Relationship Id="rId4" Type="http://schemas.openxmlformats.org/officeDocument/2006/relationships/hyperlink" Target="https://atlasdqm.cern.ch/webdisplay/tier0/2/express_express/run_191426/run/MuonDetectors/RPC/Shifter/RPCBA/Efficiency_Distribution_sideA" TargetMode="External"/><Relationship Id="rId9" Type="http://schemas.openxmlformats.org/officeDocument/2006/relationships/hyperlink" Target="https://atlasdqm.cern.ch/webdisplay/tier0/2/express_express/run_191426/run/MuonDetectors/L1MU/L1MUB/Shifter/PAD/rpc2DEtaStationTriggerHits_BC_HighPt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tlasop.cern.ch/tdaq/web_is/ohp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524001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RPC DQA 2012 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Status and prospective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22921" y="4836244"/>
            <a:ext cx="6498159" cy="916641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Marcello </a:t>
            </a:r>
            <a:r>
              <a:rPr lang="en-GB" dirty="0" err="1" smtClean="0">
                <a:solidFill>
                  <a:schemeClr val="tx1"/>
                </a:solidFill>
              </a:rPr>
              <a:t>Bindi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on behalf of RPC &amp; LVL1 </a:t>
            </a:r>
            <a:r>
              <a:rPr lang="en-GB" dirty="0" err="1" smtClean="0">
                <a:solidFill>
                  <a:schemeClr val="tx1"/>
                </a:solidFill>
              </a:rPr>
              <a:t>Muon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BarrelWorking</a:t>
            </a:r>
            <a:r>
              <a:rPr lang="en-GB" dirty="0" smtClean="0">
                <a:solidFill>
                  <a:schemeClr val="tx1"/>
                </a:solidFill>
              </a:rPr>
              <a:t> Group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ATLAS </a:t>
            </a:r>
            <a:r>
              <a:rPr lang="en-GB" dirty="0" err="1" smtClean="0">
                <a:solidFill>
                  <a:schemeClr val="tx1"/>
                </a:solidFill>
              </a:rPr>
              <a:t>Muon</a:t>
            </a:r>
            <a:r>
              <a:rPr lang="en-GB" dirty="0" smtClean="0">
                <a:solidFill>
                  <a:schemeClr val="tx1"/>
                </a:solidFill>
              </a:rPr>
              <a:t> Week - March 21</a:t>
            </a:r>
            <a:r>
              <a:rPr lang="en-GB" baseline="30000" dirty="0" smtClean="0">
                <a:solidFill>
                  <a:schemeClr val="tx1"/>
                </a:solidFill>
              </a:rPr>
              <a:t>st</a:t>
            </a:r>
            <a:r>
              <a:rPr lang="en-GB" dirty="0" smtClean="0">
                <a:solidFill>
                  <a:schemeClr val="tx1"/>
                </a:solidFill>
              </a:rPr>
              <a:t>, 2012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624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RPC – LVL1 Online Monitoring</a:t>
            </a:r>
            <a:endParaRPr lang="en-GB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0" y="1600200"/>
            <a:ext cx="9143999" cy="5257799"/>
          </a:xfrm>
        </p:spPr>
        <p:txBody>
          <a:bodyPr>
            <a:normAutofit/>
          </a:bodyPr>
          <a:lstStyle/>
          <a:p>
            <a:r>
              <a:rPr lang="en-GB" dirty="0" smtClean="0"/>
              <a:t>Activity during winter shutdown:</a:t>
            </a:r>
          </a:p>
          <a:p>
            <a:pPr lvl="1"/>
            <a:r>
              <a:rPr lang="en-GB" dirty="0" smtClean="0"/>
              <a:t>Complete review of all online </a:t>
            </a:r>
            <a:r>
              <a:rPr lang="en-GB" dirty="0" err="1" smtClean="0"/>
              <a:t>histos</a:t>
            </a:r>
            <a:endParaRPr lang="en-GB" dirty="0" smtClean="0"/>
          </a:p>
          <a:p>
            <a:pPr lvl="2"/>
            <a:r>
              <a:rPr lang="en-GB" dirty="0" smtClean="0"/>
              <a:t>Some </a:t>
            </a:r>
            <a:r>
              <a:rPr lang="en-GB" dirty="0" err="1" smtClean="0"/>
              <a:t>histos</a:t>
            </a:r>
            <a:r>
              <a:rPr lang="en-GB" dirty="0" smtClean="0"/>
              <a:t> have been removed or only published at </a:t>
            </a:r>
            <a:r>
              <a:rPr lang="en-GB" dirty="0" err="1" smtClean="0"/>
              <a:t>EndOfRun</a:t>
            </a:r>
            <a:r>
              <a:rPr lang="en-GB" dirty="0"/>
              <a:t>;</a:t>
            </a:r>
            <a:endParaRPr lang="en-GB" dirty="0" smtClean="0"/>
          </a:p>
          <a:p>
            <a:pPr lvl="2"/>
            <a:r>
              <a:rPr lang="en-GB" dirty="0" smtClean="0"/>
              <a:t>Many </a:t>
            </a:r>
            <a:r>
              <a:rPr lang="en-GB" dirty="0" err="1" smtClean="0"/>
              <a:t>histos</a:t>
            </a:r>
            <a:r>
              <a:rPr lang="en-GB" dirty="0" smtClean="0"/>
              <a:t> have been slightly modified, changing labels, binning, etc. in order to </a:t>
            </a:r>
            <a:r>
              <a:rPr lang="en-GB" dirty="0" smtClean="0"/>
              <a:t>fulfil </a:t>
            </a:r>
            <a:r>
              <a:rPr lang="en-GB" dirty="0" smtClean="0"/>
              <a:t>some requirements/comments of shifters/experts;</a:t>
            </a:r>
          </a:p>
          <a:p>
            <a:pPr lvl="2"/>
            <a:r>
              <a:rPr lang="en-GB" dirty="0" smtClean="0"/>
              <a:t>Some histograms added to quantify the fraction of detectors having errors/problems</a:t>
            </a:r>
          </a:p>
          <a:p>
            <a:pPr lvl="3"/>
            <a:r>
              <a:rPr lang="en-GB" dirty="0" smtClean="0"/>
              <a:t>Still under commissioning with </a:t>
            </a:r>
            <a:r>
              <a:rPr lang="en-GB" dirty="0" err="1" smtClean="0"/>
              <a:t>cosmics</a:t>
            </a:r>
            <a:r>
              <a:rPr lang="en-GB" dirty="0" smtClean="0"/>
              <a:t>/beam splashes. </a:t>
            </a:r>
          </a:p>
          <a:p>
            <a:pPr lvl="3">
              <a:buNone/>
            </a:pPr>
            <a:r>
              <a:rPr lang="en-GB" dirty="0" smtClean="0"/>
              <a:t>     To be installed in few days</a:t>
            </a:r>
          </a:p>
        </p:txBody>
      </p:sp>
      <p:sp>
        <p:nvSpPr>
          <p:cNvPr id="6" name="CasellaDiTesto 7"/>
          <p:cNvSpPr txBox="1"/>
          <p:nvPr/>
        </p:nvSpPr>
        <p:spPr>
          <a:xfrm>
            <a:off x="5118846" y="5021736"/>
            <a:ext cx="280076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Slide from M. </a:t>
            </a:r>
            <a:r>
              <a:rPr lang="en-GB" dirty="0" err="1" smtClean="0">
                <a:solidFill>
                  <a:srgbClr val="FF0000"/>
                </a:solidFill>
              </a:rPr>
              <a:t>DellaPietra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897906" y="6275668"/>
            <a:ext cx="990600" cy="365125"/>
          </a:xfrm>
        </p:spPr>
        <p:txBody>
          <a:bodyPr/>
          <a:lstStyle/>
          <a:p>
            <a:fld id="{BFEBEB0A-9E3D-4B14-9782-E2AE3DA60D96}" type="slidenum">
              <a:rPr lang="en-GB" sz="2000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30820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8529"/>
          </a:xfrm>
        </p:spPr>
        <p:txBody>
          <a:bodyPr anchor="t"/>
          <a:lstStyle/>
          <a:p>
            <a:r>
              <a:rPr lang="en-GB" sz="4000" dirty="0" smtClean="0"/>
              <a:t>Action items for 2012: RPC Online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8260" y="1600201"/>
            <a:ext cx="8700246" cy="433144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Find a better way to summarize synchronization errors:</a:t>
            </a:r>
          </a:p>
          <a:p>
            <a:pPr lvl="1"/>
            <a:r>
              <a:rPr lang="en-GB" dirty="0" smtClean="0"/>
              <a:t>Define the fraction of RPC detectors with synch errors: </a:t>
            </a:r>
          </a:p>
          <a:p>
            <a:pPr lvl="2"/>
            <a:r>
              <a:rPr lang="en-GB" dirty="0" smtClean="0"/>
              <a:t>Look at CMs, Towers, or Global Sector?</a:t>
            </a:r>
          </a:p>
          <a:p>
            <a:pPr lvl="2">
              <a:buNone/>
            </a:pPr>
            <a:endParaRPr lang="en-GB" dirty="0" smtClean="0"/>
          </a:p>
          <a:p>
            <a:pPr marL="349250" lvl="1" indent="-349250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</a:pPr>
            <a:r>
              <a:rPr lang="en-US" sz="2400" dirty="0" smtClean="0"/>
              <a:t>The DQMD should </a:t>
            </a:r>
            <a:r>
              <a:rPr lang="en-US" sz="2400" dirty="0" smtClean="0"/>
              <a:t>clearly </a:t>
            </a:r>
            <a:r>
              <a:rPr lang="en-US" sz="2400" dirty="0" smtClean="0"/>
              <a:t>report the actions that shifter have to be done in case of problems. A</a:t>
            </a:r>
            <a:r>
              <a:rPr lang="en-US" sz="2400" dirty="0" smtClean="0"/>
              <a:t>s </a:t>
            </a:r>
            <a:r>
              <a:rPr lang="en-US" sz="2400" dirty="0" smtClean="0"/>
              <a:t>soon these actions will be </a:t>
            </a:r>
            <a:r>
              <a:rPr lang="en-US" sz="2400" dirty="0" smtClean="0"/>
              <a:t>clarified, the info will be </a:t>
            </a:r>
            <a:r>
              <a:rPr lang="en-US" sz="2400" dirty="0" smtClean="0"/>
              <a:t>inserted in the RPC shifter </a:t>
            </a:r>
            <a:r>
              <a:rPr lang="en-US" sz="2400" dirty="0" err="1" smtClean="0"/>
              <a:t>twiki</a:t>
            </a:r>
            <a:r>
              <a:rPr lang="en-US" sz="2400" dirty="0" smtClean="0"/>
              <a:t>.</a:t>
            </a:r>
          </a:p>
          <a:p>
            <a:pPr marL="349250" lvl="1" indent="-349250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None/>
            </a:pPr>
            <a:endParaRPr lang="en-GB" sz="2400" dirty="0" smtClean="0"/>
          </a:p>
          <a:p>
            <a:pPr marL="349250" lvl="1" indent="-349250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</a:pPr>
            <a:r>
              <a:rPr lang="en-GB" sz="2400" dirty="0" err="1" smtClean="0"/>
              <a:t>Twiki</a:t>
            </a:r>
            <a:r>
              <a:rPr lang="en-GB" sz="2400" dirty="0" smtClean="0"/>
              <a:t> </a:t>
            </a:r>
            <a:r>
              <a:rPr lang="en-GB" sz="2400" dirty="0" smtClean="0"/>
              <a:t>page to be updated </a:t>
            </a:r>
            <a:r>
              <a:rPr lang="en-GB" sz="2400" dirty="0" smtClean="0"/>
              <a:t>accordingly with </a:t>
            </a:r>
            <a:r>
              <a:rPr lang="en-GB" sz="2400" dirty="0" smtClean="0"/>
              <a:t>more comments/explanations</a:t>
            </a:r>
          </a:p>
          <a:p>
            <a:pPr marL="349250" lvl="1" indent="-349250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None/>
            </a:pPr>
            <a:endParaRPr lang="en-GB" sz="2400" dirty="0" smtClean="0"/>
          </a:p>
          <a:p>
            <a:r>
              <a:rPr lang="en-GB" dirty="0" smtClean="0"/>
              <a:t>Take into account DCS and DAQ status to know which part of the detector is inside the partition.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z="2000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6405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510748"/>
            <a:ext cx="8042276" cy="861424"/>
          </a:xfrm>
        </p:spPr>
        <p:txBody>
          <a:bodyPr/>
          <a:lstStyle/>
          <a:p>
            <a:r>
              <a:rPr lang="en-US" sz="5400" dirty="0" smtClean="0"/>
              <a:t>OFFLINE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4000" dirty="0" smtClean="0"/>
              <a:t>RPC Offline </a:t>
            </a:r>
            <a:r>
              <a:rPr lang="it-IT" sz="4000" dirty="0" err="1" smtClean="0"/>
              <a:t>Monitoring</a:t>
            </a:r>
            <a:r>
              <a:rPr lang="it-IT" sz="4000" dirty="0" smtClean="0"/>
              <a:t> </a:t>
            </a:r>
            <a:br>
              <a:rPr lang="it-IT" sz="4000" dirty="0" smtClean="0"/>
            </a:br>
            <a:r>
              <a:rPr lang="it-IT" sz="4000" dirty="0" smtClean="0"/>
              <a:t> 2011 Status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9280" y="1600201"/>
            <a:ext cx="8477235" cy="4343400"/>
          </a:xfrm>
        </p:spPr>
        <p:txBody>
          <a:bodyPr/>
          <a:lstStyle/>
          <a:p>
            <a:pPr marL="0" indent="0">
              <a:buNone/>
            </a:pPr>
            <a:r>
              <a:rPr lang="it-IT" b="1" dirty="0">
                <a:solidFill>
                  <a:srgbClr val="002060"/>
                </a:solidFill>
              </a:rPr>
              <a:t>Detector </a:t>
            </a:r>
            <a:r>
              <a:rPr lang="it-IT" b="1" dirty="0" err="1">
                <a:solidFill>
                  <a:srgbClr val="002060"/>
                </a:solidFill>
              </a:rPr>
              <a:t>very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stable</a:t>
            </a:r>
            <a:r>
              <a:rPr lang="it-IT" b="1" dirty="0">
                <a:solidFill>
                  <a:srgbClr val="002060"/>
                </a:solidFill>
              </a:rPr>
              <a:t> and </a:t>
            </a:r>
            <a:r>
              <a:rPr lang="it-IT" b="1" dirty="0" err="1">
                <a:solidFill>
                  <a:srgbClr val="002060"/>
                </a:solidFill>
              </a:rPr>
              <a:t>well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monitored</a:t>
            </a:r>
            <a:r>
              <a:rPr lang="it-IT" b="1" dirty="0">
                <a:solidFill>
                  <a:srgbClr val="002060"/>
                </a:solidFill>
              </a:rPr>
              <a:t>, </a:t>
            </a:r>
            <a:r>
              <a:rPr lang="it-IT" b="1" dirty="0" err="1">
                <a:solidFill>
                  <a:srgbClr val="002060"/>
                </a:solidFill>
              </a:rPr>
              <a:t>but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probably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not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enough</a:t>
            </a:r>
            <a:r>
              <a:rPr lang="it-IT" b="1" dirty="0" smtClean="0">
                <a:solidFill>
                  <a:srgbClr val="002060"/>
                </a:solidFill>
              </a:rPr>
              <a:t>, </a:t>
            </a:r>
            <a:r>
              <a:rPr lang="it-IT" b="1" dirty="0">
                <a:solidFill>
                  <a:srgbClr val="002060"/>
                </a:solidFill>
              </a:rPr>
              <a:t>some </a:t>
            </a:r>
            <a:r>
              <a:rPr lang="it-IT" b="1" dirty="0" err="1">
                <a:solidFill>
                  <a:srgbClr val="002060"/>
                </a:solidFill>
              </a:rPr>
              <a:t>problem</a:t>
            </a:r>
            <a:r>
              <a:rPr lang="it-IT" b="1" dirty="0">
                <a:solidFill>
                  <a:srgbClr val="002060"/>
                </a:solidFill>
              </a:rPr>
              <a:t> (</a:t>
            </a:r>
            <a:r>
              <a:rPr lang="it-IT" b="1" dirty="0" err="1">
                <a:solidFill>
                  <a:srgbClr val="002060"/>
                </a:solidFill>
              </a:rPr>
              <a:t>as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synchronization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problem</a:t>
            </a:r>
            <a:r>
              <a:rPr lang="it-IT" b="1" dirty="0">
                <a:solidFill>
                  <a:srgbClr val="002060"/>
                </a:solidFill>
              </a:rPr>
              <a:t>) at the moment can be </a:t>
            </a:r>
            <a:r>
              <a:rPr lang="it-IT" b="1" dirty="0" err="1">
                <a:solidFill>
                  <a:srgbClr val="002060"/>
                </a:solidFill>
              </a:rPr>
              <a:t>easily</a:t>
            </a:r>
            <a:r>
              <a:rPr lang="it-IT" b="1" dirty="0">
                <a:solidFill>
                  <a:srgbClr val="002060"/>
                </a:solidFill>
              </a:rPr>
              <a:t> spot </a:t>
            </a:r>
            <a:r>
              <a:rPr lang="it-IT" b="1" dirty="0" err="1">
                <a:solidFill>
                  <a:srgbClr val="002060"/>
                </a:solidFill>
              </a:rPr>
              <a:t>only</a:t>
            </a:r>
            <a:r>
              <a:rPr lang="it-IT" b="1" dirty="0">
                <a:solidFill>
                  <a:srgbClr val="002060"/>
                </a:solidFill>
              </a:rPr>
              <a:t> at the Online </a:t>
            </a:r>
            <a:r>
              <a:rPr lang="it-IT" b="1" dirty="0" err="1">
                <a:solidFill>
                  <a:srgbClr val="002060"/>
                </a:solidFill>
              </a:rPr>
              <a:t>level</a:t>
            </a:r>
            <a:endParaRPr lang="it-IT" b="1" dirty="0">
              <a:solidFill>
                <a:srgbClr val="002060"/>
              </a:solidFill>
            </a:endParaRPr>
          </a:p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z="2400" smtClean="0"/>
              <a:pPr/>
              <a:t>13</a:t>
            </a:fld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281" y="3287772"/>
            <a:ext cx="3995936" cy="2857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2349" y="3260878"/>
            <a:ext cx="4032449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801351" y="4758777"/>
            <a:ext cx="33000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008000"/>
                </a:solidFill>
              </a:rPr>
              <a:t>RPC </a:t>
            </a:r>
            <a:r>
              <a:rPr lang="it-IT" sz="1600" b="1" dirty="0" err="1" smtClean="0">
                <a:solidFill>
                  <a:srgbClr val="008000"/>
                </a:solidFill>
              </a:rPr>
              <a:t>very</a:t>
            </a:r>
            <a:r>
              <a:rPr lang="it-IT" sz="1600" b="1" dirty="0" smtClean="0">
                <a:solidFill>
                  <a:srgbClr val="008000"/>
                </a:solidFill>
              </a:rPr>
              <a:t> </a:t>
            </a:r>
            <a:r>
              <a:rPr lang="it-IT" sz="1600" b="1" dirty="0" err="1" smtClean="0">
                <a:solidFill>
                  <a:srgbClr val="008000"/>
                </a:solidFill>
              </a:rPr>
              <a:t>raw</a:t>
            </a:r>
            <a:r>
              <a:rPr lang="it-IT" sz="1600" b="1" dirty="0" smtClean="0">
                <a:solidFill>
                  <a:srgbClr val="008000"/>
                </a:solidFill>
              </a:rPr>
              <a:t> </a:t>
            </a:r>
            <a:r>
              <a:rPr lang="it-IT" sz="1600" b="1" dirty="0" err="1" smtClean="0">
                <a:solidFill>
                  <a:srgbClr val="008000"/>
                </a:solidFill>
              </a:rPr>
              <a:t>efficiency</a:t>
            </a:r>
            <a:endParaRPr lang="it-IT" sz="1600" b="1" dirty="0" smtClean="0">
              <a:solidFill>
                <a:srgbClr val="008000"/>
              </a:solidFill>
            </a:endParaRPr>
          </a:p>
          <a:p>
            <a:r>
              <a:rPr lang="it-IT" sz="1600" b="1" dirty="0" smtClean="0">
                <a:solidFill>
                  <a:srgbClr val="FF0000"/>
                </a:solidFill>
              </a:rPr>
              <a:t>(Dead </a:t>
            </a:r>
            <a:r>
              <a:rPr lang="it-IT" sz="1600" b="1" dirty="0" err="1" smtClean="0">
                <a:solidFill>
                  <a:srgbClr val="FF0000"/>
                </a:solidFill>
              </a:rPr>
              <a:t>Pannel</a:t>
            </a:r>
            <a:r>
              <a:rPr lang="it-IT" sz="1600" b="1" dirty="0" smtClean="0">
                <a:solidFill>
                  <a:srgbClr val="FF0000"/>
                </a:solidFill>
              </a:rPr>
              <a:t>, dead </a:t>
            </a:r>
            <a:r>
              <a:rPr lang="it-IT" sz="1600" b="1" dirty="0" err="1" smtClean="0">
                <a:solidFill>
                  <a:srgbClr val="FF0000"/>
                </a:solidFill>
              </a:rPr>
              <a:t>strips</a:t>
            </a:r>
            <a:r>
              <a:rPr lang="it-IT" sz="1600" b="1" dirty="0" smtClean="0">
                <a:solidFill>
                  <a:srgbClr val="FF0000"/>
                </a:solidFill>
              </a:rPr>
              <a:t>, </a:t>
            </a:r>
            <a:r>
              <a:rPr lang="it-IT" sz="1600" b="1" dirty="0" err="1" smtClean="0">
                <a:solidFill>
                  <a:srgbClr val="FF0000"/>
                </a:solidFill>
              </a:rPr>
              <a:t>disconnected</a:t>
            </a:r>
            <a:r>
              <a:rPr lang="it-IT" sz="1600" b="1" dirty="0" smtClean="0">
                <a:solidFill>
                  <a:srgbClr val="FF0000"/>
                </a:solidFill>
              </a:rPr>
              <a:t> gas volume </a:t>
            </a:r>
            <a:r>
              <a:rPr lang="it-IT" sz="1600" b="1" dirty="0" err="1" smtClean="0">
                <a:solidFill>
                  <a:srgbClr val="FF0000"/>
                </a:solidFill>
              </a:rPr>
              <a:t>included</a:t>
            </a:r>
            <a:r>
              <a:rPr lang="it-IT" sz="1600" b="1" dirty="0" smtClean="0">
                <a:solidFill>
                  <a:srgbClr val="FF0000"/>
                </a:solidFill>
              </a:rPr>
              <a:t>)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042100" y="5025370"/>
            <a:ext cx="37444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008000"/>
                </a:solidFill>
              </a:rPr>
              <a:t>RPC trigger </a:t>
            </a:r>
            <a:r>
              <a:rPr lang="it-IT" sz="1600" b="1" dirty="0" err="1" smtClean="0">
                <a:solidFill>
                  <a:srgbClr val="008000"/>
                </a:solidFill>
              </a:rPr>
              <a:t>coverage</a:t>
            </a:r>
            <a:r>
              <a:rPr lang="it-IT" sz="1600" b="1" dirty="0" smtClean="0">
                <a:solidFill>
                  <a:srgbClr val="008000"/>
                </a:solidFill>
              </a:rPr>
              <a:t> </a:t>
            </a:r>
          </a:p>
          <a:p>
            <a:r>
              <a:rPr lang="it-IT" sz="1600" b="1" dirty="0" smtClean="0">
                <a:solidFill>
                  <a:srgbClr val="FF0000"/>
                </a:solidFill>
              </a:rPr>
              <a:t>(Active trigger </a:t>
            </a:r>
            <a:r>
              <a:rPr lang="it-IT" sz="1600" b="1" dirty="0" err="1" smtClean="0">
                <a:solidFill>
                  <a:srgbClr val="FF0000"/>
                </a:solidFill>
              </a:rPr>
              <a:t>tower</a:t>
            </a:r>
            <a:r>
              <a:rPr lang="it-IT" sz="1600" b="1" dirty="0" smtClean="0">
                <a:solidFill>
                  <a:srgbClr val="FF0000"/>
                </a:solidFill>
              </a:rPr>
              <a:t> (</a:t>
            </a:r>
            <a:r>
              <a:rPr lang="it-IT" sz="1600" b="1" dirty="0" err="1" smtClean="0">
                <a:solidFill>
                  <a:srgbClr val="FF0000"/>
                </a:solidFill>
              </a:rPr>
              <a:t>one</a:t>
            </a:r>
            <a:r>
              <a:rPr lang="it-IT" sz="1600" b="1" dirty="0" smtClean="0">
                <a:solidFill>
                  <a:srgbClr val="FF0000"/>
                </a:solidFill>
              </a:rPr>
              <a:t> side)) 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 rot="21047314">
            <a:off x="6518068" y="1065633"/>
            <a:ext cx="2490736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Bianco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775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4812" y="1600201"/>
            <a:ext cx="8969188" cy="4343400"/>
          </a:xfrm>
        </p:spPr>
        <p:txBody>
          <a:bodyPr/>
          <a:lstStyle/>
          <a:p>
            <a:r>
              <a:rPr lang="it-IT" dirty="0" smtClean="0"/>
              <a:t>New RPC </a:t>
            </a:r>
            <a:r>
              <a:rPr lang="it-IT" dirty="0" err="1" smtClean="0"/>
              <a:t>webdisplay</a:t>
            </a:r>
            <a:r>
              <a:rPr lang="it-IT" dirty="0" smtClean="0"/>
              <a:t>  </a:t>
            </a:r>
            <a:r>
              <a:rPr lang="it-IT" dirty="0" err="1" smtClean="0"/>
              <a:t>configuration</a:t>
            </a:r>
            <a:r>
              <a:rPr lang="it-IT" dirty="0" smtClean="0"/>
              <a:t> </a:t>
            </a:r>
            <a:r>
              <a:rPr lang="it-IT" dirty="0" err="1" smtClean="0"/>
              <a:t>developed</a:t>
            </a:r>
            <a:r>
              <a:rPr lang="it-IT" dirty="0" smtClean="0"/>
              <a:t> and </a:t>
            </a:r>
            <a:r>
              <a:rPr lang="it-IT" dirty="0" err="1" smtClean="0"/>
              <a:t>submitted</a:t>
            </a:r>
            <a:endParaRPr lang="it-IT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it-IT" b="1" dirty="0" smtClean="0">
              <a:solidFill>
                <a:srgbClr val="FF0000"/>
              </a:solidFill>
            </a:endParaRPr>
          </a:p>
          <a:p>
            <a:r>
              <a:rPr lang="it-IT" dirty="0" err="1" smtClean="0"/>
              <a:t>Algorithms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check</a:t>
            </a:r>
            <a:r>
              <a:rPr lang="it-IT" dirty="0" smtClean="0"/>
              <a:t> “</a:t>
            </a:r>
            <a:r>
              <a:rPr lang="it-IT" dirty="0" err="1" smtClean="0"/>
              <a:t>Plots</a:t>
            </a:r>
            <a:r>
              <a:rPr lang="it-IT" dirty="0" smtClean="0"/>
              <a:t> vs </a:t>
            </a:r>
            <a:r>
              <a:rPr lang="it-IT" dirty="0" err="1" smtClean="0"/>
              <a:t>Lumiblock</a:t>
            </a:r>
            <a:r>
              <a:rPr lang="it-IT" dirty="0" smtClean="0"/>
              <a:t>”  </a:t>
            </a:r>
            <a:r>
              <a:rPr lang="it-IT" dirty="0" err="1" smtClean="0"/>
              <a:t>tested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r>
              <a:rPr lang="en-US" dirty="0" smtClean="0"/>
              <a:t>Instructions and plots descriptions on </a:t>
            </a:r>
            <a:r>
              <a:rPr lang="en-US" dirty="0" err="1" smtClean="0"/>
              <a:t>twiki</a:t>
            </a:r>
            <a:r>
              <a:rPr lang="en-US" dirty="0" smtClean="0"/>
              <a:t> page in progress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z="2400" smtClean="0"/>
              <a:pPr/>
              <a:t>14</a:t>
            </a:fld>
            <a:endParaRPr lang="it-IT" sz="2400" dirty="0"/>
          </a:p>
        </p:txBody>
      </p:sp>
      <p:sp>
        <p:nvSpPr>
          <p:cNvPr id="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008000"/>
                </a:solidFill>
                <a:latin typeface="Comic Sans MS" pitchFamily="66" charset="0"/>
                <a:ea typeface="+mj-ea"/>
                <a:cs typeface="+mj-cs"/>
              </a:rPr>
              <a:t>Offline Status </a:t>
            </a:r>
            <a:endParaRPr kumimoji="0" lang="de-CH" sz="44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Rettangolo 7"/>
          <p:cNvSpPr/>
          <p:nvPr/>
        </p:nvSpPr>
        <p:spPr>
          <a:xfrm rot="21047314">
            <a:off x="6531320" y="368344"/>
            <a:ext cx="2490736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Bianco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z="2000" smtClean="0"/>
              <a:pPr/>
              <a:t>15</a:t>
            </a:fld>
            <a:endParaRPr lang="it-IT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520" y="44624"/>
            <a:ext cx="5688632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008000"/>
                </a:solidFill>
                <a:latin typeface="Comic Sans MS" pitchFamily="66" charset="0"/>
                <a:ea typeface="+mj-ea"/>
                <a:cs typeface="+mj-cs"/>
              </a:rPr>
              <a:t>Offline Status </a:t>
            </a:r>
            <a:endParaRPr kumimoji="0" lang="de-CH" sz="44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pSp>
        <p:nvGrpSpPr>
          <p:cNvPr id="2" name="Gruppo 13"/>
          <p:cNvGrpSpPr/>
          <p:nvPr/>
        </p:nvGrpSpPr>
        <p:grpSpPr>
          <a:xfrm>
            <a:off x="755576" y="2088025"/>
            <a:ext cx="7848872" cy="4221295"/>
            <a:chOff x="755576" y="1844824"/>
            <a:chExt cx="7848872" cy="4221295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1844824"/>
              <a:ext cx="2900275" cy="4176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Picture 2" descr="C:\Users\biancom\Desktop\NewRPC_WebDisplay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68144" y="1844824"/>
              <a:ext cx="2736304" cy="4221295"/>
            </a:xfrm>
            <a:prstGeom prst="rect">
              <a:avLst/>
            </a:prstGeom>
            <a:noFill/>
          </p:spPr>
        </p:pic>
        <p:cxnSp>
          <p:nvCxnSpPr>
            <p:cNvPr id="11" name="Connettore 2 10"/>
            <p:cNvCxnSpPr/>
            <p:nvPr/>
          </p:nvCxnSpPr>
          <p:spPr>
            <a:xfrm>
              <a:off x="3635896" y="3140968"/>
              <a:ext cx="244827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12"/>
            <p:cNvCxnSpPr/>
            <p:nvPr/>
          </p:nvCxnSpPr>
          <p:spPr>
            <a:xfrm>
              <a:off x="3635896" y="3717032"/>
              <a:ext cx="244827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CasellaDiTesto 14"/>
          <p:cNvSpPr txBox="1"/>
          <p:nvPr/>
        </p:nvSpPr>
        <p:spPr>
          <a:xfrm>
            <a:off x="251520" y="836712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New RPC </a:t>
            </a:r>
            <a:r>
              <a:rPr lang="it-IT" sz="2400" dirty="0" err="1" smtClean="0"/>
              <a:t>webdisplay</a:t>
            </a:r>
            <a:r>
              <a:rPr lang="it-IT" sz="2400" dirty="0" smtClean="0"/>
              <a:t>  </a:t>
            </a:r>
            <a:r>
              <a:rPr lang="it-IT" sz="2400" dirty="0" err="1" smtClean="0"/>
              <a:t>configuration</a:t>
            </a:r>
            <a:r>
              <a:rPr lang="it-IT" sz="2400" dirty="0" smtClean="0"/>
              <a:t> </a:t>
            </a:r>
            <a:r>
              <a:rPr lang="it-IT" sz="2400" dirty="0" err="1" smtClean="0"/>
              <a:t>developed</a:t>
            </a:r>
            <a:r>
              <a:rPr lang="it-IT" sz="2400" dirty="0" smtClean="0"/>
              <a:t>,  </a:t>
            </a:r>
          </a:p>
          <a:p>
            <a:r>
              <a:rPr lang="it-IT" sz="2400" dirty="0" err="1" smtClean="0"/>
              <a:t>certified</a:t>
            </a:r>
            <a:r>
              <a:rPr lang="it-IT" sz="2400" dirty="0" smtClean="0"/>
              <a:t> </a:t>
            </a:r>
            <a:r>
              <a:rPr lang="it-IT" sz="2400" dirty="0" err="1" smtClean="0"/>
              <a:t>plots</a:t>
            </a:r>
            <a:r>
              <a:rPr lang="it-IT" sz="2400" dirty="0" smtClean="0"/>
              <a:t> under </a:t>
            </a:r>
            <a:r>
              <a:rPr lang="it-IT" sz="2400" dirty="0" err="1" smtClean="0"/>
              <a:t>SectorLogic</a:t>
            </a:r>
            <a:r>
              <a:rPr lang="it-IT" sz="2400" dirty="0" smtClean="0"/>
              <a:t> Expert Folder and </a:t>
            </a:r>
            <a:r>
              <a:rPr lang="it-IT" sz="2400" dirty="0" err="1" smtClean="0"/>
              <a:t>moved</a:t>
            </a:r>
            <a:r>
              <a:rPr lang="it-IT" sz="2400" dirty="0" smtClean="0"/>
              <a:t> under </a:t>
            </a:r>
            <a:r>
              <a:rPr lang="it-IT" sz="2400" dirty="0" err="1" smtClean="0"/>
              <a:t>Shifter</a:t>
            </a:r>
            <a:r>
              <a:rPr lang="it-IT" sz="2400" dirty="0" smtClean="0"/>
              <a:t> folder </a:t>
            </a:r>
            <a:endParaRPr lang="it-IT" sz="2400" dirty="0"/>
          </a:p>
        </p:txBody>
      </p:sp>
      <p:sp>
        <p:nvSpPr>
          <p:cNvPr id="12" name="Rettangolo 7"/>
          <p:cNvSpPr/>
          <p:nvPr/>
        </p:nvSpPr>
        <p:spPr>
          <a:xfrm rot="21047314">
            <a:off x="6597580" y="288832"/>
            <a:ext cx="2490736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Bianco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7366"/>
            <a:ext cx="9144000" cy="887034"/>
          </a:xfrm>
        </p:spPr>
        <p:txBody>
          <a:bodyPr/>
          <a:lstStyle/>
          <a:p>
            <a:r>
              <a:rPr lang="en-US" b="1" dirty="0" smtClean="0">
                <a:solidFill>
                  <a:srgbClr val="008000"/>
                </a:solidFill>
                <a:latin typeface="Comic Sans MS" pitchFamily="66" charset="0"/>
              </a:rPr>
              <a:t>Offline Status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74562"/>
            <a:ext cx="9144000" cy="5301105"/>
          </a:xfrm>
        </p:spPr>
        <p:txBody>
          <a:bodyPr>
            <a:normAutofit fontScale="25000" lnSpcReduction="20000"/>
          </a:bodyPr>
          <a:lstStyle/>
          <a:p>
            <a:r>
              <a:rPr lang="it-IT" sz="9600" dirty="0" err="1" smtClean="0">
                <a:solidFill>
                  <a:schemeClr val="tx1"/>
                </a:solidFill>
              </a:rPr>
              <a:t>List</a:t>
            </a:r>
            <a:r>
              <a:rPr lang="it-IT" sz="9600" dirty="0" smtClean="0">
                <a:solidFill>
                  <a:schemeClr val="tx1"/>
                </a:solidFill>
              </a:rPr>
              <a:t> </a:t>
            </a:r>
            <a:r>
              <a:rPr lang="it-IT" sz="9600" dirty="0" err="1" smtClean="0">
                <a:solidFill>
                  <a:schemeClr val="tx1"/>
                </a:solidFill>
              </a:rPr>
              <a:t>of</a:t>
            </a:r>
            <a:r>
              <a:rPr lang="it-IT" sz="9600" dirty="0" smtClean="0">
                <a:solidFill>
                  <a:schemeClr val="tx1"/>
                </a:solidFill>
              </a:rPr>
              <a:t> </a:t>
            </a:r>
            <a:r>
              <a:rPr lang="it-IT" sz="9600" dirty="0" err="1" smtClean="0">
                <a:solidFill>
                  <a:schemeClr val="tx1"/>
                </a:solidFill>
              </a:rPr>
              <a:t>plots</a:t>
            </a:r>
            <a:r>
              <a:rPr lang="it-IT" sz="9600" dirty="0" smtClean="0">
                <a:solidFill>
                  <a:schemeClr val="tx1"/>
                </a:solidFill>
              </a:rPr>
              <a:t> </a:t>
            </a:r>
            <a:r>
              <a:rPr lang="it-IT" sz="9600" dirty="0" err="1" smtClean="0">
                <a:solidFill>
                  <a:schemeClr val="tx1"/>
                </a:solidFill>
              </a:rPr>
              <a:t>selected</a:t>
            </a:r>
            <a:r>
              <a:rPr lang="it-IT" sz="9600" dirty="0" smtClean="0">
                <a:solidFill>
                  <a:schemeClr val="tx1"/>
                </a:solidFill>
              </a:rPr>
              <a:t> </a:t>
            </a:r>
            <a:r>
              <a:rPr lang="it-IT" sz="9600" dirty="0" err="1" smtClean="0">
                <a:solidFill>
                  <a:schemeClr val="tx1"/>
                </a:solidFill>
              </a:rPr>
              <a:t>for</a:t>
            </a:r>
            <a:r>
              <a:rPr lang="it-IT" sz="9600" dirty="0" smtClean="0">
                <a:solidFill>
                  <a:schemeClr val="tx1"/>
                </a:solidFill>
              </a:rPr>
              <a:t> </a:t>
            </a:r>
            <a:r>
              <a:rPr lang="it-IT" sz="9600" dirty="0" err="1" smtClean="0">
                <a:solidFill>
                  <a:schemeClr val="tx1"/>
                </a:solidFill>
              </a:rPr>
              <a:t>historical</a:t>
            </a:r>
            <a:r>
              <a:rPr lang="it-IT" sz="9600" dirty="0" smtClean="0">
                <a:solidFill>
                  <a:schemeClr val="tx1"/>
                </a:solidFill>
              </a:rPr>
              <a:t> trend, </a:t>
            </a:r>
          </a:p>
          <a:p>
            <a:pPr>
              <a:buNone/>
            </a:pPr>
            <a:r>
              <a:rPr lang="it-IT" sz="9600" dirty="0" smtClean="0">
                <a:solidFill>
                  <a:schemeClr val="tx1"/>
                </a:solidFill>
              </a:rPr>
              <a:t>    </a:t>
            </a:r>
            <a:r>
              <a:rPr lang="it-IT" sz="9600" dirty="0" err="1" smtClean="0">
                <a:solidFill>
                  <a:schemeClr val="tx1"/>
                </a:solidFill>
              </a:rPr>
              <a:t>to</a:t>
            </a:r>
            <a:r>
              <a:rPr lang="it-IT" sz="9600" dirty="0" smtClean="0">
                <a:solidFill>
                  <a:schemeClr val="tx1"/>
                </a:solidFill>
              </a:rPr>
              <a:t> </a:t>
            </a:r>
            <a:r>
              <a:rPr lang="it-IT" sz="9600" dirty="0" err="1" smtClean="0">
                <a:solidFill>
                  <a:schemeClr val="tx1"/>
                </a:solidFill>
              </a:rPr>
              <a:t>be</a:t>
            </a:r>
            <a:r>
              <a:rPr lang="it-IT" sz="9600" dirty="0" smtClean="0">
                <a:solidFill>
                  <a:schemeClr val="tx1"/>
                </a:solidFill>
              </a:rPr>
              <a:t> </a:t>
            </a:r>
            <a:r>
              <a:rPr lang="it-IT" sz="9600" dirty="0" err="1" smtClean="0">
                <a:solidFill>
                  <a:schemeClr val="tx1"/>
                </a:solidFill>
              </a:rPr>
              <a:t>produced</a:t>
            </a:r>
            <a:r>
              <a:rPr lang="it-IT" sz="9600" dirty="0" smtClean="0">
                <a:solidFill>
                  <a:schemeClr val="tx1"/>
                </a:solidFill>
              </a:rPr>
              <a:t> </a:t>
            </a:r>
            <a:r>
              <a:rPr lang="it-IT" sz="9600" dirty="0" err="1" smtClean="0">
                <a:solidFill>
                  <a:schemeClr val="tx1"/>
                </a:solidFill>
              </a:rPr>
              <a:t>after</a:t>
            </a:r>
            <a:r>
              <a:rPr lang="it-IT" sz="9600" dirty="0" smtClean="0">
                <a:solidFill>
                  <a:schemeClr val="tx1"/>
                </a:solidFill>
              </a:rPr>
              <a:t> </a:t>
            </a:r>
            <a:r>
              <a:rPr lang="it-IT" sz="9600" dirty="0" err="1" smtClean="0">
                <a:solidFill>
                  <a:schemeClr val="tx1"/>
                </a:solidFill>
              </a:rPr>
              <a:t>each</a:t>
            </a:r>
            <a:r>
              <a:rPr lang="it-IT" sz="9600" dirty="0" smtClean="0">
                <a:solidFill>
                  <a:schemeClr val="tx1"/>
                </a:solidFill>
              </a:rPr>
              <a:t> RUN</a:t>
            </a:r>
            <a:endParaRPr lang="it-IT" sz="5600" dirty="0" smtClean="0"/>
          </a:p>
          <a:p>
            <a:pPr>
              <a:buNone/>
            </a:pPr>
            <a:r>
              <a:rPr lang="it-IT" sz="6400" dirty="0" smtClean="0">
                <a:hlinkClick r:id="rId2"/>
              </a:rPr>
              <a:t>RPC/</a:t>
            </a:r>
            <a:r>
              <a:rPr lang="it-IT" sz="6400" dirty="0" err="1" smtClean="0">
                <a:hlinkClick r:id="rId2"/>
              </a:rPr>
              <a:t>Shifter</a:t>
            </a:r>
            <a:r>
              <a:rPr lang="it-IT" sz="6400" dirty="0" smtClean="0">
                <a:hlinkClick r:id="rId2"/>
              </a:rPr>
              <a:t>/GLOBAL/Phi_ClusterSize_Distribution</a:t>
            </a:r>
            <a:endParaRPr lang="it-IT" sz="6400" dirty="0" smtClean="0"/>
          </a:p>
          <a:p>
            <a:pPr>
              <a:buNone/>
            </a:pPr>
            <a:r>
              <a:rPr lang="it-IT" sz="6400" dirty="0" smtClean="0">
                <a:hlinkClick r:id="rId3"/>
              </a:rPr>
              <a:t>RPC/</a:t>
            </a:r>
            <a:r>
              <a:rPr lang="it-IT" sz="6400" dirty="0" err="1" smtClean="0">
                <a:hlinkClick r:id="rId3"/>
              </a:rPr>
              <a:t>Shifter</a:t>
            </a:r>
            <a:r>
              <a:rPr lang="it-IT" sz="6400" dirty="0" smtClean="0">
                <a:hlinkClick r:id="rId3"/>
              </a:rPr>
              <a:t>/GLOBAL/Eta_ClusterSize_Distribution</a:t>
            </a:r>
            <a:endParaRPr lang="it-IT" sz="6400" dirty="0" smtClean="0"/>
          </a:p>
          <a:p>
            <a:pPr>
              <a:buNone/>
            </a:pPr>
            <a:r>
              <a:rPr lang="it-IT" sz="6400" dirty="0" smtClean="0">
                <a:hlinkClick r:id="rId4"/>
              </a:rPr>
              <a:t>RPC/</a:t>
            </a:r>
            <a:r>
              <a:rPr lang="it-IT" sz="6400" dirty="0" err="1" smtClean="0">
                <a:hlinkClick r:id="rId4"/>
              </a:rPr>
              <a:t>Shifter</a:t>
            </a:r>
            <a:r>
              <a:rPr lang="it-IT" sz="6400" dirty="0" smtClean="0">
                <a:hlinkClick r:id="rId4"/>
              </a:rPr>
              <a:t>/RPCBA/Efficiency_Distribution_sideA</a:t>
            </a:r>
            <a:r>
              <a:rPr lang="it-IT" sz="6400" dirty="0" smtClean="0"/>
              <a:t> </a:t>
            </a:r>
          </a:p>
          <a:p>
            <a:pPr>
              <a:buNone/>
            </a:pPr>
            <a:r>
              <a:rPr lang="it-IT" sz="6400" dirty="0" smtClean="0">
                <a:hlinkClick r:id="rId5"/>
              </a:rPr>
              <a:t>RPC/</a:t>
            </a:r>
            <a:r>
              <a:rPr lang="it-IT" sz="6400" dirty="0" err="1" smtClean="0">
                <a:hlinkClick r:id="rId5"/>
              </a:rPr>
              <a:t>Shifter</a:t>
            </a:r>
            <a:r>
              <a:rPr lang="it-IT" sz="6400" dirty="0" smtClean="0">
                <a:hlinkClick r:id="rId5"/>
              </a:rPr>
              <a:t>/RPCBC/Efficiency_Distribution_sideC</a:t>
            </a:r>
            <a:r>
              <a:rPr lang="it-IT" sz="6400" dirty="0" smtClean="0"/>
              <a:t> </a:t>
            </a:r>
          </a:p>
          <a:p>
            <a:pPr>
              <a:buNone/>
            </a:pPr>
            <a:r>
              <a:rPr lang="it-IT" sz="6400" dirty="0" smtClean="0">
                <a:hlinkClick r:id="rId6"/>
              </a:rPr>
              <a:t>RPC/</a:t>
            </a:r>
            <a:r>
              <a:rPr lang="it-IT" sz="6400" dirty="0" err="1" smtClean="0">
                <a:hlinkClick r:id="rId6"/>
              </a:rPr>
              <a:t>Shifter</a:t>
            </a:r>
            <a:r>
              <a:rPr lang="it-IT" sz="6400" dirty="0" smtClean="0">
                <a:hlinkClick r:id="rId6"/>
              </a:rPr>
              <a:t>/</a:t>
            </a:r>
            <a:r>
              <a:rPr lang="it-IT" sz="6400" dirty="0" smtClean="0">
                <a:hlinkClick r:id="rId7"/>
              </a:rPr>
              <a:t>RPCBA/CS_Distribution_sideA</a:t>
            </a:r>
            <a:endParaRPr lang="it-IT" sz="6400" dirty="0" smtClean="0"/>
          </a:p>
          <a:p>
            <a:pPr>
              <a:buNone/>
            </a:pPr>
            <a:r>
              <a:rPr lang="it-IT" sz="6400" dirty="0" smtClean="0">
                <a:hlinkClick r:id="rId6"/>
              </a:rPr>
              <a:t>RPC/</a:t>
            </a:r>
            <a:r>
              <a:rPr lang="it-IT" sz="6400" dirty="0" err="1" smtClean="0">
                <a:hlinkClick r:id="rId6"/>
              </a:rPr>
              <a:t>Shifter</a:t>
            </a:r>
            <a:r>
              <a:rPr lang="it-IT" sz="6400" dirty="0" smtClean="0">
                <a:hlinkClick r:id="rId6"/>
              </a:rPr>
              <a:t>/RPCBC/CS_Distribution_sideC</a:t>
            </a:r>
            <a:endParaRPr lang="it-IT" sz="6400" dirty="0" smtClean="0"/>
          </a:p>
          <a:p>
            <a:pPr>
              <a:buNone/>
            </a:pPr>
            <a:endParaRPr lang="it-IT" sz="800" dirty="0" smtClean="0"/>
          </a:p>
          <a:p>
            <a:pPr>
              <a:buNone/>
            </a:pPr>
            <a:r>
              <a:rPr lang="it-IT" sz="6400" dirty="0" smtClean="0">
                <a:hlinkClick r:id="rId8"/>
              </a:rPr>
              <a:t>L1MU/L1MUB/</a:t>
            </a:r>
            <a:r>
              <a:rPr lang="it-IT" sz="6400" dirty="0" err="1" smtClean="0">
                <a:hlinkClick r:id="rId8"/>
              </a:rPr>
              <a:t>Shifter</a:t>
            </a:r>
            <a:r>
              <a:rPr lang="it-IT" sz="6400" dirty="0" smtClean="0">
                <a:hlinkClick r:id="rId8"/>
              </a:rPr>
              <a:t>/PAD/rpc2DEtaStationTriggerHits_BC_LowPt</a:t>
            </a:r>
            <a:endParaRPr lang="it-IT" sz="6400" dirty="0" smtClean="0"/>
          </a:p>
          <a:p>
            <a:pPr>
              <a:buNone/>
            </a:pPr>
            <a:r>
              <a:rPr lang="it-IT" sz="6400" dirty="0" smtClean="0">
                <a:hlinkClick r:id="rId9"/>
              </a:rPr>
              <a:t>L1MU/L1MUB/</a:t>
            </a:r>
            <a:r>
              <a:rPr lang="it-IT" sz="6400" dirty="0" err="1" smtClean="0">
                <a:hlinkClick r:id="rId9"/>
              </a:rPr>
              <a:t>Shifter</a:t>
            </a:r>
            <a:r>
              <a:rPr lang="it-IT" sz="6400" dirty="0" smtClean="0">
                <a:hlinkClick r:id="rId9"/>
              </a:rPr>
              <a:t>/PAD/rpc2DEtaStationTriggerHits_BC_HighPt</a:t>
            </a:r>
            <a:r>
              <a:rPr lang="it-IT" sz="6400" dirty="0" smtClean="0"/>
              <a:t> </a:t>
            </a:r>
          </a:p>
          <a:p>
            <a:pPr>
              <a:buNone/>
            </a:pPr>
            <a:r>
              <a:rPr lang="it-IT" sz="6400" dirty="0" smtClean="0">
                <a:hlinkClick r:id="rId10"/>
              </a:rPr>
              <a:t>L1MU/L1MUB/</a:t>
            </a:r>
            <a:r>
              <a:rPr lang="it-IT" sz="6400" dirty="0" err="1" smtClean="0">
                <a:hlinkClick r:id="rId10"/>
              </a:rPr>
              <a:t>Shifter</a:t>
            </a:r>
            <a:r>
              <a:rPr lang="it-IT" sz="6400" dirty="0" smtClean="0">
                <a:hlinkClick r:id="rId10"/>
              </a:rPr>
              <a:t>/PAD/rpc2DEtaStationTriggerHits_BA_LowPt</a:t>
            </a:r>
            <a:r>
              <a:rPr lang="it-IT" sz="6400" dirty="0" smtClean="0"/>
              <a:t> </a:t>
            </a:r>
          </a:p>
          <a:p>
            <a:pPr>
              <a:buNone/>
            </a:pPr>
            <a:r>
              <a:rPr lang="it-IT" sz="6400" dirty="0" smtClean="0">
                <a:hlinkClick r:id="rId11"/>
              </a:rPr>
              <a:t>L1MU/L1MUB/</a:t>
            </a:r>
            <a:r>
              <a:rPr lang="it-IT" sz="6400" dirty="0" err="1" smtClean="0">
                <a:hlinkClick r:id="rId11"/>
              </a:rPr>
              <a:t>Shifter</a:t>
            </a:r>
            <a:r>
              <a:rPr lang="it-IT" sz="6400" dirty="0" smtClean="0">
                <a:hlinkClick r:id="rId11"/>
              </a:rPr>
              <a:t>/PAD/rpc2DEtaStationTriggerHits_BA_HighPt</a:t>
            </a:r>
            <a:r>
              <a:rPr lang="it-IT" sz="6400" dirty="0" smtClean="0"/>
              <a:t> </a:t>
            </a:r>
          </a:p>
          <a:p>
            <a:pPr>
              <a:buNone/>
            </a:pP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z="2000" smtClean="0"/>
              <a:pPr/>
              <a:t>16</a:t>
            </a:fld>
            <a:endParaRPr lang="it-IT" dirty="0"/>
          </a:p>
        </p:txBody>
      </p:sp>
      <p:sp>
        <p:nvSpPr>
          <p:cNvPr id="7" name="Rettangolo 7"/>
          <p:cNvSpPr/>
          <p:nvPr/>
        </p:nvSpPr>
        <p:spPr>
          <a:xfrm rot="21047314">
            <a:off x="6518068" y="712896"/>
            <a:ext cx="2490736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Bianco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40865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008000"/>
                </a:solidFill>
                <a:latin typeface="Comic Sans MS" pitchFamily="66" charset="0"/>
              </a:rPr>
              <a:t>Offline Status (new defect flag)</a:t>
            </a:r>
            <a:endParaRPr lang="it-IT" sz="36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z="2000" smtClean="0"/>
              <a:pPr/>
              <a:t>17</a:t>
            </a:fld>
            <a:endParaRPr lang="it-IT" sz="2000" dirty="0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10528" y="4725144"/>
            <a:ext cx="9011778" cy="184868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MuonDetectors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/RPC/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Shifter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/RPCBA/Layer_Efficiency_sideA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Algorithm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Bins_Less_Than_Threshold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(0.8)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Yellow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if </a:t>
            </a:r>
            <a:r>
              <a:rPr lang="en-US" dirty="0" smtClean="0"/>
              <a:t>8/12 bins are below</a:t>
            </a:r>
            <a:endParaRPr kumimoji="0" lang="it-IT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Defect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Flag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RPC_BA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(BC)_LowEfficiency_PROBLEM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algo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YELLOW) 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RPC_BA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(BC)_LowEfficiency_PROBLEM 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if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the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algo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results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RED)</a:t>
            </a:r>
            <a:endParaRPr kumimoji="0" lang="it-IT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r="7373"/>
          <a:stretch>
            <a:fillRect/>
          </a:stretch>
        </p:blipFill>
        <p:spPr bwMode="auto">
          <a:xfrm>
            <a:off x="1676960" y="913481"/>
            <a:ext cx="4137454" cy="37795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ttangolo 7"/>
          <p:cNvSpPr/>
          <p:nvPr/>
        </p:nvSpPr>
        <p:spPr>
          <a:xfrm rot="21047314">
            <a:off x="6518068" y="1110456"/>
            <a:ext cx="2490736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Bianco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 txBox="1">
            <a:spLocks/>
          </p:cNvSpPr>
          <p:nvPr/>
        </p:nvSpPr>
        <p:spPr>
          <a:xfrm>
            <a:off x="0" y="5013175"/>
            <a:ext cx="9144000" cy="18448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it-IT" b="1" dirty="0" err="1" smtClean="0"/>
              <a:t>M</a:t>
            </a:r>
            <a:r>
              <a:rPr lang="it-IT" sz="1700" b="1" dirty="0" err="1" smtClean="0"/>
              <a:t>uonDetectors</a:t>
            </a:r>
            <a:r>
              <a:rPr lang="it-IT" sz="1700" b="1" dirty="0" smtClean="0"/>
              <a:t>/L1MU/L1MUB/Expert/</a:t>
            </a:r>
            <a:r>
              <a:rPr lang="it-IT" sz="1700" b="1" dirty="0" err="1" smtClean="0"/>
              <a:t>SectorLogic</a:t>
            </a:r>
            <a:r>
              <a:rPr lang="it-IT" sz="1700" b="1" dirty="0" smtClean="0"/>
              <a:t>/SL_TriggerSector_vs_Tower_PtXX</a:t>
            </a:r>
            <a:endParaRPr lang="it-IT" b="1" dirty="0" smtClean="0"/>
          </a:p>
          <a:p>
            <a:pPr marL="342900" indent="-342900">
              <a:spcBef>
                <a:spcPct val="20000"/>
              </a:spcBef>
            </a:pPr>
            <a:r>
              <a:rPr kumimoji="0" lang="it-IT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(7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Plots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like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</a:t>
            </a:r>
            <a:r>
              <a:rPr lang="it-IT" b="1" dirty="0" smtClean="0"/>
              <a:t>, 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each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</a:t>
            </a:r>
            <a:r>
              <a:rPr kumimoji="0" lang="it-IT" sz="18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Thresholds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1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Algorithm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Bins_GreaterThan_Threshold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Defect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Flag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 out 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Sinc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Problem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tower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single SL </a:t>
            </a:r>
            <a:r>
              <a:rPr kumimoji="0" lang="it-IT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disappear</a:t>
            </a:r>
            <a:r>
              <a:rPr kumimoji="0" lang="it-IT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 out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Sinc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Problem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tower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more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 SL </a:t>
            </a:r>
            <a:r>
              <a:rPr kumimoji="0" lang="it-IT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disappear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008000"/>
                </a:solidFill>
                <a:latin typeface="Comic Sans MS" pitchFamily="66" charset="0"/>
              </a:rPr>
              <a:t>Offline Status (new defect flag)</a:t>
            </a:r>
            <a:endParaRPr lang="it-IT" sz="36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z="2000" smtClean="0"/>
              <a:pPr/>
              <a:t>18</a:t>
            </a:fld>
            <a:endParaRPr lang="it-IT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400" y="980728"/>
            <a:ext cx="4472533" cy="37844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5364088" y="2060848"/>
            <a:ext cx="3563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apply</a:t>
            </a:r>
            <a:r>
              <a:rPr lang="it-IT" dirty="0" smtClean="0"/>
              <a:t>  </a:t>
            </a:r>
            <a:r>
              <a:rPr lang="it-IT" dirty="0" err="1" smtClean="0"/>
              <a:t>new</a:t>
            </a:r>
            <a:r>
              <a:rPr lang="it-IT" dirty="0" smtClean="0"/>
              <a:t> </a:t>
            </a:r>
            <a:r>
              <a:rPr lang="it-IT" dirty="0" err="1" smtClean="0"/>
              <a:t>defect</a:t>
            </a:r>
            <a:r>
              <a:rPr lang="it-IT" dirty="0" smtClean="0"/>
              <a:t> </a:t>
            </a:r>
            <a:r>
              <a:rPr lang="it-IT" dirty="0" err="1" smtClean="0"/>
              <a:t>flag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plots</a:t>
            </a:r>
            <a:r>
              <a:rPr lang="it-IT" dirty="0" smtClean="0"/>
              <a:t> some </a:t>
            </a:r>
            <a:r>
              <a:rPr lang="it-IT" dirty="0" err="1" smtClean="0"/>
              <a:t>refinements</a:t>
            </a:r>
            <a:r>
              <a:rPr lang="it-IT" dirty="0" smtClean="0"/>
              <a:t> are </a:t>
            </a:r>
            <a:r>
              <a:rPr lang="it-IT" dirty="0" err="1" smtClean="0"/>
              <a:t>needed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the </a:t>
            </a:r>
            <a:r>
              <a:rPr lang="it-IT" dirty="0" err="1" smtClean="0"/>
              <a:t>plots</a:t>
            </a:r>
            <a:r>
              <a:rPr lang="it-IT" dirty="0" smtClean="0"/>
              <a:t> layout  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(</a:t>
            </a:r>
            <a:r>
              <a:rPr lang="it-IT" b="1" dirty="0" err="1" smtClean="0">
                <a:solidFill>
                  <a:srgbClr val="FF0000"/>
                </a:solidFill>
              </a:rPr>
              <a:t>Not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yet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implemented</a:t>
            </a:r>
            <a:r>
              <a:rPr lang="it-IT" b="1" dirty="0" smtClean="0">
                <a:solidFill>
                  <a:srgbClr val="FF0000"/>
                </a:solidFill>
              </a:rPr>
              <a:t>)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0" name="Rettangolo 7"/>
          <p:cNvSpPr/>
          <p:nvPr/>
        </p:nvSpPr>
        <p:spPr>
          <a:xfrm rot="21047314">
            <a:off x="6518068" y="1110456"/>
            <a:ext cx="2490736" cy="369332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M.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Bianco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2904565" y="3200396"/>
            <a:ext cx="1627094" cy="174812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788459"/>
            <a:ext cx="8042276" cy="879750"/>
          </a:xfrm>
        </p:spPr>
        <p:txBody>
          <a:bodyPr/>
          <a:lstStyle/>
          <a:p>
            <a:r>
              <a:rPr lang="en-US" dirty="0" smtClean="0"/>
              <a:t>OFFLINE – DCS comparison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7366"/>
            <a:ext cx="9144000" cy="780320"/>
          </a:xfrm>
        </p:spPr>
        <p:txBody>
          <a:bodyPr anchor="t"/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887896"/>
            <a:ext cx="9144000" cy="5970103"/>
          </a:xfrm>
        </p:spPr>
        <p:txBody>
          <a:bodyPr>
            <a:normAutofit/>
          </a:bodyPr>
          <a:lstStyle/>
          <a:p>
            <a:r>
              <a:rPr lang="en-GB" dirty="0" smtClean="0"/>
              <a:t>New features and Open issue in 2012: </a:t>
            </a:r>
          </a:p>
          <a:p>
            <a:pPr lvl="1"/>
            <a:r>
              <a:rPr lang="en-GB" dirty="0" smtClean="0"/>
              <a:t>DCS</a:t>
            </a:r>
          </a:p>
          <a:p>
            <a:pPr lvl="1">
              <a:buNone/>
            </a:pPr>
            <a:endParaRPr lang="en-GB" dirty="0" smtClean="0"/>
          </a:p>
          <a:p>
            <a:pPr lvl="1"/>
            <a:r>
              <a:rPr lang="en-GB" dirty="0" smtClean="0"/>
              <a:t>Online RPC &amp; LVL1 </a:t>
            </a:r>
            <a:r>
              <a:rPr lang="en-GB" dirty="0" err="1" smtClean="0"/>
              <a:t>Muon</a:t>
            </a:r>
            <a:r>
              <a:rPr lang="en-GB" dirty="0" smtClean="0"/>
              <a:t> Barrel Monitoring</a:t>
            </a:r>
          </a:p>
          <a:p>
            <a:pPr lvl="2"/>
            <a:r>
              <a:rPr lang="en-GB" dirty="0" err="1" smtClean="0"/>
              <a:t>Gnam</a:t>
            </a:r>
            <a:r>
              <a:rPr lang="en-GB" dirty="0" smtClean="0"/>
              <a:t>, OHP &amp; DQMD </a:t>
            </a:r>
          </a:p>
          <a:p>
            <a:pPr lvl="2">
              <a:buNone/>
            </a:pPr>
            <a:r>
              <a:rPr lang="en-GB" dirty="0" smtClean="0"/>
              <a:t>  </a:t>
            </a:r>
          </a:p>
          <a:p>
            <a:pPr lvl="1"/>
            <a:r>
              <a:rPr lang="en-GB" dirty="0" smtClean="0"/>
              <a:t>Offline RPC &amp; LVL1 </a:t>
            </a:r>
            <a:r>
              <a:rPr lang="en-GB" dirty="0" err="1" smtClean="0"/>
              <a:t>Muon</a:t>
            </a:r>
            <a:r>
              <a:rPr lang="en-GB" dirty="0" smtClean="0"/>
              <a:t> Barrel Monitoring</a:t>
            </a:r>
          </a:p>
          <a:p>
            <a:pPr lvl="2"/>
            <a:r>
              <a:rPr lang="en-GB" dirty="0" smtClean="0"/>
              <a:t>via using </a:t>
            </a:r>
            <a:r>
              <a:rPr lang="en-GB" dirty="0" smtClean="0"/>
              <a:t>Tier0 </a:t>
            </a:r>
            <a:r>
              <a:rPr lang="en-GB" dirty="0" smtClean="0"/>
              <a:t>monitoring package </a:t>
            </a:r>
            <a:endParaRPr lang="en-GB" dirty="0" smtClean="0"/>
          </a:p>
          <a:p>
            <a:pPr lvl="2">
              <a:buNone/>
            </a:pPr>
            <a:endParaRPr lang="en-GB" dirty="0" smtClean="0"/>
          </a:p>
          <a:p>
            <a:pPr lvl="1"/>
            <a:r>
              <a:rPr lang="en-GB" dirty="0" smtClean="0"/>
              <a:t>Offline RPC Detector monitoring by using the comparison with DCS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z="2400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457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888" y="1383635"/>
            <a:ext cx="9124111" cy="1440245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it-IT" b="1" dirty="0" smtClean="0">
                <a:solidFill>
                  <a:schemeClr val="accent2"/>
                </a:solidFill>
              </a:rPr>
              <a:t>The </a:t>
            </a:r>
            <a:r>
              <a:rPr lang="it-IT" b="1" dirty="0">
                <a:solidFill>
                  <a:schemeClr val="accent2"/>
                </a:solidFill>
              </a:rPr>
              <a:t>idea </a:t>
            </a:r>
            <a:r>
              <a:rPr lang="it-IT" b="1" dirty="0" err="1">
                <a:solidFill>
                  <a:schemeClr val="accent2"/>
                </a:solidFill>
              </a:rPr>
              <a:t>is</a:t>
            </a:r>
            <a:r>
              <a:rPr lang="it-IT" b="1" dirty="0">
                <a:solidFill>
                  <a:schemeClr val="accent2"/>
                </a:solidFill>
              </a:rPr>
              <a:t> to use the DCS info in the </a:t>
            </a:r>
            <a:r>
              <a:rPr lang="it-IT" b="1" dirty="0" smtClean="0">
                <a:solidFill>
                  <a:schemeClr val="accent2"/>
                </a:solidFill>
              </a:rPr>
              <a:t>Offline </a:t>
            </a:r>
            <a:r>
              <a:rPr lang="it-IT" b="1" dirty="0">
                <a:solidFill>
                  <a:schemeClr val="accent2"/>
                </a:solidFill>
              </a:rPr>
              <a:t>plots, in </a:t>
            </a:r>
            <a:r>
              <a:rPr lang="it-IT" b="1" dirty="0" err="1">
                <a:solidFill>
                  <a:schemeClr val="accent2"/>
                </a:solidFill>
              </a:rPr>
              <a:t>order</a:t>
            </a:r>
            <a:r>
              <a:rPr lang="it-IT" b="1" dirty="0">
                <a:solidFill>
                  <a:schemeClr val="accent2"/>
                </a:solidFill>
              </a:rPr>
              <a:t> to </a:t>
            </a:r>
            <a:r>
              <a:rPr lang="it-IT" b="1" dirty="0" err="1" smtClean="0">
                <a:solidFill>
                  <a:schemeClr val="accent2"/>
                </a:solidFill>
              </a:rPr>
              <a:t>cross-check</a:t>
            </a:r>
            <a:r>
              <a:rPr lang="it-IT" b="1" dirty="0" smtClean="0">
                <a:solidFill>
                  <a:schemeClr val="accent2"/>
                </a:solidFill>
              </a:rPr>
              <a:t> </a:t>
            </a:r>
            <a:r>
              <a:rPr lang="it-IT" b="1" dirty="0">
                <a:solidFill>
                  <a:schemeClr val="accent2"/>
                </a:solidFill>
              </a:rPr>
              <a:t>the </a:t>
            </a:r>
            <a:r>
              <a:rPr lang="it-IT" b="1" dirty="0" smtClean="0">
                <a:solidFill>
                  <a:schemeClr val="accent2"/>
                </a:solidFill>
              </a:rPr>
              <a:t>info, </a:t>
            </a:r>
            <a:r>
              <a:rPr lang="it-IT" b="1" dirty="0">
                <a:solidFill>
                  <a:schemeClr val="accent2"/>
                </a:solidFill>
              </a:rPr>
              <a:t>help the </a:t>
            </a:r>
            <a:r>
              <a:rPr lang="it-IT" b="1" dirty="0" err="1">
                <a:solidFill>
                  <a:schemeClr val="accent2"/>
                </a:solidFill>
              </a:rPr>
              <a:t>shifter</a:t>
            </a:r>
            <a:r>
              <a:rPr lang="it-IT" b="1" dirty="0">
                <a:solidFill>
                  <a:schemeClr val="accent2"/>
                </a:solidFill>
              </a:rPr>
              <a:t> to </a:t>
            </a:r>
            <a:r>
              <a:rPr lang="it-IT" b="1" dirty="0" err="1">
                <a:solidFill>
                  <a:schemeClr val="accent2"/>
                </a:solidFill>
              </a:rPr>
              <a:t>understand</a:t>
            </a:r>
            <a:r>
              <a:rPr lang="it-IT" b="1" dirty="0">
                <a:solidFill>
                  <a:schemeClr val="accent2"/>
                </a:solidFill>
              </a:rPr>
              <a:t> the </a:t>
            </a:r>
            <a:r>
              <a:rPr lang="it-IT" b="1" dirty="0" err="1">
                <a:solidFill>
                  <a:schemeClr val="accent2"/>
                </a:solidFill>
              </a:rPr>
              <a:t>problem</a:t>
            </a:r>
            <a:r>
              <a:rPr lang="it-IT" b="1" dirty="0">
                <a:solidFill>
                  <a:schemeClr val="accent2"/>
                </a:solidFill>
              </a:rPr>
              <a:t> and validate </a:t>
            </a:r>
            <a:r>
              <a:rPr lang="it-IT" b="1" dirty="0" err="1">
                <a:solidFill>
                  <a:schemeClr val="accent2"/>
                </a:solidFill>
              </a:rPr>
              <a:t>both</a:t>
            </a:r>
            <a:r>
              <a:rPr lang="it-IT" b="1" dirty="0">
                <a:solidFill>
                  <a:schemeClr val="accent2"/>
                </a:solidFill>
              </a:rPr>
              <a:t> system</a:t>
            </a:r>
            <a:r>
              <a:rPr lang="it-IT" b="1" dirty="0" smtClean="0">
                <a:solidFill>
                  <a:schemeClr val="accent2"/>
                </a:solidFill>
              </a:rPr>
              <a:t>.</a:t>
            </a:r>
          </a:p>
          <a:p>
            <a:pPr lvl="1"/>
            <a:r>
              <a:rPr lang="it-IT" b="1" dirty="0" err="1" smtClean="0">
                <a:solidFill>
                  <a:schemeClr val="accent2"/>
                </a:solidFill>
              </a:rPr>
              <a:t>Plan</a:t>
            </a:r>
            <a:r>
              <a:rPr lang="it-IT" b="1" dirty="0" smtClean="0">
                <a:solidFill>
                  <a:schemeClr val="accent2"/>
                </a:solidFill>
              </a:rPr>
              <a:t> </a:t>
            </a:r>
            <a:r>
              <a:rPr lang="it-IT" b="1" dirty="0" err="1" smtClean="0">
                <a:solidFill>
                  <a:schemeClr val="accent2"/>
                </a:solidFill>
              </a:rPr>
              <a:t>to</a:t>
            </a:r>
            <a:r>
              <a:rPr lang="it-IT" b="1" dirty="0" smtClean="0">
                <a:solidFill>
                  <a:schemeClr val="accent2"/>
                </a:solidFill>
              </a:rPr>
              <a:t> </a:t>
            </a:r>
            <a:r>
              <a:rPr lang="it-IT" b="1" dirty="0" err="1" smtClean="0">
                <a:solidFill>
                  <a:schemeClr val="accent2"/>
                </a:solidFill>
              </a:rPr>
              <a:t>use</a:t>
            </a:r>
            <a:r>
              <a:rPr lang="it-IT" b="1" dirty="0" smtClean="0">
                <a:solidFill>
                  <a:schemeClr val="accent2"/>
                </a:solidFill>
              </a:rPr>
              <a:t> the information </a:t>
            </a:r>
            <a:r>
              <a:rPr lang="it-IT" b="1" dirty="0" err="1" smtClean="0">
                <a:solidFill>
                  <a:schemeClr val="accent2"/>
                </a:solidFill>
              </a:rPr>
              <a:t>written</a:t>
            </a:r>
            <a:r>
              <a:rPr lang="it-IT" b="1" dirty="0" smtClean="0">
                <a:solidFill>
                  <a:schemeClr val="accent2"/>
                </a:solidFill>
              </a:rPr>
              <a:t> </a:t>
            </a:r>
            <a:r>
              <a:rPr lang="it-IT" b="1" dirty="0" err="1" smtClean="0">
                <a:solidFill>
                  <a:schemeClr val="accent2"/>
                </a:solidFill>
              </a:rPr>
              <a:t>by</a:t>
            </a:r>
            <a:r>
              <a:rPr lang="it-IT" b="1" dirty="0" smtClean="0">
                <a:solidFill>
                  <a:schemeClr val="accent2"/>
                </a:solidFill>
              </a:rPr>
              <a:t> the DCS </a:t>
            </a:r>
            <a:r>
              <a:rPr lang="it-IT" b="1" dirty="0" err="1" smtClean="0">
                <a:solidFill>
                  <a:schemeClr val="accent2"/>
                </a:solidFill>
              </a:rPr>
              <a:t>also</a:t>
            </a:r>
            <a:r>
              <a:rPr lang="it-IT" b="1" dirty="0" smtClean="0">
                <a:solidFill>
                  <a:schemeClr val="accent2"/>
                </a:solidFill>
              </a:rPr>
              <a:t> in </a:t>
            </a:r>
            <a:r>
              <a:rPr lang="it-IT" b="1" dirty="0" err="1" smtClean="0">
                <a:solidFill>
                  <a:schemeClr val="accent2"/>
                </a:solidFill>
              </a:rPr>
              <a:t>simulation</a:t>
            </a:r>
            <a:endParaRPr lang="it-IT" b="1" dirty="0" smtClean="0">
              <a:solidFill>
                <a:schemeClr val="accent2"/>
              </a:solidFill>
            </a:endParaRPr>
          </a:p>
          <a:p>
            <a:pPr lvl="1">
              <a:buNone/>
            </a:pPr>
            <a:r>
              <a:rPr lang="it-IT" b="1" dirty="0" smtClean="0">
                <a:solidFill>
                  <a:schemeClr val="accent2"/>
                </a:solidFill>
                <a:sym typeface="Wingdings" pitchFamily="2" charset="2"/>
              </a:rPr>
              <a:t>      </a:t>
            </a:r>
            <a:r>
              <a:rPr lang="it-IT" b="1" dirty="0" err="1" smtClean="0">
                <a:solidFill>
                  <a:schemeClr val="accent2"/>
                </a:solidFill>
                <a:sym typeface="Wingdings" pitchFamily="2" charset="2"/>
              </a:rPr>
              <a:t>validation</a:t>
            </a:r>
            <a:r>
              <a:rPr lang="it-IT" b="1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it-IT" b="1" dirty="0" err="1" smtClean="0">
                <a:solidFill>
                  <a:schemeClr val="accent2"/>
                </a:solidFill>
                <a:sym typeface="Wingdings" pitchFamily="2" charset="2"/>
              </a:rPr>
              <a:t>is</a:t>
            </a:r>
            <a:r>
              <a:rPr lang="it-IT" b="1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it-IT" b="1" dirty="0" err="1" smtClean="0">
                <a:solidFill>
                  <a:schemeClr val="accent2"/>
                </a:solidFill>
                <a:sym typeface="Wingdings" pitchFamily="2" charset="2"/>
              </a:rPr>
              <a:t>urgent</a:t>
            </a:r>
            <a:r>
              <a:rPr lang="it-IT" b="1" dirty="0" smtClean="0">
                <a:solidFill>
                  <a:schemeClr val="accent2"/>
                </a:solidFill>
                <a:sym typeface="Wingdings" pitchFamily="2" charset="2"/>
              </a:rPr>
              <a:t> !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z="2000" smtClean="0"/>
              <a:pPr/>
              <a:t>20</a:t>
            </a:fld>
            <a:endParaRPr lang="en-US" sz="2000" dirty="0"/>
          </a:p>
        </p:txBody>
      </p:sp>
      <p:pic>
        <p:nvPicPr>
          <p:cNvPr id="7" name="Picture 2" descr="http://www.le.infn.it/~chiodini/allow_listing/DCSvsDQMF/rpc2DEtaPanelHits_LowPt0_B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364" y="2980066"/>
            <a:ext cx="4780959" cy="3417071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/>
        </p:nvSpPr>
        <p:spPr>
          <a:xfrm>
            <a:off x="5105399" y="2899384"/>
            <a:ext cx="4038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Monitoring offline can retrieve info from RPC DCS from condition database (filled by DCS expert) using </a:t>
            </a:r>
            <a:r>
              <a:rPr lang="en-US" b="1" dirty="0" err="1" smtClean="0"/>
              <a:t>muon</a:t>
            </a:r>
            <a:r>
              <a:rPr lang="en-US" b="1" dirty="0" smtClean="0"/>
              <a:t> condition service (M. </a:t>
            </a:r>
            <a:r>
              <a:rPr lang="en-US" b="1" dirty="0" err="1" smtClean="0"/>
              <a:t>Verducci</a:t>
            </a:r>
            <a:r>
              <a:rPr lang="en-US" b="1" dirty="0" smtClean="0"/>
              <a:t>)</a:t>
            </a:r>
          </a:p>
          <a:p>
            <a:endParaRPr lang="en-GB" b="1" dirty="0" smtClean="0">
              <a:solidFill>
                <a:srgbClr val="008000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The code, developed by </a:t>
            </a:r>
            <a:r>
              <a:rPr lang="en-GB" b="1" dirty="0" err="1" smtClean="0"/>
              <a:t>G.Chiodini</a:t>
            </a:r>
            <a:r>
              <a:rPr lang="en-GB" b="1" dirty="0" smtClean="0">
                <a:solidFill>
                  <a:srgbClr val="008000"/>
                </a:solidFill>
              </a:rPr>
              <a:t>, is still under debug, it should be run routinely in 2012 data taking.</a:t>
            </a:r>
          </a:p>
          <a:p>
            <a:endParaRPr lang="en-GB" b="1" dirty="0" smtClean="0">
              <a:solidFill>
                <a:srgbClr val="008000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Actually this comparison is already done for offline analysis.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49275" y="242048"/>
            <a:ext cx="8042276" cy="995080"/>
          </a:xfrm>
        </p:spPr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Offline – DCS </a:t>
            </a:r>
            <a:r>
              <a:rPr lang="it-IT" b="1" dirty="0" err="1" smtClean="0">
                <a:solidFill>
                  <a:srgbClr val="FF0000"/>
                </a:solidFill>
              </a:rPr>
              <a:t>integration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96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47"/>
            <a:ext cx="9144000" cy="1089212"/>
          </a:xfrm>
        </p:spPr>
        <p:txBody>
          <a:bodyPr/>
          <a:lstStyle/>
          <a:p>
            <a:r>
              <a:rPr lang="en-US" dirty="0" smtClean="0"/>
              <a:t>DCS </a:t>
            </a:r>
            <a:r>
              <a:rPr lang="en-US" dirty="0" err="1" smtClean="0"/>
              <a:t>vs</a:t>
            </a:r>
            <a:r>
              <a:rPr lang="en-US" dirty="0" smtClean="0"/>
              <a:t> Offline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z="2400" smtClean="0"/>
              <a:pPr/>
              <a:t>21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Work done but not in the release</a:t>
            </a:r>
          </a:p>
          <a:p>
            <a:r>
              <a:rPr lang="en-US" dirty="0" smtClean="0"/>
              <a:t> Info used is </a:t>
            </a:r>
            <a:r>
              <a:rPr lang="en-US" dirty="0" err="1" smtClean="0"/>
              <a:t>Deadpanel</a:t>
            </a:r>
            <a:r>
              <a:rPr lang="en-US" dirty="0" smtClean="0"/>
              <a:t> and </a:t>
            </a:r>
            <a:r>
              <a:rPr lang="en-US" dirty="0" err="1" smtClean="0"/>
              <a:t>Offpanel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Deadpanel</a:t>
            </a:r>
            <a:r>
              <a:rPr lang="en-US" dirty="0" smtClean="0"/>
              <a:t> and </a:t>
            </a:r>
            <a:r>
              <a:rPr lang="en-US" dirty="0" err="1" smtClean="0"/>
              <a:t>Offpanel</a:t>
            </a:r>
            <a:r>
              <a:rPr lang="en-US" dirty="0" smtClean="0"/>
              <a:t> from RPC DCS </a:t>
            </a:r>
          </a:p>
          <a:p>
            <a:pPr>
              <a:buNone/>
            </a:pPr>
            <a:r>
              <a:rPr lang="en-US" dirty="0" smtClean="0"/>
              <a:t>     are plotted similarly to single hits RPC</a:t>
            </a:r>
          </a:p>
          <a:p>
            <a:pPr>
              <a:buNone/>
            </a:pPr>
            <a:r>
              <a:rPr lang="en-US" dirty="0" smtClean="0"/>
              <a:t>Two kind of 2D plots ready:</a:t>
            </a:r>
          </a:p>
          <a:p>
            <a:r>
              <a:rPr lang="en-US" dirty="0" smtClean="0"/>
              <a:t> Sector </a:t>
            </a:r>
            <a:r>
              <a:rPr lang="en-US" dirty="0" err="1" smtClean="0"/>
              <a:t>vs</a:t>
            </a:r>
            <a:r>
              <a:rPr lang="en-US" dirty="0" smtClean="0"/>
              <a:t> Eta station</a:t>
            </a:r>
          </a:p>
          <a:p>
            <a:r>
              <a:rPr lang="en-US" dirty="0" smtClean="0"/>
              <a:t> Panel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Lumiblock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Not clear when in the release and than to tier0 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263571"/>
            <a:ext cx="9180512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Validation of COOL DB information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lnSpcReduction="10000"/>
          </a:bodyPr>
          <a:lstStyle/>
          <a:p>
            <a:r>
              <a:rPr lang="en-US" sz="3400" b="1" dirty="0" smtClean="0"/>
              <a:t>Trigger Tower granularity</a:t>
            </a:r>
            <a:r>
              <a:rPr lang="en-US" b="1" dirty="0" smtClean="0"/>
              <a:t>:</a:t>
            </a:r>
          </a:p>
          <a:p>
            <a:pPr lvl="1"/>
            <a:r>
              <a:rPr lang="en-US" dirty="0"/>
              <a:t> </a:t>
            </a:r>
            <a:r>
              <a:rPr lang="en-US" b="1" dirty="0" smtClean="0">
                <a:solidFill>
                  <a:srgbClr val="009900"/>
                </a:solidFill>
                <a:sym typeface="Wingdings" pitchFamily="2" charset="2"/>
              </a:rPr>
              <a:t> </a:t>
            </a:r>
            <a:r>
              <a:rPr lang="en-US" dirty="0" smtClean="0"/>
              <a:t>already done through the experience of 2 years of data taking; </a:t>
            </a:r>
          </a:p>
          <a:p>
            <a:pPr lvl="1"/>
            <a:r>
              <a:rPr lang="en-US" dirty="0" smtClean="0"/>
              <a:t>a bug has been found few month ago with a mismatch between SIDE A and C (when de-sync of one full side appeared)</a:t>
            </a:r>
            <a:endParaRPr lang="de-CH" dirty="0" smtClean="0"/>
          </a:p>
          <a:p>
            <a:r>
              <a:rPr lang="en-US" sz="3400" b="1" dirty="0"/>
              <a:t> </a:t>
            </a:r>
            <a:r>
              <a:rPr lang="en-US" sz="3400" b="1" dirty="0" err="1" smtClean="0"/>
              <a:t>ROPanel</a:t>
            </a:r>
            <a:r>
              <a:rPr lang="en-US" sz="3400" b="1" dirty="0" smtClean="0"/>
              <a:t> granularity: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 </a:t>
            </a:r>
            <a:r>
              <a:rPr lang="en-US" dirty="0" smtClean="0">
                <a:sym typeface="Wingdings" pitchFamily="2" charset="2"/>
              </a:rPr>
              <a:t>still to be commissioned; maybe a preliminary validation of the information is needed before the start of the 2012 data taking;</a:t>
            </a:r>
          </a:p>
          <a:p>
            <a:pPr lvl="1"/>
            <a:r>
              <a:rPr lang="en-US" dirty="0">
                <a:sym typeface="Wingdings" pitchFamily="2" charset="2"/>
              </a:rPr>
              <a:t>n</a:t>
            </a:r>
            <a:r>
              <a:rPr lang="en-US" dirty="0" smtClean="0">
                <a:sym typeface="Wingdings" pitchFamily="2" charset="2"/>
              </a:rPr>
              <a:t>o need to do it after implementing the code and the visualization plots at Tier-0 (by simply comparing a text files with </a:t>
            </a:r>
            <a:r>
              <a:rPr lang="en-US" u="sng" dirty="0" smtClean="0">
                <a:sym typeface="Wingdings" pitchFamily="2" charset="2"/>
              </a:rPr>
              <a:t>Off-Dead </a:t>
            </a:r>
            <a:r>
              <a:rPr lang="en-US" u="sng" dirty="0" err="1" smtClean="0">
                <a:sym typeface="Wingdings" pitchFamily="2" charset="2"/>
              </a:rPr>
              <a:t>Ropanels</a:t>
            </a:r>
            <a:r>
              <a:rPr lang="en-US" dirty="0" smtClean="0">
                <a:sym typeface="Wingdings" pitchFamily="2" charset="2"/>
              </a:rPr>
              <a:t> list from DCS and </a:t>
            </a:r>
            <a:r>
              <a:rPr lang="en-US" u="sng" dirty="0" err="1" smtClean="0">
                <a:sym typeface="Wingdings" pitchFamily="2" charset="2"/>
              </a:rPr>
              <a:t>VeryLowEfficiency</a:t>
            </a:r>
            <a:r>
              <a:rPr lang="en-US" u="sng" dirty="0" smtClean="0">
                <a:sym typeface="Wingdings" pitchFamily="2" charset="2"/>
              </a:rPr>
              <a:t> </a:t>
            </a:r>
            <a:r>
              <a:rPr lang="en-US" u="sng" dirty="0" err="1" smtClean="0">
                <a:sym typeface="Wingdings" pitchFamily="2" charset="2"/>
              </a:rPr>
              <a:t>ROPanels</a:t>
            </a:r>
            <a:r>
              <a:rPr lang="en-US" u="sng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list from </a:t>
            </a:r>
            <a:r>
              <a:rPr lang="en-US" dirty="0" err="1" smtClean="0">
                <a:sym typeface="Wingdings" pitchFamily="2" charset="2"/>
              </a:rPr>
              <a:t>DQOffline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it-IT" dirty="0" smtClean="0">
                <a:solidFill>
                  <a:prstClr val="black">
                    <a:tint val="75000"/>
                  </a:prstClr>
                </a:solidFill>
              </a:rPr>
              <a:t>Marcello Bindi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97906" y="6275668"/>
            <a:ext cx="990600" cy="365125"/>
          </a:xfrm>
        </p:spPr>
        <p:txBody>
          <a:bodyPr/>
          <a:lstStyle/>
          <a:p>
            <a:fld id="{BFEBEB0A-9E3D-4B14-9782-E2AE3DA60D96}" type="slidenum">
              <a:rPr lang="en-US" sz="2400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8986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6783"/>
            <a:ext cx="9144000" cy="1444532"/>
          </a:xfrm>
        </p:spPr>
        <p:txBody>
          <a:bodyPr/>
          <a:lstStyle/>
          <a:p>
            <a:r>
              <a:rPr lang="en-US" dirty="0" smtClean="0"/>
              <a:t>LVL1 MU Barrel: </a:t>
            </a:r>
            <a:br>
              <a:rPr lang="en-US" dirty="0" smtClean="0"/>
            </a:br>
            <a:r>
              <a:rPr lang="en-US" dirty="0" smtClean="0"/>
              <a:t>Trigger Efficiency Monitoring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Open issues for 2012: LVL1 </a:t>
            </a:r>
            <a:r>
              <a:rPr lang="en-GB" sz="4000" dirty="0" err="1" smtClean="0"/>
              <a:t>Muon</a:t>
            </a:r>
            <a:r>
              <a:rPr lang="en-GB" sz="4000" dirty="0" smtClean="0"/>
              <a:t> Barrel Offline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600200"/>
            <a:ext cx="9099137" cy="52578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sz="2500" b="1" dirty="0" smtClean="0">
                <a:solidFill>
                  <a:srgbClr val="244A58"/>
                </a:solidFill>
              </a:rPr>
              <a:t>Plan </a:t>
            </a:r>
            <a:r>
              <a:rPr lang="it-IT" sz="2500" b="1" dirty="0" err="1" smtClean="0">
                <a:solidFill>
                  <a:srgbClr val="244A58"/>
                </a:solidFill>
              </a:rPr>
              <a:t>for</a:t>
            </a:r>
            <a:r>
              <a:rPr lang="it-IT" sz="2500" b="1" dirty="0" smtClean="0">
                <a:solidFill>
                  <a:srgbClr val="244A58"/>
                </a:solidFill>
              </a:rPr>
              <a:t> 2012:</a:t>
            </a:r>
            <a:endParaRPr lang="it-IT" sz="2500" b="1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it-IT" b="1" dirty="0" err="1" smtClean="0">
                <a:solidFill>
                  <a:schemeClr val="accent2"/>
                </a:solidFill>
              </a:rPr>
              <a:t>Main</a:t>
            </a:r>
            <a:r>
              <a:rPr lang="it-IT" b="1" dirty="0" smtClean="0">
                <a:solidFill>
                  <a:schemeClr val="accent2"/>
                </a:solidFill>
              </a:rPr>
              <a:t> task</a:t>
            </a:r>
            <a:r>
              <a:rPr lang="it-IT" b="1" dirty="0">
                <a:solidFill>
                  <a:schemeClr val="accent2"/>
                </a:solidFill>
              </a:rPr>
              <a:t>: </a:t>
            </a:r>
            <a:r>
              <a:rPr lang="it-IT" b="1" dirty="0" smtClean="0">
                <a:solidFill>
                  <a:schemeClr val="accent2"/>
                </a:solidFill>
              </a:rPr>
              <a:t> </a:t>
            </a:r>
            <a:r>
              <a:rPr lang="it-IT" b="1" dirty="0" err="1" smtClean="0">
                <a:solidFill>
                  <a:schemeClr val="accent2"/>
                </a:solidFill>
              </a:rPr>
              <a:t>provide</a:t>
            </a:r>
            <a:r>
              <a:rPr lang="it-IT" b="1" dirty="0" smtClean="0">
                <a:solidFill>
                  <a:schemeClr val="accent2"/>
                </a:solidFill>
              </a:rPr>
              <a:t> </a:t>
            </a:r>
            <a:r>
              <a:rPr lang="it-IT" b="1" dirty="0" err="1">
                <a:solidFill>
                  <a:schemeClr val="accent2"/>
                </a:solidFill>
              </a:rPr>
              <a:t>efficiency</a:t>
            </a:r>
            <a:r>
              <a:rPr lang="it-IT" b="1" dirty="0">
                <a:solidFill>
                  <a:schemeClr val="accent2"/>
                </a:solidFill>
              </a:rPr>
              <a:t> plots </a:t>
            </a:r>
            <a:r>
              <a:rPr lang="it-IT" b="1" dirty="0" err="1">
                <a:solidFill>
                  <a:schemeClr val="accent2"/>
                </a:solidFill>
              </a:rPr>
              <a:t>similar</a:t>
            </a:r>
            <a:r>
              <a:rPr lang="it-IT" b="1" dirty="0">
                <a:solidFill>
                  <a:schemeClr val="accent2"/>
                </a:solidFill>
              </a:rPr>
              <a:t> to TGC's </a:t>
            </a:r>
            <a:r>
              <a:rPr lang="it-IT" b="1" dirty="0" err="1">
                <a:solidFill>
                  <a:schemeClr val="accent2"/>
                </a:solidFill>
              </a:rPr>
              <a:t>efficiency</a:t>
            </a:r>
            <a:r>
              <a:rPr lang="it-IT" b="1" dirty="0">
                <a:solidFill>
                  <a:schemeClr val="accent2"/>
                </a:solidFill>
              </a:rPr>
              <a:t> </a:t>
            </a:r>
            <a:r>
              <a:rPr lang="it-IT" b="1" dirty="0" err="1">
                <a:solidFill>
                  <a:schemeClr val="accent2"/>
                </a:solidFill>
              </a:rPr>
              <a:t>monitoring</a:t>
            </a:r>
            <a:r>
              <a:rPr lang="it-IT" b="1" dirty="0">
                <a:solidFill>
                  <a:schemeClr val="accent2"/>
                </a:solidFill>
              </a:rPr>
              <a:t> </a:t>
            </a:r>
            <a:endParaRPr lang="it-IT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dirty="0" smtClean="0"/>
              <a:t>Current Status:</a:t>
            </a:r>
          </a:p>
          <a:p>
            <a:pPr>
              <a:buNone/>
            </a:pPr>
            <a:r>
              <a:rPr lang="en-US" dirty="0" smtClean="0"/>
              <a:t>● </a:t>
            </a:r>
            <a:r>
              <a:rPr lang="en-US" i="1" dirty="0" smtClean="0"/>
              <a:t>new algorithm RpcLv1RawDataEfficiency has been created </a:t>
            </a:r>
            <a:r>
              <a:rPr lang="it-IT" dirty="0" smtClean="0">
                <a:solidFill>
                  <a:schemeClr val="accent2"/>
                </a:solidFill>
              </a:rPr>
              <a:t>in the</a:t>
            </a:r>
            <a:r>
              <a:rPr lang="it-IT" b="1" dirty="0" smtClean="0">
                <a:solidFill>
                  <a:schemeClr val="accent2"/>
                </a:solidFill>
              </a:rPr>
              <a:t> </a:t>
            </a:r>
          </a:p>
          <a:p>
            <a:pPr>
              <a:buNone/>
            </a:pPr>
            <a:r>
              <a:rPr lang="it-IT" b="1" dirty="0" smtClean="0">
                <a:solidFill>
                  <a:schemeClr val="accent2"/>
                </a:solidFill>
              </a:rPr>
              <a:t>   </a:t>
            </a:r>
            <a:r>
              <a:rPr lang="it-IT" b="1" dirty="0" err="1" smtClean="0">
                <a:solidFill>
                  <a:schemeClr val="accent2"/>
                </a:solidFill>
              </a:rPr>
              <a:t>RpcRawDataMonitoring</a:t>
            </a:r>
            <a:r>
              <a:rPr lang="it-IT" b="1" dirty="0" smtClean="0">
                <a:solidFill>
                  <a:schemeClr val="accent2"/>
                </a:solidFill>
              </a:rPr>
              <a:t> package</a:t>
            </a:r>
            <a:endParaRPr lang="en-US" i="1" dirty="0" smtClean="0"/>
          </a:p>
          <a:p>
            <a:pPr>
              <a:buNone/>
            </a:pPr>
            <a:r>
              <a:rPr lang="en-US" dirty="0" smtClean="0"/>
              <a:t>● filling denominator and nominator histograms for turn-on curves and efficiency maps</a:t>
            </a:r>
          </a:p>
          <a:p>
            <a:pPr>
              <a:buNone/>
            </a:pPr>
            <a:r>
              <a:rPr lang="en-US" dirty="0" smtClean="0"/>
              <a:t>● implemented ratio processing for turn-on curves and efficiency maps reading RPC coincidence data </a:t>
            </a:r>
          </a:p>
          <a:p>
            <a:pPr>
              <a:buNone/>
            </a:pPr>
            <a:r>
              <a:rPr lang="en-US" dirty="0" smtClean="0"/>
              <a:t>● implemented Post processor for adding efficiency plots (to be tested)</a:t>
            </a:r>
          </a:p>
          <a:p>
            <a:pPr>
              <a:buNone/>
            </a:pPr>
            <a:r>
              <a:rPr lang="en-US" b="1" dirty="0" smtClean="0"/>
              <a:t>Next steps:</a:t>
            </a:r>
          </a:p>
          <a:p>
            <a:pPr>
              <a:buNone/>
            </a:pPr>
            <a:r>
              <a:rPr lang="en-US" dirty="0" smtClean="0"/>
              <a:t>● </a:t>
            </a:r>
            <a:r>
              <a:rPr lang="en-US" b="1" dirty="0" smtClean="0"/>
              <a:t>Test the algorithm: Reco_trf.py AMI=q122</a:t>
            </a:r>
          </a:p>
          <a:p>
            <a:pPr>
              <a:buNone/>
            </a:pPr>
            <a:r>
              <a:rPr lang="en-US" dirty="0" smtClean="0"/>
              <a:t>● Include in SVN</a:t>
            </a:r>
          </a:p>
          <a:p>
            <a:pPr>
              <a:buNone/>
            </a:pPr>
            <a:r>
              <a:rPr lang="en-US" dirty="0" smtClean="0"/>
              <a:t>● Create documentation (</a:t>
            </a:r>
            <a:r>
              <a:rPr lang="en-US" dirty="0" err="1" smtClean="0"/>
              <a:t>twiki</a:t>
            </a:r>
            <a:r>
              <a:rPr lang="en-US" dirty="0" smtClean="0"/>
              <a:t> page, ...)</a:t>
            </a:r>
            <a:endParaRPr lang="it-IT" b="1" dirty="0" smtClean="0">
              <a:solidFill>
                <a:schemeClr val="accent2"/>
              </a:solidFill>
            </a:endParaRPr>
          </a:p>
          <a:p>
            <a:endParaRPr lang="it-IT" b="1" dirty="0">
              <a:solidFill>
                <a:schemeClr val="accent2"/>
              </a:solidFill>
            </a:endParaRPr>
          </a:p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z="2000" smtClean="0"/>
              <a:pPr/>
              <a:t>24</a:t>
            </a:fld>
            <a:endParaRPr lang="en-US" dirty="0"/>
          </a:p>
        </p:txBody>
      </p:sp>
      <p:sp>
        <p:nvSpPr>
          <p:cNvPr id="9" name="Rettangolo 8"/>
          <p:cNvSpPr/>
          <p:nvPr/>
        </p:nvSpPr>
        <p:spPr>
          <a:xfrm rot="21047314">
            <a:off x="5500217" y="1067580"/>
            <a:ext cx="3570208" cy="646331"/>
          </a:xfrm>
          <a:prstGeom prst="rect">
            <a:avLst/>
          </a:prstGeom>
          <a:noFill/>
          <a:ln>
            <a:solidFill>
              <a:srgbClr val="9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</a:t>
            </a:r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Schnoor</a:t>
            </a:r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P. </a:t>
            </a:r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Anger </a:t>
            </a:r>
            <a:endParaRPr lang="en-GB" dirty="0" smtClean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TU Dresden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226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Open issues for 2012: LVL1 </a:t>
            </a:r>
            <a:r>
              <a:rPr lang="en-GB" sz="4000" dirty="0" err="1" smtClean="0"/>
              <a:t>Muon</a:t>
            </a:r>
            <a:r>
              <a:rPr lang="en-GB" sz="4000" dirty="0" smtClean="0"/>
              <a:t> Barrel Offline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201556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244A58"/>
                </a:solidFill>
              </a:rPr>
              <a:t>Plan for 2012:</a:t>
            </a:r>
          </a:p>
          <a:p>
            <a:r>
              <a:rPr lang="en-GB" b="1" dirty="0" smtClean="0">
                <a:solidFill>
                  <a:srgbClr val="244A58"/>
                </a:solidFill>
              </a:rPr>
              <a:t>Efficiency map of Eta </a:t>
            </a:r>
            <a:r>
              <a:rPr lang="en-GB" b="1" dirty="0" err="1" smtClean="0">
                <a:solidFill>
                  <a:srgbClr val="244A58"/>
                </a:solidFill>
              </a:rPr>
              <a:t>vs</a:t>
            </a:r>
            <a:r>
              <a:rPr lang="en-GB" b="1" dirty="0" smtClean="0">
                <a:solidFill>
                  <a:srgbClr val="244A58"/>
                </a:solidFill>
              </a:rPr>
              <a:t> Phi for each pt threshold created</a:t>
            </a:r>
          </a:p>
          <a:p>
            <a:r>
              <a:rPr lang="en-GB" b="1" dirty="0" smtClean="0">
                <a:solidFill>
                  <a:srgbClr val="244A58"/>
                </a:solidFill>
              </a:rPr>
              <a:t>Efficiency curve </a:t>
            </a:r>
            <a:r>
              <a:rPr lang="en-GB" b="1" dirty="0" err="1" smtClean="0">
                <a:solidFill>
                  <a:srgbClr val="244A58"/>
                </a:solidFill>
              </a:rPr>
              <a:t>vs</a:t>
            </a:r>
            <a:r>
              <a:rPr lang="en-GB" b="1" dirty="0" smtClean="0">
                <a:solidFill>
                  <a:srgbClr val="244A58"/>
                </a:solidFill>
              </a:rPr>
              <a:t> </a:t>
            </a:r>
            <a:r>
              <a:rPr lang="en-GB" b="1" dirty="0" err="1" smtClean="0">
                <a:solidFill>
                  <a:srgbClr val="244A58"/>
                </a:solidFill>
              </a:rPr>
              <a:t>Pt</a:t>
            </a:r>
            <a:r>
              <a:rPr lang="en-GB" b="1" dirty="0" smtClean="0">
                <a:solidFill>
                  <a:srgbClr val="244A58"/>
                </a:solidFill>
              </a:rPr>
              <a:t> for each </a:t>
            </a:r>
            <a:r>
              <a:rPr lang="en-GB" b="1" dirty="0" err="1" smtClean="0">
                <a:solidFill>
                  <a:srgbClr val="244A58"/>
                </a:solidFill>
              </a:rPr>
              <a:t>pt</a:t>
            </a:r>
            <a:r>
              <a:rPr lang="en-GB" b="1" dirty="0" smtClean="0">
                <a:solidFill>
                  <a:srgbClr val="244A58"/>
                </a:solidFill>
              </a:rPr>
              <a:t> threshold</a:t>
            </a:r>
          </a:p>
          <a:p>
            <a:r>
              <a:rPr lang="en-GB" b="1" dirty="0" smtClean="0">
                <a:solidFill>
                  <a:srgbClr val="244A58"/>
                </a:solidFill>
              </a:rPr>
              <a:t>Each efficiency evaluated for both positive and negative </a:t>
            </a:r>
            <a:r>
              <a:rPr lang="en-GB" b="1" dirty="0" err="1" smtClean="0">
                <a:solidFill>
                  <a:srgbClr val="244A58"/>
                </a:solidFill>
              </a:rPr>
              <a:t>muons</a:t>
            </a:r>
            <a:r>
              <a:rPr lang="en-GB" b="1" dirty="0" smtClean="0">
                <a:solidFill>
                  <a:srgbClr val="244A58"/>
                </a:solidFill>
              </a:rPr>
              <a:t> with both </a:t>
            </a:r>
            <a:r>
              <a:rPr lang="en-GB" b="1" dirty="0" err="1" smtClean="0">
                <a:solidFill>
                  <a:srgbClr val="244A58"/>
                </a:solidFill>
              </a:rPr>
              <a:t>Staco</a:t>
            </a:r>
            <a:r>
              <a:rPr lang="en-GB" b="1" dirty="0" smtClean="0">
                <a:solidFill>
                  <a:srgbClr val="244A58"/>
                </a:solidFill>
              </a:rPr>
              <a:t> or </a:t>
            </a:r>
            <a:r>
              <a:rPr lang="en-GB" b="1" dirty="0" err="1" smtClean="0">
                <a:solidFill>
                  <a:srgbClr val="244A58"/>
                </a:solidFill>
              </a:rPr>
              <a:t>Muid</a:t>
            </a:r>
            <a:r>
              <a:rPr lang="en-GB" b="1" dirty="0" smtClean="0">
                <a:solidFill>
                  <a:srgbClr val="244A58"/>
                </a:solidFill>
              </a:rPr>
              <a:t> reconstruction </a:t>
            </a:r>
            <a:r>
              <a:rPr lang="en-GB" b="1" dirty="0">
                <a:solidFill>
                  <a:srgbClr val="244A58"/>
                </a:solidFill>
              </a:rPr>
              <a:t>a</a:t>
            </a:r>
            <a:r>
              <a:rPr lang="en-GB" b="1" dirty="0" smtClean="0">
                <a:solidFill>
                  <a:srgbClr val="244A58"/>
                </a:solidFill>
              </a:rPr>
              <a:t>lgorithms</a:t>
            </a:r>
            <a:endParaRPr lang="en-GB" b="1" dirty="0">
              <a:solidFill>
                <a:srgbClr val="244A58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z="2400" smtClean="0"/>
              <a:pPr/>
              <a:t>25</a:t>
            </a:fld>
            <a:endParaRPr lang="en-US" sz="2400" dirty="0"/>
          </a:p>
        </p:txBody>
      </p:sp>
      <p:sp>
        <p:nvSpPr>
          <p:cNvPr id="9" name="Rettangolo 8"/>
          <p:cNvSpPr/>
          <p:nvPr/>
        </p:nvSpPr>
        <p:spPr>
          <a:xfrm rot="21047314">
            <a:off x="5500217" y="1121368"/>
            <a:ext cx="3570208" cy="64633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Slide from </a:t>
            </a:r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U. </a:t>
            </a:r>
            <a:r>
              <a:rPr lang="en-GB" dirty="0" err="1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Schnoor</a:t>
            </a:r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P. </a:t>
            </a:r>
            <a:r>
              <a:rPr lang="en-GB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Anger </a:t>
            </a:r>
            <a:endParaRPr lang="en-GB" dirty="0" smtClean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TU Dresden</a:t>
            </a:r>
            <a:endParaRPr lang="en-GB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4091" y="3643709"/>
            <a:ext cx="7306244" cy="2504998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4585437" y="4392707"/>
            <a:ext cx="1250583" cy="369332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</a:rPr>
              <a:t>TGC plots</a:t>
            </a:r>
            <a:endParaRPr lang="en-GB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76" y="4505576"/>
            <a:ext cx="2541494" cy="216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9"/>
          <p:cNvSpPr txBox="1"/>
          <p:nvPr/>
        </p:nvSpPr>
        <p:spPr>
          <a:xfrm>
            <a:off x="757514" y="5438408"/>
            <a:ext cx="1878109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</a:rPr>
              <a:t>RPC plots:  implemented but still not deployed !!</a:t>
            </a:r>
            <a:endParaRPr lang="en-GB" sz="16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91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4" y="38301"/>
            <a:ext cx="9121215" cy="945369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3670"/>
            <a:ext cx="9144000" cy="565712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Some improvements respect to 2011 have been seen especially for Detector/LVL1 Online Monitoring and for part of the Offline Monitoring</a:t>
            </a:r>
          </a:p>
          <a:p>
            <a:r>
              <a:rPr lang="en-US" dirty="0" smtClean="0"/>
              <a:t>Many useful plots have been added: a better evaluation of some algorithms is needed so far.</a:t>
            </a:r>
          </a:p>
          <a:p>
            <a:r>
              <a:rPr lang="en-US" dirty="0" smtClean="0"/>
              <a:t>It should </a:t>
            </a:r>
            <a:r>
              <a:rPr lang="en-US" dirty="0" smtClean="0"/>
              <a:t>sufficient</a:t>
            </a:r>
            <a:r>
              <a:rPr lang="en-US" dirty="0" smtClean="0"/>
              <a:t> </a:t>
            </a:r>
            <a:r>
              <a:rPr lang="en-US" dirty="0" smtClean="0"/>
              <a:t>the </a:t>
            </a:r>
            <a:r>
              <a:rPr lang="en-US" dirty="0" smtClean="0"/>
              <a:t>experience of 2011 (for both shifter and </a:t>
            </a:r>
            <a:r>
              <a:rPr lang="en-US" dirty="0" smtClean="0"/>
              <a:t>expert folders)</a:t>
            </a:r>
            <a:endParaRPr lang="en-US" dirty="0" smtClean="0"/>
          </a:p>
          <a:p>
            <a:r>
              <a:rPr lang="en-US" dirty="0" smtClean="0"/>
              <a:t>3 main hot items still pending: </a:t>
            </a:r>
          </a:p>
          <a:p>
            <a:pPr lvl="1"/>
            <a:r>
              <a:rPr lang="en-US" dirty="0" smtClean="0"/>
              <a:t>DCS-OFFLINE comparison at Tier0 Monitoring (we would be the </a:t>
            </a:r>
            <a:r>
              <a:rPr lang="en-US" dirty="0" smtClean="0"/>
              <a:t>first</a:t>
            </a:r>
            <a:r>
              <a:rPr lang="en-US" dirty="0" smtClean="0"/>
              <a:t> </a:t>
            </a:r>
            <a:r>
              <a:rPr lang="en-US" dirty="0" smtClean="0"/>
              <a:t>to do this kind of </a:t>
            </a:r>
            <a:r>
              <a:rPr lang="en-US" dirty="0" smtClean="0"/>
              <a:t>fast cross-check</a:t>
            </a:r>
            <a:r>
              <a:rPr lang="en-US" dirty="0" smtClean="0"/>
              <a:t>). Very important to understand and justify our possible holes!!</a:t>
            </a:r>
            <a:endParaRPr lang="en-US" dirty="0" smtClean="0"/>
          </a:p>
          <a:p>
            <a:pPr lvl="1"/>
            <a:r>
              <a:rPr lang="en-US" dirty="0" smtClean="0"/>
              <a:t>Offline trigger effiency curves (TGC-like</a:t>
            </a:r>
            <a:r>
              <a:rPr lang="en-US" dirty="0" smtClean="0"/>
              <a:t>).</a:t>
            </a:r>
            <a:endParaRPr lang="en-US" dirty="0" smtClean="0"/>
          </a:p>
          <a:p>
            <a:pPr lvl="1"/>
            <a:r>
              <a:rPr lang="en-US" dirty="0" smtClean="0"/>
              <a:t>Choice of Flagging criteria for </a:t>
            </a:r>
            <a:r>
              <a:rPr lang="en-US" dirty="0" smtClean="0"/>
              <a:t>DQMD </a:t>
            </a:r>
            <a:r>
              <a:rPr lang="en-US" dirty="0" smtClean="0"/>
              <a:t>Online (trigger the </a:t>
            </a:r>
            <a:r>
              <a:rPr lang="en-US" dirty="0" smtClean="0"/>
              <a:t>ACR-</a:t>
            </a:r>
            <a:r>
              <a:rPr lang="en-US" dirty="0" smtClean="0"/>
              <a:t>shifter </a:t>
            </a:r>
            <a:r>
              <a:rPr lang="en-US" dirty="0" smtClean="0"/>
              <a:t>follow-up) and Offline </a:t>
            </a:r>
            <a:r>
              <a:rPr lang="en-US" dirty="0" smtClean="0"/>
              <a:t>Monitoring (more </a:t>
            </a:r>
            <a:r>
              <a:rPr lang="en-US" dirty="0" smtClean="0"/>
              <a:t>refined </a:t>
            </a:r>
            <a:r>
              <a:rPr lang="en-US" dirty="0" smtClean="0"/>
              <a:t>algorithms</a:t>
            </a:r>
            <a:r>
              <a:rPr lang="en-US" dirty="0" smtClean="0"/>
              <a:t> </a:t>
            </a:r>
            <a:r>
              <a:rPr lang="en-US" dirty="0" smtClean="0"/>
              <a:t>to help Muon DQ Shifter) 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z="1800" smtClean="0"/>
              <a:pPr/>
              <a:t>26</a:t>
            </a:fld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901730"/>
            <a:ext cx="8042276" cy="1336956"/>
          </a:xfrm>
        </p:spPr>
        <p:txBody>
          <a:bodyPr/>
          <a:lstStyle/>
          <a:p>
            <a:r>
              <a:rPr lang="en-US" dirty="0" smtClean="0"/>
              <a:t>Back-Up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cello\Documents\RPC\RPC_TB\BoMap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344" r="27805" b="1728"/>
          <a:stretch/>
        </p:blipFill>
        <p:spPr bwMode="auto">
          <a:xfrm>
            <a:off x="394080" y="1363800"/>
            <a:ext cx="3888432" cy="36771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7438"/>
            <a:ext cx="4608004" cy="10156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Map of Detector Currents </a:t>
            </a:r>
          </a:p>
          <a:p>
            <a:r>
              <a:rPr lang="en-US" sz="2000" dirty="0" smtClean="0"/>
              <a:t>(</a:t>
            </a:r>
            <a:r>
              <a:rPr lang="el-GR" sz="2000" dirty="0" smtClean="0"/>
              <a:t>μ</a:t>
            </a:r>
            <a:r>
              <a:rPr lang="en-US" sz="2000" dirty="0" smtClean="0"/>
              <a:t>A/m</a:t>
            </a:r>
            <a:r>
              <a:rPr lang="en-US" sz="2000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sz="2000" b="1" dirty="0" smtClean="0"/>
              <a:t>Barrel Outer Gap Currents</a:t>
            </a:r>
            <a:endParaRPr lang="de-CH" sz="2000" b="1" dirty="0"/>
          </a:p>
        </p:txBody>
      </p:sp>
      <p:pic>
        <p:nvPicPr>
          <p:cNvPr id="1027" name="Picture 3" descr="C:\Users\Marcello\Documents\RPC\RPC_TB\BMRatevsLumi100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259" t="10213" r="27805" b="15037"/>
          <a:stretch/>
        </p:blipFill>
        <p:spPr bwMode="auto">
          <a:xfrm>
            <a:off x="5044718" y="1393682"/>
            <a:ext cx="3683947" cy="3626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16016" y="32380"/>
            <a:ext cx="4392488" cy="1015663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Map of LVL1 rates or Gap currents /</a:t>
            </a:r>
            <a:r>
              <a:rPr lang="en-US" sz="2000" dirty="0" err="1" smtClean="0"/>
              <a:t>Lumi</a:t>
            </a:r>
            <a:r>
              <a:rPr lang="en-US" sz="2000" dirty="0" smtClean="0"/>
              <a:t> (Hz/10</a:t>
            </a:r>
            <a:r>
              <a:rPr lang="en-US" sz="2000" baseline="30000" dirty="0" smtClean="0"/>
              <a:t>33</a:t>
            </a:r>
            <a:r>
              <a:rPr lang="en-US" sz="2000" dirty="0" smtClean="0"/>
              <a:t>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sec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)</a:t>
            </a:r>
          </a:p>
          <a:p>
            <a:r>
              <a:rPr lang="en-US" sz="2000" b="1" dirty="0" smtClean="0"/>
              <a:t>MU4 rate/ATLAS </a:t>
            </a:r>
            <a:r>
              <a:rPr lang="en-US" sz="2000" b="1" dirty="0" err="1" smtClean="0"/>
              <a:t>Lumi</a:t>
            </a:r>
            <a:endParaRPr lang="en-US" sz="2000" b="1" dirty="0" smtClean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167529" y="1033101"/>
            <a:ext cx="756399" cy="1099610"/>
          </a:xfrm>
          <a:prstGeom prst="straightConnector1">
            <a:avLst/>
          </a:prstGeom>
          <a:ln w="508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485529" y="1259213"/>
            <a:ext cx="902895" cy="873498"/>
          </a:xfrm>
          <a:prstGeom prst="straightConnector1">
            <a:avLst/>
          </a:prstGeom>
          <a:ln w="508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1016" y="5153352"/>
            <a:ext cx="9145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These numbers will have to be constantly monitored via DCS scripts/alarms (maybe also by MUON shifter) to spot new problems/bad behavior ( </a:t>
            </a:r>
            <a:r>
              <a:rPr lang="en-US" dirty="0" err="1" smtClean="0"/>
              <a:t>f.e</a:t>
            </a:r>
            <a:r>
              <a:rPr lang="en-US" dirty="0" smtClean="0"/>
              <a:t>. Gap currents or LVL1 rates during a fill that do not follow the luminosity trend) 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Very crucial is to check the ratio Rate/Current for each ETA-PHI region                                         (Monitoring of background currents and LVL1 noise)!</a:t>
            </a:r>
            <a:endParaRPr lang="de-CH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677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764" y="331204"/>
            <a:ext cx="9144000" cy="1143000"/>
          </a:xfrm>
        </p:spPr>
        <p:txBody>
          <a:bodyPr anchor="t">
            <a:noAutofit/>
          </a:bodyPr>
          <a:lstStyle/>
          <a:p>
            <a:r>
              <a:rPr lang="en-US" sz="3600" dirty="0" smtClean="0"/>
              <a:t>DCS and Offline Cross-Check</a:t>
            </a:r>
            <a:endParaRPr lang="de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94392"/>
            <a:ext cx="9144000" cy="4600424"/>
          </a:xfrm>
        </p:spPr>
        <p:txBody>
          <a:bodyPr anchor="t">
            <a:normAutofit fontScale="77500" lnSpcReduction="20000"/>
          </a:bodyPr>
          <a:lstStyle/>
          <a:p>
            <a:r>
              <a:rPr lang="en-US" sz="3600" dirty="0"/>
              <a:t>First look (8/16 sectors) at the DCS information written into COOL DB via OFFLINE monitoring</a:t>
            </a:r>
          </a:p>
          <a:p>
            <a:pPr>
              <a:lnSpc>
                <a:spcPct val="110000"/>
              </a:lnSpc>
            </a:pPr>
            <a:r>
              <a:rPr lang="en-US" sz="3600" dirty="0" smtClean="0"/>
              <a:t>The association between Trigger Towers (masked or killed during a run) and </a:t>
            </a:r>
            <a:r>
              <a:rPr lang="en-US" sz="3600" dirty="0" smtClean="0">
                <a:solidFill>
                  <a:srgbClr val="FF0000"/>
                </a:solidFill>
              </a:rPr>
              <a:t>Offline </a:t>
            </a:r>
            <a:r>
              <a:rPr lang="en-US" sz="3600" dirty="0" smtClean="0"/>
              <a:t>ROPanels during a run seems to be correct. This has been tested only for the sectors were killed/masked towers were present.</a:t>
            </a:r>
          </a:p>
          <a:p>
            <a:pPr lvl="1">
              <a:buFont typeface="Lucida Grande"/>
              <a:buChar char="➔"/>
            </a:pPr>
            <a:r>
              <a:rPr lang="en-US" sz="3400" dirty="0" smtClean="0">
                <a:sym typeface="Wingdings" pitchFamily="2" charset="2"/>
              </a:rPr>
              <a:t>Ideally we may think to use a run during HI period to test the system by killing and recovering sequentially every tower and look at the data in the DB afterward.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931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775004"/>
            <a:ext cx="8042276" cy="1336956"/>
          </a:xfrm>
        </p:spPr>
        <p:txBody>
          <a:bodyPr/>
          <a:lstStyle/>
          <a:p>
            <a:r>
              <a:rPr lang="en-US" sz="6000" dirty="0" smtClean="0"/>
              <a:t>DCS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Online </a:t>
            </a:r>
            <a:r>
              <a:rPr lang="en-GB" sz="4000" dirty="0" err="1" smtClean="0"/>
              <a:t>RPCGnam</a:t>
            </a:r>
            <a:r>
              <a:rPr lang="en-GB" sz="4000" dirty="0" smtClean="0"/>
              <a:t> in 2011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34983"/>
            <a:ext cx="9144000" cy="185121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Need to know when a problem appear (and/or disappear) during the run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New histograms implemented of several quantities vs. </a:t>
            </a:r>
            <a:r>
              <a:rPr lang="en-US" dirty="0" err="1" smtClean="0">
                <a:solidFill>
                  <a:schemeClr val="accent2"/>
                </a:solidFill>
              </a:rPr>
              <a:t>Lumiblock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mtClean="0"/>
              <a:pPr/>
              <a:t>30</a:t>
            </a:fld>
            <a:endParaRPr lang="en-GB"/>
          </a:p>
        </p:txBody>
      </p:sp>
      <p:pic>
        <p:nvPicPr>
          <p:cNvPr id="8" name="Segnaposto contenuto 4" descr="SFI-NTrigHistory.g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697" r="-1568"/>
          <a:stretch/>
        </p:blipFill>
        <p:spPr>
          <a:xfrm>
            <a:off x="272716" y="2986194"/>
            <a:ext cx="4471835" cy="3305053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4871342" y="2986193"/>
            <a:ext cx="419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Synchronization error (LVL1 and BCID)</a:t>
            </a:r>
          </a:p>
          <a:p>
            <a:pPr marL="285750" indent="-285750"/>
            <a:endParaRPr lang="en-GB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Occupancy of the detector</a:t>
            </a:r>
          </a:p>
          <a:p>
            <a:pPr marL="285750" indent="-285750"/>
            <a:endParaRPr lang="en-GB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Trigger output to the </a:t>
            </a:r>
            <a:r>
              <a:rPr lang="en-GB" sz="2000" b="1" dirty="0" err="1" smtClean="0">
                <a:solidFill>
                  <a:schemeClr val="accent5">
                    <a:lumMod val="75000"/>
                  </a:schemeClr>
                </a:solidFill>
              </a:rPr>
              <a:t>MuCTPI</a:t>
            </a:r>
            <a:endParaRPr lang="en-GB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672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Online </a:t>
            </a:r>
            <a:r>
              <a:rPr lang="en-GB" sz="4000" dirty="0" err="1" smtClean="0"/>
              <a:t>RPCGnam</a:t>
            </a:r>
            <a:r>
              <a:rPr lang="en-GB" sz="4000" dirty="0" smtClean="0"/>
              <a:t> in 2011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054773"/>
            <a:ext cx="9144000" cy="185121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Shifters and experts need to evaluate the fraction of events with errors (mainly synch.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rrors)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For each trigger sector the fraction of “out of synch” event is normalized</a:t>
            </a:r>
          </a:p>
          <a:p>
            <a:pPr marL="0" indent="0" algn="dist"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9" name="CasellaDiTesto 8"/>
          <p:cNvSpPr txBox="1"/>
          <p:nvPr/>
        </p:nvSpPr>
        <p:spPr>
          <a:xfrm>
            <a:off x="4951552" y="3022307"/>
            <a:ext cx="39369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Red flags in DQMD are generated only if the whole sector is out of synch</a:t>
            </a:r>
          </a:p>
          <a:p>
            <a:pPr marL="285750" indent="-285750"/>
            <a:endParaRPr lang="en-GB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Improvements on this item are needed (see next slides) </a:t>
            </a:r>
            <a:endParaRPr lang="en-GB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" name="Segnaposto contenuto 3" descr="ROD-BC-01-TS02-LVL1Mis2D.g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-523" r="-1568"/>
          <a:stretch/>
        </p:blipFill>
        <p:spPr>
          <a:xfrm>
            <a:off x="105575" y="3022306"/>
            <a:ext cx="4749625" cy="32831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074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117" y="17439"/>
            <a:ext cx="9144000" cy="1143000"/>
          </a:xfrm>
        </p:spPr>
        <p:txBody>
          <a:bodyPr anchor="t">
            <a:noAutofit/>
          </a:bodyPr>
          <a:lstStyle/>
          <a:p>
            <a:r>
              <a:rPr lang="en-US" sz="3600" dirty="0"/>
              <a:t>DCS and Offline Cross-Check</a:t>
            </a:r>
            <a:endParaRPr lang="de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2" y="1465690"/>
            <a:ext cx="9144000" cy="492913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800" dirty="0"/>
              <a:t>The check of </a:t>
            </a:r>
            <a:r>
              <a:rPr lang="en-US" sz="3800" b="1" dirty="0">
                <a:solidFill>
                  <a:srgbClr val="FF0000"/>
                </a:solidFill>
              </a:rPr>
              <a:t>DEAD</a:t>
            </a:r>
            <a:r>
              <a:rPr lang="en-US" sz="3800" dirty="0"/>
              <a:t> </a:t>
            </a:r>
            <a:r>
              <a:rPr lang="en-US" sz="3800" dirty="0" err="1"/>
              <a:t>ROPanels</a:t>
            </a:r>
            <a:r>
              <a:rPr lang="en-US" sz="3800" dirty="0"/>
              <a:t> (140 /8545 due to disconnected gaps ) read out by OFFLINE algorithm have finally started.   </a:t>
            </a:r>
            <a:endParaRPr lang="en-US" sz="3800" dirty="0" smtClean="0"/>
          </a:p>
          <a:p>
            <a:pPr marL="0" indent="0" algn="ctr">
              <a:buNone/>
            </a:pPr>
            <a:r>
              <a:rPr lang="en-US" sz="3300" b="1" dirty="0" smtClean="0"/>
              <a:t>Detector </a:t>
            </a:r>
            <a:r>
              <a:rPr lang="en-US" sz="3300" b="1" dirty="0"/>
              <a:t>or LVL1 </a:t>
            </a:r>
            <a:r>
              <a:rPr lang="en-US" sz="3300" b="1" dirty="0">
                <a:sym typeface="Wingdings" pitchFamily="2" charset="2"/>
              </a:rPr>
              <a:t>OFFLINE</a:t>
            </a:r>
            <a:r>
              <a:rPr lang="en-US" sz="3300" b="1" dirty="0"/>
              <a:t> </a:t>
            </a:r>
            <a:endParaRPr lang="en-US" sz="3300" dirty="0" smtClean="0"/>
          </a:p>
          <a:p>
            <a:pPr>
              <a:buFont typeface="Lucida Grande"/>
              <a:buChar char="➔"/>
            </a:pPr>
            <a:r>
              <a:rPr lang="en-US" sz="3300" dirty="0" smtClean="0"/>
              <a:t>In the odd </a:t>
            </a:r>
            <a:r>
              <a:rPr lang="en-US" sz="3300" dirty="0"/>
              <a:t>sectors (1-3-5-7</a:t>
            </a:r>
            <a:r>
              <a:rPr lang="en-US" sz="3300" dirty="0" smtClean="0"/>
              <a:t>) we found a perfect correspondence between </a:t>
            </a:r>
            <a:r>
              <a:rPr lang="en-US" sz="3300" dirty="0"/>
              <a:t>foreseen detector holes </a:t>
            </a:r>
            <a:r>
              <a:rPr lang="en-US" sz="3300" dirty="0" smtClean="0"/>
              <a:t>and </a:t>
            </a:r>
            <a:r>
              <a:rPr lang="en-US" sz="3300" dirty="0"/>
              <a:t>the OFFLINE one’s </a:t>
            </a:r>
            <a:r>
              <a:rPr lang="en-US" sz="3300" dirty="0" smtClean="0"/>
              <a:t>(empty bins in occupancy plots).</a:t>
            </a:r>
          </a:p>
          <a:p>
            <a:pPr>
              <a:buFont typeface="Lucida Grande"/>
              <a:buChar char="➔"/>
            </a:pPr>
            <a:r>
              <a:rPr lang="en-US" sz="3300" dirty="0" smtClean="0"/>
              <a:t>In the even sectors (2-4-6-8) we found some mismatches in S2-S3 </a:t>
            </a:r>
            <a:r>
              <a:rPr lang="en-US" sz="3300" dirty="0"/>
              <a:t>special </a:t>
            </a:r>
            <a:r>
              <a:rPr lang="en-US" sz="3300" dirty="0" smtClean="0"/>
              <a:t>chambers and in BOS.</a:t>
            </a:r>
          </a:p>
          <a:p>
            <a:pPr marL="0" indent="0" algn="ctr">
              <a:buNone/>
            </a:pPr>
            <a:r>
              <a:rPr lang="en-US" sz="3300" b="1" dirty="0" smtClean="0"/>
              <a:t>OFFLINE </a:t>
            </a:r>
            <a:r>
              <a:rPr lang="en-US" sz="3300" b="1" dirty="0" smtClean="0">
                <a:sym typeface="Wingdings" pitchFamily="2" charset="2"/>
              </a:rPr>
              <a:t>Detector or LVL1</a:t>
            </a:r>
            <a:endParaRPr lang="en-US" sz="3300" b="1" dirty="0">
              <a:sym typeface="Wingdings" pitchFamily="2" charset="2"/>
            </a:endParaRPr>
          </a:p>
          <a:p>
            <a:pPr>
              <a:buFont typeface="Wingdings 2" charset="2"/>
              <a:buChar char="➔"/>
            </a:pPr>
            <a:r>
              <a:rPr lang="en-US" sz="3300" dirty="0" smtClean="0"/>
              <a:t>However we found few holes that were not foreseen by the Detector or LVL1 information available to DCS; this is exactly what we want to have under control. They maybe single ROPanels (ETA or PHI view) not properly working.</a:t>
            </a:r>
            <a:endParaRPr lang="en-US" dirty="0" smtClean="0"/>
          </a:p>
          <a:p>
            <a:pPr marL="0" indent="0">
              <a:buNone/>
            </a:pPr>
            <a:r>
              <a:rPr lang="en-US" sz="4400" dirty="0" smtClean="0"/>
              <a:t>To be further investigated!</a:t>
            </a:r>
          </a:p>
          <a:p>
            <a:pPr marL="0" indent="0">
              <a:buNone/>
            </a:pPr>
            <a:endParaRPr lang="de-CH" sz="44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931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4" y="13447"/>
            <a:ext cx="9132605" cy="1035424"/>
          </a:xfrm>
        </p:spPr>
        <p:txBody>
          <a:bodyPr/>
          <a:lstStyle/>
          <a:p>
            <a:r>
              <a:rPr lang="en-US" dirty="0" smtClean="0"/>
              <a:t>Mauro’s concern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94" y="1048871"/>
            <a:ext cx="9132605" cy="489473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DCS</a:t>
            </a:r>
          </a:p>
          <a:p>
            <a:pPr>
              <a:buNone/>
            </a:pPr>
            <a:r>
              <a:rPr lang="en-US" sz="2600" dirty="0" smtClean="0"/>
              <a:t>ok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OHP</a:t>
            </a:r>
          </a:p>
          <a:p>
            <a:pPr>
              <a:buNone/>
            </a:pPr>
            <a:r>
              <a:rPr lang="en-US" dirty="0" smtClean="0"/>
              <a:t>ok</a:t>
            </a:r>
          </a:p>
          <a:p>
            <a:pPr>
              <a:buNone/>
            </a:pPr>
            <a:r>
              <a:rPr lang="en-US" b="1" dirty="0" smtClean="0"/>
              <a:t>DQMD</a:t>
            </a:r>
          </a:p>
          <a:p>
            <a:r>
              <a:rPr lang="en-US" dirty="0" smtClean="0"/>
              <a:t>Policy of flag propagation. Same Configuration is used for shifters and also for detailed online Expert monitoring. Need to separate shifter and expert Subfolder ?</a:t>
            </a:r>
            <a:endParaRPr lang="en-US" dirty="0" smtClean="0"/>
          </a:p>
          <a:p>
            <a:r>
              <a:rPr lang="en-US" dirty="0" smtClean="0"/>
              <a:t>Complete the transfer of information to Trigger  DQ</a:t>
            </a:r>
          </a:p>
          <a:p>
            <a:pPr>
              <a:buNone/>
            </a:pPr>
            <a:r>
              <a:rPr lang="en-US" b="1" dirty="0" smtClean="0"/>
              <a:t>OFFLINE</a:t>
            </a:r>
          </a:p>
          <a:p>
            <a:r>
              <a:rPr lang="en-US" dirty="0" smtClean="0"/>
              <a:t>Implementation of algorithms on some plots.</a:t>
            </a:r>
          </a:p>
          <a:p>
            <a:r>
              <a:rPr lang="en-US" dirty="0" smtClean="0"/>
              <a:t>Logic of “defect suggestion” related to Trigger issues needs to be redirected to Trigger DQ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dirty="0" smtClean="0"/>
              <a:t>Online and Offline: </a:t>
            </a:r>
            <a:r>
              <a:rPr lang="it-IT" sz="4000" dirty="0" err="1" smtClean="0"/>
              <a:t>lessons</a:t>
            </a:r>
            <a:r>
              <a:rPr lang="it-IT" sz="4000" dirty="0" smtClean="0"/>
              <a:t> from 2011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Man </a:t>
            </a:r>
            <a:r>
              <a:rPr lang="en-US" dirty="0" smtClean="0">
                <a:solidFill>
                  <a:srgbClr val="FF0000"/>
                </a:solidFill>
              </a:rPr>
              <a:t>power issues: only 1 person for each item (if one person is not working full time, delay in the work flow)</a:t>
            </a:r>
            <a:endParaRPr lang="it-IT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experts have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to keep updated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Twiki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and instruction for shifters.</a:t>
            </a:r>
            <a:endParaRPr lang="it-IT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b="1" dirty="0" err="1">
                <a:solidFill>
                  <a:srgbClr val="008000"/>
                </a:solidFill>
              </a:rPr>
              <a:t>Moreover</a:t>
            </a:r>
            <a:r>
              <a:rPr lang="it-IT" b="1" dirty="0">
                <a:solidFill>
                  <a:srgbClr val="008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rgbClr val="008000"/>
                </a:solidFill>
              </a:rPr>
              <a:t>information (both technical and that the state of the detector) must be shared as far as possible at list between the expert. The </a:t>
            </a:r>
            <a:r>
              <a:rPr lang="en-US" dirty="0" err="1">
                <a:solidFill>
                  <a:srgbClr val="008000"/>
                </a:solidFill>
              </a:rPr>
              <a:t>elog</a:t>
            </a:r>
            <a:r>
              <a:rPr lang="en-US" dirty="0">
                <a:solidFill>
                  <a:srgbClr val="008000"/>
                </a:solidFill>
              </a:rPr>
              <a:t> entries probably are not enough to propagate</a:t>
            </a:r>
            <a:r>
              <a:rPr lang="it-IT" dirty="0">
                <a:solidFill>
                  <a:srgbClr val="008000"/>
                </a:solidFill>
              </a:rPr>
              <a:t> the information</a:t>
            </a:r>
            <a:r>
              <a:rPr lang="it-IT" dirty="0" smtClean="0">
                <a:solidFill>
                  <a:srgbClr val="008000"/>
                </a:solidFill>
              </a:rPr>
              <a:t>.</a:t>
            </a:r>
            <a:endParaRPr lang="it-IT" dirty="0">
              <a:solidFill>
                <a:srgbClr val="008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255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Developments for the 2012  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24743"/>
            <a:ext cx="9144000" cy="551604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t-IT" sz="3600" b="1" dirty="0" smtClean="0"/>
              <a:t>DQA/LVL1 </a:t>
            </a:r>
            <a:r>
              <a:rPr lang="it-IT" sz="3600" b="1" dirty="0" err="1" smtClean="0"/>
              <a:t>with</a:t>
            </a:r>
            <a:r>
              <a:rPr lang="it-IT" sz="3600" b="1" dirty="0" smtClean="0"/>
              <a:t> DCS</a:t>
            </a:r>
            <a:endParaRPr lang="it-IT" sz="1800" b="1" dirty="0" smtClean="0">
              <a:solidFill>
                <a:srgbClr val="C00000"/>
              </a:solidFill>
            </a:endParaRPr>
          </a:p>
          <a:p>
            <a:pPr marL="711200" indent="-261938"/>
            <a:r>
              <a:rPr lang="it-IT" dirty="0" err="1" smtClean="0"/>
              <a:t>Ratio</a:t>
            </a:r>
            <a:r>
              <a:rPr lang="it-IT" dirty="0" smtClean="0"/>
              <a:t> Trigger </a:t>
            </a:r>
            <a:r>
              <a:rPr lang="it-IT" dirty="0" err="1" smtClean="0"/>
              <a:t>Rates</a:t>
            </a:r>
            <a:r>
              <a:rPr lang="it-IT" dirty="0" smtClean="0"/>
              <a:t> / Luminosity Monitoring</a:t>
            </a:r>
          </a:p>
          <a:p>
            <a:pPr marL="1306512" lvl="1" indent="-457200"/>
            <a:r>
              <a:rPr lang="it-IT" dirty="0" smtClean="0">
                <a:solidFill>
                  <a:srgbClr val="00B050"/>
                </a:solidFill>
              </a:rPr>
              <a:t>Commit of general overview panels with Trigger </a:t>
            </a:r>
            <a:r>
              <a:rPr lang="it-IT" dirty="0" err="1" smtClean="0">
                <a:solidFill>
                  <a:srgbClr val="00B050"/>
                </a:solidFill>
              </a:rPr>
              <a:t>Tower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 smtClean="0">
                <a:solidFill>
                  <a:srgbClr val="00B050"/>
                </a:solidFill>
              </a:rPr>
              <a:t>granularity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</a:p>
          <a:p>
            <a:pPr marL="1306512" lvl="1" indent="-457200"/>
            <a:r>
              <a:rPr lang="it-IT" sz="2000" dirty="0" err="1" smtClean="0">
                <a:solidFill>
                  <a:srgbClr val="FFC000"/>
                </a:solidFill>
              </a:rPr>
              <a:t>Monitoring</a:t>
            </a:r>
            <a:r>
              <a:rPr lang="it-IT" sz="2000" dirty="0" smtClean="0">
                <a:solidFill>
                  <a:srgbClr val="FFC000"/>
                </a:solidFill>
              </a:rPr>
              <a:t> of the ratios respect </a:t>
            </a:r>
            <a:r>
              <a:rPr lang="it-IT" sz="2000" dirty="0" err="1" smtClean="0">
                <a:solidFill>
                  <a:srgbClr val="FFC000"/>
                </a:solidFill>
              </a:rPr>
              <a:t>to</a:t>
            </a:r>
            <a:r>
              <a:rPr lang="it-IT" sz="2000" dirty="0" smtClean="0">
                <a:solidFill>
                  <a:srgbClr val="FFC000"/>
                </a:solidFill>
              </a:rPr>
              <a:t> </a:t>
            </a:r>
            <a:r>
              <a:rPr lang="it-IT" sz="2000" dirty="0" err="1" smtClean="0">
                <a:solidFill>
                  <a:srgbClr val="FFC000"/>
                </a:solidFill>
              </a:rPr>
              <a:t>Luminosity</a:t>
            </a:r>
            <a:r>
              <a:rPr lang="it-IT" sz="2000" dirty="0"/>
              <a:t> </a:t>
            </a:r>
            <a:r>
              <a:rPr lang="it-IT" sz="2000" dirty="0" smtClean="0"/>
              <a:t>(</a:t>
            </a:r>
            <a:r>
              <a:rPr lang="it-IT" sz="2000" dirty="0" err="1" smtClean="0"/>
              <a:t>Proper</a:t>
            </a:r>
            <a:r>
              <a:rPr lang="it-IT" sz="2000" dirty="0" smtClean="0"/>
              <a:t> </a:t>
            </a:r>
            <a:r>
              <a:rPr lang="it-IT" sz="2000" dirty="0" err="1" smtClean="0"/>
              <a:t>Alarm</a:t>
            </a:r>
            <a:r>
              <a:rPr lang="it-IT" sz="2000" dirty="0" smtClean="0"/>
              <a:t> </a:t>
            </a:r>
            <a:r>
              <a:rPr lang="it-IT" sz="2000" dirty="0" err="1" smtClean="0"/>
              <a:t>not</a:t>
            </a:r>
            <a:r>
              <a:rPr lang="it-IT" sz="2000" dirty="0" smtClean="0"/>
              <a:t> </a:t>
            </a:r>
            <a:r>
              <a:rPr lang="it-IT" sz="2000" dirty="0" err="1" smtClean="0"/>
              <a:t>yet</a:t>
            </a:r>
            <a:r>
              <a:rPr lang="it-IT" sz="2000" dirty="0" smtClean="0"/>
              <a:t> set)</a:t>
            </a:r>
          </a:p>
          <a:p>
            <a:pPr marL="1306512" lvl="1" indent="-457200"/>
            <a:r>
              <a:rPr lang="it-IT" sz="2000" dirty="0" err="1" smtClean="0">
                <a:solidFill>
                  <a:srgbClr val="FF0000"/>
                </a:solidFill>
              </a:rPr>
              <a:t>Unfortunatelly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LowPT</a:t>
            </a:r>
            <a:r>
              <a:rPr lang="it-IT" sz="2000" dirty="0" smtClean="0">
                <a:solidFill>
                  <a:srgbClr val="FF0000"/>
                </a:solidFill>
              </a:rPr>
              <a:t> and HighPt </a:t>
            </a:r>
            <a:r>
              <a:rPr lang="it-IT" sz="2000" dirty="0" err="1" smtClean="0">
                <a:solidFill>
                  <a:srgbClr val="FF0000"/>
                </a:solidFill>
              </a:rPr>
              <a:t>differenciation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not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yet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possible</a:t>
            </a:r>
            <a:r>
              <a:rPr lang="it-IT" sz="2000" dirty="0" smtClean="0">
                <a:solidFill>
                  <a:srgbClr val="FF0000"/>
                </a:solidFill>
              </a:rPr>
              <a:t>!!</a:t>
            </a:r>
          </a:p>
          <a:p>
            <a:pPr marL="711200" indent="-261938"/>
            <a:r>
              <a:rPr lang="it-IT" dirty="0" err="1" smtClean="0"/>
              <a:t>Ratio</a:t>
            </a:r>
            <a:r>
              <a:rPr lang="it-IT" dirty="0" smtClean="0"/>
              <a:t> Detector </a:t>
            </a:r>
            <a:r>
              <a:rPr lang="it-IT" dirty="0" err="1" smtClean="0"/>
              <a:t>Currents</a:t>
            </a:r>
            <a:r>
              <a:rPr lang="it-IT" dirty="0" smtClean="0"/>
              <a:t> / Luminosity Monitoring </a:t>
            </a:r>
            <a:endParaRPr lang="it-IT" sz="2000" dirty="0"/>
          </a:p>
          <a:p>
            <a:pPr marL="1111250" lvl="1" indent="-261938"/>
            <a:r>
              <a:rPr lang="it-IT" sz="2000" dirty="0" smtClean="0">
                <a:solidFill>
                  <a:srgbClr val="00B050"/>
                </a:solidFill>
              </a:rPr>
              <a:t>    </a:t>
            </a:r>
            <a:r>
              <a:rPr lang="it-IT" sz="2000" dirty="0" err="1" smtClean="0">
                <a:solidFill>
                  <a:srgbClr val="00B050"/>
                </a:solidFill>
              </a:rPr>
              <a:t>Commit</a:t>
            </a:r>
            <a:r>
              <a:rPr lang="it-IT" sz="2000" dirty="0" smtClean="0">
                <a:solidFill>
                  <a:srgbClr val="00B050"/>
                </a:solidFill>
              </a:rPr>
              <a:t> </a:t>
            </a:r>
            <a:r>
              <a:rPr lang="it-IT" sz="2000" dirty="0">
                <a:solidFill>
                  <a:srgbClr val="00B050"/>
                </a:solidFill>
              </a:rPr>
              <a:t>of general overview panels with </a:t>
            </a:r>
            <a:r>
              <a:rPr lang="it-IT" sz="2000" dirty="0" smtClean="0">
                <a:solidFill>
                  <a:srgbClr val="00B050"/>
                </a:solidFill>
              </a:rPr>
              <a:t>Gas Gap </a:t>
            </a:r>
            <a:r>
              <a:rPr lang="it-IT" sz="2000" dirty="0" err="1" smtClean="0">
                <a:solidFill>
                  <a:srgbClr val="00B050"/>
                </a:solidFill>
              </a:rPr>
              <a:t>granularity</a:t>
            </a:r>
            <a:endParaRPr lang="it-IT" sz="2000" dirty="0" smtClean="0">
              <a:solidFill>
                <a:srgbClr val="00B050"/>
              </a:solidFill>
            </a:endParaRPr>
          </a:p>
          <a:p>
            <a:pPr marL="1111250" lvl="1" indent="-261938"/>
            <a:r>
              <a:rPr lang="it-IT" sz="2000" dirty="0" smtClean="0">
                <a:solidFill>
                  <a:srgbClr val="00B050"/>
                </a:solidFill>
              </a:rPr>
              <a:t>    </a:t>
            </a:r>
            <a:r>
              <a:rPr lang="it-IT" sz="2000" dirty="0" err="1" smtClean="0"/>
              <a:t>Monitoring</a:t>
            </a:r>
            <a:r>
              <a:rPr lang="it-IT" sz="2000" dirty="0" smtClean="0"/>
              <a:t> </a:t>
            </a:r>
            <a:r>
              <a:rPr lang="it-IT" sz="2000" dirty="0"/>
              <a:t>of the </a:t>
            </a:r>
            <a:r>
              <a:rPr lang="it-IT" sz="2000" dirty="0" smtClean="0"/>
              <a:t>ratios </a:t>
            </a:r>
            <a:r>
              <a:rPr lang="it-IT" sz="2000" dirty="0"/>
              <a:t>respect to Luminosity</a:t>
            </a:r>
          </a:p>
          <a:p>
            <a:pPr marL="849312" lvl="1" indent="0">
              <a:buNone/>
            </a:pPr>
            <a:endParaRPr lang="it-IT" sz="2000" dirty="0" smtClean="0"/>
          </a:p>
          <a:p>
            <a:pPr marL="792162"/>
            <a:r>
              <a:rPr lang="it-IT" sz="2800" dirty="0" smtClean="0"/>
              <a:t>Relative </a:t>
            </a:r>
            <a:r>
              <a:rPr lang="it-IT" sz="2800" dirty="0" err="1" smtClean="0"/>
              <a:t>Ratios</a:t>
            </a:r>
            <a:r>
              <a:rPr lang="it-IT" sz="2800" dirty="0" smtClean="0"/>
              <a:t> Detector </a:t>
            </a:r>
            <a:r>
              <a:rPr lang="it-IT" sz="2800" dirty="0" err="1" smtClean="0"/>
              <a:t>Currents</a:t>
            </a:r>
            <a:r>
              <a:rPr lang="it-IT" sz="2800" dirty="0" smtClean="0"/>
              <a:t>/Trigger </a:t>
            </a:r>
            <a:r>
              <a:rPr lang="it-IT" sz="2800" dirty="0" err="1" smtClean="0"/>
              <a:t>Rates</a:t>
            </a:r>
            <a:endParaRPr lang="it-IT" sz="2800" dirty="0" smtClean="0"/>
          </a:p>
          <a:p>
            <a:pPr marL="1111250" lvl="1" indent="-261938"/>
            <a:r>
              <a:rPr lang="it-IT" sz="2000" dirty="0" smtClean="0">
                <a:solidFill>
                  <a:srgbClr val="00B050"/>
                </a:solidFill>
              </a:rPr>
              <a:t>     </a:t>
            </a:r>
            <a:r>
              <a:rPr lang="it-IT" sz="2000" dirty="0" err="1" smtClean="0">
                <a:solidFill>
                  <a:srgbClr val="00B050"/>
                </a:solidFill>
              </a:rPr>
              <a:t>Commit</a:t>
            </a:r>
            <a:r>
              <a:rPr lang="it-IT" sz="2000" dirty="0" smtClean="0">
                <a:solidFill>
                  <a:srgbClr val="00B050"/>
                </a:solidFill>
              </a:rPr>
              <a:t> </a:t>
            </a:r>
            <a:r>
              <a:rPr lang="it-IT" sz="2000" dirty="0">
                <a:solidFill>
                  <a:srgbClr val="00B050"/>
                </a:solidFill>
              </a:rPr>
              <a:t>of general overview panels </a:t>
            </a:r>
            <a:r>
              <a:rPr lang="it-IT" sz="2000" dirty="0" smtClean="0">
                <a:solidFill>
                  <a:srgbClr val="00B050"/>
                </a:solidFill>
              </a:rPr>
              <a:t>with Trigger Tower </a:t>
            </a:r>
            <a:r>
              <a:rPr lang="it-IT" sz="2000" dirty="0" err="1" smtClean="0">
                <a:solidFill>
                  <a:srgbClr val="00B050"/>
                </a:solidFill>
              </a:rPr>
              <a:t>granularity</a:t>
            </a:r>
            <a:r>
              <a:rPr lang="it-IT" sz="2000" dirty="0" smtClean="0">
                <a:solidFill>
                  <a:srgbClr val="00B050"/>
                </a:solidFill>
              </a:rPr>
              <a:t> </a:t>
            </a:r>
            <a:endParaRPr lang="it-IT" sz="2000" dirty="0">
              <a:solidFill>
                <a:srgbClr val="00B050"/>
              </a:solidFill>
            </a:endParaRPr>
          </a:p>
          <a:p>
            <a:pPr marL="1111250" lvl="1" indent="-261938"/>
            <a:r>
              <a:rPr lang="it-IT" sz="2000" dirty="0" smtClean="0"/>
              <a:t>     </a:t>
            </a:r>
            <a:r>
              <a:rPr lang="it-IT" sz="2000" dirty="0" err="1" smtClean="0"/>
              <a:t>Monitoring</a:t>
            </a:r>
            <a:r>
              <a:rPr lang="it-IT" sz="2000" dirty="0" smtClean="0"/>
              <a:t> </a:t>
            </a:r>
            <a:r>
              <a:rPr lang="it-IT" sz="2000" dirty="0"/>
              <a:t>of the </a:t>
            </a:r>
            <a:r>
              <a:rPr lang="it-IT" sz="2000" dirty="0" err="1" smtClean="0"/>
              <a:t>ratios</a:t>
            </a:r>
            <a:r>
              <a:rPr lang="it-IT" sz="2000" dirty="0" smtClean="0"/>
              <a:t> </a:t>
            </a:r>
            <a:r>
              <a:rPr lang="it-IT" sz="2000" dirty="0" err="1" smtClean="0"/>
              <a:t>respect</a:t>
            </a:r>
            <a:r>
              <a:rPr lang="it-IT" sz="2000" dirty="0" smtClean="0"/>
              <a:t> </a:t>
            </a:r>
            <a:r>
              <a:rPr lang="it-IT" sz="2000" dirty="0" err="1"/>
              <a:t>to</a:t>
            </a:r>
            <a:r>
              <a:rPr lang="it-IT" sz="2000" dirty="0"/>
              <a:t> </a:t>
            </a:r>
            <a:r>
              <a:rPr lang="it-IT" sz="2000" dirty="0" err="1" smtClean="0"/>
              <a:t>Luminosity</a:t>
            </a:r>
            <a:endParaRPr lang="it-IT" sz="2000" dirty="0" smtClean="0"/>
          </a:p>
          <a:p>
            <a:pPr marL="1111250" lvl="1" indent="-261938">
              <a:buNone/>
            </a:pPr>
            <a:endParaRPr lang="it-IT" sz="2000" dirty="0" smtClean="0"/>
          </a:p>
          <a:p>
            <a:pPr marL="1111250" lvl="1" indent="-261938">
              <a:buNone/>
            </a:pPr>
            <a:r>
              <a:rPr lang="it-IT" sz="2600" dirty="0" smtClean="0"/>
              <a:t>Work </a:t>
            </a:r>
            <a:r>
              <a:rPr lang="it-IT" sz="2600" dirty="0" err="1" smtClean="0"/>
              <a:t>only</a:t>
            </a:r>
            <a:r>
              <a:rPr lang="it-IT" sz="2600" dirty="0" smtClean="0"/>
              <a:t> </a:t>
            </a:r>
            <a:r>
              <a:rPr lang="it-IT" sz="2600" dirty="0" err="1" smtClean="0"/>
              <a:t>partially</a:t>
            </a:r>
            <a:r>
              <a:rPr lang="it-IT" sz="2600" dirty="0" smtClean="0"/>
              <a:t> </a:t>
            </a:r>
            <a:r>
              <a:rPr lang="it-IT" sz="2600" dirty="0" err="1" smtClean="0"/>
              <a:t>done</a:t>
            </a:r>
            <a:r>
              <a:rPr lang="it-IT" sz="2600" dirty="0" smtClean="0"/>
              <a:t> due </a:t>
            </a:r>
            <a:r>
              <a:rPr lang="it-IT" sz="2600" dirty="0" err="1" smtClean="0"/>
              <a:t>to</a:t>
            </a:r>
            <a:r>
              <a:rPr lang="it-IT" sz="2600" dirty="0" smtClean="0"/>
              <a:t> the </a:t>
            </a:r>
            <a:r>
              <a:rPr lang="it-IT" sz="2600" dirty="0" err="1" smtClean="0"/>
              <a:t>fact</a:t>
            </a:r>
            <a:r>
              <a:rPr lang="it-IT" sz="2600" dirty="0" smtClean="0"/>
              <a:t> </a:t>
            </a:r>
            <a:r>
              <a:rPr lang="it-IT" sz="2600" dirty="0" err="1" smtClean="0"/>
              <a:t>that</a:t>
            </a:r>
            <a:r>
              <a:rPr lang="it-IT" sz="2600" dirty="0" smtClean="0"/>
              <a:t> </a:t>
            </a:r>
            <a:r>
              <a:rPr lang="it-IT" sz="2600" dirty="0" err="1" smtClean="0"/>
              <a:t>energies</a:t>
            </a:r>
            <a:r>
              <a:rPr lang="it-IT" sz="2600" dirty="0" smtClean="0"/>
              <a:t> </a:t>
            </a:r>
            <a:r>
              <a:rPr lang="it-IT" sz="2600" dirty="0" err="1" smtClean="0"/>
              <a:t>were</a:t>
            </a:r>
            <a:r>
              <a:rPr lang="it-IT" sz="2600" dirty="0" smtClean="0"/>
              <a:t> </a:t>
            </a:r>
            <a:r>
              <a:rPr lang="it-IT" sz="2600" dirty="0" err="1" smtClean="0"/>
              <a:t>focused</a:t>
            </a:r>
            <a:r>
              <a:rPr lang="it-IT" sz="2600" dirty="0" smtClean="0"/>
              <a:t> on </a:t>
            </a:r>
          </a:p>
          <a:p>
            <a:pPr marL="1111250" lvl="1" indent="-261938">
              <a:buNone/>
            </a:pPr>
            <a:r>
              <a:rPr lang="it-IT" sz="2600" dirty="0" err="1" smtClean="0"/>
              <a:t>maintenance</a:t>
            </a:r>
            <a:r>
              <a:rPr lang="it-IT" sz="2600" dirty="0" smtClean="0"/>
              <a:t> </a:t>
            </a:r>
            <a:r>
              <a:rPr lang="it-IT" sz="2600" dirty="0" err="1" smtClean="0"/>
              <a:t>operation</a:t>
            </a:r>
            <a:r>
              <a:rPr lang="it-IT" sz="2600" dirty="0" smtClean="0"/>
              <a:t> in  the </a:t>
            </a:r>
            <a:r>
              <a:rPr lang="it-IT" sz="2600" dirty="0" err="1" smtClean="0"/>
              <a:t>cavern</a:t>
            </a:r>
            <a:endParaRPr lang="it-IT" sz="2600" dirty="0" smtClean="0"/>
          </a:p>
          <a:p>
            <a:pPr marL="1111250" lvl="1" indent="-261938">
              <a:buNone/>
            </a:pPr>
            <a:r>
              <a:rPr lang="it-IT" sz="2600" dirty="0" smtClean="0">
                <a:sym typeface="Wingdings" pitchFamily="2" charset="2"/>
              </a:rPr>
              <a:t> </a:t>
            </a:r>
            <a:r>
              <a:rPr lang="it-IT" sz="2600" dirty="0" err="1" smtClean="0">
                <a:sym typeface="Wingdings" pitchFamily="2" charset="2"/>
              </a:rPr>
              <a:t>Everything</a:t>
            </a:r>
            <a:r>
              <a:rPr lang="it-IT" sz="2600" dirty="0" smtClean="0">
                <a:sym typeface="Wingdings" pitchFamily="2" charset="2"/>
              </a:rPr>
              <a:t> </a:t>
            </a:r>
            <a:r>
              <a:rPr lang="it-IT" sz="2600" dirty="0" err="1" smtClean="0">
                <a:sym typeface="Wingdings" pitchFamily="2" charset="2"/>
              </a:rPr>
              <a:t>will</a:t>
            </a:r>
            <a:r>
              <a:rPr lang="it-IT" sz="2600" dirty="0" smtClean="0">
                <a:sym typeface="Wingdings" pitchFamily="2" charset="2"/>
              </a:rPr>
              <a:t> </a:t>
            </a:r>
            <a:r>
              <a:rPr lang="it-IT" sz="2600" dirty="0" err="1" smtClean="0">
                <a:sym typeface="Wingdings" pitchFamily="2" charset="2"/>
              </a:rPr>
              <a:t>be</a:t>
            </a:r>
            <a:r>
              <a:rPr lang="it-IT" sz="2600" dirty="0" smtClean="0">
                <a:sym typeface="Wingdings" pitchFamily="2" charset="2"/>
              </a:rPr>
              <a:t> </a:t>
            </a:r>
            <a:r>
              <a:rPr lang="it-IT" sz="2600" dirty="0" err="1" smtClean="0">
                <a:sym typeface="Wingdings" pitchFamily="2" charset="2"/>
              </a:rPr>
              <a:t>ready</a:t>
            </a:r>
            <a:r>
              <a:rPr lang="it-IT" sz="2600" dirty="0" smtClean="0">
                <a:sym typeface="Wingdings" pitchFamily="2" charset="2"/>
              </a:rPr>
              <a:t> </a:t>
            </a:r>
            <a:r>
              <a:rPr lang="it-IT" sz="2600" dirty="0" err="1" smtClean="0">
                <a:sym typeface="Wingdings" pitchFamily="2" charset="2"/>
              </a:rPr>
              <a:t>before</a:t>
            </a:r>
            <a:r>
              <a:rPr lang="it-IT" sz="2600" dirty="0" smtClean="0">
                <a:sym typeface="Wingdings" pitchFamily="2" charset="2"/>
              </a:rPr>
              <a:t> start </a:t>
            </a:r>
            <a:r>
              <a:rPr lang="it-IT" sz="2600" dirty="0" err="1" smtClean="0">
                <a:sym typeface="Wingdings" pitchFamily="2" charset="2"/>
              </a:rPr>
              <a:t>of</a:t>
            </a:r>
            <a:r>
              <a:rPr lang="it-IT" sz="2600" dirty="0" smtClean="0">
                <a:sym typeface="Wingdings" pitchFamily="2" charset="2"/>
              </a:rPr>
              <a:t> </a:t>
            </a:r>
            <a:r>
              <a:rPr lang="it-IT" sz="2600" dirty="0" err="1" smtClean="0">
                <a:sym typeface="Wingdings" pitchFamily="2" charset="2"/>
              </a:rPr>
              <a:t>Luminosity</a:t>
            </a:r>
            <a:r>
              <a:rPr lang="it-IT" sz="2600" dirty="0" smtClean="0">
                <a:sym typeface="Wingdings" pitchFamily="2" charset="2"/>
              </a:rPr>
              <a:t> (</a:t>
            </a:r>
            <a:r>
              <a:rPr lang="it-IT" sz="2600" dirty="0" err="1" smtClean="0">
                <a:sym typeface="Wingdings" pitchFamily="2" charset="2"/>
              </a:rPr>
              <a:t>Easter</a:t>
            </a:r>
            <a:r>
              <a:rPr lang="it-IT" sz="2600" dirty="0" smtClean="0">
                <a:sym typeface="Wingdings" pitchFamily="2" charset="2"/>
              </a:rPr>
              <a:t>?)</a:t>
            </a:r>
            <a:endParaRPr lang="it-IT" sz="26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7D12-471B-4D53-9D9B-CE7B4D9790CC}" type="slidenum">
              <a:rPr lang="it-IT" sz="2400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9325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77471"/>
          </a:xfrm>
        </p:spPr>
        <p:txBody>
          <a:bodyPr/>
          <a:lstStyle/>
          <a:p>
            <a:r>
              <a:rPr lang="en-US" sz="3600" dirty="0" smtClean="0"/>
              <a:t>Monitoring of the detector current and trigger rates as a function of Luminosity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z="2400" smtClean="0"/>
              <a:pPr/>
              <a:t>5</a:t>
            </a:fld>
            <a:endParaRPr lang="en-US" sz="2400" dirty="0"/>
          </a:p>
        </p:txBody>
      </p:sp>
      <p:pic>
        <p:nvPicPr>
          <p:cNvPr id="5" name="Picture 5" descr="C:\Users\aielli\Desktop\RPCBGplots_forapproval_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876" t="13230" r="8635" b="10103"/>
          <a:stretch>
            <a:fillRect/>
          </a:stretch>
        </p:blipFill>
        <p:spPr bwMode="auto">
          <a:xfrm>
            <a:off x="85899" y="1640540"/>
            <a:ext cx="4785899" cy="3429003"/>
          </a:xfrm>
          <a:prstGeom prst="rect">
            <a:avLst/>
          </a:prstGeom>
          <a:noFill/>
        </p:spPr>
      </p:pic>
      <p:pic>
        <p:nvPicPr>
          <p:cNvPr id="6" name="Picture 5" descr="RatevsCurrent.png"/>
          <p:cNvPicPr>
            <a:picLocks noChangeAspect="1"/>
          </p:cNvPicPr>
          <p:nvPr/>
        </p:nvPicPr>
        <p:blipFill>
          <a:blip r:embed="rId3" cstate="print"/>
          <a:srcRect l="1382" t="6667" r="8567" b="2557"/>
          <a:stretch>
            <a:fillRect/>
          </a:stretch>
        </p:blipFill>
        <p:spPr>
          <a:xfrm>
            <a:off x="4867834" y="2703479"/>
            <a:ext cx="4168589" cy="34821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81281" y="2157860"/>
            <a:ext cx="4168589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About 1.7 MHz of Mu0 Rate extrapolated at L=10^34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618304"/>
            <a:ext cx="8042276" cy="1336956"/>
          </a:xfrm>
        </p:spPr>
        <p:txBody>
          <a:bodyPr/>
          <a:lstStyle/>
          <a:p>
            <a:r>
              <a:rPr lang="en-US" sz="6600" dirty="0" smtClean="0"/>
              <a:t>ONLINE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Online </a:t>
            </a:r>
            <a:r>
              <a:rPr lang="en-GB" sz="4000" dirty="0" err="1" smtClean="0"/>
              <a:t>RPCGnam</a:t>
            </a:r>
            <a:r>
              <a:rPr lang="en-GB" sz="4000" dirty="0" smtClean="0"/>
              <a:t> in 2011/2012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020418"/>
            <a:ext cx="9144000" cy="5837582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     Many </a:t>
            </a:r>
            <a:r>
              <a:rPr lang="en-GB" dirty="0" smtClean="0"/>
              <a:t>improvements triggered by problems during 2011 data</a:t>
            </a:r>
          </a:p>
          <a:p>
            <a:pPr>
              <a:buNone/>
            </a:pPr>
            <a:r>
              <a:rPr lang="en-GB" dirty="0" smtClean="0"/>
              <a:t>     taking:</a:t>
            </a:r>
          </a:p>
          <a:p>
            <a:pPr>
              <a:buNone/>
            </a:pPr>
            <a:endParaRPr lang="en-GB" dirty="0" smtClean="0"/>
          </a:p>
          <a:p>
            <a:pPr lvl="1"/>
            <a:r>
              <a:rPr lang="en-GB" dirty="0" smtClean="0"/>
              <a:t>New plot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/>
              <a:t>Lumiblock</a:t>
            </a: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pPr lvl="1"/>
            <a:r>
              <a:rPr lang="en-GB" dirty="0" smtClean="0"/>
              <a:t>New evaluation of Errors:</a:t>
            </a:r>
          </a:p>
          <a:p>
            <a:pPr lvl="2"/>
            <a:r>
              <a:rPr lang="en-GB" dirty="0" smtClean="0"/>
              <a:t>Synchronization errors for the whole sector;</a:t>
            </a:r>
          </a:p>
          <a:p>
            <a:pPr lvl="2"/>
            <a:r>
              <a:rPr lang="en-GB" dirty="0" smtClean="0"/>
              <a:t>Decoding and </a:t>
            </a:r>
            <a:r>
              <a:rPr lang="en-GB" dirty="0" err="1" smtClean="0"/>
              <a:t>histogramming</a:t>
            </a:r>
            <a:r>
              <a:rPr lang="en-GB" dirty="0" smtClean="0"/>
              <a:t> of all internal checks performed by CMs, PADs, SLs, RODs</a:t>
            </a:r>
          </a:p>
          <a:p>
            <a:pPr lvl="2">
              <a:buNone/>
            </a:pPr>
            <a:endParaRPr lang="en-GB" dirty="0" smtClean="0"/>
          </a:p>
          <a:p>
            <a:pPr lvl="1"/>
            <a:r>
              <a:rPr lang="en-GB" dirty="0" smtClean="0"/>
              <a:t>Online trigger rate coming from SL </a:t>
            </a:r>
            <a:r>
              <a:rPr lang="en-GB" dirty="0" smtClean="0"/>
              <a:t>output</a:t>
            </a:r>
            <a:endParaRPr lang="en-GB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z="2400" smtClean="0"/>
              <a:pPr/>
              <a:t>7</a:t>
            </a:fld>
            <a:endParaRPr lang="en-GB" sz="2400" dirty="0"/>
          </a:p>
        </p:txBody>
      </p:sp>
    </p:spTree>
    <p:extLst>
      <p:ext uri="{BB962C8B-B14F-4D97-AF65-F5344CB8AC3E}">
        <p14:creationId xmlns="" xmlns:p14="http://schemas.microsoft.com/office/powerpoint/2010/main" val="64030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DQMD and OHP Online Monitoring in 2011/12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046" y="1600201"/>
            <a:ext cx="8646459" cy="434937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New DQMD segment created for LVL1 </a:t>
            </a:r>
            <a:r>
              <a:rPr lang="en-GB" dirty="0" err="1" smtClean="0"/>
              <a:t>Muon</a:t>
            </a:r>
            <a:r>
              <a:rPr lang="en-GB" dirty="0" smtClean="0"/>
              <a:t> Barrel Trigger with all information coming from </a:t>
            </a:r>
            <a:r>
              <a:rPr lang="en-GB" dirty="0" err="1" smtClean="0"/>
              <a:t>gnam</a:t>
            </a:r>
            <a:r>
              <a:rPr lang="en-GB" dirty="0" smtClean="0"/>
              <a:t> monitoring at SFI level</a:t>
            </a:r>
          </a:p>
          <a:p>
            <a:pPr lvl="1"/>
            <a:r>
              <a:rPr lang="en-GB" dirty="0" smtClean="0"/>
              <a:t>Check of Synch. for each sector</a:t>
            </a:r>
          </a:p>
          <a:p>
            <a:pPr lvl="1"/>
            <a:r>
              <a:rPr lang="en-GB" dirty="0" smtClean="0"/>
              <a:t>Check of data integrity</a:t>
            </a:r>
          </a:p>
          <a:p>
            <a:pPr lvl="1"/>
            <a:r>
              <a:rPr lang="en-GB" dirty="0" smtClean="0"/>
              <a:t>Trigger proposal occupancy</a:t>
            </a:r>
          </a:p>
          <a:p>
            <a:r>
              <a:rPr lang="en-GB" dirty="0" smtClean="0"/>
              <a:t>New plots and controls have been added following the </a:t>
            </a:r>
            <a:r>
              <a:rPr lang="en-GB" dirty="0" err="1" smtClean="0"/>
              <a:t>RPCGnam</a:t>
            </a:r>
            <a:r>
              <a:rPr lang="en-GB" dirty="0" smtClean="0"/>
              <a:t> features; most of the plots have a related algorithm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RPC DQMD has been moved to the </a:t>
            </a:r>
            <a:r>
              <a:rPr lang="en-US" dirty="0" smtClean="0"/>
              <a:t>TDAQ-04-00-01</a:t>
            </a:r>
            <a:endParaRPr lang="en-GB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z="2800" smtClean="0"/>
              <a:pPr/>
              <a:t>8</a:t>
            </a:fld>
            <a:endParaRPr lang="en-GB" sz="28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382864" y="609749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Bruni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94239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/>
            <a:r>
              <a:rPr lang="en-GB" sz="4000" dirty="0" smtClean="0"/>
              <a:t>DQMD and OHP Online Monitoring in 2011/12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Offline tool to “emulate” (using online MDA stored data) how OHP panels would be appeared at the end of the RUN to a shifter.</a:t>
            </a:r>
          </a:p>
          <a:p>
            <a:pPr lvl="1"/>
            <a:r>
              <a:rPr lang="en-GB" dirty="0" smtClean="0"/>
              <a:t>Code running on Naples Tier2 </a:t>
            </a:r>
            <a:r>
              <a:rPr lang="en-GB" dirty="0" smtClean="0"/>
              <a:t>Farm</a:t>
            </a:r>
          </a:p>
          <a:p>
            <a:pPr lvl="1">
              <a:buNone/>
            </a:pPr>
            <a:endParaRPr lang="en-GB" dirty="0" smtClean="0"/>
          </a:p>
          <a:p>
            <a:pPr lvl="1"/>
            <a:r>
              <a:rPr lang="en-GB" dirty="0" smtClean="0"/>
              <a:t>Parsing of the OHP configuration file to produce an output like OHP Remote Monitoring web pages</a:t>
            </a:r>
          </a:p>
          <a:p>
            <a:pPr lvl="2"/>
            <a:r>
              <a:rPr lang="en-GB" dirty="0">
                <a:hlinkClick r:id="rId2"/>
              </a:rPr>
              <a:t>https://atlasop.cern.ch/tdaq/web_is/ohp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	</a:t>
            </a:r>
            <a:endParaRPr lang="en-GB" dirty="0" smtClean="0"/>
          </a:p>
          <a:p>
            <a:pPr lvl="2">
              <a:buNone/>
            </a:pPr>
            <a:endParaRPr lang="en-GB" dirty="0" smtClean="0"/>
          </a:p>
          <a:p>
            <a:pPr lvl="1"/>
            <a:r>
              <a:rPr lang="en-GB" dirty="0" smtClean="0"/>
              <a:t>List of runs available in </a:t>
            </a:r>
          </a:p>
          <a:p>
            <a:pPr marL="968375" lvl="3" indent="0">
              <a:buNone/>
            </a:pPr>
            <a:r>
              <a:rPr lang="en-GB" dirty="0"/>
              <a:t>http://atlasui02.na.infn.it:8088/~</a:t>
            </a:r>
            <a:r>
              <a:rPr lang="en-GB" dirty="0" err="1"/>
              <a:t>romano</a:t>
            </a:r>
            <a:r>
              <a:rPr lang="en-GB" dirty="0"/>
              <a:t>/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GB" sz="2000" smtClean="0"/>
              <a:pPr/>
              <a:t>9</a:t>
            </a:fld>
            <a:endParaRPr lang="en-GB" sz="20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401233" y="6137837"/>
            <a:ext cx="2868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Bruni</a:t>
            </a:r>
            <a:r>
              <a:rPr lang="en-GB" dirty="0" smtClean="0"/>
              <a:t> and M. Romano 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51787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zza">
  <a:themeElements>
    <a:clrScheme name="Brezza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zza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zza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Brezza.thmx</Template>
  <TotalTime>2377</TotalTime>
  <Words>2085</Words>
  <Application>Microsoft Office PowerPoint</Application>
  <PresentationFormat>On-screen Show (4:3)</PresentationFormat>
  <Paragraphs>273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Brezza</vt:lpstr>
      <vt:lpstr>RPC DQA 2012  Status and prospective</vt:lpstr>
      <vt:lpstr>Outline</vt:lpstr>
      <vt:lpstr>DCS</vt:lpstr>
      <vt:lpstr>Developments for the 2012  </vt:lpstr>
      <vt:lpstr>Monitoring of the detector current and trigger rates as a function of Luminosity</vt:lpstr>
      <vt:lpstr>ONLINE</vt:lpstr>
      <vt:lpstr>Online RPCGnam in 2011/2012</vt:lpstr>
      <vt:lpstr>DQMD and OHP Online Monitoring in 2011/12</vt:lpstr>
      <vt:lpstr>DQMD and OHP Online Monitoring in 2011/12</vt:lpstr>
      <vt:lpstr>RPC – LVL1 Online Monitoring</vt:lpstr>
      <vt:lpstr>Action items for 2012: RPC Online</vt:lpstr>
      <vt:lpstr>OFFLINE</vt:lpstr>
      <vt:lpstr>RPC Offline Monitoring   2011 Status</vt:lpstr>
      <vt:lpstr>Offline Status </vt:lpstr>
      <vt:lpstr>Slide 15</vt:lpstr>
      <vt:lpstr>Offline Status </vt:lpstr>
      <vt:lpstr>Offline Status (new defect flag)</vt:lpstr>
      <vt:lpstr>Offline Status (new defect flag)</vt:lpstr>
      <vt:lpstr>OFFLINE – DCS comparison</vt:lpstr>
      <vt:lpstr>Offline – DCS integration</vt:lpstr>
      <vt:lpstr>DCS vs Offline status</vt:lpstr>
      <vt:lpstr>Validation of COOL DB information</vt:lpstr>
      <vt:lpstr>LVL1 MU Barrel:  Trigger Efficiency Monitoring</vt:lpstr>
      <vt:lpstr>Open issues for 2012: LVL1 Muon Barrel Offline</vt:lpstr>
      <vt:lpstr>Open issues for 2012: LVL1 Muon Barrel Offline</vt:lpstr>
      <vt:lpstr>Conclusion</vt:lpstr>
      <vt:lpstr>Back-Up</vt:lpstr>
      <vt:lpstr>Slide 28</vt:lpstr>
      <vt:lpstr>DCS and Offline Cross-Check</vt:lpstr>
      <vt:lpstr>Online RPCGnam in 2011</vt:lpstr>
      <vt:lpstr>Online RPCGnam in 2011</vt:lpstr>
      <vt:lpstr>DCS and Offline Cross-Check</vt:lpstr>
      <vt:lpstr>Mauro’s concern</vt:lpstr>
      <vt:lpstr>Online and Offline: lessons from 2011</vt:lpstr>
    </vt:vector>
  </TitlesOfParts>
  <Company>INFN sez. Napoli - Parthenope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RPC DQA 2011 Status and prospective</dc:title>
  <dc:creator>Massimo Della Pietra</dc:creator>
  <cp:lastModifiedBy>antonio</cp:lastModifiedBy>
  <cp:revision>149</cp:revision>
  <dcterms:created xsi:type="dcterms:W3CDTF">2011-11-14T13:16:24Z</dcterms:created>
  <dcterms:modified xsi:type="dcterms:W3CDTF">2012-03-21T09:34:56Z</dcterms:modified>
</cp:coreProperties>
</file>