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4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160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6BB894-7A8F-2D49-9851-EC46C06C3B77}" type="datetimeFigureOut">
              <a:rPr lang="en-US" smtClean="0"/>
              <a:pPr/>
              <a:t>6/28/12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D24DC2-55C6-7947-9974-1C6D5CEDA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6" Type="http://schemas.openxmlformats.org/officeDocument/2006/relationships/image" Target="../media/image8.pdf"/><Relationship Id="rId7" Type="http://schemas.openxmlformats.org/officeDocument/2006/relationships/image" Target="../media/image9.png"/><Relationship Id="rId8" Type="http://schemas.openxmlformats.org/officeDocument/2006/relationships/image" Target="../media/image10.pdf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df"/><Relationship Id="rId5" Type="http://schemas.openxmlformats.org/officeDocument/2006/relationships/image" Target="../media/image16.png"/><Relationship Id="rId6" Type="http://schemas.openxmlformats.org/officeDocument/2006/relationships/image" Target="../media/image17.pdf"/><Relationship Id="rId7" Type="http://schemas.openxmlformats.org/officeDocument/2006/relationships/image" Target="../media/image18.png"/><Relationship Id="rId8" Type="http://schemas.openxmlformats.org/officeDocument/2006/relationships/image" Target="../media/image19.pdf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368" y="3443930"/>
            <a:ext cx="7543800" cy="188595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By: Sagar Vijay</a:t>
            </a:r>
          </a:p>
          <a:p>
            <a:endParaRPr lang="en-US" b="1" dirty="0" smtClean="0"/>
          </a:p>
          <a:p>
            <a:r>
              <a:rPr lang="en-US" b="1" dirty="0" smtClean="0"/>
              <a:t>Advisors: Maurizio </a:t>
            </a:r>
            <a:r>
              <a:rPr lang="en-US" b="1" dirty="0" err="1" smtClean="0"/>
              <a:t>Pierini</a:t>
            </a:r>
            <a:r>
              <a:rPr lang="en-US" b="1" dirty="0" smtClean="0"/>
              <a:t> (CERN)</a:t>
            </a:r>
          </a:p>
          <a:p>
            <a:r>
              <a:rPr lang="en-US" b="1" dirty="0" smtClean="0"/>
              <a:t>Maria </a:t>
            </a:r>
            <a:r>
              <a:rPr lang="en-US" b="1" dirty="0" err="1" smtClean="0"/>
              <a:t>Spiropulu</a:t>
            </a:r>
            <a:r>
              <a:rPr lang="en-US" b="1" dirty="0" smtClean="0"/>
              <a:t> (CERN, </a:t>
            </a:r>
            <a:r>
              <a:rPr lang="en-US" b="1" dirty="0" err="1" smtClean="0"/>
              <a:t>CalTech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96" y="1505930"/>
            <a:ext cx="9059516" cy="1618270"/>
          </a:xfrm>
        </p:spPr>
        <p:txBody>
          <a:bodyPr/>
          <a:lstStyle/>
          <a:p>
            <a:r>
              <a:rPr lang="en-US" dirty="0" smtClean="0"/>
              <a:t>Razor Analysis of </a:t>
            </a:r>
            <a:r>
              <a:rPr lang="en-US" i="1" dirty="0" smtClean="0"/>
              <a:t>R-</a:t>
            </a:r>
            <a:r>
              <a:rPr lang="en-US" dirty="0" smtClean="0"/>
              <a:t>Parity Conserving SUSY Events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5150547"/>
            <a:ext cx="1478476" cy="1474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523" y="-160237"/>
            <a:ext cx="9044851" cy="1109276"/>
          </a:xfrm>
        </p:spPr>
        <p:txBody>
          <a:bodyPr>
            <a:normAutofit/>
          </a:bodyPr>
          <a:lstStyle/>
          <a:p>
            <a:r>
              <a:rPr lang="en-US" b="1" dirty="0" smtClean="0"/>
              <a:t>The CMS Experiment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5524" y="975940"/>
            <a:ext cx="9044850" cy="4572000"/>
          </a:xfrm>
        </p:spPr>
        <p:txBody>
          <a:bodyPr/>
          <a:lstStyle/>
          <a:p>
            <a:r>
              <a:rPr lang="en-US" u="sng" dirty="0" smtClean="0"/>
              <a:t>Importance beyond Fundamental Physics</a:t>
            </a:r>
            <a:r>
              <a:rPr lang="en-US" dirty="0" smtClean="0"/>
              <a:t>:  Grid Computing, Medical Physics, Superconductors</a:t>
            </a:r>
            <a:endParaRPr lang="en-US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539" y="2031358"/>
            <a:ext cx="7198585" cy="46338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-174625"/>
            <a:ext cx="77724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Big Picture – Why SUSY?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7650" y="1063999"/>
            <a:ext cx="8667750" cy="5098676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Supersymmetry</a:t>
            </a:r>
            <a:r>
              <a:rPr lang="en-US" b="1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In theory – postulated symmetry linking </a:t>
            </a:r>
            <a:r>
              <a:rPr lang="en-US" dirty="0" err="1" smtClean="0"/>
              <a:t>bosonic</a:t>
            </a:r>
            <a:r>
              <a:rPr lang="en-US" dirty="0" smtClean="0"/>
              <a:t> and </a:t>
            </a:r>
            <a:r>
              <a:rPr lang="en-US" dirty="0" err="1" smtClean="0"/>
              <a:t>fermionic</a:t>
            </a:r>
            <a:r>
              <a:rPr lang="en-US" dirty="0" smtClean="0"/>
              <a:t> states</a:t>
            </a:r>
            <a:endParaRPr lang="en-US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r>
              <a:rPr lang="en-US" b="1" dirty="0" smtClean="0"/>
              <a:t>Physical Significance</a:t>
            </a:r>
          </a:p>
          <a:p>
            <a:pPr>
              <a:buNone/>
            </a:pPr>
            <a:endParaRPr lang="en-US" sz="100" dirty="0" smtClean="0"/>
          </a:p>
          <a:p>
            <a:pPr lvl="1"/>
            <a:r>
              <a:rPr lang="en-US" u="sng" dirty="0" smtClean="0"/>
              <a:t>Unification </a:t>
            </a:r>
            <a:r>
              <a:rPr lang="en-US" dirty="0" smtClean="0"/>
              <a:t>of the Strong, Weak, and Electromagnetic Forces</a:t>
            </a:r>
          </a:p>
          <a:p>
            <a:pPr lvl="1"/>
            <a:r>
              <a:rPr lang="en-US" u="sng" dirty="0" smtClean="0"/>
              <a:t>Solution to the Hierarchy Problem </a:t>
            </a:r>
            <a:r>
              <a:rPr lang="en-US" dirty="0" smtClean="0"/>
              <a:t>– quantum corrections to the Higgs mass diverge </a:t>
            </a:r>
            <a:r>
              <a:rPr lang="en-US" dirty="0" err="1" smtClean="0"/>
              <a:t>quadratically</a:t>
            </a:r>
            <a:r>
              <a:rPr lang="en-US" dirty="0" smtClean="0"/>
              <a:t> in the Standard Model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222" y="4524375"/>
            <a:ext cx="7924778" cy="2234840"/>
            <a:chOff x="609600" y="4329182"/>
            <a:chExt cx="7775575" cy="21827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609600" y="4329182"/>
              <a:ext cx="3746500" cy="218274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498975" y="5080000"/>
              <a:ext cx="492125" cy="51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594225" y="4498575"/>
              <a:ext cx="3790950" cy="1981600"/>
              <a:chOff x="4349750" y="3995807"/>
              <a:chExt cx="3790950" cy="19816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349750" y="3995807"/>
                <a:ext cx="3790950" cy="1981600"/>
                <a:chOff x="4841875" y="3694182"/>
                <a:chExt cx="3790950" cy="1981600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mc:AlternateContent>
                <mc:Choice xmlns:ma="http://schemas.microsoft.com/office/mac/drawingml/2008/main" Requires="ma">
                  <p:blipFill>
                    <a:blip r:embed="rId4"/>
                    <a:stretch>
                      <a:fillRect/>
                    </a:stretch>
                  </p:blipFill>
                </mc:Choice>
                <mc:Fallback>
                  <p:blipFill>
                    <a:blip r:embed="rId5"/>
                    <a:stretch>
                      <a:fillRect/>
                    </a:stretch>
                  </p:blipFill>
                </mc:Fallback>
              </mc:AlternateContent>
              <p:spPr>
                <a:xfrm>
                  <a:off x="4841875" y="5222881"/>
                  <a:ext cx="3790950" cy="452901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mc:AlternateContent>
                <mc:Choice xmlns:ma="http://schemas.microsoft.com/office/mac/drawingml/2008/main" Requires="ma">
                  <p:blipFill>
                    <a:blip r:embed="rId6"/>
                    <a:stretch>
                      <a:fillRect/>
                    </a:stretch>
                  </p:blipFill>
                </mc:Choice>
                <mc:Fallback>
                  <p:blipFill>
                    <a:blip r:embed="rId7"/>
                    <a:stretch>
                      <a:fillRect/>
                    </a:stretch>
                  </p:blipFill>
                </mc:Fallback>
              </mc:AlternateContent>
              <p:spPr>
                <a:xfrm rot="5400000" flipV="1">
                  <a:off x="5873809" y="3636973"/>
                  <a:ext cx="1650882" cy="1765300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8"/>
                  <a:stretch>
                    <a:fillRect/>
                  </a:stretch>
                </p:blipFill>
              </mc:Choice>
              <mc:Fallback>
                <p:blipFill>
                  <a:blip r:embed="rId9"/>
                  <a:stretch>
                    <a:fillRect/>
                  </a:stretch>
                </p:blipFill>
              </mc:Fallback>
            </mc:AlternateContent>
            <p:spPr>
              <a:xfrm>
                <a:off x="5187950" y="4679950"/>
                <a:ext cx="168048" cy="26140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8"/>
                  <a:stretch>
                    <a:fillRect/>
                  </a:stretch>
                </p:blipFill>
              </mc:Choice>
              <mc:Fallback>
                <p:blipFill>
                  <a:blip r:embed="rId9"/>
                  <a:stretch>
                    <a:fillRect/>
                  </a:stretch>
                </p:blipFill>
              </mc:Fallback>
            </mc:AlternateContent>
            <p:spPr>
              <a:xfrm>
                <a:off x="7105650" y="4684184"/>
                <a:ext cx="168048" cy="26140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-138112"/>
            <a:ext cx="7772400" cy="1143000"/>
          </a:xfrm>
        </p:spPr>
        <p:txBody>
          <a:bodyPr/>
          <a:lstStyle/>
          <a:p>
            <a:r>
              <a:rPr lang="en-US" b="1" dirty="0" smtClean="0"/>
              <a:t>Dark Matter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5249" y="1035050"/>
            <a:ext cx="9080501" cy="4572000"/>
          </a:xfrm>
        </p:spPr>
        <p:txBody>
          <a:bodyPr/>
          <a:lstStyle/>
          <a:p>
            <a:r>
              <a:rPr lang="en-US" dirty="0" smtClean="0"/>
              <a:t>Conserved discrete </a:t>
            </a:r>
            <a:r>
              <a:rPr lang="en-US" b="1" i="1" dirty="0" smtClean="0"/>
              <a:t>R</a:t>
            </a:r>
            <a:r>
              <a:rPr lang="en-US" dirty="0" smtClean="0"/>
              <a:t> quantum number in the Minimal </a:t>
            </a:r>
            <a:r>
              <a:rPr lang="en-US" dirty="0" err="1" smtClean="0"/>
              <a:t>Supersymmetric</a:t>
            </a:r>
            <a:r>
              <a:rPr lang="en-US" dirty="0" smtClean="0"/>
              <a:t> Standard Model (MSSM)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dirty="0" smtClean="0"/>
              <a:t>Consequences of </a:t>
            </a:r>
            <a:r>
              <a:rPr lang="en-US" b="1" i="1" dirty="0" smtClean="0"/>
              <a:t>R</a:t>
            </a:r>
            <a:r>
              <a:rPr lang="en-US" dirty="0" smtClean="0"/>
              <a:t>-parity conservation</a:t>
            </a:r>
          </a:p>
          <a:p>
            <a:pPr lvl="1"/>
            <a:r>
              <a:rPr lang="en-US" dirty="0" smtClean="0"/>
              <a:t>SUSY particles are </a:t>
            </a:r>
            <a:r>
              <a:rPr lang="en-US" u="sng" dirty="0" smtClean="0"/>
              <a:t>pair-produced</a:t>
            </a:r>
            <a:r>
              <a:rPr lang="en-US" dirty="0" smtClean="0"/>
              <a:t> from SM decay events</a:t>
            </a:r>
          </a:p>
          <a:p>
            <a:pPr lvl="1"/>
            <a:r>
              <a:rPr lang="en-US" dirty="0" smtClean="0"/>
              <a:t>The lightest SUSY particle (LSP) is </a:t>
            </a:r>
            <a:r>
              <a:rPr lang="en-US" u="sng" dirty="0" smtClean="0"/>
              <a:t>stable</a:t>
            </a:r>
            <a:r>
              <a:rPr lang="en-US" dirty="0" smtClean="0"/>
              <a:t> (dark matter candidate)</a:t>
            </a:r>
            <a:endParaRPr lang="en-US" u="sng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3746501"/>
            <a:ext cx="4983058" cy="28861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-265112"/>
            <a:ext cx="7772400" cy="1143000"/>
          </a:xfrm>
        </p:spPr>
        <p:txBody>
          <a:bodyPr/>
          <a:lstStyle/>
          <a:p>
            <a:r>
              <a:rPr lang="en-US" b="1" dirty="0" smtClean="0"/>
              <a:t>My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9400" y="893763"/>
            <a:ext cx="8864600" cy="59642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Missing </a:t>
            </a:r>
            <a:r>
              <a:rPr lang="en-US" i="1" dirty="0" smtClean="0"/>
              <a:t>E</a:t>
            </a:r>
            <a:r>
              <a:rPr lang="en-US" i="1" baseline="-25000" dirty="0" smtClean="0"/>
              <a:t>T</a:t>
            </a:r>
            <a:r>
              <a:rPr lang="en-US" dirty="0" smtClean="0"/>
              <a:t> from SUSY events and background both fall exponentially</a:t>
            </a:r>
          </a:p>
          <a:p>
            <a:pPr>
              <a:buNone/>
            </a:pPr>
            <a:endParaRPr lang="en-US" sz="541" dirty="0" smtClean="0"/>
          </a:p>
          <a:p>
            <a:r>
              <a:rPr lang="en-US" u="sng" dirty="0" smtClean="0"/>
              <a:t>Project</a:t>
            </a:r>
            <a:r>
              <a:rPr lang="en-US" dirty="0" smtClean="0"/>
              <a:t>: collapse events into </a:t>
            </a:r>
            <a:r>
              <a:rPr lang="en-US" dirty="0" err="1" smtClean="0"/>
              <a:t>dijet</a:t>
            </a:r>
            <a:r>
              <a:rPr lang="en-US" dirty="0" smtClean="0"/>
              <a:t> topologies and use kinematic variables </a:t>
            </a:r>
            <a:r>
              <a:rPr lang="en-US" i="1" dirty="0" smtClean="0"/>
              <a:t>R</a:t>
            </a:r>
            <a:r>
              <a:rPr lang="en-US" dirty="0" smtClean="0"/>
              <a:t> and M</a:t>
            </a:r>
            <a:r>
              <a:rPr lang="en-US" baseline="-25000" dirty="0" smtClean="0"/>
              <a:t>R</a:t>
            </a:r>
            <a:r>
              <a:rPr lang="en-US" dirty="0" smtClean="0"/>
              <a:t> to search for MSSM SUSY signals. Determine whether initial-state radiation (ISR) can be used to distinguish SUSY events from background.</a:t>
            </a:r>
            <a:endParaRPr lang="en-US" u="sng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Future Challenges – appropriate cuts on large QCD </a:t>
            </a:r>
            <a:r>
              <a:rPr lang="en-US" dirty="0" err="1" smtClean="0"/>
              <a:t>multijet</a:t>
            </a:r>
            <a:r>
              <a:rPr lang="en-US" dirty="0" smtClean="0"/>
              <a:t> background (e.g.			                  )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-185573" y="2789017"/>
            <a:ext cx="4881397" cy="2471594"/>
            <a:chOff x="-185573" y="2789017"/>
            <a:chExt cx="4881397" cy="247159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-185573" y="2789017"/>
              <a:ext cx="4881397" cy="247159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440402" y="4518317"/>
              <a:ext cx="258516" cy="29083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3842204" y="4511028"/>
              <a:ext cx="263252" cy="278737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164431" y="6175374"/>
            <a:ext cx="3211514" cy="323171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674395" y="2765424"/>
            <a:ext cx="4376729" cy="2876187"/>
            <a:chOff x="4652170" y="2813049"/>
            <a:chExt cx="4376729" cy="287618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rcRect l="6291"/>
            <a:stretch>
              <a:fillRect/>
            </a:stretch>
          </p:blipFill>
          <p:spPr>
            <a:xfrm>
              <a:off x="4737099" y="2825749"/>
              <a:ext cx="4291800" cy="286348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/>
            <a:srcRect r="97036"/>
            <a:stretch>
              <a:fillRect/>
            </a:stretch>
          </p:blipFill>
          <p:spPr>
            <a:xfrm>
              <a:off x="4652170" y="2813049"/>
              <a:ext cx="135729" cy="286348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-222250"/>
            <a:ext cx="7772400" cy="1143000"/>
          </a:xfrm>
        </p:spPr>
        <p:txBody>
          <a:bodyPr/>
          <a:lstStyle/>
          <a:p>
            <a:r>
              <a:rPr lang="en-US" b="1" dirty="0" smtClean="0"/>
              <a:t>Adventures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079500"/>
            <a:ext cx="4057912" cy="256222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084" y="454188"/>
            <a:ext cx="3703841" cy="34321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" y="3886363"/>
            <a:ext cx="3200399" cy="279972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1502" y="4300143"/>
            <a:ext cx="3663423" cy="222068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377</TotalTime>
  <Words>209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Razor Analysis of R-Parity Conserving SUSY Events</vt:lpstr>
      <vt:lpstr>The CMS Experiment</vt:lpstr>
      <vt:lpstr>The Big Picture – Why SUSY?</vt:lpstr>
      <vt:lpstr>Dark Matter</vt:lpstr>
      <vt:lpstr>My Project</vt:lpstr>
      <vt:lpstr>Adventures</vt:lpstr>
    </vt:vector>
  </TitlesOfParts>
  <Company>Princeton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Razor Analysis of R-Parity Conserving SUSY Events</dc:title>
  <dc:creator>Sagar Vijay</dc:creator>
  <cp:lastModifiedBy>Sagar Vijay</cp:lastModifiedBy>
  <cp:revision>23</cp:revision>
  <dcterms:created xsi:type="dcterms:W3CDTF">2012-06-28T07:37:07Z</dcterms:created>
  <dcterms:modified xsi:type="dcterms:W3CDTF">2012-06-28T10:10:38Z</dcterms:modified>
</cp:coreProperties>
</file>