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790" r:id="rId2"/>
    <p:sldMasterId id="2147483803" r:id="rId3"/>
  </p:sldMasterIdLst>
  <p:notesMasterIdLst>
    <p:notesMasterId r:id="rId28"/>
  </p:notesMasterIdLst>
  <p:handoutMasterIdLst>
    <p:handoutMasterId r:id="rId29"/>
  </p:handoutMasterIdLst>
  <p:sldIdLst>
    <p:sldId id="361" r:id="rId4"/>
    <p:sldId id="325" r:id="rId5"/>
    <p:sldId id="327" r:id="rId6"/>
    <p:sldId id="328" r:id="rId7"/>
    <p:sldId id="329" r:id="rId8"/>
    <p:sldId id="330" r:id="rId9"/>
    <p:sldId id="354" r:id="rId10"/>
    <p:sldId id="353" r:id="rId11"/>
    <p:sldId id="348" r:id="rId12"/>
    <p:sldId id="349" r:id="rId13"/>
    <p:sldId id="350" r:id="rId14"/>
    <p:sldId id="359" r:id="rId15"/>
    <p:sldId id="360" r:id="rId16"/>
    <p:sldId id="334" r:id="rId17"/>
    <p:sldId id="355" r:id="rId18"/>
    <p:sldId id="356" r:id="rId19"/>
    <p:sldId id="357" r:id="rId20"/>
    <p:sldId id="337" r:id="rId21"/>
    <p:sldId id="338" r:id="rId22"/>
    <p:sldId id="358" r:id="rId23"/>
    <p:sldId id="285" r:id="rId24"/>
    <p:sldId id="286" r:id="rId25"/>
    <p:sldId id="266" r:id="rId26"/>
    <p:sldId id="27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357" autoAdjust="0"/>
  </p:normalViewPr>
  <p:slideViewPr>
    <p:cSldViewPr>
      <p:cViewPr>
        <p:scale>
          <a:sx n="75" d="100"/>
          <a:sy n="75" d="100"/>
        </p:scale>
        <p:origin x="-1824" y="-168"/>
      </p:cViewPr>
      <p:guideLst>
        <p:guide orient="horz" pos="197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8F80D23-4446-334F-A0A7-C93C3CB19381}" type="datetimeFigureOut">
              <a:rPr lang="en-US"/>
              <a:pPr>
                <a:defRPr/>
              </a:pPr>
              <a:t>6/14/12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0807148-20E1-F24C-9BDE-2C40292FB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407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+mn-cs"/>
              </a:defRPr>
            </a:lvl1pPr>
          </a:lstStyle>
          <a:p>
            <a:pPr>
              <a:defRPr/>
            </a:pPr>
            <a:fld id="{AE1B8125-F739-114C-9691-6AF641209A9A}" type="datetimeFigureOut">
              <a:rPr lang="en-US"/>
              <a:pPr>
                <a:defRPr/>
              </a:pPr>
              <a:t>6/14/12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+mn-cs"/>
              </a:defRPr>
            </a:lvl1pPr>
          </a:lstStyle>
          <a:p>
            <a:pPr>
              <a:defRPr/>
            </a:pPr>
            <a:fld id="{BE61F082-8B8E-F341-90BC-7ED6020AD0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5563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tiff"/><Relationship Id="rId6" Type="http://schemas.openxmlformats.org/officeDocument/2006/relationships/image" Target="../media/image10.tiff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9" Type="http://schemas.openxmlformats.org/officeDocument/2006/relationships/image" Target="../media/image13.jpeg"/><Relationship Id="rId10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5.tiff"/><Relationship Id="rId5" Type="http://schemas.openxmlformats.org/officeDocument/2006/relationships/image" Target="../media/image16.jpeg"/><Relationship Id="rId6" Type="http://schemas.openxmlformats.org/officeDocument/2006/relationships/image" Target="../media/image17.tiff"/><Relationship Id="rId7" Type="http://schemas.openxmlformats.org/officeDocument/2006/relationships/image" Target="../media/image18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21.jpeg"/><Relationship Id="rId5" Type="http://schemas.openxmlformats.org/officeDocument/2006/relationships/image" Target="../media/image2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dirty="0" smtClean="0">
              <a:latin typeface="Arial"/>
              <a:cs typeface="+mn-cs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GB" sz="3200" b="1" dirty="0" smtClean="0">
                  <a:solidFill>
                    <a:srgbClr val="FFFFFF"/>
                  </a:solidFill>
                  <a:ea typeface="SimSun" charset="0"/>
                  <a:cs typeface="Arial" charset="0"/>
                </a:rPr>
                <a:t>EGI-</a:t>
              </a:r>
              <a:r>
                <a:rPr lang="en-GB" sz="3200" b="1" dirty="0" err="1" smtClean="0">
                  <a:solidFill>
                    <a:srgbClr val="FFFFFF"/>
                  </a:solidFill>
                  <a:ea typeface="SimSun" charset="0"/>
                  <a:cs typeface="Arial" charset="0"/>
                </a:rPr>
                <a:t>InSPIRE</a:t>
              </a:r>
              <a:endParaRPr lang="en-GB" sz="3200" b="1" dirty="0" smtClean="0">
                <a:solidFill>
                  <a:srgbClr val="FFFFFF"/>
                </a:solidFill>
                <a:ea typeface="SimSun" charset="0"/>
                <a:cs typeface="Arial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charset="0"/>
                <a:cs typeface="SimSun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charset="0"/>
                <a:cs typeface="SimSun" charset="0"/>
              </a:rPr>
              <a:t>EGI-InSPIRE RI-261323</a:t>
            </a:r>
          </a:p>
        </p:txBody>
      </p:sp>
      <p:pic>
        <p:nvPicPr>
          <p:cNvPr id="16" name="Pictur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661025"/>
            <a:ext cx="73183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7F9DD6-3144-DB4F-AA0B-300441F92B40}" type="datetime1">
              <a:rPr lang="en-US"/>
              <a:pPr>
                <a:defRPr/>
              </a:pPr>
              <a:t>6/14/12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R&amp;D for DC -- D. van der Ster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43E15-9F89-1843-BB86-987CAEA62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48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4092-FD81-8A48-B7EB-00D080A459F0}" type="datetime1">
              <a:rPr lang="en-US"/>
              <a:pPr>
                <a:defRPr/>
              </a:pPr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R&amp;D for DC -- D. van der 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80F7B-9E1B-AB4F-A71F-43E1FD7B0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96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EB87-78EA-9740-BB4F-093460056C58}" type="datetime1">
              <a:rPr lang="en-US"/>
              <a:pPr>
                <a:defRPr/>
              </a:pPr>
              <a:t>6/14/12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R&amp;D for DC -- D. van der Ster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B53CA-3B08-7347-812B-3AFC3C71D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6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grpSp>
        <p:nvGrpSpPr>
          <p:cNvPr id="4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08224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dirty="0" smtClean="0">
              <a:latin typeface="Arial"/>
              <a:cs typeface="+mn-cs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035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7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1BAC45B7-BB6D-CC4D-BC7B-9A5B66906178}" type="datetime1">
              <a:rPr lang="en-US"/>
              <a:pPr>
                <a:defRPr/>
              </a:pPr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R&amp;D for DC -- D. van der 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08D9DE62-A48E-B541-95D7-3D06F3D17E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charset="0"/>
                <a:cs typeface="SimSun" charset="0"/>
              </a:rPr>
              <a:t>www.egi.eu</a:t>
            </a:r>
          </a:p>
        </p:txBody>
      </p:sp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charset="0"/>
                <a:cs typeface="SimSun" charset="0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4" r:id="rId2"/>
    <p:sldLayoutId id="2147483705" r:id="rId3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8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AC45B7-BB6D-CC4D-BC7B-9A5B66906178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R&amp;D for DC -- D. van der 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D9DE62-A48E-B541-95D7-3D06F3D17E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ADC Development and R&amp;D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endParaRPr lang="en-US" dirty="0" smtClean="0"/>
          </a:p>
          <a:p>
            <a:r>
              <a:rPr lang="en-US" dirty="0" smtClean="0"/>
              <a:t>CERN IT-ES</a:t>
            </a:r>
          </a:p>
        </p:txBody>
      </p:sp>
    </p:spTree>
    <p:extLst>
      <p:ext uri="{BB962C8B-B14F-4D97-AF65-F5344CB8AC3E}">
        <p14:creationId xmlns:p14="http://schemas.microsoft.com/office/powerpoint/2010/main" val="3666027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5888"/>
            <a:ext cx="8712968" cy="865187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Xrootd</a:t>
            </a:r>
            <a:r>
              <a:rPr lang="en-US" b="1" dirty="0" smtClean="0"/>
              <a:t> </a:t>
            </a:r>
            <a:r>
              <a:rPr lang="en-US" b="1" dirty="0" smtClean="0"/>
              <a:t>Federation R</a:t>
            </a:r>
            <a:r>
              <a:rPr lang="en-US" b="1" dirty="0" smtClean="0"/>
              <a:t>&amp;D to Production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6333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Positive experience in USATLAS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Will extend to pilot sites in Europe.</a:t>
            </a:r>
          </a:p>
          <a:p>
            <a:pPr lvl="1"/>
            <a:r>
              <a:rPr lang="en-US" dirty="0" smtClean="0"/>
              <a:t>UK and DE volunteered to try regional federations</a:t>
            </a:r>
          </a:p>
          <a:p>
            <a:pPr lvl="1"/>
            <a:endParaRPr lang="en-US" dirty="0"/>
          </a:p>
          <a:p>
            <a:r>
              <a:rPr lang="en-US" dirty="0" smtClean="0"/>
              <a:t>Use cases of increasing complexity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Fallback solution for I/O issues at with the local storage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Brokering at sites with no complete data sample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76988"/>
            <a:ext cx="2133600" cy="365125"/>
          </a:xfrm>
        </p:spPr>
        <p:txBody>
          <a:bodyPr/>
          <a:lstStyle/>
          <a:p>
            <a:pPr>
              <a:defRPr/>
            </a:pPr>
            <a:fld id="{49214092-FD81-8A48-B7EB-00D080A459F0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43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Federations and WAN access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7"/>
            <a:ext cx="8075612" cy="489654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Obviously, need good WAN access performance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TTreeCache</a:t>
            </a:r>
            <a:r>
              <a:rPr lang="en-US" dirty="0" smtClean="0"/>
              <a:t> increases </a:t>
            </a:r>
            <a:r>
              <a:rPr lang="en-US" dirty="0" smtClean="0"/>
              <a:t>performance in </a:t>
            </a:r>
            <a:r>
              <a:rPr lang="en-US" dirty="0" err="1" smtClean="0"/>
              <a:t>avg</a:t>
            </a:r>
            <a:r>
              <a:rPr lang="en-US" dirty="0" smtClean="0"/>
              <a:t> of 3x</a:t>
            </a:r>
            <a:endParaRPr lang="en-US" dirty="0" smtClean="0"/>
          </a:p>
          <a:p>
            <a:r>
              <a:rPr lang="en-US" dirty="0" smtClean="0"/>
              <a:t>Studies </a:t>
            </a:r>
            <a:r>
              <a:rPr lang="en-US" dirty="0" smtClean="0"/>
              <a:t>ongoing.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76988"/>
            <a:ext cx="2133600" cy="365125"/>
          </a:xfrm>
        </p:spPr>
        <p:txBody>
          <a:bodyPr/>
          <a:lstStyle/>
          <a:p>
            <a:pPr>
              <a:defRPr/>
            </a:pPr>
            <a:fld id="{49214092-FD81-8A48-B7EB-00D080A459F0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pic>
        <p:nvPicPr>
          <p:cNvPr id="13" name="Image 7" descr="scatter4si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28" y="2060848"/>
            <a:ext cx="4127356" cy="2125589"/>
          </a:xfrm>
          <a:prstGeom prst="rect">
            <a:avLst/>
          </a:prstGeom>
        </p:spPr>
      </p:pic>
      <p:pic>
        <p:nvPicPr>
          <p:cNvPr id="14" name="Image 15" descr="scatter4sitesTT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60848"/>
            <a:ext cx="4189201" cy="21574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4437112"/>
            <a:ext cx="780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http://http://</a:t>
            </a:r>
            <a:r>
              <a:rPr lang="en-US" sz="2400" dirty="0" err="1"/>
              <a:t>ivukotic.web.cern.ch</a:t>
            </a:r>
            <a:r>
              <a:rPr lang="en-US" sz="2400" dirty="0"/>
              <a:t>/</a:t>
            </a:r>
            <a:r>
              <a:rPr lang="en-US" sz="2400" dirty="0" err="1"/>
              <a:t>ivukotic</a:t>
            </a:r>
            <a:r>
              <a:rPr lang="en-US" sz="2400" dirty="0"/>
              <a:t>/WAN/</a:t>
            </a:r>
            <a:r>
              <a:rPr lang="en-US" sz="2400" dirty="0" err="1"/>
              <a:t>index.asp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6152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305800" cy="8969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ea typeface="ＭＳ Ｐゴシック" charset="0"/>
                <a:cs typeface="ＭＳ Ｐゴシック" charset="0"/>
              </a:rPr>
              <a:t>Evolving Distributed Data Management:</a:t>
            </a:r>
            <a:br>
              <a:rPr lang="en-US" sz="2800">
                <a:ea typeface="ＭＳ Ｐゴシック" charset="0"/>
                <a:cs typeface="ＭＳ Ｐゴシック" charset="0"/>
              </a:rPr>
            </a:br>
            <a:r>
              <a:rPr lang="en-US" sz="2800">
                <a:ea typeface="ＭＳ Ｐゴシック" charset="0"/>
                <a:cs typeface="ＭＳ Ｐゴシック" charset="0"/>
              </a:rPr>
              <a:t>The Next-Generation DDM System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>
                <a:ea typeface="ＭＳ Ｐゴシック" charset="0"/>
                <a:cs typeface="ＭＳ Ｐゴシック" charset="0"/>
              </a:rPr>
              <a:t>Objective: streamline &amp; simplify the system based on operational experience and new developments</a:t>
            </a:r>
          </a:p>
          <a:p>
            <a:pPr lvl="1"/>
            <a:r>
              <a:rPr lang="en-US" sz="1600">
                <a:ea typeface="ＭＳ Ｐゴシック" charset="0"/>
              </a:rPr>
              <a:t>Eliminate unused features, focus on performance and scalability of critical functions, add new needed capabilities, track evolution of middleware, leverage newly available technologies</a:t>
            </a:r>
          </a:p>
          <a:p>
            <a:r>
              <a:rPr lang="en-US" sz="1800">
                <a:ea typeface="ＭＳ Ｐゴシック" charset="0"/>
                <a:cs typeface="ＭＳ Ｐゴシック" charset="0"/>
              </a:rPr>
              <a:t>Impact: DDM has many dependent clients, from end users to distributed analysis to the production system</a:t>
            </a:r>
          </a:p>
          <a:p>
            <a:pPr lvl="1"/>
            <a:r>
              <a:rPr lang="en-US" sz="1600">
                <a:ea typeface="ＭＳ Ｐゴシック" charset="0"/>
              </a:rPr>
              <a:t>Boundary condition: no interruption to ongoing DDM operations (present version supported through transition)</a:t>
            </a:r>
          </a:p>
          <a:p>
            <a:pPr lvl="1"/>
            <a:r>
              <a:rPr lang="en-US" sz="1600">
                <a:ea typeface="ＭＳ Ｐゴシック" charset="0"/>
              </a:rPr>
              <a:t>The largest single ADC development project for the near future</a:t>
            </a:r>
          </a:p>
          <a:p>
            <a:r>
              <a:rPr lang="en-US" sz="1800">
                <a:ea typeface="ＭＳ Ｐゴシック" charset="0"/>
                <a:cs typeface="ＭＳ Ｐゴシック" charset="0"/>
              </a:rPr>
              <a:t>Status: conceptual model for the next-gen system ‘</a:t>
            </a:r>
            <a:r>
              <a:rPr lang="en-US" altLang="ja-JP" sz="1800">
                <a:ea typeface="ＭＳ Ｐゴシック" charset="0"/>
                <a:cs typeface="ＭＳ Ｐゴシック" charset="0"/>
              </a:rPr>
              <a:t>Rucio</a:t>
            </a:r>
            <a:r>
              <a:rPr lang="en-US" sz="1800"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1800">
                <a:ea typeface="ＭＳ Ｐゴシック" charset="0"/>
                <a:cs typeface="ＭＳ Ｐゴシック" charset="0"/>
              </a:rPr>
              <a:t> documented and currently under discussion with the many user communities</a:t>
            </a:r>
          </a:p>
          <a:p>
            <a:r>
              <a:rPr lang="en-US" sz="1800">
                <a:ea typeface="ＭＳ Ｐゴシック" charset="0"/>
                <a:cs typeface="ＭＳ Ｐゴシック" charset="0"/>
              </a:rPr>
              <a:t>Timeline:</a:t>
            </a:r>
          </a:p>
          <a:p>
            <a:pPr lvl="1"/>
            <a:r>
              <a:rPr lang="en-US" sz="1600">
                <a:ea typeface="ＭＳ Ｐゴシック" charset="0"/>
              </a:rPr>
              <a:t>Architecture document &amp; detailed design ~Jan 2012</a:t>
            </a:r>
          </a:p>
          <a:p>
            <a:pPr lvl="1"/>
            <a:r>
              <a:rPr lang="en-US" sz="1600">
                <a:ea typeface="ＭＳ Ｐゴシック" charset="0"/>
              </a:rPr>
              <a:t>Iterative development throughout 2012</a:t>
            </a:r>
          </a:p>
          <a:p>
            <a:pPr lvl="1"/>
            <a:r>
              <a:rPr lang="en-US" sz="1600">
                <a:ea typeface="ＭＳ Ｐゴシック" charset="0"/>
              </a:rPr>
              <a:t>Validation and deployment for production in 2013</a:t>
            </a:r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7"/>
          </p:nvPr>
        </p:nvSpPr>
        <p:spPr>
          <a:xfrm>
            <a:off x="8532813" y="6473825"/>
            <a:ext cx="514350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eaLnBrk="1" hangingPunct="1"/>
            <a:fld id="{2EC9802E-2F98-EC4D-8757-609A85A86680}" type="slidenum">
              <a:rPr lang="en-US" sz="1400">
                <a:latin typeface="Comic Sans MS" charset="0"/>
              </a:rPr>
              <a:pPr eaLnBrk="1" hangingPunct="1"/>
              <a:t>12</a:t>
            </a:fld>
            <a:endParaRPr lang="en-US" sz="1400"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27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SRM and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ATLAS is in line with the outcome of the WLCG TEG:</a:t>
            </a:r>
          </a:p>
          <a:p>
            <a:pPr lvl="1"/>
            <a:r>
              <a:rPr lang="en-US" dirty="0" smtClean="0"/>
              <a:t>SRM will still be needed as interface to Mass Storage</a:t>
            </a:r>
          </a:p>
          <a:p>
            <a:pPr lvl="1"/>
            <a:r>
              <a:rPr lang="en-US" dirty="0" smtClean="0"/>
              <a:t>In general, the access to storage will rely less and less on SRM</a:t>
            </a:r>
          </a:p>
          <a:p>
            <a:pPr lvl="1"/>
            <a:r>
              <a:rPr lang="en-US" dirty="0" smtClean="0"/>
              <a:t>ATLAS already by-passes SRM whenever possible (i.e. local access)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Development in pipeline</a:t>
            </a:r>
          </a:p>
          <a:p>
            <a:pPr lvl="1"/>
            <a:r>
              <a:rPr lang="en-US" dirty="0" smtClean="0"/>
              <a:t>ATLAS tools being able to leverage other protocols for storage access</a:t>
            </a:r>
          </a:p>
          <a:p>
            <a:pPr lvl="2"/>
            <a:r>
              <a:rPr lang="en-US" dirty="0" err="1" smtClean="0"/>
              <a:t>gridFTP</a:t>
            </a:r>
            <a:r>
              <a:rPr lang="en-US" dirty="0" smtClean="0"/>
              <a:t> w/o SRM, </a:t>
            </a:r>
            <a:r>
              <a:rPr lang="en-US" dirty="0" err="1" smtClean="0"/>
              <a:t>xrootd</a:t>
            </a:r>
            <a:r>
              <a:rPr lang="en-US" dirty="0" smtClean="0"/>
              <a:t>, http</a:t>
            </a:r>
          </a:p>
          <a:p>
            <a:pPr lvl="1"/>
            <a:r>
              <a:rPr lang="en-US" dirty="0" smtClean="0"/>
              <a:t>Grid tools being able to leverage other protocols for storage access</a:t>
            </a:r>
          </a:p>
          <a:p>
            <a:pPr lvl="2"/>
            <a:r>
              <a:rPr lang="en-US" dirty="0" err="1" smtClean="0"/>
              <a:t>gridFTP</a:t>
            </a:r>
            <a:r>
              <a:rPr lang="en-US" dirty="0" smtClean="0"/>
              <a:t> is already there, need FTS-3 for others. </a:t>
            </a:r>
          </a:p>
        </p:txBody>
      </p:sp>
    </p:spTree>
    <p:extLst>
      <p:ext uri="{BB962C8B-B14F-4D97-AF65-F5344CB8AC3E}">
        <p14:creationId xmlns:p14="http://schemas.microsoft.com/office/powerpoint/2010/main" val="2571374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CVMFS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>
                <a:ea typeface="ＭＳ Ｐゴシック" charset="0"/>
                <a:cs typeface="ＭＳ Ｐゴシック" charset="0"/>
              </a:rPr>
              <a:t>Software installation, database releases and conditions data</a:t>
            </a:r>
          </a:p>
          <a:p>
            <a:pPr lvl="1"/>
            <a:r>
              <a:rPr lang="en-US" dirty="0">
                <a:ea typeface="ＭＳ Ｐゴシック" charset="0"/>
              </a:rPr>
              <a:t>CERNVM File System as a common </a:t>
            </a:r>
            <a:r>
              <a:rPr lang="en-US" dirty="0" smtClean="0">
                <a:ea typeface="ＭＳ Ｐゴシック" charset="0"/>
              </a:rPr>
              <a:t>technology</a:t>
            </a:r>
          </a:p>
          <a:p>
            <a:pPr lvl="1"/>
            <a:endParaRPr lang="en-US" dirty="0" smtClean="0">
              <a:ea typeface="ＭＳ Ｐゴシック" charset="0"/>
            </a:endParaRPr>
          </a:p>
          <a:p>
            <a:r>
              <a:rPr lang="en-US" sz="3600" dirty="0" smtClean="0">
                <a:ea typeface="ＭＳ Ｐゴシック" charset="0"/>
              </a:rPr>
              <a:t>ATLAS invites all sites to migrate to CVMFS ASAP</a:t>
            </a:r>
          </a:p>
          <a:p>
            <a:pPr lvl="1"/>
            <a:r>
              <a:rPr lang="en-US" sz="3200" dirty="0" smtClean="0">
                <a:ea typeface="ＭＳ Ｐゴシック" charset="0"/>
              </a:rPr>
              <a:t>Sometime soon, no more need of HOTDISK</a:t>
            </a:r>
          </a:p>
          <a:p>
            <a:pPr lvl="1"/>
            <a:r>
              <a:rPr lang="en-US" dirty="0" smtClean="0">
                <a:ea typeface="ＭＳ Ｐゴシック" charset="0"/>
              </a:rPr>
              <a:t>Thanks to CVMFS we can run on </a:t>
            </a:r>
            <a:r>
              <a:rPr lang="en-US" dirty="0" err="1" smtClean="0">
                <a:ea typeface="ＭＳ Ｐゴシック" charset="0"/>
              </a:rPr>
              <a:t>nightlies</a:t>
            </a:r>
            <a:r>
              <a:rPr lang="en-US" dirty="0" smtClean="0">
                <a:ea typeface="ＭＳ Ｐゴシック" charset="0"/>
              </a:rPr>
              <a:t> on the Grid</a:t>
            </a:r>
          </a:p>
          <a:p>
            <a:pPr marL="457200" lvl="1" indent="0">
              <a:buNone/>
            </a:pPr>
            <a:endParaRPr lang="en-US" dirty="0" smtClean="0">
              <a:ea typeface="ＭＳ Ｐゴシック" charset="0"/>
            </a:endParaRPr>
          </a:p>
          <a:p>
            <a:r>
              <a:rPr lang="en-US" dirty="0" smtClean="0">
                <a:ea typeface="ＭＳ Ｐゴシック" charset="0"/>
              </a:rPr>
              <a:t>Very soon, ATLAS SW installation will move away from WMS and use Panda</a:t>
            </a:r>
          </a:p>
          <a:p>
            <a:pPr lvl="1"/>
            <a:r>
              <a:rPr lang="en-US" dirty="0" smtClean="0">
                <a:ea typeface="ＭＳ Ｐゴシック" charset="0"/>
              </a:rPr>
              <a:t>No more need of special high priority queues</a:t>
            </a:r>
            <a:endParaRPr lang="en-US" dirty="0">
              <a:ea typeface="ＭＳ Ｐゴシック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7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eaLnBrk="1" hangingPunct="1"/>
            <a:fld id="{E9ADCB8F-6025-D444-95A3-246C1DB9B0DB}" type="slidenum">
              <a:rPr lang="en-GB" sz="1400">
                <a:latin typeface="Comic Sans MS" charset="0"/>
              </a:rPr>
              <a:pPr eaLnBrk="1" hangingPunct="1"/>
              <a:t>14</a:t>
            </a:fld>
            <a:endParaRPr lang="en-GB" sz="1400"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21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ATLAS is developing a Information Service (AGIS)</a:t>
            </a:r>
          </a:p>
          <a:p>
            <a:pPr lvl="1"/>
            <a:r>
              <a:rPr lang="en-US" dirty="0" smtClean="0"/>
              <a:t>Used for some use-cases already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AGIS caches information from various sources</a:t>
            </a:r>
          </a:p>
          <a:p>
            <a:pPr lvl="1"/>
            <a:r>
              <a:rPr lang="en-US" dirty="0" smtClean="0"/>
              <a:t>Including the BDII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Correctness of </a:t>
            </a:r>
            <a:r>
              <a:rPr lang="en-US" dirty="0" err="1" smtClean="0"/>
              <a:t>infos</a:t>
            </a:r>
            <a:r>
              <a:rPr lang="en-US" dirty="0" smtClean="0"/>
              <a:t> in the BDII is very important</a:t>
            </a:r>
          </a:p>
          <a:p>
            <a:pPr lvl="1"/>
            <a:r>
              <a:rPr lang="en-US" dirty="0" smtClean="0"/>
              <a:t>Queue status</a:t>
            </a:r>
          </a:p>
          <a:p>
            <a:pPr lvl="1"/>
            <a:r>
              <a:rPr lang="en-US" dirty="0" smtClean="0"/>
              <a:t>Disk Space</a:t>
            </a:r>
          </a:p>
          <a:p>
            <a:pPr lvl="1"/>
            <a:r>
              <a:rPr lang="en-US" dirty="0" smtClean="0"/>
              <a:t>Pledges and HEPSPEC benchmarks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54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/>
              <a:t>Multicore or whole-node scheduling </a:t>
            </a:r>
            <a:r>
              <a:rPr lang="en-US" dirty="0" smtClean="0"/>
              <a:t>coming</a:t>
            </a:r>
            <a:endParaRPr lang="en-US" dirty="0"/>
          </a:p>
          <a:p>
            <a:pPr lvl="1">
              <a:defRPr/>
            </a:pPr>
            <a:r>
              <a:rPr lang="en-US" dirty="0"/>
              <a:t>64 bit </a:t>
            </a:r>
            <a:r>
              <a:rPr lang="en-US" dirty="0" err="1"/>
              <a:t>reco</a:t>
            </a:r>
            <a:r>
              <a:rPr lang="en-US" dirty="0"/>
              <a:t> memory footprint &amp; </a:t>
            </a:r>
            <a:r>
              <a:rPr lang="en-US" dirty="0" err="1"/>
              <a:t>AthenaMP</a:t>
            </a:r>
            <a:endParaRPr lang="en-US" dirty="0"/>
          </a:p>
          <a:p>
            <a:pPr lvl="1">
              <a:defRPr/>
            </a:pPr>
            <a:r>
              <a:rPr lang="en-US" dirty="0"/>
              <a:t>local batch system scaling - otherwise #slots blows up</a:t>
            </a:r>
          </a:p>
          <a:p>
            <a:pPr lvl="1">
              <a:defRPr/>
            </a:pPr>
            <a:r>
              <a:rPr lang="en-US" dirty="0"/>
              <a:t>cloud computing - whole-node (VM) by </a:t>
            </a:r>
            <a:r>
              <a:rPr lang="en-US" dirty="0" smtClean="0"/>
              <a:t>definition</a:t>
            </a:r>
          </a:p>
          <a:p>
            <a:pPr lvl="1">
              <a:defRPr/>
            </a:pPr>
            <a:r>
              <a:rPr lang="en-US" dirty="0" smtClean="0"/>
              <a:t>Reduce number of transient files and access to storage</a:t>
            </a:r>
          </a:p>
          <a:p>
            <a:pPr marL="457200" lvl="1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but not there yet … : deployment</a:t>
            </a:r>
          </a:p>
          <a:p>
            <a:pPr lvl="1"/>
            <a:r>
              <a:rPr lang="en-US" dirty="0"/>
              <a:t>dedicated multi-core resources wasted when only serial jobs </a:t>
            </a:r>
          </a:p>
          <a:p>
            <a:pPr lvl="1"/>
            <a:r>
              <a:rPr lang="en-US" dirty="0" smtClean="0"/>
              <a:t>serial</a:t>
            </a:r>
            <a:r>
              <a:rPr lang="en-US" dirty="0"/>
              <a:t>-to-</a:t>
            </a:r>
            <a:r>
              <a:rPr lang="en-US" dirty="0" err="1"/>
              <a:t>Ncore</a:t>
            </a:r>
            <a:r>
              <a:rPr lang="en-US" dirty="0"/>
              <a:t> is expensive – drain last job </a:t>
            </a:r>
            <a:endParaRPr lang="en-US" dirty="0" smtClean="0"/>
          </a:p>
          <a:p>
            <a:pPr lvl="1"/>
            <a:r>
              <a:rPr lang="en-US" dirty="0" smtClean="0"/>
              <a:t>Ok </a:t>
            </a:r>
            <a:r>
              <a:rPr lang="en-US" dirty="0"/>
              <a:t>for steady stream of </a:t>
            </a:r>
            <a:r>
              <a:rPr lang="en-US" dirty="0" err="1"/>
              <a:t>Ncore</a:t>
            </a:r>
            <a:r>
              <a:rPr lang="en-US" dirty="0"/>
              <a:t> </a:t>
            </a:r>
            <a:r>
              <a:rPr lang="en-US" dirty="0" smtClean="0"/>
              <a:t>jobs</a:t>
            </a:r>
          </a:p>
          <a:p>
            <a:r>
              <a:rPr lang="en-US" dirty="0" smtClean="0"/>
              <a:t>But not there yet… : software </a:t>
            </a:r>
          </a:p>
          <a:p>
            <a:pPr lvl="1"/>
            <a:r>
              <a:rPr lang="en-US" dirty="0" err="1" smtClean="0"/>
              <a:t>AthenaMP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en-US" dirty="0" err="1"/>
              <a:t>Reco</a:t>
            </a:r>
            <a:r>
              <a:rPr lang="en-US" dirty="0"/>
              <a:t> and G4sim, but not </a:t>
            </a:r>
            <a:r>
              <a:rPr lang="en-US" dirty="0" err="1"/>
              <a:t>digi</a:t>
            </a:r>
            <a:r>
              <a:rPr lang="en-US" dirty="0"/>
              <a:t> (prevents MC </a:t>
            </a:r>
            <a:r>
              <a:rPr lang="en-US" dirty="0" err="1"/>
              <a:t>reco</a:t>
            </a:r>
            <a:r>
              <a:rPr lang="en-US" dirty="0"/>
              <a:t> usage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File merging is still serialized …</a:t>
            </a:r>
          </a:p>
          <a:p>
            <a:pPr lvl="1"/>
            <a:endParaRPr lang="en-US" dirty="0"/>
          </a:p>
          <a:p>
            <a:pPr>
              <a:defRPr/>
            </a:pPr>
            <a:r>
              <a:rPr lang="en-US" dirty="0"/>
              <a:t>N</a:t>
            </a:r>
            <a:r>
              <a:rPr lang="en-US" dirty="0" smtClean="0"/>
              <a:t>eed </a:t>
            </a:r>
            <a:r>
              <a:rPr lang="en-US" dirty="0"/>
              <a:t>to get more </a:t>
            </a:r>
            <a:r>
              <a:rPr lang="en-US" dirty="0" smtClean="0"/>
              <a:t>experience. Not ready for production.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91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gLexec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ATLAS </a:t>
            </a:r>
            <a:r>
              <a:rPr lang="en-US" dirty="0" err="1" smtClean="0"/>
              <a:t>si</a:t>
            </a:r>
            <a:r>
              <a:rPr lang="en-US" dirty="0" smtClean="0"/>
              <a:t> not particularly fan of </a:t>
            </a:r>
            <a:r>
              <a:rPr lang="en-US" dirty="0" err="1" smtClean="0"/>
              <a:t>gLexec</a:t>
            </a:r>
            <a:r>
              <a:rPr lang="en-US" dirty="0" smtClean="0"/>
              <a:t> … </a:t>
            </a:r>
          </a:p>
          <a:p>
            <a:pPr lvl="1"/>
            <a:r>
              <a:rPr lang="en-US" dirty="0" smtClean="0"/>
              <a:t>We believe it creates more problems than it solves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Nevertheless, WLCG Security TEG provided quite clear indications</a:t>
            </a:r>
          </a:p>
          <a:p>
            <a:pPr lvl="1"/>
            <a:r>
              <a:rPr lang="en-US" dirty="0" smtClean="0"/>
              <a:t>In addition we can leverage the identity switching to optimize resource usage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Two possibilities under evolution:</a:t>
            </a:r>
          </a:p>
          <a:p>
            <a:pPr lvl="1"/>
            <a:r>
              <a:rPr lang="en-US" dirty="0" smtClean="0"/>
              <a:t> handle </a:t>
            </a:r>
            <a:r>
              <a:rPr lang="en-US" dirty="0" err="1" smtClean="0"/>
              <a:t>gLexec</a:t>
            </a:r>
            <a:r>
              <a:rPr lang="en-US" dirty="0" smtClean="0"/>
              <a:t> from the ATLAS pilot</a:t>
            </a:r>
          </a:p>
          <a:p>
            <a:pPr lvl="2"/>
            <a:r>
              <a:rPr lang="en-US" dirty="0" smtClean="0"/>
              <a:t>Original idea, was fragile but many problems could be fixed by now. Re-testing. </a:t>
            </a:r>
          </a:p>
          <a:p>
            <a:pPr lvl="1"/>
            <a:r>
              <a:rPr lang="en-US" dirty="0" smtClean="0"/>
              <a:t>Handle </a:t>
            </a:r>
            <a:r>
              <a:rPr lang="en-US" dirty="0" err="1" smtClean="0"/>
              <a:t>gLexec</a:t>
            </a:r>
            <a:r>
              <a:rPr lang="en-US" dirty="0" smtClean="0"/>
              <a:t> through </a:t>
            </a:r>
            <a:r>
              <a:rPr lang="en-US" dirty="0" err="1" smtClean="0"/>
              <a:t>glideinWMS</a:t>
            </a:r>
            <a:endParaRPr lang="en-US" dirty="0" smtClean="0"/>
          </a:p>
          <a:p>
            <a:pPr lvl="2"/>
            <a:r>
              <a:rPr lang="en-US" dirty="0" smtClean="0"/>
              <a:t>It works, but introduce a considerable overlay and complication</a:t>
            </a:r>
          </a:p>
          <a:p>
            <a:pPr lvl="2"/>
            <a:endParaRPr lang="en-US" dirty="0"/>
          </a:p>
          <a:p>
            <a:r>
              <a:rPr lang="en-US" dirty="0" smtClean="0"/>
              <a:t>If </a:t>
            </a:r>
            <a:r>
              <a:rPr lang="en-US" dirty="0" err="1" smtClean="0"/>
              <a:t>gLexec</a:t>
            </a:r>
            <a:r>
              <a:rPr lang="en-US" dirty="0" smtClean="0"/>
              <a:t> is broken at your site today, we will not complain…  </a:t>
            </a:r>
          </a:p>
        </p:txBody>
      </p:sp>
    </p:spTree>
    <p:extLst>
      <p:ext uri="{BB962C8B-B14F-4D97-AF65-F5344CB8AC3E}">
        <p14:creationId xmlns:p14="http://schemas.microsoft.com/office/powerpoint/2010/main" val="4071649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Cloud Computing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>
                <a:ea typeface="ＭＳ Ｐゴシック" charset="0"/>
                <a:cs typeface="ＭＳ Ｐゴシック" charset="0"/>
              </a:rPr>
              <a:t>Buzz word or powerful tool?</a:t>
            </a:r>
          </a:p>
          <a:p>
            <a:r>
              <a:rPr lang="en-US" sz="2000">
                <a:ea typeface="ＭＳ Ｐゴシック" charset="0"/>
                <a:cs typeface="ＭＳ Ｐゴシック" charset="0"/>
              </a:rPr>
              <a:t>Could be the latter if it offers the uniform homogeneity across computing resources that grids never quite gave us</a:t>
            </a:r>
          </a:p>
          <a:p>
            <a:r>
              <a:rPr lang="en-US" sz="2000">
                <a:ea typeface="ＭＳ Ｐゴシック" charset="0"/>
                <a:cs typeface="ＭＳ Ｐゴシック" charset="0"/>
              </a:rPr>
              <a:t>Potential to complement and augment the grid</a:t>
            </a:r>
          </a:p>
          <a:p>
            <a:r>
              <a:rPr lang="en-US" sz="2000">
                <a:ea typeface="ＭＳ Ｐゴシック" charset="0"/>
                <a:cs typeface="ＭＳ Ｐゴシック" charset="0"/>
              </a:rPr>
              <a:t>Adoption of virtualization by facilities has begun</a:t>
            </a:r>
          </a:p>
          <a:p>
            <a:r>
              <a:rPr lang="en-US" sz="2000">
                <a:ea typeface="ＭＳ Ｐゴシック" charset="0"/>
                <a:cs typeface="ＭＳ Ｐゴシック" charset="0"/>
              </a:rPr>
              <a:t>Academic clouds already exist, commercial clouds may (sooner or later) be cost-effective for peak processing</a:t>
            </a:r>
          </a:p>
          <a:p>
            <a:pPr lvl="1"/>
            <a:r>
              <a:rPr lang="en-US" sz="2000">
                <a:ea typeface="ＭＳ Ｐゴシック" charset="0"/>
              </a:rPr>
              <a:t>CERN has one! lxcloud</a:t>
            </a:r>
          </a:p>
          <a:p>
            <a:r>
              <a:rPr lang="en-US" sz="2000">
                <a:ea typeface="ＭＳ Ｐゴシック" charset="0"/>
                <a:cs typeface="ＭＳ Ｐゴシック" charset="0"/>
              </a:rPr>
              <a:t>Funding agencies have started asking us about cloud utilization</a:t>
            </a:r>
          </a:p>
          <a:p>
            <a:r>
              <a:rPr lang="en-US" sz="2000" b="1">
                <a:ea typeface="ＭＳ Ｐゴシック" charset="0"/>
                <a:cs typeface="ＭＳ Ｐゴシック" charset="0"/>
              </a:rPr>
              <a:t>Prudent course: cloud-enable our processing so we can evaluate utility of clouds and be able to leverage them</a:t>
            </a:r>
          </a:p>
          <a:p>
            <a:pPr lvl="1"/>
            <a:r>
              <a:rPr lang="en-US" sz="2000">
                <a:ea typeface="ＭＳ Ｐゴシック" charset="0"/>
              </a:rPr>
              <a:t>Answer for ourselves: are they useful? Will they be?</a:t>
            </a:r>
          </a:p>
          <a:p>
            <a:pPr lvl="1"/>
            <a:r>
              <a:rPr lang="en-US" sz="2000">
                <a:ea typeface="ＭＳ Ｐゴシック" charset="0"/>
              </a:rPr>
              <a:t>Effective integration with storage is a central issue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7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eaLnBrk="1" hangingPunct="1"/>
            <a:fld id="{F5DC6F7B-7A4D-A144-B246-444001DEA001}" type="slidenum">
              <a:rPr lang="en-GB" sz="1400">
                <a:latin typeface="Comic Sans MS" charset="0"/>
              </a:rPr>
              <a:pPr eaLnBrk="1" hangingPunct="1"/>
              <a:t>18</a:t>
            </a:fld>
            <a:endParaRPr lang="en-GB" sz="1400"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85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ea typeface="ＭＳ Ｐゴシック" charset="0"/>
                <a:cs typeface="ＭＳ Ｐゴシック" charset="0"/>
              </a:rPr>
              <a:t>ATLAS Cloud Computing R&amp;D</a:t>
            </a:r>
            <a:endParaRPr lang="en-US" sz="24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381000" y="1119188"/>
            <a:ext cx="8610600" cy="5334000"/>
          </a:xfrm>
        </p:spPr>
        <p:txBody>
          <a:bodyPr/>
          <a:lstStyle/>
          <a:p>
            <a:r>
              <a:rPr lang="en-US" sz="2000" dirty="0">
                <a:ea typeface="ＭＳ Ｐゴシック" charset="0"/>
                <a:cs typeface="ＭＳ Ｐゴシック" charset="0"/>
              </a:rPr>
              <a:t>Condor Cloud Scheduler (U Victoria)</a:t>
            </a:r>
          </a:p>
          <a:p>
            <a:pPr lvl="1"/>
            <a:r>
              <a:rPr lang="en-US" sz="1800" dirty="0">
                <a:ea typeface="ＭＳ Ｐゴシック" charset="0"/>
              </a:rPr>
              <a:t>Leverage Condor to run </a:t>
            </a:r>
            <a:r>
              <a:rPr lang="en-US" sz="1800" dirty="0" err="1">
                <a:ea typeface="ＭＳ Ｐゴシック" charset="0"/>
              </a:rPr>
              <a:t>PanDA</a:t>
            </a:r>
            <a:r>
              <a:rPr lang="en-US" sz="1800" dirty="0">
                <a:ea typeface="ＭＳ Ｐゴシック" charset="0"/>
              </a:rPr>
              <a:t> pilots on CERNVM VMs, no </a:t>
            </a:r>
            <a:r>
              <a:rPr lang="en-US" sz="1800" dirty="0" err="1">
                <a:ea typeface="ＭＳ Ｐゴシック" charset="0"/>
              </a:rPr>
              <a:t>PanDA</a:t>
            </a:r>
            <a:r>
              <a:rPr lang="en-US" sz="1800" dirty="0">
                <a:ea typeface="ＭＳ Ｐゴシック" charset="0"/>
              </a:rPr>
              <a:t> changes required</a:t>
            </a:r>
          </a:p>
          <a:p>
            <a:pPr lvl="1"/>
            <a:r>
              <a:rPr lang="en-US" sz="1800" dirty="0">
                <a:ea typeface="ＭＳ Ｐゴシック" charset="0"/>
              </a:rPr>
              <a:t>Cloud Scheduler manages VM creation and proxy based authorization/authentication</a:t>
            </a:r>
          </a:p>
          <a:p>
            <a:pPr lvl="1"/>
            <a:r>
              <a:rPr lang="en-US" sz="1800" dirty="0">
                <a:ea typeface="ＭＳ Ｐゴシック" charset="0"/>
              </a:rPr>
              <a:t>Proof of concept working, needs pilot factory for real-world use</a:t>
            </a:r>
          </a:p>
          <a:p>
            <a:endParaRPr lang="en-US" sz="2000" dirty="0" smtClean="0"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ea typeface="ＭＳ Ｐゴシック" charset="0"/>
                <a:cs typeface="ＭＳ Ｐゴシック" charset="0"/>
              </a:rPr>
              <a:t>Cloud 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Factories (CERN)</a:t>
            </a:r>
          </a:p>
          <a:p>
            <a:pPr lvl="1"/>
            <a:r>
              <a:rPr lang="en-US" sz="1800" dirty="0">
                <a:ea typeface="ＭＳ Ｐゴシック" charset="0"/>
              </a:rPr>
              <a:t>Understand how to run </a:t>
            </a:r>
            <a:r>
              <a:rPr lang="en-US" sz="1800" dirty="0" err="1">
                <a:ea typeface="ＭＳ Ｐゴシック" charset="0"/>
              </a:rPr>
              <a:t>PanDA</a:t>
            </a:r>
            <a:r>
              <a:rPr lang="en-US" sz="1800" dirty="0">
                <a:ea typeface="ＭＳ Ｐゴシック" charset="0"/>
              </a:rPr>
              <a:t> sites in the cloud</a:t>
            </a:r>
          </a:p>
          <a:p>
            <a:pPr lvl="1"/>
            <a:r>
              <a:rPr lang="en-US" sz="1800" dirty="0">
                <a:ea typeface="ＭＳ Ｐゴシック" charset="0"/>
              </a:rPr>
              <a:t>Manage VMs directly using a cloud API</a:t>
            </a:r>
          </a:p>
          <a:p>
            <a:pPr lvl="1"/>
            <a:r>
              <a:rPr lang="en-US" sz="1800" dirty="0">
                <a:ea typeface="ＭＳ Ｐゴシック" charset="0"/>
              </a:rPr>
              <a:t>Running example on CERN’s </a:t>
            </a:r>
            <a:r>
              <a:rPr lang="en-US" sz="1800" dirty="0" err="1">
                <a:ea typeface="ＭＳ Ｐゴシック" charset="0"/>
              </a:rPr>
              <a:t>lxcloud</a:t>
            </a:r>
            <a:r>
              <a:rPr lang="en-US" sz="1800" dirty="0">
                <a:ea typeface="ＭＳ Ｐゴシック" charset="0"/>
              </a:rPr>
              <a:t> with CERN SE data access</a:t>
            </a:r>
          </a:p>
          <a:p>
            <a:pPr lvl="1"/>
            <a:r>
              <a:rPr lang="en-US" sz="1800" dirty="0">
                <a:ea typeface="ＭＳ Ｐゴシック" charset="0"/>
              </a:rPr>
              <a:t>Target use case: a personal cloud factory</a:t>
            </a:r>
          </a:p>
          <a:p>
            <a:pPr lvl="2"/>
            <a:r>
              <a:rPr lang="en-US" sz="1400" dirty="0" err="1">
                <a:latin typeface="Comic Sans MS" charset="0"/>
                <a:ea typeface="ＭＳ Ｐゴシック" charset="0"/>
              </a:rPr>
              <a:t>Eg</a:t>
            </a:r>
            <a:r>
              <a:rPr lang="en-US" sz="1400" dirty="0">
                <a:latin typeface="Comic Sans MS" charset="0"/>
                <a:ea typeface="ＭＳ Ｐゴシック" charset="0"/>
              </a:rPr>
              <a:t>. Amazon + credit card = analysis done by conference deadline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7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eaLnBrk="1" hangingPunct="1"/>
            <a:fld id="{D069858F-F034-714E-A5BE-0800EFEC93E3}" type="slidenum">
              <a:rPr lang="en-GB" sz="1400">
                <a:latin typeface="Comic Sans MS" charset="0"/>
              </a:rPr>
              <a:pPr eaLnBrk="1" hangingPunct="1"/>
              <a:t>19</a:t>
            </a:fld>
            <a:endParaRPr lang="en-GB" sz="1400"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91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ATLAS Computing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Model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>
                <a:ea typeface="ＭＳ Ｐゴシック" charset="0"/>
                <a:cs typeface="ＭＳ Ｐゴシック" charset="0"/>
              </a:rPr>
              <a:t>Global computing within a hierarchy of Tiered centers organized in (primarily) regional ‘clouds’</a:t>
            </a:r>
          </a:p>
          <a:p>
            <a:pPr lvl="1"/>
            <a:r>
              <a:rPr lang="en-US" sz="2000" b="1" i="1" dirty="0" smtClean="0">
                <a:ea typeface="ＭＳ Ｐゴシック" charset="0"/>
              </a:rPr>
              <a:t>Optimize </a:t>
            </a:r>
            <a:r>
              <a:rPr lang="en-US" sz="2000" b="1" i="1" dirty="0">
                <a:ea typeface="ＭＳ Ｐゴシック" charset="0"/>
              </a:rPr>
              <a:t>data flow in an environment of expensive, limited-bandwidth </a:t>
            </a:r>
            <a:r>
              <a:rPr lang="en-US" sz="2000" b="1" i="1" dirty="0" smtClean="0">
                <a:ea typeface="ＭＳ Ｐゴシック" charset="0"/>
              </a:rPr>
              <a:t>networks</a:t>
            </a:r>
          </a:p>
          <a:p>
            <a:pPr lvl="1"/>
            <a:endParaRPr lang="en-US" sz="2000" b="1" i="1" dirty="0">
              <a:ea typeface="ＭＳ Ｐゴシック" charset="0"/>
            </a:endParaRPr>
          </a:p>
          <a:p>
            <a:r>
              <a:rPr lang="en-US" sz="2800" dirty="0" smtClean="0">
                <a:ea typeface="ＭＳ Ｐゴシック" charset="0"/>
                <a:cs typeface="ＭＳ Ｐゴシック" charset="0"/>
              </a:rPr>
              <a:t>Cloud </a:t>
            </a:r>
            <a:r>
              <a:rPr lang="en-US" sz="2800" dirty="0">
                <a:ea typeface="ＭＳ Ｐゴシック" charset="0"/>
                <a:cs typeface="ＭＳ Ｐゴシック" charset="0"/>
              </a:rPr>
              <a:t>model has limitations that are avoidable in the era of abundant networking</a:t>
            </a:r>
          </a:p>
          <a:p>
            <a:pPr lvl="1"/>
            <a:r>
              <a:rPr lang="en-US" sz="2400" dirty="0">
                <a:ea typeface="ＭＳ Ｐゴシック" charset="0"/>
                <a:cs typeface="ＭＳ Ｐゴシック" charset="0"/>
              </a:rPr>
              <a:t>Cloud boundaries negatively impact efficient data processing, data placement and access, disk space usage, network bandwidth, </a:t>
            </a:r>
            <a:r>
              <a:rPr lang="en-US" sz="2400" dirty="0" smtClean="0">
                <a:ea typeface="ＭＳ Ｐゴシック" charset="0"/>
                <a:cs typeface="ＭＳ Ｐゴシック" charset="0"/>
              </a:rPr>
              <a:t>…</a:t>
            </a:r>
          </a:p>
          <a:p>
            <a:pPr lvl="1"/>
            <a:endParaRPr lang="en-US" sz="2400" dirty="0">
              <a:ea typeface="ＭＳ Ｐゴシック" charset="0"/>
              <a:cs typeface="ＭＳ Ｐゴシック" charset="0"/>
            </a:endParaRPr>
          </a:p>
          <a:p>
            <a:r>
              <a:rPr lang="en-US" sz="2800" b="1" dirty="0" smtClean="0">
                <a:ea typeface="ＭＳ Ｐゴシック" charset="0"/>
                <a:cs typeface="ＭＳ Ｐゴシック" charset="0"/>
              </a:rPr>
              <a:t>Exploit </a:t>
            </a:r>
            <a:r>
              <a:rPr lang="en-US" sz="2800" b="1" dirty="0">
                <a:ea typeface="ＭＳ Ｐゴシック" charset="0"/>
                <a:cs typeface="ＭＳ Ｐゴシック" charset="0"/>
              </a:rPr>
              <a:t>ability of our networks to move data effectively </a:t>
            </a:r>
            <a:r>
              <a:rPr lang="en-US" sz="2800" b="1" i="1" dirty="0">
                <a:ea typeface="ＭＳ Ｐゴシック" charset="0"/>
                <a:cs typeface="ＭＳ Ｐゴシック" charset="0"/>
              </a:rPr>
              <a:t>between</a:t>
            </a:r>
            <a:r>
              <a:rPr lang="en-US" sz="2800" b="1" dirty="0">
                <a:ea typeface="ＭＳ Ｐゴシック" charset="0"/>
                <a:cs typeface="ＭＳ Ｐゴシック" charset="0"/>
              </a:rPr>
              <a:t> as well as </a:t>
            </a:r>
            <a:r>
              <a:rPr lang="en-US" sz="2800" b="1" i="1" dirty="0">
                <a:ea typeface="ＭＳ Ｐゴシック" charset="0"/>
                <a:cs typeface="ＭＳ Ｐゴシック" charset="0"/>
              </a:rPr>
              <a:t>within</a:t>
            </a:r>
            <a:r>
              <a:rPr lang="en-US" sz="2800" b="1" dirty="0">
                <a:ea typeface="ＭＳ Ｐゴシック" charset="0"/>
                <a:cs typeface="ＭＳ Ｐゴシック" charset="0"/>
              </a:rPr>
              <a:t> clouds</a:t>
            </a:r>
          </a:p>
          <a:p>
            <a:endParaRPr lang="en-US" sz="2600" dirty="0">
              <a:latin typeface="Comic Sans MS" charset="0"/>
              <a:ea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7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eaLnBrk="1" hangingPunct="1"/>
            <a:fld id="{6E8D6D4B-5C70-9B43-9205-741CC638D25D}" type="slidenum">
              <a:rPr lang="en-GB" sz="1400">
                <a:latin typeface="Comic Sans MS" charset="0"/>
              </a:rPr>
              <a:pPr eaLnBrk="1" hangingPunct="1"/>
              <a:t>2</a:t>
            </a:fld>
            <a:endParaRPr lang="en-GB" sz="1400"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5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Cloud Futures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 smtClean="0"/>
              <a:t>Many of the activities are reaching a point where we can start getting feedback from users</a:t>
            </a:r>
          </a:p>
          <a:p>
            <a:pPr lvl="1">
              <a:defRPr/>
            </a:pPr>
            <a:r>
              <a:rPr lang="en-US" dirty="0" smtClean="0"/>
              <a:t>Should focus in the next months on eliminating options, and determine what we can deliver in production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Cloud Storage</a:t>
            </a:r>
          </a:p>
          <a:p>
            <a:pPr lvl="1">
              <a:defRPr/>
            </a:pPr>
            <a:r>
              <a:rPr lang="en-US" dirty="0" smtClean="0"/>
              <a:t>This is the hard part. Some free S3 endpoints are just coming online, so effective R&amp;D is only starting now.</a:t>
            </a:r>
          </a:p>
          <a:p>
            <a:pPr lvl="1">
              <a:defRPr/>
            </a:pPr>
            <a:r>
              <a:rPr lang="en-US" dirty="0" smtClean="0"/>
              <a:t>Looking forward to good progress in caching (</a:t>
            </a:r>
            <a:r>
              <a:rPr lang="en-US" dirty="0" err="1" smtClean="0"/>
              <a:t>Xrootd</a:t>
            </a:r>
            <a:r>
              <a:rPr lang="en-US" dirty="0" smtClean="0"/>
              <a:t>/HDFS in cloud) and DDM S3 Evaluation (</a:t>
            </a:r>
            <a:r>
              <a:rPr lang="en-US" dirty="0" err="1" smtClean="0"/>
              <a:t>Rucio</a:t>
            </a:r>
            <a:r>
              <a:rPr lang="en-US" dirty="0" smtClean="0"/>
              <a:t> incubator proposal)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Support the grid sites who want to offer private cloud resources</a:t>
            </a:r>
          </a:p>
          <a:p>
            <a:pPr lvl="1">
              <a:defRPr/>
            </a:pPr>
            <a:r>
              <a:rPr lang="en-US" dirty="0" smtClean="0"/>
              <a:t>Develop guidelines, best practices</a:t>
            </a:r>
          </a:p>
          <a:p>
            <a:pPr lvl="1">
              <a:defRPr/>
            </a:pPr>
            <a:r>
              <a:rPr lang="en-US" dirty="0" smtClean="0"/>
              <a:t>Good examples already, e.g. </a:t>
            </a:r>
            <a:r>
              <a:rPr lang="en-US" dirty="0" err="1" smtClean="0"/>
              <a:t>LxCloud</a:t>
            </a:r>
            <a:r>
              <a:rPr lang="en-US" dirty="0" smtClean="0"/>
              <a:t>, PIC, BNL, and others.</a:t>
            </a:r>
          </a:p>
        </p:txBody>
      </p:sp>
      <p:sp>
        <p:nvSpPr>
          <p:cNvPr id="11267" name="Date Placeholder 3"/>
          <p:cNvSpPr>
            <a:spLocks noGrp="1"/>
          </p:cNvSpPr>
          <p:nvPr>
            <p:ph type="dt" sz="half" idx="4294967295"/>
          </p:nvPr>
        </p:nvSpPr>
        <p:spPr bwMode="auto">
          <a:xfrm>
            <a:off x="0" y="63769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C638A08-BE3F-8543-B75A-B7B011B1EF81}" type="datetime1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6/14/12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964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NoSQL</a:t>
            </a:r>
            <a:r>
              <a:rPr lang="en-US" dirty="0" smtClean="0"/>
              <a:t> (ops, Structured Storage)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76988"/>
            <a:ext cx="2133600" cy="365125"/>
          </a:xfrm>
        </p:spPr>
        <p:txBody>
          <a:bodyPr/>
          <a:lstStyle/>
          <a:p>
            <a:pPr>
              <a:defRPr/>
            </a:pPr>
            <a:fld id="{49214092-FD81-8A48-B7EB-00D080A459F0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1719"/>
            <a:ext cx="9144000" cy="52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891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technologies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6187"/>
            <a:ext cx="9144000" cy="44110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5661248"/>
            <a:ext cx="8540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ATLAS and the WLCG Database TEG decided for </a:t>
            </a:r>
            <a:r>
              <a:rPr lang="en-US" sz="2400" b="1" dirty="0" err="1" smtClean="0"/>
              <a:t>Hadoop</a:t>
            </a:r>
            <a:r>
              <a:rPr lang="en-US" sz="2400" b="1" dirty="0" smtClean="0"/>
              <a:t> 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538584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latin typeface="Arial" charset="0"/>
              </a:rPr>
              <a:t>NoSQL</a:t>
            </a:r>
            <a:r>
              <a:rPr lang="en-US" sz="3600" b="1" dirty="0" smtClean="0">
                <a:latin typeface="Arial" charset="0"/>
              </a:rPr>
              <a:t>: </a:t>
            </a:r>
            <a:r>
              <a:rPr lang="en-US" sz="3600" b="1" dirty="0" smtClean="0"/>
              <a:t>“Big data processing</a:t>
            </a:r>
            <a:r>
              <a:rPr lang="en-US" sz="3600" b="1" dirty="0" smtClean="0"/>
              <a:t>”</a:t>
            </a:r>
            <a:endParaRPr lang="en-US" sz="3600" b="1" dirty="0">
              <a:latin typeface="Arial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11188" y="1412875"/>
            <a:ext cx="8075612" cy="475242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DDM use cases</a:t>
            </a:r>
          </a:p>
          <a:p>
            <a:pPr lvl="1"/>
            <a:r>
              <a:rPr lang="en-US" dirty="0" smtClean="0"/>
              <a:t>disk pool access, log file analysis, trace mining, file sharing, accounting, </a:t>
            </a:r>
            <a:r>
              <a:rPr lang="en-US" dirty="0" smtClean="0"/>
              <a:t>search</a:t>
            </a:r>
          </a:p>
          <a:p>
            <a:pPr lvl="1"/>
            <a:r>
              <a:rPr lang="en-US" dirty="0" smtClean="0"/>
              <a:t>Leveraging an existing </a:t>
            </a:r>
            <a:r>
              <a:rPr lang="en-US" dirty="0" err="1" smtClean="0"/>
              <a:t>Hadoop</a:t>
            </a:r>
            <a:r>
              <a:rPr lang="en-US" dirty="0" smtClean="0"/>
              <a:t> installation at CERN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>
                <a:latin typeface="Arial" charset="0"/>
              </a:rPr>
              <a:t>Panda use cases</a:t>
            </a:r>
          </a:p>
          <a:p>
            <a:pPr lvl="1"/>
            <a:r>
              <a:rPr lang="en-US" dirty="0" smtClean="0">
                <a:latin typeface="Arial" charset="0"/>
              </a:rPr>
              <a:t>Data Mining and Monitoring</a:t>
            </a:r>
          </a:p>
          <a:p>
            <a:pPr lvl="1"/>
            <a:r>
              <a:rPr lang="en-US" dirty="0" smtClean="0">
                <a:latin typeface="Arial" charset="0"/>
              </a:rPr>
              <a:t>Currently running on </a:t>
            </a:r>
            <a:r>
              <a:rPr lang="en-US" dirty="0" err="1" smtClean="0">
                <a:latin typeface="Arial" charset="0"/>
              </a:rPr>
              <a:t>Cassandra@BNL</a:t>
            </a:r>
            <a:endParaRPr lang="en-US" dirty="0">
              <a:latin typeface="Arial" charset="0"/>
            </a:endParaRPr>
          </a:p>
          <a:p>
            <a:pPr lvl="2"/>
            <a:r>
              <a:rPr lang="en-US" dirty="0" smtClean="0">
                <a:latin typeface="Arial" charset="0"/>
              </a:rPr>
              <a:t>will be ported to </a:t>
            </a:r>
            <a:r>
              <a:rPr lang="en-US" dirty="0" err="1" smtClean="0">
                <a:latin typeface="Arial" charset="0"/>
              </a:rPr>
              <a:t>Hadoop@CERN</a:t>
            </a:r>
            <a:r>
              <a:rPr lang="en-US" dirty="0" smtClean="0">
                <a:latin typeface="Arial" charset="0"/>
              </a:rPr>
              <a:t>  </a:t>
            </a:r>
            <a:endParaRPr lang="en-US" dirty="0">
              <a:latin typeface="Arial" charset="0"/>
            </a:endParaRPr>
          </a:p>
        </p:txBody>
      </p:sp>
      <p:sp>
        <p:nvSpPr>
          <p:cNvPr id="15363" name="Date Placeholder 3"/>
          <p:cNvSpPr>
            <a:spLocks noGrp="1"/>
          </p:cNvSpPr>
          <p:nvPr>
            <p:ph type="dt" sz="half" idx="4294967295"/>
          </p:nvPr>
        </p:nvSpPr>
        <p:spPr bwMode="auto">
          <a:xfrm>
            <a:off x="0" y="63769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BB170F3-3F91-6C49-997A-1A03E2786943}" type="datetime1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6/14/12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541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 smtClean="0"/>
              <a:t>Operations is Key, but some amount of computing </a:t>
            </a:r>
            <a:r>
              <a:rPr lang="en-US" dirty="0" smtClean="0"/>
              <a:t>development and R</a:t>
            </a:r>
            <a:r>
              <a:rPr lang="en-US" dirty="0" smtClean="0"/>
              <a:t>&amp;D is essential to keep up with the state-of-the-art in scalability and efficiency </a:t>
            </a:r>
          </a:p>
          <a:p>
            <a:pPr marL="457200" lvl="1" indent="0"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In the short term we expect to see some concrete deliverables in </a:t>
            </a:r>
            <a:r>
              <a:rPr lang="en-US" dirty="0" smtClean="0"/>
              <a:t>production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Work </a:t>
            </a:r>
            <a:r>
              <a:rPr lang="en-US" dirty="0" smtClean="0"/>
              <a:t>is still ongoing in all of these activities – some activities are closer to wrapping up than others.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Thank you to all who help prepare these slides!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76988"/>
            <a:ext cx="2133600" cy="365125"/>
          </a:xfrm>
        </p:spPr>
        <p:txBody>
          <a:bodyPr/>
          <a:lstStyle/>
          <a:p>
            <a:pPr>
              <a:defRPr/>
            </a:pPr>
            <a:fld id="{49214092-FD81-8A48-B7EB-00D080A459F0}" type="datetime1">
              <a:rPr lang="en-US" smtClean="0"/>
              <a:pPr>
                <a:defRPr/>
              </a:pPr>
              <a:t>6/14/12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90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Operational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Experience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67544" y="1363216"/>
            <a:ext cx="8219256" cy="4658072"/>
          </a:xfrm>
        </p:spPr>
        <p:txBody>
          <a:bodyPr>
            <a:normAutofit/>
          </a:bodyPr>
          <a:lstStyle/>
          <a:p>
            <a:r>
              <a:rPr lang="en-US" sz="2400" dirty="0">
                <a:ea typeface="ＭＳ Ｐゴシック" charset="0"/>
                <a:cs typeface="ＭＳ Ｐゴシック" charset="0"/>
              </a:rPr>
              <a:t>Our Tier 1s have been very effective – as expected – as flexible, efficient processing and data serving centers</a:t>
            </a:r>
          </a:p>
          <a:p>
            <a:endParaRPr lang="en-US" sz="2400" dirty="0" smtClean="0">
              <a:ea typeface="ＭＳ Ｐゴシック" charset="0"/>
              <a:cs typeface="ＭＳ Ｐゴシック" charset="0"/>
            </a:endParaRPr>
          </a:p>
          <a:p>
            <a:r>
              <a:rPr lang="en-US" sz="2400" dirty="0" smtClean="0">
                <a:ea typeface="ＭＳ Ｐゴシック" charset="0"/>
                <a:cs typeface="ＭＳ Ｐゴシック" charset="0"/>
              </a:rPr>
              <a:t>A 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lesson of experience is that Tier 2s are extremely effective and flexible as well – and not just as an appendage of a Tier 1</a:t>
            </a:r>
          </a:p>
          <a:p>
            <a:endParaRPr lang="en-US" sz="2400" dirty="0" smtClean="0">
              <a:ea typeface="ＭＳ Ｐゴシック" charset="0"/>
              <a:cs typeface="ＭＳ Ｐゴシック" charset="0"/>
            </a:endParaRPr>
          </a:p>
          <a:p>
            <a:r>
              <a:rPr lang="en-US" sz="2400" dirty="0" smtClean="0">
                <a:ea typeface="ＭＳ Ｐゴシック" charset="0"/>
                <a:cs typeface="ＭＳ Ｐゴシック" charset="0"/>
              </a:rPr>
              <a:t>Greater 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equivalency between Tier 1s and Tier 2s can lead to fuller and more efficient resource utilization</a:t>
            </a:r>
          </a:p>
          <a:p>
            <a:endParaRPr lang="en-US" sz="2400" b="1" dirty="0" smtClean="0">
              <a:ea typeface="ＭＳ Ｐゴシック" charset="0"/>
              <a:cs typeface="ＭＳ Ｐゴシック" charset="0"/>
            </a:endParaRPr>
          </a:p>
          <a:p>
            <a:r>
              <a:rPr lang="en-US" sz="2400" b="1" dirty="0" smtClean="0">
                <a:ea typeface="ＭＳ Ｐゴシック" charset="0"/>
                <a:cs typeface="ＭＳ Ｐゴシック" charset="0"/>
              </a:rPr>
              <a:t>Trend </a:t>
            </a:r>
            <a:r>
              <a:rPr lang="en-US" sz="2400" b="1" dirty="0">
                <a:ea typeface="ＭＳ Ｐゴシック" charset="0"/>
                <a:cs typeface="ＭＳ Ｐゴシック" charset="0"/>
              </a:rPr>
              <a:t>today and for the future: flattening of the </a:t>
            </a:r>
            <a:r>
              <a:rPr lang="en-US" sz="2400" b="1" dirty="0" smtClean="0">
                <a:ea typeface="ＭＳ Ｐゴシック" charset="0"/>
                <a:cs typeface="ＭＳ Ｐゴシック" charset="0"/>
              </a:rPr>
              <a:t>hierarchy</a:t>
            </a:r>
          </a:p>
          <a:p>
            <a:endParaRPr lang="en-US" sz="24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7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eaLnBrk="1" hangingPunct="1"/>
            <a:fld id="{F08AAD44-0499-6044-A7C3-FA8162790745}" type="slidenum">
              <a:rPr lang="en-GB" sz="1400">
                <a:latin typeface="Comic Sans MS" charset="0"/>
              </a:rPr>
              <a:pPr eaLnBrk="1" hangingPunct="1"/>
              <a:t>3</a:t>
            </a:fld>
            <a:endParaRPr lang="en-GB" sz="1400"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23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269081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Steps toward a new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313" y="1268412"/>
            <a:ext cx="6516687" cy="489689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000" dirty="0" smtClean="0">
                <a:ea typeface="ＭＳ Ｐゴシック" charset="0"/>
                <a:cs typeface="ＭＳ Ｐゴシック" charset="0"/>
              </a:rPr>
              <a:t>PD2P: Dynamic Data Placement</a:t>
            </a:r>
            <a:r>
              <a:rPr lang="en-US" sz="1200" dirty="0" smtClean="0"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defRPr/>
            </a:pP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Automatically spread in-demand data across resources</a:t>
            </a:r>
          </a:p>
          <a:p>
            <a:pPr>
              <a:defRPr/>
            </a:pPr>
            <a:r>
              <a:rPr lang="en-US" sz="2000" dirty="0" smtClean="0">
                <a:ea typeface="ＭＳ Ｐゴシック" charset="0"/>
                <a:cs typeface="ＭＳ Ｐゴシック" charset="0"/>
              </a:rPr>
              <a:t>Tier2D: Tier2s directly connected to Tier 1s, Tier 2Ds and CERN</a:t>
            </a:r>
            <a:endParaRPr lang="en-US" sz="1800" dirty="0">
              <a:solidFill>
                <a:schemeClr val="tx1"/>
              </a:solidFill>
              <a:ea typeface="ＭＳ Ｐゴシック" charset="0"/>
            </a:endParaRPr>
          </a:p>
          <a:p>
            <a:pPr>
              <a:buFont typeface="ZapfDingbats" charset="0"/>
              <a:buNone/>
              <a:defRPr/>
            </a:pPr>
            <a:endParaRPr lang="en-US" sz="1600" dirty="0" smtClean="0">
              <a:solidFill>
                <a:srgbClr val="BD1515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  <a:p>
            <a:pPr>
              <a:buFont typeface="ZapfDingbats" charset="0"/>
              <a:buNone/>
              <a:defRPr/>
            </a:pPr>
            <a:r>
              <a:rPr lang="en-US" sz="2000" dirty="0" smtClean="0">
                <a:solidFill>
                  <a:srgbClr val="BD1515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Evolve the model; not a discontinuous change</a:t>
            </a:r>
            <a:endParaRPr lang="en-US" sz="2000" dirty="0">
              <a:solidFill>
                <a:srgbClr val="BD1515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marL="558800" lvl="1" indent="0">
              <a:buFont typeface="ZapfDingbats" charset="0"/>
              <a:buNone/>
              <a:defRPr/>
            </a:pPr>
            <a:r>
              <a:rPr lang="en-US" sz="1800" dirty="0">
                <a:solidFill>
                  <a:srgbClr val="161645"/>
                </a:solidFill>
                <a:latin typeface="Comic Sans MS" charset="0"/>
                <a:ea typeface="ＭＳ Ｐゴシック" charset="0"/>
              </a:rPr>
              <a:t>Network monitoring </a:t>
            </a:r>
            <a:r>
              <a:rPr lang="en-US" sz="1800" dirty="0" smtClean="0">
                <a:solidFill>
                  <a:srgbClr val="161645"/>
                </a:solidFill>
                <a:latin typeface="Comic Sans MS" charset="0"/>
                <a:ea typeface="ＭＳ Ｐゴシック" charset="0"/>
              </a:rPr>
              <a:t>becomes </a:t>
            </a:r>
            <a:r>
              <a:rPr lang="en-US" sz="1800" dirty="0">
                <a:solidFill>
                  <a:srgbClr val="161645"/>
                </a:solidFill>
                <a:latin typeface="Comic Sans MS" charset="0"/>
                <a:ea typeface="ＭＳ Ｐゴシック" charset="0"/>
              </a:rPr>
              <a:t>essential</a:t>
            </a:r>
          </a:p>
          <a:p>
            <a:pPr marL="558800" lvl="1" indent="0">
              <a:buFont typeface="ZapfDingbats" charset="0"/>
              <a:buNone/>
              <a:defRPr/>
            </a:pPr>
            <a:r>
              <a:rPr lang="en-US" sz="1800" dirty="0" smtClean="0">
                <a:solidFill>
                  <a:srgbClr val="161645"/>
                </a:solidFill>
                <a:latin typeface="Comic Sans MS" charset="0"/>
                <a:ea typeface="ＭＳ Ｐゴシック" charset="0"/>
              </a:rPr>
              <a:t>Tier2 connectivity vital; T2s becomes T2Ds when capable and validated</a:t>
            </a:r>
            <a:endParaRPr lang="en-US" sz="1800" dirty="0">
              <a:solidFill>
                <a:srgbClr val="161645"/>
              </a:solidFill>
              <a:latin typeface="Comic Sans MS" charset="0"/>
              <a:ea typeface="ＭＳ Ｐゴシック" charset="0"/>
            </a:endParaRPr>
          </a:p>
          <a:p>
            <a:pPr marL="558800" lvl="1" indent="0">
              <a:buFont typeface="ZapfDingbats" charset="0"/>
              <a:buNone/>
              <a:defRPr/>
            </a:pPr>
            <a:r>
              <a:rPr lang="en-US" sz="1800" dirty="0" smtClean="0">
                <a:solidFill>
                  <a:srgbClr val="161645"/>
                </a:solidFill>
                <a:latin typeface="Comic Sans MS" charset="0"/>
                <a:ea typeface="ＭＳ Ｐゴシック" charset="0"/>
              </a:rPr>
              <a:t>Utilize a hybrid approach of strategic pre-placement and dynamic usage-driven placement; continuously optimize</a:t>
            </a:r>
            <a:endParaRPr lang="en-US" sz="1800" dirty="0">
              <a:solidFill>
                <a:srgbClr val="161645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7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eaLnBrk="1" hangingPunct="1"/>
            <a:fld id="{DB45CE42-D178-3742-A890-71D2D1E1A965}" type="slidenum">
              <a:rPr lang="en-GB" sz="1400">
                <a:latin typeface="Comic Sans MS" charset="0"/>
              </a:rPr>
              <a:pPr eaLnBrk="1" hangingPunct="1"/>
              <a:t>4</a:t>
            </a:fld>
            <a:endParaRPr lang="en-GB" sz="1400">
              <a:latin typeface="Comic Sans MS" charset="0"/>
            </a:endParaRPr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 flipV="1">
            <a:off x="1371600" y="1989138"/>
            <a:ext cx="6492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3789363"/>
            <a:ext cx="2830513" cy="205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AutoShape 5"/>
          <p:cNvSpPr>
            <a:spLocks noChangeArrowheads="1"/>
          </p:cNvSpPr>
          <p:nvPr/>
        </p:nvSpPr>
        <p:spPr bwMode="auto">
          <a:xfrm rot="5400000">
            <a:off x="1338263" y="3206750"/>
            <a:ext cx="693738" cy="274637"/>
          </a:xfrm>
          <a:prstGeom prst="rightArrow">
            <a:avLst>
              <a:gd name="adj1" fmla="val 50000"/>
              <a:gd name="adj2" fmla="val 63150"/>
            </a:avLst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0" y="3068638"/>
            <a:ext cx="1527175" cy="708025"/>
          </a:xfrm>
          <a:prstGeom prst="rect">
            <a:avLst/>
          </a:prstGeom>
          <a:solidFill>
            <a:schemeClr val="accent2">
              <a:lumMod val="60000"/>
              <a:lumOff val="40000"/>
              <a:alpha val="47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800" b="1" i="1" dirty="0"/>
              <a:t>Nordic Grid didn’t deploy MONARC model and NDGF model is very close to  one we are considering now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388" y="6381750"/>
            <a:ext cx="1370012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A. </a:t>
            </a:r>
            <a:r>
              <a:rPr lang="en-US" dirty="0" err="1">
                <a:latin typeface="+mj-lt"/>
              </a:rPr>
              <a:t>Klimentov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533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>
                <a:ea typeface="ＭＳ Ｐゴシック" charset="0"/>
                <a:cs typeface="ＭＳ Ｐゴシック" charset="0"/>
              </a:rPr>
              <a:t>Growing Importance of Tier 2s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ea typeface="ＭＳ Ｐゴシック" charset="0"/>
                <a:cs typeface="ＭＳ Ｐゴシック" charset="0"/>
              </a:rPr>
              <a:t>Nearly half are now T2Ds – can service data requests across ATLAS</a:t>
            </a:r>
          </a:p>
          <a:p>
            <a:pPr lvl="1"/>
            <a:r>
              <a:rPr lang="en-US" sz="1600" dirty="0">
                <a:ea typeface="ＭＳ Ｐゴシック" charset="0"/>
              </a:rPr>
              <a:t>Target is all Tier 2s are T2Ds</a:t>
            </a:r>
          </a:p>
          <a:p>
            <a:r>
              <a:rPr lang="en-US" sz="2000" dirty="0">
                <a:ea typeface="ＭＳ Ｐゴシック" charset="0"/>
                <a:cs typeface="ＭＳ Ｐゴシック" charset="0"/>
              </a:rPr>
              <a:t>T2Ds can join clouds other than their home cloud – multi-cloud mode – so clouds are fluid and flexible rather than static to respond to production needs</a:t>
            </a:r>
          </a:p>
          <a:p>
            <a:pPr lvl="1"/>
            <a:r>
              <a:rPr lang="en-US" sz="1800" dirty="0" err="1">
                <a:ea typeface="ＭＳ Ｐゴシック" charset="0"/>
              </a:rPr>
              <a:t>eg</a:t>
            </a:r>
            <a:r>
              <a:rPr lang="en-US" sz="1800" dirty="0">
                <a:ea typeface="ＭＳ Ｐゴシック" charset="0"/>
              </a:rPr>
              <a:t>. grow a cloud beyond its regional bounds to pump a high priority task through quickly</a:t>
            </a:r>
          </a:p>
          <a:p>
            <a:pPr lvl="1"/>
            <a:r>
              <a:rPr lang="en-US" sz="1800" dirty="0">
                <a:ea typeface="ＭＳ Ｐゴシック" charset="0"/>
              </a:rPr>
              <a:t>T1s can join another cloud in the same way</a:t>
            </a:r>
          </a:p>
          <a:p>
            <a:r>
              <a:rPr lang="en-US" sz="2000" dirty="0">
                <a:ea typeface="ＭＳ Ｐゴシック" charset="0"/>
                <a:cs typeface="ＭＳ Ｐゴシック" charset="0"/>
              </a:rPr>
              <a:t>T2s as primary replica repositories under study</a:t>
            </a:r>
          </a:p>
          <a:p>
            <a:r>
              <a:rPr lang="en-US" sz="2000" dirty="0">
                <a:ea typeface="ＭＳ Ｐゴシック" charset="0"/>
                <a:cs typeface="ＭＳ Ｐゴシック" charset="0"/>
              </a:rPr>
              <a:t>T2s hosting more and more group production activities, using dedicated group space at </a:t>
            </a:r>
            <a:r>
              <a:rPr lang="en-US" sz="2000" dirty="0" smtClean="0">
                <a:ea typeface="ＭＳ Ｐゴシック" charset="0"/>
                <a:cs typeface="ＭＳ Ｐゴシック" charset="0"/>
              </a:rPr>
              <a:t>T2s</a:t>
            </a:r>
            <a:endParaRPr lang="en-US" sz="20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7"/>
          </p:nvPr>
        </p:nvSpPr>
        <p:spPr>
          <a:xfrm>
            <a:off x="8316913" y="6407150"/>
            <a:ext cx="36988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eaLnBrk="1" hangingPunct="1"/>
            <a:fld id="{5C218EF9-0473-854E-AC3E-5136A31FFED7}" type="slidenum">
              <a:rPr lang="en-US" sz="1400">
                <a:latin typeface="Comic Sans MS" charset="0"/>
              </a:rPr>
              <a:pPr eaLnBrk="1" hangingPunct="1"/>
              <a:t>5</a:t>
            </a:fld>
            <a:endParaRPr lang="en-US" sz="1400"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47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Evolution of  Data Placement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395537" y="1268413"/>
            <a:ext cx="8640514" cy="4896891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>
                <a:ea typeface="ＭＳ Ｐゴシック" charset="0"/>
                <a:cs typeface="ＭＳ Ｐゴシック" charset="0"/>
              </a:rPr>
              <a:t>Move towards intelligent caching of data rather than solely planned </a:t>
            </a:r>
            <a:r>
              <a:rPr lang="en-US" sz="2000" dirty="0" smtClean="0">
                <a:ea typeface="ＭＳ Ｐゴシック" charset="0"/>
                <a:cs typeface="ＭＳ Ｐゴシック" charset="0"/>
              </a:rPr>
              <a:t>placement</a:t>
            </a:r>
          </a:p>
          <a:p>
            <a:endParaRPr lang="en-US" sz="1800" dirty="0">
              <a:ea typeface="ＭＳ Ｐゴシック" charset="0"/>
              <a:cs typeface="ＭＳ Ｐゴシック" charset="0"/>
            </a:endParaRPr>
          </a:p>
          <a:p>
            <a:r>
              <a:rPr lang="en-US" sz="2000" dirty="0">
                <a:ea typeface="ＭＳ Ｐゴシック" charset="0"/>
                <a:cs typeface="ＭＳ Ｐゴシック" charset="0"/>
              </a:rPr>
              <a:t>Decrease number of  </a:t>
            </a:r>
            <a:r>
              <a:rPr lang="en-US" sz="2000" i="1" dirty="0">
                <a:ea typeface="ＭＳ Ｐゴシック" charset="0"/>
                <a:cs typeface="ＭＳ Ｐゴシック" charset="0"/>
              </a:rPr>
              <a:t>primary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 replicas.  N </a:t>
            </a:r>
            <a:r>
              <a:rPr lang="en-US" sz="2000" i="1" dirty="0">
                <a:ea typeface="ＭＳ Ｐゴシック" charset="0"/>
                <a:cs typeface="ＭＳ Ｐゴシック" charset="0"/>
              </a:rPr>
              <a:t>primary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 replicas are always guaranteed </a:t>
            </a:r>
          </a:p>
          <a:p>
            <a:endParaRPr lang="en-US" sz="2000" dirty="0" smtClean="0"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ea typeface="ＭＳ Ｐゴシック" charset="0"/>
                <a:cs typeface="ＭＳ Ｐゴシック" charset="0"/>
              </a:rPr>
              <a:t>2011 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began with no planned data placement at Tier2s, only dynamic caching</a:t>
            </a:r>
          </a:p>
          <a:p>
            <a:pPr lvl="2"/>
            <a:r>
              <a:rPr lang="en-US" sz="1600" dirty="0">
                <a:latin typeface="Baskerville SemiBold" charset="0"/>
                <a:ea typeface="ＭＳ Ｐゴシック" charset="0"/>
                <a:cs typeface="ＭＳ Ｐゴシック" charset="0"/>
              </a:rPr>
              <a:t>T2 analysis activities dropped; strategic planned placement reintroduced to complement caching</a:t>
            </a:r>
          </a:p>
          <a:p>
            <a:endParaRPr lang="en-US" sz="2000" dirty="0" smtClean="0"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ea typeface="ＭＳ Ｐゴシック" charset="0"/>
                <a:cs typeface="ＭＳ Ｐゴシック" charset="0"/>
              </a:rPr>
              <a:t>Use 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data popularity and data age information to regulate number of replicas ATLAS wide</a:t>
            </a:r>
          </a:p>
          <a:p>
            <a:pPr marL="0" indent="0">
              <a:buNone/>
            </a:pPr>
            <a:endParaRPr lang="en-US" sz="2000" dirty="0" smtClean="0"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ea typeface="ＭＳ Ｐゴシック" charset="0"/>
                <a:cs typeface="ＭＳ Ｐゴシック" charset="0"/>
              </a:rPr>
              <a:t>Use 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planned placement for the data samples, formats known to be popular (D3PDs, AODs)</a:t>
            </a:r>
          </a:p>
          <a:p>
            <a:endParaRPr lang="en-US" sz="2000" dirty="0" smtClean="0"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ea typeface="ＭＳ Ｐゴシック" charset="0"/>
                <a:cs typeface="ＭＳ Ｐゴシック" charset="0"/>
              </a:rPr>
              <a:t>Allow 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users to drive placement themselves (</a:t>
            </a:r>
            <a:r>
              <a:rPr lang="en-US" sz="2000" dirty="0" err="1">
                <a:ea typeface="ＭＳ Ｐゴシック" charset="0"/>
                <a:cs typeface="ＭＳ Ｐゴシック" charset="0"/>
              </a:rPr>
              <a:t>DaTRI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)</a:t>
            </a:r>
          </a:p>
          <a:p>
            <a:endParaRPr lang="en-US" sz="2000" dirty="0" smtClean="0">
              <a:ea typeface="ＭＳ Ｐゴシック" charset="0"/>
              <a:cs typeface="ＭＳ Ｐゴシック" charset="0"/>
            </a:endParaRPr>
          </a:p>
          <a:p>
            <a:r>
              <a:rPr lang="en-US" sz="1800" dirty="0" smtClean="0">
                <a:ea typeface="ＭＳ Ｐゴシック" charset="0"/>
                <a:cs typeface="ＭＳ Ｐゴシック" charset="0"/>
              </a:rPr>
              <a:t>Use 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both Tier1s and Tier2Ds as data sources</a:t>
            </a:r>
          </a:p>
        </p:txBody>
      </p:sp>
      <p:sp>
        <p:nvSpPr>
          <p:cNvPr id="23557" name="Slide Number Placeholder 3"/>
          <p:cNvSpPr>
            <a:spLocks noGrp="1"/>
          </p:cNvSpPr>
          <p:nvPr>
            <p:ph type="sldNum" sz="quarter" idx="17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eaLnBrk="1" hangingPunct="1"/>
            <a:fld id="{32641D11-996D-894C-BFE8-7A468C8FA9A6}" type="slidenum">
              <a:rPr lang="en-GB" sz="1400">
                <a:latin typeface="Comic Sans MS" charset="0"/>
              </a:rPr>
              <a:pPr eaLnBrk="1" hangingPunct="1"/>
              <a:t>6</a:t>
            </a:fld>
            <a:endParaRPr lang="en-GB" sz="1400"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7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monitoring: sonar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4442" b="4442"/>
          <a:stretch>
            <a:fillRect/>
          </a:stretch>
        </p:blipFill>
        <p:spPr>
          <a:xfrm>
            <a:off x="755576" y="1268760"/>
            <a:ext cx="7344816" cy="2304256"/>
          </a:xfrm>
        </p:spPr>
      </p:pic>
      <p:sp>
        <p:nvSpPr>
          <p:cNvPr id="8" name="TextBox 7"/>
          <p:cNvSpPr txBox="1"/>
          <p:nvPr/>
        </p:nvSpPr>
        <p:spPr>
          <a:xfrm>
            <a:off x="495897" y="5661248"/>
            <a:ext cx="84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dashb</a:t>
            </a:r>
            <a:r>
              <a:rPr lang="en-US" dirty="0"/>
              <a:t>-atlas-</a:t>
            </a:r>
            <a:r>
              <a:rPr lang="en-US" dirty="0" err="1"/>
              <a:t>ssb.cern.ch</a:t>
            </a:r>
            <a:r>
              <a:rPr lang="en-US" dirty="0"/>
              <a:t>/dashboard/</a:t>
            </a:r>
            <a:r>
              <a:rPr lang="en-US" dirty="0" err="1"/>
              <a:t>request.py</a:t>
            </a:r>
            <a:r>
              <a:rPr lang="en-US" dirty="0"/>
              <a:t>/</a:t>
            </a:r>
            <a:r>
              <a:rPr lang="en-US" dirty="0" err="1"/>
              <a:t>siteview#currentView</a:t>
            </a:r>
            <a:r>
              <a:rPr lang="en-US" dirty="0"/>
              <a:t>=</a:t>
            </a:r>
            <a:r>
              <a:rPr lang="en-US" dirty="0" smtClean="0"/>
              <a:t>Sonar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645024"/>
            <a:ext cx="781236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427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cs typeface="MS PGothic" charset="0"/>
              </a:rPr>
              <a:t>Network Monitoring: </a:t>
            </a:r>
            <a:r>
              <a:rPr lang="en-US" dirty="0" err="1">
                <a:latin typeface="Calibri" charset="0"/>
                <a:cs typeface="MS PGothic" charset="0"/>
              </a:rPr>
              <a:t>perfSONAR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ATLAS suggests the deployment of </a:t>
            </a:r>
            <a:r>
              <a:rPr lang="en-US" dirty="0" err="1" smtClean="0"/>
              <a:t>perfSONAR</a:t>
            </a:r>
            <a:r>
              <a:rPr lang="en-US" dirty="0" smtClean="0"/>
              <a:t> at all T1s and T2s.</a:t>
            </a:r>
          </a:p>
          <a:p>
            <a:pPr lvl="1"/>
            <a:r>
              <a:rPr lang="en-US" dirty="0" smtClean="0"/>
              <a:t>Point to point network monitoring based on </a:t>
            </a:r>
            <a:r>
              <a:rPr lang="en-US" dirty="0" err="1" smtClean="0"/>
              <a:t>iperf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Latency and throughput</a:t>
            </a:r>
          </a:p>
          <a:p>
            <a:pPr lvl="1"/>
            <a:endParaRPr lang="en-US" dirty="0" smtClean="0"/>
          </a:p>
          <a:p>
            <a:r>
              <a:rPr lang="en-US" dirty="0"/>
              <a:t>Details in</a:t>
            </a:r>
            <a:r>
              <a:rPr lang="en-US" dirty="0" smtClean="0"/>
              <a:t>: https</a:t>
            </a:r>
            <a:r>
              <a:rPr lang="en-US" dirty="0"/>
              <a:t>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/bin/view/LHCONE/</a:t>
            </a:r>
            <a:r>
              <a:rPr lang="en-US" dirty="0" err="1"/>
              <a:t>SiteList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consider network monitoring a key aspect of the infrastructure</a:t>
            </a:r>
          </a:p>
          <a:p>
            <a:pPr lvl="1"/>
            <a:r>
              <a:rPr lang="en-US" dirty="0" smtClean="0"/>
              <a:t>We asked WLCG to support this initiative as part of the project. Very positive feedback.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842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1619672" y="115888"/>
            <a:ext cx="6840538" cy="865187"/>
          </a:xfrm>
        </p:spPr>
        <p:txBody>
          <a:bodyPr/>
          <a:lstStyle/>
          <a:p>
            <a:r>
              <a:rPr lang="en-US" b="1" dirty="0" smtClean="0">
                <a:latin typeface="Arial" charset="0"/>
              </a:rPr>
              <a:t>Data Federations</a:t>
            </a:r>
            <a:endParaRPr lang="en-US" b="1" dirty="0">
              <a:latin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4497363"/>
          </a:xfrm>
        </p:spPr>
        <p:txBody>
          <a:bodyPr>
            <a:normAutofit/>
          </a:bodyPr>
          <a:lstStyle/>
          <a:p>
            <a:r>
              <a:rPr lang="en-US" dirty="0" smtClean="0"/>
              <a:t>ATLAS and CMS started an R&amp;D on storage federations 2 years ago.</a:t>
            </a:r>
          </a:p>
          <a:p>
            <a:endParaRPr lang="en-US" dirty="0" smtClean="0"/>
          </a:p>
          <a:p>
            <a:r>
              <a:rPr lang="en-US" dirty="0" smtClean="0"/>
              <a:t>Currently, the only usable technology is </a:t>
            </a:r>
            <a:r>
              <a:rPr lang="en-US" dirty="0" err="1" smtClean="0"/>
              <a:t>xrootd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Basically all storages offer LAN and WAN access capabilities through </a:t>
            </a:r>
            <a:r>
              <a:rPr lang="en-US" dirty="0" err="1" smtClean="0"/>
              <a:t>xrootd</a:t>
            </a:r>
            <a:endParaRPr lang="en-US" dirty="0"/>
          </a:p>
        </p:txBody>
      </p:sp>
      <p:sp>
        <p:nvSpPr>
          <p:cNvPr id="15363" name="Date Placeholder 3"/>
          <p:cNvSpPr>
            <a:spLocks noGrp="1"/>
          </p:cNvSpPr>
          <p:nvPr>
            <p:ph type="dt" sz="half" idx="4294967295"/>
          </p:nvPr>
        </p:nvSpPr>
        <p:spPr bwMode="auto">
          <a:xfrm>
            <a:off x="0" y="63769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7419FB1-5C62-DF44-880C-C65667C31A69}" type="datetime1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6/14/12</a:t>
            </a:fld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808" y="4725144"/>
            <a:ext cx="3559696" cy="12241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80288" y="188913"/>
            <a:ext cx="132643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Slides by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R. 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Gardner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905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GI-InSPIRE-Slide-Template_v4">
  <a:themeElements>
    <a:clrScheme name="EGI">
      <a:dk1>
        <a:srgbClr val="000000"/>
      </a:dk1>
      <a:lt1>
        <a:srgbClr val="FFFFFF"/>
      </a:lt1>
      <a:dk2>
        <a:srgbClr val="0067B1"/>
      </a:dk2>
      <a:lt2>
        <a:srgbClr val="999999"/>
      </a:lt2>
      <a:accent1>
        <a:srgbClr val="0067B1"/>
      </a:accent1>
      <a:accent2>
        <a:srgbClr val="C87100"/>
      </a:accent2>
      <a:accent3>
        <a:srgbClr val="4C4C4C"/>
      </a:accent3>
      <a:accent4>
        <a:srgbClr val="808080"/>
      </a:accent4>
      <a:accent5>
        <a:srgbClr val="999999"/>
      </a:accent5>
      <a:accent6>
        <a:srgbClr val="B3B3B3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8458</TotalTime>
  <Words>1748</Words>
  <Application>Microsoft Macintosh PowerPoint</Application>
  <PresentationFormat>On-screen Show (4:3)</PresentationFormat>
  <Paragraphs>235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EGI-InSPIRE-Slide-Template_v4</vt:lpstr>
      <vt:lpstr>Default Theme</vt:lpstr>
      <vt:lpstr>Black</vt:lpstr>
      <vt:lpstr>ADC Development and R&amp;D</vt:lpstr>
      <vt:lpstr>ATLAS Computing Model</vt:lpstr>
      <vt:lpstr>Operational Experience</vt:lpstr>
      <vt:lpstr>Steps toward a new model</vt:lpstr>
      <vt:lpstr>Growing Importance of Tier 2s</vt:lpstr>
      <vt:lpstr>Evolution of  Data Placement</vt:lpstr>
      <vt:lpstr>Network monitoring: sonar</vt:lpstr>
      <vt:lpstr>Network Monitoring: perfSONAR</vt:lpstr>
      <vt:lpstr>Data Federations</vt:lpstr>
      <vt:lpstr>Xrootd Federation R&amp;D to Production</vt:lpstr>
      <vt:lpstr>Federations and WAN access</vt:lpstr>
      <vt:lpstr>Evolving Distributed Data Management: The Next-Generation DDM System</vt:lpstr>
      <vt:lpstr>SRM and protocols</vt:lpstr>
      <vt:lpstr>CVMFS</vt:lpstr>
      <vt:lpstr>AGIS</vt:lpstr>
      <vt:lpstr>Multicores</vt:lpstr>
      <vt:lpstr>gLexec</vt:lpstr>
      <vt:lpstr>Cloud Computing</vt:lpstr>
      <vt:lpstr>ATLAS Cloud Computing R&amp;D</vt:lpstr>
      <vt:lpstr>Cloud Futures</vt:lpstr>
      <vt:lpstr>NoSQL (ops, Structured Storage)</vt:lpstr>
      <vt:lpstr>Comparison of technologies</vt:lpstr>
      <vt:lpstr>NoSQL: “Big data processing”</vt:lpstr>
      <vt:lpstr>Summary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EGI-InSPIRE Project Office</dc:creator>
  <cp:lastModifiedBy>Office 2004 Test Drive User</cp:lastModifiedBy>
  <cp:revision>193</cp:revision>
  <dcterms:created xsi:type="dcterms:W3CDTF">2010-09-03T12:01:03Z</dcterms:created>
  <dcterms:modified xsi:type="dcterms:W3CDTF">2012-06-18T08:50:49Z</dcterms:modified>
</cp:coreProperties>
</file>