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87" r:id="rId3"/>
    <p:sldId id="264" r:id="rId4"/>
    <p:sldId id="270" r:id="rId5"/>
    <p:sldId id="272" r:id="rId6"/>
    <p:sldId id="277" r:id="rId7"/>
    <p:sldId id="279" r:id="rId8"/>
    <p:sldId id="278" r:id="rId9"/>
    <p:sldId id="271" r:id="rId10"/>
    <p:sldId id="280" r:id="rId11"/>
    <p:sldId id="267" r:id="rId12"/>
    <p:sldId id="273" r:id="rId13"/>
    <p:sldId id="274" r:id="rId14"/>
    <p:sldId id="281" r:id="rId15"/>
    <p:sldId id="282" r:id="rId16"/>
    <p:sldId id="283" r:id="rId17"/>
    <p:sldId id="286" r:id="rId18"/>
    <p:sldId id="284" r:id="rId19"/>
    <p:sldId id="285" r:id="rId20"/>
    <p:sldId id="28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0" autoAdjust="0"/>
    <p:restoredTop sz="94660"/>
  </p:normalViewPr>
  <p:slideViewPr>
    <p:cSldViewPr>
      <p:cViewPr>
        <p:scale>
          <a:sx n="100" d="100"/>
          <a:sy n="100" d="100"/>
        </p:scale>
        <p:origin x="4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12FCD-C3E6-4F63-A3EB-B7920DF8CCED}" type="datetimeFigureOut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4CF9B-3DB3-421A-B623-C0ABB9D34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4CF9B-3DB3-421A-B623-C0ABB9D34C8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C660-004E-44A5-9E08-968E1A445EF5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DB6DE-FF5B-4C69-A1A1-3554F556D8E7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DA4B0-F92E-46E5-8FD5-FBD0A4B09D47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92BB-9193-4621-B5B5-0A03668772BE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445D1-2A5B-43F0-BF36-C8F67C46F8F9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8647-4C0E-4621-9C4F-25603671E746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5F45-93C2-43E4-882E-8B822839C4C5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E4093-4A26-44D4-A8A4-31DA779CA9E2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0F8F6-2EA0-42DA-962A-DDAF29131FE0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CD94-8AD4-47FD-A872-2E5D9B340B9B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80D5-0460-46A9-B9CA-2F815380D83C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EA39C-770B-4ED8-9119-B82CD5829A29}" type="datetime1">
              <a:rPr lang="en-US" smtClean="0"/>
              <a:pPr/>
              <a:t>3/16/2012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44732-F28C-49EC-B573-B88D6CCFD7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3244" y="1219200"/>
            <a:ext cx="7798673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/>
              <a:t>Controlled Transverse Blowup with ADT</a:t>
            </a:r>
          </a:p>
          <a:p>
            <a:pPr algn="ctr"/>
            <a:r>
              <a:rPr lang="en-US" sz="3600" dirty="0" smtClean="0"/>
              <a:t>from first tests </a:t>
            </a:r>
            <a:r>
              <a:rPr lang="en-US" sz="3600" dirty="0" smtClean="0"/>
              <a:t>in </a:t>
            </a:r>
            <a:r>
              <a:rPr lang="en-US" sz="3600" dirty="0" smtClean="0"/>
              <a:t>2011 </a:t>
            </a:r>
          </a:p>
          <a:p>
            <a:pPr algn="ctr"/>
            <a:r>
              <a:rPr lang="en-US" sz="3600" dirty="0" smtClean="0"/>
              <a:t>to plans for Quench Margin tests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presented by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W. </a:t>
            </a:r>
            <a:r>
              <a:rPr lang="en-US" sz="2400" dirty="0" err="1" smtClean="0">
                <a:solidFill>
                  <a:srgbClr val="0070C0"/>
                </a:solidFill>
              </a:rPr>
              <a:t>Hofle</a:t>
            </a:r>
            <a:endParaRPr lang="en-US" sz="2400" dirty="0" smtClean="0">
              <a:solidFill>
                <a:srgbClr val="0070C0"/>
              </a:solidFill>
            </a:endParaRPr>
          </a:p>
          <a:p>
            <a:pPr indent="285750"/>
            <a:endParaRPr lang="en-US" dirty="0" smtClean="0"/>
          </a:p>
          <a:p>
            <a:pPr indent="285750"/>
            <a:endParaRPr lang="en-US" dirty="0" smtClean="0"/>
          </a:p>
          <a:p>
            <a:pPr marL="285750" indent="287338"/>
            <a:r>
              <a:rPr lang="en-US" sz="2400" dirty="0" smtClean="0"/>
              <a:t>T. </a:t>
            </a:r>
            <a:r>
              <a:rPr lang="en-US" sz="2400" dirty="0" err="1" smtClean="0"/>
              <a:t>Levens</a:t>
            </a:r>
            <a:r>
              <a:rPr lang="en-US" sz="2400" dirty="0" smtClean="0"/>
              <a:t>, S. </a:t>
            </a:r>
            <a:r>
              <a:rPr lang="en-US" sz="2400" dirty="0" err="1" smtClean="0"/>
              <a:t>Redaelli</a:t>
            </a:r>
            <a:r>
              <a:rPr lang="en-US" sz="2400" dirty="0" smtClean="0"/>
              <a:t>, F. </a:t>
            </a:r>
            <a:r>
              <a:rPr lang="en-US" sz="2400" dirty="0" err="1" smtClean="0"/>
              <a:t>Roncarolo</a:t>
            </a:r>
            <a:r>
              <a:rPr lang="en-US" sz="2400" dirty="0" smtClean="0"/>
              <a:t>, R. Schmidt, D. </a:t>
            </a:r>
            <a:r>
              <a:rPr lang="en-US" sz="2400" dirty="0" err="1" smtClean="0"/>
              <a:t>Valuch</a:t>
            </a:r>
            <a:endParaRPr lang="en-US" sz="2400" dirty="0" smtClean="0"/>
          </a:p>
          <a:p>
            <a:pPr marL="285750" indent="287338"/>
            <a:r>
              <a:rPr lang="en-US" sz="2400" dirty="0" smtClean="0"/>
              <a:t>M. </a:t>
            </a:r>
            <a:r>
              <a:rPr lang="en-US" sz="2400" dirty="0" err="1" smtClean="0"/>
              <a:t>Zerlauth</a:t>
            </a:r>
            <a:endParaRPr lang="en-US" sz="2400" dirty="0" smtClean="0"/>
          </a:p>
          <a:p>
            <a:pPr marL="285750" indent="287338"/>
            <a:r>
              <a:rPr lang="en-US" sz="2400" dirty="0" smtClean="0"/>
              <a:t>OP crew: L. Ponce, R. </a:t>
            </a:r>
            <a:r>
              <a:rPr lang="en-US" sz="2400" dirty="0" err="1" smtClean="0"/>
              <a:t>Giachino</a:t>
            </a:r>
            <a:endParaRPr lang="en-US" sz="2400" dirty="0" smtClean="0"/>
          </a:p>
          <a:p>
            <a:pPr marL="285750" indent="287338"/>
            <a:endParaRPr lang="en-US" sz="2400" dirty="0" smtClean="0"/>
          </a:p>
          <a:p>
            <a:pPr marL="285750" indent="287338"/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505200" cy="365125"/>
          </a:xfrm>
        </p:spPr>
        <p:txBody>
          <a:bodyPr/>
          <a:lstStyle/>
          <a:p>
            <a:r>
              <a:rPr lang="en-US" smtClean="0"/>
              <a:t>W. Hofle  -   16. March 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" y="4572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Losses seen on BLMs (example)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56769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DTBlow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429000"/>
            <a:ext cx="5326380" cy="267462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0" y="4572000"/>
            <a:ext cx="2287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losses at TCP A6.R7.B2</a:t>
            </a:r>
          </a:p>
          <a:p>
            <a:r>
              <a:rPr lang="en-US" dirty="0" smtClean="0"/>
              <a:t>(M. </a:t>
            </a:r>
            <a:r>
              <a:rPr lang="en-US" dirty="0" err="1" smtClean="0"/>
              <a:t>Sapinski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990600" y="1828800"/>
            <a:ext cx="3962400" cy="22860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181600" y="4343400"/>
            <a:ext cx="1219200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62600" y="396240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 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6" name="Picture 5" descr="BunchInt_train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2895600"/>
            <a:ext cx="3483429" cy="2742857"/>
          </a:xfrm>
          <a:prstGeom prst="rect">
            <a:avLst/>
          </a:prstGeom>
        </p:spPr>
      </p:pic>
      <p:pic>
        <p:nvPicPr>
          <p:cNvPr id="7" name="Picture 6" descr="BunchInt_train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895600"/>
            <a:ext cx="3483429" cy="27428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7286" y="2286000"/>
            <a:ext cx="1509452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blow-up / loss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19800" y="2286000"/>
            <a:ext cx="1256177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 blow-up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0" y="7620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Batch selective blow-up - losses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886200" y="2743200"/>
            <a:ext cx="0" cy="1143000"/>
          </a:xfrm>
          <a:prstGeom prst="straightConnector1">
            <a:avLst/>
          </a:prstGeom>
          <a:ln w="19050">
            <a:solidFill>
              <a:srgbClr val="FFC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10000" y="266700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6:08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2286000"/>
            <a:ext cx="179568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damper loss map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2286000"/>
            <a:ext cx="2026260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0" y="8382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Comparison loss maps</a:t>
            </a:r>
          </a:p>
        </p:txBody>
      </p:sp>
      <p:pic>
        <p:nvPicPr>
          <p:cNvPr id="10" name="Picture 9" descr="LM_450GeV_StdRes_B2-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819400"/>
            <a:ext cx="4393600" cy="3564800"/>
          </a:xfrm>
          <a:prstGeom prst="rect">
            <a:avLst/>
          </a:prstGeom>
        </p:spPr>
      </p:pic>
      <p:pic>
        <p:nvPicPr>
          <p:cNvPr id="12" name="Picture 11" descr="LM_450GeV_BU-half-ADToff_B2-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819400"/>
            <a:ext cx="4393600" cy="3564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2286000"/>
            <a:ext cx="1795684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damper loss map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2286000"/>
            <a:ext cx="2026260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86200" y="3810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Comparison loss maps</a:t>
            </a:r>
          </a:p>
          <a:p>
            <a:pPr algn="ctr"/>
            <a:r>
              <a:rPr lang="en-US" sz="3600" dirty="0" smtClean="0"/>
              <a:t>(details)</a:t>
            </a:r>
          </a:p>
        </p:txBody>
      </p:sp>
      <p:pic>
        <p:nvPicPr>
          <p:cNvPr id="14" name="Picture 13" descr="LM_450GeV_StdRes_B2-h_rel_ip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2971" y="2971800"/>
            <a:ext cx="4781029" cy="3244800"/>
          </a:xfrm>
          <a:prstGeom prst="rect">
            <a:avLst/>
          </a:prstGeom>
        </p:spPr>
      </p:pic>
      <p:pic>
        <p:nvPicPr>
          <p:cNvPr id="15" name="Picture 14" descr="LM_450GeV_BU-half-ADToff_B2-h_rel_ip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71800"/>
            <a:ext cx="4781029" cy="324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20009262">
            <a:off x="164491" y="1231496"/>
            <a:ext cx="3962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software interface for ADT blow-up</a:t>
            </a:r>
          </a:p>
          <a:p>
            <a:r>
              <a:rPr lang="en-US" dirty="0" smtClean="0"/>
              <a:t>under commissioning  (March 2012)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914400"/>
            <a:ext cx="7500938" cy="552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23302">
            <a:off x="-137451" y="3556379"/>
            <a:ext cx="3576638" cy="80962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828800"/>
            <a:ext cx="729615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66800" y="5562600"/>
            <a:ext cx="368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achieve loss rates of 9x10</a:t>
            </a:r>
            <a:r>
              <a:rPr lang="en-US" baseline="30000" dirty="0" smtClean="0">
                <a:solidFill>
                  <a:srgbClr val="FF0000"/>
                </a:solidFill>
              </a:rPr>
              <a:t>11</a:t>
            </a:r>
            <a:r>
              <a:rPr lang="en-US" dirty="0" smtClean="0">
                <a:solidFill>
                  <a:srgbClr val="FF0000"/>
                </a:solidFill>
              </a:rPr>
              <a:t> protons/s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990600"/>
            <a:ext cx="68199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7738" y="1095375"/>
            <a:ext cx="724852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838200"/>
            <a:ext cx="725805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228600"/>
            <a:ext cx="46532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EDMS document 1167788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19200"/>
            <a:ext cx="73533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52600" y="685800"/>
            <a:ext cx="58793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Motivation for transverse blow-up</a:t>
            </a:r>
          </a:p>
          <a:p>
            <a:pPr algn="ctr"/>
            <a:r>
              <a:rPr lang="en-US" sz="3200" dirty="0" smtClean="0"/>
              <a:t>using ADT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28800" y="2743200"/>
            <a:ext cx="4276555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efficient loss maps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tailoring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for special MDs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probing aperture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Q</a:t>
            </a:r>
            <a:r>
              <a:rPr lang="en-US" sz="2000" dirty="0" smtClean="0"/>
              <a:t>uench </a:t>
            </a:r>
            <a:r>
              <a:rPr lang="en-US" sz="2000" dirty="0" smtClean="0"/>
              <a:t>Margin tests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 …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33800" y="1066800"/>
            <a:ext cx="1775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Summary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43000" y="2438400"/>
            <a:ext cx="7325660" cy="24776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2011 tests of ADT blow-up </a:t>
            </a:r>
            <a:r>
              <a:rPr lang="en-US" sz="2000" dirty="0" err="1" smtClean="0"/>
              <a:t>successfull</a:t>
            </a:r>
            <a:endParaRPr lang="en-US" sz="2000" dirty="0" smtClean="0"/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new software being commissioned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first application </a:t>
            </a:r>
            <a:r>
              <a:rPr lang="en-US" sz="2000" dirty="0" smtClean="0">
                <a:sym typeface="Wingdings" pitchFamily="2" charset="2"/>
              </a:rPr>
              <a:t> loss maps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procedure for Quench Margin test established</a:t>
            </a:r>
          </a:p>
          <a:p>
            <a:pPr indent="347663">
              <a:spcAft>
                <a:spcPts val="300"/>
              </a:spcAft>
              <a:buBlip>
                <a:blip r:embed="rId3"/>
              </a:buBlip>
            </a:pPr>
            <a:r>
              <a:rPr lang="en-US" sz="2000" dirty="0" smtClean="0"/>
              <a:t>Quench Margin test will likely take place only </a:t>
            </a:r>
          </a:p>
          <a:p>
            <a:pPr indent="347663">
              <a:spcAft>
                <a:spcPts val="300"/>
              </a:spcAft>
            </a:pPr>
            <a:r>
              <a:rPr lang="en-US" sz="2000" dirty="0" smtClean="0"/>
              <a:t>at the end of 2012 run </a:t>
            </a:r>
            <a:r>
              <a:rPr lang="en-US" sz="2000" dirty="0" smtClean="0">
                <a:sym typeface="Wingdings" pitchFamily="2" charset="2"/>
              </a:rPr>
              <a:t> ample time to gain experience with the</a:t>
            </a:r>
          </a:p>
          <a:p>
            <a:pPr indent="347663">
              <a:spcAft>
                <a:spcPts val="300"/>
              </a:spcAft>
            </a:pPr>
            <a:r>
              <a:rPr lang="en-US" sz="2000" dirty="0" smtClean="0">
                <a:sym typeface="Wingdings" pitchFamily="2" charset="2"/>
              </a:rPr>
              <a:t>system during loss maps (calibration of losses)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381000"/>
            <a:ext cx="7420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Method: apply excitation with gated noise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4" name="Picture 3" descr="Single_Pulse_nois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524000"/>
            <a:ext cx="7431521" cy="30190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4648200"/>
            <a:ext cx="7106882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347663">
              <a:spcAft>
                <a:spcPts val="300"/>
              </a:spcAft>
              <a:buBlip>
                <a:blip r:embed="rId4"/>
              </a:buBlip>
            </a:pPr>
            <a:r>
              <a:rPr lang="en-US" sz="2000" dirty="0" smtClean="0"/>
              <a:t>white noise generated on FPGA running at 40 MS/s</a:t>
            </a:r>
          </a:p>
          <a:p>
            <a:pPr indent="347663">
              <a:spcAft>
                <a:spcPts val="300"/>
              </a:spcAft>
              <a:buBlip>
                <a:blip r:embed="rId4"/>
              </a:buBlip>
            </a:pPr>
            <a:r>
              <a:rPr lang="en-US" sz="2000" dirty="0" smtClean="0"/>
              <a:t>deployed on a test crate in SR4 with </a:t>
            </a:r>
            <a:r>
              <a:rPr lang="en-US" sz="2000" dirty="0" smtClean="0">
                <a:solidFill>
                  <a:srgbClr val="00B050"/>
                </a:solidFill>
              </a:rPr>
              <a:t>gating</a:t>
            </a:r>
          </a:p>
          <a:p>
            <a:pPr indent="347663">
              <a:spcAft>
                <a:spcPts val="300"/>
              </a:spcAft>
              <a:buBlip>
                <a:blip r:embed="rId4"/>
              </a:buBlip>
            </a:pPr>
            <a:r>
              <a:rPr lang="en-US" sz="2000" dirty="0" smtClean="0"/>
              <a:t>connected to all dampers of beam 2 (H and V plane)</a:t>
            </a:r>
          </a:p>
          <a:p>
            <a:pPr indent="347663">
              <a:spcAft>
                <a:spcPts val="300"/>
              </a:spcAft>
              <a:buBlip>
                <a:blip r:embed="rId4"/>
              </a:buBlip>
            </a:pPr>
            <a:r>
              <a:rPr lang="en-US" sz="2000" dirty="0" smtClean="0"/>
              <a:t>noise can be filtered by IIR </a:t>
            </a:r>
            <a:r>
              <a:rPr lang="en-US" sz="2000" dirty="0" err="1" smtClean="0"/>
              <a:t>lowpass</a:t>
            </a:r>
            <a:r>
              <a:rPr lang="en-US" sz="2000" dirty="0" smtClean="0"/>
              <a:t> filter</a:t>
            </a:r>
          </a:p>
          <a:p>
            <a:pPr indent="347663">
              <a:spcAft>
                <a:spcPts val="300"/>
              </a:spcAft>
              <a:buBlip>
                <a:blip r:embed="rId4"/>
              </a:buBlip>
            </a:pPr>
            <a:r>
              <a:rPr lang="en-US" sz="2000" dirty="0" smtClean="0"/>
              <a:t>noise triggered for up to 1 second, repetitively also, typically 5x</a:t>
            </a:r>
          </a:p>
        </p:txBody>
      </p:sp>
      <p:sp>
        <p:nvSpPr>
          <p:cNvPr id="7" name="Rectangle 6"/>
          <p:cNvSpPr/>
          <p:nvPr/>
        </p:nvSpPr>
        <p:spPr>
          <a:xfrm>
            <a:off x="762000" y="1143000"/>
            <a:ext cx="4234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(D. </a:t>
            </a:r>
            <a:r>
              <a:rPr lang="en-US" dirty="0" err="1" smtClean="0"/>
              <a:t>Valuch</a:t>
            </a:r>
            <a:r>
              <a:rPr lang="en-US" dirty="0" smtClean="0"/>
              <a:t>, M. </a:t>
            </a:r>
            <a:r>
              <a:rPr lang="en-US" dirty="0" err="1" smtClean="0"/>
              <a:t>Jaussi</a:t>
            </a:r>
            <a:r>
              <a:rPr lang="en-US" dirty="0" smtClean="0"/>
              <a:t>, D. </a:t>
            </a:r>
            <a:r>
              <a:rPr lang="en-US" dirty="0" err="1" smtClean="0"/>
              <a:t>Jacquet</a:t>
            </a:r>
            <a:r>
              <a:rPr lang="en-US" dirty="0" smtClean="0"/>
              <a:t>, T. </a:t>
            </a:r>
            <a:r>
              <a:rPr lang="en-US" dirty="0" err="1" smtClean="0"/>
              <a:t>Levens</a:t>
            </a:r>
            <a:r>
              <a:rPr lang="en-US" dirty="0" smtClean="0"/>
              <a:t>)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90800" y="3657600"/>
            <a:ext cx="4038600" cy="1588"/>
          </a:xfrm>
          <a:prstGeom prst="straightConnector1">
            <a:avLst/>
          </a:prstGeom>
          <a:ln w="254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6600" y="3810000"/>
            <a:ext cx="224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gate, 11 </a:t>
            </a:r>
            <a:r>
              <a:rPr lang="en-US" dirty="0" smtClean="0">
                <a:solidFill>
                  <a:srgbClr val="00B050"/>
                </a:solidFill>
                <a:latin typeface="Symbol" pitchFamily="18" charset="2"/>
              </a:rPr>
              <a:t>m</a:t>
            </a:r>
            <a:r>
              <a:rPr lang="en-US" dirty="0" smtClean="0">
                <a:solidFill>
                  <a:srgbClr val="00B050"/>
                </a:solidFill>
              </a:rPr>
              <a:t>s (example)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188552">
            <a:off x="7239000" y="4953000"/>
            <a:ext cx="12640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2011 status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91442" y="2057400"/>
            <a:ext cx="2286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1, 2 pilot bunches</a:t>
            </a:r>
          </a:p>
        </p:txBody>
      </p:sp>
      <p:pic>
        <p:nvPicPr>
          <p:cNvPr id="6" name="Picture 5" descr="BCT_setu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590800"/>
            <a:ext cx="3405714" cy="2742857"/>
          </a:xfrm>
          <a:prstGeom prst="rect">
            <a:avLst/>
          </a:prstGeom>
        </p:spPr>
      </p:pic>
      <p:pic>
        <p:nvPicPr>
          <p:cNvPr id="7" name="Picture 6" descr="BCT_12b_LossMap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590800"/>
            <a:ext cx="3442286" cy="27428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57800" y="2057400"/>
            <a:ext cx="2742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2, 12 nominal bunches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2689" y="5715000"/>
            <a:ext cx="384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Part 3, loss maps (one nominal bunch)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533400"/>
            <a:ext cx="43624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First tests in August 2011</a:t>
            </a:r>
          </a:p>
          <a:p>
            <a:pPr algn="ctr"/>
            <a:r>
              <a:rPr lang="en-US" sz="3200" dirty="0" smtClean="0"/>
              <a:t>(only  beam </a:t>
            </a:r>
            <a:r>
              <a:rPr lang="en-US" sz="3200" dirty="0" smtClean="0"/>
              <a:t>2 available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6896100" y="5219700"/>
            <a:ext cx="609600" cy="3810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6286500" y="2552700"/>
            <a:ext cx="609600" cy="381000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r\rudi\Documents\TIMESERIES_CHART_IMAGE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491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4933214"/>
            <a:ext cx="129614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Excitation full bandwidth,</a:t>
            </a:r>
          </a:p>
          <a:p>
            <a:r>
              <a:rPr lang="en-US" sz="1200" dirty="0" smtClean="0"/>
              <a:t>Amplitude 0.2, v-plane</a:t>
            </a:r>
          </a:p>
          <a:p>
            <a:r>
              <a:rPr lang="en-US" sz="1200" dirty="0" smtClean="0"/>
              <a:t>Beam 2</a:t>
            </a:r>
            <a:endParaRPr lang="de-DE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124636" y="4933213"/>
            <a:ext cx="151216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Excitation reduced bandwidth 500 kHz,</a:t>
            </a:r>
          </a:p>
          <a:p>
            <a:r>
              <a:rPr lang="en-US" sz="1200" dirty="0" smtClean="0"/>
              <a:t>Amplitude 0.2, v-plane</a:t>
            </a:r>
          </a:p>
          <a:p>
            <a:r>
              <a:rPr lang="en-US" sz="1200" dirty="0" smtClean="0"/>
              <a:t>Beam 2</a:t>
            </a:r>
            <a:endParaRPr lang="de-DE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4930182"/>
            <a:ext cx="129614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Excitation full bandwidth,</a:t>
            </a:r>
          </a:p>
          <a:p>
            <a:r>
              <a:rPr lang="en-US" sz="1200" dirty="0" smtClean="0"/>
              <a:t>Amplitude 1.0, v-plane</a:t>
            </a:r>
          </a:p>
          <a:p>
            <a:r>
              <a:rPr lang="en-US" sz="1200" dirty="0" smtClean="0"/>
              <a:t>Beam 2</a:t>
            </a:r>
            <a:endParaRPr lang="de-DE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097234" y="6165304"/>
            <a:ext cx="1800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Excitation full bandwidth,</a:t>
            </a:r>
          </a:p>
          <a:p>
            <a:r>
              <a:rPr lang="en-US" sz="1200" dirty="0" smtClean="0"/>
              <a:t>Amplitude 1.0, h-plane</a:t>
            </a:r>
          </a:p>
          <a:p>
            <a:r>
              <a:rPr lang="en-US" sz="1200" dirty="0" smtClean="0"/>
              <a:t>Beam 2</a:t>
            </a:r>
            <a:endParaRPr lang="de-DE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524328" y="4939577"/>
            <a:ext cx="1296144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Excitation full bandwidth,</a:t>
            </a:r>
          </a:p>
          <a:p>
            <a:pPr algn="ctr"/>
            <a:r>
              <a:rPr lang="en-US" sz="1200" dirty="0" smtClean="0"/>
              <a:t>Amplitude 1.0, h-plane</a:t>
            </a:r>
          </a:p>
          <a:p>
            <a:pPr algn="ctr"/>
            <a:r>
              <a:rPr lang="en-US" sz="1200" dirty="0" smtClean="0"/>
              <a:t>Beam 2</a:t>
            </a:r>
            <a:endParaRPr lang="de-DE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6250086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1:30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33537" y="6250086"/>
            <a:ext cx="57606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3:36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6979" y="4919339"/>
            <a:ext cx="10081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Adjustment of system</a:t>
            </a:r>
            <a:endParaRPr lang="de-DE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533400"/>
            <a:ext cx="288867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BLMs at B2 TCP A6.R7 (RS09)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log/</a:t>
            </a:r>
            <a:r>
              <a:rPr lang="en-US" dirty="0" err="1" smtClean="0">
                <a:solidFill>
                  <a:srgbClr val="FF0000"/>
                </a:solidFill>
              </a:rPr>
              <a:t>lin</a:t>
            </a:r>
            <a:r>
              <a:rPr lang="en-US" dirty="0" smtClean="0">
                <a:solidFill>
                  <a:srgbClr val="FF0000"/>
                </a:solidFill>
              </a:rPr>
              <a:t> scale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990600"/>
            <a:ext cx="1812035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part 1: setting-up</a:t>
            </a:r>
          </a:p>
          <a:p>
            <a:r>
              <a:rPr lang="en-US" dirty="0" smtClean="0"/>
              <a:t>with pilots</a:t>
            </a:r>
          </a:p>
          <a:p>
            <a:r>
              <a:rPr lang="en-US" dirty="0" smtClean="0"/>
              <a:t>(gating delay)</a:t>
            </a:r>
          </a:p>
          <a:p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27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81200" y="6096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Selective blow-up (2 pilots)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6200" y="3048000"/>
            <a:ext cx="67197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54709" y="5029200"/>
            <a:ext cx="67197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4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pic>
        <p:nvPicPr>
          <p:cNvPr id="7" name="Picture 6" descr="Pilots_WS_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447800"/>
            <a:ext cx="6096000" cy="480536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81200" y="6096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Selective blow-up (2 pilots)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6200" y="3048000"/>
            <a:ext cx="67197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96199" y="5029200"/>
            <a:ext cx="78899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pic>
        <p:nvPicPr>
          <p:cNvPr id="8" name="Picture 7" descr="Pilots_WS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447800"/>
            <a:ext cx="60960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81200" y="6096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Selective blow-up 2 pilots)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6200" y="3048000"/>
            <a:ext cx="67197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96200" y="5029200"/>
            <a:ext cx="78899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</a:p>
        </p:txBody>
      </p:sp>
      <p:pic>
        <p:nvPicPr>
          <p:cNvPr id="10" name="Picture 9" descr="Pilots_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371600"/>
            <a:ext cx="6096000" cy="4876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62800" y="6172200"/>
            <a:ext cx="162570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stops at 18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Hofle  -   16. March 2012</a:t>
            </a:r>
            <a:endParaRPr lang="en-US"/>
          </a:p>
        </p:txBody>
      </p:sp>
      <p:pic>
        <p:nvPicPr>
          <p:cNvPr id="9" name="Picture 8" descr="FillingPatter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304800"/>
            <a:ext cx="3405714" cy="2720000"/>
          </a:xfrm>
          <a:prstGeom prst="rect">
            <a:avLst/>
          </a:prstGeom>
        </p:spPr>
      </p:pic>
      <p:pic>
        <p:nvPicPr>
          <p:cNvPr id="11" name="Picture 10" descr="BSRT_B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3124200"/>
            <a:ext cx="6340572" cy="31405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90600" y="685800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batch selective </a:t>
            </a:r>
          </a:p>
          <a:p>
            <a:r>
              <a:rPr lang="en-US" sz="3200" dirty="0" smtClean="0"/>
              <a:t>blow-up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62200" y="3505200"/>
            <a:ext cx="959622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blow-up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2200" y="4800600"/>
            <a:ext cx="1256177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 blow-up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95400" y="2438400"/>
            <a:ext cx="27398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2x6 bunches spaced 925 ns</a:t>
            </a:r>
          </a:p>
          <a:p>
            <a:r>
              <a:rPr lang="en-US" dirty="0" smtClean="0"/>
              <a:t>(+pilot)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625</Words>
  <Application>Microsoft Office PowerPoint</Application>
  <PresentationFormat>On-screen Show (4:3)</PresentationFormat>
  <Paragraphs>133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whofle</dc:creator>
  <cp:lastModifiedBy>whofle</cp:lastModifiedBy>
  <cp:revision>51</cp:revision>
  <dcterms:created xsi:type="dcterms:W3CDTF">2011-08-16T12:08:06Z</dcterms:created>
  <dcterms:modified xsi:type="dcterms:W3CDTF">2012-03-16T11:20:55Z</dcterms:modified>
</cp:coreProperties>
</file>