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7" r:id="rId3"/>
    <p:sldId id="265" r:id="rId4"/>
    <p:sldId id="264" r:id="rId5"/>
    <p:sldId id="258" r:id="rId6"/>
    <p:sldId id="259" r:id="rId7"/>
    <p:sldId id="260" r:id="rId8"/>
    <p:sldId id="261" r:id="rId9"/>
    <p:sldId id="262" r:id="rId10"/>
    <p:sldId id="263" r:id="rId11"/>
    <p:sldId id="267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2208" y="-1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E51A15B-68D8-4452-9256-969595B4574B}" type="datetimeFigureOut">
              <a:rPr lang="en-US" smtClean="0"/>
              <a:pPr/>
              <a:t>10/23/2012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05FB350-F210-4DD8-9122-4C5074A62DC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500034" y="2242181"/>
            <a:ext cx="7772400" cy="1829761"/>
          </a:xfrm>
          <a:prstGeom prst="rect">
            <a:avLst/>
          </a:prstGeom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Checking the overlaps in G4 geometry baseline</a:t>
            </a:r>
            <a:endParaRPr kumimoji="0" lang="en-US" sz="41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31750" dist="25400" dir="5400000" algn="tl" rotWithShape="0">
                  <a:srgbClr val="000000">
                    <a:alpha val="2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142844" y="5357826"/>
            <a:ext cx="7772400" cy="1214446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365760" marR="0" lvl="0" indent="-256032" algn="r" defTabSz="914400" rtl="0" eaLnBrk="1" fontAlgn="auto" latinLnBrk="0" hangingPunct="1">
              <a:lnSpc>
                <a:spcPct val="15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tabLst/>
              <a:defRPr/>
            </a:pPr>
            <a:r>
              <a:rPr kumimoji="0" lang="en-US" sz="40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Archil Surmava </a:t>
            </a:r>
            <a:br>
              <a:rPr kumimoji="0" lang="en-US" sz="4000" b="1" i="0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Georgian Technical University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US" sz="2800" b="0" i="1" u="none" strike="noStrike" kern="1200" cap="none" spc="0" normalizeH="0" baseline="-2500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14442" y="71414"/>
            <a:ext cx="7772400" cy="1071570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r"/>
            <a:r>
              <a:rPr lang="en-US" sz="4000" b="1" baseline="-25000" dirty="0" smtClean="0">
                <a:solidFill>
                  <a:schemeClr val="accent1"/>
                </a:solidFill>
              </a:rPr>
              <a:t>SCSWT’2012</a:t>
            </a:r>
          </a:p>
          <a:p>
            <a:pPr algn="r"/>
            <a:r>
              <a:rPr lang="en-US" sz="2400" b="1" baseline="-25000" dirty="0" smtClean="0">
                <a:solidFill>
                  <a:schemeClr val="accent1"/>
                </a:solidFill>
              </a:rPr>
              <a:t>South Caucasus Software / Computing Workshop &amp; Tutorial</a:t>
            </a:r>
          </a:p>
          <a:p>
            <a:pPr algn="r"/>
            <a:r>
              <a:rPr lang="en-US" sz="2400" b="1" baseline="-25000" dirty="0" smtClean="0">
                <a:solidFill>
                  <a:schemeClr val="accent1"/>
                </a:solidFill>
              </a:rPr>
              <a:t>Oct 23, 2012</a:t>
            </a:r>
            <a:r>
              <a:rPr lang="en-US" sz="2400" baseline="-25000" dirty="0" smtClean="0">
                <a:solidFill>
                  <a:schemeClr val="accent1"/>
                </a:solidFill>
              </a:rPr>
              <a:t> </a:t>
            </a:r>
            <a:endParaRPr lang="en-US" sz="2400" baseline="-25000" dirty="0">
              <a:solidFill>
                <a:schemeClr val="accent1"/>
              </a:solidFill>
            </a:endParaRPr>
          </a:p>
        </p:txBody>
      </p:sp>
      <p:pic>
        <p:nvPicPr>
          <p:cNvPr id="7" name="Picture 3" descr="C:\Users\Archili\Desktop\GTU-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43900" y="5646602"/>
            <a:ext cx="714380" cy="854232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14282" y="838755"/>
            <a:ext cx="8786873" cy="5876393"/>
            <a:chOff x="285721" y="785794"/>
            <a:chExt cx="8786873" cy="5876393"/>
          </a:xfrm>
        </p:grpSpPr>
        <p:sp>
          <p:nvSpPr>
            <p:cNvPr id="6" name="TextBox 5"/>
            <p:cNvSpPr txBox="1"/>
            <p:nvPr/>
          </p:nvSpPr>
          <p:spPr>
            <a:xfrm>
              <a:off x="2071670" y="5072074"/>
              <a:ext cx="164307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i="1" dirty="0" smtClean="0">
                  <a:solidFill>
                    <a:schemeClr val="accent6">
                      <a:lumMod val="75000"/>
                    </a:schemeClr>
                  </a:solidFill>
                </a:rPr>
                <a:t>Imeges from VP1</a:t>
              </a:r>
              <a:endParaRPr lang="en-US" sz="1600" b="1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572132" y="928670"/>
              <a:ext cx="2714644" cy="52322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The clashes are fixed in all sectors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grpSp>
          <p:nvGrpSpPr>
            <p:cNvPr id="8" name="Group 75"/>
            <p:cNvGrpSpPr/>
            <p:nvPr/>
          </p:nvGrpSpPr>
          <p:grpSpPr>
            <a:xfrm>
              <a:off x="4286248" y="3071810"/>
              <a:ext cx="4786346" cy="3590377"/>
              <a:chOff x="4071934" y="3071810"/>
              <a:chExt cx="4786346" cy="3590377"/>
            </a:xfrm>
          </p:grpSpPr>
          <p:pic>
            <p:nvPicPr>
              <p:cNvPr id="27" name="Picture 26" descr="4.JP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4857752" y="3143248"/>
                <a:ext cx="4000528" cy="3518939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4071934" y="4714884"/>
                <a:ext cx="12144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2">
                        <a:lumMod val="25000"/>
                      </a:schemeClr>
                    </a:solidFill>
                  </a:rPr>
                  <a:t>Side C</a:t>
                </a:r>
                <a:endParaRPr lang="en-US" sz="1600" b="1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5000628" y="3482624"/>
                <a:ext cx="285752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447252" y="3226562"/>
                <a:ext cx="285752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5994821" y="4060066"/>
                <a:ext cx="305037" cy="315990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6143636" y="5500702"/>
                <a:ext cx="305037" cy="315990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5786446" y="6143644"/>
                <a:ext cx="305037" cy="315990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5286381" y="5857892"/>
                <a:ext cx="285752" cy="296013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857752" y="4214818"/>
                <a:ext cx="285752" cy="296013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4965000" y="5143513"/>
                <a:ext cx="260327" cy="265698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cxnSp>
            <p:nvCxnSpPr>
              <p:cNvPr id="37" name="Straight Connector 36"/>
              <p:cNvCxnSpPr/>
              <p:nvPr/>
            </p:nvCxnSpPr>
            <p:spPr>
              <a:xfrm>
                <a:off x="4857752" y="3071810"/>
                <a:ext cx="3643338" cy="1588"/>
              </a:xfrm>
              <a:prstGeom prst="line">
                <a:avLst/>
              </a:pr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" name="Group 74"/>
            <p:cNvGrpSpPr/>
            <p:nvPr/>
          </p:nvGrpSpPr>
          <p:grpSpPr>
            <a:xfrm>
              <a:off x="285721" y="785794"/>
              <a:ext cx="4786345" cy="3311488"/>
              <a:chOff x="285721" y="904918"/>
              <a:chExt cx="4786345" cy="3311488"/>
            </a:xfrm>
          </p:grpSpPr>
          <p:pic>
            <p:nvPicPr>
              <p:cNvPr id="10" name="Picture 9" descr="3.JPG"/>
              <p:cNvPicPr>
                <a:picLocks noChangeAspect="1"/>
              </p:cNvPicPr>
              <p:nvPr/>
            </p:nvPicPr>
            <p:blipFill>
              <a:blip r:embed="rId3" cstate="print"/>
              <a:srcRect b="915"/>
              <a:stretch>
                <a:fillRect/>
              </a:stretch>
            </p:blipFill>
            <p:spPr>
              <a:xfrm>
                <a:off x="285721" y="928670"/>
                <a:ext cx="3643338" cy="3123951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>
                <a:off x="3857620" y="2376066"/>
                <a:ext cx="121444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2">
                        <a:lumMod val="25000"/>
                      </a:schemeClr>
                    </a:solidFill>
                  </a:rPr>
                  <a:t>Side A</a:t>
                </a:r>
                <a:endParaRPr lang="en-US" sz="1600" b="1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928926" y="904918"/>
                <a:ext cx="214314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500430" y="1285860"/>
                <a:ext cx="214314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28926" y="1601302"/>
                <a:ext cx="285752" cy="273876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3292054" y="1720426"/>
                <a:ext cx="285752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3286116" y="2756186"/>
                <a:ext cx="285752" cy="250124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2143108" y="1571612"/>
                <a:ext cx="214314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857356" y="2928934"/>
                <a:ext cx="428628" cy="357190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baseline="-25000" dirty="0" smtClean="0"/>
                  <a:t>  </a:t>
                </a:r>
                <a:endParaRPr lang="en-US" baseline="-25000" dirty="0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3411178" y="2220492"/>
                <a:ext cx="285752" cy="262000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000364" y="3113376"/>
                <a:ext cx="285752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2470608" y="2726496"/>
                <a:ext cx="214314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595488" y="3155124"/>
                <a:ext cx="285752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2357422" y="3756500"/>
                <a:ext cx="214314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3000364" y="3571876"/>
                <a:ext cx="214314" cy="285752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357158" y="4214818"/>
                <a:ext cx="3643338" cy="1588"/>
              </a:xfrm>
              <a:prstGeom prst="line">
                <a:avLst/>
              </a:prstGeom>
              <a:ln w="15875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Oval 25"/>
              <p:cNvSpPr/>
              <p:nvPr/>
            </p:nvSpPr>
            <p:spPr>
              <a:xfrm>
                <a:off x="2571736" y="2042418"/>
                <a:ext cx="285752" cy="273876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aseline="-25000" dirty="0"/>
              </a:p>
            </p:txBody>
          </p:sp>
        </p:grpSp>
      </p:grpSp>
      <p:sp>
        <p:nvSpPr>
          <p:cNvPr id="38" name="Title 2"/>
          <p:cNvSpPr>
            <a:spLocks noGrp="1"/>
          </p:cNvSpPr>
          <p:nvPr>
            <p:ph type="title"/>
          </p:nvPr>
        </p:nvSpPr>
        <p:spPr>
          <a:xfrm>
            <a:off x="71406" y="71414"/>
            <a:ext cx="8229600" cy="79690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COIL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(All Sectors)</a:t>
            </a: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96" y="857232"/>
            <a:ext cx="8572528" cy="4857783"/>
          </a:xfrm>
          <a:prstGeom prst="rect">
            <a:avLst/>
          </a:prstGeom>
          <a:ln>
            <a:solidFill>
              <a:schemeClr val="accent1"/>
            </a:solidFill>
            <a:prstDash val="dash"/>
          </a:ln>
        </p:spPr>
        <p:style>
          <a:lnRef idx="0">
            <a:scrgbClr r="0" g="0" b="0"/>
          </a:lnRef>
          <a:fillRef idx="1003">
            <a:schemeClr val="lt1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endParaRPr lang="en-US" sz="1200" dirty="0" smtClean="0"/>
          </a:p>
          <a:p>
            <a:r>
              <a:rPr lang="en-US" sz="1200" dirty="0" smtClean="0"/>
              <a:t>&lt;tubs name="BAR_CryoTubAlongZBase" material="Iron1" Rio_Z="ABRT_CryoRadi_Radius - ABRT_CryoRadT_RadThick; ABRT_CryoRadi_Radius; </a:t>
            </a:r>
          </a:p>
          <a:p>
            <a:r>
              <a:rPr lang="en-US" sz="1200" dirty="0" smtClean="0"/>
              <a:t>			2.*ABRT_CryoZmax - 2.*ABRT_CryoRadi_Radius - ABRT_CryoRcur*sqrt(2.) + 2.*GENV_Ta225*ABRT_CryoRadi_Radius" nbPhi="25" /&gt;</a:t>
            </a:r>
          </a:p>
          <a:p>
            <a:endParaRPr lang="en-US" sz="1200" dirty="0" smtClean="0"/>
          </a:p>
          <a:p>
            <a:r>
              <a:rPr lang="en-US" sz="1200" dirty="0" smtClean="0"/>
              <a:t>&lt;box name="BAR_CryoTubCutBox" material="Iron1" X_Y_Z="2.*ABRT_CryoRadi_Radius/GENV_Co225; 2.*ABRT_CryoRadi_Radius/GENV_Co225; 2.*ABRT_CryoRadi_Radius/GENV_Co225 " /&gt;</a:t>
            </a:r>
          </a:p>
          <a:p>
            <a:endParaRPr lang="en-US" sz="1200" dirty="0" smtClean="0"/>
          </a:p>
          <a:p>
            <a:r>
              <a:rPr lang="en-US" sz="1200" dirty="0" smtClean="0"/>
              <a:t>----------------------------------------------------------------------------------</a:t>
            </a:r>
          </a:p>
          <a:p>
            <a:endParaRPr lang="en-US" sz="1200" dirty="0" smtClean="0"/>
          </a:p>
          <a:p>
            <a:r>
              <a:rPr lang="en-US" sz="1200" dirty="0" smtClean="0"/>
              <a:t>&lt;subtraction name="BAR_CryoTubAlongZ_Up" &gt;</a:t>
            </a:r>
          </a:p>
          <a:p>
            <a:r>
              <a:rPr lang="en-US" sz="1200" dirty="0" smtClean="0"/>
              <a:t>&lt;posXYZ volume="BAR_CryoTubAlongZBase" X_Y_Z=" ABRT_CryoRmax - ABRT_CryoRadi_Radius; 0. ; 0. "/&gt;</a:t>
            </a:r>
          </a:p>
          <a:p>
            <a:r>
              <a:rPr lang="en-US" sz="1200" dirty="0" smtClean="0"/>
              <a:t>&lt;posXYZ volume="BAR_CryoTubCutBox" X_Y_Z=" ABRT_CryoRmax - ABRT_CryoRadi_Radius - ABRT_CryoRadi_Radius*GENV_Ta225 ; 0. ; </a:t>
            </a:r>
          </a:p>
          <a:p>
            <a:r>
              <a:rPr lang="en-US" sz="1200" dirty="0" smtClean="0"/>
              <a:t>				ABRT_CryoZmax - ABRT_CryoRcur/sqrt(2.) - GENV_Eps " rot=" 0. ; -22.5 ; 0. "/&gt;</a:t>
            </a:r>
          </a:p>
          <a:p>
            <a:r>
              <a:rPr lang="en-US" sz="1200" dirty="0" smtClean="0"/>
              <a:t>&lt;posXYZ volume="BAR_CryoTubCutBox" X_Y_Z=" ABRT_CryoRmax - ABRT_CryoRadi_Radius - ABRT_CryoRadi_Radius*GENV_Ta225 ; 0. ; </a:t>
            </a:r>
          </a:p>
          <a:p>
            <a:r>
              <a:rPr lang="en-US" sz="1200" dirty="0" smtClean="0"/>
              <a:t>				-(ABRT_CryoZmax - ABRT_CryoRcur/sqrt(2.) - GENV_Eps)" rot=" 0. ; 22.5 ; 0. "/&gt;</a:t>
            </a:r>
          </a:p>
          <a:p>
            <a:r>
              <a:rPr lang="en-US" sz="1200" dirty="0" smtClean="0"/>
              <a:t>&lt;foreach index="Irib" begin="0" loops="7" &gt;</a:t>
            </a:r>
          </a:p>
          <a:p>
            <a:r>
              <a:rPr lang="en-US" sz="1200" dirty="0" smtClean="0"/>
              <a:t>&lt;posXYZ volume="BAR_CryoRibIn" X_Y_Z=" (ABRT_CryoRmax+ABRT_CryoRmin)/2. ; 0. ; ABRT_Zrib[Irib] " /&gt;</a:t>
            </a:r>
          </a:p>
          <a:p>
            <a:r>
              <a:rPr lang="en-US" sz="1200" dirty="0" smtClean="0"/>
              <a:t>&lt;/foreach&gt;</a:t>
            </a:r>
          </a:p>
          <a:p>
            <a:r>
              <a:rPr lang="en-US" sz="1200" dirty="0" smtClean="0"/>
              <a:t>&lt;/subtraction&gt;</a:t>
            </a:r>
          </a:p>
          <a:p>
            <a:endParaRPr lang="en-US" sz="1200" dirty="0"/>
          </a:p>
        </p:txBody>
      </p:sp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71406" y="71414"/>
            <a:ext cx="8229600" cy="79690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Part of COIL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(XML code)</a:t>
            </a:r>
          </a:p>
        </p:txBody>
      </p:sp>
      <p:sp>
        <p:nvSpPr>
          <p:cNvPr id="7" name="Rectangle 6"/>
          <p:cNvSpPr/>
          <p:nvPr/>
        </p:nvSpPr>
        <p:spPr>
          <a:xfrm>
            <a:off x="500034" y="2786058"/>
            <a:ext cx="8429684" cy="278608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71406" y="71414"/>
            <a:ext cx="8229600" cy="79690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COIL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(Visualization in PERSINT)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928662" y="1022113"/>
            <a:ext cx="7786741" cy="2264011"/>
            <a:chOff x="357158" y="1724024"/>
            <a:chExt cx="10524898" cy="3060135"/>
          </a:xfrm>
        </p:grpSpPr>
        <p:pic>
          <p:nvPicPr>
            <p:cNvPr id="4" name="Picture 3" descr="02.PNG"/>
            <p:cNvPicPr>
              <a:picLocks noChangeAspect="1"/>
            </p:cNvPicPr>
            <p:nvPr/>
          </p:nvPicPr>
          <p:blipFill>
            <a:blip r:embed="rId2"/>
            <a:srcRect l="6568" t="19446" r="3673" b="10773"/>
            <a:stretch>
              <a:fillRect/>
            </a:stretch>
          </p:blipFill>
          <p:spPr>
            <a:xfrm>
              <a:off x="357158" y="1724024"/>
              <a:ext cx="8786842" cy="2714644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8961079" y="3993752"/>
              <a:ext cx="1920977" cy="7904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accent5">
                      <a:lumMod val="75000"/>
                    </a:schemeClr>
                  </a:solidFill>
                </a:rPr>
                <a:t>Image from PERSINT</a:t>
              </a:r>
              <a:endParaRPr lang="en-US" sz="1600" b="1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286776" y="2224090"/>
              <a:ext cx="428628" cy="571504"/>
            </a:xfrm>
            <a:prstGeom prst="ellipse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428596" y="2295528"/>
              <a:ext cx="714380" cy="500066"/>
            </a:xfrm>
            <a:prstGeom prst="ellipse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rgbClr val="00B050"/>
                  </a:solidFill>
                </a:ln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7976884" y="3420626"/>
              <a:ext cx="603036" cy="635550"/>
            </a:xfrm>
            <a:prstGeom prst="ellipse">
              <a:avLst/>
            </a:prstGeom>
            <a:noFill/>
            <a:ln w="15875"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n>
                  <a:solidFill>
                    <a:srgbClr val="00B050"/>
                  </a:solidFill>
                </a:ln>
              </a:endParaRPr>
            </a:p>
          </p:txBody>
        </p:sp>
      </p:grpSp>
      <p:pic>
        <p:nvPicPr>
          <p:cNvPr id="13" name="Picture 12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00100" y="3695565"/>
            <a:ext cx="6143668" cy="210856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246013" y="5572140"/>
            <a:ext cx="13979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bg2">
                    <a:lumMod val="25000"/>
                  </a:schemeClr>
                </a:solidFill>
              </a:rPr>
              <a:t>Image from VP1</a:t>
            </a:r>
            <a:endParaRPr lang="en-US" sz="16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6215074" y="5143512"/>
            <a:ext cx="714380" cy="64294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143636" y="3714752"/>
            <a:ext cx="571504" cy="642942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Oval 16"/>
          <p:cNvSpPr/>
          <p:nvPr/>
        </p:nvSpPr>
        <p:spPr>
          <a:xfrm flipH="1">
            <a:off x="1000100" y="4214818"/>
            <a:ext cx="571504" cy="428628"/>
          </a:xfrm>
          <a:prstGeom prst="ellipse">
            <a:avLst/>
          </a:prstGeom>
          <a:noFill/>
          <a:ln w="158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71490" y="274638"/>
            <a:ext cx="8229600" cy="79690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Summary and next steps</a:t>
            </a:r>
            <a:endParaRPr lang="en-US" sz="20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571472" y="1546243"/>
            <a:ext cx="8015286" cy="2597137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dirty="0" smtClean="0"/>
              <a:t>From AGDD xml code were fixed 84 parts of detector, which contains Boolean operation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we are going to do overlap analysis for each parts of detector</a:t>
            </a:r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95642"/>
            <a:ext cx="8229600" cy="3519308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en-US" dirty="0" smtClean="0"/>
              <a:t>ATLAS Generic Detector Description (AGDD) visualization in PERSINT, VP1, CATIA V5</a:t>
            </a:r>
          </a:p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en-US" dirty="0" smtClean="0"/>
              <a:t>Overlap </a:t>
            </a:r>
            <a:r>
              <a:rPr lang="en-US" dirty="0" smtClean="0"/>
              <a:t>Checking</a:t>
            </a:r>
            <a:r>
              <a:rPr lang="en-US" dirty="0" smtClean="0"/>
              <a:t> of </a:t>
            </a:r>
            <a:r>
              <a:rPr lang="en-US" dirty="0" err="1" smtClean="0"/>
              <a:t>AGDD</a:t>
            </a:r>
            <a:r>
              <a:rPr lang="en-US" dirty="0" smtClean="0"/>
              <a:t> Geometry </a:t>
            </a:r>
            <a:r>
              <a:rPr lang="en-US" dirty="0" smtClean="0"/>
              <a:t>in </a:t>
            </a:r>
            <a:r>
              <a:rPr lang="en-US" dirty="0" smtClean="0"/>
              <a:t>CATIA V5</a:t>
            </a:r>
          </a:p>
          <a:p>
            <a:pPr>
              <a:lnSpc>
                <a:spcPct val="150000"/>
              </a:lnSpc>
              <a:spcBef>
                <a:spcPts val="2400"/>
              </a:spcBef>
            </a:pPr>
            <a:r>
              <a:rPr lang="en-US" dirty="0" smtClean="0"/>
              <a:t>Summaries and next steps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ATLAS Generic Detector Description (AGDD)</a:t>
            </a:r>
            <a:endParaRPr lang="en-US" sz="3600" dirty="0"/>
          </a:p>
        </p:txBody>
      </p:sp>
      <p:pic>
        <p:nvPicPr>
          <p:cNvPr id="5" name="Picture 4" descr="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2" y="1428736"/>
            <a:ext cx="4929222" cy="4360723"/>
          </a:xfrm>
          <a:prstGeom prst="rect">
            <a:avLst/>
          </a:prstGeom>
        </p:spPr>
      </p:pic>
      <p:sp>
        <p:nvSpPr>
          <p:cNvPr id="6" name="Content Placeholder 1"/>
          <p:cNvSpPr>
            <a:spLocks noGrp="1"/>
          </p:cNvSpPr>
          <p:nvPr>
            <p:ph idx="1"/>
          </p:nvPr>
        </p:nvSpPr>
        <p:spPr>
          <a:xfrm>
            <a:off x="4857784" y="1481328"/>
            <a:ext cx="4071934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400" dirty="0" smtClean="0"/>
              <a:t>Elementary Solids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Box , tube, etc...</a:t>
            </a:r>
          </a:p>
          <a:p>
            <a:pPr lvl="1"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Boolean Solids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Union, Subtraction, etc...</a:t>
            </a:r>
          </a:p>
          <a:p>
            <a:pPr lvl="1">
              <a:buNone/>
            </a:pPr>
            <a:endParaRPr lang="en-US" sz="2000" dirty="0" smtClean="0"/>
          </a:p>
          <a:p>
            <a:pPr>
              <a:buFont typeface="Wingdings" pitchFamily="2" charset="2"/>
              <a:buChar char="§"/>
            </a:pPr>
            <a:r>
              <a:rPr lang="en-US" sz="2400" dirty="0" smtClean="0"/>
              <a:t>Logical grouping of Volumes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Composition, stack, etc...</a:t>
            </a:r>
            <a:endParaRPr lang="en-US" sz="20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285720" y="203200"/>
            <a:ext cx="8229600" cy="79690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AGDD Geometry visualization</a:t>
            </a:r>
          </a:p>
        </p:txBody>
      </p:sp>
      <p:cxnSp>
        <p:nvCxnSpPr>
          <p:cNvPr id="10" name="Straight Arrow Connector 9"/>
          <p:cNvCxnSpPr>
            <a:stCxn id="5" idx="3"/>
            <a:endCxn id="6" idx="1"/>
          </p:cNvCxnSpPr>
          <p:nvPr/>
        </p:nvCxnSpPr>
        <p:spPr>
          <a:xfrm flipV="1">
            <a:off x="2214546" y="2750339"/>
            <a:ext cx="958710" cy="199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6" idx="2"/>
            <a:endCxn id="11" idx="0"/>
          </p:cNvCxnSpPr>
          <p:nvPr/>
        </p:nvCxnSpPr>
        <p:spPr>
          <a:xfrm>
            <a:off x="4357686" y="3429000"/>
            <a:ext cx="3205" cy="9045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3"/>
            <a:endCxn id="12" idx="1"/>
          </p:cNvCxnSpPr>
          <p:nvPr/>
        </p:nvCxnSpPr>
        <p:spPr>
          <a:xfrm>
            <a:off x="4936582" y="4869339"/>
            <a:ext cx="1698746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2" idx="0"/>
            <a:endCxn id="8" idx="2"/>
          </p:cNvCxnSpPr>
          <p:nvPr/>
        </p:nvCxnSpPr>
        <p:spPr>
          <a:xfrm flipV="1">
            <a:off x="7211019" y="3429000"/>
            <a:ext cx="4187" cy="9045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826220" y="4598790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Converter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Straight Arrow Connector 26"/>
          <p:cNvCxnSpPr>
            <a:stCxn id="5" idx="2"/>
            <a:endCxn id="26" idx="0"/>
          </p:cNvCxnSpPr>
          <p:nvPr/>
        </p:nvCxnSpPr>
        <p:spPr>
          <a:xfrm>
            <a:off x="1571604" y="3328223"/>
            <a:ext cx="15766" cy="8151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5" idx="0"/>
            <a:endCxn id="8" idx="0"/>
          </p:cNvCxnSpPr>
          <p:nvPr/>
        </p:nvCxnSpPr>
        <p:spPr>
          <a:xfrm rot="5400000" flipH="1" flipV="1">
            <a:off x="4365569" y="-722287"/>
            <a:ext cx="55672" cy="5643602"/>
          </a:xfrm>
          <a:prstGeom prst="bentConnector3">
            <a:avLst>
              <a:gd name="adj1" fmla="val 963716"/>
            </a:avLst>
          </a:prstGeom>
          <a:ln>
            <a:prstDash val="sysDash"/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396478" y="1242186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Manual build</a:t>
            </a:r>
            <a:endParaRPr 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Flowchart: Document 4"/>
          <p:cNvSpPr/>
          <p:nvPr/>
        </p:nvSpPr>
        <p:spPr>
          <a:xfrm>
            <a:off x="928662" y="2127350"/>
            <a:ext cx="1285884" cy="1285884"/>
          </a:xfrm>
          <a:prstGeom prst="flowChart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+mj-lt"/>
              </a:rPr>
              <a:t>.XML</a:t>
            </a:r>
          </a:p>
          <a:p>
            <a:pPr algn="ctr"/>
            <a:r>
              <a:rPr lang="en-US" sz="1600" dirty="0" smtClean="0">
                <a:latin typeface="+mj-lt"/>
              </a:rPr>
              <a:t>AGDD</a:t>
            </a:r>
            <a:endParaRPr lang="en-US" sz="16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73256" y="2071678"/>
            <a:ext cx="2368860" cy="135732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VP1</a:t>
            </a:r>
          </a:p>
          <a:p>
            <a:pPr algn="ctr"/>
            <a:r>
              <a:rPr lang="en-US" sz="1600" dirty="0" smtClean="0"/>
              <a:t>(Virtual Point 1)</a:t>
            </a:r>
            <a:endParaRPr lang="ka-GE" sz="16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6030776" y="2071678"/>
            <a:ext cx="2368860" cy="135732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CATIA V5</a:t>
            </a:r>
            <a:endParaRPr lang="en-US" sz="2800" dirty="0"/>
          </a:p>
        </p:txBody>
      </p:sp>
      <p:sp>
        <p:nvSpPr>
          <p:cNvPr id="26" name="Rectangle 25"/>
          <p:cNvSpPr/>
          <p:nvPr/>
        </p:nvSpPr>
        <p:spPr>
          <a:xfrm>
            <a:off x="402940" y="4143380"/>
            <a:ext cx="2368860" cy="135732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/>
              <a:t>PERSINT</a:t>
            </a:r>
          </a:p>
          <a:p>
            <a:pPr algn="ctr"/>
            <a:r>
              <a:rPr lang="ka-GE" sz="1600" dirty="0" smtClean="0"/>
              <a:t>(</a:t>
            </a:r>
            <a:r>
              <a:rPr lang="en-US" sz="1600" dirty="0" smtClean="0"/>
              <a:t>Perspective Interactive</a:t>
            </a:r>
            <a:r>
              <a:rPr lang="ka-GE" sz="1600" dirty="0" smtClean="0"/>
              <a:t>)</a:t>
            </a:r>
            <a:endParaRPr lang="en-US" sz="1600" dirty="0"/>
          </a:p>
        </p:txBody>
      </p:sp>
      <p:sp>
        <p:nvSpPr>
          <p:cNvPr id="11" name="Flowchart: Alternate Process 10"/>
          <p:cNvSpPr/>
          <p:nvPr/>
        </p:nvSpPr>
        <p:spPr>
          <a:xfrm>
            <a:off x="3785200" y="4333554"/>
            <a:ext cx="1151382" cy="107157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.iv file</a:t>
            </a:r>
            <a:endParaRPr lang="en-US" b="1" dirty="0"/>
          </a:p>
        </p:txBody>
      </p:sp>
      <p:sp>
        <p:nvSpPr>
          <p:cNvPr id="12" name="Flowchart: Alternate Process 11"/>
          <p:cNvSpPr/>
          <p:nvPr/>
        </p:nvSpPr>
        <p:spPr>
          <a:xfrm>
            <a:off x="6635328" y="4333554"/>
            <a:ext cx="1151382" cy="1071570"/>
          </a:xfrm>
          <a:prstGeom prst="flowChartAlternateProcess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.wrl file</a:t>
            </a:r>
            <a:endParaRPr lang="en-US" b="1" dirty="0"/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1490" y="357166"/>
            <a:ext cx="5729270" cy="1000132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Coil overlap checking</a:t>
            </a:r>
            <a:br>
              <a:rPr lang="en-US" sz="3600" dirty="0" smtClean="0"/>
            </a:br>
            <a:r>
              <a:rPr lang="en-US" sz="2700" dirty="0" smtClean="0"/>
              <a:t>in </a:t>
            </a:r>
            <a:r>
              <a:rPr lang="en-US" sz="2700" dirty="0" err="1" smtClean="0"/>
              <a:t>CATIA</a:t>
            </a:r>
            <a:r>
              <a:rPr lang="en-US" sz="2700" dirty="0" smtClean="0"/>
              <a:t> </a:t>
            </a:r>
            <a:r>
              <a:rPr lang="en-US" sz="2700" dirty="0" err="1" smtClean="0"/>
              <a:t>V5</a:t>
            </a:r>
            <a:endParaRPr lang="en-US" sz="27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143636" y="309878"/>
          <a:ext cx="2500330" cy="2619056"/>
        </p:xfrm>
        <a:graphic>
          <a:graphicData uri="http://schemas.openxmlformats.org/drawingml/2006/table">
            <a:tbl>
              <a:tblPr/>
              <a:tblGrid>
                <a:gridCol w="546947"/>
                <a:gridCol w="546947"/>
                <a:gridCol w="1406436"/>
              </a:tblGrid>
              <a:tr h="388959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+mj-lt"/>
                        </a:rPr>
                        <a:t>Clash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+mj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+mj-lt"/>
                        </a:rPr>
                        <a:t>Coil (Out Tubes)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B4E3"/>
                    </a:solidFill>
                  </a:tcPr>
                </a:tc>
              </a:tr>
              <a:tr h="325099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Vol. I Parts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4B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Sector 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D5B4"/>
                    </a:solidFill>
                  </a:tcPr>
                </a:tc>
              </a:tr>
              <a:tr h="2322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L2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267.11mm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322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C3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S2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0.03mm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322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L2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322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C2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S1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267.49mm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322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L1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0.04mm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322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S1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0.03mm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322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C4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L1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269.61mm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  <a:tr h="23221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C4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1" u="none" strike="noStrike" dirty="0">
                          <a:solidFill>
                            <a:srgbClr val="000000"/>
                          </a:solidFill>
                          <a:latin typeface="+mj-lt"/>
                        </a:rPr>
                        <a:t>S2 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69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 smtClean="0">
                          <a:solidFill>
                            <a:srgbClr val="000000"/>
                          </a:solidFill>
                          <a:latin typeface="+mj-lt"/>
                        </a:rPr>
                        <a:t>267.49mm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latin typeface="+mj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9D9"/>
                    </a:solidFill>
                  </a:tcPr>
                </a:tc>
              </a:tr>
            </a:tbl>
          </a:graphicData>
        </a:graphic>
      </p:graphicFrame>
      <p:grpSp>
        <p:nvGrpSpPr>
          <p:cNvPr id="5" name="Group 4"/>
          <p:cNvGrpSpPr/>
          <p:nvPr/>
        </p:nvGrpSpPr>
        <p:grpSpPr>
          <a:xfrm>
            <a:off x="357158" y="3335537"/>
            <a:ext cx="8517968" cy="3451049"/>
            <a:chOff x="71406" y="2895591"/>
            <a:chExt cx="9286940" cy="3762598"/>
          </a:xfrm>
        </p:grpSpPr>
        <p:sp>
          <p:nvSpPr>
            <p:cNvPr id="6" name="TextBox 5"/>
            <p:cNvSpPr txBox="1"/>
            <p:nvPr/>
          </p:nvSpPr>
          <p:spPr>
            <a:xfrm>
              <a:off x="8015897" y="6322627"/>
              <a:ext cx="1248169" cy="335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chemeClr val="accent6">
                      <a:lumMod val="75000"/>
                    </a:schemeClr>
                  </a:solidFill>
                </a:rPr>
                <a:t>Sector  2</a:t>
              </a:r>
              <a:endParaRPr lang="en-US" sz="1400" b="1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pic>
          <p:nvPicPr>
            <p:cNvPr id="7" name="Picture 6" descr="21.PNG"/>
            <p:cNvPicPr>
              <a:picLocks noChangeAspect="1"/>
            </p:cNvPicPr>
            <p:nvPr/>
          </p:nvPicPr>
          <p:blipFill>
            <a:blip r:embed="rId2" cstate="print"/>
            <a:srcRect l="2439" t="7823" r="3030" b="8602"/>
            <a:stretch>
              <a:fillRect/>
            </a:stretch>
          </p:blipFill>
          <p:spPr>
            <a:xfrm>
              <a:off x="285720" y="3214686"/>
              <a:ext cx="8643998" cy="207170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500562" y="5143512"/>
              <a:ext cx="604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L1</a:t>
              </a:r>
              <a:endParaRPr lang="en-US" sz="14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96540" y="3071810"/>
              <a:ext cx="604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L2</a:t>
              </a:r>
              <a:endParaRPr lang="en-US" sz="14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1406" y="4143380"/>
              <a:ext cx="604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S1</a:t>
              </a:r>
              <a:endParaRPr lang="en-US" sz="14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754258" y="4143380"/>
              <a:ext cx="6040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S2</a:t>
              </a:r>
              <a:endParaRPr lang="en-US" sz="14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5245" y="4929198"/>
              <a:ext cx="6040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C1</a:t>
              </a:r>
              <a:endParaRPr lang="en-US" sz="10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23820" y="3357562"/>
              <a:ext cx="6040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C2</a:t>
              </a:r>
              <a:endParaRPr lang="en-US" sz="10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611381" y="3348037"/>
              <a:ext cx="6040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C3</a:t>
              </a:r>
              <a:endParaRPr lang="en-US" sz="10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611381" y="4968729"/>
              <a:ext cx="60408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i="1" dirty="0" smtClean="0">
                  <a:solidFill>
                    <a:schemeClr val="accent1">
                      <a:lumMod val="75000"/>
                    </a:schemeClr>
                  </a:solidFill>
                </a:rPr>
                <a:t>C4</a:t>
              </a:r>
              <a:endParaRPr lang="en-US" sz="1000" b="1" i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  <p:sp>
          <p:nvSpPr>
            <p:cNvPr id="16" name="Oval 15"/>
            <p:cNvSpPr/>
            <p:nvPr/>
          </p:nvSpPr>
          <p:spPr>
            <a:xfrm rot="1079038">
              <a:off x="8319792" y="3289565"/>
              <a:ext cx="239227" cy="591081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/>
            <p:cNvSpPr/>
            <p:nvPr/>
          </p:nvSpPr>
          <p:spPr>
            <a:xfrm rot="6300000">
              <a:off x="475028" y="3477996"/>
              <a:ext cx="258710" cy="59048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/>
            <p:cNvSpPr/>
            <p:nvPr/>
          </p:nvSpPr>
          <p:spPr>
            <a:xfrm rot="6300000">
              <a:off x="8588779" y="4504013"/>
              <a:ext cx="188753" cy="622233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/>
            <p:cNvSpPr/>
            <p:nvPr/>
          </p:nvSpPr>
          <p:spPr>
            <a:xfrm rot="8400000">
              <a:off x="8298292" y="4719583"/>
              <a:ext cx="218395" cy="559870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0" name="Group 36"/>
            <p:cNvGrpSpPr/>
            <p:nvPr/>
          </p:nvGrpSpPr>
          <p:grpSpPr>
            <a:xfrm>
              <a:off x="6515114" y="5195899"/>
              <a:ext cx="2013626" cy="390389"/>
              <a:chOff x="1446098" y="5939115"/>
              <a:chExt cx="1428760" cy="276999"/>
            </a:xfrm>
          </p:grpSpPr>
          <p:sp>
            <p:nvSpPr>
              <p:cNvPr id="30" name="TextBox 29"/>
              <p:cNvSpPr txBox="1"/>
              <p:nvPr/>
            </p:nvSpPr>
            <p:spPr>
              <a:xfrm>
                <a:off x="1446098" y="5939115"/>
                <a:ext cx="142876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</a:rPr>
                  <a:t>Clash 269.61mm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1" name="Elbow Connector 18"/>
              <p:cNvCxnSpPr/>
              <p:nvPr/>
            </p:nvCxnSpPr>
            <p:spPr>
              <a:xfrm flipV="1">
                <a:off x="1753609" y="5959268"/>
                <a:ext cx="1115148" cy="152066"/>
              </a:xfrm>
              <a:prstGeom prst="bentConnector3">
                <a:avLst>
                  <a:gd name="adj1" fmla="val 100303"/>
                </a:avLst>
              </a:prstGeom>
              <a:ln w="15875">
                <a:solidFill>
                  <a:srgbClr val="FF0000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" name="Group 43"/>
            <p:cNvGrpSpPr/>
            <p:nvPr/>
          </p:nvGrpSpPr>
          <p:grpSpPr>
            <a:xfrm>
              <a:off x="6800865" y="2895595"/>
              <a:ext cx="2013625" cy="413617"/>
              <a:chOff x="1866427" y="5977652"/>
              <a:chExt cx="1428760" cy="293479"/>
            </a:xfrm>
          </p:grpSpPr>
          <p:sp>
            <p:nvSpPr>
              <p:cNvPr id="28" name="TextBox 27"/>
              <p:cNvSpPr txBox="1"/>
              <p:nvPr/>
            </p:nvSpPr>
            <p:spPr>
              <a:xfrm>
                <a:off x="1866427" y="5977652"/>
                <a:ext cx="1428760" cy="276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</a:rPr>
                  <a:t>Clash 267.11mm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9" name="Elbow Connector 28"/>
              <p:cNvCxnSpPr/>
              <p:nvPr/>
            </p:nvCxnSpPr>
            <p:spPr>
              <a:xfrm>
                <a:off x="2224625" y="6146634"/>
                <a:ext cx="860693" cy="124497"/>
              </a:xfrm>
              <a:prstGeom prst="bentConnector3">
                <a:avLst>
                  <a:gd name="adj1" fmla="val 99470"/>
                </a:avLst>
              </a:prstGeom>
              <a:ln w="15875">
                <a:solidFill>
                  <a:srgbClr val="FF0000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43"/>
            <p:cNvGrpSpPr/>
            <p:nvPr/>
          </p:nvGrpSpPr>
          <p:grpSpPr>
            <a:xfrm>
              <a:off x="357158" y="2895591"/>
              <a:ext cx="1841295" cy="747703"/>
              <a:chOff x="1910477" y="6028379"/>
              <a:chExt cx="1306484" cy="530530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913856" y="6028379"/>
                <a:ext cx="1303105" cy="2770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FF0000"/>
                    </a:solidFill>
                  </a:rPr>
                  <a:t>Clash 267.49mm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7" name="Elbow Connector 26"/>
              <p:cNvCxnSpPr/>
              <p:nvPr/>
            </p:nvCxnSpPr>
            <p:spPr>
              <a:xfrm rot="10800000" flipV="1">
                <a:off x="1910477" y="6204090"/>
                <a:ext cx="1064457" cy="354819"/>
              </a:xfrm>
              <a:prstGeom prst="bentConnector3">
                <a:avLst>
                  <a:gd name="adj1" fmla="val 100159"/>
                </a:avLst>
              </a:prstGeom>
              <a:ln w="15875">
                <a:solidFill>
                  <a:srgbClr val="FF0000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Group 36"/>
            <p:cNvGrpSpPr/>
            <p:nvPr/>
          </p:nvGrpSpPr>
          <p:grpSpPr>
            <a:xfrm>
              <a:off x="7250136" y="4972065"/>
              <a:ext cx="1912946" cy="871535"/>
              <a:chOff x="2377470" y="5533481"/>
              <a:chExt cx="1357324" cy="618394"/>
            </a:xfrm>
          </p:grpSpPr>
          <p:sp>
            <p:nvSpPr>
              <p:cNvPr id="24" name="TextBox 23"/>
              <p:cNvSpPr txBox="1"/>
              <p:nvPr/>
            </p:nvSpPr>
            <p:spPr>
              <a:xfrm>
                <a:off x="2377470" y="5874876"/>
                <a:ext cx="13573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FF0000"/>
                    </a:solidFill>
                  </a:rPr>
                  <a:t>Clash 267.49mm</a:t>
                </a:r>
                <a:endParaRPr lang="en-US" sz="1200" b="1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25" name="Elbow Connector 24"/>
              <p:cNvCxnSpPr/>
              <p:nvPr/>
            </p:nvCxnSpPr>
            <p:spPr>
              <a:xfrm flipV="1">
                <a:off x="2447300" y="5533481"/>
                <a:ext cx="1115147" cy="506886"/>
              </a:xfrm>
              <a:prstGeom prst="bentConnector3">
                <a:avLst>
                  <a:gd name="adj1" fmla="val 99697"/>
                </a:avLst>
              </a:prstGeom>
              <a:ln w="15875">
                <a:solidFill>
                  <a:srgbClr val="FF0000"/>
                </a:solidFill>
                <a:tailEnd type="triangle" w="med" len="lg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2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796908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L1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(BAR_CryoTubAlongZ_Down)</a:t>
            </a:r>
            <a:endParaRPr lang="en-US" sz="2000" dirty="0"/>
          </a:p>
        </p:txBody>
      </p:sp>
      <p:grpSp>
        <p:nvGrpSpPr>
          <p:cNvPr id="27" name="Group 26"/>
          <p:cNvGrpSpPr/>
          <p:nvPr/>
        </p:nvGrpSpPr>
        <p:grpSpPr>
          <a:xfrm>
            <a:off x="357158" y="428604"/>
            <a:ext cx="8556371" cy="6004118"/>
            <a:chOff x="-326943" y="-170339"/>
            <a:chExt cx="9378027" cy="6580685"/>
          </a:xfrm>
        </p:grpSpPr>
        <p:sp>
          <p:nvSpPr>
            <p:cNvPr id="5" name="TextBox 4"/>
            <p:cNvSpPr txBox="1"/>
            <p:nvPr/>
          </p:nvSpPr>
          <p:spPr>
            <a:xfrm>
              <a:off x="7737760" y="-170339"/>
              <a:ext cx="1313324" cy="337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00" b="1" i="1" dirty="0" smtClean="0">
                  <a:solidFill>
                    <a:schemeClr val="accent6">
                      <a:lumMod val="75000"/>
                    </a:schemeClr>
                  </a:solidFill>
                </a:rPr>
                <a:t>Sector  2</a:t>
              </a:r>
              <a:endParaRPr lang="en-US" sz="1400" b="1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88"/>
            <p:cNvGrpSpPr/>
            <p:nvPr/>
          </p:nvGrpSpPr>
          <p:grpSpPr>
            <a:xfrm>
              <a:off x="428596" y="478017"/>
              <a:ext cx="8572560" cy="2665231"/>
              <a:chOff x="-738736" y="3226583"/>
              <a:chExt cx="8572560" cy="2665231"/>
            </a:xfrm>
          </p:grpSpPr>
          <p:pic>
            <p:nvPicPr>
              <p:cNvPr id="7" name="Picture 6" descr="21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404404" y="3320046"/>
                <a:ext cx="6047906" cy="1639527"/>
              </a:xfrm>
              <a:prstGeom prst="rect">
                <a:avLst/>
              </a:prstGeom>
            </p:spPr>
          </p:pic>
          <p:pic>
            <p:nvPicPr>
              <p:cNvPr id="8" name="Picture 7" descr="24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-738736" y="5277524"/>
                <a:ext cx="8572560" cy="614290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4261924" y="4748806"/>
                <a:ext cx="4286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L1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129063" y="3226583"/>
                <a:ext cx="4286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L2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261528" y="4071942"/>
                <a:ext cx="4286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S1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190882" y="4054690"/>
                <a:ext cx="428628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S2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1285852" y="4643446"/>
                <a:ext cx="42862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C1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1357290" y="3411748"/>
                <a:ext cx="42862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C2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7243514" y="3468531"/>
                <a:ext cx="42862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C3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7215206" y="4643446"/>
                <a:ext cx="428628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C4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8501090" y="2571744"/>
              <a:ext cx="428628" cy="552454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8" name="Picture 17" descr="2.JP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71604" y="3929066"/>
              <a:ext cx="7215238" cy="2476341"/>
            </a:xfrm>
            <a:prstGeom prst="rect">
              <a:avLst/>
            </a:prstGeom>
          </p:spPr>
        </p:pic>
        <p:sp>
          <p:nvSpPr>
            <p:cNvPr id="19" name="Oval 18"/>
            <p:cNvSpPr/>
            <p:nvPr/>
          </p:nvSpPr>
          <p:spPr>
            <a:xfrm>
              <a:off x="7643834" y="5786454"/>
              <a:ext cx="500066" cy="623892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928926" y="3357562"/>
              <a:ext cx="2500330" cy="52322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This part is not cutted. 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Clash 269.61mm 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326943" y="4605845"/>
              <a:ext cx="1214446" cy="640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>
                      <a:lumMod val="25000"/>
                    </a:schemeClr>
                  </a:solidFill>
                </a:rPr>
                <a:t>Image from VP1</a:t>
              </a:r>
              <a:endParaRPr lang="en-US" sz="16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22" name="Straight Arrow Connector 21"/>
            <p:cNvCxnSpPr>
              <a:endCxn id="19" idx="1"/>
            </p:cNvCxnSpPr>
            <p:nvPr/>
          </p:nvCxnSpPr>
          <p:spPr>
            <a:xfrm>
              <a:off x="5038725" y="3867150"/>
              <a:ext cx="2678342" cy="2010671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endCxn id="17" idx="2"/>
            </p:cNvCxnSpPr>
            <p:nvPr/>
          </p:nvCxnSpPr>
          <p:spPr>
            <a:xfrm flipV="1">
              <a:off x="5000628" y="2847971"/>
              <a:ext cx="3500462" cy="509591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2928926" y="1714488"/>
              <a:ext cx="5286412" cy="314337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5" name="Straight Connector 24"/>
            <p:cNvCxnSpPr>
              <a:stCxn id="24" idx="2"/>
              <a:endCxn id="8" idx="0"/>
            </p:cNvCxnSpPr>
            <p:nvPr/>
          </p:nvCxnSpPr>
          <p:spPr>
            <a:xfrm rot="5400000">
              <a:off x="4893438" y="1850263"/>
              <a:ext cx="500133" cy="85725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-326943" y="1160729"/>
              <a:ext cx="1571636" cy="6409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tx2">
                      <a:lumMod val="75000"/>
                    </a:schemeClr>
                  </a:solidFill>
                </a:rPr>
                <a:t>Image from CATIA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28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79690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L2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(BAR_CryoTubAlongZ_Up)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05032" y="928670"/>
            <a:ext cx="8631990" cy="5715040"/>
            <a:chOff x="-623941" y="666907"/>
            <a:chExt cx="9625098" cy="6372554"/>
          </a:xfrm>
        </p:grpSpPr>
        <p:sp>
          <p:nvSpPr>
            <p:cNvPr id="28" name="TextBox 27"/>
            <p:cNvSpPr txBox="1"/>
            <p:nvPr/>
          </p:nvSpPr>
          <p:spPr>
            <a:xfrm>
              <a:off x="7858147" y="6696274"/>
              <a:ext cx="1134865" cy="343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chemeClr val="accent6">
                      <a:lumMod val="75000"/>
                    </a:schemeClr>
                  </a:solidFill>
                </a:rPr>
                <a:t>Sector  2</a:t>
              </a:r>
              <a:endParaRPr lang="en-US" sz="1400" b="1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grpSp>
          <p:nvGrpSpPr>
            <p:cNvPr id="29" name="Group 88"/>
            <p:cNvGrpSpPr/>
            <p:nvPr/>
          </p:nvGrpSpPr>
          <p:grpSpPr>
            <a:xfrm>
              <a:off x="71438" y="3786190"/>
              <a:ext cx="8929719" cy="2859217"/>
              <a:chOff x="719997" y="1981395"/>
              <a:chExt cx="10177135" cy="3258628"/>
            </a:xfrm>
          </p:grpSpPr>
          <p:pic>
            <p:nvPicPr>
              <p:cNvPr id="40" name="Picture 39" descr="21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2819634" y="3286124"/>
                <a:ext cx="6488087" cy="1758856"/>
              </a:xfrm>
              <a:prstGeom prst="rect">
                <a:avLst/>
              </a:prstGeom>
            </p:spPr>
          </p:pic>
          <p:pic>
            <p:nvPicPr>
              <p:cNvPr id="41" name="Picture 40" descr="22.PNG"/>
              <p:cNvPicPr>
                <a:picLocks noChangeAspect="1"/>
              </p:cNvPicPr>
              <p:nvPr/>
            </p:nvPicPr>
            <p:blipFill>
              <a:blip r:embed="rId3" cstate="print"/>
              <a:srcRect l="1518" t="26107" r="3606" b="10876"/>
              <a:stretch>
                <a:fillRect/>
              </a:stretch>
            </p:blipFill>
            <p:spPr>
              <a:xfrm>
                <a:off x="719997" y="1981395"/>
                <a:ext cx="10177135" cy="814174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</p:pic>
          <p:sp>
            <p:nvSpPr>
              <p:cNvPr id="42" name="TextBox 41"/>
              <p:cNvSpPr txBox="1"/>
              <p:nvPr/>
            </p:nvSpPr>
            <p:spPr>
              <a:xfrm>
                <a:off x="5865563" y="4848896"/>
                <a:ext cx="552157" cy="391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L1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350001" y="3147159"/>
                <a:ext cx="552157" cy="391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L2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2593724" y="4071942"/>
                <a:ext cx="552157" cy="391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S1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8951705" y="4054689"/>
                <a:ext cx="552157" cy="3911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S2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2808038" y="4643447"/>
                <a:ext cx="552157" cy="312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C1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2808038" y="3411749"/>
                <a:ext cx="552157" cy="312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C2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8889228" y="3468532"/>
                <a:ext cx="636854" cy="312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C3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8737391" y="4643447"/>
                <a:ext cx="552157" cy="3129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C4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2249425" y="5091124"/>
              <a:ext cx="4991135" cy="357189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aseline="-25000" dirty="0"/>
            </a:p>
          </p:txBody>
        </p:sp>
        <p:cxnSp>
          <p:nvCxnSpPr>
            <p:cNvPr id="31" name="Straight Connector 30"/>
            <p:cNvCxnSpPr>
              <a:stCxn id="30" idx="0"/>
              <a:endCxn id="41" idx="2"/>
            </p:cNvCxnSpPr>
            <p:nvPr/>
          </p:nvCxnSpPr>
          <p:spPr>
            <a:xfrm rot="16200000" flipV="1">
              <a:off x="4345369" y="4691499"/>
              <a:ext cx="590554" cy="208696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Oval 31"/>
            <p:cNvSpPr/>
            <p:nvPr/>
          </p:nvSpPr>
          <p:spPr>
            <a:xfrm>
              <a:off x="8553478" y="3876678"/>
              <a:ext cx="428628" cy="552454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33" name="Picture 32" descr="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3042" y="666907"/>
              <a:ext cx="7215238" cy="2476341"/>
            </a:xfrm>
            <a:prstGeom prst="rect">
              <a:avLst/>
            </a:prstGeom>
          </p:spPr>
        </p:pic>
        <p:sp>
          <p:nvSpPr>
            <p:cNvPr id="34" name="Oval 33"/>
            <p:cNvSpPr/>
            <p:nvPr/>
          </p:nvSpPr>
          <p:spPr>
            <a:xfrm>
              <a:off x="7715272" y="757395"/>
              <a:ext cx="500066" cy="623892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214678" y="3071810"/>
              <a:ext cx="2500330" cy="52322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This part is not cutted. 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Clash 267.11mm 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-623941" y="1714487"/>
              <a:ext cx="1571605" cy="652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>
                      <a:lumMod val="25000"/>
                    </a:schemeClr>
                  </a:solidFill>
                </a:rPr>
                <a:t>Image from VP1</a:t>
              </a:r>
              <a:endParaRPr lang="en-US" sz="16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-486161" y="5446323"/>
              <a:ext cx="1832109" cy="6520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tx2">
                      <a:lumMod val="75000"/>
                    </a:schemeClr>
                  </a:solidFill>
                </a:rPr>
                <a:t>Image from CATIA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5214942" y="1285860"/>
              <a:ext cx="2571768" cy="178595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endCxn id="32" idx="2"/>
            </p:cNvCxnSpPr>
            <p:nvPr/>
          </p:nvCxnSpPr>
          <p:spPr>
            <a:xfrm>
              <a:off x="5286375" y="3590925"/>
              <a:ext cx="3267103" cy="561980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le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79690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S1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(BAR_CryoTubAlongR_Plus)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642910" y="1314889"/>
            <a:ext cx="8286808" cy="5400259"/>
            <a:chOff x="-92272" y="922202"/>
            <a:chExt cx="9305991" cy="6064429"/>
          </a:xfrm>
        </p:grpSpPr>
        <p:grpSp>
          <p:nvGrpSpPr>
            <p:cNvPr id="5" name="Group 88"/>
            <p:cNvGrpSpPr/>
            <p:nvPr/>
          </p:nvGrpSpPr>
          <p:grpSpPr>
            <a:xfrm>
              <a:off x="742735" y="4143381"/>
              <a:ext cx="7888113" cy="2071702"/>
              <a:chOff x="-711760" y="2955581"/>
              <a:chExt cx="8701923" cy="2285439"/>
            </a:xfrm>
          </p:grpSpPr>
          <p:pic>
            <p:nvPicPr>
              <p:cNvPr id="17" name="Picture 16" descr="21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214414" y="3286124"/>
                <a:ext cx="6488087" cy="1758856"/>
              </a:xfrm>
              <a:prstGeom prst="rect">
                <a:avLst/>
              </a:prstGeom>
            </p:spPr>
          </p:pic>
          <p:pic>
            <p:nvPicPr>
              <p:cNvPr id="18" name="Picture 17" descr="23.PNG"/>
              <p:cNvPicPr>
                <a:picLocks noChangeAspect="1"/>
              </p:cNvPicPr>
              <p:nvPr/>
            </p:nvPicPr>
            <p:blipFill>
              <a:blip r:embed="rId3" cstate="print"/>
              <a:srcRect l="16127" t="22553" r="47588" b="12606"/>
              <a:stretch>
                <a:fillRect/>
              </a:stretch>
            </p:blipFill>
            <p:spPr>
              <a:xfrm>
                <a:off x="-711760" y="2955581"/>
                <a:ext cx="894303" cy="2285439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4293946" y="4798587"/>
                <a:ext cx="610075" cy="381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L1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079631" y="3084074"/>
                <a:ext cx="610075" cy="381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L2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1022107" y="4021633"/>
                <a:ext cx="610075" cy="381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S1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7380088" y="4004380"/>
                <a:ext cx="610075" cy="38128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S2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1236420" y="4619193"/>
                <a:ext cx="610075" cy="305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C1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307858" y="3387495"/>
                <a:ext cx="610075" cy="305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C2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7194083" y="3444278"/>
                <a:ext cx="610075" cy="305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C3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165775" y="4619193"/>
                <a:ext cx="610075" cy="305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C4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7849910" y="6641001"/>
              <a:ext cx="1249042" cy="345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chemeClr val="accent6">
                      <a:lumMod val="75000"/>
                    </a:schemeClr>
                  </a:solidFill>
                </a:rPr>
                <a:t>Sector  2</a:t>
              </a:r>
              <a:endParaRPr lang="en-US" sz="1400" b="1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2652698" y="4805372"/>
              <a:ext cx="328615" cy="857256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Connector 8"/>
            <p:cNvCxnSpPr>
              <a:stCxn id="18" idx="3"/>
              <a:endCxn id="8" idx="1"/>
            </p:cNvCxnSpPr>
            <p:nvPr/>
          </p:nvCxnSpPr>
          <p:spPr>
            <a:xfrm>
              <a:off x="1553402" y="5179232"/>
              <a:ext cx="1099296" cy="54768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785786" y="4214818"/>
              <a:ext cx="857256" cy="50006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10" descr="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-92272" y="922202"/>
              <a:ext cx="7215238" cy="2269165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-20834" y="1262542"/>
              <a:ext cx="714380" cy="50006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84651" y="3376548"/>
              <a:ext cx="2500330" cy="523219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This part is not cutted. 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Clash 267.49mm 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43834" y="1714488"/>
              <a:ext cx="1569885" cy="6566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>
                      <a:lumMod val="25000"/>
                    </a:schemeClr>
                  </a:solidFill>
                </a:rPr>
                <a:t>Image from VP1</a:t>
              </a:r>
              <a:endParaRPr lang="en-US" sz="16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cxnSp>
          <p:nvCxnSpPr>
            <p:cNvPr id="15" name="Straight Arrow Connector 14"/>
            <p:cNvCxnSpPr>
              <a:stCxn id="13" idx="1"/>
              <a:endCxn id="12" idx="5"/>
            </p:cNvCxnSpPr>
            <p:nvPr/>
          </p:nvCxnSpPr>
          <p:spPr>
            <a:xfrm rot="10800000">
              <a:off x="588928" y="1689376"/>
              <a:ext cx="2995724" cy="1948784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3" idx="1"/>
              <a:endCxn id="10" idx="6"/>
            </p:cNvCxnSpPr>
            <p:nvPr/>
          </p:nvCxnSpPr>
          <p:spPr>
            <a:xfrm rot="10800000" flipV="1">
              <a:off x="1643042" y="3638159"/>
              <a:ext cx="1941609" cy="826693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27"/>
          <p:cNvSpPr txBox="1"/>
          <p:nvPr/>
        </p:nvSpPr>
        <p:spPr>
          <a:xfrm>
            <a:off x="7572364" y="3905912"/>
            <a:ext cx="1357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75000"/>
                  </a:schemeClr>
                </a:solidFill>
              </a:rPr>
              <a:t>Image from CATIA</a:t>
            </a:r>
            <a:endParaRPr lang="en-US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Title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796908"/>
          </a:xfrm>
        </p:spPr>
        <p:txBody>
          <a:bodyPr>
            <a:normAutofit/>
          </a:bodyPr>
          <a:lstStyle/>
          <a:p>
            <a:pPr lvl="0">
              <a:defRPr/>
            </a:pP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S2 </a:t>
            </a:r>
            <a:r>
              <a:rPr lang="en-US" sz="2000" dirty="0" smtClean="0">
                <a:solidFill>
                  <a:schemeClr val="accent1">
                    <a:lumMod val="75000"/>
                  </a:schemeClr>
                </a:solidFill>
              </a:rPr>
              <a:t>(BAR_CryoTubAlongR_Plus)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71406" y="972442"/>
            <a:ext cx="8858312" cy="5671268"/>
            <a:chOff x="-643115" y="666907"/>
            <a:chExt cx="9826919" cy="6291392"/>
          </a:xfrm>
        </p:grpSpPr>
        <p:grpSp>
          <p:nvGrpSpPr>
            <p:cNvPr id="5" name="Group 28"/>
            <p:cNvGrpSpPr/>
            <p:nvPr/>
          </p:nvGrpSpPr>
          <p:grpSpPr>
            <a:xfrm>
              <a:off x="387127" y="3860946"/>
              <a:ext cx="8113963" cy="2594127"/>
              <a:chOff x="996793" y="2211416"/>
              <a:chExt cx="9570526" cy="3059808"/>
            </a:xfrm>
          </p:grpSpPr>
          <p:pic>
            <p:nvPicPr>
              <p:cNvPr id="18" name="Picture 17" descr="21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214414" y="3286124"/>
                <a:ext cx="6488087" cy="1758856"/>
              </a:xfrm>
              <a:prstGeom prst="rect">
                <a:avLst/>
              </a:prstGeom>
            </p:spPr>
          </p:pic>
          <p:pic>
            <p:nvPicPr>
              <p:cNvPr id="19" name="Picture 18" descr="25.PNG"/>
              <p:cNvPicPr>
                <a:picLocks noChangeAspect="1"/>
              </p:cNvPicPr>
              <p:nvPr/>
            </p:nvPicPr>
            <p:blipFill>
              <a:blip r:embed="rId3" cstate="print"/>
              <a:srcRect t="15060" r="26839"/>
              <a:stretch>
                <a:fillRect/>
              </a:stretch>
            </p:blipFill>
            <p:spPr>
              <a:xfrm>
                <a:off x="9582004" y="2211416"/>
                <a:ext cx="985315" cy="2692471"/>
              </a:xfrm>
              <a:prstGeom prst="rect">
                <a:avLst/>
              </a:prstGeom>
              <a:noFill/>
              <a:ln>
                <a:solidFill>
                  <a:srgbClr val="00B050"/>
                </a:solidFill>
              </a:ln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4343377" y="4868502"/>
                <a:ext cx="700228" cy="4027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L1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4129064" y="3153990"/>
                <a:ext cx="700228" cy="4027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L2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996793" y="4091548"/>
                <a:ext cx="700227" cy="4027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S1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429520" y="4074297"/>
                <a:ext cx="700228" cy="4027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S2</a:t>
                </a:r>
                <a:endParaRPr lang="en-US" sz="14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1211107" y="4659129"/>
                <a:ext cx="700227" cy="322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C1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1282545" y="3427431"/>
                <a:ext cx="700227" cy="322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C2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7243514" y="3484215"/>
                <a:ext cx="700228" cy="322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C3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7215206" y="4659131"/>
                <a:ext cx="700228" cy="322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i="1" dirty="0" smtClean="0">
                    <a:solidFill>
                      <a:schemeClr val="accent1">
                        <a:lumMod val="75000"/>
                      </a:schemeClr>
                    </a:solidFill>
                  </a:rPr>
                  <a:t>C4</a:t>
                </a:r>
                <a:endParaRPr lang="en-US" sz="1000" b="1" i="1" dirty="0">
                  <a:solidFill>
                    <a:schemeClr val="accent1">
                      <a:lumMod val="75000"/>
                    </a:schemeClr>
                  </a:solidFill>
                </a:endParaRPr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7937397" y="6616868"/>
              <a:ext cx="1246407" cy="3414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i="1" dirty="0" smtClean="0">
                  <a:solidFill>
                    <a:schemeClr val="accent6">
                      <a:lumMod val="75000"/>
                    </a:schemeClr>
                  </a:solidFill>
                </a:rPr>
                <a:t>Sector  2</a:t>
              </a:r>
              <a:endParaRPr lang="en-US" sz="1400" b="1" i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5600707" y="5124462"/>
              <a:ext cx="285752" cy="857256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9" name="Straight Connector 8"/>
            <p:cNvCxnSpPr>
              <a:stCxn id="8" idx="3"/>
              <a:endCxn id="19" idx="1"/>
            </p:cNvCxnSpPr>
            <p:nvPr/>
          </p:nvCxnSpPr>
          <p:spPr>
            <a:xfrm flipV="1">
              <a:off x="5886459" y="5002296"/>
              <a:ext cx="1779274" cy="550794"/>
            </a:xfrm>
            <a:prstGeom prst="line">
              <a:avLst/>
            </a:prstGeom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7643834" y="5643578"/>
              <a:ext cx="857256" cy="50006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11" name="Picture 10" descr="2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643042" y="666907"/>
              <a:ext cx="7215238" cy="2476341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7929586" y="2357430"/>
              <a:ext cx="714380" cy="500066"/>
            </a:xfrm>
            <a:prstGeom prst="ellipse">
              <a:avLst/>
            </a:prstGeom>
            <a:noFill/>
            <a:ln w="158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38006" y="3548722"/>
              <a:ext cx="2500328" cy="523220"/>
            </a:xfrm>
            <a:prstGeom prst="rect">
              <a:avLst/>
            </a:prstGeom>
            <a:noFill/>
            <a:ln w="15875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srgbClr val="FF0000"/>
                  </a:solidFill>
                </a:rPr>
                <a:t>This part is not cutted. </a:t>
              </a:r>
            </a:p>
            <a:p>
              <a:r>
                <a:rPr lang="en-US" sz="1400" b="1" dirty="0" smtClean="0">
                  <a:solidFill>
                    <a:srgbClr val="FF0000"/>
                  </a:solidFill>
                </a:rPr>
                <a:t>Clash 267.49mm </a:t>
              </a:r>
              <a:endParaRPr lang="en-US" sz="1400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-563866" y="1410842"/>
              <a:ext cx="1347239" cy="648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2">
                      <a:lumMod val="25000"/>
                    </a:schemeClr>
                  </a:solidFill>
                </a:rPr>
                <a:t>Image from VP1</a:t>
              </a:r>
              <a:endParaRPr lang="en-US" sz="1600" b="1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-643115" y="4422319"/>
              <a:ext cx="1743486" cy="648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 smtClean="0">
                  <a:solidFill>
                    <a:schemeClr val="tx2">
                      <a:lumMod val="75000"/>
                    </a:schemeClr>
                  </a:solidFill>
                </a:rPr>
                <a:t>Image from CATIA</a:t>
              </a:r>
              <a:endParaRPr lang="en-US" sz="1600" b="1" dirty="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cxnSp>
          <p:nvCxnSpPr>
            <p:cNvPr id="16" name="Straight Arrow Connector 15"/>
            <p:cNvCxnSpPr>
              <a:endCxn id="12" idx="2"/>
            </p:cNvCxnSpPr>
            <p:nvPr/>
          </p:nvCxnSpPr>
          <p:spPr>
            <a:xfrm flipV="1">
              <a:off x="5219700" y="2607463"/>
              <a:ext cx="2709886" cy="945362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endCxn id="10" idx="1"/>
            </p:cNvCxnSpPr>
            <p:nvPr/>
          </p:nvCxnSpPr>
          <p:spPr>
            <a:xfrm>
              <a:off x="4972050" y="4076700"/>
              <a:ext cx="2797326" cy="1640111"/>
            </a:xfrm>
            <a:prstGeom prst="straightConnector1">
              <a:avLst/>
            </a:prstGeom>
            <a:ln w="15875">
              <a:solidFill>
                <a:srgbClr val="FF0000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itle 1"/>
          <p:cNvSpPr txBox="1">
            <a:spLocks/>
          </p:cNvSpPr>
          <p:nvPr/>
        </p:nvSpPr>
        <p:spPr>
          <a:xfrm>
            <a:off x="71438" y="6143644"/>
            <a:ext cx="1714480" cy="642942"/>
          </a:xfrm>
          <a:prstGeom prst="rect">
            <a:avLst/>
          </a:prstGeom>
        </p:spPr>
        <p:txBody>
          <a:bodyPr vert="horz" anchor="b">
            <a:normAutofit fontScale="92500" lnSpcReduction="20000"/>
          </a:bodyPr>
          <a:lstStyle/>
          <a:p>
            <a:r>
              <a:rPr lang="en-US" sz="30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SCSWT</a:t>
            </a:r>
            <a:r>
              <a:rPr lang="en-US" sz="30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 </a:t>
            </a:r>
          </a:p>
          <a:p>
            <a:r>
              <a:rPr lang="en-US" sz="2400" b="1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latin typeface="+mj-lt"/>
              </a:rPr>
              <a:t>Oct 23, 2012 </a:t>
            </a:r>
            <a:endParaRPr lang="en-US" sz="2400" b="1" baseline="-250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50800" dist="38100" dir="13500000" algn="br" rotWithShape="0">
                  <a:prstClr val="black">
                    <a:alpha val="40000"/>
                  </a:prstClr>
                </a:outerShdw>
              </a:effectLst>
              <a:latin typeface="+mj-lt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2811</TotalTime>
  <Words>433</Words>
  <Application>Microsoft Office PowerPoint</Application>
  <PresentationFormat>On-screen Show (4:3)</PresentationFormat>
  <Paragraphs>185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Slide 1</vt:lpstr>
      <vt:lpstr>Outline</vt:lpstr>
      <vt:lpstr>ATLAS Generic Detector Description (AGDD)</vt:lpstr>
      <vt:lpstr>AGDD Geometry visualization</vt:lpstr>
      <vt:lpstr>Coil overlap checking in CATIA V5</vt:lpstr>
      <vt:lpstr>L1 (BAR_CryoTubAlongZ_Down)</vt:lpstr>
      <vt:lpstr>L2 (BAR_CryoTubAlongZ_Up)</vt:lpstr>
      <vt:lpstr>S1 (BAR_CryoTubAlongR_Plus)</vt:lpstr>
      <vt:lpstr>S2 (BAR_CryoTubAlongR_Plus)</vt:lpstr>
      <vt:lpstr>COIL (All Sectors)</vt:lpstr>
      <vt:lpstr>Part of COIL (XML code)</vt:lpstr>
      <vt:lpstr>COIL (Visualization in PERSINT)</vt:lpstr>
      <vt:lpstr>Summary and 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Clash checking of XML Geometry overlaps</dc:title>
  <dc:creator>Archili Surmava</dc:creator>
  <cp:lastModifiedBy>Archili Surmava</cp:lastModifiedBy>
  <cp:revision>182</cp:revision>
  <dcterms:created xsi:type="dcterms:W3CDTF">2012-10-12T11:10:12Z</dcterms:created>
  <dcterms:modified xsi:type="dcterms:W3CDTF">2012-10-23T08:51:17Z</dcterms:modified>
</cp:coreProperties>
</file>