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80" r:id="rId22"/>
    <p:sldId id="279" r:id="rId23"/>
    <p:sldId id="278" r:id="rId24"/>
    <p:sldId id="27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2244" y="-54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808D9AF-8EDE-4071-B2B8-9A436C279707}" type="datetimeFigureOut">
              <a:rPr lang="en-US" smtClean="0"/>
              <a:pPr/>
              <a:t>10/19/2012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E81893-0C55-476A-9015-A9DE548435C1}"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AE3B62-986A-4503-AC51-D48B1CDB602D}" type="datetimeFigureOut">
              <a:rPr lang="en-US" smtClean="0"/>
              <a:pPr/>
              <a:t>10/19/2012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8D6D99-BB47-432F-86E9-CFA600F2B42B}"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48D6D99-BB47-432F-86E9-CFA600F2B42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CC6B9940-4727-44F6-8C9E-8FBFC3563EAC}" type="datetime1">
              <a:rPr lang="en-US" smtClean="0"/>
              <a:pPr/>
              <a:t>10/19/2012</a:t>
            </a:fld>
            <a:endParaRPr lang="en-US"/>
          </a:p>
        </p:txBody>
      </p:sp>
      <p:sp>
        <p:nvSpPr>
          <p:cNvPr id="20" name="Footer Placeholder 19"/>
          <p:cNvSpPr>
            <a:spLocks noGrp="1"/>
          </p:cNvSpPr>
          <p:nvPr>
            <p:ph type="ftr" sz="quarter" idx="11"/>
          </p:nvPr>
        </p:nvSpPr>
        <p:spPr/>
        <p:txBody>
          <a:bodyPr/>
          <a:lstStyle>
            <a:extLst/>
          </a:lstStyle>
          <a:p>
            <a:r>
              <a:rPr kumimoji="0" lang="en-US" smtClean="0"/>
              <a:t>Bulgaria, Varna,12-19 September, 2011 </a:t>
            </a:r>
            <a:endParaRPr kumimoji="0" lang="en-US"/>
          </a:p>
        </p:txBody>
      </p:sp>
      <p:sp>
        <p:nvSpPr>
          <p:cNvPr id="10" name="Slide Number Placeholder 9"/>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EB210BC-6BA7-4AF8-B1DB-A04214827648}" type="datetime1">
              <a:rPr lang="en-US" smtClean="0"/>
              <a:pPr/>
              <a:t>10/19/2012</a:t>
            </a:fld>
            <a:endParaRPr lang="en-US"/>
          </a:p>
        </p:txBody>
      </p:sp>
      <p:sp>
        <p:nvSpPr>
          <p:cNvPr id="5" name="Footer Placeholder 4"/>
          <p:cNvSpPr>
            <a:spLocks noGrp="1"/>
          </p:cNvSpPr>
          <p:nvPr>
            <p:ph type="ftr" sz="quarter" idx="11"/>
          </p:nvPr>
        </p:nvSpPr>
        <p:spPr/>
        <p:txBody>
          <a:bodyPr/>
          <a:lstStyle>
            <a:extLst/>
          </a:lstStyle>
          <a:p>
            <a:r>
              <a:rPr kumimoji="0" lang="en-US" smtClean="0"/>
              <a:t>Bulgaria, Varna,12-19 September, 2011 </a:t>
            </a:r>
            <a:endParaRPr kumimoji="0" lang="en-US"/>
          </a:p>
        </p:txBody>
      </p:sp>
      <p:sp>
        <p:nvSpPr>
          <p:cNvPr id="6" name="Slide Number Placeholder 5"/>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749CC5-361F-4D45-A091-4868E2162802}" type="datetime1">
              <a:rPr lang="en-US" smtClean="0"/>
              <a:pPr/>
              <a:t>10/19/2012</a:t>
            </a:fld>
            <a:endParaRPr lang="en-US"/>
          </a:p>
        </p:txBody>
      </p:sp>
      <p:sp>
        <p:nvSpPr>
          <p:cNvPr id="5" name="Footer Placeholder 4"/>
          <p:cNvSpPr>
            <a:spLocks noGrp="1"/>
          </p:cNvSpPr>
          <p:nvPr>
            <p:ph type="ftr" sz="quarter" idx="11"/>
          </p:nvPr>
        </p:nvSpPr>
        <p:spPr/>
        <p:txBody>
          <a:bodyPr/>
          <a:lstStyle>
            <a:extLst/>
          </a:lstStyle>
          <a:p>
            <a:r>
              <a:rPr kumimoji="0" lang="en-US" smtClean="0"/>
              <a:t>Bulgaria, Varna,12-19 September, 2011 </a:t>
            </a:r>
            <a:endParaRPr kumimoji="0" lang="en-US"/>
          </a:p>
        </p:txBody>
      </p:sp>
      <p:sp>
        <p:nvSpPr>
          <p:cNvPr id="6" name="Slide Number Placeholder 5"/>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14699F-D324-4865-A010-58D4DF5CCC10}" type="datetime1">
              <a:rPr lang="en-US" smtClean="0"/>
              <a:pPr/>
              <a:t>10/19/2012</a:t>
            </a:fld>
            <a:endParaRPr lang="en-US"/>
          </a:p>
        </p:txBody>
      </p:sp>
      <p:sp>
        <p:nvSpPr>
          <p:cNvPr id="5" name="Footer Placeholder 4"/>
          <p:cNvSpPr>
            <a:spLocks noGrp="1"/>
          </p:cNvSpPr>
          <p:nvPr>
            <p:ph type="ftr" sz="quarter" idx="11"/>
          </p:nvPr>
        </p:nvSpPr>
        <p:spPr/>
        <p:txBody>
          <a:bodyPr/>
          <a:lstStyle>
            <a:extLst/>
          </a:lstStyle>
          <a:p>
            <a:r>
              <a:rPr kumimoji="0" lang="en-US" smtClean="0"/>
              <a:t>Bulgaria, Varna,12-19 September, 2011 </a:t>
            </a:r>
            <a:endParaRPr kumimoji="0" lang="en-US"/>
          </a:p>
        </p:txBody>
      </p:sp>
      <p:sp>
        <p:nvSpPr>
          <p:cNvPr id="6" name="Slide Number Placeholder 5"/>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C3C92C2-9F88-4176-8676-FD6A4543250D}" type="datetime1">
              <a:rPr lang="en-US" smtClean="0"/>
              <a:pPr/>
              <a:t>10/19/2012</a:t>
            </a:fld>
            <a:endParaRPr lang="en-US"/>
          </a:p>
        </p:txBody>
      </p:sp>
      <p:sp>
        <p:nvSpPr>
          <p:cNvPr id="5" name="Footer Placeholder 4"/>
          <p:cNvSpPr>
            <a:spLocks noGrp="1"/>
          </p:cNvSpPr>
          <p:nvPr>
            <p:ph type="ftr" sz="quarter" idx="11"/>
          </p:nvPr>
        </p:nvSpPr>
        <p:spPr/>
        <p:txBody>
          <a:bodyPr/>
          <a:lstStyle>
            <a:extLst/>
          </a:lstStyle>
          <a:p>
            <a:r>
              <a:rPr kumimoji="0" lang="en-US" smtClean="0"/>
              <a:t>Bulgaria, Varna,12-19 September, 2011 </a:t>
            </a:r>
            <a:endParaRPr kumimoji="0" lang="en-US"/>
          </a:p>
        </p:txBody>
      </p:sp>
      <p:sp>
        <p:nvSpPr>
          <p:cNvPr id="6" name="Slide Number Placeholder 5"/>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6D12B48-DABE-4B86-8BF7-42E3B527B2B0}" type="datetime1">
              <a:rPr lang="en-US" smtClean="0"/>
              <a:pPr/>
              <a:t>10/19/2012</a:t>
            </a:fld>
            <a:endParaRPr lang="en-US"/>
          </a:p>
        </p:txBody>
      </p:sp>
      <p:sp>
        <p:nvSpPr>
          <p:cNvPr id="6" name="Footer Placeholder 5"/>
          <p:cNvSpPr>
            <a:spLocks noGrp="1"/>
          </p:cNvSpPr>
          <p:nvPr>
            <p:ph type="ftr" sz="quarter" idx="11"/>
          </p:nvPr>
        </p:nvSpPr>
        <p:spPr/>
        <p:txBody>
          <a:bodyPr/>
          <a:lstStyle>
            <a:extLst/>
          </a:lstStyle>
          <a:p>
            <a:r>
              <a:rPr kumimoji="0" lang="en-US" smtClean="0"/>
              <a:t>Bulgaria, Varna,12-19 September, 2011 </a:t>
            </a:r>
            <a:endParaRPr kumimoji="0" lang="en-US"/>
          </a:p>
        </p:txBody>
      </p:sp>
      <p:sp>
        <p:nvSpPr>
          <p:cNvPr id="7" name="Slide Number Placeholder 6"/>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5EFE7A2-C37B-469D-A1D0-9930611A5390}" type="datetime1">
              <a:rPr lang="en-US" smtClean="0"/>
              <a:pPr/>
              <a:t>10/19/2012</a:t>
            </a:fld>
            <a:endParaRPr lang="en-US"/>
          </a:p>
        </p:txBody>
      </p:sp>
      <p:sp>
        <p:nvSpPr>
          <p:cNvPr id="8" name="Footer Placeholder 7"/>
          <p:cNvSpPr>
            <a:spLocks noGrp="1"/>
          </p:cNvSpPr>
          <p:nvPr>
            <p:ph type="ftr" sz="quarter" idx="11"/>
          </p:nvPr>
        </p:nvSpPr>
        <p:spPr/>
        <p:txBody>
          <a:bodyPr/>
          <a:lstStyle>
            <a:extLst/>
          </a:lstStyle>
          <a:p>
            <a:r>
              <a:rPr kumimoji="0" lang="en-US" smtClean="0"/>
              <a:t>Bulgaria, Varna,12-19 September, 2011 </a:t>
            </a:r>
            <a:endParaRPr kumimoji="0" lang="en-US"/>
          </a:p>
        </p:txBody>
      </p:sp>
      <p:sp>
        <p:nvSpPr>
          <p:cNvPr id="9" name="Slide Number Placeholder 8"/>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85E8F0B-D349-4B98-928D-6850A58F56E4}" type="datetime1">
              <a:rPr lang="en-US" smtClean="0"/>
              <a:pPr/>
              <a:t>10/19/2012</a:t>
            </a:fld>
            <a:endParaRPr lang="en-US"/>
          </a:p>
        </p:txBody>
      </p:sp>
      <p:sp>
        <p:nvSpPr>
          <p:cNvPr id="4" name="Footer Placeholder 3"/>
          <p:cNvSpPr>
            <a:spLocks noGrp="1"/>
          </p:cNvSpPr>
          <p:nvPr>
            <p:ph type="ftr" sz="quarter" idx="11"/>
          </p:nvPr>
        </p:nvSpPr>
        <p:spPr/>
        <p:txBody>
          <a:bodyPr/>
          <a:lstStyle>
            <a:extLst/>
          </a:lstStyle>
          <a:p>
            <a:r>
              <a:rPr kumimoji="0" lang="en-US" smtClean="0"/>
              <a:t>Bulgaria, Varna,12-19 September, 2011 </a:t>
            </a:r>
            <a:endParaRPr kumimoji="0" lang="en-US"/>
          </a:p>
        </p:txBody>
      </p:sp>
      <p:sp>
        <p:nvSpPr>
          <p:cNvPr id="5" name="Slide Number Placeholder 4"/>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7A0688B-FF02-4C3A-95C6-5CBD35B8E003}" type="datetime1">
              <a:rPr lang="en-US" smtClean="0"/>
              <a:pPr/>
              <a:t>10/19/2012</a:t>
            </a:fld>
            <a:endParaRPr lang="en-US"/>
          </a:p>
        </p:txBody>
      </p:sp>
      <p:sp>
        <p:nvSpPr>
          <p:cNvPr id="3" name="Footer Placeholder 2"/>
          <p:cNvSpPr>
            <a:spLocks noGrp="1"/>
          </p:cNvSpPr>
          <p:nvPr>
            <p:ph type="ftr" sz="quarter" idx="11"/>
          </p:nvPr>
        </p:nvSpPr>
        <p:spPr/>
        <p:txBody>
          <a:bodyPr/>
          <a:lstStyle>
            <a:extLst/>
          </a:lstStyle>
          <a:p>
            <a:r>
              <a:rPr kumimoji="0" lang="en-US" smtClean="0"/>
              <a:t>Bulgaria, Varna,12-19 September, 2011 </a:t>
            </a:r>
            <a:endParaRPr kumimoji="0" lang="en-US"/>
          </a:p>
        </p:txBody>
      </p:sp>
      <p:sp>
        <p:nvSpPr>
          <p:cNvPr id="4" name="Slide Number Placeholder 3"/>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151EF96-B140-4AFB-B774-0A8241628F9C}" type="datetime1">
              <a:rPr lang="en-US" smtClean="0"/>
              <a:pPr/>
              <a:t>10/19/2012</a:t>
            </a:fld>
            <a:endParaRPr lang="en-US"/>
          </a:p>
        </p:txBody>
      </p:sp>
      <p:sp>
        <p:nvSpPr>
          <p:cNvPr id="6" name="Footer Placeholder 5"/>
          <p:cNvSpPr>
            <a:spLocks noGrp="1"/>
          </p:cNvSpPr>
          <p:nvPr>
            <p:ph type="ftr" sz="quarter" idx="11"/>
          </p:nvPr>
        </p:nvSpPr>
        <p:spPr/>
        <p:txBody>
          <a:bodyPr/>
          <a:lstStyle>
            <a:extLst/>
          </a:lstStyle>
          <a:p>
            <a:r>
              <a:rPr kumimoji="0" lang="en-US" smtClean="0"/>
              <a:t>Bulgaria, Varna,12-19 September, 2011 </a:t>
            </a:r>
            <a:endParaRPr kumimoji="0" lang="en-US"/>
          </a:p>
        </p:txBody>
      </p:sp>
      <p:sp>
        <p:nvSpPr>
          <p:cNvPr id="7" name="Slide Number Placeholder 6"/>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803C635-C348-48B1-ADC7-235F4AAEB71B}" type="datetime1">
              <a:rPr lang="en-US" smtClean="0"/>
              <a:pPr/>
              <a:t>10/19/2012</a:t>
            </a:fld>
            <a:endParaRPr lang="en-US"/>
          </a:p>
        </p:txBody>
      </p:sp>
      <p:sp>
        <p:nvSpPr>
          <p:cNvPr id="6" name="Footer Placeholder 5"/>
          <p:cNvSpPr>
            <a:spLocks noGrp="1"/>
          </p:cNvSpPr>
          <p:nvPr>
            <p:ph type="ftr" sz="quarter" idx="11"/>
          </p:nvPr>
        </p:nvSpPr>
        <p:spPr/>
        <p:txBody>
          <a:bodyPr/>
          <a:lstStyle>
            <a:extLst/>
          </a:lstStyle>
          <a:p>
            <a:r>
              <a:rPr kumimoji="0" lang="en-US" smtClean="0"/>
              <a:t>Bulgaria, Varna,12-19 September, 2011 </a:t>
            </a:r>
            <a:endParaRPr kumimoji="0" lang="en-US"/>
          </a:p>
        </p:txBody>
      </p:sp>
      <p:sp>
        <p:nvSpPr>
          <p:cNvPr id="7" name="Slide Number Placeholder 6"/>
          <p:cNvSpPr>
            <a:spLocks noGrp="1"/>
          </p:cNvSpPr>
          <p:nvPr>
            <p:ph type="sldNum" sz="quarter" idx="12"/>
          </p:nvPr>
        </p:nvSpPr>
        <p:spPr/>
        <p:txBody>
          <a:bodyPr/>
          <a:lstStyle>
            <a:extLst/>
          </a:lstStyle>
          <a:p>
            <a:fld id="{6294C92D-0306-4E69-9CD3-20855E849650}" type="slidenum">
              <a:rPr kumimoji="0" lang="en-US" smtClean="0"/>
              <a:pPr/>
              <a:t>‹#›</a:t>
            </a:fld>
            <a:endParaRPr kumimoji="0"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4D820A4D-B682-428E-8AD5-B996FB366767}" type="datetime1">
              <a:rPr lang="en-US" smtClean="0"/>
              <a:pPr algn="r" eaLnBrk="1" latinLnBrk="0" hangingPunct="1"/>
              <a:t>10/19/2012</a:t>
            </a:fld>
            <a:endParaRPr lang="en-US" sz="1200">
              <a:solidFill>
                <a:schemeClr val="bg2">
                  <a:shade val="50000"/>
                </a:schemeClr>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kumimoji="0" lang="en-US" sz="1200" smtClean="0">
                <a:solidFill>
                  <a:schemeClr val="bg2">
                    <a:shade val="50000"/>
                  </a:schemeClr>
                </a:solidFill>
                <a:effectLst/>
              </a:rPr>
              <a:t>Bulgaria, Varna,12-19 September, 2011 </a:t>
            </a:r>
            <a:endParaRPr kumimoji="0" lang="en-US" sz="1200">
              <a:solidFill>
                <a:schemeClr val="bg2">
                  <a:shade val="50000"/>
                </a:schemeClr>
              </a:solidFill>
              <a:effectLst/>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6294C92D-0306-4E69-9CD3-20855E849650}" type="slidenum">
              <a:rPr kumimoji="0" lang="en-US" smtClean="0"/>
              <a:pPr algn="ctr" eaLnBrk="1" latinLnBrk="0" hangingPunct="1"/>
              <a:t>‹#›</a:t>
            </a:fld>
            <a:endParaRPr kumimoji="0" lang="en-US" sz="1200">
              <a:solidFill>
                <a:schemeClr val="bg2">
                  <a:shade val="50000"/>
                </a:schemeClr>
              </a:solidFill>
              <a:effectLst/>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wmf"/><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160" y="1295400"/>
            <a:ext cx="8244840" cy="1472184"/>
          </a:xfrm>
        </p:spPr>
        <p:txBody>
          <a:bodyPr/>
          <a:lstStyle/>
          <a:p>
            <a:r>
              <a:rPr lang="en-US" dirty="0" smtClean="0"/>
              <a:t>       ATLAS TIER 3 in Georgia</a:t>
            </a:r>
            <a:endParaRPr lang="en-US" dirty="0"/>
          </a:p>
        </p:txBody>
      </p:sp>
      <p:sp>
        <p:nvSpPr>
          <p:cNvPr id="3" name="Subtitle 2"/>
          <p:cNvSpPr>
            <a:spLocks noGrp="1"/>
          </p:cNvSpPr>
          <p:nvPr>
            <p:ph type="subTitle" idx="1"/>
          </p:nvPr>
        </p:nvSpPr>
        <p:spPr>
          <a:xfrm>
            <a:off x="1371600" y="228600"/>
            <a:ext cx="7406640" cy="5867400"/>
          </a:xfrm>
        </p:spPr>
        <p:txBody>
          <a:bodyPr>
            <a:normAutofit fontScale="62500" lnSpcReduction="20000"/>
          </a:bodyPr>
          <a:lstStyle/>
          <a:p>
            <a:endParaRPr lang="en-US" dirty="0" smtClean="0">
              <a:latin typeface="Arial" pitchFamily="34" charset="0"/>
              <a:cs typeface="Arial" pitchFamily="34" charset="0"/>
            </a:endParaRPr>
          </a:p>
          <a:p>
            <a:r>
              <a:rPr lang="en-US" sz="2200" dirty="0" smtClean="0">
                <a:latin typeface="Arial" pitchFamily="34" charset="0"/>
                <a:cs typeface="Arial" pitchFamily="34" charset="0"/>
              </a:rPr>
              <a:t>2nd ATLAS-</a:t>
            </a:r>
            <a:r>
              <a:rPr lang="en-US" sz="2200" dirty="0" err="1" smtClean="0">
                <a:latin typeface="Arial" pitchFamily="34" charset="0"/>
                <a:cs typeface="Arial" pitchFamily="34" charset="0"/>
              </a:rPr>
              <a:t>SouthCaucasus</a:t>
            </a:r>
            <a:r>
              <a:rPr lang="en-US" sz="2200" dirty="0" smtClean="0">
                <a:latin typeface="Arial" pitchFamily="34" charset="0"/>
                <a:cs typeface="Arial" pitchFamily="34" charset="0"/>
              </a:rPr>
              <a:t> Software/Computing Workshop &amp; Tutorial</a:t>
            </a: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r>
              <a:rPr lang="en-US" dirty="0" smtClean="0">
                <a:latin typeface="Arial" pitchFamily="34" charset="0"/>
                <a:cs typeface="Arial" pitchFamily="34" charset="0"/>
              </a:rPr>
              <a:t>  </a:t>
            </a:r>
          </a:p>
          <a:p>
            <a:endParaRPr lang="en-US" dirty="0" smtClean="0">
              <a:latin typeface="Arial" pitchFamily="34" charset="0"/>
              <a:cs typeface="Arial" pitchFamily="34" charset="0"/>
            </a:endParaRPr>
          </a:p>
          <a:p>
            <a:pPr lvl="2" algn="l">
              <a:lnSpc>
                <a:spcPct val="170000"/>
              </a:lnSpc>
              <a:buClrTx/>
              <a:buFont typeface="Wingdings" pitchFamily="2" charset="2"/>
              <a:buChar char="q"/>
            </a:pPr>
            <a:r>
              <a:rPr lang="en-US" sz="1800" b="1" dirty="0" smtClean="0">
                <a:latin typeface="Arial" pitchFamily="34" charset="0"/>
                <a:cs typeface="Arial" pitchFamily="34" charset="0"/>
              </a:rPr>
              <a:t>PC farm for ATLAS Tier 3 analysis</a:t>
            </a:r>
          </a:p>
          <a:p>
            <a:pPr lvl="2" algn="l">
              <a:lnSpc>
                <a:spcPct val="170000"/>
              </a:lnSpc>
              <a:buClrTx/>
              <a:buFont typeface="Wingdings" pitchFamily="2" charset="2"/>
              <a:buChar char="q"/>
            </a:pPr>
            <a:r>
              <a:rPr lang="en-US" sz="1800" b="1" dirty="0" smtClean="0">
                <a:latin typeface="Arial" pitchFamily="34" charset="0"/>
                <a:cs typeface="Arial" pitchFamily="34" charset="0"/>
              </a:rPr>
              <a:t>First activities on the way to Tier3s center in ATLAS Georgian group</a:t>
            </a:r>
            <a:endParaRPr lang="en-US" sz="1800" dirty="0" smtClean="0">
              <a:latin typeface="Arial" pitchFamily="34" charset="0"/>
              <a:cs typeface="Arial" pitchFamily="34" charset="0"/>
            </a:endParaRPr>
          </a:p>
          <a:p>
            <a:pPr lvl="2" algn="l">
              <a:lnSpc>
                <a:spcPct val="170000"/>
              </a:lnSpc>
              <a:buClrTx/>
              <a:buFont typeface="Wingdings" pitchFamily="2" charset="2"/>
              <a:buChar char="q"/>
            </a:pPr>
            <a:r>
              <a:rPr lang="en-US" sz="1800" b="1" dirty="0" smtClean="0">
                <a:solidFill>
                  <a:schemeClr val="tx1"/>
                </a:solidFill>
                <a:latin typeface="Arial" pitchFamily="34" charset="0"/>
                <a:cs typeface="Arial" pitchFamily="34" charset="0"/>
              </a:rPr>
              <a:t>Plans to modernize the network infrastructure</a:t>
            </a:r>
          </a:p>
          <a:p>
            <a:pPr lvl="2" algn="l">
              <a:lnSpc>
                <a:spcPct val="170000"/>
              </a:lnSpc>
              <a:buClrTx/>
              <a:buFont typeface="Wingdings" pitchFamily="2" charset="2"/>
              <a:buChar char="q"/>
            </a:pPr>
            <a:r>
              <a:rPr lang="en-US" sz="1800" b="1" dirty="0" smtClean="0">
                <a:latin typeface="Arial" pitchFamily="34" charset="0"/>
                <a:cs typeface="Arial" pitchFamily="34" charset="0"/>
              </a:rPr>
              <a:t>ATLAS Tier-3s</a:t>
            </a:r>
            <a:endParaRPr lang="en-US" sz="1800" b="1" dirty="0" smtClean="0">
              <a:solidFill>
                <a:schemeClr val="tx1"/>
              </a:solidFill>
              <a:latin typeface="Arial" pitchFamily="34" charset="0"/>
              <a:cs typeface="Arial" pitchFamily="34" charset="0"/>
            </a:endParaRPr>
          </a:p>
          <a:p>
            <a:pPr lvl="2" algn="l">
              <a:lnSpc>
                <a:spcPct val="170000"/>
              </a:lnSpc>
              <a:buClrTx/>
              <a:buFont typeface="Wingdings" pitchFamily="2" charset="2"/>
              <a:buChar char="q"/>
            </a:pPr>
            <a:r>
              <a:rPr lang="en-US" sz="1800" b="1" dirty="0" smtClean="0">
                <a:latin typeface="Arial" pitchFamily="34" charset="0"/>
                <a:cs typeface="Arial" pitchFamily="34" charset="0"/>
              </a:rPr>
              <a:t>Minimal Tier3gs (</a:t>
            </a:r>
            <a:r>
              <a:rPr lang="en-US" sz="1800" b="1" dirty="0" err="1" smtClean="0">
                <a:latin typeface="Arial" pitchFamily="34" charset="0"/>
                <a:cs typeface="Arial" pitchFamily="34" charset="0"/>
              </a:rPr>
              <a:t>gLite</a:t>
            </a:r>
            <a:r>
              <a:rPr lang="en-US" sz="1800" b="1" dirty="0" smtClean="0">
                <a:latin typeface="Arial" pitchFamily="34" charset="0"/>
                <a:cs typeface="Arial" pitchFamily="34" charset="0"/>
              </a:rPr>
              <a:t>) requirements</a:t>
            </a:r>
          </a:p>
          <a:p>
            <a:pPr lvl="2" algn="l">
              <a:lnSpc>
                <a:spcPct val="170000"/>
              </a:lnSpc>
              <a:buClrTx/>
              <a:buFont typeface="Wingdings" pitchFamily="2" charset="2"/>
              <a:buChar char="q"/>
            </a:pPr>
            <a:r>
              <a:rPr lang="en-US" sz="1800" b="1" dirty="0" smtClean="0">
                <a:latin typeface="Arial" pitchFamily="34" charset="0"/>
                <a:cs typeface="Arial" pitchFamily="34" charset="0"/>
              </a:rPr>
              <a:t>Tier 3g work model</a:t>
            </a:r>
          </a:p>
          <a:p>
            <a:pPr lvl="2" algn="l">
              <a:buClrTx/>
              <a:buFont typeface="Wingdings" pitchFamily="2" charset="2"/>
              <a:buChar char="q"/>
            </a:pPr>
            <a:endParaRPr lang="en-US" sz="1400" dirty="0" smtClean="0">
              <a:latin typeface="Arial" pitchFamily="34" charset="0"/>
              <a:cs typeface="Arial" pitchFamily="34" charset="0"/>
            </a:endParaRPr>
          </a:p>
          <a:p>
            <a:endParaRPr lang="en-US" dirty="0" smtClean="0">
              <a:latin typeface="Arial" pitchFamily="34" charset="0"/>
              <a:cs typeface="Arial" pitchFamily="34" charset="0"/>
            </a:endParaRPr>
          </a:p>
          <a:p>
            <a:endParaRPr lang="en-US" dirty="0" smtClean="0">
              <a:latin typeface="Arial" pitchFamily="34" charset="0"/>
              <a:cs typeface="Arial" pitchFamily="34" charset="0"/>
            </a:endParaRPr>
          </a:p>
          <a:p>
            <a:pPr algn="r"/>
            <a:r>
              <a:rPr lang="en-US" sz="2200" dirty="0" err="1" smtClean="0">
                <a:latin typeface="Arial" pitchFamily="34" charset="0"/>
                <a:cs typeface="Arial" pitchFamily="34" charset="0"/>
              </a:rPr>
              <a:t>Archil</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Elizbarashvili</a:t>
            </a:r>
            <a:endParaRPr lang="en-US" sz="2200" dirty="0" smtClean="0">
              <a:latin typeface="Arial" pitchFamily="34" charset="0"/>
              <a:cs typeface="Arial" pitchFamily="34" charset="0"/>
            </a:endParaRPr>
          </a:p>
          <a:p>
            <a:pPr algn="r"/>
            <a:r>
              <a:rPr lang="en-US" sz="2200" dirty="0" err="1" smtClean="0">
                <a:latin typeface="Arial" pitchFamily="34" charset="0"/>
                <a:cs typeface="Arial" pitchFamily="34" charset="0"/>
              </a:rPr>
              <a:t>Ivane</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Javakhishvili</a:t>
            </a:r>
            <a:r>
              <a:rPr lang="en-US" sz="2200" dirty="0" smtClean="0">
                <a:latin typeface="Arial" pitchFamily="34" charset="0"/>
                <a:cs typeface="Arial" pitchFamily="34" charset="0"/>
              </a:rPr>
              <a:t> Tbilisi State University</a:t>
            </a:r>
          </a:p>
          <a:p>
            <a:endParaRPr lang="en-US" dirty="0" smtClean="0"/>
          </a:p>
          <a:p>
            <a:endParaRPr lang="en-US" dirty="0"/>
          </a:p>
        </p:txBody>
      </p:sp>
      <p:sp>
        <p:nvSpPr>
          <p:cNvPr id="4"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600200"/>
            <a:ext cx="7620000" cy="4800600"/>
          </a:xfrm>
        </p:spPr>
        <p:txBody>
          <a:bodyPr>
            <a:noAutofit/>
          </a:bodyPr>
          <a:lstStyle/>
          <a:p>
            <a:pPr>
              <a:lnSpc>
                <a:spcPct val="150000"/>
              </a:lnSpc>
              <a:buClrTx/>
              <a:buFont typeface="Wingdings" pitchFamily="2" charset="2"/>
              <a:buChar char="Ø"/>
            </a:pPr>
            <a:r>
              <a:rPr lang="en-US" sz="1600" dirty="0" smtClean="0">
                <a:latin typeface="Arial" charset="0"/>
                <a:cs typeface="Arial" charset="0"/>
              </a:rPr>
              <a:t>The  cluster was constructed on the basis of PBS (Portable Batch System) software on Linux platform and for monitoring  was used “Ganglia” software. All nodes were interconnected using gigabit Ethernet interfaces.</a:t>
            </a:r>
          </a:p>
          <a:p>
            <a:pPr>
              <a:lnSpc>
                <a:spcPct val="150000"/>
              </a:lnSpc>
              <a:buClrTx/>
              <a:buFont typeface="Wingdings" pitchFamily="2" charset="2"/>
              <a:buChar char="Ø"/>
            </a:pPr>
            <a:r>
              <a:rPr lang="ru-RU" sz="1600" dirty="0" smtClean="0">
                <a:latin typeface="Arial" charset="0"/>
                <a:cs typeface="Arial" charset="0"/>
              </a:rPr>
              <a:t> </a:t>
            </a:r>
            <a:r>
              <a:rPr lang="en-US" sz="1600" dirty="0" smtClean="0">
                <a:latin typeface="Arial" charset="0"/>
                <a:cs typeface="Arial" charset="0"/>
              </a:rPr>
              <a:t>The required ATLAS software was installed at the working nodes in  SLC 4 environment.</a:t>
            </a:r>
            <a:r>
              <a:rPr lang="ru-RU" sz="1600" dirty="0" smtClean="0">
                <a:latin typeface="Arial" charset="0"/>
                <a:cs typeface="Arial" charset="0"/>
              </a:rPr>
              <a:t> </a:t>
            </a:r>
            <a:endParaRPr lang="en-US" sz="1600" dirty="0" smtClean="0">
              <a:latin typeface="Arial" charset="0"/>
              <a:cs typeface="Arial" charset="0"/>
            </a:endParaRPr>
          </a:p>
          <a:p>
            <a:pPr>
              <a:lnSpc>
                <a:spcPct val="150000"/>
              </a:lnSpc>
              <a:buClrTx/>
              <a:buFont typeface="Wingdings" pitchFamily="2" charset="2"/>
              <a:buChar char="Ø"/>
            </a:pPr>
            <a:r>
              <a:rPr lang="en-US" sz="1600" dirty="0" smtClean="0">
                <a:latin typeface="Arial" charset="0"/>
                <a:cs typeface="Arial" charset="0"/>
              </a:rPr>
              <a:t>The cluster have been tested with number of simple tests and tasks studying various processes of top quarks rare decays via Flavor Changing Neutral Currents </a:t>
            </a:r>
            <a:r>
              <a:rPr lang="en-US" sz="1600" dirty="0" err="1" smtClean="0">
                <a:latin typeface="Arial" charset="0"/>
                <a:cs typeface="Arial" charset="0"/>
              </a:rPr>
              <a:t>t→Zq</a:t>
            </a:r>
            <a:r>
              <a:rPr lang="en-US" sz="1600" dirty="0" smtClean="0">
                <a:latin typeface="Arial" charset="0"/>
                <a:cs typeface="Arial" charset="0"/>
              </a:rPr>
              <a:t> ( q= </a:t>
            </a:r>
            <a:r>
              <a:rPr lang="en-US" sz="1600" dirty="0" err="1" smtClean="0">
                <a:latin typeface="Arial" charset="0"/>
                <a:cs typeface="Arial" charset="0"/>
              </a:rPr>
              <a:t>u,c</a:t>
            </a:r>
            <a:r>
              <a:rPr lang="en-US" sz="1600" dirty="0" smtClean="0">
                <a:latin typeface="Arial" charset="0"/>
                <a:cs typeface="Arial" charset="0"/>
              </a:rPr>
              <a:t> quarks), </a:t>
            </a:r>
            <a:r>
              <a:rPr lang="en-US" sz="1600" dirty="0" err="1" smtClean="0">
                <a:latin typeface="Arial" charset="0"/>
                <a:cs typeface="Arial" charset="0"/>
              </a:rPr>
              <a:t>t→Hq→bbar,q</a:t>
            </a:r>
            <a:r>
              <a:rPr lang="en-US" sz="1600" dirty="0" smtClean="0">
                <a:latin typeface="Arial" charset="0"/>
                <a:cs typeface="Arial" charset="0"/>
              </a:rPr>
              <a:t> , </a:t>
            </a:r>
            <a:r>
              <a:rPr lang="en-US" sz="1600" dirty="0" err="1" smtClean="0">
                <a:latin typeface="Arial" charset="0"/>
                <a:cs typeface="Arial" charset="0"/>
              </a:rPr>
              <a:t>t→Hq→WW</a:t>
            </a:r>
            <a:r>
              <a:rPr lang="en-US" sz="1600" dirty="0" smtClean="0">
                <a:latin typeface="Arial" charset="0"/>
                <a:cs typeface="Arial" charset="0"/>
              </a:rPr>
              <a:t>*q  (in top-</a:t>
            </a:r>
            <a:r>
              <a:rPr lang="en-US" sz="1600" dirty="0" err="1" smtClean="0">
                <a:latin typeface="Arial" charset="0"/>
                <a:cs typeface="Arial" charset="0"/>
              </a:rPr>
              <a:t>antitop</a:t>
            </a:r>
            <a:r>
              <a:rPr lang="en-US" sz="1600" dirty="0" smtClean="0">
                <a:latin typeface="Arial" charset="0"/>
                <a:cs typeface="Arial" charset="0"/>
              </a:rPr>
              <a:t> pair production) have been run on the cluster. Signal and background processes generation, fast and full simulation, reconstruction and analysis have been done in the framework  of ATLAS experiment software ATHENA. ( </a:t>
            </a:r>
            <a:r>
              <a:rPr lang="en-US" sz="1600" dirty="0" err="1" smtClean="0">
                <a:latin typeface="Arial" charset="0"/>
                <a:cs typeface="Arial" charset="0"/>
              </a:rPr>
              <a:t>L.Chikovani</a:t>
            </a:r>
            <a:r>
              <a:rPr lang="en-US" sz="1600" dirty="0" smtClean="0">
                <a:latin typeface="Arial" charset="0"/>
                <a:cs typeface="Arial" charset="0"/>
              </a:rPr>
              <a:t>, </a:t>
            </a:r>
            <a:r>
              <a:rPr lang="en-US" sz="1600" dirty="0" err="1" smtClean="0">
                <a:latin typeface="Arial" charset="0"/>
                <a:cs typeface="Arial" charset="0"/>
              </a:rPr>
              <a:t>T.Djobava</a:t>
            </a:r>
            <a:r>
              <a:rPr lang="en-US" sz="1600" dirty="0" smtClean="0">
                <a:latin typeface="Arial" charset="0"/>
                <a:cs typeface="Arial" charset="0"/>
              </a:rPr>
              <a:t>, </a:t>
            </a:r>
            <a:r>
              <a:rPr lang="en-US" sz="1600" dirty="0" err="1" smtClean="0">
                <a:latin typeface="Arial" charset="0"/>
                <a:cs typeface="Arial" charset="0"/>
              </a:rPr>
              <a:t>M.Mosidze</a:t>
            </a:r>
            <a:r>
              <a:rPr lang="en-US" sz="1600" dirty="0" smtClean="0">
                <a:latin typeface="Arial" charset="0"/>
                <a:cs typeface="Arial" charset="0"/>
              </a:rPr>
              <a:t>, </a:t>
            </a:r>
            <a:r>
              <a:rPr lang="en-US" sz="1600" dirty="0" err="1" smtClean="0">
                <a:latin typeface="Arial" charset="0"/>
                <a:cs typeface="Arial" charset="0"/>
              </a:rPr>
              <a:t>G.Mchedlidze</a:t>
            </a:r>
            <a:r>
              <a:rPr lang="en-US" sz="1600" dirty="0" smtClean="0">
                <a:latin typeface="Arial" charset="0"/>
                <a:cs typeface="Arial" charset="0"/>
              </a:rPr>
              <a:t>)</a:t>
            </a:r>
            <a:endParaRPr lang="ru-RU" sz="1600" dirty="0" smtClean="0">
              <a:latin typeface="Arial" charset="0"/>
              <a:cs typeface="Arial" charset="0"/>
            </a:endParaRPr>
          </a:p>
          <a:p>
            <a:pPr marL="57150" indent="-20638">
              <a:buFontTx/>
              <a:buNone/>
            </a:pPr>
            <a:endParaRPr lang="en-US" sz="1200" dirty="0" smtClean="0">
              <a:latin typeface="Arial" pitchFamily="34" charset="0"/>
              <a:cs typeface="Arial" pitchFamily="34" charset="0"/>
            </a:endParaRPr>
          </a:p>
        </p:txBody>
      </p:sp>
      <p:sp>
        <p:nvSpPr>
          <p:cNvPr id="5" name="Title 1"/>
          <p:cNvSpPr>
            <a:spLocks noGrp="1"/>
          </p:cNvSpPr>
          <p:nvPr>
            <p:ph type="title"/>
          </p:nvPr>
        </p:nvSpPr>
        <p:spPr>
          <a:xfrm>
            <a:off x="533400" y="274638"/>
            <a:ext cx="8610600" cy="1143000"/>
          </a:xfrm>
        </p:spPr>
        <p:txBody>
          <a:bodyPr>
            <a:noAutofit/>
          </a:bodyPr>
          <a:lstStyle/>
          <a:p>
            <a:r>
              <a:rPr lang="en-US" sz="4000" b="1" dirty="0" smtClean="0"/>
              <a:t>First activities on the way to Tier3s center in ATLAS Georgian group</a:t>
            </a:r>
            <a:endParaRPr lang="en-US" sz="3900" dirty="0">
              <a:solidFill>
                <a:schemeClr val="tx1"/>
              </a:solidFill>
            </a:endParaRPr>
          </a:p>
        </p:txBody>
      </p:sp>
      <p:sp>
        <p:nvSpPr>
          <p:cNvPr id="7"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600200"/>
            <a:ext cx="7620000" cy="4800600"/>
          </a:xfrm>
        </p:spPr>
        <p:txBody>
          <a:bodyPr>
            <a:noAutofit/>
          </a:bodyPr>
          <a:lstStyle/>
          <a:p>
            <a:pPr marL="20638" indent="-20638">
              <a:buFontTx/>
              <a:buNone/>
            </a:pPr>
            <a:r>
              <a:rPr lang="en-US" sz="1600" dirty="0" smtClean="0">
                <a:latin typeface="Arial" pitchFamily="34" charset="0"/>
                <a:cs typeface="Arial" pitchFamily="34" charset="0"/>
              </a:rPr>
              <a:t>Activities at the Institute of High Energy Physics of TSU (HEPI TSU):</a:t>
            </a:r>
          </a:p>
          <a:p>
            <a:pPr marL="274320" indent="-274320">
              <a:lnSpc>
                <a:spcPct val="150000"/>
              </a:lnSpc>
              <a:buClr>
                <a:schemeClr val="accent3"/>
              </a:buClr>
              <a:buNone/>
              <a:defRPr/>
            </a:pPr>
            <a:r>
              <a:rPr lang="en-US" sz="1200" dirty="0" smtClean="0">
                <a:latin typeface="Arial" pitchFamily="34" charset="0"/>
                <a:cs typeface="Arial" pitchFamily="34" charset="0"/>
              </a:rPr>
              <a:t>PBS consist of four major components: </a:t>
            </a:r>
          </a:p>
          <a:p>
            <a:pPr marL="274320" indent="-274320" algn="just" fontAlgn="auto">
              <a:lnSpc>
                <a:spcPct val="150000"/>
              </a:lnSpc>
              <a:spcAft>
                <a:spcPts val="0"/>
              </a:spcAft>
              <a:buClrTx/>
              <a:buFont typeface="Wingdings" pitchFamily="2" charset="2"/>
              <a:buChar char="Ø"/>
              <a:defRPr/>
            </a:pPr>
            <a:r>
              <a:rPr lang="en-US" sz="1200" b="1" dirty="0" smtClean="0">
                <a:latin typeface="Arial" pitchFamily="34" charset="0"/>
                <a:cs typeface="Arial" pitchFamily="34" charset="0"/>
              </a:rPr>
              <a:t>Commands:</a:t>
            </a:r>
            <a:r>
              <a:rPr lang="en-US" sz="1200" dirty="0" smtClean="0">
                <a:latin typeface="Arial" pitchFamily="34" charset="0"/>
                <a:cs typeface="Arial" pitchFamily="34" charset="0"/>
              </a:rPr>
              <a:t>  PBS supplies both command line commands and a graphical interface. These are used to submit, monitor, modify, and delete jobs. The commands can be installed on any system type supported by PBS and do not require the local presence of any of the other components of PBS. There are three classifications of commands:</a:t>
            </a:r>
          </a:p>
          <a:p>
            <a:pPr marL="274320" indent="-274320" algn="just" fontAlgn="auto">
              <a:lnSpc>
                <a:spcPct val="150000"/>
              </a:lnSpc>
              <a:spcAft>
                <a:spcPts val="0"/>
              </a:spcAft>
              <a:buClrTx/>
              <a:buFont typeface="Wingdings" pitchFamily="2" charset="2"/>
              <a:buChar char="Ø"/>
              <a:defRPr/>
            </a:pPr>
            <a:r>
              <a:rPr lang="en-US" sz="1200" b="1" dirty="0" smtClean="0">
                <a:latin typeface="Arial" pitchFamily="34" charset="0"/>
                <a:cs typeface="Arial" pitchFamily="34" charset="0"/>
              </a:rPr>
              <a:t>Job Server: </a:t>
            </a:r>
            <a:r>
              <a:rPr lang="en-US" sz="1200" dirty="0" smtClean="0">
                <a:latin typeface="Arial" pitchFamily="34" charset="0"/>
                <a:cs typeface="Arial" pitchFamily="34" charset="0"/>
              </a:rPr>
              <a:t>The Job Server is the central focus for PBS. Within this document, it is generally referred to as the Server or by the execution name </a:t>
            </a:r>
            <a:r>
              <a:rPr lang="en-US" sz="1200" dirty="0" err="1" smtClean="0">
                <a:latin typeface="Arial" pitchFamily="34" charset="0"/>
                <a:cs typeface="Arial" pitchFamily="34" charset="0"/>
              </a:rPr>
              <a:t>pbs_server</a:t>
            </a:r>
            <a:r>
              <a:rPr lang="en-US" sz="1200" dirty="0" smtClean="0">
                <a:latin typeface="Arial" pitchFamily="34" charset="0"/>
                <a:cs typeface="Arial" pitchFamily="34" charset="0"/>
              </a:rPr>
              <a:t>. All commands and the other daemons communicate with the Server via an IP network. The Server's main function is to provide the basic batch services such as receiving/creating a batch job, modifying the job, protecting the job against system crashes, and running the job (placing it into execution).</a:t>
            </a:r>
          </a:p>
          <a:p>
            <a:pPr marL="274320" indent="-274320" algn="just" fontAlgn="auto">
              <a:lnSpc>
                <a:spcPct val="150000"/>
              </a:lnSpc>
              <a:spcAft>
                <a:spcPts val="0"/>
              </a:spcAft>
              <a:buClrTx/>
              <a:buFont typeface="Wingdings" pitchFamily="2" charset="2"/>
              <a:buChar char="Ø"/>
              <a:defRPr/>
            </a:pPr>
            <a:r>
              <a:rPr lang="en-US" sz="1200" b="1" dirty="0" smtClean="0">
                <a:latin typeface="Arial" pitchFamily="34" charset="0"/>
                <a:cs typeface="Arial" pitchFamily="34" charset="0"/>
              </a:rPr>
              <a:t>Job executor:  </a:t>
            </a:r>
            <a:r>
              <a:rPr lang="en-US" sz="1200" dirty="0" smtClean="0">
                <a:latin typeface="Arial" pitchFamily="34" charset="0"/>
                <a:cs typeface="Arial" pitchFamily="34" charset="0"/>
              </a:rPr>
              <a:t>The job executor is the daemon which actually places the job into execution. This daemon, </a:t>
            </a:r>
            <a:r>
              <a:rPr lang="en-US" sz="1200" dirty="0" err="1" smtClean="0">
                <a:latin typeface="Arial" pitchFamily="34" charset="0"/>
                <a:cs typeface="Arial" pitchFamily="34" charset="0"/>
              </a:rPr>
              <a:t>pbs_mom</a:t>
            </a:r>
            <a:r>
              <a:rPr lang="en-US" sz="1200" dirty="0" smtClean="0">
                <a:latin typeface="Arial" pitchFamily="34" charset="0"/>
                <a:cs typeface="Arial" pitchFamily="34" charset="0"/>
              </a:rPr>
              <a:t>, is informally called Mom as it is the mother of all executing jobs.</a:t>
            </a:r>
          </a:p>
          <a:p>
            <a:pPr marL="274320" indent="-274320" algn="just" fontAlgn="auto">
              <a:lnSpc>
                <a:spcPct val="150000"/>
              </a:lnSpc>
              <a:spcAft>
                <a:spcPts val="0"/>
              </a:spcAft>
              <a:buClrTx/>
              <a:buFont typeface="Wingdings" pitchFamily="2" charset="2"/>
              <a:buChar char="Ø"/>
              <a:defRPr/>
            </a:pPr>
            <a:r>
              <a:rPr lang="en-US" sz="1200" b="1" dirty="0" smtClean="0">
                <a:latin typeface="Arial" pitchFamily="34" charset="0"/>
                <a:cs typeface="Arial" pitchFamily="34" charset="0"/>
              </a:rPr>
              <a:t>Job Scheduler:  </a:t>
            </a:r>
            <a:r>
              <a:rPr lang="en-US" sz="1200" dirty="0" smtClean="0">
                <a:latin typeface="Arial" pitchFamily="34" charset="0"/>
                <a:cs typeface="Arial" pitchFamily="34" charset="0"/>
              </a:rPr>
              <a:t>The Job Scheduler is another daemon which contains the site's policy controlling which job is run and where and when it is run. Because each site has its own ideas about what is a good or effective policy, PBS allows each site to create its own Scheduler.</a:t>
            </a:r>
          </a:p>
          <a:p>
            <a:pPr marL="57150" indent="-20638">
              <a:buFontTx/>
              <a:buNone/>
            </a:pPr>
            <a:endParaRPr lang="en-US" sz="1200" dirty="0" smtClean="0">
              <a:latin typeface="Arial" pitchFamily="34" charset="0"/>
              <a:cs typeface="Arial" pitchFamily="34" charset="0"/>
            </a:endParaRPr>
          </a:p>
        </p:txBody>
      </p:sp>
      <p:sp>
        <p:nvSpPr>
          <p:cNvPr id="6" name="Title 1"/>
          <p:cNvSpPr>
            <a:spLocks noGrp="1"/>
          </p:cNvSpPr>
          <p:nvPr>
            <p:ph type="title"/>
          </p:nvPr>
        </p:nvSpPr>
        <p:spPr>
          <a:xfrm>
            <a:off x="533400" y="274638"/>
            <a:ext cx="8610600" cy="1143000"/>
          </a:xfrm>
        </p:spPr>
        <p:txBody>
          <a:bodyPr>
            <a:noAutofit/>
          </a:bodyPr>
          <a:lstStyle/>
          <a:p>
            <a:r>
              <a:rPr lang="en-US" sz="4000" b="1" dirty="0" smtClean="0"/>
              <a:t>First activities on the way to Tier3s center in ATLAS Georgian group</a:t>
            </a:r>
            <a:endParaRPr lang="en-US" sz="3900" dirty="0">
              <a:solidFill>
                <a:schemeClr val="tx1"/>
              </a:solidFill>
            </a:endParaRPr>
          </a:p>
        </p:txBody>
      </p:sp>
      <p:sp>
        <p:nvSpPr>
          <p:cNvPr id="7"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600200"/>
            <a:ext cx="7620000" cy="4800600"/>
          </a:xfrm>
        </p:spPr>
        <p:txBody>
          <a:bodyPr>
            <a:noAutofit/>
          </a:bodyPr>
          <a:lstStyle/>
          <a:p>
            <a:pPr marL="20638" indent="-20638">
              <a:buFontTx/>
              <a:buNone/>
            </a:pPr>
            <a:r>
              <a:rPr lang="en-US" sz="1600" dirty="0" smtClean="0">
                <a:latin typeface="Arial" pitchFamily="34" charset="0"/>
                <a:cs typeface="Arial" pitchFamily="34" charset="0"/>
              </a:rPr>
              <a:t>Activities at the Institute of High Energy Physics of TSU (HEPI TSU):</a:t>
            </a:r>
          </a:p>
          <a:p>
            <a:pPr marL="57150" indent="-20638">
              <a:buFontTx/>
              <a:buNone/>
            </a:pPr>
            <a:endParaRPr lang="en-US" sz="1200" dirty="0" smtClean="0">
              <a:latin typeface="Arial" pitchFamily="34" charset="0"/>
              <a:cs typeface="Arial" pitchFamily="34" charset="0"/>
            </a:endParaRPr>
          </a:p>
        </p:txBody>
      </p:sp>
      <p:pic>
        <p:nvPicPr>
          <p:cNvPr id="5" name="Content Placeholder 3" descr="structure.gif"/>
          <p:cNvPicPr>
            <a:picLocks noChangeAspect="1"/>
          </p:cNvPicPr>
          <p:nvPr/>
        </p:nvPicPr>
        <p:blipFill>
          <a:blip r:embed="rId2" cstate="print"/>
          <a:srcRect/>
          <a:stretch>
            <a:fillRect/>
          </a:stretch>
        </p:blipFill>
        <p:spPr>
          <a:xfrm>
            <a:off x="1524000" y="1888159"/>
            <a:ext cx="5943600" cy="4588841"/>
          </a:xfrm>
          <a:prstGeom prst="rect">
            <a:avLst/>
          </a:prstGeom>
        </p:spPr>
      </p:pic>
      <p:sp>
        <p:nvSpPr>
          <p:cNvPr id="7" name="Title 1"/>
          <p:cNvSpPr>
            <a:spLocks noGrp="1"/>
          </p:cNvSpPr>
          <p:nvPr>
            <p:ph type="title"/>
          </p:nvPr>
        </p:nvSpPr>
        <p:spPr>
          <a:xfrm>
            <a:off x="533400" y="274638"/>
            <a:ext cx="8610600" cy="1143000"/>
          </a:xfrm>
        </p:spPr>
        <p:txBody>
          <a:bodyPr>
            <a:noAutofit/>
          </a:bodyPr>
          <a:lstStyle/>
          <a:p>
            <a:r>
              <a:rPr lang="en-US" sz="4000" b="1" dirty="0" smtClean="0"/>
              <a:t>First activities on the way to Tier3s center in ATLAS Georgian group</a:t>
            </a:r>
            <a:endParaRPr lang="en-US" sz="3900" dirty="0">
              <a:solidFill>
                <a:schemeClr val="tx1"/>
              </a:solidFill>
            </a:endParaRPr>
          </a:p>
        </p:txBody>
      </p:sp>
      <p:sp>
        <p:nvSpPr>
          <p:cNvPr id="8"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dow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447800"/>
            <a:ext cx="7620000" cy="4800600"/>
          </a:xfrm>
        </p:spPr>
        <p:txBody>
          <a:bodyPr>
            <a:noAutofit/>
          </a:bodyPr>
          <a:lstStyle/>
          <a:p>
            <a:pPr marL="20638" indent="-20638">
              <a:buFontTx/>
              <a:buNone/>
            </a:pPr>
            <a:r>
              <a:rPr lang="en-US" sz="1600" dirty="0" smtClean="0">
                <a:latin typeface="Arial" pitchFamily="34" charset="0"/>
                <a:cs typeface="Arial" pitchFamily="34" charset="0"/>
              </a:rPr>
              <a:t>Activities at the Institute of High Energy Physics of TSU (HEPI TSU):</a:t>
            </a:r>
          </a:p>
          <a:p>
            <a:pPr algn="just">
              <a:lnSpc>
                <a:spcPct val="150000"/>
              </a:lnSpc>
              <a:buClrTx/>
              <a:buFont typeface="Wingdings" pitchFamily="2" charset="2"/>
              <a:buChar char="Ø"/>
            </a:pPr>
            <a:r>
              <a:rPr lang="en-US" sz="1400" dirty="0" smtClean="0">
                <a:latin typeface="Arial" pitchFamily="34" charset="0"/>
                <a:cs typeface="Arial" pitchFamily="34" charset="0"/>
              </a:rPr>
              <a:t>On that Batch cluster had installed Athena software 14.1.0 and 14.2.21 </a:t>
            </a:r>
          </a:p>
          <a:p>
            <a:pPr algn="just">
              <a:lnSpc>
                <a:spcPct val="150000"/>
              </a:lnSpc>
              <a:buClrTx/>
              <a:buFont typeface="Wingdings" pitchFamily="2" charset="2"/>
              <a:buChar char="Ø"/>
            </a:pPr>
            <a:r>
              <a:rPr lang="en-US" sz="1400" dirty="0" smtClean="0">
                <a:latin typeface="Arial" pitchFamily="34" charset="0"/>
                <a:cs typeface="Arial" pitchFamily="34" charset="0"/>
              </a:rPr>
              <a:t>The system was configured for running the software in batch mode and the cluster had been used on some stages of the mentioned ISTC project.</a:t>
            </a:r>
          </a:p>
          <a:p>
            <a:pPr algn="just">
              <a:lnSpc>
                <a:spcPct val="150000"/>
              </a:lnSpc>
              <a:buClrTx/>
              <a:buFont typeface="Wingdings" pitchFamily="2" charset="2"/>
              <a:buChar char="Ø"/>
            </a:pPr>
            <a:r>
              <a:rPr lang="en-US" sz="1400" dirty="0" smtClean="0">
                <a:latin typeface="Arial" pitchFamily="34" charset="0"/>
                <a:cs typeface="Arial" pitchFamily="34" charset="0"/>
              </a:rPr>
              <a:t>Also the system used to be a file storage.</a:t>
            </a:r>
          </a:p>
          <a:p>
            <a:pPr marL="57150" indent="-20638">
              <a:buNone/>
            </a:pPr>
            <a:r>
              <a:rPr lang="en-US" sz="1400" dirty="0" smtClean="0">
                <a:latin typeface="Arial" pitchFamily="34" charset="0"/>
                <a:cs typeface="Arial" pitchFamily="34" charset="0"/>
              </a:rPr>
              <a:t>Example of PBS </a:t>
            </a:r>
            <a:r>
              <a:rPr lang="en-US" sz="1400" dirty="0" err="1" smtClean="0">
                <a:latin typeface="Arial" pitchFamily="34" charset="0"/>
                <a:cs typeface="Arial" pitchFamily="34" charset="0"/>
              </a:rPr>
              <a:t>batchjob</a:t>
            </a:r>
            <a:r>
              <a:rPr lang="en-US" sz="1400" dirty="0" smtClean="0">
                <a:latin typeface="Arial" pitchFamily="34" charset="0"/>
                <a:cs typeface="Arial" pitchFamily="34" charset="0"/>
              </a:rPr>
              <a:t> file for </a:t>
            </a:r>
            <a:r>
              <a:rPr lang="en-US" sz="1400" dirty="0" err="1" smtClean="0">
                <a:latin typeface="Arial" pitchFamily="34" charset="0"/>
                <a:cs typeface="Arial" pitchFamily="34" charset="0"/>
              </a:rPr>
              <a:t>athena</a:t>
            </a:r>
            <a:r>
              <a:rPr lang="en-US" sz="1400" dirty="0" smtClean="0">
                <a:latin typeface="Arial" pitchFamily="34" charset="0"/>
                <a:cs typeface="Arial" pitchFamily="34" charset="0"/>
              </a:rPr>
              <a:t> 14.1.0:</a:t>
            </a:r>
          </a:p>
          <a:p>
            <a:pPr marL="57150" indent="-20638">
              <a:buFontTx/>
              <a:buNone/>
            </a:pPr>
            <a:endParaRPr lang="en-US" sz="1200" dirty="0" smtClean="0">
              <a:latin typeface="Arial" pitchFamily="34" charset="0"/>
              <a:cs typeface="Arial" pitchFamily="34" charset="0"/>
            </a:endParaRPr>
          </a:p>
        </p:txBody>
      </p:sp>
      <p:pic>
        <p:nvPicPr>
          <p:cNvPr id="5" name="Picture 4" descr="untitled1.bmp"/>
          <p:cNvPicPr>
            <a:picLocks noChangeAspect="1"/>
          </p:cNvPicPr>
          <p:nvPr/>
        </p:nvPicPr>
        <p:blipFill>
          <a:blip r:embed="rId2" cstate="print"/>
          <a:srcRect/>
          <a:stretch>
            <a:fillRect/>
          </a:stretch>
        </p:blipFill>
        <p:spPr bwMode="auto">
          <a:xfrm>
            <a:off x="1676400" y="3573873"/>
            <a:ext cx="4495800" cy="2927353"/>
          </a:xfrm>
          <a:prstGeom prst="rect">
            <a:avLst/>
          </a:prstGeom>
          <a:noFill/>
          <a:ln w="9525">
            <a:noFill/>
            <a:miter lim="800000"/>
            <a:headEnd/>
            <a:tailEnd/>
          </a:ln>
        </p:spPr>
      </p:pic>
      <p:sp>
        <p:nvSpPr>
          <p:cNvPr id="7" name="Title 1"/>
          <p:cNvSpPr>
            <a:spLocks noGrp="1"/>
          </p:cNvSpPr>
          <p:nvPr>
            <p:ph type="title"/>
          </p:nvPr>
        </p:nvSpPr>
        <p:spPr>
          <a:xfrm>
            <a:off x="533400" y="274638"/>
            <a:ext cx="8610600" cy="1143000"/>
          </a:xfrm>
        </p:spPr>
        <p:txBody>
          <a:bodyPr>
            <a:noAutofit/>
          </a:bodyPr>
          <a:lstStyle/>
          <a:p>
            <a:r>
              <a:rPr lang="en-US" sz="4000" b="1" dirty="0" smtClean="0"/>
              <a:t>First activities on the way to Tier3s center in ATLAS Georgian group</a:t>
            </a:r>
            <a:endParaRPr lang="en-US" sz="3900" dirty="0">
              <a:solidFill>
                <a:schemeClr val="tx1"/>
              </a:solidFill>
            </a:endParaRPr>
          </a:p>
        </p:txBody>
      </p:sp>
      <p:sp>
        <p:nvSpPr>
          <p:cNvPr id="9"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b="1" dirty="0" smtClean="0">
                <a:solidFill>
                  <a:schemeClr val="tx1"/>
                </a:solidFill>
                <a:cs typeface="Arial" charset="0"/>
              </a:rPr>
              <a:t>Plans to modernize the network infrastructure</a:t>
            </a:r>
            <a:endParaRPr lang="en-US" sz="3900" dirty="0">
              <a:solidFill>
                <a:schemeClr val="tx1"/>
              </a:solidFill>
            </a:endParaRPr>
          </a:p>
        </p:txBody>
      </p:sp>
      <p:sp>
        <p:nvSpPr>
          <p:cNvPr id="3" name="Content Placeholder 2"/>
          <p:cNvSpPr>
            <a:spLocks noGrp="1"/>
          </p:cNvSpPr>
          <p:nvPr>
            <p:ph idx="1"/>
          </p:nvPr>
        </p:nvSpPr>
        <p:spPr>
          <a:xfrm>
            <a:off x="1371600" y="1447800"/>
            <a:ext cx="7620000" cy="4800600"/>
          </a:xfrm>
        </p:spPr>
        <p:txBody>
          <a:bodyPr>
            <a:noAutofit/>
          </a:bodyPr>
          <a:lstStyle/>
          <a:p>
            <a:pPr marL="20638" indent="-20638">
              <a:lnSpc>
                <a:spcPct val="150000"/>
              </a:lnSpc>
              <a:buFontTx/>
              <a:buNone/>
            </a:pPr>
            <a:r>
              <a:rPr lang="en-US" sz="1200" dirty="0" smtClean="0">
                <a:latin typeface="Arial" pitchFamily="34" charset="0"/>
                <a:cs typeface="Arial" pitchFamily="34" charset="0"/>
              </a:rPr>
              <a:t>It is planned to rearrange the created the existing computing cluster  into ATLAS Tier 3 cluster. But first of all TSU must have the corresponding network infrastructure.</a:t>
            </a:r>
          </a:p>
          <a:p>
            <a:pPr marL="20638" indent="-20638">
              <a:lnSpc>
                <a:spcPct val="150000"/>
              </a:lnSpc>
              <a:buNone/>
            </a:pPr>
            <a:r>
              <a:rPr lang="en-US" sz="1200" dirty="0" smtClean="0">
                <a:latin typeface="Arial" pitchFamily="34" charset="0"/>
                <a:cs typeface="Arial" pitchFamily="34" charset="0"/>
              </a:rPr>
              <a:t>Nowadays the computer network of TSU comprises 2 regions (</a:t>
            </a:r>
            <a:r>
              <a:rPr lang="en-US" sz="1200" dirty="0" err="1" smtClean="0">
                <a:latin typeface="Arial" pitchFamily="34" charset="0"/>
                <a:cs typeface="Arial" pitchFamily="34" charset="0"/>
              </a:rPr>
              <a:t>Vake</a:t>
            </a:r>
            <a:r>
              <a:rPr lang="en-US" sz="1200" dirty="0" smtClean="0">
                <a:latin typeface="Arial" pitchFamily="34" charset="0"/>
                <a:cs typeface="Arial" pitchFamily="34" charset="0"/>
              </a:rPr>
              <a:t> and </a:t>
            </a:r>
            <a:r>
              <a:rPr lang="en-US" sz="1200" dirty="0" err="1" smtClean="0">
                <a:latin typeface="Arial" pitchFamily="34" charset="0"/>
                <a:cs typeface="Arial" pitchFamily="34" charset="0"/>
              </a:rPr>
              <a:t>Saburtalo</a:t>
            </a:r>
            <a:r>
              <a:rPr lang="en-US" sz="1200" dirty="0" smtClean="0">
                <a:latin typeface="Arial" pitchFamily="34" charset="0"/>
                <a:cs typeface="Arial" pitchFamily="34" charset="0"/>
              </a:rPr>
              <a:t>). Each of these two regions is composed of several buildings (the first, second, third, fourth, fifth, sixth and eighth in </a:t>
            </a:r>
            <a:r>
              <a:rPr lang="en-US" sz="1200" dirty="0" err="1" smtClean="0">
                <a:latin typeface="Arial" pitchFamily="34" charset="0"/>
                <a:cs typeface="Arial" pitchFamily="34" charset="0"/>
              </a:rPr>
              <a:t>Vake</a:t>
            </a:r>
            <a:r>
              <a:rPr lang="en-US" sz="1200" dirty="0" smtClean="0">
                <a:latin typeface="Arial" pitchFamily="34" charset="0"/>
                <a:cs typeface="Arial" pitchFamily="34" charset="0"/>
              </a:rPr>
              <a:t>, and Uptown building (tenth), institute of applied mathematics, TSU library and Biology building (eleventh) in </a:t>
            </a:r>
            <a:r>
              <a:rPr lang="en-US" sz="1200" dirty="0" err="1" smtClean="0">
                <a:latin typeface="Arial" pitchFamily="34" charset="0"/>
                <a:cs typeface="Arial" pitchFamily="34" charset="0"/>
              </a:rPr>
              <a:t>Saburtalo</a:t>
            </a:r>
            <a:r>
              <a:rPr lang="en-US" sz="1200" dirty="0" smtClean="0">
                <a:latin typeface="Arial" pitchFamily="34" charset="0"/>
                <a:cs typeface="Arial" pitchFamily="34" charset="0"/>
              </a:rPr>
              <a:t>). Each of these buildings is separated from each other by 100 MB optical network. The telecommunication between the two regions is established through Internet provider the speed of which is 1 000 MB. Please see fig. 1. </a:t>
            </a:r>
          </a:p>
          <a:p>
            <a:pPr marL="20638" indent="-20638">
              <a:buFontTx/>
              <a:buNone/>
            </a:pPr>
            <a:endParaRPr lang="en-US" sz="1200" dirty="0" smtClean="0">
              <a:latin typeface="Arial" pitchFamily="34" charset="0"/>
              <a:cs typeface="Arial" pitchFamily="34" charset="0"/>
            </a:endParaRPr>
          </a:p>
        </p:txBody>
      </p:sp>
      <p:pic>
        <p:nvPicPr>
          <p:cNvPr id="2050" name="Picture 2"/>
          <p:cNvPicPr>
            <a:picLocks noChangeAspect="1" noChangeArrowheads="1"/>
          </p:cNvPicPr>
          <p:nvPr/>
        </p:nvPicPr>
        <p:blipFill>
          <a:blip r:embed="rId2" cstate="print"/>
          <a:srcRect/>
          <a:stretch>
            <a:fillRect/>
          </a:stretch>
        </p:blipFill>
        <p:spPr bwMode="auto">
          <a:xfrm>
            <a:off x="2667000" y="3733800"/>
            <a:ext cx="4343400" cy="2641676"/>
          </a:xfrm>
          <a:prstGeom prst="rect">
            <a:avLst/>
          </a:prstGeom>
          <a:noFill/>
          <a:ln w="9525">
            <a:noFill/>
            <a:miter lim="800000"/>
            <a:headEnd/>
            <a:tailEnd/>
          </a:ln>
        </p:spPr>
      </p:pic>
      <p:sp>
        <p:nvSpPr>
          <p:cNvPr id="6"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b="1" dirty="0" smtClean="0">
                <a:solidFill>
                  <a:schemeClr val="tx1"/>
                </a:solidFill>
                <a:cs typeface="Arial" charset="0"/>
              </a:rPr>
              <a:t>Plans to modernize the network infrastructure</a:t>
            </a:r>
            <a:endParaRPr lang="en-US" sz="3900" dirty="0">
              <a:solidFill>
                <a:schemeClr val="tx1"/>
              </a:solidFill>
            </a:endParaRPr>
          </a:p>
        </p:txBody>
      </p:sp>
      <p:sp>
        <p:nvSpPr>
          <p:cNvPr id="3" name="Content Placeholder 2"/>
          <p:cNvSpPr>
            <a:spLocks noGrp="1"/>
          </p:cNvSpPr>
          <p:nvPr>
            <p:ph idx="1"/>
          </p:nvPr>
        </p:nvSpPr>
        <p:spPr>
          <a:xfrm>
            <a:off x="1371600" y="1447800"/>
            <a:ext cx="7620000" cy="4800600"/>
          </a:xfrm>
        </p:spPr>
        <p:txBody>
          <a:bodyPr>
            <a:noAutofit/>
          </a:bodyPr>
          <a:lstStyle/>
          <a:p>
            <a:pPr marL="20638" indent="-20638">
              <a:lnSpc>
                <a:spcPct val="150000"/>
              </a:lnSpc>
              <a:buNone/>
            </a:pPr>
            <a:endParaRPr lang="en-US" sz="1400" dirty="0" smtClean="0">
              <a:latin typeface="Arial" pitchFamily="34" charset="0"/>
              <a:cs typeface="Arial" pitchFamily="34" charset="0"/>
            </a:endParaRPr>
          </a:p>
          <a:p>
            <a:pPr marL="20638" indent="-20638">
              <a:lnSpc>
                <a:spcPct val="150000"/>
              </a:lnSpc>
              <a:buNone/>
            </a:pPr>
            <a:r>
              <a:rPr lang="en-US" sz="1400" dirty="0" smtClean="0">
                <a:latin typeface="Arial" pitchFamily="34" charset="0"/>
                <a:cs typeface="Arial" pitchFamily="34" charset="0"/>
              </a:rPr>
              <a:t>Servers and controllable network facilities are predominantly located in </a:t>
            </a:r>
            <a:r>
              <a:rPr lang="en-US" sz="1400" dirty="0" err="1" smtClean="0">
                <a:latin typeface="Arial" pitchFamily="34" charset="0"/>
                <a:cs typeface="Arial" pitchFamily="34" charset="0"/>
              </a:rPr>
              <a:t>Vake</a:t>
            </a:r>
            <a:r>
              <a:rPr lang="en-US" sz="1400" dirty="0" smtClean="0">
                <a:latin typeface="Arial" pitchFamily="34" charset="0"/>
                <a:cs typeface="Arial" pitchFamily="34" charset="0"/>
              </a:rPr>
              <a:t> region network. Electronic mail, domain systems, webhosting, database, distance learning and other services are presented at TSU. Students, administrative staff members and academic staff members, research and scientific units at TSU are the users of these servers. There are 4 (four) Internet resource centers and several learning computer laboratories at TSU. The scientific research is also supported by network programs. Total number of users </a:t>
            </a:r>
            <a:r>
              <a:rPr lang="en-US" sz="1400" smtClean="0">
                <a:latin typeface="Arial" pitchFamily="34" charset="0"/>
                <a:cs typeface="Arial" pitchFamily="34" charset="0"/>
              </a:rPr>
              <a:t>is 3000 </a:t>
            </a:r>
            <a:r>
              <a:rPr lang="en-US" sz="1400" dirty="0" smtClean="0">
                <a:latin typeface="Arial" pitchFamily="34" charset="0"/>
                <a:cs typeface="Arial" pitchFamily="34" charset="0"/>
              </a:rPr>
              <a:t>PCs. The diversity of users is determined by the diversity of network protocols, and asks for maximum speed, security and manageability of the network. </a:t>
            </a:r>
          </a:p>
          <a:p>
            <a:pPr marL="20638" indent="-20638">
              <a:lnSpc>
                <a:spcPct val="150000"/>
              </a:lnSpc>
              <a:buNone/>
            </a:pPr>
            <a:r>
              <a:rPr lang="en-US" sz="1400" dirty="0" smtClean="0">
                <a:latin typeface="Arial" pitchFamily="34" charset="0"/>
                <a:cs typeface="Arial" pitchFamily="34" charset="0"/>
              </a:rPr>
              <a:t>Initially, the TSU network consisted only from dozens of computers that were scattered throughout different faculties and administrative units. Besides, there was no unified administrative system, mechanisms for further development, design and implementation. This has resulted in flat deployment of the TSU network. </a:t>
            </a:r>
          </a:p>
        </p:txBody>
      </p:sp>
      <p:sp>
        <p:nvSpPr>
          <p:cNvPr id="6"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b="1" dirty="0" smtClean="0">
                <a:solidFill>
                  <a:schemeClr val="tx1"/>
                </a:solidFill>
                <a:cs typeface="Arial" charset="0"/>
              </a:rPr>
              <a:t>Plans to modernize the network infrastructure</a:t>
            </a:r>
            <a:endParaRPr lang="en-US" sz="3900" dirty="0">
              <a:solidFill>
                <a:schemeClr val="tx1"/>
              </a:solidFill>
            </a:endParaRPr>
          </a:p>
        </p:txBody>
      </p:sp>
      <p:sp>
        <p:nvSpPr>
          <p:cNvPr id="3" name="Content Placeholder 2"/>
          <p:cNvSpPr>
            <a:spLocks noGrp="1"/>
          </p:cNvSpPr>
          <p:nvPr>
            <p:ph idx="1"/>
          </p:nvPr>
        </p:nvSpPr>
        <p:spPr>
          <a:xfrm>
            <a:off x="1371600" y="1447800"/>
            <a:ext cx="7620000" cy="4800600"/>
          </a:xfrm>
        </p:spPr>
        <p:txBody>
          <a:bodyPr>
            <a:noAutofit/>
          </a:bodyPr>
          <a:lstStyle/>
          <a:p>
            <a:pPr marL="20638" indent="-20638">
              <a:lnSpc>
                <a:spcPct val="150000"/>
              </a:lnSpc>
              <a:buNone/>
            </a:pPr>
            <a:r>
              <a:rPr lang="en-US" sz="1400" dirty="0" smtClean="0">
                <a:latin typeface="Arial" pitchFamily="34" charset="0"/>
                <a:cs typeface="Arial" pitchFamily="34" charset="0"/>
              </a:rPr>
              <a:t>This type of network: </a:t>
            </a:r>
          </a:p>
          <a:p>
            <a:pPr marL="20638" lvl="0" indent="-20638">
              <a:lnSpc>
                <a:spcPct val="150000"/>
              </a:lnSpc>
              <a:buNone/>
            </a:pPr>
            <a:r>
              <a:rPr lang="en-US" sz="1400" dirty="0" smtClean="0">
                <a:latin typeface="Arial" pitchFamily="34" charset="0"/>
                <a:cs typeface="Arial" pitchFamily="34" charset="0"/>
              </a:rPr>
              <a:t>Does not allow setting up of sub-networks and Broadcast Domains are hard to control. Formation of Access Lists of various user groups is complicated. </a:t>
            </a:r>
          </a:p>
          <a:p>
            <a:pPr marL="20638" lvl="0" indent="-20638">
              <a:lnSpc>
                <a:spcPct val="150000"/>
              </a:lnSpc>
              <a:buNone/>
            </a:pPr>
            <a:r>
              <a:rPr lang="en-US" sz="1400" dirty="0" smtClean="0">
                <a:latin typeface="Arial" pitchFamily="34" charset="0"/>
                <a:cs typeface="Arial" pitchFamily="34" charset="0"/>
              </a:rPr>
              <a:t>It is hard to identify and eliminate damages to each separate network.</a:t>
            </a:r>
          </a:p>
          <a:p>
            <a:pPr marL="20638" lvl="0" indent="-20638">
              <a:lnSpc>
                <a:spcPct val="150000"/>
              </a:lnSpc>
              <a:buNone/>
            </a:pPr>
            <a:r>
              <a:rPr lang="en-US" sz="1400" dirty="0" smtClean="0">
                <a:latin typeface="Arial" pitchFamily="34" charset="0"/>
                <a:cs typeface="Arial" pitchFamily="34" charset="0"/>
              </a:rPr>
              <a:t>It is almost impossible to prioritize the traffic and the quality of service (QOS).</a:t>
            </a:r>
          </a:p>
          <a:p>
            <a:pPr marL="20638" indent="-20638">
              <a:lnSpc>
                <a:spcPct val="150000"/>
              </a:lnSpc>
              <a:buNone/>
            </a:pPr>
            <a:r>
              <a:rPr lang="en-US" sz="1400" dirty="0" smtClean="0">
                <a:latin typeface="Arial" pitchFamily="34" charset="0"/>
                <a:cs typeface="Arial" pitchFamily="34" charset="0"/>
              </a:rPr>
              <a:t>Because there is no direct connection between the two above-mentioned regions it is impossible to set up an Intranet at TSU. In the existing conditions it would have been possible to set up an Intranet by using VPN technologies. However, its realization required relevant tools equipped with special accelerators in order to establish the 200 MB speed connection. This is the equipment that TSU does not possess.  </a:t>
            </a:r>
          </a:p>
          <a:p>
            <a:pPr marL="20638" indent="-20638">
              <a:lnSpc>
                <a:spcPct val="150000"/>
              </a:lnSpc>
              <a:buNone/>
            </a:pPr>
            <a:r>
              <a:rPr lang="en-US" sz="1400" dirty="0" smtClean="0">
                <a:latin typeface="Arial" pitchFamily="34" charset="0"/>
                <a:cs typeface="Arial" pitchFamily="34" charset="0"/>
              </a:rPr>
              <a:t>The reforms in learning and scientific processes demands for the mobility and scalability of the computer network. It is possible to accomplish by using VLAN technologies, however in this case too absence of relevant switches hinders the process of implementation. </a:t>
            </a:r>
          </a:p>
          <a:p>
            <a:pPr marL="20638" indent="-20638">
              <a:buFontTx/>
              <a:buNone/>
            </a:pPr>
            <a:endParaRPr lang="en-US" sz="1200" dirty="0" smtClean="0">
              <a:latin typeface="Arial" pitchFamily="34" charset="0"/>
              <a:cs typeface="Arial" pitchFamily="34" charset="0"/>
            </a:endParaRPr>
          </a:p>
        </p:txBody>
      </p:sp>
      <p:sp>
        <p:nvSpPr>
          <p:cNvPr id="5"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b="1" dirty="0" smtClean="0">
                <a:solidFill>
                  <a:schemeClr val="tx1"/>
                </a:solidFill>
                <a:cs typeface="Arial" charset="0"/>
              </a:rPr>
              <a:t>Plans to modernize the network infrastructure</a:t>
            </a:r>
            <a:endParaRPr lang="en-US" sz="3900" dirty="0">
              <a:solidFill>
                <a:schemeClr val="tx1"/>
              </a:solidFill>
            </a:endParaRPr>
          </a:p>
        </p:txBody>
      </p:sp>
      <p:pic>
        <p:nvPicPr>
          <p:cNvPr id="5" name="Content Placeholder 4" descr="TSU 3.jpg"/>
          <p:cNvPicPr>
            <a:picLocks noGrp="1" noChangeAspect="1"/>
          </p:cNvPicPr>
          <p:nvPr>
            <p:ph idx="1"/>
          </p:nvPr>
        </p:nvPicPr>
        <p:blipFill>
          <a:blip r:embed="rId2" cstate="print"/>
          <a:stretch>
            <a:fillRect/>
          </a:stretch>
        </p:blipFill>
        <p:spPr>
          <a:xfrm>
            <a:off x="1371600" y="1447800"/>
            <a:ext cx="7374134" cy="5029200"/>
          </a:xfrm>
        </p:spPr>
      </p:pic>
      <p:sp>
        <p:nvSpPr>
          <p:cNvPr id="7"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b="1" dirty="0" smtClean="0">
                <a:solidFill>
                  <a:schemeClr val="tx1"/>
                </a:solidFill>
                <a:cs typeface="Arial" charset="0"/>
              </a:rPr>
              <a:t>Plans to modernize the network infrastructure</a:t>
            </a:r>
            <a:endParaRPr lang="en-US" sz="3900" dirty="0">
              <a:solidFill>
                <a:schemeClr val="tx1"/>
              </a:solidFill>
            </a:endParaRPr>
          </a:p>
        </p:txBody>
      </p:sp>
      <p:pic>
        <p:nvPicPr>
          <p:cNvPr id="7" name="Content Placeholder 6" descr="products_network.jpg"/>
          <p:cNvPicPr>
            <a:picLocks noGrp="1" noChangeAspect="1"/>
          </p:cNvPicPr>
          <p:nvPr>
            <p:ph idx="1"/>
          </p:nvPr>
        </p:nvPicPr>
        <p:blipFill>
          <a:blip r:embed="rId2" cstate="print"/>
          <a:stretch>
            <a:fillRect/>
          </a:stretch>
        </p:blipFill>
        <p:spPr>
          <a:xfrm>
            <a:off x="1524000" y="1524000"/>
            <a:ext cx="6971396" cy="5020086"/>
          </a:xfrm>
        </p:spPr>
      </p:pic>
      <p:sp>
        <p:nvSpPr>
          <p:cNvPr id="6"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b="1" dirty="0" smtClean="0">
                <a:solidFill>
                  <a:schemeClr val="tx1"/>
                </a:solidFill>
                <a:cs typeface="Arial" charset="0"/>
              </a:rPr>
              <a:t>Plans to modernize the network infrastructure</a:t>
            </a:r>
            <a:endParaRPr lang="en-US" sz="3900" dirty="0">
              <a:solidFill>
                <a:schemeClr val="tx1"/>
              </a:solidFill>
            </a:endParaRPr>
          </a:p>
        </p:txBody>
      </p:sp>
      <p:pic>
        <p:nvPicPr>
          <p:cNvPr id="6" name="Content Placeholder 5" descr="cable_network.jpg"/>
          <p:cNvPicPr>
            <a:picLocks noGrp="1" noChangeAspect="1"/>
          </p:cNvPicPr>
          <p:nvPr>
            <p:ph idx="1"/>
          </p:nvPr>
        </p:nvPicPr>
        <p:blipFill>
          <a:blip r:embed="rId2" cstate="print"/>
          <a:stretch>
            <a:fillRect/>
          </a:stretch>
        </p:blipFill>
        <p:spPr>
          <a:xfrm>
            <a:off x="1066800" y="1524000"/>
            <a:ext cx="6477000" cy="4800600"/>
          </a:xfrm>
        </p:spPr>
      </p:pic>
      <p:sp>
        <p:nvSpPr>
          <p:cNvPr id="7"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PC farm for ATLAS Tier 3 analysis</a:t>
            </a:r>
            <a:endParaRPr lang="en-US" b="1" dirty="0"/>
          </a:p>
        </p:txBody>
      </p:sp>
      <p:sp>
        <p:nvSpPr>
          <p:cNvPr id="3" name="Content Placeholder 2"/>
          <p:cNvSpPr>
            <a:spLocks noGrp="1"/>
          </p:cNvSpPr>
          <p:nvPr>
            <p:ph idx="1"/>
          </p:nvPr>
        </p:nvSpPr>
        <p:spPr/>
        <p:txBody>
          <a:bodyPr>
            <a:normAutofit/>
          </a:bodyPr>
          <a:lstStyle/>
          <a:p>
            <a:pPr marL="1588" indent="-1588">
              <a:lnSpc>
                <a:spcPct val="150000"/>
              </a:lnSpc>
              <a:buNone/>
            </a:pPr>
            <a:endParaRPr lang="en-US" sz="1600" dirty="0" smtClean="0">
              <a:latin typeface="Arial" pitchFamily="34" charset="0"/>
              <a:cs typeface="Arial" pitchFamily="34" charset="0"/>
            </a:endParaRPr>
          </a:p>
          <a:p>
            <a:pPr marL="1588" indent="-1588">
              <a:lnSpc>
                <a:spcPct val="150000"/>
              </a:lnSpc>
              <a:buNone/>
            </a:pPr>
            <a:endParaRPr lang="en-US" sz="1600" dirty="0" smtClean="0">
              <a:latin typeface="Arial" pitchFamily="34" charset="0"/>
              <a:cs typeface="Arial" pitchFamily="34" charset="0"/>
            </a:endParaRPr>
          </a:p>
          <a:p>
            <a:pPr marL="1588" indent="-1588" algn="just">
              <a:lnSpc>
                <a:spcPct val="150000"/>
              </a:lnSpc>
              <a:buNone/>
            </a:pPr>
            <a:r>
              <a:rPr lang="en-US" sz="1600" dirty="0" smtClean="0">
                <a:latin typeface="Arial" pitchFamily="34" charset="0"/>
                <a:cs typeface="Arial" pitchFamily="34" charset="0"/>
              </a:rPr>
              <a:t>Arrival of ATLAS data is imminent. If experience from earlier experiments is any guide, it’s very likely that many of us will want to run analysis programs over a set of data many times. This is particularly true in the early period of data taking, where many things need to be understood. It’s also likely that many of us will want to look at rather detailed information in the first data – which means large data sizes. Couple this with the large number of events we would like to look at, and the data analysis challenge appears daunting.</a:t>
            </a:r>
            <a:endParaRPr lang="en-US" sz="1600" dirty="0">
              <a:latin typeface="Arial" pitchFamily="34" charset="0"/>
              <a:cs typeface="Arial" pitchFamily="34" charset="0"/>
            </a:endParaRPr>
          </a:p>
        </p:txBody>
      </p:sp>
      <p:sp>
        <p:nvSpPr>
          <p:cNvPr id="7"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b="1" dirty="0" smtClean="0">
                <a:solidFill>
                  <a:schemeClr val="tx1"/>
                </a:solidFill>
                <a:cs typeface="Arial" charset="0"/>
              </a:rPr>
              <a:t>Plans to modernize the network infrastructure</a:t>
            </a:r>
            <a:endParaRPr lang="en-US" sz="3900" dirty="0">
              <a:solidFill>
                <a:schemeClr val="tx1"/>
              </a:solidFill>
            </a:endParaRPr>
          </a:p>
        </p:txBody>
      </p:sp>
      <p:sp>
        <p:nvSpPr>
          <p:cNvPr id="5" name="Content Placeholder 4"/>
          <p:cNvSpPr>
            <a:spLocks noGrp="1"/>
          </p:cNvSpPr>
          <p:nvPr>
            <p:ph idx="1"/>
          </p:nvPr>
        </p:nvSpPr>
        <p:spPr>
          <a:xfrm>
            <a:off x="1435608" y="1447800"/>
            <a:ext cx="7498080" cy="5029200"/>
          </a:xfrm>
        </p:spPr>
        <p:txBody>
          <a:bodyPr>
            <a:noAutofit/>
          </a:bodyPr>
          <a:lstStyle/>
          <a:p>
            <a:pPr marL="20638" indent="-20638">
              <a:lnSpc>
                <a:spcPct val="170000"/>
              </a:lnSpc>
              <a:buNone/>
            </a:pPr>
            <a:r>
              <a:rPr lang="en-US" sz="1200" dirty="0" smtClean="0">
                <a:latin typeface="Arial" pitchFamily="34" charset="0"/>
                <a:cs typeface="Arial" pitchFamily="34" charset="0"/>
              </a:rPr>
              <a:t>With all above-said, through implementing all of the devices we will have a centralized, high speed, secured and optimized network system. </a:t>
            </a:r>
          </a:p>
          <a:p>
            <a:pPr marL="20638" lvl="0" indent="-20638">
              <a:lnSpc>
                <a:spcPct val="170000"/>
              </a:lnSpc>
              <a:buNone/>
            </a:pPr>
            <a:r>
              <a:rPr lang="en-US" sz="1200" b="1" dirty="0" smtClean="0">
                <a:latin typeface="Arial" pitchFamily="34" charset="0"/>
                <a:cs typeface="Arial" pitchFamily="34" charset="0"/>
              </a:rPr>
              <a:t>Improving TSU informatics networks security </a:t>
            </a:r>
            <a:r>
              <a:rPr lang="en-US" sz="1200" dirty="0" smtClean="0">
                <a:latin typeface="Arial" pitchFamily="34" charset="0"/>
                <a:cs typeface="Arial" pitchFamily="34" charset="0"/>
              </a:rPr>
              <a:t>- traffic between the local and global networks will be controlled through network firewalls. The communications between sub-networks will be established through Access Lists. </a:t>
            </a:r>
          </a:p>
          <a:p>
            <a:pPr marL="20638" lvl="0" indent="-20638">
              <a:lnSpc>
                <a:spcPct val="170000"/>
              </a:lnSpc>
              <a:buNone/>
            </a:pPr>
            <a:r>
              <a:rPr lang="en-US" sz="1200" b="1" dirty="0" smtClean="0">
                <a:latin typeface="Arial" pitchFamily="34" charset="0"/>
                <a:cs typeface="Arial" pitchFamily="34" charset="0"/>
              </a:rPr>
              <a:t>Improving communication among TSU buildings </a:t>
            </a:r>
            <a:r>
              <a:rPr lang="en-US" sz="1200" dirty="0" smtClean="0">
                <a:latin typeface="Arial" pitchFamily="34" charset="0"/>
                <a:cs typeface="Arial" pitchFamily="34" charset="0"/>
              </a:rPr>
              <a:t>- main connections among the ten TSU buildings are established through Fiber Optic Cables and Gigabit Interface Converters (GBIC). This facilities increase the speed of the bandwidth up to 1 GB.</a:t>
            </a:r>
          </a:p>
          <a:p>
            <a:pPr marL="20638" lvl="0" indent="-20638">
              <a:lnSpc>
                <a:spcPct val="170000"/>
              </a:lnSpc>
              <a:buNone/>
            </a:pPr>
            <a:r>
              <a:rPr lang="en-US" sz="1200" b="1" dirty="0" smtClean="0">
                <a:latin typeface="Arial" pitchFamily="34" charset="0"/>
                <a:cs typeface="Arial" pitchFamily="34" charset="0"/>
              </a:rPr>
              <a:t>Improving internal communication at every TSU building </a:t>
            </a:r>
            <a:r>
              <a:rPr lang="en-US" sz="1200" dirty="0" smtClean="0">
                <a:latin typeface="Arial" pitchFamily="34" charset="0"/>
                <a:cs typeface="Arial" pitchFamily="34" charset="0"/>
              </a:rPr>
              <a:t>- internal communications will be established through third-level multiport switches that will allow to maximally reducing the so- called   Broadcasts by configuring local networks (VLAN). The Bandwidth will increase up to 1 GB. </a:t>
            </a:r>
          </a:p>
          <a:p>
            <a:pPr marL="20638" lvl="0" indent="-20638">
              <a:lnSpc>
                <a:spcPct val="170000"/>
              </a:lnSpc>
              <a:buNone/>
            </a:pPr>
            <a:r>
              <a:rPr lang="en-US" sz="1200" b="1" dirty="0" smtClean="0">
                <a:latin typeface="Arial" pitchFamily="34" charset="0"/>
                <a:cs typeface="Arial" pitchFamily="34" charset="0"/>
              </a:rPr>
              <a:t>Providing the network mobility and management </a:t>
            </a:r>
            <a:r>
              <a:rPr lang="en-US" sz="1200" dirty="0" smtClean="0">
                <a:latin typeface="Arial" pitchFamily="34" charset="0"/>
                <a:cs typeface="Arial" pitchFamily="34" charset="0"/>
              </a:rPr>
              <a:t>- In administrative terms, it will be possible to monitor the general network performance as well as provide the prioritization analysis for each sub-network, post or server.</a:t>
            </a:r>
          </a:p>
          <a:p>
            <a:pPr marL="20638" lvl="0" indent="-20638">
              <a:lnSpc>
                <a:spcPct val="170000"/>
              </a:lnSpc>
              <a:buNone/>
            </a:pPr>
            <a:r>
              <a:rPr lang="en-US" sz="1200" b="1" dirty="0" smtClean="0">
                <a:latin typeface="Arial" pitchFamily="34" charset="0"/>
                <a:cs typeface="Arial" pitchFamily="34" charset="0"/>
              </a:rPr>
              <a:t>AND INSTALLING THE TIER 3g/s SYSTEM at TSU</a:t>
            </a:r>
            <a:endParaRPr lang="en-US" sz="1200" b="1" dirty="0">
              <a:latin typeface="Arial" pitchFamily="34" charset="0"/>
              <a:cs typeface="Arial" pitchFamily="34" charset="0"/>
            </a:endParaRPr>
          </a:p>
        </p:txBody>
      </p:sp>
      <p:sp>
        <p:nvSpPr>
          <p:cNvPr id="7"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ATLAS Tier-3s</a:t>
            </a:r>
            <a:endParaRPr lang="en-US" sz="3900" dirty="0">
              <a:solidFill>
                <a:schemeClr val="tx1"/>
              </a:solidFill>
            </a:endParaRPr>
          </a:p>
        </p:txBody>
      </p:sp>
      <p:pic>
        <p:nvPicPr>
          <p:cNvPr id="6" name="Picture 5" descr="tier3s_1.jpg"/>
          <p:cNvPicPr>
            <a:picLocks noChangeAspect="1"/>
          </p:cNvPicPr>
          <p:nvPr/>
        </p:nvPicPr>
        <p:blipFill>
          <a:blip r:embed="rId2" cstate="print"/>
          <a:stretch>
            <a:fillRect/>
          </a:stretch>
        </p:blipFill>
        <p:spPr>
          <a:xfrm>
            <a:off x="1290828" y="1223812"/>
            <a:ext cx="7319772" cy="5176988"/>
          </a:xfrm>
          <a:prstGeom prst="rect">
            <a:avLst/>
          </a:prstGeom>
        </p:spPr>
      </p:pic>
      <p:sp>
        <p:nvSpPr>
          <p:cNvPr id="7"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Minimal Tier3gs (</a:t>
            </a:r>
            <a:r>
              <a:rPr lang="en-US" sz="4000" b="1" dirty="0" err="1" smtClean="0"/>
              <a:t>gLite</a:t>
            </a:r>
            <a:r>
              <a:rPr lang="en-US" sz="4000" b="1" dirty="0" smtClean="0"/>
              <a:t>) requirements</a:t>
            </a:r>
            <a:endParaRPr lang="en-US" sz="3900" dirty="0">
              <a:solidFill>
                <a:schemeClr val="tx1"/>
              </a:solidFill>
            </a:endParaRPr>
          </a:p>
        </p:txBody>
      </p:sp>
      <p:sp>
        <p:nvSpPr>
          <p:cNvPr id="5" name="Content Placeholder 4"/>
          <p:cNvSpPr>
            <a:spLocks noGrp="1"/>
          </p:cNvSpPr>
          <p:nvPr>
            <p:ph idx="1"/>
          </p:nvPr>
        </p:nvSpPr>
        <p:spPr>
          <a:xfrm>
            <a:off x="990600" y="1524000"/>
            <a:ext cx="8153400" cy="5029200"/>
          </a:xfrm>
        </p:spPr>
        <p:txBody>
          <a:bodyPr>
            <a:noAutofit/>
          </a:bodyPr>
          <a:lstStyle/>
          <a:p>
            <a:pPr>
              <a:lnSpc>
                <a:spcPct val="150000"/>
              </a:lnSpc>
              <a:buNone/>
            </a:pPr>
            <a:r>
              <a:rPr lang="en-US" sz="1400" b="1" dirty="0" smtClean="0">
                <a:latin typeface="Arial" pitchFamily="34" charset="0"/>
                <a:cs typeface="Arial" pitchFamily="34" charset="0"/>
              </a:rPr>
              <a:t>The minimal requirement is on local installations, which should be configured with a Tier-3 functionality:</a:t>
            </a:r>
          </a:p>
          <a:p>
            <a:pPr lvl="1">
              <a:lnSpc>
                <a:spcPct val="150000"/>
              </a:lnSpc>
              <a:buNone/>
            </a:pPr>
            <a:r>
              <a:rPr lang="en-US" sz="1100" dirty="0" smtClean="0">
                <a:latin typeface="Arial" pitchFamily="34" charset="0"/>
                <a:cs typeface="Arial" pitchFamily="34" charset="0"/>
              </a:rPr>
              <a:t>■ A Computing Element known to the Grid, in order to benefit from the automatic distribution of ATLAS software releases</a:t>
            </a:r>
          </a:p>
          <a:p>
            <a:pPr lvl="2">
              <a:lnSpc>
                <a:spcPct val="150000"/>
              </a:lnSpc>
              <a:buNone/>
            </a:pPr>
            <a:r>
              <a:rPr lang="en-US" sz="1100" dirty="0" smtClean="0">
                <a:latin typeface="Arial" pitchFamily="34" charset="0"/>
                <a:cs typeface="Arial" pitchFamily="34" charset="0"/>
              </a:rPr>
              <a:t> Needs &gt;250 GB of NFS disk space mounted on all WNs for ATLAS software</a:t>
            </a:r>
          </a:p>
          <a:p>
            <a:pPr lvl="2">
              <a:lnSpc>
                <a:spcPct val="150000"/>
              </a:lnSpc>
              <a:buNone/>
            </a:pPr>
            <a:r>
              <a:rPr lang="en-US" sz="1100" dirty="0" smtClean="0">
                <a:latin typeface="Arial" pitchFamily="34" charset="0"/>
                <a:cs typeface="Arial" pitchFamily="34" charset="0"/>
              </a:rPr>
              <a:t> Minimum number of cores to be worth the effort is under discussion (~40?)</a:t>
            </a:r>
          </a:p>
          <a:p>
            <a:pPr lvl="1">
              <a:lnSpc>
                <a:spcPct val="150000"/>
              </a:lnSpc>
              <a:buNone/>
            </a:pPr>
            <a:r>
              <a:rPr lang="en-US" sz="1100" dirty="0" smtClean="0">
                <a:latin typeface="Arial" pitchFamily="34" charset="0"/>
                <a:cs typeface="Arial" pitchFamily="34" charset="0"/>
              </a:rPr>
              <a:t>■ A SRM-based Storage Element, in order to be able to transfer data automatically from the Grid to the local storage, and vice versa</a:t>
            </a:r>
          </a:p>
          <a:p>
            <a:pPr lvl="2">
              <a:lnSpc>
                <a:spcPct val="150000"/>
              </a:lnSpc>
              <a:buNone/>
            </a:pPr>
            <a:r>
              <a:rPr lang="en-US" sz="1100" dirty="0" smtClean="0">
                <a:latin typeface="Arial" pitchFamily="34" charset="0"/>
                <a:cs typeface="Arial" pitchFamily="34" charset="0"/>
              </a:rPr>
              <a:t> Minimum storage dedicated to ATLAS depends on local user community (20-40 TB?)</a:t>
            </a:r>
          </a:p>
          <a:p>
            <a:pPr lvl="2">
              <a:lnSpc>
                <a:spcPct val="150000"/>
              </a:lnSpc>
              <a:buNone/>
            </a:pPr>
            <a:r>
              <a:rPr lang="en-US" sz="1100" dirty="0" smtClean="0">
                <a:latin typeface="Arial" pitchFamily="34" charset="0"/>
                <a:cs typeface="Arial" pitchFamily="34" charset="0"/>
              </a:rPr>
              <a:t> Space tokens need to be installed:</a:t>
            </a:r>
          </a:p>
          <a:p>
            <a:pPr lvl="3">
              <a:lnSpc>
                <a:spcPct val="150000"/>
              </a:lnSpc>
              <a:buNone/>
            </a:pPr>
            <a:r>
              <a:rPr lang="en-US" sz="1100" dirty="0" smtClean="0">
                <a:latin typeface="Arial" pitchFamily="34" charset="0"/>
                <a:cs typeface="Arial" pitchFamily="34" charset="0"/>
              </a:rPr>
              <a:t>● LOCALGROUPDISK (&gt;2-3 TB), SCRATCHDISK (&gt;2-3 TB), HOTDISK (2 TB)</a:t>
            </a:r>
          </a:p>
          <a:p>
            <a:pPr lvl="2">
              <a:lnSpc>
                <a:spcPct val="150000"/>
              </a:lnSpc>
              <a:buNone/>
            </a:pPr>
            <a:r>
              <a:rPr lang="en-US" sz="1100" dirty="0" smtClean="0">
                <a:latin typeface="Arial" pitchFamily="34" charset="0"/>
                <a:cs typeface="Arial" pitchFamily="34" charset="0"/>
              </a:rPr>
              <a:t> Additional non-Grid storage needs to be provided for local tasks (ROOT/PROOF)</a:t>
            </a:r>
          </a:p>
          <a:p>
            <a:pPr>
              <a:lnSpc>
                <a:spcPct val="150000"/>
              </a:lnSpc>
              <a:buNone/>
            </a:pPr>
            <a:r>
              <a:rPr lang="en-US" sz="1400" b="1" dirty="0" smtClean="0">
                <a:latin typeface="Arial" pitchFamily="34" charset="0"/>
                <a:cs typeface="Arial" pitchFamily="34" charset="0"/>
              </a:rPr>
              <a:t>The local cluster should have the installation of:</a:t>
            </a:r>
          </a:p>
          <a:p>
            <a:pPr lvl="1">
              <a:lnSpc>
                <a:spcPct val="150000"/>
              </a:lnSpc>
              <a:buNone/>
            </a:pPr>
            <a:r>
              <a:rPr lang="en-US" sz="1100" dirty="0" smtClean="0">
                <a:latin typeface="Arial" pitchFamily="34" charset="0"/>
                <a:cs typeface="Arial" pitchFamily="34" charset="0"/>
              </a:rPr>
              <a:t>■ A Grid User Interface suite, to allow job submission to the Grid</a:t>
            </a:r>
          </a:p>
          <a:p>
            <a:pPr lvl="1">
              <a:lnSpc>
                <a:spcPct val="150000"/>
              </a:lnSpc>
              <a:buNone/>
            </a:pPr>
            <a:r>
              <a:rPr lang="en-US" sz="1100" dirty="0" smtClean="0">
                <a:latin typeface="Arial" pitchFamily="34" charset="0"/>
                <a:cs typeface="Arial" pitchFamily="34" charset="0"/>
              </a:rPr>
              <a:t>■ ATLAS DDM client tools, to permit access to the DDM data catalogues and data transfer utilities</a:t>
            </a:r>
          </a:p>
          <a:p>
            <a:pPr lvl="1">
              <a:lnSpc>
                <a:spcPct val="150000"/>
              </a:lnSpc>
              <a:buNone/>
            </a:pPr>
            <a:r>
              <a:rPr lang="en-US" sz="1100" dirty="0" smtClean="0">
                <a:latin typeface="Arial" pitchFamily="34" charset="0"/>
                <a:cs typeface="Arial" pitchFamily="34" charset="0"/>
              </a:rPr>
              <a:t>■ The </a:t>
            </a:r>
            <a:r>
              <a:rPr lang="en-US" sz="1100" dirty="0" err="1" smtClean="0">
                <a:latin typeface="Arial" pitchFamily="34" charset="0"/>
                <a:cs typeface="Arial" pitchFamily="34" charset="0"/>
              </a:rPr>
              <a:t>Ganga</a:t>
            </a:r>
            <a:r>
              <a:rPr lang="en-US" sz="1100" dirty="0" smtClean="0">
                <a:latin typeface="Arial" pitchFamily="34" charset="0"/>
                <a:cs typeface="Arial" pitchFamily="34" charset="0"/>
              </a:rPr>
              <a:t>/</a:t>
            </a:r>
            <a:r>
              <a:rPr lang="en-US" sz="1100" dirty="0" err="1" smtClean="0">
                <a:latin typeface="Arial" pitchFamily="34" charset="0"/>
                <a:cs typeface="Arial" pitchFamily="34" charset="0"/>
              </a:rPr>
              <a:t>pAthena</a:t>
            </a:r>
            <a:r>
              <a:rPr lang="en-US" sz="1100" dirty="0" smtClean="0">
                <a:latin typeface="Arial" pitchFamily="34" charset="0"/>
                <a:cs typeface="Arial" pitchFamily="34" charset="0"/>
              </a:rPr>
              <a:t> client, to allow the submission of analysis jobs to all ATLAS computing resources</a:t>
            </a:r>
            <a:endParaRPr lang="en-US" sz="1100" b="1" dirty="0">
              <a:latin typeface="Arial" pitchFamily="34" charset="0"/>
              <a:cs typeface="Arial" pitchFamily="34" charset="0"/>
            </a:endParaRPr>
          </a:p>
        </p:txBody>
      </p:sp>
      <p:sp>
        <p:nvSpPr>
          <p:cNvPr id="7"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b="1" dirty="0" smtClean="0">
                <a:solidFill>
                  <a:schemeClr val="tx1"/>
                </a:solidFill>
                <a:cs typeface="Arial" charset="0"/>
              </a:rPr>
              <a:t>Tier 3g work model</a:t>
            </a:r>
            <a:endParaRPr lang="en-US" sz="3900" dirty="0">
              <a:solidFill>
                <a:schemeClr val="tx1"/>
              </a:solidFill>
            </a:endParaRPr>
          </a:p>
        </p:txBody>
      </p:sp>
      <p:pic>
        <p:nvPicPr>
          <p:cNvPr id="6" name="Picture 5" descr="Tier3 model_1.jpg"/>
          <p:cNvPicPr>
            <a:picLocks noChangeAspect="1"/>
          </p:cNvPicPr>
          <p:nvPr/>
        </p:nvPicPr>
        <p:blipFill>
          <a:blip r:embed="rId2" cstate="print"/>
          <a:stretch>
            <a:fillRect/>
          </a:stretch>
        </p:blipFill>
        <p:spPr>
          <a:xfrm>
            <a:off x="1179576" y="1371600"/>
            <a:ext cx="7888224" cy="5035279"/>
          </a:xfrm>
          <a:prstGeom prst="rect">
            <a:avLst/>
          </a:prstGeom>
        </p:spPr>
      </p:pic>
      <p:sp>
        <p:nvSpPr>
          <p:cNvPr id="7"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95400" y="838200"/>
            <a:ext cx="7498080" cy="4800600"/>
          </a:xfrm>
        </p:spPr>
        <p:txBody>
          <a:bodyPr>
            <a:noAutofit/>
          </a:bodyPr>
          <a:lstStyle/>
          <a:p>
            <a:pPr marL="20638" indent="-20638">
              <a:lnSpc>
                <a:spcPct val="170000"/>
              </a:lnSpc>
              <a:buNone/>
            </a:pPr>
            <a:r>
              <a:rPr lang="en-US" sz="1600" b="1" dirty="0" smtClean="0">
                <a:latin typeface="Arial" pitchFamily="34" charset="0"/>
                <a:cs typeface="Arial" pitchFamily="34" charset="0"/>
              </a:rPr>
              <a:t>I want to say thank you to Mr. </a:t>
            </a:r>
            <a:r>
              <a:rPr lang="en-US" sz="1600" b="1" dirty="0" err="1" smtClean="0">
                <a:latin typeface="Arial" pitchFamily="34" charset="0"/>
                <a:cs typeface="Arial" pitchFamily="34" charset="0"/>
              </a:rPr>
              <a:t>Jemal</a:t>
            </a:r>
            <a:r>
              <a:rPr lang="en-US" sz="1600" b="1" dirty="0" smtClean="0">
                <a:latin typeface="Arial" pitchFamily="34" charset="0"/>
                <a:cs typeface="Arial" pitchFamily="34" charset="0"/>
              </a:rPr>
              <a:t> </a:t>
            </a:r>
            <a:r>
              <a:rPr lang="en-US" sz="1600" b="1" dirty="0" err="1" smtClean="0">
                <a:latin typeface="Arial" pitchFamily="34" charset="0"/>
                <a:cs typeface="Arial" pitchFamily="34" charset="0"/>
              </a:rPr>
              <a:t>Khubua</a:t>
            </a:r>
            <a:r>
              <a:rPr lang="en-US" sz="1600" b="1" dirty="0" smtClean="0">
                <a:latin typeface="Arial" pitchFamily="34" charset="0"/>
                <a:cs typeface="Arial" pitchFamily="34" charset="0"/>
              </a:rPr>
              <a:t>, Mr. </a:t>
            </a:r>
            <a:r>
              <a:rPr lang="en-US" sz="1600" b="1" dirty="0" err="1" smtClean="0">
                <a:latin typeface="Arial" pitchFamily="34" charset="0"/>
                <a:cs typeface="Arial" pitchFamily="34" charset="0"/>
              </a:rPr>
              <a:t>Erkele</a:t>
            </a:r>
            <a:r>
              <a:rPr lang="en-US" sz="1600" b="1" dirty="0" smtClean="0">
                <a:latin typeface="Arial" pitchFamily="34" charset="0"/>
                <a:cs typeface="Arial" pitchFamily="34" charset="0"/>
              </a:rPr>
              <a:t> </a:t>
            </a:r>
            <a:r>
              <a:rPr lang="en-US" sz="1600" b="1" dirty="0" err="1" smtClean="0">
                <a:latin typeface="Arial" pitchFamily="34" charset="0"/>
                <a:cs typeface="Arial" pitchFamily="34" charset="0"/>
              </a:rPr>
              <a:t>Magradze</a:t>
            </a:r>
            <a:r>
              <a:rPr lang="en-US" sz="1600" b="1" dirty="0" smtClean="0">
                <a:latin typeface="Arial" pitchFamily="34" charset="0"/>
                <a:cs typeface="Arial" pitchFamily="34" charset="0"/>
              </a:rPr>
              <a:t> for preparing these slides.</a:t>
            </a:r>
          </a:p>
          <a:p>
            <a:pPr marL="20638" indent="-20638">
              <a:lnSpc>
                <a:spcPct val="170000"/>
              </a:lnSpc>
              <a:buNone/>
            </a:pPr>
            <a:r>
              <a:rPr lang="en-US" sz="1600" b="1" dirty="0" smtClean="0">
                <a:latin typeface="Arial" pitchFamily="34" charset="0"/>
                <a:cs typeface="Arial" pitchFamily="34" charset="0"/>
              </a:rPr>
              <a:t>Mr. </a:t>
            </a:r>
            <a:r>
              <a:rPr lang="en-US" sz="1600" b="1" dirty="0" err="1" smtClean="0">
                <a:latin typeface="Arial" pitchFamily="34" charset="0"/>
                <a:cs typeface="Arial" pitchFamily="34" charset="0"/>
              </a:rPr>
              <a:t>Erkele</a:t>
            </a:r>
            <a:r>
              <a:rPr lang="en-US" sz="1600" b="1" dirty="0" smtClean="0">
                <a:latin typeface="Arial" pitchFamily="34" charset="0"/>
                <a:cs typeface="Arial" pitchFamily="34" charset="0"/>
              </a:rPr>
              <a:t> </a:t>
            </a:r>
            <a:r>
              <a:rPr lang="en-US" sz="1600" b="1" dirty="0" err="1" smtClean="0">
                <a:latin typeface="Arial" pitchFamily="34" charset="0"/>
                <a:cs typeface="Arial" pitchFamily="34" charset="0"/>
              </a:rPr>
              <a:t>Magradze</a:t>
            </a:r>
            <a:r>
              <a:rPr lang="en-US" sz="1600" b="1" dirty="0" smtClean="0">
                <a:latin typeface="Arial" pitchFamily="34" charset="0"/>
                <a:cs typeface="Arial" pitchFamily="34" charset="0"/>
              </a:rPr>
              <a:t> and Mr. David </a:t>
            </a:r>
            <a:r>
              <a:rPr lang="en-US" sz="1600" b="1" dirty="0" err="1" smtClean="0">
                <a:latin typeface="Arial" pitchFamily="34" charset="0"/>
                <a:cs typeface="Arial" pitchFamily="34" charset="0"/>
              </a:rPr>
              <a:t>Chkhaberidze</a:t>
            </a:r>
            <a:r>
              <a:rPr lang="en-US" sz="1600" b="1" dirty="0" smtClean="0">
                <a:latin typeface="Arial" pitchFamily="34" charset="0"/>
                <a:cs typeface="Arial" pitchFamily="34" charset="0"/>
              </a:rPr>
              <a:t> as first constructor of PBS cluster in Georgia.</a:t>
            </a:r>
          </a:p>
          <a:p>
            <a:pPr marL="20638" indent="-20638">
              <a:lnSpc>
                <a:spcPct val="170000"/>
              </a:lnSpc>
              <a:buNone/>
            </a:pPr>
            <a:r>
              <a:rPr lang="en-US" sz="1600" b="1" dirty="0" smtClean="0">
                <a:latin typeface="Arial" pitchFamily="34" charset="0"/>
                <a:cs typeface="Arial" pitchFamily="34" charset="0"/>
              </a:rPr>
              <a:t>Dr. Tamar </a:t>
            </a:r>
            <a:r>
              <a:rPr lang="en-US" sz="1600" b="1" dirty="0" err="1" smtClean="0">
                <a:latin typeface="Arial" pitchFamily="34" charset="0"/>
                <a:cs typeface="Arial" pitchFamily="34" charset="0"/>
              </a:rPr>
              <a:t>Djobava</a:t>
            </a:r>
            <a:r>
              <a:rPr lang="en-US" sz="1600" b="1" dirty="0" smtClean="0">
                <a:latin typeface="Arial" pitchFamily="34" charset="0"/>
                <a:cs typeface="Arial" pitchFamily="34" charset="0"/>
              </a:rPr>
              <a:t>, Dr. Maia </a:t>
            </a:r>
            <a:r>
              <a:rPr lang="en-US" sz="1600" b="1" dirty="0" err="1" smtClean="0">
                <a:latin typeface="Arial" pitchFamily="34" charset="0"/>
                <a:cs typeface="Arial" pitchFamily="34" charset="0"/>
              </a:rPr>
              <a:t>Mosidze</a:t>
            </a:r>
            <a:r>
              <a:rPr lang="en-US" sz="1600" b="1" dirty="0" smtClean="0">
                <a:latin typeface="Arial" pitchFamily="34" charset="0"/>
                <a:cs typeface="Arial" pitchFamily="34" charset="0"/>
              </a:rPr>
              <a:t>, Dr. Leila </a:t>
            </a:r>
            <a:r>
              <a:rPr lang="en-US" sz="1600" b="1" dirty="0" err="1" smtClean="0">
                <a:latin typeface="Arial" pitchFamily="34" charset="0"/>
                <a:cs typeface="Arial" pitchFamily="34" charset="0"/>
              </a:rPr>
              <a:t>Chikovani</a:t>
            </a:r>
            <a:r>
              <a:rPr lang="en-US" sz="1600" b="1" dirty="0" smtClean="0">
                <a:latin typeface="Arial" pitchFamily="34" charset="0"/>
                <a:cs typeface="Arial" pitchFamily="34" charset="0"/>
              </a:rPr>
              <a:t> and Mrs. </a:t>
            </a:r>
            <a:r>
              <a:rPr lang="en-US" sz="1600" b="1" dirty="0" err="1" smtClean="0">
                <a:latin typeface="Arial" pitchFamily="34" charset="0"/>
                <a:cs typeface="Arial" pitchFamily="34" charset="0"/>
              </a:rPr>
              <a:t>Gvantsa</a:t>
            </a:r>
            <a:r>
              <a:rPr lang="en-US" sz="1600" b="1" dirty="0" smtClean="0">
                <a:latin typeface="Arial" pitchFamily="34" charset="0"/>
                <a:cs typeface="Arial" pitchFamily="34" charset="0"/>
              </a:rPr>
              <a:t> </a:t>
            </a:r>
            <a:r>
              <a:rPr lang="en-US" sz="1600" b="1" dirty="0" err="1" smtClean="0">
                <a:latin typeface="Arial" pitchFamily="34" charset="0"/>
                <a:cs typeface="Arial" pitchFamily="34" charset="0"/>
              </a:rPr>
              <a:t>Mchedlidze</a:t>
            </a:r>
            <a:r>
              <a:rPr lang="en-US" sz="1600" b="1" dirty="0" smtClean="0">
                <a:latin typeface="Arial" pitchFamily="34" charset="0"/>
                <a:cs typeface="Arial" pitchFamily="34" charset="0"/>
              </a:rPr>
              <a:t> as first active users of the cluster.</a:t>
            </a:r>
          </a:p>
          <a:p>
            <a:pPr marL="20638" indent="-20638" algn="ctr">
              <a:lnSpc>
                <a:spcPct val="170000"/>
              </a:lnSpc>
              <a:buNone/>
            </a:pPr>
            <a:endParaRPr lang="en-US" sz="1400" b="1" dirty="0" smtClean="0">
              <a:latin typeface="Arial" pitchFamily="34" charset="0"/>
              <a:cs typeface="Arial" pitchFamily="34" charset="0"/>
            </a:endParaRPr>
          </a:p>
          <a:p>
            <a:pPr marL="20638" indent="-20638" algn="ctr">
              <a:lnSpc>
                <a:spcPct val="170000"/>
              </a:lnSpc>
              <a:buNone/>
            </a:pPr>
            <a:r>
              <a:rPr lang="en-US" sz="4400" b="1" dirty="0" smtClean="0">
                <a:latin typeface="Arial" pitchFamily="34" charset="0"/>
                <a:cs typeface="Arial" pitchFamily="34" charset="0"/>
              </a:rPr>
              <a:t>Thank you</a:t>
            </a:r>
            <a:endParaRPr lang="en-US" sz="4400" b="1" dirty="0">
              <a:latin typeface="Arial" pitchFamily="34" charset="0"/>
              <a:cs typeface="Arial" pitchFamily="34" charset="0"/>
            </a:endParaRPr>
          </a:p>
        </p:txBody>
      </p:sp>
      <p:sp>
        <p:nvSpPr>
          <p:cNvPr id="4"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PC farm for ATLAS Tier 3 analysis</a:t>
            </a:r>
            <a:endParaRPr lang="en-US" dirty="0"/>
          </a:p>
        </p:txBody>
      </p:sp>
      <p:sp>
        <p:nvSpPr>
          <p:cNvPr id="3" name="Content Placeholder 2"/>
          <p:cNvSpPr>
            <a:spLocks noGrp="1"/>
          </p:cNvSpPr>
          <p:nvPr>
            <p:ph idx="1"/>
          </p:nvPr>
        </p:nvSpPr>
        <p:spPr/>
        <p:txBody>
          <a:bodyPr>
            <a:normAutofit fontScale="92500" lnSpcReduction="10000"/>
          </a:bodyPr>
          <a:lstStyle/>
          <a:p>
            <a:pPr marL="20638" indent="-20638">
              <a:buNone/>
            </a:pPr>
            <a:endParaRPr lang="en-US" sz="1600" dirty="0" smtClean="0">
              <a:latin typeface="Arial" pitchFamily="34" charset="0"/>
              <a:cs typeface="Arial" pitchFamily="34" charset="0"/>
            </a:endParaRPr>
          </a:p>
          <a:p>
            <a:pPr marL="20638" indent="-20638" algn="just">
              <a:buNone/>
            </a:pPr>
            <a:endParaRPr lang="en-US" sz="1600" dirty="0" smtClean="0">
              <a:latin typeface="Arial" pitchFamily="34" charset="0"/>
              <a:cs typeface="Arial" pitchFamily="34" charset="0"/>
            </a:endParaRPr>
          </a:p>
          <a:p>
            <a:pPr marL="20638" indent="-20638" algn="just">
              <a:lnSpc>
                <a:spcPct val="150000"/>
              </a:lnSpc>
              <a:buNone/>
            </a:pPr>
            <a:r>
              <a:rPr lang="en-US" sz="1600" dirty="0" smtClean="0">
                <a:latin typeface="Arial" pitchFamily="34" charset="0"/>
                <a:cs typeface="Arial" pitchFamily="34" charset="0"/>
              </a:rPr>
              <a:t>Grid Tier 2 analysis queues are the primary resources to be used for user analyses. On the other hand, it’s the usual experience from previous experiments that analyses progress much more rapidly once the data can be accessed under local control without the overhead of a large infrastructure serving hundreds of people.</a:t>
            </a:r>
          </a:p>
          <a:p>
            <a:pPr marL="20638" indent="-20638" algn="just">
              <a:lnSpc>
                <a:spcPct val="150000"/>
              </a:lnSpc>
              <a:buNone/>
            </a:pPr>
            <a:r>
              <a:rPr lang="en-US" sz="1600" dirty="0" smtClean="0">
                <a:latin typeface="Arial" pitchFamily="34" charset="0"/>
                <a:cs typeface="Arial" pitchFamily="34" charset="0"/>
              </a:rPr>
              <a:t/>
            </a:r>
            <a:br>
              <a:rPr lang="en-US" sz="1600" dirty="0" smtClean="0">
                <a:latin typeface="Arial" pitchFamily="34" charset="0"/>
                <a:cs typeface="Arial" pitchFamily="34" charset="0"/>
              </a:rPr>
            </a:br>
            <a:r>
              <a:rPr lang="en-US" sz="1600" dirty="0" smtClean="0">
                <a:latin typeface="Arial" pitchFamily="34" charset="0"/>
                <a:cs typeface="Arial" pitchFamily="34" charset="0"/>
              </a:rPr>
              <a:t>However</a:t>
            </a:r>
            <a:r>
              <a:rPr lang="en-US" sz="1600" dirty="0" smtClean="0">
                <a:latin typeface="Arial" pitchFamily="34" charset="0"/>
                <a:cs typeface="Arial" pitchFamily="34" charset="0"/>
              </a:rPr>
              <a:t>, even as recently as five years ago, it was prohibitively expensive (both in terms of money and people), for most institutes not already associated with a large computing infrastructure, to set up a system to process a significant amount of ATLAS data locally. This has changed in recent years. It’s now possible to build a PC farm with significant ATLAS data processing capability for as little as $5-10k, and a minor commitment for set up and maintenance. This has to do with the recent availability of relatively cheap large disks and multi-core processors.</a:t>
            </a:r>
            <a:endParaRPr lang="en-US" sz="1600" dirty="0">
              <a:latin typeface="Arial" pitchFamily="34" charset="0"/>
              <a:cs typeface="Arial" pitchFamily="34" charset="0"/>
            </a:endParaRPr>
          </a:p>
        </p:txBody>
      </p:sp>
      <p:sp>
        <p:nvSpPr>
          <p:cNvPr id="8"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PC farm for ATLAS Tier 3 analysis</a:t>
            </a:r>
            <a:endParaRPr lang="en-US" dirty="0"/>
          </a:p>
        </p:txBody>
      </p:sp>
      <p:sp>
        <p:nvSpPr>
          <p:cNvPr id="3" name="Content Placeholder 2"/>
          <p:cNvSpPr>
            <a:spLocks noGrp="1"/>
          </p:cNvSpPr>
          <p:nvPr>
            <p:ph idx="1"/>
          </p:nvPr>
        </p:nvSpPr>
        <p:spPr/>
        <p:txBody>
          <a:bodyPr>
            <a:normAutofit fontScale="92500" lnSpcReduction="10000"/>
          </a:bodyPr>
          <a:lstStyle/>
          <a:p>
            <a:pPr marL="20638" indent="-20638">
              <a:buNone/>
            </a:pPr>
            <a:endParaRPr lang="en-US" sz="1600" dirty="0" smtClean="0">
              <a:latin typeface="Arial" pitchFamily="34" charset="0"/>
              <a:cs typeface="Arial" pitchFamily="34" charset="0"/>
            </a:endParaRPr>
          </a:p>
          <a:p>
            <a:pPr marL="20638" indent="-20638">
              <a:buNone/>
            </a:pPr>
            <a:endParaRPr lang="en-US" sz="1600" dirty="0" smtClean="0">
              <a:latin typeface="Arial" pitchFamily="34" charset="0"/>
              <a:cs typeface="Arial" pitchFamily="34" charset="0"/>
            </a:endParaRPr>
          </a:p>
          <a:p>
            <a:pPr marL="20638" indent="-20638" algn="just">
              <a:buNone/>
            </a:pPr>
            <a:endParaRPr lang="en-US" sz="1600" dirty="0" smtClean="0">
              <a:latin typeface="Arial" pitchFamily="34" charset="0"/>
              <a:cs typeface="Arial" pitchFamily="34" charset="0"/>
            </a:endParaRPr>
          </a:p>
          <a:p>
            <a:pPr marL="20638" indent="-20638" algn="just">
              <a:lnSpc>
                <a:spcPct val="150000"/>
              </a:lnSpc>
              <a:buNone/>
            </a:pPr>
            <a:r>
              <a:rPr lang="en-US" sz="1600" dirty="0" smtClean="0">
                <a:latin typeface="Arial" pitchFamily="34" charset="0"/>
                <a:cs typeface="Arial" pitchFamily="34" charset="0"/>
              </a:rPr>
              <a:t>Let’s do some math. 10 TB of data corresponds roughly to 70 million Analysis Object Data (AOD) events or 15 million Event Summary Data (ESD) events. To set the scale, 70 million events correspond approximately to a 10 fb</a:t>
            </a:r>
            <a:r>
              <a:rPr lang="en-US" sz="1600" baseline="30000" dirty="0" smtClean="0">
                <a:latin typeface="Arial" pitchFamily="34" charset="0"/>
                <a:cs typeface="Arial" pitchFamily="34" charset="0"/>
              </a:rPr>
              <a:t>-1</a:t>
            </a:r>
            <a:r>
              <a:rPr lang="en-US" sz="1600" dirty="0" smtClean="0">
                <a:latin typeface="Arial" pitchFamily="34" charset="0"/>
                <a:cs typeface="Arial" pitchFamily="34" charset="0"/>
              </a:rPr>
              <a:t> sample of jets above 400-500 </a:t>
            </a:r>
            <a:r>
              <a:rPr lang="en-US" sz="1600" dirty="0" err="1" smtClean="0">
                <a:latin typeface="Arial" pitchFamily="34" charset="0"/>
                <a:cs typeface="Arial" pitchFamily="34" charset="0"/>
              </a:rPr>
              <a:t>GeV</a:t>
            </a:r>
            <a:r>
              <a:rPr lang="en-US" sz="1600" dirty="0" smtClean="0">
                <a:latin typeface="Arial" pitchFamily="34" charset="0"/>
                <a:cs typeface="Arial" pitchFamily="34" charset="0"/>
              </a:rPr>
              <a:t> in PT </a:t>
            </a:r>
            <a:r>
              <a:rPr lang="en-US" sz="1600" i="1" dirty="0" smtClean="0">
                <a:latin typeface="Arial" pitchFamily="34" charset="0"/>
                <a:cs typeface="Arial" pitchFamily="34" charset="0"/>
              </a:rPr>
              <a:t>and</a:t>
            </a:r>
            <a:r>
              <a:rPr lang="en-US" sz="1600" dirty="0" smtClean="0">
                <a:latin typeface="Arial" pitchFamily="34" charset="0"/>
                <a:cs typeface="Arial" pitchFamily="34" charset="0"/>
              </a:rPr>
              <a:t> a Monte Carlo sample which is 2.5 times as large as the data. Now a relatively inexpensive processor such as Xeon E5405 can run a typical analysis Athena job over AOD’s at about 10 Hz per core. Since the E5405 has 8 cores per processor, 10 processors will be able to handle 10 TB of AODs in a day. Ten PCs is affordable. The I/O rate, on the other hand, is a problem. We need to process something like 0.5 TB of data every hour. This means we need to ship ~1 </a:t>
            </a:r>
            <a:r>
              <a:rPr lang="en-US" sz="1600" dirty="0" err="1" smtClean="0">
                <a:latin typeface="Arial" pitchFamily="34" charset="0"/>
                <a:cs typeface="Arial" pitchFamily="34" charset="0"/>
              </a:rPr>
              <a:t>Gbits</a:t>
            </a:r>
            <a:r>
              <a:rPr lang="en-US" sz="1600" dirty="0" smtClean="0">
                <a:latin typeface="Arial" pitchFamily="34" charset="0"/>
                <a:cs typeface="Arial" pitchFamily="34" charset="0"/>
              </a:rPr>
              <a:t> of data per second. Most local networks have a theoretical upper limit of 1 </a:t>
            </a:r>
            <a:r>
              <a:rPr lang="en-US" sz="1600" dirty="0" err="1" smtClean="0">
                <a:latin typeface="Arial" pitchFamily="34" charset="0"/>
                <a:cs typeface="Arial" pitchFamily="34" charset="0"/>
              </a:rPr>
              <a:t>Gbps</a:t>
            </a:r>
            <a:r>
              <a:rPr lang="en-US" sz="1600" dirty="0" smtClean="0">
                <a:latin typeface="Arial" pitchFamily="34" charset="0"/>
                <a:cs typeface="Arial" pitchFamily="34" charset="0"/>
              </a:rPr>
              <a:t>, with actual performance being quite a bit below that. An adequate 10 </a:t>
            </a:r>
            <a:r>
              <a:rPr lang="en-US" sz="1600" dirty="0" err="1" smtClean="0">
                <a:latin typeface="Arial" pitchFamily="34" charset="0"/>
                <a:cs typeface="Arial" pitchFamily="34" charset="0"/>
              </a:rPr>
              <a:t>Gbps</a:t>
            </a:r>
            <a:r>
              <a:rPr lang="en-US" sz="1600" dirty="0" smtClean="0">
                <a:latin typeface="Arial" pitchFamily="34" charset="0"/>
                <a:cs typeface="Arial" pitchFamily="34" charset="0"/>
              </a:rPr>
              <a:t> network is prohibitively expensive for most institutes.</a:t>
            </a:r>
          </a:p>
        </p:txBody>
      </p:sp>
      <p:sp>
        <p:nvSpPr>
          <p:cNvPr id="6"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PC farm for ATLAS Tier 3 analysis</a:t>
            </a:r>
            <a:endParaRPr lang="en-US" dirty="0"/>
          </a:p>
        </p:txBody>
      </p:sp>
      <p:sp>
        <p:nvSpPr>
          <p:cNvPr id="3" name="Content Placeholder 2"/>
          <p:cNvSpPr>
            <a:spLocks noGrp="1"/>
          </p:cNvSpPr>
          <p:nvPr>
            <p:ph sz="half" idx="1"/>
          </p:nvPr>
        </p:nvSpPr>
        <p:spPr>
          <a:xfrm>
            <a:off x="1219200" y="1524000"/>
            <a:ext cx="3810000" cy="4648200"/>
          </a:xfrm>
        </p:spPr>
        <p:txBody>
          <a:bodyPr>
            <a:normAutofit fontScale="77500" lnSpcReduction="20000"/>
          </a:bodyPr>
          <a:lstStyle/>
          <a:p>
            <a:pPr marL="20638" indent="-20638">
              <a:buNone/>
            </a:pPr>
            <a:endParaRPr lang="en-US" sz="1600" dirty="0" smtClean="0">
              <a:latin typeface="Arial" pitchFamily="34" charset="0"/>
              <a:cs typeface="Arial" pitchFamily="34" charset="0"/>
            </a:endParaRPr>
          </a:p>
          <a:p>
            <a:pPr marL="20638" indent="-20638">
              <a:buNone/>
            </a:pPr>
            <a:endParaRPr lang="en-US" sz="1600" dirty="0" smtClean="0">
              <a:latin typeface="Arial" pitchFamily="34" charset="0"/>
              <a:cs typeface="Arial" pitchFamily="34" charset="0"/>
            </a:endParaRPr>
          </a:p>
          <a:p>
            <a:pPr marL="20638" indent="-20638" algn="just">
              <a:lnSpc>
                <a:spcPct val="150000"/>
              </a:lnSpc>
              <a:buNone/>
            </a:pPr>
            <a:r>
              <a:rPr lang="en-US" sz="1600" dirty="0" smtClean="0">
                <a:latin typeface="Arial" pitchFamily="34" charset="0"/>
                <a:cs typeface="Arial" pitchFamily="34" charset="0"/>
              </a:rPr>
              <a:t>Enter distributed storage. Figure 1A shows the normal cluster configuration where the data is managed by a file server and distributed to the processors via a </a:t>
            </a:r>
            <a:r>
              <a:rPr lang="en-US" sz="1600" dirty="0" err="1" smtClean="0">
                <a:latin typeface="Arial" pitchFamily="34" charset="0"/>
                <a:cs typeface="Arial" pitchFamily="34" charset="0"/>
              </a:rPr>
              <a:t>Gbit</a:t>
            </a:r>
            <a:r>
              <a:rPr lang="en-US" sz="1600" dirty="0" smtClean="0">
                <a:latin typeface="Arial" pitchFamily="34" charset="0"/>
                <a:cs typeface="Arial" pitchFamily="34" charset="0"/>
              </a:rPr>
              <a:t> network. Its performance is limited by the network speed and falls short of our requirements. Today, however, we have another choice, due to the fact that we can now purchase multi-TB size disks routinely for our PCs. If we distribute the data among the local disks of the PCs, we reduce the bandwidth requirement by the number of PCs. If we have 10 PCs (10 processors with 8 cores each), the requirement becomes 0.1 </a:t>
            </a:r>
            <a:r>
              <a:rPr lang="en-US" sz="1600" dirty="0" err="1" smtClean="0">
                <a:latin typeface="Arial" pitchFamily="34" charset="0"/>
                <a:cs typeface="Arial" pitchFamily="34" charset="0"/>
              </a:rPr>
              <a:t>Gbps</a:t>
            </a:r>
            <a:r>
              <a:rPr lang="en-US" sz="1600" dirty="0" smtClean="0">
                <a:latin typeface="Arial" pitchFamily="34" charset="0"/>
                <a:cs typeface="Arial" pitchFamily="34" charset="0"/>
              </a:rPr>
              <a:t>. Since the typical access speed for a local disk is &gt; 1 </a:t>
            </a:r>
            <a:r>
              <a:rPr lang="en-US" sz="1600" dirty="0" err="1" smtClean="0">
                <a:latin typeface="Arial" pitchFamily="34" charset="0"/>
                <a:cs typeface="Arial" pitchFamily="34" charset="0"/>
              </a:rPr>
              <a:t>Gbps</a:t>
            </a:r>
            <a:r>
              <a:rPr lang="en-US" sz="1600" dirty="0" smtClean="0">
                <a:latin typeface="Arial" pitchFamily="34" charset="0"/>
                <a:cs typeface="Arial" pitchFamily="34" charset="0"/>
              </a:rPr>
              <a:t>, our needs are safely under the limit. Such a setup is shown in Figure 1B.</a:t>
            </a:r>
          </a:p>
        </p:txBody>
      </p:sp>
      <p:pic>
        <p:nvPicPr>
          <p:cNvPr id="9" name="Picture 8" descr="pcfarm_511.jpg"/>
          <p:cNvPicPr>
            <a:picLocks noChangeAspect="1"/>
          </p:cNvPicPr>
          <p:nvPr/>
        </p:nvPicPr>
        <p:blipFill>
          <a:blip r:embed="rId2" cstate="print"/>
          <a:stretch>
            <a:fillRect/>
          </a:stretch>
        </p:blipFill>
        <p:spPr>
          <a:xfrm>
            <a:off x="5105400" y="2133600"/>
            <a:ext cx="3800475" cy="3352800"/>
          </a:xfrm>
          <a:prstGeom prst="rect">
            <a:avLst/>
          </a:prstGeom>
        </p:spPr>
      </p:pic>
      <p:sp>
        <p:nvSpPr>
          <p:cNvPr id="7"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610600" cy="1143000"/>
          </a:xfrm>
        </p:spPr>
        <p:txBody>
          <a:bodyPr>
            <a:noAutofit/>
          </a:bodyPr>
          <a:lstStyle/>
          <a:p>
            <a:r>
              <a:rPr lang="en-US" sz="4000" b="1" dirty="0" smtClean="0"/>
              <a:t>First activities on the way to Tier3s center in ATLAS Georgian group</a:t>
            </a:r>
            <a:endParaRPr lang="en-US" sz="3900" dirty="0">
              <a:solidFill>
                <a:schemeClr val="tx1"/>
              </a:solidFill>
            </a:endParaRPr>
          </a:p>
        </p:txBody>
      </p:sp>
      <p:sp>
        <p:nvSpPr>
          <p:cNvPr id="3" name="Content Placeholder 2"/>
          <p:cNvSpPr>
            <a:spLocks noGrp="1"/>
          </p:cNvSpPr>
          <p:nvPr>
            <p:ph idx="1"/>
          </p:nvPr>
        </p:nvSpPr>
        <p:spPr>
          <a:xfrm>
            <a:off x="1371600" y="1447800"/>
            <a:ext cx="7498080" cy="4800600"/>
          </a:xfrm>
        </p:spPr>
        <p:txBody>
          <a:bodyPr>
            <a:normAutofit/>
          </a:bodyPr>
          <a:lstStyle/>
          <a:p>
            <a:pPr marL="20638" indent="-20638" algn="just">
              <a:lnSpc>
                <a:spcPct val="150000"/>
              </a:lnSpc>
              <a:buNone/>
            </a:pPr>
            <a:endParaRPr lang="en-US" sz="1600" dirty="0" smtClean="0">
              <a:latin typeface="Arial" pitchFamily="34" charset="0"/>
              <a:cs typeface="Arial" pitchFamily="34" charset="0"/>
            </a:endParaRPr>
          </a:p>
          <a:p>
            <a:pPr marL="20638" indent="-20638" algn="just">
              <a:lnSpc>
                <a:spcPct val="150000"/>
              </a:lnSpc>
              <a:buNone/>
            </a:pPr>
            <a:r>
              <a:rPr lang="en-US" sz="1600" dirty="0" smtClean="0">
                <a:latin typeface="Arial" pitchFamily="34" charset="0"/>
                <a:cs typeface="Arial" pitchFamily="34" charset="0"/>
              </a:rPr>
              <a:t>The local computing cluster (14 CPU, 800 GB HDD</a:t>
            </a:r>
            <a:r>
              <a:rPr lang="en-US" sz="1600" smtClean="0">
                <a:latin typeface="Arial" pitchFamily="34" charset="0"/>
                <a:cs typeface="Arial" pitchFamily="34" charset="0"/>
              </a:rPr>
              <a:t>, 8-16GB </a:t>
            </a:r>
            <a:r>
              <a:rPr lang="en-US" sz="1600" dirty="0" smtClean="0">
                <a:latin typeface="Arial" pitchFamily="34" charset="0"/>
                <a:cs typeface="Arial" pitchFamily="34" charset="0"/>
              </a:rPr>
              <a:t>RAM, One Workstation and 7 Personal Computers)  have been constructed by Mr. E. </a:t>
            </a:r>
            <a:r>
              <a:rPr lang="en-US" sz="1600" dirty="0" err="1" smtClean="0">
                <a:latin typeface="Arial" pitchFamily="34" charset="0"/>
                <a:cs typeface="Arial" pitchFamily="34" charset="0"/>
              </a:rPr>
              <a:t>Magradze</a:t>
            </a:r>
            <a:r>
              <a:rPr lang="en-US" sz="1600" dirty="0" smtClean="0">
                <a:latin typeface="Arial" pitchFamily="34" charset="0"/>
                <a:cs typeface="Arial" pitchFamily="34" charset="0"/>
              </a:rPr>
              <a:t> and Mr. D. </a:t>
            </a:r>
            <a:r>
              <a:rPr lang="en-US" sz="1600" dirty="0" err="1" smtClean="0">
                <a:latin typeface="Arial" pitchFamily="34" charset="0"/>
                <a:cs typeface="Arial" pitchFamily="34" charset="0"/>
              </a:rPr>
              <a:t>Chkhaberidze</a:t>
            </a:r>
            <a:r>
              <a:rPr lang="en-US" sz="1600" dirty="0" smtClean="0">
                <a:latin typeface="Arial" pitchFamily="34" charset="0"/>
                <a:cs typeface="Arial" pitchFamily="34" charset="0"/>
              </a:rPr>
              <a:t> at High Energy Physics Institute of </a:t>
            </a:r>
            <a:r>
              <a:rPr lang="en-US" sz="1600" dirty="0" err="1" smtClean="0">
                <a:latin typeface="Arial" pitchFamily="34" charset="0"/>
                <a:cs typeface="Arial" pitchFamily="34" charset="0"/>
              </a:rPr>
              <a:t>Ivane</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Javakhishvili</a:t>
            </a:r>
            <a:r>
              <a:rPr lang="en-US" sz="1600" dirty="0" smtClean="0">
                <a:latin typeface="Arial" pitchFamily="34" charset="0"/>
                <a:cs typeface="Arial" pitchFamily="34" charset="0"/>
              </a:rPr>
              <a:t> Tbilisi State University (HEPI TSU). </a:t>
            </a:r>
            <a:r>
              <a:rPr lang="en-US" sz="1600" dirty="0" smtClean="0">
                <a:latin typeface="Arial" charset="0"/>
                <a:cs typeface="Arial" charset="0"/>
              </a:rPr>
              <a:t>The creation of local computing cluster from computing facilities in HEPI TSU was with the aim of enhancement of computational power (resources). </a:t>
            </a:r>
            <a:r>
              <a:rPr lang="en-US" sz="1600" dirty="0" smtClean="0">
                <a:latin typeface="Arial" pitchFamily="34" charset="0"/>
                <a:cs typeface="Arial" pitchFamily="34" charset="0"/>
              </a:rPr>
              <a:t>The scheme of the cluster network  is following:</a:t>
            </a:r>
          </a:p>
        </p:txBody>
      </p:sp>
      <p:grpSp>
        <p:nvGrpSpPr>
          <p:cNvPr id="20" name="Group 19"/>
          <p:cNvGrpSpPr/>
          <p:nvPr/>
        </p:nvGrpSpPr>
        <p:grpSpPr>
          <a:xfrm>
            <a:off x="1981200" y="4648200"/>
            <a:ext cx="5943600" cy="1600200"/>
            <a:chOff x="1981200" y="4724400"/>
            <a:chExt cx="5943600" cy="1600200"/>
          </a:xfrm>
        </p:grpSpPr>
        <p:pic>
          <p:nvPicPr>
            <p:cNvPr id="11" name="Picture 1"/>
            <p:cNvPicPr>
              <a:picLocks noChangeAspect="1" noChangeArrowheads="1"/>
            </p:cNvPicPr>
            <p:nvPr/>
          </p:nvPicPr>
          <p:blipFill>
            <a:blip r:embed="rId2" cstate="print"/>
            <a:srcRect/>
            <a:stretch>
              <a:fillRect/>
            </a:stretch>
          </p:blipFill>
          <p:spPr bwMode="auto">
            <a:xfrm>
              <a:off x="1981200" y="5181600"/>
              <a:ext cx="1408113" cy="1143000"/>
            </a:xfrm>
            <a:prstGeom prst="rect">
              <a:avLst/>
            </a:prstGeom>
            <a:noFill/>
            <a:ln w="9525">
              <a:noFill/>
              <a:miter lim="800000"/>
              <a:headEnd/>
              <a:tailEnd/>
            </a:ln>
          </p:spPr>
        </p:pic>
        <p:sp>
          <p:nvSpPr>
            <p:cNvPr id="12" name="Rectangle 11"/>
            <p:cNvSpPr>
              <a:spLocks noChangeArrowheads="1"/>
            </p:cNvSpPr>
            <p:nvPr/>
          </p:nvSpPr>
          <p:spPr bwMode="auto">
            <a:xfrm>
              <a:off x="2209800" y="4724400"/>
              <a:ext cx="1143000" cy="369888"/>
            </a:xfrm>
            <a:prstGeom prst="rect">
              <a:avLst/>
            </a:prstGeom>
            <a:noFill/>
            <a:ln w="9525">
              <a:noFill/>
              <a:miter lim="800000"/>
              <a:headEnd/>
              <a:tailEnd/>
            </a:ln>
          </p:spPr>
          <p:txBody>
            <a:bodyPr>
              <a:spAutoFit/>
            </a:bodyPr>
            <a:lstStyle/>
            <a:p>
              <a:r>
                <a:rPr lang="en-US" b="1" dirty="0"/>
                <a:t>Cluster</a:t>
              </a:r>
              <a:endParaRPr lang="ru-RU" b="1" dirty="0"/>
            </a:p>
          </p:txBody>
        </p:sp>
        <p:pic>
          <p:nvPicPr>
            <p:cNvPr id="13" name="Picture 2" descr="Cisco ASA 5500"/>
            <p:cNvPicPr>
              <a:picLocks noChangeAspect="1" noChangeArrowheads="1"/>
            </p:cNvPicPr>
            <p:nvPr/>
          </p:nvPicPr>
          <p:blipFill>
            <a:blip r:embed="rId3" cstate="print"/>
            <a:srcRect/>
            <a:stretch>
              <a:fillRect/>
            </a:stretch>
          </p:blipFill>
          <p:spPr bwMode="auto">
            <a:xfrm>
              <a:off x="4343400" y="5181600"/>
              <a:ext cx="1235075" cy="1073150"/>
            </a:xfrm>
            <a:prstGeom prst="rect">
              <a:avLst/>
            </a:prstGeom>
            <a:noFill/>
            <a:ln w="9525">
              <a:noFill/>
              <a:miter lim="800000"/>
              <a:headEnd/>
              <a:tailEnd/>
            </a:ln>
          </p:spPr>
        </p:pic>
        <p:pic>
          <p:nvPicPr>
            <p:cNvPr id="14" name="Picture 3"/>
            <p:cNvPicPr>
              <a:picLocks noChangeAspect="1" noChangeArrowheads="1"/>
            </p:cNvPicPr>
            <p:nvPr/>
          </p:nvPicPr>
          <p:blipFill>
            <a:blip r:embed="rId4" cstate="print"/>
            <a:srcRect/>
            <a:stretch>
              <a:fillRect/>
            </a:stretch>
          </p:blipFill>
          <p:spPr bwMode="auto">
            <a:xfrm>
              <a:off x="6553200" y="5105400"/>
              <a:ext cx="1276350" cy="1143000"/>
            </a:xfrm>
            <a:prstGeom prst="rect">
              <a:avLst/>
            </a:prstGeom>
            <a:noFill/>
            <a:ln w="9525">
              <a:noFill/>
              <a:miter lim="800000"/>
              <a:headEnd/>
              <a:tailEnd/>
            </a:ln>
          </p:spPr>
        </p:pic>
        <p:sp>
          <p:nvSpPr>
            <p:cNvPr id="15" name="Rectangle 14"/>
            <p:cNvSpPr>
              <a:spLocks noChangeArrowheads="1"/>
            </p:cNvSpPr>
            <p:nvPr/>
          </p:nvSpPr>
          <p:spPr bwMode="auto">
            <a:xfrm>
              <a:off x="4419600" y="4724400"/>
              <a:ext cx="1219200" cy="369888"/>
            </a:xfrm>
            <a:prstGeom prst="rect">
              <a:avLst/>
            </a:prstGeom>
            <a:noFill/>
            <a:ln w="9525">
              <a:noFill/>
              <a:miter lim="800000"/>
              <a:headEnd/>
              <a:tailEnd/>
            </a:ln>
          </p:spPr>
          <p:txBody>
            <a:bodyPr>
              <a:spAutoFit/>
            </a:bodyPr>
            <a:lstStyle/>
            <a:p>
              <a:r>
                <a:rPr lang="en-US" b="1" dirty="0"/>
                <a:t>Gateway</a:t>
              </a:r>
              <a:endParaRPr lang="ru-RU" b="1" dirty="0"/>
            </a:p>
          </p:txBody>
        </p:sp>
        <p:sp>
          <p:nvSpPr>
            <p:cNvPr id="16" name="Rectangle 15"/>
            <p:cNvSpPr>
              <a:spLocks noChangeArrowheads="1"/>
            </p:cNvSpPr>
            <p:nvPr/>
          </p:nvSpPr>
          <p:spPr bwMode="auto">
            <a:xfrm>
              <a:off x="6705600" y="4724400"/>
              <a:ext cx="1219200" cy="369888"/>
            </a:xfrm>
            <a:prstGeom prst="rect">
              <a:avLst/>
            </a:prstGeom>
            <a:noFill/>
            <a:ln w="9525">
              <a:noFill/>
              <a:miter lim="800000"/>
              <a:headEnd/>
              <a:tailEnd/>
            </a:ln>
          </p:spPr>
          <p:txBody>
            <a:bodyPr>
              <a:spAutoFit/>
            </a:bodyPr>
            <a:lstStyle/>
            <a:p>
              <a:r>
                <a:rPr lang="en-US" b="1" dirty="0"/>
                <a:t>Internet</a:t>
              </a:r>
              <a:endParaRPr lang="ru-RU" b="1" dirty="0"/>
            </a:p>
          </p:txBody>
        </p:sp>
        <p:cxnSp>
          <p:nvCxnSpPr>
            <p:cNvPr id="17" name="AutoShape 7"/>
            <p:cNvCxnSpPr>
              <a:cxnSpLocks noChangeShapeType="1"/>
            </p:cNvCxnSpPr>
            <p:nvPr/>
          </p:nvCxnSpPr>
          <p:spPr bwMode="auto">
            <a:xfrm>
              <a:off x="3352800" y="5638800"/>
              <a:ext cx="990600" cy="1588"/>
            </a:xfrm>
            <a:prstGeom prst="straightConnector1">
              <a:avLst/>
            </a:prstGeom>
            <a:noFill/>
            <a:ln w="9525">
              <a:solidFill>
                <a:srgbClr val="000000"/>
              </a:solidFill>
              <a:round/>
              <a:headEnd/>
              <a:tailEnd/>
            </a:ln>
          </p:spPr>
        </p:cxnSp>
        <p:cxnSp>
          <p:nvCxnSpPr>
            <p:cNvPr id="18" name="AutoShape 8"/>
            <p:cNvCxnSpPr>
              <a:cxnSpLocks noChangeShapeType="1"/>
            </p:cNvCxnSpPr>
            <p:nvPr/>
          </p:nvCxnSpPr>
          <p:spPr bwMode="auto">
            <a:xfrm>
              <a:off x="5562600" y="5638800"/>
              <a:ext cx="971550" cy="0"/>
            </a:xfrm>
            <a:prstGeom prst="straightConnector1">
              <a:avLst/>
            </a:prstGeom>
            <a:noFill/>
            <a:ln w="9525">
              <a:solidFill>
                <a:srgbClr val="000000"/>
              </a:solidFill>
              <a:round/>
              <a:headEnd/>
              <a:tailEnd/>
            </a:ln>
          </p:spPr>
        </p:cxnSp>
      </p:grpSp>
      <p:sp>
        <p:nvSpPr>
          <p:cNvPr id="19"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600200"/>
            <a:ext cx="7620000" cy="4800600"/>
          </a:xfrm>
        </p:spPr>
        <p:txBody>
          <a:bodyPr>
            <a:noAutofit/>
          </a:bodyPr>
          <a:lstStyle/>
          <a:p>
            <a:pPr marL="57150" indent="-20638">
              <a:lnSpc>
                <a:spcPct val="150000"/>
              </a:lnSpc>
              <a:buFontTx/>
              <a:buNone/>
            </a:pPr>
            <a:r>
              <a:rPr lang="en-US" sz="1400" dirty="0" smtClean="0">
                <a:latin typeface="Arial" pitchFamily="34" charset="0"/>
                <a:cs typeface="Arial" pitchFamily="34" charset="0"/>
              </a:rPr>
              <a:t>The Search for and Study of a Rare Processes Within and Beyond Standard Model at ATLAS Experiment of Large </a:t>
            </a:r>
            <a:r>
              <a:rPr lang="en-US" sz="1400" dirty="0" err="1" smtClean="0">
                <a:latin typeface="Arial" pitchFamily="34" charset="0"/>
                <a:cs typeface="Arial" pitchFamily="34" charset="0"/>
              </a:rPr>
              <a:t>Hadron</a:t>
            </a:r>
            <a:r>
              <a:rPr lang="en-US" sz="1400" dirty="0" smtClean="0">
                <a:latin typeface="Arial" pitchFamily="34" charset="0"/>
                <a:cs typeface="Arial" pitchFamily="34" charset="0"/>
              </a:rPr>
              <a:t> Collider at CERN</a:t>
            </a:r>
            <a:r>
              <a:rPr lang="en-GB" sz="1400" dirty="0" smtClean="0">
                <a:latin typeface="Arial" pitchFamily="34" charset="0"/>
                <a:cs typeface="Arial" pitchFamily="34" charset="0"/>
              </a:rPr>
              <a:t>.</a:t>
            </a:r>
          </a:p>
          <a:p>
            <a:pPr>
              <a:buFontTx/>
              <a:buNone/>
            </a:pPr>
            <a:r>
              <a:rPr lang="en-GB" sz="1400" dirty="0" smtClean="0">
                <a:latin typeface="Arial" pitchFamily="34" charset="0"/>
                <a:cs typeface="Arial" pitchFamily="34" charset="0"/>
              </a:rPr>
              <a:t>INTERNATIONAL SCIENCE &amp; TECHNOLOGY CENTER </a:t>
            </a:r>
            <a:r>
              <a:rPr lang="en-US" sz="1400" dirty="0" smtClean="0">
                <a:latin typeface="Arial" pitchFamily="34" charset="0"/>
                <a:cs typeface="Arial" pitchFamily="34" charset="0"/>
              </a:rPr>
              <a:t>(ISTC); Grant G-1458 (2007-2010)</a:t>
            </a:r>
          </a:p>
          <a:p>
            <a:pPr marL="53975" indent="1588">
              <a:lnSpc>
                <a:spcPct val="150000"/>
              </a:lnSpc>
              <a:buNone/>
            </a:pPr>
            <a:r>
              <a:rPr lang="en-US" sz="1200" u="sng" dirty="0" smtClean="0">
                <a:latin typeface="Arial" pitchFamily="34" charset="0"/>
                <a:cs typeface="Arial" pitchFamily="34" charset="0"/>
              </a:rPr>
              <a:t>Leading Institution</a:t>
            </a:r>
            <a:r>
              <a:rPr lang="en-GB" sz="1200" u="sng" dirty="0" smtClean="0">
                <a:latin typeface="Arial" pitchFamily="34" charset="0"/>
                <a:cs typeface="Arial" pitchFamily="34" charset="0"/>
              </a:rPr>
              <a:t> </a:t>
            </a:r>
            <a:r>
              <a:rPr lang="en-US" sz="1200" dirty="0" smtClean="0">
                <a:latin typeface="Arial" pitchFamily="34" charset="0"/>
                <a:cs typeface="Arial" pitchFamily="34" charset="0"/>
              </a:rPr>
              <a:t>: Institute of High Energy Physics of I. </a:t>
            </a:r>
            <a:r>
              <a:rPr lang="en-US" sz="1200" dirty="0" err="1" smtClean="0">
                <a:latin typeface="Arial" pitchFamily="34" charset="0"/>
                <a:cs typeface="Arial" pitchFamily="34" charset="0"/>
              </a:rPr>
              <a:t>Javakhishvili</a:t>
            </a:r>
            <a:r>
              <a:rPr lang="en-US" sz="1200" dirty="0" smtClean="0">
                <a:latin typeface="Arial" pitchFamily="34" charset="0"/>
                <a:cs typeface="Arial" pitchFamily="34" charset="0"/>
              </a:rPr>
              <a:t> Tbilisi State University (HEPI TSU), Georgia.</a:t>
            </a:r>
          </a:p>
          <a:p>
            <a:pPr marL="425196" indent="-342900">
              <a:lnSpc>
                <a:spcPct val="150000"/>
              </a:lnSpc>
              <a:buNone/>
            </a:pPr>
            <a:r>
              <a:rPr lang="en-US" sz="1200" u="sng" dirty="0" smtClean="0">
                <a:latin typeface="Arial" pitchFamily="34" charset="0"/>
                <a:cs typeface="Arial" pitchFamily="34" charset="0"/>
              </a:rPr>
              <a:t>Participant Institution</a:t>
            </a:r>
            <a:r>
              <a:rPr lang="en-US" sz="1200" dirty="0" smtClean="0">
                <a:latin typeface="Arial" pitchFamily="34" charset="0"/>
                <a:cs typeface="Arial" pitchFamily="34" charset="0"/>
              </a:rPr>
              <a:t>: Joint Institute for Nuclear Research</a:t>
            </a:r>
            <a:r>
              <a:rPr lang="en-GB" sz="1200" dirty="0" smtClean="0">
                <a:latin typeface="Arial" pitchFamily="34" charset="0"/>
                <a:cs typeface="Arial" pitchFamily="34" charset="0"/>
              </a:rPr>
              <a:t> </a:t>
            </a:r>
            <a:r>
              <a:rPr lang="en-US" sz="1200" dirty="0" smtClean="0">
                <a:latin typeface="Arial" pitchFamily="34" charset="0"/>
                <a:cs typeface="Arial" pitchFamily="34" charset="0"/>
              </a:rPr>
              <a:t> (JINR), </a:t>
            </a:r>
            <a:r>
              <a:rPr lang="en-US" sz="1200" dirty="0" err="1" smtClean="0">
                <a:latin typeface="Arial" pitchFamily="34" charset="0"/>
                <a:cs typeface="Arial" pitchFamily="34" charset="0"/>
              </a:rPr>
              <a:t>Dubna</a:t>
            </a:r>
            <a:r>
              <a:rPr lang="en-US" sz="1200" dirty="0" smtClean="0">
                <a:latin typeface="Arial" pitchFamily="34" charset="0"/>
                <a:cs typeface="Arial" pitchFamily="34" charset="0"/>
              </a:rPr>
              <a:t>, Russia.</a:t>
            </a:r>
            <a:r>
              <a:rPr lang="en-GB" sz="1200" dirty="0" smtClean="0">
                <a:latin typeface="Arial" pitchFamily="34" charset="0"/>
                <a:cs typeface="Arial" pitchFamily="34" charset="0"/>
              </a:rPr>
              <a:t> </a:t>
            </a:r>
            <a:endParaRPr lang="en-US" sz="1200" dirty="0" smtClean="0">
              <a:latin typeface="Arial" pitchFamily="34" charset="0"/>
              <a:cs typeface="Arial" pitchFamily="34" charset="0"/>
            </a:endParaRPr>
          </a:p>
          <a:p>
            <a:pPr marL="425196" indent="-342900">
              <a:lnSpc>
                <a:spcPct val="150000"/>
              </a:lnSpc>
              <a:buNone/>
            </a:pPr>
            <a:r>
              <a:rPr lang="en-US" sz="1200" dirty="0" smtClean="0">
                <a:latin typeface="Arial" pitchFamily="34" charset="0"/>
                <a:cs typeface="Arial" pitchFamily="34" charset="0"/>
              </a:rPr>
              <a:t>Participants from IHEPI TSU:	</a:t>
            </a:r>
            <a:r>
              <a:rPr lang="en-US" sz="1100" dirty="0" smtClean="0">
                <a:latin typeface="Arial" pitchFamily="34" charset="0"/>
                <a:cs typeface="Arial" pitchFamily="34" charset="0"/>
              </a:rPr>
              <a:t>L. </a:t>
            </a:r>
            <a:r>
              <a:rPr lang="en-US" sz="1100" dirty="0" err="1" smtClean="0">
                <a:latin typeface="Arial" pitchFamily="34" charset="0"/>
                <a:cs typeface="Arial" pitchFamily="34" charset="0"/>
              </a:rPr>
              <a:t>Chikovani</a:t>
            </a:r>
            <a:r>
              <a:rPr lang="en-US" sz="1100" dirty="0" smtClean="0">
                <a:latin typeface="Arial" pitchFamily="34" charset="0"/>
                <a:cs typeface="Arial" pitchFamily="34" charset="0"/>
              </a:rPr>
              <a:t> (IOP),  G. </a:t>
            </a:r>
            <a:r>
              <a:rPr lang="en-US" sz="1100" dirty="0" err="1" smtClean="0">
                <a:latin typeface="Arial" pitchFamily="34" charset="0"/>
                <a:cs typeface="Arial" pitchFamily="34" charset="0"/>
              </a:rPr>
              <a:t>Devidze</a:t>
            </a:r>
            <a:r>
              <a:rPr lang="en-US" sz="1100" dirty="0" smtClean="0">
                <a:latin typeface="Arial" pitchFamily="34" charset="0"/>
                <a:cs typeface="Arial" pitchFamily="34" charset="0"/>
              </a:rPr>
              <a:t> (Project  Manager), </a:t>
            </a:r>
          </a:p>
          <a:p>
            <a:pPr>
              <a:lnSpc>
                <a:spcPct val="150000"/>
              </a:lnSpc>
              <a:buFontTx/>
              <a:buNone/>
            </a:pPr>
            <a:r>
              <a:rPr lang="en-US" sz="1100" dirty="0" smtClean="0">
                <a:latin typeface="Arial" pitchFamily="34" charset="0"/>
                <a:cs typeface="Arial" pitchFamily="34" charset="0"/>
              </a:rPr>
              <a:t>                                                    	T. </a:t>
            </a:r>
            <a:r>
              <a:rPr lang="en-US" sz="1100" dirty="0" err="1" smtClean="0">
                <a:latin typeface="Arial" pitchFamily="34" charset="0"/>
                <a:cs typeface="Arial" pitchFamily="34" charset="0"/>
              </a:rPr>
              <a:t>Djobava</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A.Liparteliani</a:t>
            </a:r>
            <a:r>
              <a:rPr lang="en-US" sz="1100" dirty="0" smtClean="0">
                <a:latin typeface="Arial" pitchFamily="34" charset="0"/>
                <a:cs typeface="Arial" pitchFamily="34" charset="0"/>
              </a:rPr>
              <a:t>,  E. </a:t>
            </a:r>
            <a:r>
              <a:rPr lang="en-US" sz="1100" dirty="0" err="1" smtClean="0">
                <a:latin typeface="Arial" pitchFamily="34" charset="0"/>
                <a:cs typeface="Arial" pitchFamily="34" charset="0"/>
              </a:rPr>
              <a:t>Magradze</a:t>
            </a:r>
            <a:r>
              <a:rPr lang="en-US" sz="1100" dirty="0" smtClean="0">
                <a:latin typeface="Arial" pitchFamily="34" charset="0"/>
                <a:cs typeface="Arial" pitchFamily="34" charset="0"/>
              </a:rPr>
              <a:t>,  </a:t>
            </a:r>
          </a:p>
          <a:p>
            <a:pPr>
              <a:lnSpc>
                <a:spcPct val="150000"/>
              </a:lnSpc>
              <a:buFontTx/>
              <a:buNone/>
            </a:pPr>
            <a:r>
              <a:rPr lang="en-US" sz="1100" dirty="0" smtClean="0">
                <a:latin typeface="Arial" pitchFamily="34" charset="0"/>
                <a:cs typeface="Arial" pitchFamily="34" charset="0"/>
              </a:rPr>
              <a:t>                                                              	Z. </a:t>
            </a:r>
            <a:r>
              <a:rPr lang="en-US" sz="1100" dirty="0" err="1" smtClean="0">
                <a:latin typeface="Arial" pitchFamily="34" charset="0"/>
                <a:cs typeface="Arial" pitchFamily="34" charset="0"/>
              </a:rPr>
              <a:t>Modebadze</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M.Mosidze</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V.Tsiskaridze</a:t>
            </a:r>
            <a:endParaRPr lang="en-US" sz="1100" dirty="0" smtClean="0">
              <a:latin typeface="Arial" pitchFamily="34" charset="0"/>
              <a:cs typeface="Arial" pitchFamily="34" charset="0"/>
            </a:endParaRPr>
          </a:p>
          <a:p>
            <a:pPr>
              <a:lnSpc>
                <a:spcPct val="150000"/>
              </a:lnSpc>
              <a:buFontTx/>
              <a:buNone/>
            </a:pPr>
            <a:r>
              <a:rPr lang="en-US" sz="1200" dirty="0" smtClean="0">
                <a:latin typeface="Arial" pitchFamily="34" charset="0"/>
                <a:cs typeface="Arial" pitchFamily="34" charset="0"/>
              </a:rPr>
              <a:t>Participants from JINR:               	</a:t>
            </a:r>
            <a:r>
              <a:rPr lang="en-US" sz="1100" dirty="0" smtClean="0">
                <a:latin typeface="Arial" pitchFamily="34" charset="0"/>
                <a:cs typeface="Arial" pitchFamily="34" charset="0"/>
              </a:rPr>
              <a:t>G. </a:t>
            </a:r>
            <a:r>
              <a:rPr lang="en-US" sz="1100" dirty="0" err="1" smtClean="0">
                <a:latin typeface="Arial" pitchFamily="34" charset="0"/>
                <a:cs typeface="Arial" pitchFamily="34" charset="0"/>
              </a:rPr>
              <a:t>Arabidze</a:t>
            </a:r>
            <a:r>
              <a:rPr lang="en-US" sz="1100" dirty="0" smtClean="0">
                <a:latin typeface="Arial" pitchFamily="34" charset="0"/>
                <a:cs typeface="Arial" pitchFamily="34" charset="0"/>
              </a:rPr>
              <a:t>, V. </a:t>
            </a:r>
            <a:r>
              <a:rPr lang="en-US" sz="1100" dirty="0" err="1" smtClean="0">
                <a:latin typeface="Arial" pitchFamily="34" charset="0"/>
                <a:cs typeface="Arial" pitchFamily="34" charset="0"/>
              </a:rPr>
              <a:t>Bednyakov</a:t>
            </a:r>
            <a:r>
              <a:rPr lang="en-US" sz="1100" dirty="0" smtClean="0">
                <a:latin typeface="Arial" pitchFamily="34" charset="0"/>
                <a:cs typeface="Arial" pitchFamily="34" charset="0"/>
              </a:rPr>
              <a:t>,  J. </a:t>
            </a:r>
            <a:r>
              <a:rPr lang="en-US" sz="1100" dirty="0" err="1" smtClean="0">
                <a:latin typeface="Arial" pitchFamily="34" charset="0"/>
                <a:cs typeface="Arial" pitchFamily="34" charset="0"/>
              </a:rPr>
              <a:t>Budagov</a:t>
            </a:r>
            <a:r>
              <a:rPr lang="en-US" sz="1100" dirty="0" smtClean="0">
                <a:latin typeface="Arial" pitchFamily="34" charset="0"/>
                <a:cs typeface="Arial" pitchFamily="34" charset="0"/>
              </a:rPr>
              <a:t> ( Project Scientific Leader),</a:t>
            </a:r>
          </a:p>
          <a:p>
            <a:pPr>
              <a:lnSpc>
                <a:spcPct val="150000"/>
              </a:lnSpc>
              <a:buFontTx/>
              <a:buNone/>
            </a:pPr>
            <a:r>
              <a:rPr lang="en-US" sz="1100" dirty="0" smtClean="0">
                <a:latin typeface="Arial" pitchFamily="34" charset="0"/>
                <a:cs typeface="Arial" pitchFamily="34" charset="0"/>
              </a:rPr>
              <a:t>				E, </a:t>
            </a:r>
            <a:r>
              <a:rPr lang="en-US" sz="1100" dirty="0" err="1" smtClean="0">
                <a:latin typeface="Arial" pitchFamily="34" charset="0"/>
                <a:cs typeface="Arial" pitchFamily="34" charset="0"/>
              </a:rPr>
              <a:t>Khramov</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J.Khubua</a:t>
            </a:r>
            <a:r>
              <a:rPr lang="en-US" sz="1100" dirty="0" smtClean="0">
                <a:latin typeface="Arial" pitchFamily="34" charset="0"/>
                <a:cs typeface="Arial" pitchFamily="34" charset="0"/>
              </a:rPr>
              <a:t>, Y. </a:t>
            </a:r>
            <a:r>
              <a:rPr lang="en-US" sz="1100" dirty="0" err="1" smtClean="0">
                <a:latin typeface="Arial" pitchFamily="34" charset="0"/>
                <a:cs typeface="Arial" pitchFamily="34" charset="0"/>
              </a:rPr>
              <a:t>Kulchitski</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I.Minashvili</a:t>
            </a:r>
            <a:r>
              <a:rPr lang="en-US" sz="1100" dirty="0" smtClean="0">
                <a:latin typeface="Arial" pitchFamily="34" charset="0"/>
                <a:cs typeface="Arial" pitchFamily="34" charset="0"/>
              </a:rPr>
              <a:t>, P. </a:t>
            </a:r>
            <a:r>
              <a:rPr lang="en-US" sz="1100" dirty="0" err="1" smtClean="0">
                <a:latin typeface="Arial" pitchFamily="34" charset="0"/>
                <a:cs typeface="Arial" pitchFamily="34" charset="0"/>
              </a:rPr>
              <a:t>Tsiareshka</a:t>
            </a:r>
            <a:r>
              <a:rPr lang="en-GB" sz="1100" dirty="0" smtClean="0">
                <a:latin typeface="Arial" pitchFamily="34" charset="0"/>
                <a:cs typeface="Arial" pitchFamily="34" charset="0"/>
              </a:rPr>
              <a:t> </a:t>
            </a:r>
            <a:endParaRPr lang="en-US" sz="1100" dirty="0" smtClean="0">
              <a:latin typeface="Arial" pitchFamily="34" charset="0"/>
              <a:cs typeface="Arial" pitchFamily="34" charset="0"/>
            </a:endParaRPr>
          </a:p>
          <a:p>
            <a:pPr marL="0">
              <a:lnSpc>
                <a:spcPct val="150000"/>
              </a:lnSpc>
              <a:buFont typeface="Arial" charset="0"/>
              <a:buNone/>
            </a:pPr>
            <a:r>
              <a:rPr lang="en-US" sz="1200" dirty="0" smtClean="0">
                <a:latin typeface="Arial" pitchFamily="34" charset="0"/>
                <a:cs typeface="Arial" pitchFamily="34" charset="0"/>
              </a:rPr>
              <a:t>Foreign Collaborators</a:t>
            </a:r>
            <a:r>
              <a:rPr lang="en-GB" sz="1200" dirty="0" smtClean="0">
                <a:latin typeface="Arial" pitchFamily="34" charset="0"/>
                <a:cs typeface="Arial" pitchFamily="34" charset="0"/>
              </a:rPr>
              <a:t> </a:t>
            </a:r>
            <a:r>
              <a:rPr lang="en-US" sz="1200" dirty="0" smtClean="0">
                <a:latin typeface="Arial" pitchFamily="34" charset="0"/>
                <a:cs typeface="Arial" pitchFamily="34" charset="0"/>
              </a:rPr>
              <a:t>:</a:t>
            </a:r>
            <a:r>
              <a:rPr lang="en-GB" sz="1200" dirty="0" smtClean="0">
                <a:latin typeface="Arial" pitchFamily="34" charset="0"/>
                <a:cs typeface="Arial" pitchFamily="34" charset="0"/>
              </a:rPr>
              <a:t> </a:t>
            </a:r>
            <a:r>
              <a:rPr lang="en-US" sz="1200" dirty="0" smtClean="0">
                <a:latin typeface="Arial" pitchFamily="34" charset="0"/>
                <a:cs typeface="Arial" pitchFamily="34" charset="0"/>
              </a:rPr>
              <a:t>              	</a:t>
            </a:r>
            <a:r>
              <a:rPr lang="en-US" sz="1100" dirty="0" smtClean="0">
                <a:latin typeface="Arial" pitchFamily="34" charset="0"/>
                <a:cs typeface="Arial" pitchFamily="34" charset="0"/>
              </a:rPr>
              <a:t>Dr. Lawrence Price, (Senior Physicist and former  Director of the High 				Energy Physics Division, Argonne National   Laboratory, USA)                                                              			Dr. Ana Maria </a:t>
            </a:r>
            <a:r>
              <a:rPr lang="en-US" sz="1100" dirty="0" err="1" smtClean="0">
                <a:latin typeface="Arial" pitchFamily="34" charset="0"/>
                <a:cs typeface="Arial" pitchFamily="34" charset="0"/>
              </a:rPr>
              <a:t>Henriques</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Correia</a:t>
            </a:r>
            <a:r>
              <a:rPr lang="en-US" sz="1100" dirty="0" smtClean="0">
                <a:latin typeface="Arial" pitchFamily="34" charset="0"/>
                <a:cs typeface="Arial" pitchFamily="34" charset="0"/>
              </a:rPr>
              <a:t> (Senior Scientific Staff of CERN, 				Switzerland)</a:t>
            </a:r>
            <a:r>
              <a:rPr lang="en-GB" sz="1100" dirty="0" smtClean="0">
                <a:latin typeface="Arial" pitchFamily="34" charset="0"/>
                <a:cs typeface="Arial" pitchFamily="34" charset="0"/>
              </a:rPr>
              <a:t> </a:t>
            </a:r>
            <a:endParaRPr lang="en-US" sz="1100" dirty="0" smtClean="0">
              <a:latin typeface="Arial" pitchFamily="34" charset="0"/>
              <a:cs typeface="Arial" pitchFamily="34" charset="0"/>
            </a:endParaRPr>
          </a:p>
        </p:txBody>
      </p:sp>
      <p:sp>
        <p:nvSpPr>
          <p:cNvPr id="8" name="Title 1"/>
          <p:cNvSpPr>
            <a:spLocks noGrp="1"/>
          </p:cNvSpPr>
          <p:nvPr>
            <p:ph type="title"/>
          </p:nvPr>
        </p:nvSpPr>
        <p:spPr>
          <a:xfrm>
            <a:off x="533400" y="274638"/>
            <a:ext cx="8610600" cy="1143000"/>
          </a:xfrm>
        </p:spPr>
        <p:txBody>
          <a:bodyPr>
            <a:noAutofit/>
          </a:bodyPr>
          <a:lstStyle/>
          <a:p>
            <a:r>
              <a:rPr lang="en-US" sz="4000" b="1" dirty="0" smtClean="0"/>
              <a:t>First activities on the way to Tier3s center in ATLAS Georgian group</a:t>
            </a:r>
            <a:endParaRPr lang="en-US" sz="3900" dirty="0">
              <a:solidFill>
                <a:schemeClr val="tx1"/>
              </a:solidFill>
            </a:endParaRPr>
          </a:p>
        </p:txBody>
      </p:sp>
      <p:sp>
        <p:nvSpPr>
          <p:cNvPr id="6"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447800"/>
            <a:ext cx="7620000" cy="4800600"/>
          </a:xfrm>
        </p:spPr>
        <p:txBody>
          <a:bodyPr>
            <a:noAutofit/>
          </a:bodyPr>
          <a:lstStyle/>
          <a:p>
            <a:pPr marL="57150" indent="-20638">
              <a:buFontTx/>
              <a:buNone/>
            </a:pPr>
            <a:r>
              <a:rPr lang="en-US" sz="1800" dirty="0" smtClean="0">
                <a:latin typeface="Arial" pitchFamily="34" charset="0"/>
                <a:cs typeface="Arial" pitchFamily="34" charset="0"/>
              </a:rPr>
              <a:t/>
            </a:r>
            <a:br>
              <a:rPr lang="en-US" sz="1800" dirty="0" smtClean="0">
                <a:latin typeface="Arial" pitchFamily="34" charset="0"/>
                <a:cs typeface="Arial" pitchFamily="34" charset="0"/>
              </a:rPr>
            </a:br>
            <a:r>
              <a:rPr lang="en-US" sz="1800" dirty="0" smtClean="0">
                <a:latin typeface="Arial" pitchFamily="34" charset="0"/>
                <a:cs typeface="Arial" pitchFamily="34" charset="0"/>
              </a:rPr>
              <a:t>G-1458 </a:t>
            </a:r>
            <a:r>
              <a:rPr lang="en-AU" sz="1800" dirty="0" smtClean="0">
                <a:latin typeface="Arial" pitchFamily="34" charset="0"/>
                <a:cs typeface="Arial" pitchFamily="34" charset="0"/>
              </a:rPr>
              <a:t>Project  Scientific Program:</a:t>
            </a:r>
          </a:p>
          <a:p>
            <a:pPr marL="57150" indent="-20638">
              <a:buFontTx/>
              <a:buNone/>
            </a:pPr>
            <a:endParaRPr lang="en-AU" sz="1200" dirty="0" smtClean="0">
              <a:latin typeface="Arial" pitchFamily="34" charset="0"/>
              <a:cs typeface="Arial" pitchFamily="34" charset="0"/>
            </a:endParaRPr>
          </a:p>
          <a:p>
            <a:pPr marL="381000" indent="-381000">
              <a:lnSpc>
                <a:spcPct val="150000"/>
              </a:lnSpc>
              <a:buFontTx/>
              <a:buNone/>
              <a:defRPr/>
            </a:pPr>
            <a:r>
              <a:rPr lang="en-US" sz="1200" dirty="0" smtClean="0">
                <a:latin typeface="Arial" pitchFamily="34" charset="0"/>
                <a:cs typeface="Arial" pitchFamily="34" charset="0"/>
              </a:rPr>
              <a:t>1.    Participation in the development and implementation of the Tile Calorimeter Detector Control System (DCS) of ATLAS and further preparation for phase II and III commissioning.</a:t>
            </a:r>
            <a:r>
              <a:rPr lang="en-GB" sz="1200" dirty="0" smtClean="0">
                <a:latin typeface="Arial" pitchFamily="34" charset="0"/>
                <a:cs typeface="Arial" pitchFamily="34" charset="0"/>
              </a:rPr>
              <a:t> </a:t>
            </a:r>
            <a:endParaRPr lang="en-AU" sz="1200" dirty="0" smtClean="0">
              <a:latin typeface="Arial" pitchFamily="34" charset="0"/>
              <a:cs typeface="Arial" pitchFamily="34" charset="0"/>
            </a:endParaRPr>
          </a:p>
          <a:p>
            <a:pPr marL="381000" indent="-381000">
              <a:lnSpc>
                <a:spcPct val="150000"/>
              </a:lnSpc>
              <a:buFontTx/>
              <a:buNone/>
              <a:defRPr/>
            </a:pPr>
            <a:r>
              <a:rPr lang="en-US" sz="1200" i="1" dirty="0" smtClean="0">
                <a:latin typeface="Arial" pitchFamily="34" charset="0"/>
                <a:cs typeface="Arial" pitchFamily="34" charset="0"/>
              </a:rPr>
              <a:t>2.   </a:t>
            </a:r>
            <a:r>
              <a:rPr lang="en-US" sz="1200" dirty="0" smtClean="0">
                <a:latin typeface="Arial" pitchFamily="34" charset="0"/>
                <a:cs typeface="Arial" pitchFamily="34" charset="0"/>
              </a:rPr>
              <a:t>Test beam data processing and analysis of the combined electromagnetic liquid argon and the </a:t>
            </a:r>
            <a:r>
              <a:rPr lang="en-US" sz="1200" dirty="0" err="1" smtClean="0">
                <a:latin typeface="Arial" pitchFamily="34" charset="0"/>
                <a:cs typeface="Arial" pitchFamily="34" charset="0"/>
              </a:rPr>
              <a:t>hadronic</a:t>
            </a:r>
            <a:r>
              <a:rPr lang="en-US" sz="1200" dirty="0" smtClean="0">
                <a:latin typeface="Arial" pitchFamily="34" charset="0"/>
                <a:cs typeface="Arial" pitchFamily="34" charset="0"/>
              </a:rPr>
              <a:t> Tile Calorimeter set-up exposed by the electron and </a:t>
            </a:r>
            <a:r>
              <a:rPr lang="en-US" sz="1200" dirty="0" err="1" smtClean="0">
                <a:latin typeface="Arial" pitchFamily="34" charset="0"/>
                <a:cs typeface="Arial" pitchFamily="34" charset="0"/>
              </a:rPr>
              <a:t>pion</a:t>
            </a:r>
            <a:r>
              <a:rPr lang="en-US" sz="1200" dirty="0" smtClean="0">
                <a:latin typeface="Arial" pitchFamily="34" charset="0"/>
                <a:cs typeface="Arial" pitchFamily="34" charset="0"/>
              </a:rPr>
              <a:t> beams of 1 ÷ 350 </a:t>
            </a:r>
            <a:r>
              <a:rPr lang="en-US" sz="1200" dirty="0" err="1" smtClean="0">
                <a:latin typeface="Arial" pitchFamily="34" charset="0"/>
                <a:cs typeface="Arial" pitchFamily="34" charset="0"/>
              </a:rPr>
              <a:t>GeV</a:t>
            </a:r>
            <a:r>
              <a:rPr lang="en-US" sz="1200" dirty="0" smtClean="0">
                <a:latin typeface="Arial" pitchFamily="34" charset="0"/>
                <a:cs typeface="Arial" pitchFamily="34" charset="0"/>
              </a:rPr>
              <a:t> energy from the SPS accelerator of CERN.</a:t>
            </a:r>
            <a:r>
              <a:rPr lang="en-GB" sz="1200" dirty="0" smtClean="0">
                <a:latin typeface="Arial" pitchFamily="34" charset="0"/>
                <a:cs typeface="Arial" pitchFamily="34" charset="0"/>
              </a:rPr>
              <a:t> </a:t>
            </a:r>
            <a:endParaRPr lang="en-AU" sz="1200" dirty="0" smtClean="0">
              <a:latin typeface="Arial" pitchFamily="34" charset="0"/>
              <a:cs typeface="Arial" pitchFamily="34" charset="0"/>
            </a:endParaRPr>
          </a:p>
          <a:p>
            <a:pPr marL="381000" indent="-381000">
              <a:lnSpc>
                <a:spcPct val="150000"/>
              </a:lnSpc>
              <a:buFontTx/>
              <a:buNone/>
              <a:defRPr/>
            </a:pPr>
            <a:r>
              <a:rPr lang="en-US" sz="1200" dirty="0" smtClean="0">
                <a:latin typeface="Arial" pitchFamily="34" charset="0"/>
                <a:cs typeface="Arial" pitchFamily="34" charset="0"/>
              </a:rPr>
              <a:t>3.   Measurements of the top quark mass in the </a:t>
            </a:r>
            <a:r>
              <a:rPr lang="en-US" sz="1200" dirty="0" err="1" smtClean="0">
                <a:latin typeface="Arial" pitchFamily="34" charset="0"/>
                <a:cs typeface="Arial" pitchFamily="34" charset="0"/>
              </a:rPr>
              <a:t>dilepton</a:t>
            </a:r>
            <a:r>
              <a:rPr lang="en-US" sz="1200" dirty="0" smtClean="0">
                <a:latin typeface="Arial" pitchFamily="34" charset="0"/>
                <a:cs typeface="Arial" pitchFamily="34" charset="0"/>
              </a:rPr>
              <a:t> and </a:t>
            </a:r>
            <a:r>
              <a:rPr lang="en-US" sz="1200" dirty="0" err="1" smtClean="0">
                <a:latin typeface="Arial" pitchFamily="34" charset="0"/>
                <a:cs typeface="Arial" pitchFamily="34" charset="0"/>
              </a:rPr>
              <a:t>lepton+jet</a:t>
            </a:r>
            <a:r>
              <a:rPr lang="en-US" sz="1200" dirty="0" smtClean="0">
                <a:latin typeface="Arial" pitchFamily="34" charset="0"/>
                <a:cs typeface="Arial" pitchFamily="34" charset="0"/>
              </a:rPr>
              <a:t> channels using the transverse momentum of the leptons with the ATLAS detector at LHC/CERN.</a:t>
            </a:r>
            <a:r>
              <a:rPr lang="en-GB" sz="1200" dirty="0" smtClean="0">
                <a:latin typeface="Arial" pitchFamily="34" charset="0"/>
                <a:cs typeface="Arial" pitchFamily="34" charset="0"/>
              </a:rPr>
              <a:t> </a:t>
            </a:r>
            <a:endParaRPr lang="en-US" sz="1200" dirty="0" smtClean="0">
              <a:latin typeface="Arial" pitchFamily="34" charset="0"/>
              <a:cs typeface="Arial" pitchFamily="34" charset="0"/>
            </a:endParaRPr>
          </a:p>
          <a:p>
            <a:pPr marL="381000" indent="-381000">
              <a:lnSpc>
                <a:spcPct val="150000"/>
              </a:lnSpc>
              <a:buFontTx/>
              <a:buNone/>
              <a:defRPr/>
            </a:pPr>
            <a:r>
              <a:rPr lang="en-US" sz="1200" dirty="0" smtClean="0">
                <a:latin typeface="Arial" pitchFamily="34" charset="0"/>
                <a:cs typeface="Arial" pitchFamily="34" charset="0"/>
              </a:rPr>
              <a:t>4.    Search for and study of  FCNC top quark rare decays t → </a:t>
            </a:r>
            <a:r>
              <a:rPr lang="en-US" sz="1200" dirty="0" err="1" smtClean="0">
                <a:latin typeface="Arial" pitchFamily="34" charset="0"/>
                <a:cs typeface="Arial" pitchFamily="34" charset="0"/>
              </a:rPr>
              <a:t>Zq</a:t>
            </a:r>
            <a:r>
              <a:rPr lang="en-US" sz="1200" dirty="0" smtClean="0">
                <a:latin typeface="Arial" pitchFamily="34" charset="0"/>
                <a:cs typeface="Arial" pitchFamily="34" charset="0"/>
              </a:rPr>
              <a:t> and  t →  </a:t>
            </a:r>
            <a:r>
              <a:rPr lang="en-US" sz="1200" dirty="0" err="1" smtClean="0">
                <a:latin typeface="Arial" pitchFamily="34" charset="0"/>
                <a:cs typeface="Arial" pitchFamily="34" charset="0"/>
              </a:rPr>
              <a:t>Hq</a:t>
            </a:r>
            <a:r>
              <a:rPr lang="en-US" sz="1200" baseline="30000" dirty="0" smtClean="0">
                <a:latin typeface="Arial" pitchFamily="34" charset="0"/>
                <a:cs typeface="Arial" pitchFamily="34" charset="0"/>
              </a:rPr>
              <a:t>  </a:t>
            </a:r>
            <a:r>
              <a:rPr lang="en-US" sz="1200" dirty="0" smtClean="0">
                <a:latin typeface="Arial" pitchFamily="34" charset="0"/>
                <a:cs typeface="Arial" pitchFamily="34" charset="0"/>
              </a:rPr>
              <a:t>(where q= u, c; H</a:t>
            </a:r>
            <a:r>
              <a:rPr lang="en-US" sz="1200" baseline="30000" dirty="0" smtClean="0">
                <a:latin typeface="Arial" pitchFamily="34" charset="0"/>
                <a:cs typeface="Arial" pitchFamily="34" charset="0"/>
              </a:rPr>
              <a:t> </a:t>
            </a:r>
            <a:r>
              <a:rPr lang="en-US" sz="1200" dirty="0" smtClean="0">
                <a:latin typeface="Arial" pitchFamily="34" charset="0"/>
                <a:cs typeface="Arial" pitchFamily="34" charset="0"/>
              </a:rPr>
              <a:t> is a  Standard Model Higgs boson) at ATLAS experiment (LHC).</a:t>
            </a:r>
            <a:r>
              <a:rPr lang="en-GB" sz="1200" dirty="0" smtClean="0">
                <a:latin typeface="Arial" pitchFamily="34" charset="0"/>
                <a:cs typeface="Arial" pitchFamily="34" charset="0"/>
              </a:rPr>
              <a:t> </a:t>
            </a:r>
            <a:endParaRPr lang="en-US" sz="1200" dirty="0" smtClean="0">
              <a:latin typeface="Arial" pitchFamily="34" charset="0"/>
              <a:cs typeface="Arial" pitchFamily="34" charset="0"/>
            </a:endParaRPr>
          </a:p>
          <a:p>
            <a:pPr marL="381000" indent="-381000">
              <a:lnSpc>
                <a:spcPct val="150000"/>
              </a:lnSpc>
              <a:buFontTx/>
              <a:buNone/>
              <a:defRPr/>
            </a:pPr>
            <a:r>
              <a:rPr lang="en-US" sz="1200" dirty="0" smtClean="0">
                <a:latin typeface="Arial" pitchFamily="34" charset="0"/>
                <a:cs typeface="Arial" pitchFamily="34" charset="0"/>
              </a:rPr>
              <a:t>5.   Theoretical studies of the prospects of the search for large extra dimensions trace at the ATLAS experiment in the FCNC-processes.</a:t>
            </a:r>
            <a:r>
              <a:rPr lang="en-GB" sz="1200" dirty="0" smtClean="0">
                <a:latin typeface="Arial" pitchFamily="34" charset="0"/>
                <a:cs typeface="Arial" pitchFamily="34" charset="0"/>
              </a:rPr>
              <a:t> </a:t>
            </a:r>
            <a:endParaRPr lang="en-US" sz="1200" dirty="0" smtClean="0">
              <a:latin typeface="Arial" pitchFamily="34" charset="0"/>
              <a:cs typeface="Arial" pitchFamily="34" charset="0"/>
            </a:endParaRPr>
          </a:p>
          <a:p>
            <a:pPr marL="381000" indent="-381000">
              <a:lnSpc>
                <a:spcPct val="150000"/>
              </a:lnSpc>
              <a:buFontTx/>
              <a:buNone/>
              <a:defRPr/>
            </a:pPr>
            <a:r>
              <a:rPr lang="en-US" sz="1200" dirty="0" smtClean="0">
                <a:latin typeface="Arial" pitchFamily="34" charset="0"/>
                <a:cs typeface="Arial" pitchFamily="34" charset="0"/>
              </a:rPr>
              <a:t>6.   Study of the possibility of a </a:t>
            </a:r>
            <a:r>
              <a:rPr lang="en-US" sz="1200" dirty="0" err="1" smtClean="0">
                <a:latin typeface="Arial" pitchFamily="34" charset="0"/>
                <a:cs typeface="Arial" pitchFamily="34" charset="0"/>
              </a:rPr>
              <a:t>Supersymmetry</a:t>
            </a:r>
            <a:r>
              <a:rPr lang="en-US" sz="1200" dirty="0" smtClean="0">
                <a:latin typeface="Arial" pitchFamily="34" charset="0"/>
                <a:cs typeface="Arial" pitchFamily="34" charset="0"/>
              </a:rPr>
              <a:t> observation at ATLAS in the </a:t>
            </a:r>
            <a:r>
              <a:rPr lang="en-US" sz="1200" dirty="0" err="1" smtClean="0">
                <a:latin typeface="Arial" pitchFamily="34" charset="0"/>
                <a:cs typeface="Arial" pitchFamily="34" charset="0"/>
              </a:rPr>
              <a:t>mSUGRA</a:t>
            </a:r>
            <a:r>
              <a:rPr lang="en-US" sz="1200" dirty="0" smtClean="0">
                <a:latin typeface="Arial" pitchFamily="34" charset="0"/>
                <a:cs typeface="Arial" pitchFamily="34" charset="0"/>
              </a:rPr>
              <a:t> predicted process </a:t>
            </a:r>
            <a:r>
              <a:rPr lang="en-US" sz="1200" dirty="0" err="1" smtClean="0">
                <a:latin typeface="Arial" pitchFamily="34" charset="0"/>
                <a:cs typeface="Arial" pitchFamily="34" charset="0"/>
              </a:rPr>
              <a:t>gg</a:t>
            </a:r>
            <a:r>
              <a:rPr lang="en-US" sz="1200" dirty="0" smtClean="0">
                <a:latin typeface="Arial" pitchFamily="34" charset="0"/>
                <a:cs typeface="Arial" pitchFamily="34" charset="0"/>
              </a:rPr>
              <a:t> </a:t>
            </a:r>
            <a:r>
              <a:rPr lang="en-US" sz="1200" dirty="0" smtClean="0">
                <a:latin typeface="Arial" pitchFamily="34" charset="0"/>
                <a:cs typeface="Arial" pitchFamily="34" charset="0"/>
                <a:sym typeface="Symbol" pitchFamily="18" charset="2"/>
              </a:rPr>
              <a:t></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ğğ</a:t>
            </a:r>
            <a:r>
              <a:rPr lang="en-US" sz="1200" dirty="0" smtClean="0">
                <a:latin typeface="Arial" pitchFamily="34" charset="0"/>
                <a:cs typeface="Arial" pitchFamily="34" charset="0"/>
              </a:rPr>
              <a:t> for EGRET point.</a:t>
            </a:r>
            <a:r>
              <a:rPr lang="en-GB" sz="1200" dirty="0" smtClean="0">
                <a:latin typeface="Arial" pitchFamily="34" charset="0"/>
                <a:cs typeface="Arial" pitchFamily="34" charset="0"/>
              </a:rPr>
              <a:t> </a:t>
            </a:r>
            <a:endParaRPr lang="en-US" sz="1200" dirty="0" smtClean="0">
              <a:latin typeface="Arial" pitchFamily="34" charset="0"/>
              <a:cs typeface="Arial" pitchFamily="34" charset="0"/>
            </a:endParaRPr>
          </a:p>
          <a:p>
            <a:pPr marL="57150" indent="-20638">
              <a:buFontTx/>
              <a:buNone/>
            </a:pPr>
            <a:endParaRPr lang="en-US" sz="1200" dirty="0" smtClean="0">
              <a:latin typeface="Arial" pitchFamily="34" charset="0"/>
              <a:cs typeface="Arial" pitchFamily="34" charset="0"/>
            </a:endParaRPr>
          </a:p>
        </p:txBody>
      </p:sp>
      <p:sp>
        <p:nvSpPr>
          <p:cNvPr id="6" name="Title 1"/>
          <p:cNvSpPr>
            <a:spLocks noGrp="1"/>
          </p:cNvSpPr>
          <p:nvPr>
            <p:ph type="title"/>
          </p:nvPr>
        </p:nvSpPr>
        <p:spPr>
          <a:xfrm>
            <a:off x="533400" y="228600"/>
            <a:ext cx="8610600" cy="1143000"/>
          </a:xfrm>
        </p:spPr>
        <p:txBody>
          <a:bodyPr>
            <a:noAutofit/>
          </a:bodyPr>
          <a:lstStyle/>
          <a:p>
            <a:r>
              <a:rPr lang="en-US" sz="4000" b="1" dirty="0" smtClean="0"/>
              <a:t>First activities on the way to Tier3s center in ATLAS Georgian group</a:t>
            </a:r>
            <a:endParaRPr lang="en-US" sz="3900" dirty="0">
              <a:solidFill>
                <a:schemeClr val="tx1"/>
              </a:solidFill>
            </a:endParaRPr>
          </a:p>
        </p:txBody>
      </p:sp>
      <p:sp>
        <p:nvSpPr>
          <p:cNvPr id="5"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524000"/>
            <a:ext cx="7620000" cy="4800600"/>
          </a:xfrm>
        </p:spPr>
        <p:txBody>
          <a:bodyPr>
            <a:noAutofit/>
          </a:bodyPr>
          <a:lstStyle/>
          <a:p>
            <a:pPr marL="114300" indent="-20638">
              <a:lnSpc>
                <a:spcPct val="150000"/>
              </a:lnSpc>
              <a:buFontTx/>
              <a:buNone/>
            </a:pPr>
            <a:r>
              <a:rPr lang="en-US" sz="1600" dirty="0" smtClean="0">
                <a:latin typeface="Arial" pitchFamily="34" charset="0"/>
                <a:cs typeface="Arial" pitchFamily="34" charset="0"/>
              </a:rPr>
              <a:t>ATLAS Experiment Sensitivity to New Physics</a:t>
            </a:r>
            <a:r>
              <a:rPr lang="ru-RU" sz="1600" dirty="0" smtClean="0">
                <a:latin typeface="Arial" pitchFamily="34" charset="0"/>
                <a:cs typeface="Arial" pitchFamily="34" charset="0"/>
              </a:rPr>
              <a:t> </a:t>
            </a:r>
            <a:endParaRPr lang="en-US" sz="1600" dirty="0" smtClean="0">
              <a:latin typeface="Arial" pitchFamily="34" charset="0"/>
              <a:cs typeface="Arial" pitchFamily="34" charset="0"/>
            </a:endParaRPr>
          </a:p>
          <a:p>
            <a:pPr>
              <a:lnSpc>
                <a:spcPct val="150000"/>
              </a:lnSpc>
              <a:buNone/>
              <a:defRPr/>
            </a:pPr>
            <a:r>
              <a:rPr lang="en-GB" sz="1600" dirty="0" smtClean="0">
                <a:latin typeface="Arial" pitchFamily="34" charset="0"/>
                <a:cs typeface="Arial" pitchFamily="34" charset="0"/>
              </a:rPr>
              <a:t>Georgian National Scientific Foundation </a:t>
            </a:r>
            <a:r>
              <a:rPr lang="en-US" sz="1600" dirty="0" smtClean="0">
                <a:latin typeface="Arial" pitchFamily="34" charset="0"/>
                <a:cs typeface="Arial" pitchFamily="34" charset="0"/>
              </a:rPr>
              <a:t>(GNSF); Grant 185</a:t>
            </a:r>
          </a:p>
          <a:p>
            <a:pPr>
              <a:lnSpc>
                <a:spcPct val="150000"/>
              </a:lnSpc>
              <a:buNone/>
              <a:defRPr/>
            </a:pPr>
            <a:endParaRPr lang="en-US" sz="1200" dirty="0" smtClean="0">
              <a:latin typeface="Arial" pitchFamily="34" charset="0"/>
              <a:cs typeface="Arial" pitchFamily="34" charset="0"/>
            </a:endParaRPr>
          </a:p>
          <a:p>
            <a:pPr>
              <a:lnSpc>
                <a:spcPct val="150000"/>
              </a:lnSpc>
              <a:buNone/>
              <a:defRPr/>
            </a:pPr>
            <a:r>
              <a:rPr lang="en-US" sz="1200" dirty="0" smtClean="0">
                <a:latin typeface="Arial" pitchFamily="34" charset="0"/>
                <a:cs typeface="Arial" pitchFamily="34" charset="0"/>
              </a:rPr>
              <a:t>Participating Institutions:</a:t>
            </a:r>
          </a:p>
          <a:p>
            <a:pPr>
              <a:lnSpc>
                <a:spcPct val="150000"/>
              </a:lnSpc>
              <a:buNone/>
              <a:defRPr/>
            </a:pPr>
            <a:r>
              <a:rPr lang="en-US" sz="1200" u="sng" dirty="0" smtClean="0">
                <a:latin typeface="Arial" pitchFamily="34" charset="0"/>
                <a:cs typeface="Arial" pitchFamily="34" charset="0"/>
              </a:rPr>
              <a:t>Leading Institution</a:t>
            </a:r>
            <a:r>
              <a:rPr lang="en-GB" sz="1200" dirty="0" smtClean="0">
                <a:latin typeface="Arial" pitchFamily="34" charset="0"/>
                <a:cs typeface="Arial" pitchFamily="34" charset="0"/>
              </a:rPr>
              <a:t> </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Insititute</a:t>
            </a:r>
            <a:r>
              <a:rPr lang="en-US" sz="1200" dirty="0" smtClean="0">
                <a:latin typeface="Arial" pitchFamily="34" charset="0"/>
                <a:cs typeface="Arial" pitchFamily="34" charset="0"/>
              </a:rPr>
              <a:t> of High Energy Physics of I. </a:t>
            </a:r>
            <a:r>
              <a:rPr lang="en-US" sz="1200" dirty="0" err="1" smtClean="0">
                <a:latin typeface="Arial" pitchFamily="34" charset="0"/>
                <a:cs typeface="Arial" pitchFamily="34" charset="0"/>
              </a:rPr>
              <a:t>Javakhishvili</a:t>
            </a:r>
            <a:r>
              <a:rPr lang="en-US" sz="1200" dirty="0" smtClean="0">
                <a:latin typeface="Arial" pitchFamily="34" charset="0"/>
                <a:cs typeface="Arial" pitchFamily="34" charset="0"/>
              </a:rPr>
              <a:t> Tbilisi State University (HEPI TSU), 		             Georgia.</a:t>
            </a:r>
          </a:p>
          <a:p>
            <a:pPr>
              <a:lnSpc>
                <a:spcPct val="150000"/>
              </a:lnSpc>
              <a:buNone/>
              <a:defRPr/>
            </a:pPr>
            <a:r>
              <a:rPr lang="en-US" sz="1200" u="sng" dirty="0" smtClean="0">
                <a:latin typeface="Arial" pitchFamily="34" charset="0"/>
                <a:cs typeface="Arial" pitchFamily="34" charset="0"/>
              </a:rPr>
              <a:t>Participant Institution</a:t>
            </a:r>
            <a:r>
              <a:rPr lang="en-US" sz="1200" dirty="0" smtClean="0">
                <a:latin typeface="Arial" pitchFamily="34" charset="0"/>
                <a:cs typeface="Arial" pitchFamily="34" charset="0"/>
              </a:rPr>
              <a:t>: E. </a:t>
            </a:r>
            <a:r>
              <a:rPr lang="en-US" sz="1200" dirty="0" err="1" smtClean="0">
                <a:latin typeface="Arial" pitchFamily="34" charset="0"/>
                <a:cs typeface="Arial" pitchFamily="34" charset="0"/>
              </a:rPr>
              <a:t>Andronikashvili</a:t>
            </a:r>
            <a:r>
              <a:rPr lang="en-US" sz="1200" dirty="0" smtClean="0">
                <a:latin typeface="Arial" pitchFamily="34" charset="0"/>
                <a:cs typeface="Arial" pitchFamily="34" charset="0"/>
              </a:rPr>
              <a:t> Institute of Physics (IOP)</a:t>
            </a:r>
          </a:p>
          <a:p>
            <a:pPr>
              <a:lnSpc>
                <a:spcPct val="150000"/>
              </a:lnSpc>
              <a:buNone/>
              <a:defRPr/>
            </a:pPr>
            <a:endParaRPr lang="en-US" sz="1200" dirty="0" smtClean="0">
              <a:latin typeface="Arial" pitchFamily="34" charset="0"/>
              <a:cs typeface="Arial" pitchFamily="34" charset="0"/>
            </a:endParaRPr>
          </a:p>
          <a:p>
            <a:pPr>
              <a:lnSpc>
                <a:spcPct val="150000"/>
              </a:lnSpc>
              <a:buNone/>
              <a:defRPr/>
            </a:pPr>
            <a:r>
              <a:rPr lang="en-US" sz="1200" dirty="0" smtClean="0">
                <a:latin typeface="Arial" pitchFamily="34" charset="0"/>
                <a:cs typeface="Arial" pitchFamily="34" charset="0"/>
              </a:rPr>
              <a:t>Participants from IHEPI TSU:	G. </a:t>
            </a:r>
            <a:r>
              <a:rPr lang="en-US" sz="1200" dirty="0" err="1" smtClean="0">
                <a:latin typeface="Arial" pitchFamily="34" charset="0"/>
                <a:cs typeface="Arial" pitchFamily="34" charset="0"/>
              </a:rPr>
              <a:t>Devidze</a:t>
            </a:r>
            <a:r>
              <a:rPr lang="en-US" sz="1200" dirty="0" smtClean="0">
                <a:latin typeface="Arial" pitchFamily="34" charset="0"/>
                <a:cs typeface="Arial" pitchFamily="34" charset="0"/>
              </a:rPr>
              <a:t> (Project  Manager), T. </a:t>
            </a:r>
            <a:r>
              <a:rPr lang="en-US" sz="1200" dirty="0" err="1" smtClean="0">
                <a:latin typeface="Arial" pitchFamily="34" charset="0"/>
                <a:cs typeface="Arial" pitchFamily="34" charset="0"/>
              </a:rPr>
              <a:t>Djobava</a:t>
            </a:r>
            <a:r>
              <a:rPr lang="en-US" sz="1200" dirty="0" smtClean="0">
                <a:latin typeface="Arial" pitchFamily="34" charset="0"/>
                <a:cs typeface="Arial" pitchFamily="34" charset="0"/>
              </a:rPr>
              <a:t> ( Scientific Leader),                                                                			</a:t>
            </a:r>
            <a:r>
              <a:rPr lang="en-US" sz="1200" dirty="0" err="1" smtClean="0">
                <a:latin typeface="Arial" pitchFamily="34" charset="0"/>
                <a:cs typeface="Arial" pitchFamily="34" charset="0"/>
              </a:rPr>
              <a:t>J.Khubua</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A.Liparteliani</a:t>
            </a:r>
            <a:r>
              <a:rPr lang="en-US" sz="1200" dirty="0" smtClean="0">
                <a:latin typeface="Arial" pitchFamily="34" charset="0"/>
                <a:cs typeface="Arial" pitchFamily="34" charset="0"/>
              </a:rPr>
              <a:t>, Z. </a:t>
            </a:r>
            <a:r>
              <a:rPr lang="en-US" sz="1200" dirty="0" err="1" smtClean="0">
                <a:latin typeface="Arial" pitchFamily="34" charset="0"/>
                <a:cs typeface="Arial" pitchFamily="34" charset="0"/>
              </a:rPr>
              <a:t>Modebadze</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M.Mosidze</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G.Mchedlidze</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N.Kvezereli</a:t>
            </a:r>
            <a:endParaRPr lang="en-US" sz="1200" dirty="0" smtClean="0">
              <a:latin typeface="Arial" pitchFamily="34" charset="0"/>
              <a:cs typeface="Arial" pitchFamily="34" charset="0"/>
            </a:endParaRPr>
          </a:p>
          <a:p>
            <a:pPr>
              <a:lnSpc>
                <a:spcPct val="150000"/>
              </a:lnSpc>
              <a:buNone/>
              <a:defRPr/>
            </a:pPr>
            <a:r>
              <a:rPr lang="en-US" sz="1200" dirty="0" smtClean="0">
                <a:latin typeface="Arial" pitchFamily="34" charset="0"/>
                <a:cs typeface="Arial" pitchFamily="34" charset="0"/>
              </a:rPr>
              <a:t>Participants from IOP:		</a:t>
            </a:r>
            <a:r>
              <a:rPr lang="en-US" sz="1200" dirty="0" err="1" smtClean="0">
                <a:latin typeface="Arial" pitchFamily="34" charset="0"/>
                <a:cs typeface="Arial" pitchFamily="34" charset="0"/>
              </a:rPr>
              <a:t>L.Chikovani</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V.Tsiskaridze</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M.Devsurashvili</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D.Berikashvili</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L.Tepnadze</a:t>
            </a:r>
            <a:r>
              <a:rPr lang="en-US" sz="1200" dirty="0" smtClean="0">
                <a:latin typeface="Arial" pitchFamily="34" charset="0"/>
                <a:cs typeface="Arial" pitchFamily="34" charset="0"/>
              </a:rPr>
              <a:t>, G. </a:t>
            </a:r>
            <a:r>
              <a:rPr lang="en-US" sz="1200" dirty="0" err="1" smtClean="0">
                <a:latin typeface="Arial" pitchFamily="34" charset="0"/>
                <a:cs typeface="Arial" pitchFamily="34" charset="0"/>
              </a:rPr>
              <a:t>Tsilikashvili</a:t>
            </a:r>
            <a:r>
              <a:rPr lang="en-US" sz="1200" dirty="0" smtClean="0">
                <a:latin typeface="Arial" pitchFamily="34" charset="0"/>
                <a:cs typeface="Arial" pitchFamily="34" charset="0"/>
              </a:rPr>
              <a:t>, </a:t>
            </a:r>
            <a:r>
              <a:rPr lang="en-US" sz="1200" dirty="0" err="1" smtClean="0">
                <a:latin typeface="Arial" pitchFamily="34" charset="0"/>
                <a:cs typeface="Arial" pitchFamily="34" charset="0"/>
              </a:rPr>
              <a:t>N.Kakhniashvili</a:t>
            </a:r>
            <a:endParaRPr lang="ru-RU" sz="1200" dirty="0" smtClean="0">
              <a:latin typeface="Arial" pitchFamily="34" charset="0"/>
              <a:cs typeface="Arial" pitchFamily="34" charset="0"/>
            </a:endParaRPr>
          </a:p>
          <a:p>
            <a:pPr marL="57150" indent="-20638">
              <a:buFontTx/>
              <a:buNone/>
            </a:pPr>
            <a:endParaRPr lang="en-US" sz="1200" dirty="0" smtClean="0">
              <a:latin typeface="Arial" pitchFamily="34" charset="0"/>
              <a:cs typeface="Arial" pitchFamily="34" charset="0"/>
            </a:endParaRPr>
          </a:p>
        </p:txBody>
      </p:sp>
      <p:sp>
        <p:nvSpPr>
          <p:cNvPr id="6" name="Title 1"/>
          <p:cNvSpPr>
            <a:spLocks noGrp="1"/>
          </p:cNvSpPr>
          <p:nvPr>
            <p:ph type="title"/>
          </p:nvPr>
        </p:nvSpPr>
        <p:spPr>
          <a:xfrm>
            <a:off x="533400" y="274638"/>
            <a:ext cx="8610600" cy="1143000"/>
          </a:xfrm>
        </p:spPr>
        <p:txBody>
          <a:bodyPr>
            <a:noAutofit/>
          </a:bodyPr>
          <a:lstStyle/>
          <a:p>
            <a:r>
              <a:rPr lang="en-US" sz="4000" b="1" dirty="0" smtClean="0"/>
              <a:t>First activities on the way to Tier3s center in ATLAS Georgian group</a:t>
            </a:r>
            <a:endParaRPr lang="en-US" sz="3900" dirty="0">
              <a:solidFill>
                <a:schemeClr val="tx1"/>
              </a:solidFill>
            </a:endParaRPr>
          </a:p>
        </p:txBody>
      </p:sp>
      <p:sp>
        <p:nvSpPr>
          <p:cNvPr id="7" name="Footer Placeholder 3"/>
          <p:cNvSpPr>
            <a:spLocks noGrp="1"/>
          </p:cNvSpPr>
          <p:nvPr>
            <p:ph type="ftr" sz="quarter" idx="11"/>
          </p:nvPr>
        </p:nvSpPr>
        <p:spPr>
          <a:xfrm>
            <a:off x="5257800" y="6305550"/>
            <a:ext cx="3352800" cy="476250"/>
          </a:xfrm>
        </p:spPr>
        <p:txBody>
          <a:bodyPr/>
          <a:lstStyle/>
          <a:p>
            <a:pPr algn="r"/>
            <a:r>
              <a:rPr lang="en-US" dirty="0" smtClean="0">
                <a:latin typeface="Arial" pitchFamily="34" charset="0"/>
                <a:cs typeface="Arial" pitchFamily="34" charset="0"/>
              </a:rPr>
              <a:t>Georgia, Tbilisi, GTU,  October 23-26, 2012</a:t>
            </a:r>
          </a:p>
          <a:p>
            <a:endParaRPr kumimoji="0"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250</TotalTime>
  <Words>2603</Words>
  <Application>Microsoft Office PowerPoint</Application>
  <PresentationFormat>On-screen Show (4:3)</PresentationFormat>
  <Paragraphs>165</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       ATLAS TIER 3 in Georgia</vt:lpstr>
      <vt:lpstr>PC farm for ATLAS Tier 3 analysis</vt:lpstr>
      <vt:lpstr>PC farm for ATLAS Tier 3 analysis</vt:lpstr>
      <vt:lpstr>PC farm for ATLAS Tier 3 analysis</vt:lpstr>
      <vt:lpstr>PC farm for ATLAS Tier 3 analysis</vt:lpstr>
      <vt:lpstr>First activities on the way to Tier3s center in ATLAS Georgian group</vt:lpstr>
      <vt:lpstr>First activities on the way to Tier3s center in ATLAS Georgian group</vt:lpstr>
      <vt:lpstr>First activities on the way to Tier3s center in ATLAS Georgian group</vt:lpstr>
      <vt:lpstr>First activities on the way to Tier3s center in ATLAS Georgian group</vt:lpstr>
      <vt:lpstr>First activities on the way to Tier3s center in ATLAS Georgian group</vt:lpstr>
      <vt:lpstr>First activities on the way to Tier3s center in ATLAS Georgian group</vt:lpstr>
      <vt:lpstr>First activities on the way to Tier3s center in ATLAS Georgian group</vt:lpstr>
      <vt:lpstr>First activities on the way to Tier3s center in ATLAS Georgian group</vt:lpstr>
      <vt:lpstr>Plans to modernize the network infrastructure</vt:lpstr>
      <vt:lpstr>Plans to modernize the network infrastructure</vt:lpstr>
      <vt:lpstr>Plans to modernize the network infrastructure</vt:lpstr>
      <vt:lpstr>Plans to modernize the network infrastructure</vt:lpstr>
      <vt:lpstr>Plans to modernize the network infrastructure</vt:lpstr>
      <vt:lpstr>Plans to modernize the network infrastructure</vt:lpstr>
      <vt:lpstr>Plans to modernize the network infrastructure</vt:lpstr>
      <vt:lpstr>ATLAS Tier-3s</vt:lpstr>
      <vt:lpstr>Minimal Tier3gs (gLite) requirements</vt:lpstr>
      <vt:lpstr>Tier 3g work model</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achiko</dc:creator>
  <cp:lastModifiedBy>achiko</cp:lastModifiedBy>
  <cp:revision>38</cp:revision>
  <dcterms:created xsi:type="dcterms:W3CDTF">2011-09-11T16:42:27Z</dcterms:created>
  <dcterms:modified xsi:type="dcterms:W3CDTF">2012-10-19T09:44:24Z</dcterms:modified>
</cp:coreProperties>
</file>