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sldIdLst>
    <p:sldId id="675" r:id="rId2"/>
    <p:sldId id="691" r:id="rId3"/>
    <p:sldId id="692" r:id="rId4"/>
    <p:sldId id="649" r:id="rId5"/>
    <p:sldId id="651" r:id="rId6"/>
    <p:sldId id="705" r:id="rId7"/>
    <p:sldId id="698" r:id="rId8"/>
    <p:sldId id="699" r:id="rId9"/>
    <p:sldId id="700" r:id="rId10"/>
    <p:sldId id="655" r:id="rId11"/>
    <p:sldId id="701" r:id="rId12"/>
    <p:sldId id="704" r:id="rId13"/>
    <p:sldId id="703" r:id="rId14"/>
    <p:sldId id="687" r:id="rId15"/>
  </p:sldIdLst>
  <p:sldSz cx="10691813" cy="7559675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9999"/>
    <a:srgbClr val="008000"/>
    <a:srgbClr val="FF6600"/>
    <a:srgbClr val="33CCCC"/>
    <a:srgbClr val="00CC99"/>
    <a:srgbClr val="FFCC00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834" autoAdjust="0"/>
    <p:restoredTop sz="96691" autoAdjust="0"/>
  </p:normalViewPr>
  <p:slideViewPr>
    <p:cSldViewPr>
      <p:cViewPr varScale="1">
        <p:scale>
          <a:sx n="64" d="100"/>
          <a:sy n="64" d="100"/>
        </p:scale>
        <p:origin x="-1554" y="-11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746125" y="0"/>
            <a:ext cx="4873625" cy="3446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30238" y="3097213"/>
            <a:ext cx="73374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392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1837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8" tIns="52052" rIns="104108" bIns="520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8" tIns="52052" rIns="104108" bIns="520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web.cern.ch/record/140247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" y="395288"/>
            <a:ext cx="10385425" cy="1501775"/>
          </a:xfrm>
        </p:spPr>
        <p:txBody>
          <a:bodyPr/>
          <a:lstStyle/>
          <a:p>
            <a:pPr algn="ctr">
              <a:defRPr/>
            </a:pPr>
            <a:r>
              <a:rPr lang="en-GB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U</a:t>
            </a:r>
            <a:r>
              <a:rPr lang="en-GB" sz="54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pgrade Report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3200" dirty="0" smtClean="0"/>
              <a:t>(20/03/12) </a:t>
            </a:r>
            <a:endParaRPr lang="en-GB" sz="3200" dirty="0"/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609850" y="2484438"/>
            <a:ext cx="509844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r>
              <a:rPr lang="en-GB" sz="4000" dirty="0"/>
              <a:t> </a:t>
            </a:r>
            <a:r>
              <a:rPr lang="en-GB" sz="4000" dirty="0" smtClean="0"/>
              <a:t>Planning Assumptions</a:t>
            </a:r>
          </a:p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r>
              <a:rPr lang="en-GB" sz="4000" dirty="0" smtClean="0"/>
              <a:t> Phase-0 Plans</a:t>
            </a:r>
            <a:endParaRPr lang="en-GB" sz="4000" dirty="0"/>
          </a:p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r>
              <a:rPr lang="en-GB" sz="4000" dirty="0"/>
              <a:t> </a:t>
            </a:r>
            <a:r>
              <a:rPr lang="en-GB" sz="4000" dirty="0" smtClean="0"/>
              <a:t>Phase-I Plans</a:t>
            </a:r>
          </a:p>
          <a:p>
            <a:pPr eaLnBrk="0" hangingPunct="0">
              <a:buClr>
                <a:srgbClr val="FF0000"/>
              </a:buClr>
            </a:pPr>
            <a:r>
              <a:rPr lang="en-GB" sz="4000" dirty="0" smtClean="0"/>
              <a:t>	</a:t>
            </a:r>
            <a:r>
              <a:rPr lang="en-GB" sz="4000" dirty="0" smtClean="0">
                <a:solidFill>
                  <a:srgbClr val="FF0000"/>
                </a:solidFill>
              </a:rPr>
              <a:t>-</a:t>
            </a:r>
            <a:r>
              <a:rPr lang="en-GB" sz="4000" dirty="0" smtClean="0"/>
              <a:t> Letter of Intent</a:t>
            </a:r>
            <a:endParaRPr lang="en-GB" sz="4000" dirty="0"/>
          </a:p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r>
              <a:rPr lang="en-GB" sz="4000" dirty="0"/>
              <a:t> </a:t>
            </a:r>
            <a:r>
              <a:rPr lang="en-GB" sz="4000" dirty="0" smtClean="0"/>
              <a:t>Phase-II</a:t>
            </a:r>
          </a:p>
          <a:p>
            <a:pPr eaLnBrk="0" hangingPunct="0">
              <a:buClr>
                <a:srgbClr val="FF0000"/>
              </a:buClr>
            </a:pPr>
            <a:r>
              <a:rPr lang="en-GB" sz="4000" dirty="0" smtClean="0"/>
              <a:t>	</a:t>
            </a:r>
            <a:r>
              <a:rPr lang="en-GB" sz="4000" dirty="0" smtClean="0">
                <a:solidFill>
                  <a:srgbClr val="FF0000"/>
                </a:solidFill>
              </a:rPr>
              <a:t>-</a:t>
            </a:r>
            <a:r>
              <a:rPr lang="en-GB" sz="4000" dirty="0" smtClean="0"/>
              <a:t> </a:t>
            </a:r>
            <a:r>
              <a:rPr lang="en-GB" sz="4000" dirty="0" err="1" smtClean="0"/>
              <a:t>LoI</a:t>
            </a:r>
            <a:r>
              <a:rPr lang="en-GB" sz="4000" dirty="0" smtClean="0"/>
              <a:t> Planning</a:t>
            </a:r>
            <a:endParaRPr lang="en-GB" sz="4000" dirty="0"/>
          </a:p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r>
              <a:rPr lang="en-GB" sz="4000" dirty="0"/>
              <a:t> </a:t>
            </a:r>
            <a:r>
              <a:rPr lang="en-GB" sz="4000" dirty="0" smtClean="0"/>
              <a:t>Conclusions</a:t>
            </a:r>
            <a:endParaRPr lang="en-GB" sz="4000" dirty="0"/>
          </a:p>
          <a:p>
            <a:pPr eaLnBrk="0" hangingPunct="0">
              <a:buClr>
                <a:srgbClr val="FF0000"/>
              </a:buClr>
              <a:buFont typeface="Arial" charset="0"/>
              <a:buChar char="•"/>
            </a:pP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4988" y="49213"/>
            <a:ext cx="9621837" cy="5715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Phase-II (installation 2022-23)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-270718" y="611485"/>
            <a:ext cx="10864850" cy="699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287" tIns="52144" rIns="104287" bIns="52144">
            <a:spAutoFit/>
          </a:bodyPr>
          <a:lstStyle/>
          <a:p>
            <a:pPr marL="625475" lvl="1" indent="-6350" eaLnBrk="0" hangingPunct="0">
              <a:buClr>
                <a:srgbClr val="FF0000"/>
              </a:buClr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Integrated radiation levels and particle densities per beam crossing well beyond the design specifications of the experiment.</a:t>
            </a:r>
          </a:p>
          <a:p>
            <a:pPr marL="625475" lvl="1" indent="-6350" eaLnBrk="0" hangingPunct="0">
              <a:buClr>
                <a:srgbClr val="FF0000"/>
              </a:buClr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Requirements include:</a:t>
            </a:r>
          </a:p>
          <a:p>
            <a:pPr marL="1258888" lvl="1" indent="-639763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New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Inner Detector (strips and pixels) 		               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      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− very substantial progress in many R&amp;D areas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New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LAr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front-end and back-end electronics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New Tiles front-end and back-end electronics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TDAQ upgrade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TAS and shielding upgrade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Various infrastructure upgrades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Common activities (installation, safety, …)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New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FCAL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(if conditions require it)?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LAr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HEC cold electronics consolidation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(radiation hardness)?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L1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track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trigger (latency budget and physics case)?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Muon Barrel and Large Wheel system electronics upgrade?</a:t>
            </a:r>
          </a:p>
          <a:p>
            <a:pPr marL="1139825" lvl="1" indent="-520700" eaLnBrk="0" hangingPunct="0">
              <a:buClr>
                <a:srgbClr val="FF0000"/>
              </a:buClr>
              <a:buFont typeface="Calibri" pitchFamily="34" charset="0"/>
              <a:buChar char="­"/>
              <a:defRPr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Further forward detectors upgrades?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10-16 at 2.03.27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0607" y="0"/>
            <a:ext cx="10782421" cy="759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764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927" y="401495"/>
            <a:ext cx="8535451" cy="786054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Phase-II </a:t>
            </a:r>
            <a:r>
              <a:rPr lang="en-US" sz="4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LoI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9882" y="1190537"/>
            <a:ext cx="5560451" cy="5613636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Guidelines</a:t>
            </a:r>
          </a:p>
          <a:p>
            <a:pPr lvl="1"/>
            <a:r>
              <a:rPr lang="en-US" sz="1600" b="1" dirty="0" smtClean="0"/>
              <a:t>Concise document </a:t>
            </a:r>
          </a:p>
          <a:p>
            <a:pPr lvl="1"/>
            <a:r>
              <a:rPr lang="en-US" sz="1600" b="1" dirty="0" smtClean="0"/>
              <a:t>Strong emphasis on physics justification  in addition to technical description</a:t>
            </a:r>
          </a:p>
          <a:p>
            <a:pPr lvl="1"/>
            <a:r>
              <a:rPr lang="en-US" sz="1600" b="1" dirty="0" smtClean="0"/>
              <a:t>Aim for around pp100; supported by detailed backup documents</a:t>
            </a:r>
          </a:p>
          <a:p>
            <a:r>
              <a:rPr lang="en-US" sz="1800" b="1" dirty="0" smtClean="0"/>
              <a:t>Scope: describe proposed ATLAS Phase-II Upgrades</a:t>
            </a:r>
          </a:p>
          <a:p>
            <a:r>
              <a:rPr lang="en-US" sz="1800" b="1" dirty="0" smtClean="0"/>
              <a:t>Upgrades currently under discussion</a:t>
            </a:r>
          </a:p>
          <a:p>
            <a:pPr lvl="1"/>
            <a:r>
              <a:rPr lang="en-US" sz="1600" b="1" dirty="0" smtClean="0"/>
              <a:t>Trigger DAQ </a:t>
            </a:r>
          </a:p>
          <a:p>
            <a:pPr lvl="2"/>
            <a:r>
              <a:rPr lang="en-US" sz="1600" b="1" dirty="0" smtClean="0"/>
              <a:t>L0+L1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L1 architecture</a:t>
            </a:r>
          </a:p>
          <a:p>
            <a:pPr lvl="2"/>
            <a:r>
              <a:rPr lang="en-US" sz="1600" b="1" dirty="0" smtClean="0"/>
              <a:t>Level 1 Calorimeter</a:t>
            </a:r>
          </a:p>
          <a:p>
            <a:pPr lvl="2"/>
            <a:r>
              <a:rPr lang="en-US" sz="1600" b="1" dirty="0" smtClean="0"/>
              <a:t>Muon trigger</a:t>
            </a:r>
          </a:p>
          <a:p>
            <a:pPr lvl="2"/>
            <a:r>
              <a:rPr lang="en-US" sz="1600" b="1" dirty="0" smtClean="0"/>
              <a:t>Level 1 track trigger</a:t>
            </a:r>
          </a:p>
          <a:p>
            <a:pPr lvl="2"/>
            <a:r>
              <a:rPr lang="en-US" sz="1600" b="1" dirty="0" smtClean="0"/>
              <a:t>Level 1 topological trigger</a:t>
            </a:r>
          </a:p>
          <a:p>
            <a:pPr lvl="2"/>
            <a:r>
              <a:rPr lang="en-US" sz="1600" b="1" dirty="0" smtClean="0"/>
              <a:t>HLT &amp; Data flow</a:t>
            </a:r>
          </a:p>
          <a:p>
            <a:pPr lvl="1"/>
            <a:r>
              <a:rPr lang="en-US" sz="1600" b="1" dirty="0" smtClean="0"/>
              <a:t>Calorimeter</a:t>
            </a:r>
          </a:p>
          <a:p>
            <a:pPr lvl="2"/>
            <a:r>
              <a:rPr lang="en-US" sz="1600" b="1" dirty="0" smtClean="0"/>
              <a:t>Liquid Argon electronics</a:t>
            </a:r>
          </a:p>
          <a:p>
            <a:pPr lvl="2"/>
            <a:r>
              <a:rPr lang="en-US" sz="1600" b="1" dirty="0" smtClean="0"/>
              <a:t>Cold HEC electronics</a:t>
            </a:r>
          </a:p>
          <a:p>
            <a:pPr lvl="2"/>
            <a:r>
              <a:rPr lang="en-US" sz="1600" b="1" dirty="0" smtClean="0"/>
              <a:t>Forward calorimeter</a:t>
            </a:r>
          </a:p>
          <a:p>
            <a:pPr lvl="2"/>
            <a:r>
              <a:rPr lang="en-US" sz="1600" b="1" dirty="0" smtClean="0"/>
              <a:t>Tile calorimeter electronics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760303" y="1552577"/>
            <a:ext cx="4722217" cy="569121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1700" b="1" dirty="0" smtClean="0"/>
              <a:t>Muon</a:t>
            </a:r>
          </a:p>
          <a:p>
            <a:pPr lvl="2"/>
            <a:r>
              <a:rPr lang="en-US" sz="1700" b="1" dirty="0" smtClean="0"/>
              <a:t>Electronics</a:t>
            </a:r>
          </a:p>
          <a:p>
            <a:pPr lvl="2"/>
            <a:r>
              <a:rPr lang="en-US" sz="1700" b="1" dirty="0" smtClean="0"/>
              <a:t>Trigger chambers</a:t>
            </a:r>
            <a:endParaRPr lang="en-US" b="1" dirty="0" smtClean="0"/>
          </a:p>
          <a:p>
            <a:pPr lvl="1"/>
            <a:r>
              <a:rPr lang="en-US" sz="1700" b="1" dirty="0" smtClean="0"/>
              <a:t> Tracker</a:t>
            </a:r>
          </a:p>
          <a:p>
            <a:pPr lvl="2"/>
            <a:r>
              <a:rPr lang="en-US" sz="1600" b="1" dirty="0" smtClean="0"/>
              <a:t>Pixels</a:t>
            </a:r>
          </a:p>
          <a:p>
            <a:pPr lvl="2"/>
            <a:r>
              <a:rPr lang="en-US" sz="1600" b="1" dirty="0" smtClean="0"/>
              <a:t>Short-strips</a:t>
            </a:r>
          </a:p>
          <a:p>
            <a:pPr lvl="2"/>
            <a:r>
              <a:rPr lang="en-US" sz="1600" b="1" dirty="0" smtClean="0"/>
              <a:t>Outer radius tracker</a:t>
            </a:r>
          </a:p>
          <a:p>
            <a:pPr lvl="1"/>
            <a:r>
              <a:rPr lang="en-US" sz="1600" b="1" dirty="0" smtClean="0"/>
              <a:t>Computing &amp; Software</a:t>
            </a:r>
          </a:p>
          <a:p>
            <a:pPr lvl="2"/>
            <a:r>
              <a:rPr lang="en-US" sz="1600" b="1" dirty="0" smtClean="0"/>
              <a:t>Use of GPUs</a:t>
            </a:r>
          </a:p>
          <a:p>
            <a:pPr lvl="2"/>
            <a:r>
              <a:rPr lang="en-US" sz="1600" b="1" dirty="0" smtClean="0"/>
              <a:t>Core software</a:t>
            </a:r>
          </a:p>
          <a:p>
            <a:pPr lvl="2"/>
            <a:r>
              <a:rPr lang="en-US" sz="1600" b="1" dirty="0" smtClean="0"/>
              <a:t>Architectures</a:t>
            </a:r>
          </a:p>
          <a:p>
            <a:r>
              <a:rPr lang="en-US" sz="2000" b="1" dirty="0" smtClean="0"/>
              <a:t>Physics studies</a:t>
            </a:r>
          </a:p>
          <a:p>
            <a:pPr lvl="1"/>
            <a:r>
              <a:rPr lang="en-US" sz="1700" b="1" dirty="0" smtClean="0"/>
              <a:t>Justification for the Phase-II upgrade</a:t>
            </a:r>
          </a:p>
          <a:p>
            <a:pPr lvl="1"/>
            <a:r>
              <a:rPr lang="en-US" sz="1700" b="1" dirty="0" smtClean="0"/>
              <a:t>Performance studies</a:t>
            </a:r>
          </a:p>
          <a:p>
            <a:r>
              <a:rPr lang="en-US" sz="2000" b="1" dirty="0" smtClean="0"/>
              <a:t>Technical and organizational issues</a:t>
            </a:r>
          </a:p>
          <a:p>
            <a:pPr lvl="1"/>
            <a:r>
              <a:rPr lang="en-US" sz="1600" b="1" dirty="0" smtClean="0"/>
              <a:t>Opening of ATLAS &amp; working with active materials</a:t>
            </a:r>
          </a:p>
          <a:p>
            <a:pPr lvl="1"/>
            <a:r>
              <a:rPr lang="en-US" sz="1600" b="1" dirty="0" smtClean="0"/>
              <a:t>Plans for TDRs, MoUs, Cost estimate and schedule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47" y="1115541"/>
            <a:ext cx="10242451" cy="6984776"/>
          </a:xfrm>
        </p:spPr>
        <p:txBody>
          <a:bodyPr>
            <a:normAutofit fontScale="32500" lnSpcReduction="20000"/>
          </a:bodyPr>
          <a:lstStyle/>
          <a:p>
            <a:pPr>
              <a:buClr>
                <a:srgbClr val="FF0000"/>
              </a:buClr>
              <a:buNone/>
            </a:pPr>
            <a:endParaRPr lang="en-US" sz="64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6400" b="1" i="1" dirty="0" smtClean="0">
                <a:solidFill>
                  <a:schemeClr val="bg1">
                    <a:lumMod val="50000"/>
                  </a:schemeClr>
                </a:solidFill>
              </a:rPr>
              <a:t>January: </a:t>
            </a:r>
            <a:r>
              <a:rPr lang="en-US" sz="6400" b="1" dirty="0" smtClean="0">
                <a:solidFill>
                  <a:schemeClr val="bg1">
                    <a:lumMod val="50000"/>
                  </a:schemeClr>
                </a:solidFill>
              </a:rPr>
              <a:t>Global editors identified and strategy presented at ATLAS Week.</a:t>
            </a:r>
            <a:endParaRPr lang="en-US" sz="6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6400" b="1" i="1" dirty="0" smtClean="0">
                <a:solidFill>
                  <a:schemeClr val="bg1">
                    <a:lumMod val="50000"/>
                  </a:schemeClr>
                </a:solidFill>
              </a:rPr>
              <a:t>February:  </a:t>
            </a:r>
            <a:r>
              <a:rPr lang="en-US" sz="6400" b="1" dirty="0" smtClean="0">
                <a:solidFill>
                  <a:schemeClr val="bg1">
                    <a:lumMod val="50000"/>
                  </a:schemeClr>
                </a:solidFill>
              </a:rPr>
              <a:t>Identified </a:t>
            </a:r>
            <a:r>
              <a:rPr lang="en-US" sz="6400" b="1" dirty="0" smtClean="0">
                <a:solidFill>
                  <a:schemeClr val="bg1">
                    <a:lumMod val="50000"/>
                  </a:schemeClr>
                </a:solidFill>
              </a:rPr>
              <a:t>chapter editors in consultation with Project Leaders.</a:t>
            </a:r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March:  </a:t>
            </a:r>
            <a:r>
              <a:rPr lang="en-US" sz="6400" b="1" dirty="0" smtClean="0"/>
              <a:t>Agreed outline &amp; schedule of the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 with chapter </a:t>
            </a:r>
            <a:r>
              <a:rPr lang="en-US" sz="6400" b="1" dirty="0" smtClean="0"/>
              <a:t>editors.</a:t>
            </a:r>
            <a:endParaRPr lang="en-US" sz="6400" b="1" dirty="0" smtClean="0"/>
          </a:p>
          <a:p>
            <a:pPr>
              <a:buClr>
                <a:srgbClr val="FF0000"/>
              </a:buClr>
              <a:buNone/>
            </a:pPr>
            <a:r>
              <a:rPr lang="en-US" sz="6400" b="1" dirty="0" smtClean="0"/>
              <a:t>		     Discussion with TDAQ on L0/L1 </a:t>
            </a:r>
            <a:r>
              <a:rPr lang="en-US" sz="6400" b="1" dirty="0" err="1" smtClean="0"/>
              <a:t>vs</a:t>
            </a:r>
            <a:r>
              <a:rPr lang="en-US" sz="6400" b="1" dirty="0" smtClean="0"/>
              <a:t> L1 issue &amp; </a:t>
            </a:r>
            <a:r>
              <a:rPr lang="en-US" sz="6400" b="1" dirty="0" smtClean="0"/>
              <a:t>latency.</a:t>
            </a:r>
            <a:r>
              <a:rPr lang="en-US" sz="6400" b="1" dirty="0" smtClean="0"/>
              <a:t>		</a:t>
            </a:r>
          </a:p>
          <a:p>
            <a:pPr>
              <a:buClr>
                <a:srgbClr val="FF0000"/>
              </a:buClr>
              <a:buNone/>
            </a:pPr>
            <a:r>
              <a:rPr lang="en-US" sz="6400" b="1" dirty="0" smtClean="0"/>
              <a:t>		     Work with Upgrade Physics Sub-committee to identify physics 	     topics and required simulation tools and </a:t>
            </a:r>
            <a:r>
              <a:rPr lang="en-US" sz="6400" b="1" dirty="0" smtClean="0"/>
              <a:t>samples.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May:     </a:t>
            </a:r>
            <a:r>
              <a:rPr lang="en-US" sz="6400" b="1" dirty="0" smtClean="0"/>
              <a:t>Version-0 of the document </a:t>
            </a:r>
            <a:r>
              <a:rPr lang="en-US" sz="6400" b="1" dirty="0" smtClean="0"/>
              <a:t>ready.</a:t>
            </a:r>
            <a:endParaRPr lang="en-US" sz="6400" b="1" dirty="0" smtClean="0"/>
          </a:p>
          <a:p>
            <a:pPr>
              <a:buClr>
                <a:srgbClr val="FF0000"/>
              </a:buClr>
              <a:buNone/>
            </a:pPr>
            <a:r>
              <a:rPr lang="en-US" sz="6400" b="1" dirty="0" smtClean="0"/>
              <a:t>		     Include summary of TDAQ strategy and list of physics channels to     	     be explored for performance studies and physics </a:t>
            </a:r>
            <a:r>
              <a:rPr lang="en-US" sz="6400" b="1" dirty="0" smtClean="0"/>
              <a:t>justification. 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June:    </a:t>
            </a:r>
            <a:r>
              <a:rPr lang="en-US" sz="6400" b="1" dirty="0" smtClean="0"/>
              <a:t>Presentation at June ATLAS week of status of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. 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Sept:     </a:t>
            </a:r>
            <a:r>
              <a:rPr lang="en-US" sz="6400" b="1" dirty="0" smtClean="0"/>
              <a:t>First complete draft </a:t>
            </a:r>
            <a:r>
              <a:rPr lang="en-US" sz="6400" b="1" dirty="0" smtClean="0"/>
              <a:t>ready. 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Oct:       </a:t>
            </a:r>
            <a:r>
              <a:rPr lang="en-US" sz="6400" b="1" dirty="0" smtClean="0"/>
              <a:t>Presentation at October ATLAS week of draft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.</a:t>
            </a:r>
            <a:endParaRPr lang="en-US" sz="6400" b="1" dirty="0" smtClean="0"/>
          </a:p>
          <a:p>
            <a:pPr>
              <a:buClr>
                <a:srgbClr val="FF0000"/>
              </a:buClr>
              <a:buNone/>
            </a:pPr>
            <a:r>
              <a:rPr lang="en-US" sz="6400" b="1" dirty="0" smtClean="0"/>
              <a:t>		     Comments from collaboration following ATLAS </a:t>
            </a:r>
            <a:r>
              <a:rPr lang="en-US" sz="6400" b="1" dirty="0" smtClean="0"/>
              <a:t>week. 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Dec:      </a:t>
            </a:r>
            <a:r>
              <a:rPr lang="en-US" sz="6400" b="1" dirty="0" smtClean="0"/>
              <a:t>Submit draft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 to the </a:t>
            </a:r>
            <a:r>
              <a:rPr lang="en-US" sz="6400" b="1" dirty="0" smtClean="0"/>
              <a:t>LHCC. </a:t>
            </a:r>
            <a:endParaRPr lang="en-US" sz="6400" b="1" dirty="0" smtClean="0"/>
          </a:p>
          <a:p>
            <a:pPr>
              <a:buClr>
                <a:srgbClr val="FF0000"/>
              </a:buClr>
              <a:buNone/>
            </a:pPr>
            <a:r>
              <a:rPr lang="en-US" sz="6400" b="1" dirty="0" smtClean="0">
                <a:solidFill>
                  <a:srgbClr val="FF0000"/>
                </a:solidFill>
              </a:rPr>
              <a:t>2013</a:t>
            </a:r>
            <a:r>
              <a:rPr lang="en-US" sz="6400" b="1" dirty="0" smtClean="0"/>
              <a:t> </a:t>
            </a:r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Jan/Feb:    </a:t>
            </a:r>
            <a:r>
              <a:rPr lang="en-US" sz="6400" b="1" dirty="0" smtClean="0"/>
              <a:t>Submit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 for approval by ATLAS </a:t>
            </a:r>
            <a:r>
              <a:rPr lang="en-US" sz="6400" b="1" dirty="0" smtClean="0"/>
              <a:t>CB. </a:t>
            </a:r>
            <a:endParaRPr lang="en-US" sz="6400" b="1" dirty="0" smtClean="0"/>
          </a:p>
          <a:p>
            <a:pPr>
              <a:buClr>
                <a:srgbClr val="FF0000"/>
              </a:buClr>
            </a:pPr>
            <a:r>
              <a:rPr lang="en-US" sz="6400" b="1" i="1" dirty="0" smtClean="0"/>
              <a:t>Mar/April:  </a:t>
            </a:r>
            <a:r>
              <a:rPr lang="en-US" sz="6400" b="1" dirty="0" smtClean="0"/>
              <a:t>Submission of the </a:t>
            </a:r>
            <a:r>
              <a:rPr lang="en-US" sz="6400" b="1" dirty="0" err="1" smtClean="0"/>
              <a:t>LoI</a:t>
            </a:r>
            <a:r>
              <a:rPr lang="en-US" sz="6400" b="1" dirty="0" smtClean="0"/>
              <a:t> to LHCC and </a:t>
            </a:r>
            <a:r>
              <a:rPr lang="en-US" sz="6400" b="1" dirty="0" smtClean="0"/>
              <a:t>RRB. </a:t>
            </a:r>
            <a:endParaRPr lang="en-US" sz="6400" b="1" dirty="0" smtClean="0"/>
          </a:p>
          <a:p>
            <a:pPr>
              <a:buClr>
                <a:srgbClr val="FF0000"/>
              </a:buCl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algn="r"/>
            <a:fld id="{86ED8305-43CE-F646-B20F-724BD5B7DF91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58927" y="401495"/>
            <a:ext cx="8535451" cy="786054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Phase-II </a:t>
            </a:r>
            <a:r>
              <a:rPr lang="en-US" sz="49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LoI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-287362"/>
            <a:ext cx="9621837" cy="1258887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011" y="899517"/>
            <a:ext cx="10695509" cy="4989512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ATLAS has planning for a coherent overall upgrade programme up to and including Phase-II.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IBL programme progressing well and is on target to deliver a 4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, innermost, layer for the pixel system at Phase-0.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Detailed plans for Phase-I have been accepted within the collaboration and Letter of Intent produced.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Core costs have been estimated in the Phase-I </a:t>
            </a:r>
            <a:r>
              <a:rPr lang="en-GB" sz="2400" b="1" dirty="0" err="1" smtClean="0"/>
              <a:t>LoI</a:t>
            </a:r>
            <a:r>
              <a:rPr lang="en-GB" sz="2400" b="1" dirty="0" smtClean="0"/>
              <a:t> and presented to the RRB and national contact physicists.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LHCC questions on upgrade plans and Initial comments on </a:t>
            </a:r>
            <a:r>
              <a:rPr lang="en-GB" sz="2400" b="1" dirty="0" err="1" smtClean="0"/>
              <a:t>LoI</a:t>
            </a:r>
            <a:r>
              <a:rPr lang="en-GB" sz="2400" b="1" dirty="0" smtClean="0"/>
              <a:t> welcomed and responses provided: 					– more details in presentations on AFP and IBL today 		– formal feedback sought in time for April RRB.</a:t>
            </a:r>
          </a:p>
          <a:p>
            <a:pPr>
              <a:spcBef>
                <a:spcPts val="600"/>
              </a:spcBef>
              <a:buClr>
                <a:srgbClr val="FF0000"/>
              </a:buClr>
            </a:pPr>
            <a:r>
              <a:rPr lang="en-GB" sz="2400" b="1" dirty="0" smtClean="0"/>
              <a:t>ATLAS has started the usual formal process for approval of its upgrade plans through to 2022. The process is ongoing with first </a:t>
            </a:r>
            <a:r>
              <a:rPr lang="en-GB" sz="2400" b="1" dirty="0" err="1" smtClean="0"/>
              <a:t>LoIs</a:t>
            </a:r>
            <a:r>
              <a:rPr lang="en-GB" sz="2400" b="1" dirty="0" smtClean="0"/>
              <a:t>, then progressing through TDRs and MOUs for each of the major project components, including all necessary peer review processes.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2" y="7157193"/>
            <a:ext cx="623689" cy="402483"/>
          </a:xfrm>
          <a:prstGeom prst="rect">
            <a:avLst/>
          </a:prstGeom>
        </p:spPr>
        <p:txBody>
          <a:bodyPr lIns="90882" tIns="45441" rIns="90882" bIns="45441"/>
          <a:lstStyle/>
          <a:p>
            <a:pPr>
              <a:defRPr/>
            </a:pPr>
            <a:fld id="{993EAE85-B4FB-5546-97E4-6D3878930C3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2" name="Group 31"/>
          <p:cNvGrpSpPr/>
          <p:nvPr/>
        </p:nvGrpSpPr>
        <p:grpSpPr>
          <a:xfrm>
            <a:off x="593291" y="1081101"/>
            <a:ext cx="9505230" cy="6299136"/>
            <a:chOff x="599281" y="885825"/>
            <a:chExt cx="9601200" cy="6301782"/>
          </a:xfrm>
        </p:grpSpPr>
        <p:grpSp>
          <p:nvGrpSpPr>
            <p:cNvPr id="3" name="Group 4"/>
            <p:cNvGrpSpPr/>
            <p:nvPr/>
          </p:nvGrpSpPr>
          <p:grpSpPr>
            <a:xfrm>
              <a:off x="599281" y="885825"/>
              <a:ext cx="9601200" cy="6301782"/>
              <a:chOff x="599281" y="885825"/>
              <a:chExt cx="9601200" cy="6301782"/>
            </a:xfrm>
          </p:grpSpPr>
          <p:pic>
            <p:nvPicPr>
              <p:cNvPr id="6" name="Picture 5" descr="Screen shot 2011-09-18 at 8.05.36 AM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xmlns:mv="urn:schemas-microsoft-com:mac:vml" xmlns:mc="http://schemas.openxmlformats.org/markup-compatibility/2006"/>
                  </a:ext>
                </a:extLst>
              </a:blip>
              <a:stretch>
                <a:fillRect/>
              </a:stretch>
            </p:blipFill>
            <p:spPr>
              <a:xfrm>
                <a:off x="599281" y="885825"/>
                <a:ext cx="9601200" cy="630178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6466681" y="5698093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?</a:t>
                </a:r>
                <a:r>
                  <a:rPr lang="en-US" dirty="0" smtClean="0">
                    <a:latin typeface="Helvetica"/>
                    <a:cs typeface="Helvetica"/>
                  </a:rPr>
                  <a:t>, IR</a:t>
                </a:r>
                <a:endParaRPr lang="en-US" dirty="0">
                  <a:latin typeface="Helvetica"/>
                  <a:cs typeface="Helvetica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14081" y="1724025"/>
                <a:ext cx="304800" cy="609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672800" y="1793427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4x</a:t>
                </a:r>
                <a:endParaRPr lang="en-US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171281" y="4924425"/>
              <a:ext cx="2438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Helvetica"/>
                </a:rPr>
                <a:t>, bunch spacing 25 ns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81281" y="2254448"/>
              <a:ext cx="106680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/>
                  <a:cs typeface="Helvetica"/>
                </a:rPr>
                <a:t>~20-25 fb</a:t>
              </a:r>
              <a:r>
                <a:rPr lang="en-US" sz="1400" baseline="30000" dirty="0">
                  <a:latin typeface="Helvetica"/>
                  <a:cs typeface="Helvetica"/>
                </a:rPr>
                <a:t>-1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81281" y="4010025"/>
              <a:ext cx="1143000" cy="45159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/>
                  <a:cs typeface="Helvetica"/>
                </a:rPr>
                <a:t>~75-100 fb</a:t>
              </a:r>
              <a:r>
                <a:rPr lang="en-US" sz="1400" baseline="30000" dirty="0">
                  <a:latin typeface="Helvetica"/>
                  <a:cs typeface="Helvetica"/>
                </a:rPr>
                <a:t>-1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33681" y="5454848"/>
              <a:ext cx="91440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Helvetica"/>
                  <a:cs typeface="Helvetica"/>
                </a:rPr>
                <a:t>~350 fb</a:t>
              </a:r>
              <a:r>
                <a:rPr lang="en-US" sz="1400" baseline="30000" dirty="0">
                  <a:latin typeface="Helvetica"/>
                  <a:cs typeface="Helvetica"/>
                </a:rPr>
                <a:t>-1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52281" y="3552825"/>
              <a:ext cx="2438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Times New Roman"/>
                </a:rPr>
                <a:t>, bunch spacing 25 ns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5681" y="1781115"/>
              <a:ext cx="25908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Helvetica"/>
                </a:rPr>
                <a:t>, bunch spacing 50 ns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09481" y="2028825"/>
              <a:ext cx="762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75681" y="2619315"/>
              <a:ext cx="46482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Times New Roman"/>
                </a:rPr>
                <a:t>Go to design energy, nominal luminosity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75681" y="4314825"/>
              <a:ext cx="68580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Times New Roman"/>
                </a:rPr>
                <a:t>Injector and LHC Phase-1 upgrade to full design luminosity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75681" y="5686425"/>
              <a:ext cx="57912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Times New Roman"/>
                  <a:cs typeface="Times New Roman"/>
                </a:rPr>
                <a:t>HL-LHC Phase-2 upgrade, IR, crab cavities?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51881" y="6505515"/>
              <a:ext cx="57912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Palatino Linotype"/>
                  <a:cs typeface="Times New Roman"/>
                </a:rPr>
                <a:t>√ </a:t>
              </a:r>
              <a:r>
                <a:rPr lang="en-US" sz="2000" dirty="0" smtClean="0">
                  <a:latin typeface="Times New Roman"/>
                  <a:cs typeface="Times New Roman"/>
                </a:rPr>
                <a:t>s=14 </a:t>
              </a:r>
              <a:r>
                <a:rPr lang="en-US" sz="2000" dirty="0">
                  <a:latin typeface="Times New Roman"/>
                  <a:cs typeface="Times New Roman"/>
                </a:rPr>
                <a:t>TeV, L=5x10</a:t>
              </a:r>
              <a:r>
                <a:rPr lang="en-US" sz="2000" baseline="30000" dirty="0">
                  <a:latin typeface="Times New Roman"/>
                  <a:cs typeface="Times New Roman"/>
                </a:rPr>
                <a:t>34</a:t>
              </a:r>
              <a:r>
                <a:rPr lang="en-US" sz="2000" dirty="0">
                  <a:latin typeface="Times New Roman"/>
                  <a:cs typeface="Times New Roman"/>
                </a:rPr>
                <a:t> cm</a:t>
              </a:r>
              <a:r>
                <a:rPr lang="en-US" sz="2000" baseline="30000" dirty="0">
                  <a:latin typeface="Times New Roman"/>
                  <a:cs typeface="Times New Roman"/>
                </a:rPr>
                <a:t>-2 </a:t>
              </a:r>
              <a:r>
                <a:rPr lang="en-US" sz="2000" dirty="0">
                  <a:latin typeface="Times New Roman"/>
                  <a:cs typeface="Times New Roman"/>
                </a:rPr>
                <a:t>s</a:t>
              </a:r>
              <a:r>
                <a:rPr lang="en-US" sz="2000" baseline="30000" dirty="0">
                  <a:latin typeface="Times New Roman"/>
                  <a:cs typeface="Times New Roman"/>
                </a:rPr>
                <a:t>-1</a:t>
              </a:r>
              <a:r>
                <a:rPr lang="en-US" sz="2000" dirty="0">
                  <a:latin typeface="Times New Roman"/>
                  <a:cs typeface="Times New Roman"/>
                </a:rPr>
                <a:t>, luminosity </a:t>
              </a:r>
              <a:r>
                <a:rPr lang="en-US" sz="2000" dirty="0" err="1">
                  <a:latin typeface="Times New Roman"/>
                  <a:cs typeface="Times New Roman"/>
                </a:rPr>
                <a:t>levelling</a:t>
              </a:r>
              <a:endParaRPr lang="en-US" sz="2000" dirty="0">
                <a:latin typeface="Times New Roman"/>
                <a:cs typeface="Times New Roman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51881" y="4924425"/>
              <a:ext cx="57912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Palatino Linotype"/>
                  <a:cs typeface="Times New Roman"/>
                </a:rPr>
                <a:t>√ </a:t>
              </a:r>
              <a:r>
                <a:rPr lang="en-US" sz="2000" dirty="0" smtClean="0">
                  <a:latin typeface="Times New Roman"/>
                  <a:cs typeface="Times New Roman"/>
                </a:rPr>
                <a:t>s=14 </a:t>
              </a:r>
              <a:r>
                <a:rPr lang="en-US" sz="2000" dirty="0">
                  <a:latin typeface="Times New Roman"/>
                  <a:cs typeface="Times New Roman"/>
                </a:rPr>
                <a:t>TeV, </a:t>
              </a:r>
              <a:r>
                <a:rPr lang="en-US" sz="2000" dirty="0" smtClean="0">
                  <a:latin typeface="Times New Roman"/>
                  <a:cs typeface="Times New Roman"/>
                </a:rPr>
                <a:t>L~2x10</a:t>
              </a:r>
              <a:r>
                <a:rPr lang="en-US" sz="2000" baseline="30000" dirty="0" smtClean="0">
                  <a:latin typeface="Times New Roman"/>
                  <a:cs typeface="Times New Roman"/>
                </a:rPr>
                <a:t>34</a:t>
              </a:r>
              <a:r>
                <a:rPr lang="en-US" sz="2000" dirty="0" smtClean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cm</a:t>
              </a:r>
              <a:r>
                <a:rPr lang="en-US" sz="2000" baseline="30000" dirty="0">
                  <a:latin typeface="Times New Roman"/>
                  <a:cs typeface="Times New Roman"/>
                </a:rPr>
                <a:t>-2 </a:t>
              </a:r>
              <a:r>
                <a:rPr lang="en-US" sz="2000" dirty="0">
                  <a:latin typeface="Times New Roman"/>
                  <a:cs typeface="Times New Roman"/>
                </a:rPr>
                <a:t>s</a:t>
              </a:r>
              <a:r>
                <a:rPr lang="en-US" sz="2000" baseline="30000" dirty="0">
                  <a:latin typeface="Times New Roman"/>
                  <a:cs typeface="Times New Roman"/>
                </a:rPr>
                <a:t>-1</a:t>
              </a:r>
              <a:r>
                <a:rPr lang="en-US" sz="2000" dirty="0">
                  <a:latin typeface="Times New Roman"/>
                  <a:cs typeface="Times New Roman"/>
                </a:rPr>
                <a:t>, bunch spacing 25 ns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1881" y="3552825"/>
              <a:ext cx="6030136" cy="40027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Palatino Linotype"/>
                  <a:cs typeface="Times New Roman"/>
                </a:rPr>
                <a:t>√</a:t>
              </a:r>
              <a:r>
                <a:rPr lang="en-US" sz="2000" dirty="0" smtClean="0">
                  <a:latin typeface="Times New Roman"/>
                  <a:cs typeface="Times New Roman"/>
                </a:rPr>
                <a:t>s=13~14 </a:t>
              </a:r>
              <a:r>
                <a:rPr lang="en-US" sz="2000" dirty="0">
                  <a:latin typeface="Times New Roman"/>
                  <a:cs typeface="Times New Roman"/>
                </a:rPr>
                <a:t>TeV, </a:t>
              </a:r>
              <a:r>
                <a:rPr lang="en-US" sz="2000" dirty="0" smtClean="0">
                  <a:latin typeface="Times New Roman"/>
                  <a:cs typeface="Times New Roman"/>
                </a:rPr>
                <a:t>L~1x10</a:t>
              </a:r>
              <a:r>
                <a:rPr lang="en-US" sz="2000" baseline="30000" dirty="0" smtClean="0">
                  <a:latin typeface="Times New Roman"/>
                  <a:cs typeface="Times New Roman"/>
                </a:rPr>
                <a:t>34</a:t>
              </a:r>
              <a:r>
                <a:rPr lang="en-US" sz="2000" dirty="0" smtClean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cm</a:t>
              </a:r>
              <a:r>
                <a:rPr lang="en-US" sz="2000" baseline="30000" dirty="0">
                  <a:latin typeface="Times New Roman"/>
                  <a:cs typeface="Times New Roman"/>
                </a:rPr>
                <a:t>-2 </a:t>
              </a:r>
              <a:r>
                <a:rPr lang="en-US" sz="2000" dirty="0">
                  <a:latin typeface="Times New Roman"/>
                  <a:cs typeface="Times New Roman"/>
                </a:rPr>
                <a:t>s</a:t>
              </a:r>
              <a:r>
                <a:rPr lang="en-US" sz="2000" baseline="30000" dirty="0">
                  <a:latin typeface="Times New Roman"/>
                  <a:cs typeface="Times New Roman"/>
                </a:rPr>
                <a:t>-1</a:t>
              </a:r>
              <a:r>
                <a:rPr lang="en-US" sz="2000" dirty="0">
                  <a:latin typeface="Times New Roman"/>
                  <a:cs typeface="Times New Roman"/>
                </a:rPr>
                <a:t>, bunch spacing 25 ns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51881" y="1800225"/>
              <a:ext cx="60960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Palatino Linotype"/>
                  <a:cs typeface="Times New Roman"/>
                </a:rPr>
                <a:t>√ </a:t>
              </a:r>
              <a:r>
                <a:rPr lang="en-US" sz="2000" dirty="0" smtClean="0">
                  <a:latin typeface="Times New Roman"/>
                  <a:cs typeface="Times New Roman"/>
                </a:rPr>
                <a:t>s=7~8 </a:t>
              </a:r>
              <a:r>
                <a:rPr lang="en-US" sz="2000" dirty="0">
                  <a:latin typeface="Times New Roman"/>
                  <a:cs typeface="Times New Roman"/>
                </a:rPr>
                <a:t>TeV, L</a:t>
              </a:r>
              <a:r>
                <a:rPr lang="en-US" sz="2000" dirty="0" smtClean="0">
                  <a:latin typeface="Times New Roman"/>
                  <a:cs typeface="Times New Roman"/>
                </a:rPr>
                <a:t>=6x10</a:t>
              </a:r>
              <a:r>
                <a:rPr lang="en-US" sz="2000" baseline="30000" dirty="0" smtClean="0">
                  <a:latin typeface="Times New Roman"/>
                  <a:cs typeface="Times New Roman"/>
                </a:rPr>
                <a:t>33</a:t>
              </a:r>
              <a:r>
                <a:rPr lang="en-US" sz="2000" dirty="0" smtClean="0">
                  <a:latin typeface="Times New Roman"/>
                  <a:cs typeface="Times New Roman"/>
                </a:rPr>
                <a:t> </a:t>
              </a:r>
              <a:r>
                <a:rPr lang="en-US" sz="2000" dirty="0">
                  <a:latin typeface="Times New Roman"/>
                  <a:cs typeface="Times New Roman"/>
                </a:rPr>
                <a:t>cm</a:t>
              </a:r>
              <a:r>
                <a:rPr lang="en-US" sz="2000" baseline="30000" dirty="0">
                  <a:latin typeface="Times New Roman"/>
                  <a:cs typeface="Times New Roman"/>
                </a:rPr>
                <a:t>-2 </a:t>
              </a:r>
              <a:r>
                <a:rPr lang="en-US" sz="2000" dirty="0">
                  <a:latin typeface="Times New Roman"/>
                  <a:cs typeface="Times New Roman"/>
                </a:rPr>
                <a:t>s</a:t>
              </a:r>
              <a:r>
                <a:rPr lang="en-US" sz="2000" baseline="30000" dirty="0">
                  <a:latin typeface="Times New Roman"/>
                  <a:cs typeface="Times New Roman"/>
                </a:rPr>
                <a:t>-1</a:t>
              </a:r>
              <a:r>
                <a:rPr lang="en-US" sz="2000" dirty="0">
                  <a:latin typeface="Times New Roman"/>
                  <a:cs typeface="Times New Roman"/>
                </a:rPr>
                <a:t>, bunch spacing 50 ns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75681" y="1114425"/>
              <a:ext cx="60960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340729" indent="-340729">
                <a:buFont typeface="Wingdings" charset="2"/>
                <a:buChar char="²"/>
              </a:pPr>
              <a:r>
                <a:rPr lang="en-US" sz="2000" dirty="0">
                  <a:latin typeface="Times New Roman"/>
                  <a:cs typeface="Times New Roman"/>
                </a:rPr>
                <a:t>LHC startup, </a:t>
              </a:r>
              <a:r>
                <a:rPr lang="en-US" sz="2000" dirty="0" smtClean="0">
                  <a:latin typeface="Palatino Linotype"/>
                  <a:cs typeface="Times New Roman"/>
                </a:rPr>
                <a:t>√ </a:t>
              </a:r>
              <a:r>
                <a:rPr lang="en-US" sz="2000" dirty="0" smtClean="0">
                  <a:latin typeface="Times New Roman"/>
                  <a:cs typeface="Times New Roman"/>
                </a:rPr>
                <a:t>s </a:t>
              </a:r>
              <a:r>
                <a:rPr lang="en-US" sz="2000" dirty="0">
                  <a:latin typeface="Times New Roman"/>
                  <a:cs typeface="Times New Roman"/>
                </a:rPr>
                <a:t>= 900 GeV</a:t>
              </a:r>
            </a:p>
          </p:txBody>
        </p:sp>
      </p:grp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534988" y="44450"/>
            <a:ext cx="9621837" cy="706438"/>
          </a:xfrm>
        </p:spPr>
        <p:txBody>
          <a:bodyPr/>
          <a:lstStyle/>
          <a:p>
            <a:pPr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Schedule Assumptions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833" y="755501"/>
            <a:ext cx="10708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rgbClr val="0000CC"/>
                </a:solidFill>
              </a:rPr>
              <a:t>https://indico.cern.ch/getFile.py/access?contribId=31&amp;sessionId=5&amp;resId=1&amp;materialId=slides&amp;confId=164089 </a:t>
            </a:r>
            <a:endParaRPr lang="en-GB" u="sng" dirty="0">
              <a:solidFill>
                <a:srgbClr val="0000CC"/>
              </a:solidFill>
            </a:endParaRPr>
          </a:p>
        </p:txBody>
      </p:sp>
      <p:sp>
        <p:nvSpPr>
          <p:cNvPr id="32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2327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00" y="1042988"/>
            <a:ext cx="6265863" cy="601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34988" y="0"/>
            <a:ext cx="9621837" cy="1258888"/>
          </a:xfrm>
          <a:prstGeom prst="rect">
            <a:avLst/>
          </a:prstGeom>
        </p:spPr>
        <p:txBody>
          <a:bodyPr lIns="104287" tIns="52144" rIns="104287" bIns="52144"/>
          <a:lstStyle/>
          <a:p>
            <a:pPr algn="ctr" defTabSz="1042988" eaLnBrk="0" hangingPunct="0">
              <a:defRPr/>
            </a:pPr>
            <a:r>
              <a:rPr lang="en-US" sz="5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Draft Target Specifications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6713538" y="1116013"/>
            <a:ext cx="3529012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b="1"/>
              <a:t>Plan for occupancy numbers based on this (see µ values below)</a:t>
            </a:r>
          </a:p>
          <a:p>
            <a:pPr eaLnBrk="0" hangingPunct="0"/>
            <a:endParaRPr lang="en-GB" b="1"/>
          </a:p>
          <a:p>
            <a:pPr eaLnBrk="0" hangingPunct="0"/>
            <a:r>
              <a:rPr lang="en-GB" b="1"/>
              <a:t>Plan integrated dose figures based on this</a:t>
            </a:r>
          </a:p>
          <a:p>
            <a:pPr eaLnBrk="0" hangingPunct="0"/>
            <a:endParaRPr lang="en-GB" b="1"/>
          </a:p>
          <a:p>
            <a:pPr eaLnBrk="0" hangingPunct="0"/>
            <a:r>
              <a:rPr lang="en-GB" b="1"/>
              <a:t>µ values going with the peak luminosity figure if achieved with 25ns beam crossing</a:t>
            </a:r>
          </a:p>
          <a:p>
            <a:pPr eaLnBrk="0" hangingPunct="0"/>
            <a:endParaRPr lang="en-GB" b="1"/>
          </a:p>
          <a:p>
            <a:pPr eaLnBrk="0" hangingPunct="0"/>
            <a:r>
              <a:rPr lang="en-GB" b="1"/>
              <a:t>When we calculate the dose figures which are used to specify the radiation hardness of  components which can be reliably tested for post-irradiation performance (eg ASICs, silicon sensors, diamond, ...) apply this safety factor to the dose calculations in setting the radiation survival specification</a:t>
            </a:r>
          </a:p>
          <a:p>
            <a:pPr eaLnBrk="0" hangingPunct="0"/>
            <a:r>
              <a:rPr lang="en-GB" sz="2000" b="1">
                <a:solidFill>
                  <a:srgbClr val="FF0000"/>
                </a:solidFill>
              </a:rPr>
              <a:t>(Still under discussion)</a:t>
            </a:r>
          </a:p>
        </p:txBody>
      </p:sp>
      <p:cxnSp>
        <p:nvCxnSpPr>
          <p:cNvPr id="8197" name="Straight Arrow Connector 5"/>
          <p:cNvCxnSpPr>
            <a:cxnSpLocks noChangeShapeType="1"/>
          </p:cNvCxnSpPr>
          <p:nvPr/>
        </p:nvCxnSpPr>
        <p:spPr bwMode="auto">
          <a:xfrm flipV="1">
            <a:off x="6281738" y="1692275"/>
            <a:ext cx="431800" cy="28733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198" name="Straight Arrow Connector 7"/>
          <p:cNvCxnSpPr>
            <a:cxnSpLocks noChangeShapeType="1"/>
          </p:cNvCxnSpPr>
          <p:nvPr/>
        </p:nvCxnSpPr>
        <p:spPr bwMode="auto">
          <a:xfrm>
            <a:off x="6281738" y="2266950"/>
            <a:ext cx="431800" cy="158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199" name="Straight Arrow Connector 10"/>
          <p:cNvCxnSpPr>
            <a:cxnSpLocks noChangeShapeType="1"/>
          </p:cNvCxnSpPr>
          <p:nvPr/>
        </p:nvCxnSpPr>
        <p:spPr bwMode="auto">
          <a:xfrm>
            <a:off x="5921375" y="2916238"/>
            <a:ext cx="792163" cy="2159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200" name="Straight Arrow Connector 12"/>
          <p:cNvCxnSpPr>
            <a:cxnSpLocks noChangeShapeType="1"/>
          </p:cNvCxnSpPr>
          <p:nvPr/>
        </p:nvCxnSpPr>
        <p:spPr bwMode="auto">
          <a:xfrm>
            <a:off x="5921375" y="3492500"/>
            <a:ext cx="792163" cy="71913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2438" y="0"/>
            <a:ext cx="9623425" cy="70485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Phase-0 (installation 2013-14)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3338" y="684213"/>
            <a:ext cx="10299700" cy="687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329" tIns="36663" rIns="73329" bIns="36663">
            <a:spAutoFit/>
          </a:bodyPr>
          <a:lstStyle/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New Aluminum beam pipes to prevent activation problem and reduce BG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New </a:t>
            </a:r>
            <a:r>
              <a:rPr lang="en-US" sz="2600" b="1" dirty="0" err="1" smtClean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sz="2600" dirty="0" err="1" smtClean="0">
                <a:solidFill>
                  <a:schemeClr val="tx2"/>
                </a:solidFill>
                <a:latin typeface="Calibri" pitchFamily="34" charset="0"/>
              </a:rPr>
              <a:t>nsertable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pixel </a:t>
            </a:r>
            <a:r>
              <a:rPr lang="en-US" sz="2600" b="1" dirty="0" smtClean="0">
                <a:solidFill>
                  <a:srgbClr val="FF0000"/>
                </a:solidFill>
                <a:latin typeface="Calibri" pitchFamily="34" charset="0"/>
              </a:rPr>
              <a:t>B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n-US" sz="2600" b="1" dirty="0">
                <a:solidFill>
                  <a:srgbClr val="FF0000"/>
                </a:solidFill>
                <a:latin typeface="Calibri" pitchFamily="34" charset="0"/>
              </a:rPr>
              <a:t>L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</a:rPr>
              <a:t>ayer </a:t>
            </a: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en-US" sz="2600" b="1" dirty="0">
                <a:solidFill>
                  <a:srgbClr val="FF0000"/>
                </a:solidFill>
                <a:latin typeface="Calibri" pitchFamily="34" charset="0"/>
              </a:rPr>
              <a:t>IBL</a:t>
            </a: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)  (drives shutdown schedule)</a:t>
            </a:r>
            <a:endParaRPr lang="en-US" sz="2600" dirty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New pixel services (</a:t>
            </a:r>
            <a:r>
              <a:rPr lang="en-US" sz="2600" i="1" dirty="0" err="1">
                <a:solidFill>
                  <a:schemeClr val="tx2"/>
                </a:solidFill>
                <a:latin typeface="Calibri" pitchFamily="34" charset="0"/>
              </a:rPr>
              <a:t>nSQP</a:t>
            </a: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) (</a:t>
            </a:r>
            <a:r>
              <a:rPr lang="en-US" sz="2600" i="1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pending decision by mid 2012)</a:t>
            </a:r>
            <a:endParaRPr lang="en-US" sz="2600" i="1" dirty="0">
              <a:solidFill>
                <a:schemeClr val="tx2"/>
              </a:solidFill>
              <a:latin typeface="Calibri" pitchFamily="34" charset="0"/>
            </a:endParaRP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New small Be pipe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New evaporative cooling plant for Pixel and SCT + IBL CO</a:t>
            </a:r>
            <a:r>
              <a:rPr lang="en-US" sz="2600" i="1" baseline="-25000" dirty="0">
                <a:solidFill>
                  <a:schemeClr val="tx2"/>
                </a:solidFill>
                <a:latin typeface="Calibri" pitchFamily="34" charset="0"/>
              </a:rPr>
              <a:t>2</a:t>
            </a: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 cooling plant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Replace all calorimeter Low Voltage Power Supplies 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Finish the installation of the EE </a:t>
            </a:r>
            <a:r>
              <a:rPr lang="en-US" sz="2600" i="1" dirty="0" err="1">
                <a:solidFill>
                  <a:schemeClr val="tx2"/>
                </a:solidFill>
                <a:latin typeface="Calibri" pitchFamily="34" charset="0"/>
              </a:rPr>
              <a:t>muon</a:t>
            </a: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 chambers staged in 2003 + additional chambers in the feet (new electronics) and elevators region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Exchange all broken TGCs where possible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Consolidate part of the LUCID system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Upgrade the magnets cryogenics with a new spare main compressor and decouple </a:t>
            </a:r>
            <a:r>
              <a:rPr lang="en-US" sz="2600" dirty="0" err="1">
                <a:solidFill>
                  <a:schemeClr val="tx2"/>
                </a:solidFill>
                <a:latin typeface="Calibri" pitchFamily="34" charset="0"/>
              </a:rPr>
              <a:t>toroid</a:t>
            </a: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 and solenoid cryogenics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Add specific neutron shielding ( behind end-cap </a:t>
            </a:r>
            <a:r>
              <a:rPr lang="en-US" sz="2600" i="1" dirty="0" err="1">
                <a:solidFill>
                  <a:schemeClr val="tx2"/>
                </a:solidFill>
                <a:latin typeface="Calibri" pitchFamily="34" charset="0"/>
              </a:rPr>
              <a:t>toroid</a:t>
            </a: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, USA15)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Revisit the entire electricity supply network (UPS,…)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Repairs and maintenance work in general  !!!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dirty="0">
                <a:solidFill>
                  <a:schemeClr val="tx2"/>
                </a:solidFill>
                <a:latin typeface="Calibri" pitchFamily="34" charset="0"/>
              </a:rPr>
              <a:t>Preparations for Phase I upgrade (moveable b-pipe, AFP prototypes,… )</a:t>
            </a:r>
          </a:p>
          <a:p>
            <a:pPr marL="342900" indent="-274638" eaLnBrk="0" hangingPunct="0">
              <a:buClr>
                <a:srgbClr val="C00000"/>
              </a:buClr>
              <a:buFontTx/>
              <a:buChar char="-"/>
            </a:pPr>
            <a:r>
              <a:rPr lang="en-US" sz="2600" i="1" dirty="0">
                <a:solidFill>
                  <a:schemeClr val="tx2"/>
                </a:solidFill>
                <a:latin typeface="Calibri" pitchFamily="34" charset="0"/>
              </a:rPr>
              <a:t>MBTS removal and possible replacement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4988" y="49213"/>
            <a:ext cx="9621837" cy="5715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Phase-I (installation in or before LS2)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53975" y="1042988"/>
            <a:ext cx="10458450" cy="635317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104287" tIns="52144" rIns="104287" bIns="52144">
            <a:spAutoFit/>
          </a:bodyPr>
          <a:lstStyle/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dirty="0">
                <a:solidFill>
                  <a:schemeClr val="tx1"/>
                </a:solidFill>
                <a:latin typeface="Calibri" charset="0"/>
                <a:cs typeface="+mn-cs"/>
              </a:rPr>
              <a:t>New </a:t>
            </a:r>
            <a:r>
              <a:rPr lang="en-US" sz="2400" b="1" dirty="0" err="1">
                <a:solidFill>
                  <a:schemeClr val="tx1"/>
                </a:solidFill>
                <a:latin typeface="Calibri" charset="0"/>
                <a:cs typeface="+mn-cs"/>
              </a:rPr>
              <a:t>muon</a:t>
            </a:r>
            <a:r>
              <a:rPr lang="en-US" sz="2400" b="1" dirty="0">
                <a:solidFill>
                  <a:schemeClr val="tx1"/>
                </a:solidFill>
                <a:latin typeface="Calibri" charset="0"/>
                <a:cs typeface="+mn-cs"/>
              </a:rPr>
              <a:t> small wheels  with more trigger granularity and trigger track vector information</a:t>
            </a: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Fast track trigger (FTK) using SCT and pixel hits (input to LVL2) expected installation before </a:t>
            </a:r>
            <a:r>
              <a:rPr lang="en-US" sz="2400" b="1" i="1" dirty="0" smtClean="0">
                <a:solidFill>
                  <a:schemeClr val="tx1"/>
                </a:solidFill>
                <a:latin typeface="Calibri" charset="0"/>
                <a:cs typeface="+mn-cs"/>
              </a:rPr>
              <a:t>LS2</a:t>
            </a:r>
            <a:endParaRPr lang="en-US" sz="2400" b="1" i="1" dirty="0">
              <a:solidFill>
                <a:schemeClr val="tx1"/>
              </a:solidFill>
              <a:latin typeface="Calibri" charset="0"/>
              <a:cs typeface="+mn-cs"/>
            </a:endParaRP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dirty="0">
                <a:solidFill>
                  <a:schemeClr val="tx1"/>
                </a:solidFill>
                <a:latin typeface="Calibri" charset="0"/>
                <a:cs typeface="+mn-cs"/>
              </a:rPr>
              <a:t>Higher-granularity calorimeter LVL1 trigger and associated front-end electronics</a:t>
            </a: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Topological trigger processors combining LVL1 information from different regions of interest (improvements starting well before </a:t>
            </a:r>
            <a:r>
              <a:rPr lang="en-US" sz="2400" b="1" i="1" dirty="0" smtClean="0">
                <a:solidFill>
                  <a:schemeClr val="tx1"/>
                </a:solidFill>
                <a:latin typeface="Calibri" charset="0"/>
                <a:cs typeface="+mn-cs"/>
              </a:rPr>
              <a:t>LS2)</a:t>
            </a:r>
            <a:endParaRPr lang="en-US" sz="2400" b="1" i="1" dirty="0">
              <a:solidFill>
                <a:schemeClr val="tx1"/>
              </a:solidFill>
              <a:latin typeface="Calibri" charset="0"/>
              <a:cs typeface="+mn-cs"/>
            </a:endParaRP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dirty="0">
                <a:solidFill>
                  <a:schemeClr val="tx1"/>
                </a:solidFill>
                <a:latin typeface="Calibri" charset="0"/>
                <a:cs typeface="+mn-cs"/>
              </a:rPr>
              <a:t>Adapt central LVL1 trigger electronics to new needs</a:t>
            </a: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AFP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New diffractive </a:t>
            </a:r>
            <a:r>
              <a:rPr lang="en-US" sz="24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physics 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programme detector stations planned at ~210 m </a:t>
            </a:r>
            <a:r>
              <a:rPr lang="en-US" sz="24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(full 3D edgeless 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 </a:t>
            </a:r>
            <a:r>
              <a:rPr lang="en-US" sz="24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timing detectors, 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start taking data before LS2)</a:t>
            </a:r>
            <a:endParaRPr lang="en-US" sz="2400" b="1" i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New Tiles crack-gap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cs typeface="+mn-cs"/>
              </a:rPr>
              <a:t>scintillators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 and some new trigger electronics</a:t>
            </a:r>
          </a:p>
          <a:p>
            <a:pPr marL="1010283" lvl="1" indent="-391077" eaLnBrk="0" hangingPunct="0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Tx/>
              <a:buChar char="-"/>
              <a:defRPr/>
            </a:pP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Adapt if proven necessary HLT </a:t>
            </a:r>
            <a:r>
              <a:rPr lang="en-US" sz="2400" b="1" i="1" dirty="0" smtClean="0">
                <a:solidFill>
                  <a:schemeClr val="tx1"/>
                </a:solidFill>
                <a:latin typeface="Calibri" charset="0"/>
                <a:cs typeface="+mn-cs"/>
              </a:rPr>
              <a:t>hardware (in 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cs typeface="+mn-cs"/>
              </a:rPr>
              <a:t>particular network) to the new needs/conditions</a:t>
            </a:r>
            <a:endParaRPr lang="en-US" sz="2800" b="1" i="1" dirty="0">
              <a:solidFill>
                <a:schemeClr val="tx1"/>
              </a:solidFill>
              <a:latin typeface="Calibri" charset="0"/>
              <a:cs typeface="+mn-cs"/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30" y="899517"/>
            <a:ext cx="5328592" cy="598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auto">
          <a:xfrm>
            <a:off x="143222" y="6612457"/>
            <a:ext cx="5346700" cy="839788"/>
          </a:xfrm>
          <a:prstGeom prst="rect">
            <a:avLst/>
          </a:prstGeom>
          <a:solidFill>
            <a:schemeClr val="bg1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287" tIns="52144" rIns="104287" bIns="52144" anchor="ctr"/>
          <a:lstStyle/>
          <a:p>
            <a:pPr algn="ctr" defTabSz="1042873">
              <a:defRPr/>
            </a:pPr>
            <a:endParaRPr lang="en-GB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0"/>
            <a:ext cx="9621837" cy="1258888"/>
          </a:xfrm>
        </p:spPr>
        <p:txBody>
          <a:bodyPr lIns="104287" tIns="52144" rIns="104287" bIns="52144" anchor="t"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Phase-I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 Brief History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9922" y="755004"/>
            <a:ext cx="5078413" cy="6553225"/>
          </a:xfrm>
          <a:prstGeom prst="rect">
            <a:avLst/>
          </a:prstGeom>
          <a:noFill/>
        </p:spPr>
        <p:txBody>
          <a:bodyPr lIns="104287" tIns="52144" rIns="104287" bIns="52144">
            <a:spAutoFit/>
          </a:bodyPr>
          <a:lstStyle>
            <a:lvl1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2pPr>
            <a:lvl3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3pPr>
            <a:lvl4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4pPr>
            <a:lvl5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9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r>
              <a:rPr lang="en-GB" sz="2000" dirty="0" smtClean="0">
                <a:solidFill>
                  <a:srgbClr val="C00000"/>
                </a:solidFill>
              </a:rPr>
              <a:t>22</a:t>
            </a:r>
            <a:r>
              <a:rPr lang="en-GB" sz="2000" baseline="30000" dirty="0" smtClean="0">
                <a:solidFill>
                  <a:srgbClr val="C00000"/>
                </a:solidFill>
              </a:rPr>
              <a:t>nd</a:t>
            </a:r>
            <a:r>
              <a:rPr lang="en-GB" sz="2000" dirty="0" smtClean="0">
                <a:solidFill>
                  <a:srgbClr val="C00000"/>
                </a:solidFill>
              </a:rPr>
              <a:t> March:  </a:t>
            </a:r>
            <a:r>
              <a:rPr lang="en-GB" sz="2000" dirty="0" smtClean="0">
                <a:solidFill>
                  <a:schemeClr val="tx1"/>
                </a:solidFill>
              </a:rPr>
              <a:t>Phase-I plans presented to LHCC Review of Experiment Upgrades.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29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July: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2011 Phase-I Sub-committee report completed.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20th Sept: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detailed plans shown at LHCC Upgrade Review.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Letter of Intent Draft-0 released on CDS for comment to collaboration.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LHCC status report including coordinates of  </a:t>
            </a:r>
            <a:r>
              <a:rPr lang="en-US" sz="2000" dirty="0" err="1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LoI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Draft-0.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Deadline for ATLAS comments to Draft-0.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Draft-1 released to ATLAS and LHCC for comment.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Jan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Deadline for ATLAS comments.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Jan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EB endorsement  of Draft-2.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0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Feb: 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CB approval of Phase-I </a:t>
            </a:r>
            <a:r>
              <a:rPr lang="en-US" sz="2000" dirty="0" err="1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LoI</a:t>
            </a:r>
            <a:r>
              <a:rPr lang="en-US" sz="2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US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March:  </a:t>
            </a:r>
            <a:r>
              <a:rPr lang="en-US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LHCC Upgrade Session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sz="2400" baseline="300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240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April:   </a:t>
            </a:r>
            <a:r>
              <a:rPr lang="en-US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LHC RRB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222" y="6592886"/>
            <a:ext cx="5078413" cy="859359"/>
          </a:xfrm>
          <a:prstGeom prst="rect">
            <a:avLst/>
          </a:prstGeom>
          <a:noFill/>
        </p:spPr>
        <p:txBody>
          <a:bodyPr lIns="104287" tIns="52144" rIns="104287" bIns="52144">
            <a:spAutoFit/>
          </a:bodyPr>
          <a:lstStyle>
            <a:lvl1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2pPr>
            <a:lvl3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3pPr>
            <a:lvl4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4pPr>
            <a:lvl5pPr eaLnBrk="0" hangingPunct="0"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hlinkClick r:id="rId3"/>
              </a:rPr>
              <a:t>https://cdsweb.cern.ch/record/1402470/</a:t>
            </a: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r>
              <a:rPr lang="en-GB" sz="2400" dirty="0" smtClean="0"/>
              <a:t>(CERN-LHCC-2011-012 )</a:t>
            </a:r>
            <a:endParaRPr lang="en-US" sz="24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endParaRPr lang="en-US" sz="100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621" y="-252611"/>
            <a:ext cx="9621837" cy="125888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Challenge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558" y="827509"/>
            <a:ext cx="39109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483654" y="1466870"/>
            <a:ext cx="2713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Small Muon Wheel Hit Rates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                 </a:t>
            </a:r>
            <a:r>
              <a:rPr lang="en-GB" sz="1200" dirty="0" smtClean="0"/>
              <a:t>ATLAS Preliminary</a:t>
            </a:r>
            <a:endParaRPr lang="en-GB" sz="1600" dirty="0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327" y="827509"/>
            <a:ext cx="3761731" cy="248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672407" y="993011"/>
            <a:ext cx="152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 </a:t>
            </a:r>
            <a:r>
              <a:rPr lang="en-GB" sz="1200" dirty="0" smtClean="0"/>
              <a:t>ATLAS Preliminary </a:t>
            </a:r>
            <a:endParaRPr lang="en-GB" sz="1200" dirty="0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9642" y="3419797"/>
            <a:ext cx="3744416" cy="321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4058" y="4355901"/>
            <a:ext cx="3764436" cy="32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97834" y="3995861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Non-isolated EM Object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33338" y="827509"/>
            <a:ext cx="2952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Raising </a:t>
            </a:r>
            <a:r>
              <a:rPr lang="en-GB" sz="2000" b="1" dirty="0" err="1" smtClean="0">
                <a:solidFill>
                  <a:schemeClr val="tx1"/>
                </a:solidFill>
              </a:rPr>
              <a:t>muon</a:t>
            </a:r>
            <a:r>
              <a:rPr lang="en-GB" sz="2000" b="1" dirty="0" smtClean="0">
                <a:solidFill>
                  <a:schemeClr val="tx1"/>
                </a:solidFill>
              </a:rPr>
              <a:t> thresholds becomes progressively less effective in reducing rates, particularly in the forward direction due to trigger chamber resolution limitations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338" y="4164845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Raising EM threshold reduces rates but thresholds needed at high µ start to eat into  physics acceptance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3734" y="2051645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solidFill>
                  <a:srgbClr val="C00000"/>
                </a:solidFill>
              </a:rPr>
              <a:t>MDT efficiencies degrade at high tube hit rates for current diameter tubes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8471" y="3081243"/>
            <a:ext cx="1511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L1MU20 Rates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203734" y="1115541"/>
            <a:ext cx="16305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i="1" dirty="0" smtClean="0">
                <a:latin typeface="Script MT Bold" pitchFamily="66" charset="0"/>
              </a:rPr>
              <a:t>L </a:t>
            </a:r>
            <a:r>
              <a:rPr lang="en-GB" b="1" i="1" dirty="0" smtClean="0">
                <a:latin typeface="Showcard Gothic" pitchFamily="82" charset="0"/>
              </a:rPr>
              <a:t> </a:t>
            </a:r>
            <a:r>
              <a:rPr lang="en-GB" b="1" dirty="0" smtClean="0"/>
              <a:t>=10</a:t>
            </a:r>
            <a:r>
              <a:rPr lang="en-GB" b="1" baseline="30000" dirty="0" smtClean="0"/>
              <a:t>34 </a:t>
            </a:r>
            <a:r>
              <a:rPr lang="en-GB" b="1" dirty="0" smtClean="0"/>
              <a:t>cm</a:t>
            </a:r>
            <a:r>
              <a:rPr lang="en-GB" b="1" baseline="30000" dirty="0" smtClean="0"/>
              <a:t>-2</a:t>
            </a:r>
            <a:r>
              <a:rPr lang="en-GB" b="1" dirty="0" smtClean="0"/>
              <a:t>s</a:t>
            </a:r>
            <a:r>
              <a:rPr lang="en-GB" b="1" baseline="30000" dirty="0" smtClean="0"/>
              <a:t>-1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61330" y="6516141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Solution: Replace Small Muon Wheels, upgrade </a:t>
            </a:r>
            <a:r>
              <a:rPr lang="en-GB" sz="2000" b="1" dirty="0" err="1" smtClean="0"/>
              <a:t>LAr</a:t>
            </a:r>
            <a:r>
              <a:rPr lang="en-GB" sz="2000" b="1" dirty="0" smtClean="0"/>
              <a:t> R/O granularity at L1 to improve L1 threshold turn-on and corresponding upgrades to TDAQ system</a:t>
            </a:r>
            <a:endParaRPr lang="en-GB" sz="2000" b="1" dirty="0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8251750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0"/>
            <a:ext cx="10691813" cy="75596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746" y="4355901"/>
            <a:ext cx="6786066" cy="31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14" y="-108595"/>
            <a:ext cx="8784976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617715" y="-1"/>
            <a:ext cx="70740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Level-1 Improvements with New Small Muon Wheel</a:t>
            </a:r>
            <a:endParaRPr lang="en-GB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105546" y="1547589"/>
            <a:ext cx="576064" cy="223224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2681610" y="2051645"/>
            <a:ext cx="3744416" cy="504056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8274" y="466848"/>
            <a:ext cx="2033539" cy="417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04855" y="5848905"/>
            <a:ext cx="1633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Rate</a:t>
            </a:r>
          </a:p>
          <a:p>
            <a:r>
              <a:rPr lang="en-GB" sz="1400" dirty="0" smtClean="0"/>
              <a:t>ATLAS Preliminary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45215" y="5848905"/>
            <a:ext cx="2109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Efficiency for true </a:t>
            </a:r>
            <a:r>
              <a:rPr lang="en-GB" sz="1400" dirty="0" err="1" smtClean="0"/>
              <a:t>muons</a:t>
            </a:r>
            <a:endParaRPr lang="en-GB" sz="1400" dirty="0" smtClean="0"/>
          </a:p>
          <a:p>
            <a:r>
              <a:rPr lang="en-GB" sz="1400" dirty="0" smtClean="0"/>
              <a:t>ATLAS Preliminary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01890" y="4931965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FF0000"/>
                </a:solidFill>
              </a:rPr>
              <a:t>i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3938" y="5498737"/>
            <a:ext cx="369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ii)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21008" y="5796061"/>
            <a:ext cx="426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iii)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9762" y="6588149"/>
            <a:ext cx="648072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i</a:t>
            </a:r>
            <a:r>
              <a:rPr lang="en-GB" sz="1600" dirty="0">
                <a:solidFill>
                  <a:srgbClr val="FF0000"/>
                </a:solidFill>
              </a:rPr>
              <a:t>) </a:t>
            </a:r>
            <a:r>
              <a:rPr lang="en-GB" sz="1600" dirty="0"/>
              <a:t>the presence of small wheel segments</a:t>
            </a:r>
            <a:r>
              <a:rPr lang="en-GB" sz="1600" dirty="0">
                <a:solidFill>
                  <a:srgbClr val="FF0000"/>
                </a:solidFill>
              </a:rPr>
              <a:t>, ii) </a:t>
            </a:r>
            <a:r>
              <a:rPr lang="en-GB" sz="1600" dirty="0"/>
              <a:t>the small wheel segment </a:t>
            </a:r>
            <a:r>
              <a:rPr lang="en-GB" sz="1600" dirty="0" smtClean="0"/>
              <a:t>points to </a:t>
            </a:r>
            <a:r>
              <a:rPr lang="en-GB" sz="1600" dirty="0"/>
              <a:t>IP in </a:t>
            </a:r>
            <a:r>
              <a:rPr lang="en-GB" sz="1600" i="1" dirty="0" smtClean="0"/>
              <a:t>θ</a:t>
            </a:r>
            <a:r>
              <a:rPr lang="en-GB" sz="1600" dirty="0" smtClean="0"/>
              <a:t> (</a:t>
            </a:r>
            <a:r>
              <a:rPr lang="en-GB" sz="1600" dirty="0"/>
              <a:t>&lt;</a:t>
            </a:r>
            <a:r>
              <a:rPr lang="en-GB" sz="1600" dirty="0" smtClean="0"/>
              <a:t> </a:t>
            </a:r>
            <a:r>
              <a:rPr lang="en-GB" sz="1600" dirty="0"/>
              <a:t>10 </a:t>
            </a:r>
            <a:r>
              <a:rPr lang="en-GB" sz="1600" dirty="0" err="1"/>
              <a:t>mrad</a:t>
            </a:r>
            <a:r>
              <a:rPr lang="en-GB" sz="1600" dirty="0"/>
              <a:t>) and </a:t>
            </a:r>
            <a:r>
              <a:rPr lang="en-GB" sz="1600" dirty="0">
                <a:solidFill>
                  <a:srgbClr val="FF0000"/>
                </a:solidFill>
              </a:rPr>
              <a:t>iii) </a:t>
            </a:r>
            <a:r>
              <a:rPr lang="en-GB" sz="1600" dirty="0"/>
              <a:t>the small wheel segment matches in </a:t>
            </a:r>
            <a:r>
              <a:rPr lang="en-GB" sz="1600" dirty="0" smtClean="0"/>
              <a:t>(η</a:t>
            </a:r>
            <a:r>
              <a:rPr lang="en-GB" sz="1600" dirty="0" smtClean="0">
                <a:latin typeface="Palatino Linotype"/>
              </a:rPr>
              <a:t>−</a:t>
            </a:r>
            <a:r>
              <a:rPr lang="el-GR" sz="1600" dirty="0" smtClean="0"/>
              <a:t>φ</a:t>
            </a:r>
            <a:r>
              <a:rPr lang="en-GB" sz="1600" dirty="0" smtClean="0"/>
              <a:t>) to </a:t>
            </a:r>
            <a:r>
              <a:rPr lang="en-GB" sz="1600" dirty="0"/>
              <a:t>the triggering </a:t>
            </a:r>
            <a:r>
              <a:rPr lang="en-GB" sz="1600" dirty="0" smtClean="0"/>
              <a:t>EML Muon Chamber segment</a:t>
            </a:r>
            <a:endParaRPr lang="en-GB" sz="1600" dirty="0"/>
          </a:p>
        </p:txBody>
      </p:sp>
      <p:sp>
        <p:nvSpPr>
          <p:cNvPr id="19" name="Slide Number Placeholder 5"/>
          <p:cNvSpPr txBox="1">
            <a:spLocks/>
          </p:cNvSpPr>
          <p:nvPr/>
        </p:nvSpPr>
        <p:spPr>
          <a:xfrm>
            <a:off x="8154218" y="7049762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016" y="4427909"/>
            <a:ext cx="45538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The </a:t>
            </a:r>
            <a:r>
              <a:rPr lang="en-GB" sz="2000" b="1" dirty="0" smtClean="0">
                <a:solidFill>
                  <a:srgbClr val="002060"/>
                </a:solidFill>
              </a:rPr>
              <a:t>choice of technologies for the </a:t>
            </a:r>
            <a:r>
              <a:rPr lang="en-GB" sz="2000" b="1" dirty="0" smtClean="0">
                <a:solidFill>
                  <a:srgbClr val="002060"/>
                </a:solidFill>
              </a:rPr>
              <a:t>     new </a:t>
            </a:r>
            <a:r>
              <a:rPr lang="en-GB" sz="2000" b="1" dirty="0" smtClean="0">
                <a:solidFill>
                  <a:srgbClr val="002060"/>
                </a:solidFill>
              </a:rPr>
              <a:t>small wheels is now narrowed </a:t>
            </a:r>
            <a:r>
              <a:rPr lang="en-GB" sz="2000" b="1" dirty="0" smtClean="0">
                <a:solidFill>
                  <a:srgbClr val="002060"/>
                </a:solidFill>
              </a:rPr>
              <a:t>      to </a:t>
            </a:r>
            <a:r>
              <a:rPr lang="en-GB" sz="2000" b="1" dirty="0" smtClean="0">
                <a:solidFill>
                  <a:srgbClr val="002060"/>
                </a:solidFill>
              </a:rPr>
              <a:t>two solutions. The one being </a:t>
            </a:r>
            <a:r>
              <a:rPr lang="en-GB" sz="2000" b="1" dirty="0" smtClean="0">
                <a:solidFill>
                  <a:srgbClr val="002060"/>
                </a:solidFill>
              </a:rPr>
              <a:t>       more </a:t>
            </a:r>
            <a:r>
              <a:rPr lang="en-GB" sz="2000" b="1" dirty="0" smtClean="0">
                <a:solidFill>
                  <a:srgbClr val="002060"/>
                </a:solidFill>
              </a:rPr>
              <a:t>strongly recommended is a homogeneous solution based entirely </a:t>
            </a:r>
            <a:r>
              <a:rPr lang="en-GB" sz="2000" b="1" dirty="0" smtClean="0">
                <a:solidFill>
                  <a:srgbClr val="002060"/>
                </a:solidFill>
              </a:rPr>
              <a:t>  on </a:t>
            </a:r>
            <a:r>
              <a:rPr lang="en-GB" sz="2000" b="1" dirty="0" smtClean="0">
                <a:solidFill>
                  <a:srgbClr val="002060"/>
                </a:solidFill>
              </a:rPr>
              <a:t>TGC and </a:t>
            </a:r>
            <a:r>
              <a:rPr lang="en-GB" sz="2000" b="1" dirty="0" err="1" smtClean="0">
                <a:solidFill>
                  <a:srgbClr val="002060"/>
                </a:solidFill>
              </a:rPr>
              <a:t>Micromegas</a:t>
            </a:r>
            <a:r>
              <a:rPr lang="en-GB" sz="2000" b="1" dirty="0" smtClean="0">
                <a:solidFill>
                  <a:srgbClr val="002060"/>
                </a:solidFill>
              </a:rPr>
              <a:t> chambers. The other </a:t>
            </a:r>
            <a:r>
              <a:rPr lang="en-GB" sz="2000" b="1" dirty="0" smtClean="0">
                <a:solidFill>
                  <a:srgbClr val="002060"/>
                </a:solidFill>
              </a:rPr>
              <a:t>solution, </a:t>
            </a:r>
            <a:r>
              <a:rPr lang="en-GB" sz="2000" b="1" dirty="0" smtClean="0">
                <a:solidFill>
                  <a:srgbClr val="002060"/>
                </a:solidFill>
              </a:rPr>
              <a:t>still under </a:t>
            </a:r>
            <a:r>
              <a:rPr lang="en-GB" sz="2000" b="1" dirty="0" smtClean="0">
                <a:solidFill>
                  <a:srgbClr val="002060"/>
                </a:solidFill>
              </a:rPr>
              <a:t>consideration, </a:t>
            </a:r>
            <a:r>
              <a:rPr lang="en-GB" sz="2000" b="1" dirty="0" smtClean="0">
                <a:solidFill>
                  <a:srgbClr val="002060"/>
                </a:solidFill>
              </a:rPr>
              <a:t>employs </a:t>
            </a:r>
            <a:r>
              <a:rPr lang="en-GB" sz="2000" b="1" dirty="0" err="1" smtClean="0">
                <a:solidFill>
                  <a:srgbClr val="002060"/>
                </a:solidFill>
              </a:rPr>
              <a:t>sMDTs</a:t>
            </a:r>
            <a:r>
              <a:rPr lang="en-GB" sz="2000" b="1" dirty="0" smtClean="0">
                <a:solidFill>
                  <a:srgbClr val="002060"/>
                </a:solidFill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</a:rPr>
              <a:t>     rather </a:t>
            </a:r>
            <a:r>
              <a:rPr lang="en-GB" sz="2000" b="1" dirty="0" smtClean="0">
                <a:solidFill>
                  <a:srgbClr val="002060"/>
                </a:solidFill>
              </a:rPr>
              <a:t>than </a:t>
            </a:r>
            <a:r>
              <a:rPr lang="en-GB" sz="2000" b="1" dirty="0" err="1" smtClean="0">
                <a:solidFill>
                  <a:srgbClr val="002060"/>
                </a:solidFill>
              </a:rPr>
              <a:t>Micromegas</a:t>
            </a:r>
            <a:r>
              <a:rPr lang="en-GB" sz="2000" b="1" dirty="0" smtClean="0">
                <a:solidFill>
                  <a:srgbClr val="002060"/>
                </a:solidFill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</a:rPr>
              <a:t>at higher </a:t>
            </a:r>
            <a:r>
              <a:rPr lang="en-GB" sz="2000" b="1" dirty="0" smtClean="0">
                <a:solidFill>
                  <a:srgbClr val="002060"/>
                </a:solidFill>
              </a:rPr>
              <a:t>   radii </a:t>
            </a:r>
            <a:r>
              <a:rPr lang="en-GB" sz="2000" b="1" dirty="0" smtClean="0">
                <a:solidFill>
                  <a:srgbClr val="002060"/>
                </a:solidFill>
              </a:rPr>
              <a:t>(lower </a:t>
            </a:r>
            <a:r>
              <a:rPr lang="el-GR" sz="2000" b="1" dirty="0" smtClean="0">
                <a:solidFill>
                  <a:srgbClr val="002060"/>
                </a:solidFill>
              </a:rPr>
              <a:t>η</a:t>
            </a:r>
            <a:r>
              <a:rPr lang="en-GB" sz="2000" b="1" dirty="0" smtClean="0">
                <a:solidFill>
                  <a:srgbClr val="002060"/>
                </a:solidFill>
              </a:rPr>
              <a:t>)</a:t>
            </a:r>
            <a:endParaRPr lang="en-GB" sz="2000" b="1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 </a:t>
            </a:r>
            <a:endParaRPr lang="en-GB" sz="2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621" y="-252611"/>
            <a:ext cx="9621837" cy="125888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Opportunity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449362" y="1131792"/>
            <a:ext cx="10009187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/>
              <a:t>If the Higgs </a:t>
            </a:r>
            <a:r>
              <a:rPr lang="en-GB" sz="2400" b="1" dirty="0" smtClean="0"/>
              <a:t>were confirmed at </a:t>
            </a:r>
            <a:r>
              <a:rPr lang="en-GB" sz="2400" b="1" dirty="0"/>
              <a:t>low mass, measure </a:t>
            </a:r>
            <a:r>
              <a:rPr lang="en-GB" sz="2400" b="1" dirty="0" smtClean="0"/>
              <a:t>ratios of its </a:t>
            </a:r>
            <a:r>
              <a:rPr lang="en-GB" sz="2400" b="1" dirty="0"/>
              <a:t>Yukawa </a:t>
            </a:r>
            <a:r>
              <a:rPr lang="en-GB" sz="2400" b="1" dirty="0" smtClean="0"/>
              <a:t>couplings </a:t>
            </a:r>
            <a:r>
              <a:rPr lang="en-GB" sz="2400" b="1" dirty="0"/>
              <a:t>and use WH with trigger on </a:t>
            </a:r>
            <a:r>
              <a:rPr lang="en-GB" sz="2400" b="1" dirty="0" smtClean="0"/>
              <a:t>W→</a:t>
            </a:r>
            <a:r>
              <a:rPr lang="en-GB" sz="900" b="1" dirty="0" smtClean="0"/>
              <a:t> </a:t>
            </a:r>
            <a:r>
              <a:rPr lang="en-GB" sz="2400" b="1" i="1" dirty="0" smtClean="0"/>
              <a:t>l</a:t>
            </a:r>
            <a:r>
              <a:rPr lang="en-GB" sz="1000" b="1" i="1" dirty="0" smtClean="0"/>
              <a:t> </a:t>
            </a:r>
            <a:r>
              <a:rPr lang="el-GR" sz="2400" b="1" dirty="0" smtClean="0"/>
              <a:t>ν</a:t>
            </a:r>
            <a:r>
              <a:rPr lang="en-GB" sz="2400" b="1" dirty="0" smtClean="0"/>
              <a:t>  to reduce biases in samples anticipating 10%-30%  precision, depending on Higgs mass and channels considered (</a:t>
            </a:r>
            <a:r>
              <a:rPr lang="en-GB" sz="2400" b="1" dirty="0" smtClean="0">
                <a:solidFill>
                  <a:srgbClr val="C00000"/>
                </a:solidFill>
              </a:rPr>
              <a:t>300fb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-1</a:t>
            </a:r>
            <a:r>
              <a:rPr lang="en-GB" sz="2400" b="1" dirty="0" smtClean="0"/>
              <a:t>: hep-ph/0204087) .</a:t>
            </a:r>
          </a:p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 smtClean="0"/>
              <a:t>Whether Higgs found at low mass or not, explore VV scattering to understand mechanism to prevent </a:t>
            </a:r>
            <a:r>
              <a:rPr lang="en-GB" sz="2400" b="1" dirty="0" err="1" smtClean="0"/>
              <a:t>unitarity</a:t>
            </a:r>
            <a:r>
              <a:rPr lang="en-GB" sz="2400" b="1" dirty="0" smtClean="0"/>
              <a:t> violation.</a:t>
            </a:r>
          </a:p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 smtClean="0"/>
              <a:t> Extend high mass searches for non-SM Higgs and, if low mass Higgs becomes excluded, perform tests of Higgs-less models.</a:t>
            </a:r>
          </a:p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/>
              <a:t> </a:t>
            </a:r>
            <a:r>
              <a:rPr lang="en-GB" sz="2400" b="1" dirty="0" smtClean="0"/>
              <a:t>Search for SUSY in currently favoured scenarios with greater mass degeneracy and therefore low lepton </a:t>
            </a:r>
            <a:r>
              <a:rPr lang="en-GB" sz="2400" b="1" dirty="0" err="1" smtClean="0"/>
              <a:t>p</a:t>
            </a:r>
            <a:r>
              <a:rPr lang="en-GB" sz="2400" b="1" baseline="-25000" dirty="0" err="1" smtClean="0"/>
              <a:t>T</a:t>
            </a:r>
            <a:r>
              <a:rPr lang="en-GB" sz="2400" b="1" baseline="-25000" dirty="0" smtClean="0"/>
              <a:t> </a:t>
            </a:r>
            <a:r>
              <a:rPr lang="en-GB" sz="2400" b="1" dirty="0" smtClean="0"/>
              <a:t>and </a:t>
            </a:r>
            <a:r>
              <a:rPr lang="en-GB" sz="2400" b="1" dirty="0" err="1" smtClean="0"/>
              <a:t>E</a:t>
            </a:r>
            <a:r>
              <a:rPr lang="en-GB" sz="2400" b="1" baseline="-25000" dirty="0" err="1" smtClean="0"/>
              <a:t>T</a:t>
            </a:r>
            <a:r>
              <a:rPr lang="en-GB" sz="2400" b="1" baseline="30000" dirty="0" err="1" smtClean="0"/>
              <a:t>Miss</a:t>
            </a:r>
            <a:r>
              <a:rPr lang="en-GB" sz="2400" b="1" dirty="0" smtClean="0"/>
              <a:t> signals (also other BSM  models with similar signals).</a:t>
            </a:r>
          </a:p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/>
              <a:t> </a:t>
            </a:r>
            <a:r>
              <a:rPr lang="en-GB" sz="2400" b="1" dirty="0" smtClean="0"/>
              <a:t>Extend mass reach for high mass SUSY, W’, Z’, “large” extra  dimensions, ...  (</a:t>
            </a:r>
            <a:r>
              <a:rPr lang="en-GB" sz="2400" b="1" dirty="0" err="1" smtClean="0"/>
              <a:t>mSUGRA</a:t>
            </a:r>
            <a:r>
              <a:rPr lang="en-GB" sz="2400" b="1" dirty="0" smtClean="0"/>
              <a:t> mass limits should improve  by ~500GeV).</a:t>
            </a:r>
          </a:p>
          <a:p>
            <a:pPr marL="273050" indent="-176213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Arial" charset="0"/>
              <a:buChar char="•"/>
            </a:pPr>
            <a:r>
              <a:rPr lang="en-GB" sz="2400" b="1" dirty="0" smtClean="0"/>
              <a:t>Everything else we haven’t thought of...</a:t>
            </a:r>
            <a:endParaRPr lang="en-GB" sz="2400" b="1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154218" y="7121770"/>
            <a:ext cx="2494756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ED8305-43CE-F646-B20F-724BD5B7DF91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32278</TotalTime>
  <Words>1310</Words>
  <Application>Microsoft Office PowerPoint</Application>
  <PresentationFormat>Custom</PresentationFormat>
  <Paragraphs>191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ATLAS Upgrade Report  (20/03/12) </vt:lpstr>
      <vt:lpstr>LHC Schedule Assumptions</vt:lpstr>
      <vt:lpstr>Slide 3</vt:lpstr>
      <vt:lpstr>Phase-0 (installation 2013-14)</vt:lpstr>
      <vt:lpstr>Phase-I (installation in or before LS2)</vt:lpstr>
      <vt:lpstr>Phase-I LoI: A Brief History</vt:lpstr>
      <vt:lpstr>The Challenge</vt:lpstr>
      <vt:lpstr>Slide 8</vt:lpstr>
      <vt:lpstr>The Opportunity</vt:lpstr>
      <vt:lpstr>Phase-II (installation 2022-23)</vt:lpstr>
      <vt:lpstr>Slide 11</vt:lpstr>
      <vt:lpstr>Phase-II LoI </vt:lpstr>
      <vt:lpstr>Phase-II LoI </vt:lpstr>
      <vt:lpstr>Conclusions</vt:lpstr>
    </vt:vector>
  </TitlesOfParts>
  <Company>Liverpool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Phil Allport</dc:creator>
  <cp:lastModifiedBy>allport</cp:lastModifiedBy>
  <cp:revision>407</cp:revision>
  <dcterms:created xsi:type="dcterms:W3CDTF">2010-12-02T09:31:53Z</dcterms:created>
  <dcterms:modified xsi:type="dcterms:W3CDTF">2012-03-19T20:40:27Z</dcterms:modified>
</cp:coreProperties>
</file>