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tags/tag1.xml" ContentType="application/vnd.openxmlformats-officedocument.presentationml.tags+xml"/>
  <Default Extension="bin" ContentType="application/vnd.openxmlformats-officedocument.presentationml.printerSettings"/>
  <Override PartName="/ppt/slides/slide33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Default Extension="tiff" ContentType="image/tiff"/>
  <Override PartName="/ppt/slides/slide46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diagrams/colors3.xml" ContentType="application/vnd.openxmlformats-officedocument.drawingml.diagramColors+xml"/>
  <Override PartName="/ppt/tags/tag2.xml" ContentType="application/vnd.openxmlformats-officedocument.presentationml.tags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diagrams/colors4.xml" ContentType="application/vnd.openxmlformats-officedocument.drawingml.diagramColor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quickStyle3.xml" ContentType="application/vnd.openxmlformats-officedocument.drawingml.diagramStyl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440" r:id="rId3"/>
    <p:sldId id="439" r:id="rId4"/>
    <p:sldId id="326" r:id="rId5"/>
    <p:sldId id="435" r:id="rId6"/>
    <p:sldId id="320" r:id="rId7"/>
    <p:sldId id="394" r:id="rId8"/>
    <p:sldId id="434" r:id="rId9"/>
    <p:sldId id="348" r:id="rId10"/>
    <p:sldId id="319" r:id="rId11"/>
    <p:sldId id="365" r:id="rId12"/>
    <p:sldId id="441" r:id="rId13"/>
    <p:sldId id="399" r:id="rId14"/>
    <p:sldId id="366" r:id="rId15"/>
    <p:sldId id="344" r:id="rId16"/>
    <p:sldId id="367" r:id="rId17"/>
    <p:sldId id="384" r:id="rId18"/>
    <p:sldId id="368" r:id="rId19"/>
    <p:sldId id="337" r:id="rId20"/>
    <p:sldId id="392" r:id="rId21"/>
    <p:sldId id="430" r:id="rId22"/>
    <p:sldId id="431" r:id="rId23"/>
    <p:sldId id="426" r:id="rId24"/>
    <p:sldId id="338" r:id="rId25"/>
    <p:sldId id="418" r:id="rId26"/>
    <p:sldId id="419" r:id="rId27"/>
    <p:sldId id="438" r:id="rId28"/>
    <p:sldId id="437" r:id="rId29"/>
    <p:sldId id="443" r:id="rId30"/>
    <p:sldId id="442" r:id="rId31"/>
    <p:sldId id="416" r:id="rId32"/>
    <p:sldId id="395" r:id="rId33"/>
    <p:sldId id="371" r:id="rId34"/>
    <p:sldId id="444" r:id="rId35"/>
    <p:sldId id="445" r:id="rId36"/>
    <p:sldId id="446" r:id="rId37"/>
    <p:sldId id="447" r:id="rId38"/>
    <p:sldId id="448" r:id="rId39"/>
    <p:sldId id="449" r:id="rId40"/>
    <p:sldId id="450" r:id="rId41"/>
    <p:sldId id="451" r:id="rId42"/>
    <p:sldId id="452" r:id="rId43"/>
    <p:sldId id="453" r:id="rId44"/>
    <p:sldId id="454" r:id="rId45"/>
    <p:sldId id="455" r:id="rId46"/>
    <p:sldId id="456" r:id="rId47"/>
    <p:sldId id="457" r:id="rId48"/>
    <p:sldId id="458" r:id="rId49"/>
    <p:sldId id="459" r:id="rId50"/>
    <p:sldId id="460" r:id="rId51"/>
    <p:sldId id="461" r:id="rId52"/>
    <p:sldId id="462" r:id="rId53"/>
    <p:sldId id="463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7655" autoAdjust="0"/>
  </p:normalViewPr>
  <p:slideViewPr>
    <p:cSldViewPr snapToGrid="0" snapToObjects="1">
      <p:cViewPr>
        <p:scale>
          <a:sx n="100" d="100"/>
          <a:sy n="100" d="100"/>
        </p:scale>
        <p:origin x="-58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hyperlink" Target="http://lcd.web.cern.ch/LCD/CDR/CDR.html%23Overview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1" Type="http://schemas.openxmlformats.org/officeDocument/2006/relationships/image" Target="../media/image82.png"/><Relationship Id="rId2" Type="http://schemas.openxmlformats.org/officeDocument/2006/relationships/image" Target="../media/image83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5.png"/><Relationship Id="rId2" Type="http://schemas.openxmlformats.org/officeDocument/2006/relationships/image" Target="../media/image96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png"/><Relationship Id="rId2" Type="http://schemas.openxmlformats.org/officeDocument/2006/relationships/image" Target="../media/image10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CDR/CDR.html%23Overview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</a:t>
          </a:r>
          <a:r>
            <a:rPr lang="en-US" sz="1200" dirty="0" smtClean="0">
              <a:solidFill>
                <a:srgbClr val="FF0000"/>
              </a:solidFill>
              <a:latin typeface="Calibri"/>
              <a:cs typeface="Calibri"/>
            </a:rPr>
            <a:t>presented in the SPC In March 2012</a:t>
          </a:r>
        </a:p>
        <a:p>
          <a:pPr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</a:t>
          </a:r>
          <a:r>
            <a:rPr kumimoji="1" lang="en-US" sz="1200" dirty="0" smtClean="0">
              <a:solidFill>
                <a:srgbClr val="FF0000"/>
              </a:solidFill>
              <a:latin typeface="Calibri"/>
              <a:cs typeface="Calibri"/>
            </a:rPr>
            <a:t>presented in SPC in December 2011 (Lucie </a:t>
          </a:r>
          <a:r>
            <a:rPr kumimoji="1" lang="en-US" sz="1200" dirty="0" err="1" smtClean="0">
              <a:solidFill>
                <a:srgbClr val="FF0000"/>
              </a:solidFill>
              <a:latin typeface="Calibri"/>
              <a:cs typeface="Calibri"/>
            </a:rPr>
            <a:t>Linssen</a:t>
          </a:r>
          <a:r>
            <a:rPr kumimoji="1" lang="en-US" sz="1200" dirty="0" smtClean="0">
              <a:solidFill>
                <a:srgbClr val="FF0000"/>
              </a:solidFill>
              <a:latin typeface="Calibri"/>
              <a:cs typeface="Calibri"/>
            </a:rPr>
            <a:t>) 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http://lcd.web.cern.ch/LCD/CDR/CDR.html#Overview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FF0000"/>
              </a:solidFill>
              <a:latin typeface="Calibri"/>
              <a:cs typeface="Calibri"/>
            </a:rPr>
            <a:t>Summer 2012: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Ready for the European Strategy Open Meeting </a:t>
          </a: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3380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06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17820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221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541A8C-D770-8E41-8F70-C33EF8718656}" type="presOf" srcId="{9E2E2105-977F-CB45-AB1A-49FC191E3BB4}" destId="{00771F87-8F81-B14D-930E-8D9FD793C1F2}" srcOrd="0" destOrd="0" presId="urn:microsoft.com/office/officeart/2005/8/layout/vList4#5"/>
    <dgm:cxn modelId="{D9AAC16E-9428-1A4B-A061-922F4AA7C8B5}" type="presOf" srcId="{1E086AAD-8598-1042-BAA5-86C746AC2420}" destId="{A2D86523-2AF0-1C48-A0CC-DA9A6A91DBA3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6EA2EECC-789F-2449-B1C6-1647EF04A1A3}" type="presOf" srcId="{5EBDAE48-E33A-BF49-80B0-3795552E3EB3}" destId="{4FCFFD36-F990-8D4D-865E-42483C0B720F}" srcOrd="0" destOrd="0" presId="urn:microsoft.com/office/officeart/2005/8/layout/vList4#5"/>
    <dgm:cxn modelId="{BBD741F1-FD73-1A49-B8EE-9C6CA8BEA686}" type="presOf" srcId="{1E086AAD-8598-1042-BAA5-86C746AC2420}" destId="{B1E9F62D-05CB-7E4F-81AD-FA120000E538}" srcOrd="1" destOrd="0" presId="urn:microsoft.com/office/officeart/2005/8/layout/vList4#5"/>
    <dgm:cxn modelId="{92DBB026-3EDB-774F-8020-6148A842F964}" type="presOf" srcId="{74378FF7-AB83-C44B-BEAB-04975B374C97}" destId="{71F4EB13-F590-AB41-98DA-8360DB98D579}" srcOrd="1" destOrd="0" presId="urn:microsoft.com/office/officeart/2005/8/layout/vList4#5"/>
    <dgm:cxn modelId="{C51A65BB-B543-7349-97C4-5A5F50AEA0AB}" type="presOf" srcId="{5EBDAE48-E33A-BF49-80B0-3795552E3EB3}" destId="{B6D834D4-21EE-0C42-B0A5-8445498CEAA3}" srcOrd="1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7C8A9C2D-7A81-9845-9D5E-792556F12D97}" type="presOf" srcId="{74378FF7-AB83-C44B-BEAB-04975B374C97}" destId="{4D1F9B71-3108-654D-AFD4-DDD52913058E}" srcOrd="0" destOrd="0" presId="urn:microsoft.com/office/officeart/2005/8/layout/vList4#5"/>
    <dgm:cxn modelId="{BF522A2D-8822-164B-B419-A1A690EA953B}" type="presParOf" srcId="{00771F87-8F81-B14D-930E-8D9FD793C1F2}" destId="{A0AAD7CB-EE32-5445-B004-A6F9CC2960BF}" srcOrd="0" destOrd="0" presId="urn:microsoft.com/office/officeart/2005/8/layout/vList4#5"/>
    <dgm:cxn modelId="{A135B643-899C-6841-9C81-72142E140DF0}" type="presParOf" srcId="{A0AAD7CB-EE32-5445-B004-A6F9CC2960BF}" destId="{A2D86523-2AF0-1C48-A0CC-DA9A6A91DBA3}" srcOrd="0" destOrd="0" presId="urn:microsoft.com/office/officeart/2005/8/layout/vList4#5"/>
    <dgm:cxn modelId="{8BE44BE2-F277-AA40-97C6-14AFAB26A5EF}" type="presParOf" srcId="{A0AAD7CB-EE32-5445-B004-A6F9CC2960BF}" destId="{66D6C40F-4E7A-744C-90B0-5757C1146A18}" srcOrd="1" destOrd="0" presId="urn:microsoft.com/office/officeart/2005/8/layout/vList4#5"/>
    <dgm:cxn modelId="{A8115804-2B79-7E47-BD64-39F7707D157C}" type="presParOf" srcId="{A0AAD7CB-EE32-5445-B004-A6F9CC2960BF}" destId="{B1E9F62D-05CB-7E4F-81AD-FA120000E538}" srcOrd="2" destOrd="0" presId="urn:microsoft.com/office/officeart/2005/8/layout/vList4#5"/>
    <dgm:cxn modelId="{4E7628CF-548A-574B-A4B7-D38B99668BE3}" type="presParOf" srcId="{00771F87-8F81-B14D-930E-8D9FD793C1F2}" destId="{7B7B198E-98FA-DB4B-89B3-A3849D39D928}" srcOrd="1" destOrd="0" presId="urn:microsoft.com/office/officeart/2005/8/layout/vList4#5"/>
    <dgm:cxn modelId="{6FBF0C4F-A65F-E641-AF5A-838B7022D108}" type="presParOf" srcId="{00771F87-8F81-B14D-930E-8D9FD793C1F2}" destId="{D00AD7F9-2062-D24F-84AD-293561E84C9F}" srcOrd="2" destOrd="0" presId="urn:microsoft.com/office/officeart/2005/8/layout/vList4#5"/>
    <dgm:cxn modelId="{4940746E-57F9-9C4A-822F-866CE19EBB51}" type="presParOf" srcId="{D00AD7F9-2062-D24F-84AD-293561E84C9F}" destId="{4FCFFD36-F990-8D4D-865E-42483C0B720F}" srcOrd="0" destOrd="0" presId="urn:microsoft.com/office/officeart/2005/8/layout/vList4#5"/>
    <dgm:cxn modelId="{5296049F-F824-2046-B4A4-F82CB88F0352}" type="presParOf" srcId="{D00AD7F9-2062-D24F-84AD-293561E84C9F}" destId="{46DB63EA-232D-0246-9538-1772A3005692}" srcOrd="1" destOrd="0" presId="urn:microsoft.com/office/officeart/2005/8/layout/vList4#5"/>
    <dgm:cxn modelId="{F27B98EB-D262-454D-AE9B-338445253DB5}" type="presParOf" srcId="{D00AD7F9-2062-D24F-84AD-293561E84C9F}" destId="{B6D834D4-21EE-0C42-B0A5-8445498CEAA3}" srcOrd="2" destOrd="0" presId="urn:microsoft.com/office/officeart/2005/8/layout/vList4#5"/>
    <dgm:cxn modelId="{2BBF9AED-0F4C-7442-A653-85BDC62802F9}" type="presParOf" srcId="{00771F87-8F81-B14D-930E-8D9FD793C1F2}" destId="{51677F70-B488-A841-B0E2-D74E51CBD3D8}" srcOrd="3" destOrd="0" presId="urn:microsoft.com/office/officeart/2005/8/layout/vList4#5"/>
    <dgm:cxn modelId="{06705D08-D730-9547-826D-A8181B714A68}" type="presParOf" srcId="{00771F87-8F81-B14D-930E-8D9FD793C1F2}" destId="{EBFA4529-EC2A-0743-8ED4-B07522F974A5}" srcOrd="4" destOrd="0" presId="urn:microsoft.com/office/officeart/2005/8/layout/vList4#5"/>
    <dgm:cxn modelId="{3C807C53-2E46-8C4B-B58D-CBF427DB063C}" type="presParOf" srcId="{EBFA4529-EC2A-0743-8ED4-B07522F974A5}" destId="{4D1F9B71-3108-654D-AFD4-DDD52913058E}" srcOrd="0" destOrd="0" presId="urn:microsoft.com/office/officeart/2005/8/layout/vList4#5"/>
    <dgm:cxn modelId="{0B854ADC-80A6-E64C-8715-68788E4F59CA}" type="presParOf" srcId="{EBFA4529-EC2A-0743-8ED4-B07522F974A5}" destId="{F6452A1B-6DA8-3F40-8E77-EAD55F03D176}" srcOrd="1" destOrd="0" presId="urn:microsoft.com/office/officeart/2005/8/layout/vList4#5"/>
    <dgm:cxn modelId="{02CA814F-8D51-BF45-B9BC-7A882A824E51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4CC895-F916-D847-B7D8-8CC4667C34E4}" type="doc">
      <dgm:prSet loTypeId="urn:microsoft.com/office/officeart/2008/layout/PictureStrips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476120-67CE-C444-B54D-F1CDF1715099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Physics - how do we build the optimal machine given a physics scenario (partly seen at LHC ?): </a:t>
          </a:r>
        </a:p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ea typeface="Calibri" pitchFamily="34" charset="0"/>
              <a:cs typeface="Calibri"/>
            </a:rPr>
            <a:t>Understand</a:t>
          </a:r>
          <a:r>
            <a:rPr lang="en-US" sz="1400" dirty="0" smtClean="0">
              <a:solidFill>
                <a:schemeClr val="tx1"/>
              </a:solidFill>
              <a:latin typeface="Calibri"/>
              <a:ea typeface="Calibri" pitchFamily="34" charset="0"/>
              <a:cs typeface="Calibri"/>
            </a:rPr>
            <a:t> the benefits of running close to thresholds versus at highest energy, and distribution of luminosities as function of energy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92C972DA-155B-5247-A864-04731D6F47F7}" type="parTrans" cxnId="{78762FA6-E3EA-A649-A299-509288D653F5}">
      <dgm:prSet/>
      <dgm:spPr/>
      <dgm:t>
        <a:bodyPr/>
        <a:lstStyle/>
        <a:p>
          <a:endParaRPr lang="en-US"/>
        </a:p>
      </dgm:t>
    </dgm:pt>
    <dgm:pt modelId="{9B53BA5F-A4EA-A94A-A2A1-2DA6A6F9970B}" type="sibTrans" cxnId="{78762FA6-E3EA-A649-A299-509288D653F5}">
      <dgm:prSet/>
      <dgm:spPr/>
      <dgm:t>
        <a:bodyPr/>
        <a:lstStyle/>
        <a:p>
          <a:endParaRPr lang="en-US"/>
        </a:p>
      </dgm:t>
    </dgm:pt>
    <dgm:pt modelId="{649A0683-8A99-2748-9B6D-4C53FFF1000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Construction scenario (and approval scenario):</a:t>
          </a:r>
        </a:p>
        <a:p>
          <a:pPr marL="266700" indent="0"/>
          <a:r>
            <a:rPr lang="en-US" sz="1400" dirty="0" smtClean="0">
              <a:latin typeface="Calibri"/>
              <a:ea typeface="Calibri" pitchFamily="34" charset="0"/>
              <a:cs typeface="Calibri"/>
            </a:rPr>
            <a:t>Explore how we in practice will do the tunneling and productions/installation/movement of parts in a multistage approach ? Environmental impact study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F91514B9-18DA-A44E-B209-665239189104}" type="parTrans" cxnId="{A460806A-AAC0-4944-8F05-78C466F538CE}">
      <dgm:prSet/>
      <dgm:spPr/>
      <dgm:t>
        <a:bodyPr/>
        <a:lstStyle/>
        <a:p>
          <a:endParaRPr lang="en-US"/>
        </a:p>
      </dgm:t>
    </dgm:pt>
    <dgm:pt modelId="{D0F1A1E4-AD71-1F48-AA74-58EE159764F7}" type="sibTrans" cxnId="{A460806A-AAC0-4944-8F05-78C466F538CE}">
      <dgm:prSet/>
      <dgm:spPr/>
      <dgm:t>
        <a:bodyPr/>
        <a:lstStyle/>
        <a:p>
          <a:endParaRPr lang="en-US"/>
        </a:p>
      </dgm:t>
    </dgm:pt>
    <dgm:pt modelId="{0DFEF4BE-655F-234C-95B8-ECE2DC21F3EF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Costs - Initial machine plus energy upgrade: External cost review 21-22.2.2012, costs will be discussed in volume 3 of the CDR  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BE91FABB-D0A1-5F41-B3BB-EC8D6609BEE9}" type="parTrans" cxnId="{A422D114-D274-B44D-8EFB-AD1262BB3DA5}">
      <dgm:prSet/>
      <dgm:spPr/>
      <dgm:t>
        <a:bodyPr/>
        <a:lstStyle/>
        <a:p>
          <a:endParaRPr lang="en-US"/>
        </a:p>
      </dgm:t>
    </dgm:pt>
    <dgm:pt modelId="{4BC10CBA-E1B4-404B-B3CD-7E44847F4DEF}" type="sibTrans" cxnId="{A422D114-D274-B44D-8EFB-AD1262BB3DA5}">
      <dgm:prSet/>
      <dgm:spPr/>
      <dgm:t>
        <a:bodyPr/>
        <a:lstStyle/>
        <a:p>
          <a:endParaRPr lang="en-US"/>
        </a:p>
      </dgm:t>
    </dgm:pt>
    <dgm:pt modelId="{B3F30C0F-1CBF-D345-BAE0-488FD056C196}">
      <dgm:prSet custT="1"/>
      <dgm:spPr>
        <a:solidFill>
          <a:schemeClr val="bg1">
            <a:lumMod val="95000"/>
          </a:schemeClr>
        </a:solidFill>
      </dgm:spPr>
      <dgm:t>
        <a:bodyPr anchor="t" anchorCtr="0"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Power and energy development. </a:t>
          </a:r>
        </a:p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Have started to work on energy estimates (not only max power at max luminosity and the highest energy) based on running scenarios and power on/off/standby estimates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539158D2-C39F-9345-8719-AF68B9C9D28B}" type="parTrans" cxnId="{FBEA3E2E-1AF7-0447-998E-2C4AC295C8E2}">
      <dgm:prSet/>
      <dgm:spPr/>
      <dgm:t>
        <a:bodyPr/>
        <a:lstStyle/>
        <a:p>
          <a:endParaRPr lang="en-US"/>
        </a:p>
      </dgm:t>
    </dgm:pt>
    <dgm:pt modelId="{C220BA39-779C-4F44-8F1C-C011901076A0}" type="sibTrans" cxnId="{FBEA3E2E-1AF7-0447-998E-2C4AC295C8E2}">
      <dgm:prSet/>
      <dgm:spPr/>
      <dgm:t>
        <a:bodyPr/>
        <a:lstStyle/>
        <a:p>
          <a:endParaRPr lang="en-US"/>
        </a:p>
      </dgm:t>
    </dgm:pt>
    <dgm:pt modelId="{B7E92021-E692-9D48-B1F3-5E3A260A7F23}">
      <dgm:prSet custT="1"/>
      <dgm:spPr>
        <a:solidFill>
          <a:schemeClr val="bg1">
            <a:lumMod val="95000"/>
          </a:schemeClr>
        </a:solidFill>
      </dgm:spPr>
      <dgm:t>
        <a:bodyPr anchor="t" anchorCtr="0"/>
        <a:lstStyle/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Timescale/lifecycle for project re-defined: Buildup of drive beam (CLIC zero), stage one – physics, more stages/extensions</a:t>
          </a:r>
        </a:p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Parameters: energy steps and scans, inst. and int. luminosities, commissioning and </a:t>
          </a:r>
          <a:r>
            <a:rPr lang="en-US" sz="1400" dirty="0" err="1" smtClean="0">
              <a:solidFill>
                <a:srgbClr val="000000"/>
              </a:solidFill>
              <a:latin typeface="Calibri"/>
              <a:cs typeface="Calibri"/>
            </a:rPr>
            <a:t>lum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. ramp up times.</a:t>
          </a:r>
        </a:p>
        <a:p>
          <a:pPr marL="177800" indent="0"/>
          <a:endParaRPr lang="en-US" sz="8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597CADC8-1F67-E44C-BA35-7E7942CB8205}" type="parTrans" cxnId="{185F1D3F-A5AF-E145-BE88-EA98929ED965}">
      <dgm:prSet/>
      <dgm:spPr/>
      <dgm:t>
        <a:bodyPr/>
        <a:lstStyle/>
        <a:p>
          <a:endParaRPr lang="en-US"/>
        </a:p>
      </dgm:t>
    </dgm:pt>
    <dgm:pt modelId="{9E346DE4-F9F9-9C46-8582-F9283667AA79}" type="sibTrans" cxnId="{185F1D3F-A5AF-E145-BE88-EA98929ED965}">
      <dgm:prSet/>
      <dgm:spPr/>
      <dgm:t>
        <a:bodyPr/>
        <a:lstStyle/>
        <a:p>
          <a:endParaRPr lang="en-US"/>
        </a:p>
      </dgm:t>
    </dgm:pt>
    <dgm:pt modelId="{6C72AF8B-9452-F344-A491-4067CF9B8855}" type="pres">
      <dgm:prSet presAssocID="{2B4CC895-F916-D847-B7D8-8CC4667C34E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7F19E-8D9D-824E-A507-FF00474FFCC1}" type="pres">
      <dgm:prSet presAssocID="{FA476120-67CE-C444-B54D-F1CDF1715099}" presName="composite" presStyleCnt="0"/>
      <dgm:spPr/>
    </dgm:pt>
    <dgm:pt modelId="{D736A2BC-79EF-EA4E-8FB3-D690B8953628}" type="pres">
      <dgm:prSet presAssocID="{FA476120-67CE-C444-B54D-F1CDF1715099}" presName="rect1" presStyleLbl="trAlignAcc1" presStyleIdx="0" presStyleCnt="5" custScaleX="102893" custScaleY="139444" custLinFactNeighborX="2112" custLinFactNeighborY="-45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1F8F6-71BE-364B-B25B-E1DB8498BF00}" type="pres">
      <dgm:prSet presAssocID="{FA476120-67CE-C444-B54D-F1CDF1715099}" presName="rect2" presStyleLbl="fgImgPlace1" presStyleIdx="0" presStyleCnt="5" custScaleX="158613" custLinFactNeighborX="11302" custLinFactNeighborY="-4296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D2EA95C-6536-8F4D-87C3-9591C34F0131}" type="pres">
      <dgm:prSet presAssocID="{9B53BA5F-A4EA-A94A-A2A1-2DA6A6F9970B}" presName="sibTrans" presStyleCnt="0"/>
      <dgm:spPr/>
    </dgm:pt>
    <dgm:pt modelId="{46204600-8B15-F549-83DD-12AD8D4F379B}" type="pres">
      <dgm:prSet presAssocID="{649A0683-8A99-2748-9B6D-4C53FFF10003}" presName="composite" presStyleCnt="0"/>
      <dgm:spPr/>
    </dgm:pt>
    <dgm:pt modelId="{EA015673-C08C-464F-999E-884CC81F9F7B}" type="pres">
      <dgm:prSet presAssocID="{649A0683-8A99-2748-9B6D-4C53FFF10003}" presName="rect1" presStyleLbl="trAlignAcc1" presStyleIdx="1" presStyleCnt="5" custScaleX="106607" custScaleY="136295" custLinFactNeighborX="-307" custLinFactNeighborY="-55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CDEE2-9291-CF41-8566-260E9E6B1F25}" type="pres">
      <dgm:prSet presAssocID="{649A0683-8A99-2748-9B6D-4C53FFF10003}" presName="rect2" presStyleLbl="fgImgPlace1" presStyleIdx="1" presStyleCnt="5" custScaleX="159650" custLinFactNeighborX="-8047" custLinFactNeighborY="-4935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226DFE6-4605-6C48-BEB9-A1A9B563F2B1}" type="pres">
      <dgm:prSet presAssocID="{D0F1A1E4-AD71-1F48-AA74-58EE159764F7}" presName="sibTrans" presStyleCnt="0"/>
      <dgm:spPr/>
    </dgm:pt>
    <dgm:pt modelId="{B52B604C-32FA-954A-9EB8-6526648A24D6}" type="pres">
      <dgm:prSet presAssocID="{0DFEF4BE-655F-234C-95B8-ECE2DC21F3EF}" presName="composite" presStyleCnt="0"/>
      <dgm:spPr/>
    </dgm:pt>
    <dgm:pt modelId="{255DB5BB-E6F7-1A4F-93C2-27AF58217B38}" type="pres">
      <dgm:prSet presAssocID="{0DFEF4BE-655F-234C-95B8-ECE2DC21F3EF}" presName="rect1" presStyleLbl="trAlignAcc1" presStyleIdx="2" presStyleCnt="5" custScaleX="104989" custScaleY="88588" custLinFactNeighborX="3928" custLinFactNeighborY="-44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CEB77-EC25-3C43-956B-2A76C871A167}" type="pres">
      <dgm:prSet presAssocID="{0DFEF4BE-655F-234C-95B8-ECE2DC21F3EF}" presName="rect2" presStyleLbl="fgImgPlace1" presStyleIdx="2" presStyleCnt="5" custScaleX="127696" custScaleY="80205" custLinFactNeighborY="-42438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>
              <a:alpha val="4000"/>
            </a:schemeClr>
          </a:solidFill>
        </a:ln>
      </dgm:spPr>
    </dgm:pt>
    <dgm:pt modelId="{4B1CA3FF-ED80-F546-A226-4CC0F15C93E7}" type="pres">
      <dgm:prSet presAssocID="{4BC10CBA-E1B4-404B-B3CD-7E44847F4DEF}" presName="sibTrans" presStyleCnt="0"/>
      <dgm:spPr/>
    </dgm:pt>
    <dgm:pt modelId="{3BEC4671-524D-4845-B7B0-9EBBC2D38686}" type="pres">
      <dgm:prSet presAssocID="{B3F30C0F-1CBF-D345-BAE0-488FD056C196}" presName="composite" presStyleCnt="0"/>
      <dgm:spPr/>
    </dgm:pt>
    <dgm:pt modelId="{A0AF0BB2-1698-1A4A-B483-2FE0DB34B27E}" type="pres">
      <dgm:prSet presAssocID="{B3F30C0F-1CBF-D345-BAE0-488FD056C196}" presName="rect1" presStyleLbl="trAlignAcc1" presStyleIdx="3" presStyleCnt="5" custScaleX="106694" custScaleY="150221" custLinFactNeighborX="790" custLinFactNeighborY="-22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A5529-35D9-0C41-AED4-4CF880567563}" type="pres">
      <dgm:prSet presAssocID="{B3F30C0F-1CBF-D345-BAE0-488FD056C196}" presName="rect2" presStyleLbl="fgImgPlace1" presStyleIdx="3" presStyleCnt="5" custScaleX="167092" custScaleY="117951" custLinFactNeighborX="-6719" custLinFactNeighborY="-27205"/>
      <dgm:spPr>
        <a:blipFill rotWithShape="1">
          <a:blip xmlns:r="http://schemas.openxmlformats.org/officeDocument/2006/relationships" r:embed="rId4"/>
          <a:stretch>
            <a:fillRect/>
          </a:stretch>
        </a:blipFill>
        <a:ln w="3175" cmpd="sng">
          <a:solidFill>
            <a:schemeClr val="tx1">
              <a:alpha val="3000"/>
            </a:schemeClr>
          </a:solidFill>
        </a:ln>
      </dgm:spPr>
    </dgm:pt>
    <dgm:pt modelId="{B178BB90-805B-094E-A83A-7DCD71C8BD3E}" type="pres">
      <dgm:prSet presAssocID="{C220BA39-779C-4F44-8F1C-C011901076A0}" presName="sibTrans" presStyleCnt="0"/>
      <dgm:spPr/>
    </dgm:pt>
    <dgm:pt modelId="{CDC7E073-8849-0F44-B66C-4DDB369E5B2F}" type="pres">
      <dgm:prSet presAssocID="{B7E92021-E692-9D48-B1F3-5E3A260A7F23}" presName="composite" presStyleCnt="0"/>
      <dgm:spPr/>
    </dgm:pt>
    <dgm:pt modelId="{1948FE7A-3CB3-264A-8968-2EBDEDA47D69}" type="pres">
      <dgm:prSet presAssocID="{B7E92021-E692-9D48-B1F3-5E3A260A7F23}" presName="rect1" presStyleLbl="trAlignAcc1" presStyleIdx="4" presStyleCnt="5" custScaleX="130183" custScaleY="134326" custLinFactNeighborX="-714" custLinFactNeighborY="-22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00587-0FCE-C846-A33E-59790E02DC36}" type="pres">
      <dgm:prSet presAssocID="{B7E92021-E692-9D48-B1F3-5E3A260A7F23}" presName="rect2" presStyleLbl="fgImgPlace1" presStyleIdx="4" presStyleCnt="5" custScaleX="275124" custScaleY="139567" custLinFactX="-41994" custLinFactNeighborX="-100000" custLinFactNeighborY="-29378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E8137A63-482F-F441-B629-B18899FF3E17}" type="presOf" srcId="{B3F30C0F-1CBF-D345-BAE0-488FD056C196}" destId="{A0AF0BB2-1698-1A4A-B483-2FE0DB34B27E}" srcOrd="0" destOrd="0" presId="urn:microsoft.com/office/officeart/2008/layout/PictureStrips"/>
    <dgm:cxn modelId="{94881915-4C63-7D45-AFB5-D8BD04E2568B}" type="presOf" srcId="{B7E92021-E692-9D48-B1F3-5E3A260A7F23}" destId="{1948FE7A-3CB3-264A-8968-2EBDEDA47D69}" srcOrd="0" destOrd="0" presId="urn:microsoft.com/office/officeart/2008/layout/PictureStrips"/>
    <dgm:cxn modelId="{78762FA6-E3EA-A649-A299-509288D653F5}" srcId="{2B4CC895-F916-D847-B7D8-8CC4667C34E4}" destId="{FA476120-67CE-C444-B54D-F1CDF1715099}" srcOrd="0" destOrd="0" parTransId="{92C972DA-155B-5247-A864-04731D6F47F7}" sibTransId="{9B53BA5F-A4EA-A94A-A2A1-2DA6A6F9970B}"/>
    <dgm:cxn modelId="{4F5E9124-A5C6-B346-A63B-189507E43A89}" type="presOf" srcId="{2B4CC895-F916-D847-B7D8-8CC4667C34E4}" destId="{6C72AF8B-9452-F344-A491-4067CF9B8855}" srcOrd="0" destOrd="0" presId="urn:microsoft.com/office/officeart/2008/layout/PictureStrips"/>
    <dgm:cxn modelId="{A422D114-D274-B44D-8EFB-AD1262BB3DA5}" srcId="{2B4CC895-F916-D847-B7D8-8CC4667C34E4}" destId="{0DFEF4BE-655F-234C-95B8-ECE2DC21F3EF}" srcOrd="2" destOrd="0" parTransId="{BE91FABB-D0A1-5F41-B3BB-EC8D6609BEE9}" sibTransId="{4BC10CBA-E1B4-404B-B3CD-7E44847F4DEF}"/>
    <dgm:cxn modelId="{677D3750-23BF-0F43-9699-4692B06F2021}" type="presOf" srcId="{0DFEF4BE-655F-234C-95B8-ECE2DC21F3EF}" destId="{255DB5BB-E6F7-1A4F-93C2-27AF58217B38}" srcOrd="0" destOrd="0" presId="urn:microsoft.com/office/officeart/2008/layout/PictureStrips"/>
    <dgm:cxn modelId="{A16B6EEE-65DF-E94B-BEDF-E939A7E831CA}" type="presOf" srcId="{FA476120-67CE-C444-B54D-F1CDF1715099}" destId="{D736A2BC-79EF-EA4E-8FB3-D690B8953628}" srcOrd="0" destOrd="0" presId="urn:microsoft.com/office/officeart/2008/layout/PictureStrips"/>
    <dgm:cxn modelId="{9854DF26-9A0D-F24B-9EF3-78640D741C83}" type="presOf" srcId="{649A0683-8A99-2748-9B6D-4C53FFF10003}" destId="{EA015673-C08C-464F-999E-884CC81F9F7B}" srcOrd="0" destOrd="0" presId="urn:microsoft.com/office/officeart/2008/layout/PictureStrips"/>
    <dgm:cxn modelId="{185F1D3F-A5AF-E145-BE88-EA98929ED965}" srcId="{2B4CC895-F916-D847-B7D8-8CC4667C34E4}" destId="{B7E92021-E692-9D48-B1F3-5E3A260A7F23}" srcOrd="4" destOrd="0" parTransId="{597CADC8-1F67-E44C-BA35-7E7942CB8205}" sibTransId="{9E346DE4-F9F9-9C46-8582-F9283667AA79}"/>
    <dgm:cxn modelId="{FBEA3E2E-1AF7-0447-998E-2C4AC295C8E2}" srcId="{2B4CC895-F916-D847-B7D8-8CC4667C34E4}" destId="{B3F30C0F-1CBF-D345-BAE0-488FD056C196}" srcOrd="3" destOrd="0" parTransId="{539158D2-C39F-9345-8719-AF68B9C9D28B}" sibTransId="{C220BA39-779C-4F44-8F1C-C011901076A0}"/>
    <dgm:cxn modelId="{A460806A-AAC0-4944-8F05-78C466F538CE}" srcId="{2B4CC895-F916-D847-B7D8-8CC4667C34E4}" destId="{649A0683-8A99-2748-9B6D-4C53FFF10003}" srcOrd="1" destOrd="0" parTransId="{F91514B9-18DA-A44E-B209-665239189104}" sibTransId="{D0F1A1E4-AD71-1F48-AA74-58EE159764F7}"/>
    <dgm:cxn modelId="{0765F7A7-E331-B941-80EE-BA6E8EE3DE6F}" type="presParOf" srcId="{6C72AF8B-9452-F344-A491-4067CF9B8855}" destId="{4207F19E-8D9D-824E-A507-FF00474FFCC1}" srcOrd="0" destOrd="0" presId="urn:microsoft.com/office/officeart/2008/layout/PictureStrips"/>
    <dgm:cxn modelId="{B28FD796-D021-EC4E-9305-181ADE158C8A}" type="presParOf" srcId="{4207F19E-8D9D-824E-A507-FF00474FFCC1}" destId="{D736A2BC-79EF-EA4E-8FB3-D690B8953628}" srcOrd="0" destOrd="0" presId="urn:microsoft.com/office/officeart/2008/layout/PictureStrips"/>
    <dgm:cxn modelId="{56E32E03-A916-234B-B7FF-3E829E561838}" type="presParOf" srcId="{4207F19E-8D9D-824E-A507-FF00474FFCC1}" destId="{6091F8F6-71BE-364B-B25B-E1DB8498BF00}" srcOrd="1" destOrd="0" presId="urn:microsoft.com/office/officeart/2008/layout/PictureStrips"/>
    <dgm:cxn modelId="{64667A1D-D175-B248-98B9-8D28727BB19E}" type="presParOf" srcId="{6C72AF8B-9452-F344-A491-4067CF9B8855}" destId="{FD2EA95C-6536-8F4D-87C3-9591C34F0131}" srcOrd="1" destOrd="0" presId="urn:microsoft.com/office/officeart/2008/layout/PictureStrips"/>
    <dgm:cxn modelId="{47DD4057-3FB1-6C46-A136-A074FABB5D40}" type="presParOf" srcId="{6C72AF8B-9452-F344-A491-4067CF9B8855}" destId="{46204600-8B15-F549-83DD-12AD8D4F379B}" srcOrd="2" destOrd="0" presId="urn:microsoft.com/office/officeart/2008/layout/PictureStrips"/>
    <dgm:cxn modelId="{33306003-0A12-6549-8DFE-044E6EF76EB9}" type="presParOf" srcId="{46204600-8B15-F549-83DD-12AD8D4F379B}" destId="{EA015673-C08C-464F-999E-884CC81F9F7B}" srcOrd="0" destOrd="0" presId="urn:microsoft.com/office/officeart/2008/layout/PictureStrips"/>
    <dgm:cxn modelId="{2BD1D9CA-679C-A24D-A8BF-0EFE99ECB14E}" type="presParOf" srcId="{46204600-8B15-F549-83DD-12AD8D4F379B}" destId="{8D0CDEE2-9291-CF41-8566-260E9E6B1F25}" srcOrd="1" destOrd="0" presId="urn:microsoft.com/office/officeart/2008/layout/PictureStrips"/>
    <dgm:cxn modelId="{44BCE389-2484-8E42-A957-964D117C7DD2}" type="presParOf" srcId="{6C72AF8B-9452-F344-A491-4067CF9B8855}" destId="{1226DFE6-4605-6C48-BEB9-A1A9B563F2B1}" srcOrd="3" destOrd="0" presId="urn:microsoft.com/office/officeart/2008/layout/PictureStrips"/>
    <dgm:cxn modelId="{93D67A4F-C3C2-BC4D-9444-DA68C3DD523E}" type="presParOf" srcId="{6C72AF8B-9452-F344-A491-4067CF9B8855}" destId="{B52B604C-32FA-954A-9EB8-6526648A24D6}" srcOrd="4" destOrd="0" presId="urn:microsoft.com/office/officeart/2008/layout/PictureStrips"/>
    <dgm:cxn modelId="{8DB09AFF-EB2E-2D44-857C-B3CBA1CBE103}" type="presParOf" srcId="{B52B604C-32FA-954A-9EB8-6526648A24D6}" destId="{255DB5BB-E6F7-1A4F-93C2-27AF58217B38}" srcOrd="0" destOrd="0" presId="urn:microsoft.com/office/officeart/2008/layout/PictureStrips"/>
    <dgm:cxn modelId="{2ADFF16F-E76A-6F46-B8C8-1CD4193A3565}" type="presParOf" srcId="{B52B604C-32FA-954A-9EB8-6526648A24D6}" destId="{E2BCEB77-EC25-3C43-956B-2A76C871A167}" srcOrd="1" destOrd="0" presId="urn:microsoft.com/office/officeart/2008/layout/PictureStrips"/>
    <dgm:cxn modelId="{8EDD0E23-3421-1640-8171-36AF0E19463F}" type="presParOf" srcId="{6C72AF8B-9452-F344-A491-4067CF9B8855}" destId="{4B1CA3FF-ED80-F546-A226-4CC0F15C93E7}" srcOrd="5" destOrd="0" presId="urn:microsoft.com/office/officeart/2008/layout/PictureStrips"/>
    <dgm:cxn modelId="{47A2C452-7516-CA4B-9E3D-E4F000F623C0}" type="presParOf" srcId="{6C72AF8B-9452-F344-A491-4067CF9B8855}" destId="{3BEC4671-524D-4845-B7B0-9EBBC2D38686}" srcOrd="6" destOrd="0" presId="urn:microsoft.com/office/officeart/2008/layout/PictureStrips"/>
    <dgm:cxn modelId="{E60F4308-8298-B04A-AB97-40650AFFC93B}" type="presParOf" srcId="{3BEC4671-524D-4845-B7B0-9EBBC2D38686}" destId="{A0AF0BB2-1698-1A4A-B483-2FE0DB34B27E}" srcOrd="0" destOrd="0" presId="urn:microsoft.com/office/officeart/2008/layout/PictureStrips"/>
    <dgm:cxn modelId="{A1CE133B-ED78-544C-BCF9-CC2A5FD2F788}" type="presParOf" srcId="{3BEC4671-524D-4845-B7B0-9EBBC2D38686}" destId="{703A5529-35D9-0C41-AED4-4CF880567563}" srcOrd="1" destOrd="0" presId="urn:microsoft.com/office/officeart/2008/layout/PictureStrips"/>
    <dgm:cxn modelId="{4F3E8449-660D-8E45-9262-D9ADDF47EC58}" type="presParOf" srcId="{6C72AF8B-9452-F344-A491-4067CF9B8855}" destId="{B178BB90-805B-094E-A83A-7DCD71C8BD3E}" srcOrd="7" destOrd="0" presId="urn:microsoft.com/office/officeart/2008/layout/PictureStrips"/>
    <dgm:cxn modelId="{4C3FA10A-0AF7-DB40-8B6F-4D108FE25CE3}" type="presParOf" srcId="{6C72AF8B-9452-F344-A491-4067CF9B8855}" destId="{CDC7E073-8849-0F44-B66C-4DDB369E5B2F}" srcOrd="8" destOrd="0" presId="urn:microsoft.com/office/officeart/2008/layout/PictureStrips"/>
    <dgm:cxn modelId="{7B8156BC-18A7-0E45-A8C9-6073A0895125}" type="presParOf" srcId="{CDC7E073-8849-0F44-B66C-4DDB369E5B2F}" destId="{1948FE7A-3CB3-264A-8968-2EBDEDA47D69}" srcOrd="0" destOrd="0" presId="urn:microsoft.com/office/officeart/2008/layout/PictureStrips"/>
    <dgm:cxn modelId="{C3E8E636-2B00-3C4C-8751-CB2212B258D0}" type="presParOf" srcId="{CDC7E073-8849-0F44-B66C-4DDB369E5B2F}" destId="{D4000587-0FCE-C846-A33E-59790E02DC3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F24C7B-65D5-B441-B7CC-7E38D6A8C481}" type="doc">
      <dgm:prSet loTypeId="urn:microsoft.com/office/officeart/2005/8/layout/vList4#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397D34-445F-6842-97D4-207FB9F6F04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Define the scope, strategy and cost of the project implementation.  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Main input: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The evolution of the physics findings at LHC and other relevant data 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Findings from the CDR and further studies, in particular concerning minimization of the technical risks, cost, power as well as the site implementation.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A Governance Model as developed with partners.</a:t>
          </a:r>
          <a:endParaRPr lang="en-US" dirty="0">
            <a:solidFill>
              <a:srgbClr val="000000"/>
            </a:solidFill>
          </a:endParaRPr>
        </a:p>
      </dgm:t>
    </dgm:pt>
    <dgm:pt modelId="{B63CDAC5-0EEE-4C4A-8BE7-750745B307EC}" type="parTrans" cxnId="{FF489234-5F6A-D447-894B-46EA44489FDC}">
      <dgm:prSet/>
      <dgm:spPr/>
      <dgm:t>
        <a:bodyPr/>
        <a:lstStyle/>
        <a:p>
          <a:endParaRPr lang="en-US"/>
        </a:p>
      </dgm:t>
    </dgm:pt>
    <dgm:pt modelId="{B1F3C5A2-8963-9244-8A03-81BEFA28C39C}" type="sibTrans" cxnId="{FF489234-5F6A-D447-894B-46EA44489FDC}">
      <dgm:prSet/>
      <dgm:spPr/>
      <dgm:t>
        <a:bodyPr/>
        <a:lstStyle/>
        <a:p>
          <a:endParaRPr lang="en-US"/>
        </a:p>
      </dgm:t>
    </dgm:pt>
    <dgm:pt modelId="{A10245C0-F1D1-8940-9212-014484BB8AB7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Define and keep an up-to-date optimized overall baseline design that can achieve the scope within a reasonable schedule, budget and risk.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Beyond beam line design, the energy and luminosity of the machine, key studies will address stability and alignment, timing and phasing, stray fields and dynamic vacuum including collective effects.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Other studies will address failure modes and operation issues.</a:t>
          </a:r>
        </a:p>
      </dgm:t>
    </dgm:pt>
    <dgm:pt modelId="{0BEC4A89-D800-2B4A-8AA3-3C4A00FC3D21}" type="parTrans" cxnId="{ECA94EE5-7FD7-AA45-B596-956B3A2D2134}">
      <dgm:prSet/>
      <dgm:spPr/>
      <dgm:t>
        <a:bodyPr/>
        <a:lstStyle/>
        <a:p>
          <a:endParaRPr lang="en-US"/>
        </a:p>
      </dgm:t>
    </dgm:pt>
    <dgm:pt modelId="{98068474-DD74-334D-A8D3-0B1009278949}" type="sibTrans" cxnId="{ECA94EE5-7FD7-AA45-B596-956B3A2D2134}">
      <dgm:prSet/>
      <dgm:spPr/>
      <dgm:t>
        <a:bodyPr/>
        <a:lstStyle/>
        <a:p>
          <a:endParaRPr lang="en-US"/>
        </a:p>
      </dgm:t>
    </dgm:pt>
    <dgm:pt modelId="{5777ACD5-AF68-E049-80C9-4CBCF16DFA2A}" type="pres">
      <dgm:prSet presAssocID="{39F24C7B-65D5-B441-B7CC-7E38D6A8C4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466F23-05A9-E745-A8C4-DAA7CB9EDB21}" type="pres">
      <dgm:prSet presAssocID="{EC397D34-445F-6842-97D4-207FB9F6F045}" presName="comp" presStyleCnt="0"/>
      <dgm:spPr/>
    </dgm:pt>
    <dgm:pt modelId="{8CE5A817-57C2-F740-AABF-5F22852304C7}" type="pres">
      <dgm:prSet presAssocID="{EC397D34-445F-6842-97D4-207FB9F6F045}" presName="box" presStyleLbl="node1" presStyleIdx="0" presStyleCnt="2"/>
      <dgm:spPr/>
      <dgm:t>
        <a:bodyPr/>
        <a:lstStyle/>
        <a:p>
          <a:endParaRPr lang="en-US"/>
        </a:p>
      </dgm:t>
    </dgm:pt>
    <dgm:pt modelId="{C60FA849-9B66-F64E-B944-26DB0E61B66E}" type="pres">
      <dgm:prSet presAssocID="{EC397D34-445F-6842-97D4-207FB9F6F045}" presName="img" presStyleLbl="fgImgPlace1" presStyleIdx="0" presStyleCnt="2" custScaleY="80128" custLinFactNeighborX="-625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1780AD5-5A27-0E46-8BF9-AE5BBD357733}" type="pres">
      <dgm:prSet presAssocID="{EC397D34-445F-6842-97D4-207FB9F6F045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22162-D07B-624F-BD52-EC4A952D27F1}" type="pres">
      <dgm:prSet presAssocID="{B1F3C5A2-8963-9244-8A03-81BEFA28C39C}" presName="spacer" presStyleCnt="0"/>
      <dgm:spPr/>
    </dgm:pt>
    <dgm:pt modelId="{70E74C83-5A24-BE45-A1BD-01B97548FC5A}" type="pres">
      <dgm:prSet presAssocID="{A10245C0-F1D1-8940-9212-014484BB8AB7}" presName="comp" presStyleCnt="0"/>
      <dgm:spPr/>
    </dgm:pt>
    <dgm:pt modelId="{E1BCB183-F540-B846-A767-8BABC2AA70C4}" type="pres">
      <dgm:prSet presAssocID="{A10245C0-F1D1-8940-9212-014484BB8AB7}" presName="box" presStyleLbl="node1" presStyleIdx="1" presStyleCnt="2"/>
      <dgm:spPr/>
      <dgm:t>
        <a:bodyPr/>
        <a:lstStyle/>
        <a:p>
          <a:endParaRPr lang="en-US"/>
        </a:p>
      </dgm:t>
    </dgm:pt>
    <dgm:pt modelId="{1408A355-6D71-2A45-A3AD-A9E08F5A4EDC}" type="pres">
      <dgm:prSet presAssocID="{A10245C0-F1D1-8940-9212-014484BB8AB7}" presName="img" presStyleLbl="fgImgPlace1" presStyleIdx="1" presStyleCnt="2" custScaleY="84103" custLinFactNeighborX="-627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866C84C-B065-C645-9287-1DD5DBE69BBB}" type="pres">
      <dgm:prSet presAssocID="{A10245C0-F1D1-8940-9212-014484BB8AB7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01F444-7ED1-BC4D-8114-AEFC40C6520A}" type="presOf" srcId="{A10245C0-F1D1-8940-9212-014484BB8AB7}" destId="{E1BCB183-F540-B846-A767-8BABC2AA70C4}" srcOrd="0" destOrd="0" presId="urn:microsoft.com/office/officeart/2005/8/layout/vList4#7"/>
    <dgm:cxn modelId="{D82A0DAE-174C-F240-89C4-62B94E5C4F6C}" type="presOf" srcId="{EC397D34-445F-6842-97D4-207FB9F6F045}" destId="{8CE5A817-57C2-F740-AABF-5F22852304C7}" srcOrd="0" destOrd="0" presId="urn:microsoft.com/office/officeart/2005/8/layout/vList4#7"/>
    <dgm:cxn modelId="{7E302962-DDA8-EA4B-B407-B9E81671B73D}" type="presOf" srcId="{A10245C0-F1D1-8940-9212-014484BB8AB7}" destId="{B866C84C-B065-C645-9287-1DD5DBE69BBB}" srcOrd="1" destOrd="0" presId="urn:microsoft.com/office/officeart/2005/8/layout/vList4#7"/>
    <dgm:cxn modelId="{ECA94EE5-7FD7-AA45-B596-956B3A2D2134}" srcId="{39F24C7B-65D5-B441-B7CC-7E38D6A8C481}" destId="{A10245C0-F1D1-8940-9212-014484BB8AB7}" srcOrd="1" destOrd="0" parTransId="{0BEC4A89-D800-2B4A-8AA3-3C4A00FC3D21}" sibTransId="{98068474-DD74-334D-A8D3-0B1009278949}"/>
    <dgm:cxn modelId="{E725DA08-2ED8-D24B-BFFC-5C064C42682E}" type="presOf" srcId="{EC397D34-445F-6842-97D4-207FB9F6F045}" destId="{31780AD5-5A27-0E46-8BF9-AE5BBD357733}" srcOrd="1" destOrd="0" presId="urn:microsoft.com/office/officeart/2005/8/layout/vList4#7"/>
    <dgm:cxn modelId="{FF489234-5F6A-D447-894B-46EA44489FDC}" srcId="{39F24C7B-65D5-B441-B7CC-7E38D6A8C481}" destId="{EC397D34-445F-6842-97D4-207FB9F6F045}" srcOrd="0" destOrd="0" parTransId="{B63CDAC5-0EEE-4C4A-8BE7-750745B307EC}" sibTransId="{B1F3C5A2-8963-9244-8A03-81BEFA28C39C}"/>
    <dgm:cxn modelId="{911450F1-D7F2-FA46-8906-C5BECC1FFE01}" type="presOf" srcId="{39F24C7B-65D5-B441-B7CC-7E38D6A8C481}" destId="{5777ACD5-AF68-E049-80C9-4CBCF16DFA2A}" srcOrd="0" destOrd="0" presId="urn:microsoft.com/office/officeart/2005/8/layout/vList4#7"/>
    <dgm:cxn modelId="{2A33191D-2757-444C-A733-01108C062193}" type="presParOf" srcId="{5777ACD5-AF68-E049-80C9-4CBCF16DFA2A}" destId="{06466F23-05A9-E745-A8C4-DAA7CB9EDB21}" srcOrd="0" destOrd="0" presId="urn:microsoft.com/office/officeart/2005/8/layout/vList4#7"/>
    <dgm:cxn modelId="{FCD2041D-1510-3D47-846F-2E7735522137}" type="presParOf" srcId="{06466F23-05A9-E745-A8C4-DAA7CB9EDB21}" destId="{8CE5A817-57C2-F740-AABF-5F22852304C7}" srcOrd="0" destOrd="0" presId="urn:microsoft.com/office/officeart/2005/8/layout/vList4#7"/>
    <dgm:cxn modelId="{CB3F0CA9-08DA-884D-A076-5BEC26DF7FF6}" type="presParOf" srcId="{06466F23-05A9-E745-A8C4-DAA7CB9EDB21}" destId="{C60FA849-9B66-F64E-B944-26DB0E61B66E}" srcOrd="1" destOrd="0" presId="urn:microsoft.com/office/officeart/2005/8/layout/vList4#7"/>
    <dgm:cxn modelId="{AD52EAC5-5070-0741-A653-D41509B03309}" type="presParOf" srcId="{06466F23-05A9-E745-A8C4-DAA7CB9EDB21}" destId="{31780AD5-5A27-0E46-8BF9-AE5BBD357733}" srcOrd="2" destOrd="0" presId="urn:microsoft.com/office/officeart/2005/8/layout/vList4#7"/>
    <dgm:cxn modelId="{9168F957-16B0-794C-88E0-D77EE97A0CA1}" type="presParOf" srcId="{5777ACD5-AF68-E049-80C9-4CBCF16DFA2A}" destId="{35222162-D07B-624F-BD52-EC4A952D27F1}" srcOrd="1" destOrd="0" presId="urn:microsoft.com/office/officeart/2005/8/layout/vList4#7"/>
    <dgm:cxn modelId="{00493064-02ED-2141-B2ED-D5420F419514}" type="presParOf" srcId="{5777ACD5-AF68-E049-80C9-4CBCF16DFA2A}" destId="{70E74C83-5A24-BE45-A1BD-01B97548FC5A}" srcOrd="2" destOrd="0" presId="urn:microsoft.com/office/officeart/2005/8/layout/vList4#7"/>
    <dgm:cxn modelId="{C0623F84-30D6-C941-A48B-1FFF00543EFF}" type="presParOf" srcId="{70E74C83-5A24-BE45-A1BD-01B97548FC5A}" destId="{E1BCB183-F540-B846-A767-8BABC2AA70C4}" srcOrd="0" destOrd="0" presId="urn:microsoft.com/office/officeart/2005/8/layout/vList4#7"/>
    <dgm:cxn modelId="{967F1DAF-7BBC-6941-ACD8-31F8E71792ED}" type="presParOf" srcId="{70E74C83-5A24-BE45-A1BD-01B97548FC5A}" destId="{1408A355-6D71-2A45-A3AD-A9E08F5A4EDC}" srcOrd="1" destOrd="0" presId="urn:microsoft.com/office/officeart/2005/8/layout/vList4#7"/>
    <dgm:cxn modelId="{E17D731E-E22F-A549-8FB3-F184C4251646}" type="presParOf" srcId="{70E74C83-5A24-BE45-A1BD-01B97548FC5A}" destId="{B866C84C-B065-C645-9287-1DD5DBE69BBB}" srcOrd="2" destOrd="0" presId="urn:microsoft.com/office/officeart/2005/8/layout/vList4#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F24C7B-65D5-B441-B7CC-7E38D6A8C481}" type="doc">
      <dgm:prSet loTypeId="urn:microsoft.com/office/officeart/2005/8/layout/vList4#8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397D34-445F-6842-97D4-207FB9F6F04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Develop the technical design basis. i.e. move toward a technical design for crucial items of the machine and detectors, the MD interface, and the site.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Priorities are the modulators/klystrons, module/structure development including testing facilities, and site studies.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Technical work-packages providing input and interacting with all points above </a:t>
          </a:r>
          <a:endParaRPr lang="en-US" dirty="0">
            <a:solidFill>
              <a:srgbClr val="000000"/>
            </a:solidFill>
          </a:endParaRPr>
        </a:p>
      </dgm:t>
    </dgm:pt>
    <dgm:pt modelId="{B63CDAC5-0EEE-4C4A-8BE7-750745B307EC}" type="parTrans" cxnId="{FF489234-5F6A-D447-894B-46EA44489FDC}">
      <dgm:prSet/>
      <dgm:spPr/>
      <dgm:t>
        <a:bodyPr/>
        <a:lstStyle/>
        <a:p>
          <a:endParaRPr lang="en-US"/>
        </a:p>
      </dgm:t>
    </dgm:pt>
    <dgm:pt modelId="{B1F3C5A2-8963-9244-8A03-81BEFA28C39C}" type="sibTrans" cxnId="{FF489234-5F6A-D447-894B-46EA44489FDC}">
      <dgm:prSet/>
      <dgm:spPr/>
      <dgm:t>
        <a:bodyPr/>
        <a:lstStyle/>
        <a:p>
          <a:endParaRPr lang="en-US"/>
        </a:p>
      </dgm:t>
    </dgm:pt>
    <dgm:pt modelId="{63DE4A51-300D-1A4A-B4A6-EDCA67D7308E}">
      <dgm:prSet phldrT="[Text]" phldr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en-US" dirty="0"/>
        </a:p>
      </dgm:t>
    </dgm:pt>
    <dgm:pt modelId="{E09C0767-1A63-1F4F-9A76-3F78F66796A4}" type="parTrans" cxnId="{1D86E9D1-8CDE-5748-A782-3D7BE44B162D}">
      <dgm:prSet/>
      <dgm:spPr/>
      <dgm:t>
        <a:bodyPr/>
        <a:lstStyle/>
        <a:p>
          <a:endParaRPr lang="en-US"/>
        </a:p>
      </dgm:t>
    </dgm:pt>
    <dgm:pt modelId="{3F7DF521-9A27-3B48-A2B9-4E1F0E18286F}" type="sibTrans" cxnId="{1D86E9D1-8CDE-5748-A782-3D7BE44B162D}">
      <dgm:prSet/>
      <dgm:spPr/>
      <dgm:t>
        <a:bodyPr/>
        <a:lstStyle/>
        <a:p>
          <a:endParaRPr lang="en-US"/>
        </a:p>
      </dgm:t>
    </dgm:pt>
    <dgm:pt modelId="{EE1CF373-3702-E04E-A5D4-BAB846FB512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Identify and carry out system tests and programs to address the key performance and operation goals and mitigate risks associated to the project implementation. </a:t>
          </a:r>
        </a:p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The priorities are the measurements in: CTF3+, ATF and related to the CLIC Zero Injector</a:t>
          </a:r>
          <a:r>
            <a:rPr kumimoji="0" lang="en-US" b="0" i="0" u="none" strike="noStrike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 addressing the issues of drive-beam stability, RF power generation and two beam acceleration, as well as the beam delivery system. </a:t>
          </a:r>
        </a:p>
        <a:p>
          <a:r>
            <a:rPr kumimoji="0" lang="en-US" b="0" i="0" u="none" strike="noStrike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</a:t>
          </a:r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echnical work-packages and studies addressing system performance parameters</a:t>
          </a:r>
        </a:p>
      </dgm:t>
    </dgm:pt>
    <dgm:pt modelId="{79C0DDEC-F9DC-424D-9A89-3B0370725F50}" type="parTrans" cxnId="{C8E8A218-FCB1-094D-9B8A-612D1C691150}">
      <dgm:prSet/>
      <dgm:spPr/>
      <dgm:t>
        <a:bodyPr/>
        <a:lstStyle/>
        <a:p>
          <a:endParaRPr lang="en-US"/>
        </a:p>
      </dgm:t>
    </dgm:pt>
    <dgm:pt modelId="{0D3BB791-9FAE-C545-9EF7-68C64D21B370}" type="sibTrans" cxnId="{C8E8A218-FCB1-094D-9B8A-612D1C691150}">
      <dgm:prSet/>
      <dgm:spPr/>
      <dgm:t>
        <a:bodyPr/>
        <a:lstStyle/>
        <a:p>
          <a:endParaRPr lang="en-US"/>
        </a:p>
      </dgm:t>
    </dgm:pt>
    <dgm:pt modelId="{5777ACD5-AF68-E049-80C9-4CBCF16DFA2A}" type="pres">
      <dgm:prSet presAssocID="{39F24C7B-65D5-B441-B7CC-7E38D6A8C4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D2D424-0F42-2240-B96F-8DB957B4BF83}" type="pres">
      <dgm:prSet presAssocID="{EE1CF373-3702-E04E-A5D4-BAB846FB5120}" presName="comp" presStyleCnt="0"/>
      <dgm:spPr/>
    </dgm:pt>
    <dgm:pt modelId="{62C2EC26-31F3-FE43-91B8-FD366F0DE27B}" type="pres">
      <dgm:prSet presAssocID="{EE1CF373-3702-E04E-A5D4-BAB846FB5120}" presName="box" presStyleLbl="node1" presStyleIdx="0" presStyleCnt="2" custScaleY="62155"/>
      <dgm:spPr/>
      <dgm:t>
        <a:bodyPr/>
        <a:lstStyle/>
        <a:p>
          <a:endParaRPr lang="en-US"/>
        </a:p>
      </dgm:t>
    </dgm:pt>
    <dgm:pt modelId="{F83A2049-2D85-9449-9205-F39AFDFD9E76}" type="pres">
      <dgm:prSet presAssocID="{EE1CF373-3702-E04E-A5D4-BAB846FB5120}" presName="img" presStyleLbl="fgImgPlace1" presStyleIdx="0" presStyleCnt="2" custScaleY="52990" custLinFactNeighborX="-89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4D7B68F-76B1-D64B-8BE8-55EE1FC492E6}" type="pres">
      <dgm:prSet presAssocID="{EE1CF373-3702-E04E-A5D4-BAB846FB5120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3B131-CD14-654C-A307-5E1A8202C149}" type="pres">
      <dgm:prSet presAssocID="{0D3BB791-9FAE-C545-9EF7-68C64D21B370}" presName="spacer" presStyleCnt="0"/>
      <dgm:spPr/>
    </dgm:pt>
    <dgm:pt modelId="{06466F23-05A9-E745-A8C4-DAA7CB9EDB21}" type="pres">
      <dgm:prSet presAssocID="{EC397D34-445F-6842-97D4-207FB9F6F045}" presName="comp" presStyleCnt="0"/>
      <dgm:spPr/>
    </dgm:pt>
    <dgm:pt modelId="{8CE5A817-57C2-F740-AABF-5F22852304C7}" type="pres">
      <dgm:prSet presAssocID="{EC397D34-445F-6842-97D4-207FB9F6F045}" presName="box" presStyleLbl="node1" presStyleIdx="1" presStyleCnt="2" custScaleY="43750" custLinFactNeighborY="541"/>
      <dgm:spPr/>
      <dgm:t>
        <a:bodyPr/>
        <a:lstStyle/>
        <a:p>
          <a:endParaRPr lang="en-US"/>
        </a:p>
      </dgm:t>
    </dgm:pt>
    <dgm:pt modelId="{C60FA849-9B66-F64E-B944-26DB0E61B66E}" type="pres">
      <dgm:prSet presAssocID="{EC397D34-445F-6842-97D4-207FB9F6F045}" presName="img" presStyleLbl="fgImgPlace1" presStyleIdx="1" presStyleCnt="2" custScaleY="45366" custLinFactNeighborX="-712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1780AD5-5A27-0E46-8BF9-AE5BBD357733}" type="pres">
      <dgm:prSet presAssocID="{EC397D34-445F-6842-97D4-207FB9F6F045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2AC43D-897C-A943-AA42-927A3212A603}" type="presOf" srcId="{63DE4A51-300D-1A4A-B4A6-EDCA67D7308E}" destId="{8CE5A817-57C2-F740-AABF-5F22852304C7}" srcOrd="0" destOrd="1" presId="urn:microsoft.com/office/officeart/2005/8/layout/vList4#8"/>
    <dgm:cxn modelId="{4BDF6D87-28BF-1C49-9CCE-AA50BDE3660A}" type="presOf" srcId="{EE1CF373-3702-E04E-A5D4-BAB846FB5120}" destId="{B4D7B68F-76B1-D64B-8BE8-55EE1FC492E6}" srcOrd="1" destOrd="0" presId="urn:microsoft.com/office/officeart/2005/8/layout/vList4#8"/>
    <dgm:cxn modelId="{17F05A72-8B26-F64B-9010-7C9524C03EDD}" type="presOf" srcId="{63DE4A51-300D-1A4A-B4A6-EDCA67D7308E}" destId="{31780AD5-5A27-0E46-8BF9-AE5BBD357733}" srcOrd="1" destOrd="1" presId="urn:microsoft.com/office/officeart/2005/8/layout/vList4#8"/>
    <dgm:cxn modelId="{BAB00837-0388-CC4F-A986-1AEDF561B325}" type="presOf" srcId="{EE1CF373-3702-E04E-A5D4-BAB846FB5120}" destId="{62C2EC26-31F3-FE43-91B8-FD366F0DE27B}" srcOrd="0" destOrd="0" presId="urn:microsoft.com/office/officeart/2005/8/layout/vList4#8"/>
    <dgm:cxn modelId="{7F9A7502-F106-994E-9C4F-600249618007}" type="presOf" srcId="{39F24C7B-65D5-B441-B7CC-7E38D6A8C481}" destId="{5777ACD5-AF68-E049-80C9-4CBCF16DFA2A}" srcOrd="0" destOrd="0" presId="urn:microsoft.com/office/officeart/2005/8/layout/vList4#8"/>
    <dgm:cxn modelId="{C8E8A218-FCB1-094D-9B8A-612D1C691150}" srcId="{39F24C7B-65D5-B441-B7CC-7E38D6A8C481}" destId="{EE1CF373-3702-E04E-A5D4-BAB846FB5120}" srcOrd="0" destOrd="0" parTransId="{79C0DDEC-F9DC-424D-9A89-3B0370725F50}" sibTransId="{0D3BB791-9FAE-C545-9EF7-68C64D21B370}"/>
    <dgm:cxn modelId="{FAB7020B-31FF-C64D-AA51-862CC5168B54}" type="presOf" srcId="{EC397D34-445F-6842-97D4-207FB9F6F045}" destId="{31780AD5-5A27-0E46-8BF9-AE5BBD357733}" srcOrd="1" destOrd="0" presId="urn:microsoft.com/office/officeart/2005/8/layout/vList4#8"/>
    <dgm:cxn modelId="{FF489234-5F6A-D447-894B-46EA44489FDC}" srcId="{39F24C7B-65D5-B441-B7CC-7E38D6A8C481}" destId="{EC397D34-445F-6842-97D4-207FB9F6F045}" srcOrd="1" destOrd="0" parTransId="{B63CDAC5-0EEE-4C4A-8BE7-750745B307EC}" sibTransId="{B1F3C5A2-8963-9244-8A03-81BEFA28C39C}"/>
    <dgm:cxn modelId="{1D86E9D1-8CDE-5748-A782-3D7BE44B162D}" srcId="{EC397D34-445F-6842-97D4-207FB9F6F045}" destId="{63DE4A51-300D-1A4A-B4A6-EDCA67D7308E}" srcOrd="0" destOrd="0" parTransId="{E09C0767-1A63-1F4F-9A76-3F78F66796A4}" sibTransId="{3F7DF521-9A27-3B48-A2B9-4E1F0E18286F}"/>
    <dgm:cxn modelId="{0F768C9F-72D2-E742-931F-ACDEF2C3D823}" type="presOf" srcId="{EC397D34-445F-6842-97D4-207FB9F6F045}" destId="{8CE5A817-57C2-F740-AABF-5F22852304C7}" srcOrd="0" destOrd="0" presId="urn:microsoft.com/office/officeart/2005/8/layout/vList4#8"/>
    <dgm:cxn modelId="{582BF520-D843-5949-9EAF-8723B5175331}" type="presParOf" srcId="{5777ACD5-AF68-E049-80C9-4CBCF16DFA2A}" destId="{13D2D424-0F42-2240-B96F-8DB957B4BF83}" srcOrd="0" destOrd="0" presId="urn:microsoft.com/office/officeart/2005/8/layout/vList4#8"/>
    <dgm:cxn modelId="{940D94B5-35AE-4048-A354-778959443D9B}" type="presParOf" srcId="{13D2D424-0F42-2240-B96F-8DB957B4BF83}" destId="{62C2EC26-31F3-FE43-91B8-FD366F0DE27B}" srcOrd="0" destOrd="0" presId="urn:microsoft.com/office/officeart/2005/8/layout/vList4#8"/>
    <dgm:cxn modelId="{89CF54A2-2F52-5D48-BDA9-ADCFA2222E12}" type="presParOf" srcId="{13D2D424-0F42-2240-B96F-8DB957B4BF83}" destId="{F83A2049-2D85-9449-9205-F39AFDFD9E76}" srcOrd="1" destOrd="0" presId="urn:microsoft.com/office/officeart/2005/8/layout/vList4#8"/>
    <dgm:cxn modelId="{12F78A2F-6F14-3D40-81B7-3EA1A2614B32}" type="presParOf" srcId="{13D2D424-0F42-2240-B96F-8DB957B4BF83}" destId="{B4D7B68F-76B1-D64B-8BE8-55EE1FC492E6}" srcOrd="2" destOrd="0" presId="urn:microsoft.com/office/officeart/2005/8/layout/vList4#8"/>
    <dgm:cxn modelId="{FD9F17B7-046E-A346-8797-2566D6182569}" type="presParOf" srcId="{5777ACD5-AF68-E049-80C9-4CBCF16DFA2A}" destId="{A7A3B131-CD14-654C-A307-5E1A8202C149}" srcOrd="1" destOrd="0" presId="urn:microsoft.com/office/officeart/2005/8/layout/vList4#8"/>
    <dgm:cxn modelId="{CFDD6A9B-247D-F049-BAD8-F084AC1AB29F}" type="presParOf" srcId="{5777ACD5-AF68-E049-80C9-4CBCF16DFA2A}" destId="{06466F23-05A9-E745-A8C4-DAA7CB9EDB21}" srcOrd="2" destOrd="0" presId="urn:microsoft.com/office/officeart/2005/8/layout/vList4#8"/>
    <dgm:cxn modelId="{44F72A74-64DE-9B42-826B-2A7422A323B3}" type="presParOf" srcId="{06466F23-05A9-E745-A8C4-DAA7CB9EDB21}" destId="{8CE5A817-57C2-F740-AABF-5F22852304C7}" srcOrd="0" destOrd="0" presId="urn:microsoft.com/office/officeart/2005/8/layout/vList4#8"/>
    <dgm:cxn modelId="{613E6DA1-6E08-F948-AC03-E3CAB0825A0D}" type="presParOf" srcId="{06466F23-05A9-E745-A8C4-DAA7CB9EDB21}" destId="{C60FA849-9B66-F64E-B944-26DB0E61B66E}" srcOrd="1" destOrd="0" presId="urn:microsoft.com/office/officeart/2005/8/layout/vList4#8"/>
    <dgm:cxn modelId="{6BA8D299-10E8-7849-BE20-794A02E6E51B}" type="presParOf" srcId="{06466F23-05A9-E745-A8C4-DAA7CB9EDB21}" destId="{31780AD5-5A27-0E46-8BF9-AE5BBD357733}" srcOrd="2" destOrd="0" presId="urn:microsoft.com/office/officeart/2005/8/layout/vList4#8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286500" cy="176876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</a:t>
          </a:r>
          <a:r>
            <a:rPr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presented in the SPC In March 2012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389489" y="0"/>
        <a:ext cx="4897010" cy="1768769"/>
      </dsp:txXfrm>
    </dsp:sp>
    <dsp:sp modelId="{66D6C40F-4E7A-744C-90B0-5757C1146A18}">
      <dsp:nvSpPr>
        <dsp:cNvPr id="0" name=""/>
        <dsp:cNvSpPr/>
      </dsp:nvSpPr>
      <dsp:spPr>
        <a:xfrm>
          <a:off x="132189" y="233660"/>
          <a:ext cx="1257300" cy="13014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900958"/>
          <a:ext cx="6286500" cy="155745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</a:t>
          </a:r>
          <a:r>
            <a:rPr kumimoji="1"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presented in SPC in December 2011 (Lucie </a:t>
          </a:r>
          <a:r>
            <a:rPr kumimoji="1" lang="en-US" sz="1200" kern="1200" dirty="0" err="1" smtClean="0">
              <a:solidFill>
                <a:srgbClr val="FF0000"/>
              </a:solidFill>
              <a:latin typeface="Calibri"/>
              <a:cs typeface="Calibri"/>
            </a:rPr>
            <a:t>Linssen</a:t>
          </a:r>
          <a:r>
            <a:rPr kumimoji="1"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http://lcd.web.cern.ch/LCD/CDR/CDR.html#Overview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389489" y="1900958"/>
        <a:ext cx="4897010" cy="1557451"/>
      </dsp:txXfrm>
    </dsp:sp>
    <dsp:sp modelId="{46DB63EA-232D-0246-9538-1772A3005692}">
      <dsp:nvSpPr>
        <dsp:cNvPr id="0" name=""/>
        <dsp:cNvSpPr/>
      </dsp:nvSpPr>
      <dsp:spPr>
        <a:xfrm>
          <a:off x="132189" y="2033612"/>
          <a:ext cx="1257300" cy="129214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590599"/>
          <a:ext cx="6286500" cy="1321890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Summer 2012: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Ready for the European Strategy Open Meeting 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389489" y="3590599"/>
        <a:ext cx="4897010" cy="1321890"/>
      </dsp:txXfrm>
    </dsp:sp>
    <dsp:sp modelId="{F6452A1B-6DA8-3F40-8E77-EAD55F03D176}">
      <dsp:nvSpPr>
        <dsp:cNvPr id="0" name=""/>
        <dsp:cNvSpPr/>
      </dsp:nvSpPr>
      <dsp:spPr>
        <a:xfrm>
          <a:off x="132189" y="3722788"/>
          <a:ext cx="1257300" cy="105751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7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8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3/22/12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3/22/12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2D27-4ACE-401A-AF68-6EE7D7C60417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0625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417C-4541-0A4F-8650-AB7E5ED74A1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1231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40</a:t>
            </a:fld>
            <a:endParaRPr lang="da-DK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6902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some info about space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52602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667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D51C52-B28D-49C1-9543-CA104FB7C4F8}" type="slidenum">
              <a:rPr lang="fr-FR" smtClean="0">
                <a:ea typeface="ＭＳ Ｐゴシック" charset="-128"/>
                <a:cs typeface="ＭＳ Ｐゴシック" charset="-128"/>
              </a:rPr>
              <a:pPr/>
              <a:t>23</a:t>
            </a:fld>
            <a:endParaRPr lang="fr-FR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159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machine status, SPC March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emf"/><Relationship Id="rId5" Type="http://schemas.openxmlformats.org/officeDocument/2006/relationships/image" Target="../media/image43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Relationship Id="rId3" Type="http://schemas.openxmlformats.org/officeDocument/2006/relationships/image" Target="../media/image5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emf"/><Relationship Id="rId5" Type="http://schemas.openxmlformats.org/officeDocument/2006/relationships/image" Target="../media/image53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tiff"/><Relationship Id="rId3" Type="http://schemas.openxmlformats.org/officeDocument/2006/relationships/image" Target="../media/image5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4" Type="http://schemas.openxmlformats.org/officeDocument/2006/relationships/image" Target="../media/image60.tiff"/><Relationship Id="rId5" Type="http://schemas.openxmlformats.org/officeDocument/2006/relationships/image" Target="../media/image61.tiff"/><Relationship Id="rId6" Type="http://schemas.openxmlformats.org/officeDocument/2006/relationships/image" Target="../media/image62.tiff"/><Relationship Id="rId7" Type="http://schemas.openxmlformats.org/officeDocument/2006/relationships/image" Target="../media/image6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clic-study.org/accelerator/CLIC-ConceptDesignRep.php" TargetMode="Externa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69.jpeg"/><Relationship Id="rId5" Type="http://schemas.openxmlformats.org/officeDocument/2006/relationships/image" Target="../media/image33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e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20" Type="http://schemas.openxmlformats.org/officeDocument/2006/relationships/image" Target="../media/image23.png"/><Relationship Id="rId21" Type="http://schemas.openxmlformats.org/officeDocument/2006/relationships/image" Target="../media/image24.png"/><Relationship Id="rId22" Type="http://schemas.openxmlformats.org/officeDocument/2006/relationships/image" Target="../media/image25.png"/><Relationship Id="rId23" Type="http://schemas.openxmlformats.org/officeDocument/2006/relationships/image" Target="../media/image26.png"/><Relationship Id="rId24" Type="http://schemas.openxmlformats.org/officeDocument/2006/relationships/image" Target="../media/image27.png"/><Relationship Id="rId25" Type="http://schemas.openxmlformats.org/officeDocument/2006/relationships/image" Target="../media/image28.png"/><Relationship Id="rId26" Type="http://schemas.openxmlformats.org/officeDocument/2006/relationships/image" Target="../media/image29.png"/><Relationship Id="rId27" Type="http://schemas.openxmlformats.org/officeDocument/2006/relationships/image" Target="../media/image30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79.png"/><Relationship Id="rId5" Type="http://schemas.openxmlformats.org/officeDocument/2006/relationships/image" Target="../media/image80.jpeg"/><Relationship Id="rId6" Type="http://schemas.openxmlformats.org/officeDocument/2006/relationships/image" Target="../media/image81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35.jpe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91.png"/><Relationship Id="rId9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2.png"/><Relationship Id="rId12" Type="http://schemas.openxmlformats.org/officeDocument/2006/relationships/image" Target="../media/image103.png"/><Relationship Id="rId13" Type="http://schemas.openxmlformats.org/officeDocument/2006/relationships/image" Target="../media/image104.png"/><Relationship Id="rId14" Type="http://schemas.openxmlformats.org/officeDocument/2006/relationships/image" Target="../media/image105.png"/><Relationship Id="rId15" Type="http://schemas.openxmlformats.org/officeDocument/2006/relationships/image" Target="../media/image10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8.emf"/><Relationship Id="rId4" Type="http://schemas.openxmlformats.org/officeDocument/2006/relationships/image" Target="../media/image35.jpeg"/><Relationship Id="rId5" Type="http://schemas.openxmlformats.org/officeDocument/2006/relationships/image" Target="../media/image99.png"/><Relationship Id="rId6" Type="http://schemas.openxmlformats.org/officeDocument/2006/relationships/diagramData" Target="../diagrams/data4.xml"/><Relationship Id="rId7" Type="http://schemas.openxmlformats.org/officeDocument/2006/relationships/diagramLayout" Target="../diagrams/layout4.xml"/><Relationship Id="rId8" Type="http://schemas.openxmlformats.org/officeDocument/2006/relationships/diagramQuickStyle" Target="../diagrams/quickStyle4.xml"/><Relationship Id="rId9" Type="http://schemas.openxmlformats.org/officeDocument/2006/relationships/diagramColors" Target="../diagrams/colors4.xml"/><Relationship Id="rId10" Type="http://schemas.microsoft.com/office/2007/relationships/diagramDrawing" Target="../diagrams/drawing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hyperlink" Target="https://indico.cern.ch/conferenceOtherViews.py?view=standard&amp;confId=15600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tiff"/><Relationship Id="rId3" Type="http://schemas.openxmlformats.org/officeDocument/2006/relationships/image" Target="../media/image9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tif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emf"/><Relationship Id="rId3" Type="http://schemas.openxmlformats.org/officeDocument/2006/relationships/image" Target="../media/image110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tiff"/><Relationship Id="rId3" Type="http://schemas.openxmlformats.org/officeDocument/2006/relationships/image" Target="../media/image3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tiff"/><Relationship Id="rId4" Type="http://schemas.openxmlformats.org/officeDocument/2006/relationships/image" Target="../media/image11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tif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tiff"/><Relationship Id="rId3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81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Accelerator Conceptual Design and Status of CLIC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D. Schulte for the CLIC team</a:t>
            </a:r>
          </a:p>
          <a:p>
            <a:r>
              <a:rPr lang="en-US" sz="2400" dirty="0" smtClean="0"/>
              <a:t>SPC March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888" y="5075238"/>
            <a:ext cx="8704262" cy="1427162"/>
            <a:chOff x="54" y="3310"/>
            <a:chExt cx="5706" cy="954"/>
          </a:xfrm>
        </p:grpSpPr>
        <p:sp>
          <p:nvSpPr>
            <p:cNvPr id="34851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2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3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4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55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 train length - 24 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35063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4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5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6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7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8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9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70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35055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6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7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8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9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0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1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2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35047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8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9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0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1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2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3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4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35039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0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1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2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3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4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5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6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35031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2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3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4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5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6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7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8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861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2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18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34863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4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34865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6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7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19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34868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91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4869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23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4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5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6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7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8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9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30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15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6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7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9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0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6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7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8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9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97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8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9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0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3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4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85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6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7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8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9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0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1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2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77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8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9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0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1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2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3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4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67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8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9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0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1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2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3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4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59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0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1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2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3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4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5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6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45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6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7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8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9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0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1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2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37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8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9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0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1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2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3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4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27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8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9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0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1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2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3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4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19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0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1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2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3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4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5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6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34953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4954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07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8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9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0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1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2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3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4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55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99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0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1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2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3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4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5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6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4956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4957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89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0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1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2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3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4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5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6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5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81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2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3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4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5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6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7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8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ea typeface="+mn-ea"/>
                <a:cs typeface="+mn-cs"/>
              </a:endParaRPr>
            </a:p>
          </p:txBody>
        </p:sp>
        <p:sp>
          <p:nvSpPr>
            <p:cNvPr id="34873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4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initial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34874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final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grpSp>
        <p:nvGrpSpPr>
          <p:cNvPr id="34975" name="Group 223"/>
          <p:cNvGrpSpPr>
            <a:grpSpLocks/>
          </p:cNvGrpSpPr>
          <p:nvPr/>
        </p:nvGrpSpPr>
        <p:grpSpPr bwMode="auto">
          <a:xfrm>
            <a:off x="685800" y="838200"/>
            <a:ext cx="8251825" cy="4040188"/>
            <a:chOff x="483" y="559"/>
            <a:chExt cx="5729" cy="2807"/>
          </a:xfrm>
        </p:grpSpPr>
        <p:grpSp>
          <p:nvGrpSpPr>
            <p:cNvPr id="262336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34847" name="Picture 22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34848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34849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34850" name="Rectangle 228"/>
              <p:cNvSpPr>
                <a:spLocks noChangeArrowheads="1"/>
              </p:cNvSpPr>
              <p:nvPr/>
            </p:nvSpPr>
            <p:spPr bwMode="auto">
              <a:xfrm>
                <a:off x="2624" y="2211"/>
                <a:ext cx="3136" cy="26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900" i="1" u="sng">
                    <a:solidFill>
                      <a:srgbClr val="FF3300"/>
                    </a:solidFill>
                    <a:latin typeface="Comic Sans MS" charset="0"/>
                  </a:rPr>
                  <a:t>CLIC RF POWER SOURCE LAYOUT</a:t>
                </a:r>
                <a:endParaRPr lang="en-US" sz="1900" i="1" u="sng">
                  <a:solidFill>
                    <a:srgbClr val="FF3300"/>
                  </a:solidFill>
                  <a:latin typeface="Comic Sans MS" charset="0"/>
                  <a:sym typeface="Symbol" charset="2"/>
                </a:endParaRPr>
              </a:p>
            </p:txBody>
          </p:sp>
        </p:grpSp>
        <p:grpSp>
          <p:nvGrpSpPr>
            <p:cNvPr id="262337" name="Group 229"/>
            <p:cNvGrpSpPr>
              <a:grpSpLocks/>
            </p:cNvGrpSpPr>
            <p:nvPr/>
          </p:nvGrpSpPr>
          <p:grpSpPr bwMode="auto">
            <a:xfrm>
              <a:off x="491" y="559"/>
              <a:ext cx="5593" cy="2626"/>
              <a:chOff x="491" y="559"/>
              <a:chExt cx="5593" cy="2626"/>
            </a:xfrm>
          </p:grpSpPr>
          <p:sp>
            <p:nvSpPr>
              <p:cNvPr id="34825" name="Rectangle 230"/>
              <p:cNvSpPr>
                <a:spLocks noChangeArrowheads="1"/>
              </p:cNvSpPr>
              <p:nvPr/>
            </p:nvSpPr>
            <p:spPr bwMode="auto">
              <a:xfrm>
                <a:off x="561" y="666"/>
                <a:ext cx="2526" cy="34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400" b="1">
                    <a:latin typeface="Comic Sans MS" charset="0"/>
                  </a:rPr>
                  <a:t>Drive Beam Accelerator</a:t>
                </a:r>
                <a:endParaRPr lang="en-US" sz="1700">
                  <a:latin typeface="Comic Sans MS" charset="0"/>
                </a:endParaRPr>
              </a:p>
              <a:p>
                <a:pPr defTabSz="957263">
                  <a:buFont typeface="StarSymbol" charset="0"/>
                  <a:buNone/>
                </a:pPr>
                <a:r>
                  <a:rPr lang="en-US" sz="1200">
                    <a:solidFill>
                      <a:srgbClr val="0000FF"/>
                    </a:solidFill>
                    <a:latin typeface="Comic Sans MS" charset="0"/>
                  </a:rPr>
                  <a:t>efficient acceleration in fully loaded linac</a:t>
                </a:r>
                <a:r>
                  <a:rPr lang="en-US" sz="1400">
                    <a:solidFill>
                      <a:srgbClr val="0000FF"/>
                    </a:solidFill>
                    <a:latin typeface="Comic Sans MS" charset="0"/>
                  </a:rPr>
                  <a:t> </a:t>
                </a:r>
                <a:endParaRPr lang="en-US" sz="1400">
                  <a:solidFill>
                    <a:srgbClr val="0000FF"/>
                  </a:solidFill>
                  <a:latin typeface="Comic Sans MS" charset="0"/>
                  <a:sym typeface="Symbol" charset="2"/>
                </a:endParaRPr>
              </a:p>
            </p:txBody>
          </p:sp>
          <p:grpSp>
            <p:nvGrpSpPr>
              <p:cNvPr id="262338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0"/>
                <a:chOff x="1726" y="2552"/>
                <a:chExt cx="3771" cy="433"/>
              </a:xfrm>
            </p:grpSpPr>
            <p:sp>
              <p:nvSpPr>
                <p:cNvPr id="34844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2" cy="18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charset="0"/>
                    </a:rPr>
                    <a:t>Power Extraction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34845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Drive Beam Decelerator Section (2 </a:t>
                  </a:r>
                  <a:r>
                    <a:rPr lang="en-US" sz="1100">
                      <a:solidFill>
                        <a:srgbClr val="000000"/>
                      </a:solidFill>
                      <a:latin typeface="Comic Sans MS" charset="0"/>
                      <a:sym typeface="Symbol" charset="2"/>
                    </a:rPr>
                    <a:t></a:t>
                  </a:r>
                  <a:r>
                    <a:rPr lang="en-US" sz="1400" b="1">
                      <a:latin typeface="Comic Sans MS" charset="0"/>
                    </a:rPr>
                    <a:t> 24 in total)</a:t>
                  </a:r>
                </a:p>
              </p:txBody>
            </p:sp>
            <p:sp>
              <p:nvSpPr>
                <p:cNvPr id="34846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2" y="2775"/>
                  <a:ext cx="1125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endParaRPr lang="fr-FR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</p:grpSp>
          <p:grpSp>
            <p:nvGrpSpPr>
              <p:cNvPr id="262339" name="Group 235"/>
              <p:cNvGrpSpPr>
                <a:grpSpLocks/>
              </p:cNvGrpSpPr>
              <p:nvPr/>
            </p:nvGrpSpPr>
            <p:grpSpPr bwMode="auto">
              <a:xfrm>
                <a:off x="491" y="559"/>
                <a:ext cx="5593" cy="1889"/>
                <a:chOff x="358" y="455"/>
                <a:chExt cx="5281" cy="1817"/>
              </a:xfrm>
            </p:grpSpPr>
            <p:grpSp>
              <p:nvGrpSpPr>
                <p:cNvPr id="262340" name="Group 236"/>
                <p:cNvGrpSpPr>
                  <a:grpSpLocks/>
                </p:cNvGrpSpPr>
                <p:nvPr/>
              </p:nvGrpSpPr>
              <p:grpSpPr bwMode="auto">
                <a:xfrm>
                  <a:off x="358" y="1396"/>
                  <a:ext cx="5281" cy="876"/>
                  <a:chOff x="358" y="1396"/>
                  <a:chExt cx="5281" cy="876"/>
                </a:xfrm>
              </p:grpSpPr>
              <p:sp>
                <p:nvSpPr>
                  <p:cNvPr id="34840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254" y="1396"/>
                    <a:ext cx="1385" cy="2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3</a:t>
                    </a:r>
                  </a:p>
                </p:txBody>
              </p:sp>
              <p:sp>
                <p:nvSpPr>
                  <p:cNvPr id="34841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4</a:t>
                    </a:r>
                  </a:p>
                </p:txBody>
              </p:sp>
              <p:sp>
                <p:nvSpPr>
                  <p:cNvPr id="34842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1630"/>
                    <a:ext cx="1391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34843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58" y="1960"/>
                    <a:ext cx="1523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34829" name="Rectangle 241"/>
                <p:cNvSpPr>
                  <a:spLocks noChangeArrowheads="1"/>
                </p:cNvSpPr>
                <p:nvPr/>
              </p:nvSpPr>
              <p:spPr bwMode="auto">
                <a:xfrm>
                  <a:off x="3547" y="455"/>
                  <a:ext cx="1394" cy="57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Delay Loop </a:t>
                  </a:r>
                  <a:r>
                    <a:rPr lang="en-US" sz="1400" b="1">
                      <a:latin typeface="Comic Sans MS" charset="0"/>
                      <a:sym typeface="Symbol" charset="2"/>
                    </a:rPr>
                    <a:t> 2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charset="0"/>
                      <a:sym typeface="Symbol" charset="2"/>
                    </a:rPr>
                    <a:t>gap creation, pulse compression &amp; frequency multiplication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</p:txBody>
            </p:sp>
            <p:grpSp>
              <p:nvGrpSpPr>
                <p:cNvPr id="262341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1"/>
                  <a:chOff x="990" y="990"/>
                  <a:chExt cx="3008" cy="561"/>
                </a:xfrm>
              </p:grpSpPr>
              <p:grpSp>
                <p:nvGrpSpPr>
                  <p:cNvPr id="262342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1"/>
                    <a:chOff x="990" y="990"/>
                    <a:chExt cx="3008" cy="561"/>
                  </a:xfrm>
                </p:grpSpPr>
                <p:sp>
                  <p:nvSpPr>
                    <p:cNvPr id="34833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4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5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6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7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8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9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3" y="1199"/>
                      <a:ext cx="1290" cy="352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957263">
                        <a:buFont typeface="StarSymbol" charset="0"/>
                        <a:buNone/>
                      </a:pPr>
                      <a:r>
                        <a:rPr lang="en-US" sz="1400" b="1">
                          <a:solidFill>
                            <a:srgbClr val="33CCCC"/>
                          </a:solidFill>
                          <a:latin typeface="Comic Sans MS" charset="0"/>
                        </a:rPr>
                        <a:t>RF Transverse Deflectors</a:t>
                      </a:r>
                      <a:endParaRPr lang="en-US" sz="1400" b="1">
                        <a:solidFill>
                          <a:srgbClr val="33CCCC"/>
                        </a:solidFill>
                        <a:latin typeface="Comic Sans MS" charset="0"/>
                        <a:sym typeface="Symbol" charset="2"/>
                      </a:endParaRPr>
                    </a:p>
                  </p:txBody>
                </p:sp>
              </p:grpSp>
              <p:sp>
                <p:nvSpPr>
                  <p:cNvPr id="34832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fr-FR" sz="250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4819" name="Title 260"/>
          <p:cNvSpPr>
            <a:spLocks noGrp="1"/>
          </p:cNvSpPr>
          <p:nvPr>
            <p:ph type="title" idx="4294967295"/>
          </p:nvPr>
        </p:nvSpPr>
        <p:spPr>
          <a:xfrm>
            <a:off x="798520" y="-63500"/>
            <a:ext cx="7566923" cy="616022"/>
          </a:xfrm>
        </p:spPr>
        <p:txBody>
          <a:bodyPr lIns="0" tIns="0" rIns="0" bIns="0">
            <a:normAutofit/>
          </a:bodyPr>
          <a:lstStyle/>
          <a:p>
            <a:r>
              <a:rPr lang="en-US" sz="4000" dirty="0">
                <a:latin typeface="Calibri" charset="0"/>
                <a:cs typeface="ＭＳ Ｐゴシック" charset="-128"/>
              </a:rPr>
              <a:t>CLIC Power Source Concept </a:t>
            </a:r>
          </a:p>
        </p:txBody>
      </p:sp>
      <p:sp>
        <p:nvSpPr>
          <p:cNvPr id="34820" name="Date Placeholder 252"/>
          <p:cNvSpPr>
            <a:spLocks noGrp="1"/>
          </p:cNvSpPr>
          <p:nvPr>
            <p:ph type="dt" sz="quarter" idx="10"/>
          </p:nvPr>
        </p:nvSpPr>
        <p:spPr>
          <a:xfrm>
            <a:off x="457200" y="6432550"/>
            <a:ext cx="2133600" cy="365125"/>
          </a:xfrm>
          <a:noFill/>
        </p:spPr>
        <p:txBody>
          <a:bodyPr/>
          <a:lstStyle/>
          <a:p>
            <a:r>
              <a:rPr lang="de-CH" dirty="0" smtClean="0">
                <a:ea typeface="ＭＳ Ｐゴシック" charset="-128"/>
                <a:cs typeface="ＭＳ Ｐゴシック" charset="-128"/>
              </a:rPr>
              <a:t>D. Schulte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1" name="Slide Number Placeholder 253"/>
          <p:cNvSpPr>
            <a:spLocks noGrp="1"/>
          </p:cNvSpPr>
          <p:nvPr>
            <p:ph type="sldNum" sz="quarter" idx="12"/>
          </p:nvPr>
        </p:nvSpPr>
        <p:spPr>
          <a:xfrm>
            <a:off x="6553200" y="6419850"/>
            <a:ext cx="2133600" cy="365125"/>
          </a:xfrm>
          <a:noFill/>
        </p:spPr>
        <p:txBody>
          <a:bodyPr/>
          <a:lstStyle/>
          <a:p>
            <a:fld id="{A3867CE8-2AD2-439E-B05F-7A8C5283EF5B}" type="slidenum">
              <a:rPr lang="en-US" smtClean="0">
                <a:ea typeface="ＭＳ Ｐゴシック" charset="-128"/>
                <a:cs typeface="ＭＳ Ｐゴシック" charset="-128"/>
              </a:rPr>
              <a:pPr/>
              <a:t>10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5" name="Footer Placeholder 254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B436C0-836B-4693-87A0-0D1CFB80932E}" type="slidenum">
              <a:rPr lang="en-US" smtClean="0"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34" y="850314"/>
            <a:ext cx="91440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2045223" y="1251938"/>
            <a:ext cx="1519459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150 </a:t>
            </a:r>
            <a:r>
              <a:rPr lang="en-US" dirty="0" err="1">
                <a:solidFill>
                  <a:srgbClr val="0000FF"/>
                </a:solidFill>
              </a:rPr>
              <a:t>MeV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e-linac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7200868" y="934452"/>
            <a:ext cx="1702714" cy="276999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Combiner ring</a:t>
            </a:r>
          </a:p>
        </p:txBody>
      </p:sp>
      <p:sp>
        <p:nvSpPr>
          <p:cNvPr id="47111" name="Rectangle 5"/>
          <p:cNvSpPr>
            <a:spLocks noChangeArrowheads="1"/>
          </p:cNvSpPr>
          <p:nvPr/>
        </p:nvSpPr>
        <p:spPr bwMode="auto">
          <a:xfrm>
            <a:off x="3285263" y="3386623"/>
            <a:ext cx="1888971" cy="369332"/>
          </a:xfrm>
          <a:prstGeom prst="rect">
            <a:avLst/>
          </a:prstGeom>
          <a:solidFill>
            <a:srgbClr val="F8F0F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Experimental area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5706327" y="3478956"/>
            <a:ext cx="1220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FF0000"/>
                </a:solidFill>
              </a:rPr>
              <a:t>28 A - 140 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6361953" y="3155364"/>
            <a:ext cx="446878" cy="28914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26679" y="1758101"/>
            <a:ext cx="505657" cy="42465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Rectangle 15"/>
          <p:cNvSpPr>
            <a:spLocks noChangeArrowheads="1"/>
          </p:cNvSpPr>
          <p:nvPr/>
        </p:nvSpPr>
        <p:spPr bwMode="auto">
          <a:xfrm>
            <a:off x="5515152" y="1569064"/>
            <a:ext cx="3317875" cy="1619250"/>
          </a:xfrm>
          <a:prstGeom prst="rect">
            <a:avLst/>
          </a:prstGeom>
          <a:solidFill>
            <a:schemeClr val="accent5">
              <a:lumMod val="60000"/>
              <a:lumOff val="40000"/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0" name="Rectangle 18"/>
          <p:cNvSpPr>
            <a:spLocks noChangeArrowheads="1"/>
          </p:cNvSpPr>
          <p:nvPr/>
        </p:nvSpPr>
        <p:spPr bwMode="auto">
          <a:xfrm>
            <a:off x="5479341" y="934452"/>
            <a:ext cx="1371600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Delay Loop</a:t>
            </a:r>
            <a:endParaRPr lang="en-US" dirty="0">
              <a:solidFill>
                <a:srgbClr val="114FFB"/>
              </a:solidFill>
            </a:endParaRPr>
          </a:p>
        </p:txBody>
      </p:sp>
      <p:pic>
        <p:nvPicPr>
          <p:cNvPr id="47122" name="Picture 2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1258" y="2637283"/>
            <a:ext cx="26320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3" name="Rectangle 21"/>
          <p:cNvSpPr>
            <a:spLocks noChangeArrowheads="1"/>
          </p:cNvSpPr>
          <p:nvPr/>
        </p:nvSpPr>
        <p:spPr bwMode="auto">
          <a:xfrm>
            <a:off x="2764678" y="2637283"/>
            <a:ext cx="2616200" cy="530225"/>
          </a:xfrm>
          <a:prstGeom prst="rect">
            <a:avLst/>
          </a:prstGeom>
          <a:solidFill>
            <a:srgbClr val="EEDAE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7" name="Line 25"/>
          <p:cNvSpPr>
            <a:spLocks noChangeShapeType="1"/>
          </p:cNvSpPr>
          <p:nvPr/>
        </p:nvSpPr>
        <p:spPr bwMode="auto">
          <a:xfrm flipH="1">
            <a:off x="4285541" y="2970400"/>
            <a:ext cx="0" cy="47410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37" name="Rectangle 43"/>
          <p:cNvSpPr>
            <a:spLocks noChangeArrowheads="1"/>
          </p:cNvSpPr>
          <p:nvPr/>
        </p:nvSpPr>
        <p:spPr bwMode="auto">
          <a:xfrm>
            <a:off x="782638" y="-25400"/>
            <a:ext cx="7604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4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CLIC </a:t>
            </a:r>
            <a:r>
              <a:rPr lang="en-GB" sz="4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Test Facility (CTF3)</a:t>
            </a:r>
            <a:endParaRPr lang="en-US" sz="40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7138" name="Oval 10"/>
          <p:cNvSpPr>
            <a:spLocks noChangeArrowheads="1"/>
          </p:cNvSpPr>
          <p:nvPr/>
        </p:nvSpPr>
        <p:spPr bwMode="auto">
          <a:xfrm>
            <a:off x="6031665" y="23353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39" name="Oval 11"/>
          <p:cNvSpPr>
            <a:spLocks noChangeArrowheads="1"/>
          </p:cNvSpPr>
          <p:nvPr/>
        </p:nvSpPr>
        <p:spPr bwMode="auto">
          <a:xfrm>
            <a:off x="7349290" y="16652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40" name="Oval 12"/>
          <p:cNvSpPr>
            <a:spLocks noChangeArrowheads="1"/>
          </p:cNvSpPr>
          <p:nvPr/>
        </p:nvSpPr>
        <p:spPr bwMode="auto">
          <a:xfrm>
            <a:off x="7831890" y="16398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1304895" y="2250665"/>
            <a:ext cx="4182258" cy="155574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3646419" y="1360221"/>
            <a:ext cx="1429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0000"/>
                </a:solidFill>
              </a:rPr>
              <a:t>3.5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– 1200 </a:t>
            </a:r>
            <a:r>
              <a:rPr lang="en-US" dirty="0">
                <a:solidFill>
                  <a:srgbClr val="FF0000"/>
                </a:solidFill>
              </a:rPr>
              <a:t>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1" name="Rectangle 21"/>
          <p:cNvSpPr>
            <a:spLocks noChangeArrowheads="1"/>
          </p:cNvSpPr>
          <p:nvPr/>
        </p:nvSpPr>
        <p:spPr bwMode="auto">
          <a:xfrm>
            <a:off x="332148" y="2181609"/>
            <a:ext cx="969160" cy="265112"/>
          </a:xfrm>
          <a:prstGeom prst="rect">
            <a:avLst/>
          </a:prstGeom>
          <a:solidFill>
            <a:schemeClr val="accent2">
              <a:lumMod val="50000"/>
              <a:alpha val="50195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-27776" y="1569064"/>
            <a:ext cx="1769715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Thermionic source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 flipH="1">
            <a:off x="908891" y="1796849"/>
            <a:ext cx="0" cy="5060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5948053" y="1216580"/>
            <a:ext cx="251620" cy="54373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7745501" y="1211451"/>
            <a:ext cx="0" cy="895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 flipH="1">
            <a:off x="3031280" y="1593441"/>
            <a:ext cx="0" cy="7445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806896" y="4854222"/>
            <a:ext cx="278794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Recycled infrastructure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made it affordable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causes lots of headache</a:t>
            </a:r>
            <a:endParaRPr lang="en-US" sz="2000" dirty="0"/>
          </a:p>
        </p:txBody>
      </p:sp>
      <p:pic>
        <p:nvPicPr>
          <p:cNvPr id="57" name="Picture 56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111" y="4096328"/>
            <a:ext cx="4824509" cy="2231097"/>
          </a:xfrm>
          <a:prstGeom prst="rect">
            <a:avLst/>
          </a:prstGeom>
        </p:spPr>
      </p:pic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381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Drive Beam </a:t>
            </a:r>
            <a:r>
              <a:rPr lang="en-US" sz="4000" dirty="0" err="1" smtClean="0"/>
              <a:t>Linac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0" y="4252867"/>
            <a:ext cx="4792923" cy="2720269"/>
            <a:chOff x="-3" y="1652"/>
            <a:chExt cx="2323" cy="1054"/>
          </a:xfrm>
        </p:grpSpPr>
        <p:pic>
          <p:nvPicPr>
            <p:cNvPr id="44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652"/>
              <a:ext cx="2320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-3" y="1683"/>
              <a:ext cx="127" cy="2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fr-FR" sz="1800">
                <a:latin typeface="Times New Roman" charset="0"/>
              </a:endParaRPr>
            </a:p>
          </p:txBody>
        </p:sp>
      </p:grp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165047" y="819689"/>
            <a:ext cx="2425753" cy="159441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95.3% RF to beam efficiency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No instabilities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Phase switch works OK </a:t>
            </a:r>
          </a:p>
        </p:txBody>
      </p:sp>
      <p:pic>
        <p:nvPicPr>
          <p:cNvPr id="24" name="Picture 23" descr="2010MeasureFBon_modified_factor8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500" y="819689"/>
            <a:ext cx="6062500" cy="2550685"/>
          </a:xfrm>
          <a:prstGeom prst="rect">
            <a:avLst/>
          </a:prstGeom>
        </p:spPr>
      </p:pic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5077179" y="4075067"/>
          <a:ext cx="381282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621"/>
                <a:gridCol w="927100"/>
                <a:gridCol w="1689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CLIC goal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CTF3 measured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dirty="0" smtClean="0"/>
                        <a:t>at end of </a:t>
                      </a:r>
                      <a:r>
                        <a:rPr lang="en-US" dirty="0" err="1" smtClean="0"/>
                        <a:t>linac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r>
                        <a:rPr lang="en-GB" dirty="0" err="1" smtClean="0">
                          <a:latin typeface="Calibri" charset="0"/>
                          <a:cs typeface="ＭＳ Ｐゴシック" charset="-128"/>
                        </a:rPr>
                        <a:t>μm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50-60</a:t>
                      </a:r>
                      <a:r>
                        <a:rPr lang="en-GB" dirty="0" err="1" smtClean="0">
                          <a:latin typeface="Calibri" charset="0"/>
                          <a:cs typeface="ＭＳ Ｐゴシック" charset="-128"/>
                        </a:rPr>
                        <a:t>μm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Pulse current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7.5e-4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5.4e-4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67320" y="2693722"/>
            <a:ext cx="3172542" cy="2251540"/>
            <a:chOff x="379" y="3029"/>
            <a:chExt cx="1410" cy="686"/>
          </a:xfrm>
        </p:grpSpPr>
        <p:sp>
          <p:nvSpPr>
            <p:cNvPr id="30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379" y="3029"/>
              <a:ext cx="1268" cy="686"/>
              <a:chOff x="1230" y="1271"/>
              <a:chExt cx="1268" cy="686"/>
            </a:xfrm>
          </p:grpSpPr>
          <p:pic>
            <p:nvPicPr>
              <p:cNvPr id="33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230" y="1271"/>
                <a:ext cx="1268" cy="48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H="1">
                <a:off x="1538" y="1332"/>
                <a:ext cx="446" cy="625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0" name="Line 31"/>
          <p:cNvSpPr>
            <a:spLocks noChangeShapeType="1"/>
          </p:cNvSpPr>
          <p:nvPr/>
        </p:nvSpPr>
        <p:spPr bwMode="auto">
          <a:xfrm flipH="1" flipV="1">
            <a:off x="2590800" y="4051299"/>
            <a:ext cx="874454" cy="90615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224167" y="3300967"/>
            <a:ext cx="778428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102057" y="819689"/>
            <a:ext cx="278794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Pulse current measurement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381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Drive Beam Combination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combinatio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325" y="1339933"/>
            <a:ext cx="5179774" cy="381736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3868" y="2704870"/>
            <a:ext cx="342534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Focus has been on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will now  further improve beam quality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rot="5400000" flipH="1" flipV="1">
            <a:off x="3063138" y="3238484"/>
            <a:ext cx="2707164" cy="50223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4178153" y="2729696"/>
            <a:ext cx="2141079" cy="23923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5161913" y="3279051"/>
            <a:ext cx="2058429" cy="3311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7913523" y="4996873"/>
            <a:ext cx="6783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46414" y="4983612"/>
            <a:ext cx="12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End of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65621" y="3919853"/>
            <a:ext cx="117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Delay loop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67487" y="4397651"/>
            <a:ext cx="167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delay loop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26037" y="5336817"/>
            <a:ext cx="172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combiner ring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3867" y="928073"/>
            <a:ext cx="34253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29 A reached, routinely 25A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868" y="1561704"/>
            <a:ext cx="3425341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>
                <a:latin typeface="Calibri" charset="0"/>
                <a:cs typeface="ＭＳ Ｐゴシック" charset="-128"/>
              </a:rPr>
              <a:t>Significant increase of transverse </a:t>
            </a:r>
            <a:r>
              <a:rPr lang="en-GB" dirty="0" err="1" smtClean="0">
                <a:latin typeface="Calibri" charset="0"/>
                <a:cs typeface="ＭＳ Ｐゴシック" charset="-128"/>
              </a:rPr>
              <a:t>emittance</a:t>
            </a:r>
            <a:endParaRPr lang="en-GB" dirty="0" smtClean="0">
              <a:latin typeface="Calibri" charset="0"/>
              <a:cs typeface="ＭＳ Ｐゴシック" charset="-128"/>
            </a:endParaRPr>
          </a:p>
          <a:p>
            <a:pPr marL="0" lvl="1"/>
            <a:r>
              <a:rPr lang="en-GB" dirty="0" smtClean="0">
                <a:latin typeface="Calibri" charset="0"/>
                <a:cs typeface="ＭＳ Ｐゴシック" charset="-128"/>
              </a:rPr>
              <a:t>Current jitter increases to O(0.1%-1%)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69" y="3847236"/>
            <a:ext cx="3425342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CTF3 specific issues need to be addressed and limits identified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pulse compression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energy in combiner ring is</a:t>
            </a:r>
          </a:p>
          <a:p>
            <a:r>
              <a:rPr lang="en-US" dirty="0" smtClean="0"/>
              <a:t>5% of that in CLIC</a:t>
            </a:r>
          </a:p>
          <a:p>
            <a:pPr>
              <a:buFont typeface="Arial"/>
              <a:buChar char="•"/>
            </a:pPr>
            <a:r>
              <a:rPr lang="en-US" dirty="0" smtClean="0"/>
              <a:t> Geometric </a:t>
            </a:r>
            <a:r>
              <a:rPr lang="en-US" dirty="0" err="1" smtClean="0"/>
              <a:t>emittance</a:t>
            </a:r>
            <a:r>
              <a:rPr lang="en-US" dirty="0" smtClean="0"/>
              <a:t> 20 times larger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3653" y="1112739"/>
            <a:ext cx="305034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Current measurement  in CTF3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15"/>
          <p:cNvSpPr txBox="1">
            <a:spLocks noChangeArrowheads="1"/>
          </p:cNvSpPr>
          <p:nvPr/>
        </p:nvSpPr>
        <p:spPr bwMode="auto">
          <a:xfrm>
            <a:off x="361950" y="769938"/>
            <a:ext cx="8594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01688" y="0"/>
            <a:ext cx="74676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Calibri"/>
              </a:rPr>
              <a:t>Drive Beam Deceleration and Module: CLEX</a:t>
            </a:r>
          </a:p>
        </p:txBody>
      </p:sp>
      <p:pic>
        <p:nvPicPr>
          <p:cNvPr id="532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" y="3229769"/>
            <a:ext cx="85629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/>
          <p:nvPr/>
        </p:nvCxnSpPr>
        <p:spPr>
          <a:xfrm rot="16200000" flipH="1">
            <a:off x="2087665" y="2875063"/>
            <a:ext cx="1539675" cy="53340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5258720" y="2439318"/>
            <a:ext cx="1164055" cy="96770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292350" y="3505200"/>
            <a:ext cx="5222875" cy="1460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80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916238" y="3911600"/>
            <a:ext cx="561975" cy="3429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914700" y="1356261"/>
            <a:ext cx="33522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TBTS (two-beam test stand)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power transfer to main beam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module design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5356893" y="1356261"/>
            <a:ext cx="3299474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TBL (test beam line)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drive beam stability during deceleration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69000" y="5383768"/>
            <a:ext cx="202151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 injector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6117039" y="4462070"/>
            <a:ext cx="1075527" cy="660396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PETS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31920" y="5473700"/>
            <a:ext cx="441536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Measurements at SLAC: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 breakdown last  O(8 10</a:t>
            </a:r>
            <a:r>
              <a:rPr lang="en-US" baseline="30000" dirty="0" smtClean="0">
                <a:solidFill>
                  <a:srgbClr val="000000"/>
                </a:solidFill>
              </a:rPr>
              <a:t>6</a:t>
            </a:r>
            <a:r>
              <a:rPr lang="en-US" dirty="0" smtClean="0">
                <a:solidFill>
                  <a:srgbClr val="000000"/>
                </a:solidFill>
              </a:rPr>
              <a:t> pulses)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-&gt; P consistent with p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≤</a:t>
            </a:r>
            <a:r>
              <a:rPr lang="en-US" dirty="0" smtClean="0">
                <a:solidFill>
                  <a:srgbClr val="000000"/>
                </a:solidFill>
              </a:rPr>
              <a:t>10</a:t>
            </a:r>
            <a:r>
              <a:rPr lang="en-US" baseline="30000" dirty="0" smtClean="0">
                <a:solidFill>
                  <a:srgbClr val="000000"/>
                </a:solidFill>
              </a:rPr>
              <a:t>-7</a:t>
            </a:r>
            <a:r>
              <a:rPr lang="en-US" dirty="0" smtClean="0">
                <a:solidFill>
                  <a:srgbClr val="000000"/>
                </a:solidFill>
              </a:rPr>
              <a:t>/m/pulse</a:t>
            </a:r>
          </a:p>
        </p:txBody>
      </p:sp>
      <p:pic>
        <p:nvPicPr>
          <p:cNvPr id="14" name="Picture 1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4777976"/>
            <a:ext cx="2933700" cy="2080024"/>
          </a:xfrm>
          <a:prstGeom prst="rect">
            <a:avLst/>
          </a:prstGeom>
        </p:spPr>
      </p:pic>
      <p:pic>
        <p:nvPicPr>
          <p:cNvPr id="11" name="Picture 10" descr="p5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2522"/>
            <a:ext cx="6763766" cy="42254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35800" y="616022"/>
            <a:ext cx="165100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Designed with more margin than accelerating structures</a:t>
            </a:r>
          </a:p>
          <a:p>
            <a:endParaRPr lang="en-US" dirty="0" smtClean="0"/>
          </a:p>
          <a:p>
            <a:r>
              <a:rPr lang="en-US" dirty="0" smtClean="0"/>
              <a:t>P</a:t>
            </a:r>
            <a:r>
              <a:rPr lang="en-US" baseline="-25000" dirty="0" smtClean="0"/>
              <a:t>out</a:t>
            </a:r>
            <a:r>
              <a:rPr lang="en-US" dirty="0" smtClean="0"/>
              <a:t>≈130MW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57200" y="4779564"/>
            <a:ext cx="6096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82484" y="4742934"/>
            <a:ext cx="7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0.25m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63766" y="4254756"/>
            <a:ext cx="226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Pulse used for measurement</a:t>
            </a:r>
          </a:p>
          <a:p>
            <a:r>
              <a:rPr lang="en-US" sz="1400" dirty="0" smtClean="0"/>
              <a:t>and nominal pulse (blue)</a:t>
            </a:r>
            <a:endParaRPr lang="en-US" sz="14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2172" y="1"/>
            <a:ext cx="7835296" cy="638628"/>
          </a:xfrm>
        </p:spPr>
        <p:txBody>
          <a:bodyPr>
            <a:noAutofit/>
          </a:bodyPr>
          <a:lstStyle/>
          <a:p>
            <a:r>
              <a:rPr lang="en-US" sz="4000" dirty="0" smtClean="0"/>
              <a:t>TBTS: Two Beam Acceleration</a:t>
            </a:r>
            <a:endParaRPr lang="en-US" sz="4000" dirty="0"/>
          </a:p>
        </p:txBody>
      </p:sp>
      <p:pic>
        <p:nvPicPr>
          <p:cNvPr id="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787" y="638629"/>
            <a:ext cx="2448013" cy="281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53200" y="5006560"/>
            <a:ext cx="2590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between</a:t>
            </a:r>
          </a:p>
          <a:p>
            <a:pPr>
              <a:buFont typeface="Arial"/>
              <a:buChar char="•"/>
            </a:pPr>
            <a:r>
              <a:rPr lang="en-US" dirty="0" smtClean="0"/>
              <a:t> produced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drive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beam acceleration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80886" y="5006560"/>
            <a:ext cx="2072314" cy="119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Maximum gradient 145 MV/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6" name="Picture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40" y="3458360"/>
            <a:ext cx="4485760" cy="329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owerVsGradient3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199" y="762001"/>
            <a:ext cx="5257801" cy="32801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33900" y="850901"/>
            <a:ext cx="315077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Measured accelerating gradient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75090" y="920644"/>
            <a:ext cx="8728671" cy="5728447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en-GB" sz="3600">
                <a:latin typeface="Verdana" charset="0"/>
                <a:ea typeface="ＭＳ Ｐゴシック" charset="0"/>
              </a:rPr>
              <a:t>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606637" y="0"/>
            <a:ext cx="56848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4000" kern="0" dirty="0" smtClean="0">
                <a:latin typeface="+mj-lt"/>
                <a:ea typeface="+mj-ea"/>
                <a:cs typeface="+mj-cs"/>
              </a:rPr>
              <a:t>Decelerator Design</a:t>
            </a:r>
            <a:endParaRPr kumimoji="0" lang="en-US" sz="4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090" y="762000"/>
            <a:ext cx="440960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≈ 900m (900 </a:t>
            </a:r>
            <a:r>
              <a:rPr lang="en-US" dirty="0" err="1" smtClean="0"/>
              <a:t>quadrupoles</a:t>
            </a:r>
            <a:r>
              <a:rPr lang="en-US" dirty="0" smtClean="0"/>
              <a:t>)</a:t>
            </a:r>
          </a:p>
          <a:p>
            <a:pPr>
              <a:buFont typeface="Arial"/>
              <a:buChar char="•"/>
            </a:pPr>
            <a:r>
              <a:rPr lang="en-US" dirty="0" smtClean="0"/>
              <a:t> 100A, 2.4-0.24GeV beam</a:t>
            </a:r>
          </a:p>
          <a:p>
            <a:pPr>
              <a:buFont typeface="Arial"/>
              <a:buChar char="•"/>
            </a:pPr>
            <a:r>
              <a:rPr lang="en-US" dirty="0" smtClean="0"/>
              <a:t> aperture ≈ 10σ</a:t>
            </a:r>
          </a:p>
          <a:p>
            <a:pPr>
              <a:buFont typeface="Arial"/>
              <a:buChar char="•"/>
            </a:pPr>
            <a:r>
              <a:rPr lang="en-US" dirty="0" smtClean="0"/>
              <a:t> large energy spread</a:t>
            </a:r>
          </a:p>
          <a:p>
            <a:pPr>
              <a:buFont typeface="Arial"/>
              <a:buChar char="•"/>
            </a:pPr>
            <a:r>
              <a:rPr lang="en-US" dirty="0" smtClean="0"/>
              <a:t> significant </a:t>
            </a:r>
            <a:r>
              <a:rPr lang="en-US" dirty="0" err="1" smtClean="0"/>
              <a:t>wakefields</a:t>
            </a:r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046261" y="5281830"/>
            <a:ext cx="2640539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Simulations show that design is OK</a:t>
            </a:r>
          </a:p>
        </p:txBody>
      </p:sp>
      <p:pic>
        <p:nvPicPr>
          <p:cNvPr id="23" name="Picture 2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3147268"/>
            <a:ext cx="5441469" cy="366834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6903" y="2638693"/>
            <a:ext cx="2958397" cy="5847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of 3σ-envelope along decelerator </a:t>
            </a:r>
            <a:r>
              <a:rPr lang="en-US" sz="1600" dirty="0" err="1" smtClean="0"/>
              <a:t>w</a:t>
            </a:r>
            <a:r>
              <a:rPr lang="en-US" sz="1600" dirty="0" smtClean="0"/>
              <a:t>. imperfections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291474" y="4112279"/>
            <a:ext cx="1852527" cy="5847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of final energy along train</a:t>
            </a:r>
          </a:p>
        </p:txBody>
      </p:sp>
      <p:pic>
        <p:nvPicPr>
          <p:cNvPr id="27" name="Picture 26" descr="DecelerationEnergySprea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859" y="584201"/>
            <a:ext cx="4540841" cy="3403600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596900" y="3340100"/>
            <a:ext cx="4660900" cy="1588"/>
          </a:xfrm>
          <a:prstGeom prst="line">
            <a:avLst/>
          </a:prstGeom>
          <a:ln w="50800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5341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70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76867" y="0"/>
            <a:ext cx="70104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GB" sz="4000" dirty="0" smtClean="0">
                <a:latin typeface="Calibri" charset="0"/>
                <a:cs typeface="ＭＳ Ｐゴシック" charset="-128"/>
              </a:rPr>
              <a:t>TBL: Drive Beam Deceleration</a:t>
            </a:r>
          </a:p>
        </p:txBody>
      </p:sp>
      <p:sp>
        <p:nvSpPr>
          <p:cNvPr id="57353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AFBF82-3AB0-453D-AABF-0CA7D2F45A4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18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77341" y="927100"/>
            <a:ext cx="292951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 out of 16 PETS installed</a:t>
            </a:r>
          </a:p>
          <a:p>
            <a:endParaRPr lang="en-US" dirty="0" smtClean="0"/>
          </a:p>
          <a:p>
            <a:r>
              <a:rPr lang="en-US" dirty="0" smtClean="0"/>
              <a:t>Rest will come this year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7534" y="3810000"/>
            <a:ext cx="2218266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Measurend</a:t>
            </a:r>
            <a:r>
              <a:rPr lang="en-US" dirty="0" smtClean="0"/>
              <a:t> in TBL:</a:t>
            </a:r>
          </a:p>
          <a:p>
            <a:r>
              <a:rPr lang="en-US" dirty="0" smtClean="0"/>
              <a:t>Up to 21A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optics understood</a:t>
            </a:r>
          </a:p>
          <a:p>
            <a:pPr>
              <a:buFont typeface="Arial"/>
              <a:buChar char="•"/>
            </a:pPr>
            <a:r>
              <a:rPr lang="en-US" dirty="0" smtClean="0"/>
              <a:t> no losses in TBL</a:t>
            </a:r>
          </a:p>
          <a:p>
            <a:endParaRPr lang="en-US" dirty="0" smtClean="0"/>
          </a:p>
          <a:p>
            <a:r>
              <a:rPr lang="en-US" dirty="0" smtClean="0"/>
              <a:t>Good agreement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power production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deceleration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77341" y="1912057"/>
            <a:ext cx="292951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~26% deceleration</a:t>
            </a:r>
          </a:p>
          <a:p>
            <a:endParaRPr lang="en-US" dirty="0" smtClean="0"/>
          </a:p>
          <a:p>
            <a:r>
              <a:rPr lang="en-US" dirty="0" smtClean="0"/>
              <a:t>Final goal is 50% deceleration</a:t>
            </a:r>
          </a:p>
        </p:txBody>
      </p:sp>
      <p:pic>
        <p:nvPicPr>
          <p:cNvPr id="18" name="Picture 8" descr="DSC_2681-1.jpg"/>
          <p:cNvPicPr>
            <a:picLocks noChangeAspect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81000" y="905934"/>
            <a:ext cx="3697111" cy="245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111207_DecelerationSingleShot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3206471"/>
            <a:ext cx="5181600" cy="3515004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Main Beam </a:t>
            </a:r>
            <a:r>
              <a:rPr lang="en-US" sz="4000" dirty="0" err="1" smtClean="0"/>
              <a:t>Emittances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6" y="812799"/>
            <a:ext cx="4639661" cy="1437319"/>
          </a:xfrm>
          <a:prstGeom prst="rect">
            <a:avLst/>
          </a:prstGeom>
        </p:spPr>
      </p:pic>
      <p:pic>
        <p:nvPicPr>
          <p:cNvPr id="22" name="Picture 21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2389819"/>
            <a:ext cx="3158170" cy="937581"/>
          </a:xfrm>
          <a:prstGeom prst="rect">
            <a:avLst/>
          </a:prstGeom>
        </p:spPr>
      </p:pic>
      <p:pic>
        <p:nvPicPr>
          <p:cNvPr id="23" name="Picture 22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10" y="3708400"/>
            <a:ext cx="3662690" cy="9181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68835" y="5256481"/>
            <a:ext cx="1832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1112654" y="4599139"/>
            <a:ext cx="761835" cy="4418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2144080" y="4406901"/>
            <a:ext cx="589852" cy="25965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3072603" y="4819189"/>
            <a:ext cx="574417" cy="18917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7200" y="5256481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71545" y="4902537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  <p:pic>
        <p:nvPicPr>
          <p:cNvPr id="39" name="Picture 38" descr="p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660" y="825499"/>
            <a:ext cx="4377339" cy="1114101"/>
          </a:xfrm>
          <a:prstGeom prst="rect">
            <a:avLst/>
          </a:prstGeom>
        </p:spPr>
      </p:pic>
      <p:pic>
        <p:nvPicPr>
          <p:cNvPr id="40" name="Picture 39" descr="p4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2617536"/>
            <a:ext cx="4783665" cy="2754231"/>
          </a:xfrm>
          <a:prstGeom prst="rect">
            <a:avLst/>
          </a:prstGeom>
        </p:spPr>
      </p:pic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4565" y="2389818"/>
            <a:ext cx="4597400" cy="3770475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418" y="51867"/>
            <a:ext cx="4284662" cy="5704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CLIC CDRs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7833147"/>
              </p:ext>
            </p:extLst>
          </p:nvPr>
        </p:nvGraphicFramePr>
        <p:xfrm>
          <a:off x="304800" y="1157292"/>
          <a:ext cx="6286500" cy="491330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6"/>
          <p:cNvSpPr txBox="1">
            <a:spLocks/>
          </p:cNvSpPr>
          <p:nvPr/>
        </p:nvSpPr>
        <p:spPr bwMode="auto">
          <a:xfrm flipH="1">
            <a:off x="6845300" y="2006600"/>
            <a:ext cx="22733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176213" indent="-176213"/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Main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information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page: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http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://clic-study.org/accelerator/CLIC-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ConceptDesignRep.php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576263" lvl="1" indent="-176213"/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>
              <a:defRPr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457200" lvl="1" indent="0"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598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 dirty="0"/>
          </a:p>
        </p:txBody>
      </p:sp>
      <p:pic>
        <p:nvPicPr>
          <p:cNvPr id="3" name="Picture 2" descr="CLIC-Logo-Color-72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2264" t="11793" r="11321" b="11321"/>
          <a:stretch/>
        </p:blipFill>
        <p:spPr>
          <a:xfrm>
            <a:off x="10587" y="26466"/>
            <a:ext cx="787145" cy="7920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243715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300" y="616022"/>
            <a:ext cx="7513305" cy="5314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Emittance</a:t>
            </a:r>
            <a:r>
              <a:rPr lang="en-US" sz="4000" dirty="0" smtClean="0"/>
              <a:t> Generation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90500" y="5184021"/>
            <a:ext cx="304800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@3 </a:t>
            </a:r>
            <a:r>
              <a:rPr lang="en-US" dirty="0" err="1" smtClean="0"/>
              <a:t>TeV</a:t>
            </a:r>
            <a:r>
              <a:rPr lang="en-US" dirty="0" smtClean="0"/>
              <a:t> would achieve 1/3 of luminosity with ATF performance</a:t>
            </a:r>
          </a:p>
          <a:p>
            <a:r>
              <a:rPr lang="en-US" dirty="0" smtClean="0"/>
              <a:t>(3800nm/15nm@4e9)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40412" y="5346720"/>
            <a:ext cx="30480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design is consistent with target performance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0500" y="825500"/>
            <a:ext cx="2298700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design issues addressed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lattice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aperture</a:t>
            </a:r>
          </a:p>
          <a:p>
            <a:pPr>
              <a:buFont typeface="Arial"/>
              <a:buChar char="•"/>
            </a:pPr>
            <a:r>
              <a:rPr lang="en-US" dirty="0" smtClean="0"/>
              <a:t> tolerances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intra-beam scattering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space charge</a:t>
            </a:r>
          </a:p>
          <a:p>
            <a:pPr>
              <a:buFont typeface="Arial"/>
              <a:buChar char="•"/>
            </a:pPr>
            <a:r>
              <a:rPr lang="en-US" dirty="0" smtClean="0"/>
              <a:t> wigglers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 vacuum</a:t>
            </a:r>
          </a:p>
          <a:p>
            <a:pPr>
              <a:buFont typeface="Arial"/>
              <a:buChar char="•"/>
            </a:pPr>
            <a:r>
              <a:rPr lang="en-US" dirty="0" smtClean="0"/>
              <a:t> electron cloud</a:t>
            </a:r>
          </a:p>
          <a:p>
            <a:pPr>
              <a:buFont typeface="Arial"/>
              <a:buChar char="•"/>
            </a:pPr>
            <a:r>
              <a:rPr lang="en-US" dirty="0" smtClean="0"/>
              <a:t> kickers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9712"/>
            <a:ext cx="2997201" cy="9317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Wakefields</a:t>
            </a:r>
            <a:r>
              <a:rPr lang="en-US" sz="2000" dirty="0" smtClean="0"/>
              <a:t> limit efficiency</a:t>
            </a:r>
          </a:p>
          <a:p>
            <a:pPr>
              <a:buNone/>
            </a:pPr>
            <a:r>
              <a:rPr lang="en-US" sz="2000" dirty="0" smtClean="0"/>
              <a:t>(beam break-up)</a:t>
            </a:r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11" y="1798069"/>
            <a:ext cx="2833511" cy="1259338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9422" y="650192"/>
            <a:ext cx="5864578" cy="17898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9" name="Picture 18" descr="t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1" y="2612907"/>
            <a:ext cx="4673600" cy="421413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45911" y="2981207"/>
            <a:ext cx="3162300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Damping</a:t>
            </a:r>
          </a:p>
          <a:p>
            <a:r>
              <a:rPr lang="en-US" sz="2000" dirty="0" smtClean="0"/>
              <a:t>(long-range </a:t>
            </a:r>
            <a:r>
              <a:rPr lang="en-US" sz="2000" dirty="0" err="1" smtClean="0"/>
              <a:t>wakefields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Strong lattice</a:t>
            </a:r>
          </a:p>
          <a:p>
            <a:r>
              <a:rPr lang="en-US" sz="2000" dirty="0" smtClean="0"/>
              <a:t>   -&gt; tight tolerances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Short bunches (short-range </a:t>
            </a:r>
            <a:r>
              <a:rPr lang="en-US" sz="2000" dirty="0" err="1" smtClean="0"/>
              <a:t>wakefield</a:t>
            </a:r>
            <a:r>
              <a:rPr lang="en-US" sz="2000" dirty="0" smtClean="0"/>
              <a:t>)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Trade-off for aperture (short-range </a:t>
            </a:r>
            <a:r>
              <a:rPr lang="en-US" sz="2000" dirty="0" err="1" smtClean="0"/>
              <a:t>wakefields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Tolerances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420" y="1917699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991099" y="4381500"/>
            <a:ext cx="283210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Pre-align </a:t>
            </a:r>
            <a:r>
              <a:rPr lang="en-US" dirty="0" err="1" smtClean="0"/>
              <a:t>BPMs+quads</a:t>
            </a:r>
            <a:endParaRPr lang="en-US" dirty="0" smtClean="0"/>
          </a:p>
          <a:p>
            <a:pPr marL="342900" indent="-342900"/>
            <a:r>
              <a:rPr lang="en-US" dirty="0" smtClean="0"/>
              <a:t>accuracy O(10μm)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91099" y="5873710"/>
            <a:ext cx="283210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2) Beam-based alignment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92070" y="4723368"/>
            <a:ext cx="262123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3) Use </a:t>
            </a:r>
            <a:r>
              <a:rPr lang="en-US" dirty="0" err="1" smtClean="0"/>
              <a:t>wakefield</a:t>
            </a:r>
            <a:r>
              <a:rPr lang="en-US" dirty="0" smtClean="0"/>
              <a:t> monitors accuracy O(3.5μm)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6" idx="0"/>
          </p:cNvCxnSpPr>
          <p:nvPr/>
        </p:nvCxnSpPr>
        <p:spPr>
          <a:xfrm rot="5400000" flipH="1" flipV="1">
            <a:off x="6973553" y="3408707"/>
            <a:ext cx="406390" cy="1539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</p:cNvCxnSpPr>
          <p:nvPr/>
        </p:nvCxnSpPr>
        <p:spPr>
          <a:xfrm rot="5400000" flipH="1" flipV="1">
            <a:off x="4444262" y="3033531"/>
            <a:ext cx="748260" cy="2631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0"/>
          </p:cNvCxnSpPr>
          <p:nvPr/>
        </p:nvCxnSpPr>
        <p:spPr>
          <a:xfrm rot="5400000" flipH="1" flipV="1">
            <a:off x="3529864" y="3947929"/>
            <a:ext cx="748260" cy="802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0"/>
          </p:cNvCxnSpPr>
          <p:nvPr/>
        </p:nvCxnSpPr>
        <p:spPr>
          <a:xfrm rot="16200000" flipV="1">
            <a:off x="2583712" y="3804395"/>
            <a:ext cx="748262" cy="1089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6104250" y="5086588"/>
            <a:ext cx="267606" cy="711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>
          <a:xfrm flipH="1">
            <a:off x="3333631" y="5352256"/>
            <a:ext cx="1549209" cy="73152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73048" y="1271368"/>
            <a:ext cx="2100305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Stabilise</a:t>
            </a:r>
            <a:r>
              <a:rPr lang="en-US" dirty="0" smtClean="0"/>
              <a:t> </a:t>
            </a:r>
            <a:r>
              <a:rPr lang="en-US" dirty="0" err="1" smtClean="0"/>
              <a:t>quadrupole</a:t>
            </a:r>
            <a:endParaRPr lang="en-US" dirty="0" smtClean="0"/>
          </a:p>
          <a:p>
            <a:r>
              <a:rPr lang="en-US" dirty="0" smtClean="0"/>
              <a:t>O(1nm) @ 1Hz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7116421" y="2624476"/>
            <a:ext cx="1638305" cy="2247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Box 5"/>
          <p:cNvSpPr txBox="1">
            <a:spLocks noChangeArrowheads="1"/>
          </p:cNvSpPr>
          <p:nvPr/>
        </p:nvSpPr>
        <p:spPr bwMode="auto">
          <a:xfrm>
            <a:off x="-11907" y="4533900"/>
            <a:ext cx="3643313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Test of prototype shows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 vertical RMS </a:t>
            </a:r>
            <a:r>
              <a:rPr lang="en-US" dirty="0"/>
              <a:t>error of </a:t>
            </a:r>
            <a:r>
              <a:rPr lang="en-US" dirty="0" smtClean="0"/>
              <a:t>11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 i.e. accuracy is approx. 13.5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Improvement path identified</a:t>
            </a:r>
          </a:p>
        </p:txBody>
      </p:sp>
      <p:pic>
        <p:nvPicPr>
          <p:cNvPr id="79874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648075"/>
            <a:ext cx="48863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Box 10"/>
          <p:cNvSpPr txBox="1">
            <a:spLocks noChangeArrowheads="1"/>
          </p:cNvSpPr>
          <p:nvPr/>
        </p:nvSpPr>
        <p:spPr bwMode="auto">
          <a:xfrm>
            <a:off x="1524000" y="0"/>
            <a:ext cx="5975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 smtClean="0">
                <a:latin typeface="Calibri" charset="0"/>
                <a:ea typeface="Calibri" charset="0"/>
                <a:cs typeface="Calibri" charset="0"/>
              </a:rPr>
              <a:t>Pre-alignment System</a:t>
            </a:r>
            <a:endParaRPr lang="en-US" sz="40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9876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0" y="10160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936" name="Date Placeholder 6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CH" smtClean="0">
                <a:ea typeface="ＭＳ Ｐゴシック" charset="-128"/>
                <a:cs typeface="ＭＳ Ｐゴシック" charset="-128"/>
              </a:rPr>
              <a:t>D. Schulte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9937" name="Slide Number Placeholder 6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B21D5F-F791-4BA3-98D7-445BF2F6C79D}" type="slidenum">
              <a:rPr lang="en-US" smtClean="0">
                <a:ea typeface="ＭＳ Ｐゴシック" charset="-128"/>
                <a:cs typeface="ＭＳ Ｐゴシック" charset="-128"/>
              </a:rPr>
              <a:pPr/>
              <a:t>23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24000"/>
            <a:ext cx="549239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1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1907" y="644386"/>
            <a:ext cx="8101013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9" name="TextBox 5"/>
          <p:cNvSpPr txBox="1">
            <a:spLocks noChangeArrowheads="1"/>
          </p:cNvSpPr>
          <p:nvPr/>
        </p:nvSpPr>
        <p:spPr bwMode="auto">
          <a:xfrm>
            <a:off x="-11907" y="3410634"/>
            <a:ext cx="364331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 smtClean="0"/>
              <a:t> Required accuracy of reference point is 10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BDS Design and Alignment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046" y="1187451"/>
            <a:ext cx="6244954" cy="40259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5400000" flipH="1" flipV="1">
            <a:off x="5810647" y="3295253"/>
            <a:ext cx="359330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2899046" y="2476498"/>
            <a:ext cx="624495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4327" y="1003300"/>
            <a:ext cx="2672996" cy="17543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Main design issues</a:t>
            </a:r>
          </a:p>
          <a:p>
            <a:pPr>
              <a:buFont typeface="Arial"/>
              <a:buChar char="•"/>
            </a:pPr>
            <a:r>
              <a:rPr lang="en-US" dirty="0" smtClean="0"/>
              <a:t> chromaticity </a:t>
            </a:r>
          </a:p>
          <a:p>
            <a:pPr>
              <a:buFont typeface="Arial"/>
              <a:buChar char="•"/>
            </a:pPr>
            <a:r>
              <a:rPr lang="en-US" dirty="0" smtClean="0"/>
              <a:t> non-linear effects</a:t>
            </a:r>
          </a:p>
          <a:p>
            <a:pPr>
              <a:buFont typeface="Arial"/>
              <a:buChar char="•"/>
            </a:pPr>
            <a:r>
              <a:rPr lang="en-US" dirty="0" smtClean="0"/>
              <a:t> synchrotron radiation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stability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57245" y="809922"/>
            <a:ext cx="526969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Probability to achieve more than L/L</a:t>
            </a:r>
            <a:r>
              <a:rPr lang="en-US" sz="2400" baseline="-25000" dirty="0" smtClean="0"/>
              <a:t>0 </a:t>
            </a:r>
            <a:r>
              <a:rPr lang="en-US" sz="2400" dirty="0" smtClean="0"/>
              <a:t>[%]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4327" y="5029200"/>
            <a:ext cx="4405022" cy="17543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Need more complete imperfection </a:t>
            </a:r>
            <a:r>
              <a:rPr lang="en-US" dirty="0" err="1" smtClean="0"/>
              <a:t>modelling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independent sides</a:t>
            </a:r>
          </a:p>
          <a:p>
            <a:pPr>
              <a:buFont typeface="Arial"/>
              <a:buChar char="•"/>
            </a:pPr>
            <a:r>
              <a:rPr lang="en-US" dirty="0" smtClean="0"/>
              <a:t> field errors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imperfections during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realistic signals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4327" y="2986196"/>
            <a:ext cx="2672996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Static imperfections:</a:t>
            </a:r>
          </a:p>
          <a:p>
            <a:pPr>
              <a:buFont typeface="Arial"/>
              <a:buChar char="•"/>
            </a:pPr>
            <a:r>
              <a:rPr lang="en-US" dirty="0" smtClean="0"/>
              <a:t> Goal is L ≥ 110% L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with probability of 90%</a:t>
            </a:r>
          </a:p>
          <a:p>
            <a:endParaRPr lang="en-US" dirty="0" smtClean="0"/>
          </a:p>
          <a:p>
            <a:r>
              <a:rPr lang="en-US" dirty="0" smtClean="0"/>
              <a:t>Convergence is slow</a:t>
            </a:r>
          </a:p>
          <a:p>
            <a:pPr>
              <a:buFont typeface="Arial"/>
              <a:buChar char="•"/>
            </a:pPr>
            <a:r>
              <a:rPr lang="en-US" dirty="0" smtClean="0"/>
              <a:t> faster method is being developed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0708" y="5381446"/>
            <a:ext cx="321989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 is OK</a:t>
            </a:r>
          </a:p>
          <a:p>
            <a:r>
              <a:rPr lang="en-US" dirty="0" smtClean="0"/>
              <a:t>Imperfection mitigation comes close to target</a:t>
            </a:r>
          </a:p>
          <a:p>
            <a:r>
              <a:rPr lang="en-US" dirty="0" smtClean="0"/>
              <a:t>Test </a:t>
            </a:r>
            <a:r>
              <a:rPr lang="en-US" dirty="0" err="1" smtClean="0"/>
              <a:t>programme</a:t>
            </a:r>
            <a:r>
              <a:rPr lang="en-US" dirty="0" smtClean="0"/>
              <a:t> at ATF2 at KEK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5492757" y="2622554"/>
            <a:ext cx="1536693" cy="1244601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30701" y="4013200"/>
            <a:ext cx="2489204" cy="58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Simulated full tuning performance</a:t>
            </a:r>
            <a:endParaRPr lang="en-US" sz="16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918200" y="3073402"/>
            <a:ext cx="1689897" cy="939799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111376" y="1644134"/>
            <a:ext cx="61556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Goal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 flipV="1">
            <a:off x="7608098" y="2013466"/>
            <a:ext cx="503279" cy="46303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Ground Motion and Its Mitigation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 descr="preisolator2_Gadd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958" y="770896"/>
            <a:ext cx="4888483" cy="2593911"/>
          </a:xfrm>
          <a:prstGeom prst="rect">
            <a:avLst/>
          </a:prstGeom>
        </p:spPr>
      </p:pic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6668659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7360388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8" name="Picture 22" descr="p1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1" y="3788491"/>
            <a:ext cx="4279144" cy="306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31225" y="3853101"/>
            <a:ext cx="366767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Natural ground motion can impact the luminosity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 </a:t>
            </a:r>
            <a:r>
              <a:rPr lang="en-US" dirty="0" err="1" smtClean="0"/>
              <a:t>quadrupole</a:t>
            </a:r>
            <a:r>
              <a:rPr lang="en-US" dirty="0" smtClean="0"/>
              <a:t> jitter tolerance O(1nm) in main </a:t>
            </a:r>
            <a:r>
              <a:rPr lang="en-US" dirty="0" err="1" smtClean="0"/>
              <a:t>linac</a:t>
            </a:r>
            <a:r>
              <a:rPr lang="en-US" dirty="0" smtClean="0"/>
              <a:t> and O(0.1nm) in final doublet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1225" y="5565338"/>
            <a:ext cx="36676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-&gt; develop </a:t>
            </a:r>
            <a:r>
              <a:rPr lang="en-US" dirty="0" err="1" smtClean="0"/>
              <a:t>stabilisation</a:t>
            </a:r>
            <a:r>
              <a:rPr lang="en-US" dirty="0" smtClean="0"/>
              <a:t> for beam guiding magnets</a:t>
            </a:r>
            <a:endParaRPr lang="en-US" dirty="0"/>
          </a:p>
        </p:txBody>
      </p:sp>
      <p:sp>
        <p:nvSpPr>
          <p:cNvPr id="16" name="Up Arrow 15"/>
          <p:cNvSpPr/>
          <p:nvPr/>
        </p:nvSpPr>
        <p:spPr>
          <a:xfrm>
            <a:off x="7772744" y="2148715"/>
            <a:ext cx="230919" cy="556386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5727456" y="2148714"/>
            <a:ext cx="230919" cy="556386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offset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54518"/>
            <a:ext cx="4281404" cy="2996983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452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901978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516679" y="4343400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814" y="635278"/>
            <a:ext cx="4969086" cy="2975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16679" y="3697069"/>
            <a:ext cx="26273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739306" y="2082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27500"/>
            <a:ext cx="3107196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399706" y="6186269"/>
            <a:ext cx="22512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Machine model</a:t>
            </a:r>
          </a:p>
          <a:p>
            <a:pPr algn="ctr"/>
            <a:r>
              <a:rPr lang="en-US" dirty="0" smtClean="0"/>
              <a:t>Beam-based feedback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4954736" y="3357802"/>
            <a:ext cx="978276" cy="1815410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flipV="1">
            <a:off x="3015243" y="5168898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253759" y="5857969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67940" y="4825689"/>
            <a:ext cx="1296000" cy="730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5249874" y="5168902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42117" y="6136440"/>
            <a:ext cx="183668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Close to/better than target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858000" y="5384800"/>
            <a:ext cx="1206500" cy="8014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785100" y="5870576"/>
            <a:ext cx="736600" cy="3156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7400" y="-61555"/>
            <a:ext cx="7493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Machine Protection/Operation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" y="1035280"/>
            <a:ext cx="42545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Machine protection concept</a:t>
            </a:r>
          </a:p>
          <a:p>
            <a:pPr>
              <a:buFont typeface="Arial"/>
              <a:buChar char="•"/>
            </a:pPr>
            <a:r>
              <a:rPr lang="en-US" dirty="0" smtClean="0"/>
              <a:t> inherently robust against fast failures</a:t>
            </a:r>
          </a:p>
          <a:p>
            <a:pPr>
              <a:buFont typeface="Arial"/>
              <a:buChar char="•"/>
            </a:pPr>
            <a:r>
              <a:rPr lang="en-US" dirty="0" smtClean="0"/>
              <a:t> detect slow failures (next pulse permit)</a:t>
            </a:r>
          </a:p>
        </p:txBody>
      </p:sp>
      <p:pic>
        <p:nvPicPr>
          <p:cNvPr id="10" name="Picture 9" descr="CLIC MP Timelin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943100"/>
            <a:ext cx="6553200" cy="4914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6700" y="3529231"/>
            <a:ext cx="23241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Concept for start-up developed</a:t>
            </a:r>
          </a:p>
          <a:p>
            <a:pPr>
              <a:buFont typeface="Arial"/>
              <a:buChar char="•"/>
            </a:pPr>
            <a:r>
              <a:rPr lang="en-US" dirty="0" smtClean="0"/>
              <a:t> based on CTF3/LHC experience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84700" y="1035280"/>
            <a:ext cx="45466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Most important example BDS collimation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collimators  supposed to take a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betatron</a:t>
            </a:r>
            <a:r>
              <a:rPr lang="en-US" dirty="0" smtClean="0"/>
              <a:t> collimators not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4833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7400" y="-61555"/>
            <a:ext cx="7493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Energy Flexibility</a:t>
            </a:r>
            <a:endParaRPr lang="en-US" sz="40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100" y="2387600"/>
            <a:ext cx="3213100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Concept developed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based on reduced main and drive beam current but longer pulses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can cover factor 3 in energy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100" y="1231898"/>
            <a:ext cx="32131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to operate at</a:t>
            </a:r>
          </a:p>
          <a:p>
            <a:r>
              <a:rPr lang="en-US" dirty="0" smtClean="0"/>
              <a:t>Lower than nominal energy</a:t>
            </a:r>
            <a:endParaRPr lang="en-US" dirty="0"/>
          </a:p>
        </p:txBody>
      </p:sp>
      <p:pic>
        <p:nvPicPr>
          <p:cNvPr id="13" name="Picture 1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1" y="1320800"/>
            <a:ext cx="5969000" cy="41783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489" y="0"/>
            <a:ext cx="8229023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Implementation – in Stages?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895600" y="5092700"/>
            <a:ext cx="9267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300" noProof="1">
                <a:solidFill>
                  <a:srgbClr val="0000FF"/>
                </a:solidFill>
                <a:latin typeface="Arial Unicode MS" charset="0"/>
              </a:rPr>
              <a:t>3 TeV Stage</a:t>
            </a:r>
            <a:endParaRPr sz="2400" noProof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50535" name="Oval 7"/>
          <p:cNvSpPr>
            <a:spLocks noChangeArrowheads="1"/>
          </p:cNvSpPr>
          <p:nvPr/>
        </p:nvSpPr>
        <p:spPr bwMode="auto">
          <a:xfrm>
            <a:off x="4668694" y="5503466"/>
            <a:ext cx="5773" cy="74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6" name="Freeform 8"/>
          <p:cNvSpPr>
            <a:spLocks/>
          </p:cNvSpPr>
          <p:nvPr/>
        </p:nvSpPr>
        <p:spPr bwMode="auto">
          <a:xfrm>
            <a:off x="451717" y="5418634"/>
            <a:ext cx="8390659" cy="35719"/>
          </a:xfrm>
          <a:custGeom>
            <a:avLst/>
            <a:gdLst>
              <a:gd name="T0" fmla="*/ 0 w 5275"/>
              <a:gd name="T1" fmla="*/ 22 h 22"/>
              <a:gd name="T2" fmla="*/ 5275 w 5275"/>
              <a:gd name="T3" fmla="*/ 21 h 22"/>
              <a:gd name="T4" fmla="*/ 5275 w 5275"/>
              <a:gd name="T5" fmla="*/ 0 h 22"/>
              <a:gd name="T6" fmla="*/ 0 w 5275"/>
              <a:gd name="T7" fmla="*/ 2 h 22"/>
              <a:gd name="T8" fmla="*/ 0 w 527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81603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1945409" y="5077818"/>
            <a:ext cx="44137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1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7117773" y="5077818"/>
            <a:ext cx="46396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2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4079876" y="5824935"/>
            <a:ext cx="5659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4667251" y="5824935"/>
            <a:ext cx="54338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4584990" y="5077818"/>
            <a:ext cx="2207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 flipH="1" flipV="1">
            <a:off x="4540250" y="5469235"/>
            <a:ext cx="27421" cy="16371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4" name="Freeform 16"/>
          <p:cNvSpPr>
            <a:spLocks/>
          </p:cNvSpPr>
          <p:nvPr/>
        </p:nvSpPr>
        <p:spPr bwMode="auto">
          <a:xfrm>
            <a:off x="4540250" y="5469236"/>
            <a:ext cx="57727" cy="50602"/>
          </a:xfrm>
          <a:custGeom>
            <a:avLst/>
            <a:gdLst>
              <a:gd name="T0" fmla="*/ 19 w 37"/>
              <a:gd name="T1" fmla="*/ 31 h 31"/>
              <a:gd name="T2" fmla="*/ 0 w 37"/>
              <a:gd name="T3" fmla="*/ 0 h 31"/>
              <a:gd name="T4" fmla="*/ 37 w 37"/>
              <a:gd name="T5" fmla="*/ 5 h 31"/>
              <a:gd name="T6" fmla="*/ 14 w 37"/>
              <a:gd name="T7" fmla="*/ 9 h 31"/>
              <a:gd name="T8" fmla="*/ 19 w 37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4644159" y="5371009"/>
            <a:ext cx="23091" cy="13245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6" name="Line 18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7" name="Line 19"/>
          <p:cNvSpPr>
            <a:spLocks noChangeShapeType="1"/>
          </p:cNvSpPr>
          <p:nvPr/>
        </p:nvSpPr>
        <p:spPr bwMode="auto">
          <a:xfrm flipV="1">
            <a:off x="4651375" y="6229747"/>
            <a:ext cx="1067955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5092989" y="6174681"/>
            <a:ext cx="318943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5092990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0" name="Line 22"/>
          <p:cNvSpPr>
            <a:spLocks noChangeShapeType="1"/>
          </p:cNvSpPr>
          <p:nvPr/>
        </p:nvSpPr>
        <p:spPr bwMode="auto">
          <a:xfrm flipH="1">
            <a:off x="568614" y="6138962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1" name="Line 23"/>
          <p:cNvSpPr>
            <a:spLocks noChangeShapeType="1"/>
          </p:cNvSpPr>
          <p:nvPr/>
        </p:nvSpPr>
        <p:spPr bwMode="auto">
          <a:xfrm>
            <a:off x="3589194" y="6138962"/>
            <a:ext cx="1443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2" name="Line 24"/>
          <p:cNvSpPr>
            <a:spLocks noChangeShapeType="1"/>
          </p:cNvSpPr>
          <p:nvPr/>
        </p:nvSpPr>
        <p:spPr bwMode="auto">
          <a:xfrm>
            <a:off x="567171" y="6237189"/>
            <a:ext cx="3022023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3" name="Freeform 25"/>
          <p:cNvSpPr>
            <a:spLocks/>
          </p:cNvSpPr>
          <p:nvPr/>
        </p:nvSpPr>
        <p:spPr bwMode="auto">
          <a:xfrm>
            <a:off x="567171" y="6210400"/>
            <a:ext cx="49068" cy="50602"/>
          </a:xfrm>
          <a:custGeom>
            <a:avLst/>
            <a:gdLst>
              <a:gd name="T0" fmla="*/ 31 w 31"/>
              <a:gd name="T1" fmla="*/ 0 h 31"/>
              <a:gd name="T2" fmla="*/ 0 w 31"/>
              <a:gd name="T3" fmla="*/ 16 h 31"/>
              <a:gd name="T4" fmla="*/ 31 w 31"/>
              <a:gd name="T5" fmla="*/ 31 h 31"/>
              <a:gd name="T6" fmla="*/ 16 w 31"/>
              <a:gd name="T7" fmla="*/ 16 h 31"/>
              <a:gd name="T8" fmla="*/ 31 w 31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4" name="Freeform 26"/>
          <p:cNvSpPr>
            <a:spLocks/>
          </p:cNvSpPr>
          <p:nvPr/>
        </p:nvSpPr>
        <p:spPr bwMode="auto">
          <a:xfrm>
            <a:off x="3535796" y="6210400"/>
            <a:ext cx="53398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5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069523" y="6182122"/>
            <a:ext cx="373785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6" name="Rectangle 28"/>
          <p:cNvSpPr>
            <a:spLocks noChangeArrowheads="1"/>
          </p:cNvSpPr>
          <p:nvPr/>
        </p:nvSpPr>
        <p:spPr bwMode="auto">
          <a:xfrm>
            <a:off x="20695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7" name="Line 29"/>
          <p:cNvSpPr>
            <a:spLocks noChangeShapeType="1"/>
          </p:cNvSpPr>
          <p:nvPr/>
        </p:nvSpPr>
        <p:spPr bwMode="auto">
          <a:xfrm>
            <a:off x="5719330" y="6134497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8" name="Line 30"/>
          <p:cNvSpPr>
            <a:spLocks noChangeShapeType="1"/>
          </p:cNvSpPr>
          <p:nvPr/>
        </p:nvSpPr>
        <p:spPr bwMode="auto">
          <a:xfrm>
            <a:off x="8726921" y="6143427"/>
            <a:ext cx="0" cy="21133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9" name="Line 31"/>
          <p:cNvSpPr>
            <a:spLocks noChangeShapeType="1"/>
          </p:cNvSpPr>
          <p:nvPr/>
        </p:nvSpPr>
        <p:spPr bwMode="auto">
          <a:xfrm>
            <a:off x="5719330" y="6237189"/>
            <a:ext cx="3007591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0" name="Freeform 32"/>
          <p:cNvSpPr>
            <a:spLocks/>
          </p:cNvSpPr>
          <p:nvPr/>
        </p:nvSpPr>
        <p:spPr bwMode="auto">
          <a:xfrm>
            <a:off x="5719331" y="6210400"/>
            <a:ext cx="53397" cy="50602"/>
          </a:xfrm>
          <a:custGeom>
            <a:avLst/>
            <a:gdLst>
              <a:gd name="T0" fmla="*/ 33 w 33"/>
              <a:gd name="T1" fmla="*/ 0 h 31"/>
              <a:gd name="T2" fmla="*/ 0 w 33"/>
              <a:gd name="T3" fmla="*/ 16 h 31"/>
              <a:gd name="T4" fmla="*/ 33 w 33"/>
              <a:gd name="T5" fmla="*/ 31 h 31"/>
              <a:gd name="T6" fmla="*/ 17 w 33"/>
              <a:gd name="T7" fmla="*/ 16 h 31"/>
              <a:gd name="T8" fmla="*/ 33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1" name="Freeform 33"/>
          <p:cNvSpPr>
            <a:spLocks/>
          </p:cNvSpPr>
          <p:nvPr/>
        </p:nvSpPr>
        <p:spPr bwMode="auto">
          <a:xfrm>
            <a:off x="8674966" y="6210400"/>
            <a:ext cx="51955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6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7213023" y="6182122"/>
            <a:ext cx="375227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3" name="Rectangle 35"/>
          <p:cNvSpPr>
            <a:spLocks noChangeArrowheads="1"/>
          </p:cNvSpPr>
          <p:nvPr/>
        </p:nvSpPr>
        <p:spPr bwMode="auto">
          <a:xfrm>
            <a:off x="72130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>
            <a:off x="3589194" y="6138962"/>
            <a:ext cx="1443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V="1">
            <a:off x="3593523" y="6229747"/>
            <a:ext cx="1062182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7" name="Rectangle 39"/>
          <p:cNvSpPr>
            <a:spLocks noChangeArrowheads="1"/>
          </p:cNvSpPr>
          <p:nvPr/>
        </p:nvSpPr>
        <p:spPr bwMode="auto">
          <a:xfrm>
            <a:off x="4026477" y="6174681"/>
            <a:ext cx="317500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8" name="Rectangle 40"/>
          <p:cNvSpPr>
            <a:spLocks noChangeArrowheads="1"/>
          </p:cNvSpPr>
          <p:nvPr/>
        </p:nvSpPr>
        <p:spPr bwMode="auto">
          <a:xfrm>
            <a:off x="4026478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9" name="Rectangle 41"/>
          <p:cNvSpPr>
            <a:spLocks noChangeArrowheads="1"/>
          </p:cNvSpPr>
          <p:nvPr/>
        </p:nvSpPr>
        <p:spPr bwMode="auto">
          <a:xfrm>
            <a:off x="5719330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0" name="Freeform 42"/>
          <p:cNvSpPr>
            <a:spLocks/>
          </p:cNvSpPr>
          <p:nvPr/>
        </p:nvSpPr>
        <p:spPr bwMode="auto">
          <a:xfrm>
            <a:off x="395432" y="5421611"/>
            <a:ext cx="186171" cy="145852"/>
          </a:xfrm>
          <a:custGeom>
            <a:avLst/>
            <a:gdLst>
              <a:gd name="T0" fmla="*/ 43 w 117"/>
              <a:gd name="T1" fmla="*/ 0 h 89"/>
              <a:gd name="T2" fmla="*/ 27 w 117"/>
              <a:gd name="T3" fmla="*/ 3 h 89"/>
              <a:gd name="T4" fmla="*/ 13 w 117"/>
              <a:gd name="T5" fmla="*/ 13 h 89"/>
              <a:gd name="T6" fmla="*/ 3 w 117"/>
              <a:gd name="T7" fmla="*/ 27 h 89"/>
              <a:gd name="T8" fmla="*/ 0 w 117"/>
              <a:gd name="T9" fmla="*/ 44 h 89"/>
              <a:gd name="T10" fmla="*/ 3 w 117"/>
              <a:gd name="T11" fmla="*/ 62 h 89"/>
              <a:gd name="T12" fmla="*/ 13 w 117"/>
              <a:gd name="T13" fmla="*/ 75 h 89"/>
              <a:gd name="T14" fmla="*/ 27 w 117"/>
              <a:gd name="T15" fmla="*/ 86 h 89"/>
              <a:gd name="T16" fmla="*/ 44 w 117"/>
              <a:gd name="T17" fmla="*/ 89 h 89"/>
              <a:gd name="T18" fmla="*/ 62 w 117"/>
              <a:gd name="T19" fmla="*/ 86 h 89"/>
              <a:gd name="T20" fmla="*/ 74 w 117"/>
              <a:gd name="T21" fmla="*/ 77 h 89"/>
              <a:gd name="T22" fmla="*/ 84 w 117"/>
              <a:gd name="T23" fmla="*/ 63 h 89"/>
              <a:gd name="T24" fmla="*/ 89 w 117"/>
              <a:gd name="T25" fmla="*/ 50 h 89"/>
              <a:gd name="T26" fmla="*/ 89 w 117"/>
              <a:gd name="T27" fmla="*/ 48 h 89"/>
              <a:gd name="T28" fmla="*/ 93 w 117"/>
              <a:gd name="T29" fmla="*/ 34 h 89"/>
              <a:gd name="T30" fmla="*/ 96 w 117"/>
              <a:gd name="T31" fmla="*/ 26 h 89"/>
              <a:gd name="T32" fmla="*/ 105 w 117"/>
              <a:gd name="T33" fmla="*/ 22 h 89"/>
              <a:gd name="T34" fmla="*/ 117 w 117"/>
              <a:gd name="T35" fmla="*/ 20 h 89"/>
              <a:gd name="T36" fmla="*/ 113 w 117"/>
              <a:gd name="T37" fmla="*/ 0 h 89"/>
              <a:gd name="T38" fmla="*/ 98 w 117"/>
              <a:gd name="T39" fmla="*/ 1 h 89"/>
              <a:gd name="T40" fmla="*/ 82 w 117"/>
              <a:gd name="T41" fmla="*/ 12 h 89"/>
              <a:gd name="T42" fmla="*/ 72 w 117"/>
              <a:gd name="T43" fmla="*/ 27 h 89"/>
              <a:gd name="T44" fmla="*/ 68 w 117"/>
              <a:gd name="T45" fmla="*/ 44 h 89"/>
              <a:gd name="T46" fmla="*/ 67 w 117"/>
              <a:gd name="T47" fmla="*/ 53 h 89"/>
              <a:gd name="T48" fmla="*/ 60 w 117"/>
              <a:gd name="T49" fmla="*/ 62 h 89"/>
              <a:gd name="T50" fmla="*/ 51 w 117"/>
              <a:gd name="T51" fmla="*/ 65 h 89"/>
              <a:gd name="T52" fmla="*/ 44 w 117"/>
              <a:gd name="T53" fmla="*/ 69 h 89"/>
              <a:gd name="T54" fmla="*/ 34 w 117"/>
              <a:gd name="T55" fmla="*/ 65 h 89"/>
              <a:gd name="T56" fmla="*/ 27 w 117"/>
              <a:gd name="T57" fmla="*/ 62 h 89"/>
              <a:gd name="T58" fmla="*/ 24 w 117"/>
              <a:gd name="T59" fmla="*/ 55 h 89"/>
              <a:gd name="T60" fmla="*/ 20 w 117"/>
              <a:gd name="T61" fmla="*/ 44 h 89"/>
              <a:gd name="T62" fmla="*/ 24 w 117"/>
              <a:gd name="T63" fmla="*/ 34 h 89"/>
              <a:gd name="T64" fmla="*/ 27 w 117"/>
              <a:gd name="T65" fmla="*/ 27 h 89"/>
              <a:gd name="T66" fmla="*/ 34 w 117"/>
              <a:gd name="T67" fmla="*/ 24 h 89"/>
              <a:gd name="T68" fmla="*/ 46 w 117"/>
              <a:gd name="T69" fmla="*/ 20 h 89"/>
              <a:gd name="T70" fmla="*/ 43 w 117"/>
              <a:gd name="T71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1" name="Freeform 43"/>
          <p:cNvSpPr>
            <a:spLocks/>
          </p:cNvSpPr>
          <p:nvPr/>
        </p:nvSpPr>
        <p:spPr bwMode="auto">
          <a:xfrm>
            <a:off x="8722591" y="5421611"/>
            <a:ext cx="186171" cy="148828"/>
          </a:xfrm>
          <a:custGeom>
            <a:avLst/>
            <a:gdLst>
              <a:gd name="T0" fmla="*/ 70 w 117"/>
              <a:gd name="T1" fmla="*/ 20 h 91"/>
              <a:gd name="T2" fmla="*/ 82 w 117"/>
              <a:gd name="T3" fmla="*/ 24 h 91"/>
              <a:gd name="T4" fmla="*/ 89 w 117"/>
              <a:gd name="T5" fmla="*/ 27 h 91"/>
              <a:gd name="T6" fmla="*/ 92 w 117"/>
              <a:gd name="T7" fmla="*/ 36 h 91"/>
              <a:gd name="T8" fmla="*/ 96 w 117"/>
              <a:gd name="T9" fmla="*/ 46 h 91"/>
              <a:gd name="T10" fmla="*/ 92 w 117"/>
              <a:gd name="T11" fmla="*/ 56 h 91"/>
              <a:gd name="T12" fmla="*/ 89 w 117"/>
              <a:gd name="T13" fmla="*/ 63 h 91"/>
              <a:gd name="T14" fmla="*/ 82 w 117"/>
              <a:gd name="T15" fmla="*/ 67 h 91"/>
              <a:gd name="T16" fmla="*/ 72 w 117"/>
              <a:gd name="T17" fmla="*/ 70 h 91"/>
              <a:gd name="T18" fmla="*/ 61 w 117"/>
              <a:gd name="T19" fmla="*/ 67 h 91"/>
              <a:gd name="T20" fmla="*/ 55 w 117"/>
              <a:gd name="T21" fmla="*/ 63 h 91"/>
              <a:gd name="T22" fmla="*/ 51 w 117"/>
              <a:gd name="T23" fmla="*/ 56 h 91"/>
              <a:gd name="T24" fmla="*/ 48 w 117"/>
              <a:gd name="T25" fmla="*/ 44 h 91"/>
              <a:gd name="T26" fmla="*/ 44 w 117"/>
              <a:gd name="T27" fmla="*/ 27 h 91"/>
              <a:gd name="T28" fmla="*/ 34 w 117"/>
              <a:gd name="T29" fmla="*/ 12 h 91"/>
              <a:gd name="T30" fmla="*/ 18 w 117"/>
              <a:gd name="T31" fmla="*/ 3 h 91"/>
              <a:gd name="T32" fmla="*/ 3 w 117"/>
              <a:gd name="T33" fmla="*/ 1 h 91"/>
              <a:gd name="T34" fmla="*/ 0 w 117"/>
              <a:gd name="T35" fmla="*/ 22 h 91"/>
              <a:gd name="T36" fmla="*/ 12 w 117"/>
              <a:gd name="T37" fmla="*/ 24 h 91"/>
              <a:gd name="T38" fmla="*/ 20 w 117"/>
              <a:gd name="T39" fmla="*/ 29 h 91"/>
              <a:gd name="T40" fmla="*/ 24 w 117"/>
              <a:gd name="T41" fmla="*/ 34 h 91"/>
              <a:gd name="T42" fmla="*/ 27 w 117"/>
              <a:gd name="T43" fmla="*/ 48 h 91"/>
              <a:gd name="T44" fmla="*/ 31 w 117"/>
              <a:gd name="T45" fmla="*/ 63 h 91"/>
              <a:gd name="T46" fmla="*/ 41 w 117"/>
              <a:gd name="T47" fmla="*/ 77 h 91"/>
              <a:gd name="T48" fmla="*/ 55 w 117"/>
              <a:gd name="T49" fmla="*/ 87 h 91"/>
              <a:gd name="T50" fmla="*/ 72 w 117"/>
              <a:gd name="T51" fmla="*/ 91 h 91"/>
              <a:gd name="T52" fmla="*/ 89 w 117"/>
              <a:gd name="T53" fmla="*/ 87 h 91"/>
              <a:gd name="T54" fmla="*/ 103 w 117"/>
              <a:gd name="T55" fmla="*/ 77 h 91"/>
              <a:gd name="T56" fmla="*/ 113 w 117"/>
              <a:gd name="T57" fmla="*/ 63 h 91"/>
              <a:gd name="T58" fmla="*/ 117 w 117"/>
              <a:gd name="T59" fmla="*/ 46 h 91"/>
              <a:gd name="T60" fmla="*/ 113 w 117"/>
              <a:gd name="T61" fmla="*/ 29 h 91"/>
              <a:gd name="T62" fmla="*/ 105 w 117"/>
              <a:gd name="T63" fmla="*/ 13 h 91"/>
              <a:gd name="T64" fmla="*/ 89 w 117"/>
              <a:gd name="T65" fmla="*/ 3 h 91"/>
              <a:gd name="T66" fmla="*/ 74 w 117"/>
              <a:gd name="T67" fmla="*/ 0 h 91"/>
              <a:gd name="T68" fmla="*/ 70 w 117"/>
              <a:gd name="T69" fmla="*/ 2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2" name="Rectangle 44"/>
          <p:cNvSpPr>
            <a:spLocks noChangeArrowheads="1"/>
          </p:cNvSpPr>
          <p:nvPr/>
        </p:nvSpPr>
        <p:spPr bwMode="auto">
          <a:xfrm>
            <a:off x="4494069" y="5671642"/>
            <a:ext cx="326159" cy="105668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3" name="Arc 45"/>
          <p:cNvSpPr>
            <a:spLocks/>
          </p:cNvSpPr>
          <p:nvPr/>
        </p:nvSpPr>
        <p:spPr bwMode="auto">
          <a:xfrm>
            <a:off x="4429126" y="5437982"/>
            <a:ext cx="228023" cy="241102"/>
          </a:xfrm>
          <a:custGeom>
            <a:avLst/>
            <a:gdLst>
              <a:gd name="G0" fmla="+- 150 0 0"/>
              <a:gd name="G1" fmla="+- 21600 0 0"/>
              <a:gd name="G2" fmla="+- 21600 0 0"/>
              <a:gd name="T0" fmla="*/ 0 w 21742"/>
              <a:gd name="T1" fmla="*/ 1 h 21600"/>
              <a:gd name="T2" fmla="*/ 21742 w 21742"/>
              <a:gd name="T3" fmla="*/ 21004 h 21600"/>
              <a:gd name="T4" fmla="*/ 150 w 2174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4" name="Arc 46"/>
          <p:cNvSpPr>
            <a:spLocks/>
          </p:cNvSpPr>
          <p:nvPr/>
        </p:nvSpPr>
        <p:spPr bwMode="auto">
          <a:xfrm>
            <a:off x="4657149" y="5439470"/>
            <a:ext cx="226579" cy="239613"/>
          </a:xfrm>
          <a:custGeom>
            <a:avLst/>
            <a:gdLst>
              <a:gd name="G0" fmla="+- 21592 0 0"/>
              <a:gd name="G1" fmla="+- 21598 0 0"/>
              <a:gd name="G2" fmla="+- 21600 0 0"/>
              <a:gd name="T0" fmla="*/ 0 w 21592"/>
              <a:gd name="T1" fmla="*/ 21011 h 21598"/>
              <a:gd name="T2" fmla="*/ 21290 w 21592"/>
              <a:gd name="T3" fmla="*/ 0 h 21598"/>
              <a:gd name="T4" fmla="*/ 21592 w 21592"/>
              <a:gd name="T5" fmla="*/ 21598 h 2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5" name="Line 47"/>
          <p:cNvSpPr>
            <a:spLocks noChangeShapeType="1"/>
          </p:cNvSpPr>
          <p:nvPr/>
        </p:nvSpPr>
        <p:spPr bwMode="auto">
          <a:xfrm flipV="1">
            <a:off x="4745182" y="5469236"/>
            <a:ext cx="28864" cy="1488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6" name="Freeform 48"/>
          <p:cNvSpPr>
            <a:spLocks/>
          </p:cNvSpPr>
          <p:nvPr/>
        </p:nvSpPr>
        <p:spPr bwMode="auto">
          <a:xfrm>
            <a:off x="4716318" y="5469236"/>
            <a:ext cx="57727" cy="47625"/>
          </a:xfrm>
          <a:custGeom>
            <a:avLst/>
            <a:gdLst>
              <a:gd name="T0" fmla="*/ 0 w 36"/>
              <a:gd name="T1" fmla="*/ 2 h 29"/>
              <a:gd name="T2" fmla="*/ 36 w 36"/>
              <a:gd name="T3" fmla="*/ 0 h 29"/>
              <a:gd name="T4" fmla="*/ 15 w 36"/>
              <a:gd name="T5" fmla="*/ 29 h 29"/>
              <a:gd name="T6" fmla="*/ 22 w 36"/>
              <a:gd name="T7" fmla="*/ 7 h 29"/>
              <a:gd name="T8" fmla="*/ 0 w 36"/>
              <a:gd name="T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7" name="Line 49"/>
          <p:cNvSpPr>
            <a:spLocks noChangeShapeType="1"/>
          </p:cNvSpPr>
          <p:nvPr/>
        </p:nvSpPr>
        <p:spPr bwMode="auto">
          <a:xfrm>
            <a:off x="445944" y="6403876"/>
            <a:ext cx="1443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8" name="Line 50"/>
          <p:cNvSpPr>
            <a:spLocks noChangeShapeType="1"/>
          </p:cNvSpPr>
          <p:nvPr/>
        </p:nvSpPr>
        <p:spPr bwMode="auto">
          <a:xfrm>
            <a:off x="8848149" y="6403876"/>
            <a:ext cx="2886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9" name="Line 51"/>
          <p:cNvSpPr>
            <a:spLocks noChangeShapeType="1"/>
          </p:cNvSpPr>
          <p:nvPr/>
        </p:nvSpPr>
        <p:spPr bwMode="auto">
          <a:xfrm>
            <a:off x="469035" y="6511033"/>
            <a:ext cx="8367568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80" name="Rectangle 52"/>
          <p:cNvSpPr>
            <a:spLocks noChangeArrowheads="1"/>
          </p:cNvSpPr>
          <p:nvPr/>
        </p:nvSpPr>
        <p:spPr bwMode="auto">
          <a:xfrm>
            <a:off x="4492626" y="6445548"/>
            <a:ext cx="378114" cy="14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48.2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91364" y="1400473"/>
            <a:ext cx="4783111" cy="3312914"/>
            <a:chOff x="2291364" y="1400473"/>
            <a:chExt cx="4783111" cy="3312914"/>
          </a:xfrm>
        </p:grpSpPr>
        <p:sp>
          <p:nvSpPr>
            <p:cNvPr id="150603" name="Line 75"/>
            <p:cNvSpPr>
              <a:spLocks noChangeShapeType="1"/>
            </p:cNvSpPr>
            <p:nvPr/>
          </p:nvSpPr>
          <p:spPr bwMode="auto">
            <a:xfrm>
              <a:off x="2477535" y="4388942"/>
              <a:ext cx="1699034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32" name="Freeform 4"/>
            <p:cNvSpPr>
              <a:spLocks/>
            </p:cNvSpPr>
            <p:nvPr/>
          </p:nvSpPr>
          <p:spPr bwMode="auto">
            <a:xfrm>
              <a:off x="5325341" y="1710036"/>
              <a:ext cx="186171" cy="147339"/>
            </a:xfrm>
            <a:custGeom>
              <a:avLst/>
              <a:gdLst>
                <a:gd name="T0" fmla="*/ 71 w 117"/>
                <a:gd name="T1" fmla="*/ 21 h 90"/>
                <a:gd name="T2" fmla="*/ 83 w 117"/>
                <a:gd name="T3" fmla="*/ 25 h 90"/>
                <a:gd name="T4" fmla="*/ 90 w 117"/>
                <a:gd name="T5" fmla="*/ 28 h 90"/>
                <a:gd name="T6" fmla="*/ 93 w 117"/>
                <a:gd name="T7" fmla="*/ 35 h 90"/>
                <a:gd name="T8" fmla="*/ 97 w 117"/>
                <a:gd name="T9" fmla="*/ 45 h 90"/>
                <a:gd name="T10" fmla="*/ 93 w 117"/>
                <a:gd name="T11" fmla="*/ 55 h 90"/>
                <a:gd name="T12" fmla="*/ 90 w 117"/>
                <a:gd name="T13" fmla="*/ 62 h 90"/>
                <a:gd name="T14" fmla="*/ 83 w 117"/>
                <a:gd name="T15" fmla="*/ 66 h 90"/>
                <a:gd name="T16" fmla="*/ 73 w 117"/>
                <a:gd name="T17" fmla="*/ 69 h 90"/>
                <a:gd name="T18" fmla="*/ 62 w 117"/>
                <a:gd name="T19" fmla="*/ 68 h 90"/>
                <a:gd name="T20" fmla="*/ 55 w 117"/>
                <a:gd name="T21" fmla="*/ 64 h 90"/>
                <a:gd name="T22" fmla="*/ 52 w 117"/>
                <a:gd name="T23" fmla="*/ 57 h 90"/>
                <a:gd name="T24" fmla="*/ 48 w 117"/>
                <a:gd name="T25" fmla="*/ 45 h 90"/>
                <a:gd name="T26" fmla="*/ 45 w 117"/>
                <a:gd name="T27" fmla="*/ 28 h 90"/>
                <a:gd name="T28" fmla="*/ 35 w 117"/>
                <a:gd name="T29" fmla="*/ 14 h 90"/>
                <a:gd name="T30" fmla="*/ 19 w 117"/>
                <a:gd name="T31" fmla="*/ 2 h 90"/>
                <a:gd name="T32" fmla="*/ 4 w 117"/>
                <a:gd name="T33" fmla="*/ 0 h 90"/>
                <a:gd name="T34" fmla="*/ 0 w 117"/>
                <a:gd name="T35" fmla="*/ 21 h 90"/>
                <a:gd name="T36" fmla="*/ 12 w 117"/>
                <a:gd name="T37" fmla="*/ 23 h 90"/>
                <a:gd name="T38" fmla="*/ 21 w 117"/>
                <a:gd name="T39" fmla="*/ 28 h 90"/>
                <a:gd name="T40" fmla="*/ 24 w 117"/>
                <a:gd name="T41" fmla="*/ 35 h 90"/>
                <a:gd name="T42" fmla="*/ 28 w 117"/>
                <a:gd name="T43" fmla="*/ 49 h 90"/>
                <a:gd name="T44" fmla="*/ 31 w 117"/>
                <a:gd name="T45" fmla="*/ 64 h 90"/>
                <a:gd name="T46" fmla="*/ 42 w 117"/>
                <a:gd name="T47" fmla="*/ 78 h 90"/>
                <a:gd name="T48" fmla="*/ 55 w 117"/>
                <a:gd name="T49" fmla="*/ 88 h 90"/>
                <a:gd name="T50" fmla="*/ 73 w 117"/>
                <a:gd name="T51" fmla="*/ 90 h 90"/>
                <a:gd name="T52" fmla="*/ 90 w 117"/>
                <a:gd name="T53" fmla="*/ 86 h 90"/>
                <a:gd name="T54" fmla="*/ 103 w 117"/>
                <a:gd name="T55" fmla="*/ 76 h 90"/>
                <a:gd name="T56" fmla="*/ 114 w 117"/>
                <a:gd name="T57" fmla="*/ 62 h 90"/>
                <a:gd name="T58" fmla="*/ 117 w 117"/>
                <a:gd name="T59" fmla="*/ 45 h 90"/>
                <a:gd name="T60" fmla="*/ 114 w 117"/>
                <a:gd name="T61" fmla="*/ 28 h 90"/>
                <a:gd name="T62" fmla="*/ 103 w 117"/>
                <a:gd name="T63" fmla="*/ 14 h 90"/>
                <a:gd name="T64" fmla="*/ 90 w 117"/>
                <a:gd name="T65" fmla="*/ 4 h 90"/>
                <a:gd name="T66" fmla="*/ 74 w 117"/>
                <a:gd name="T67" fmla="*/ 0 h 90"/>
                <a:gd name="T68" fmla="*/ 71 w 117"/>
                <a:gd name="T69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71" y="21"/>
                  </a:moveTo>
                  <a:lnTo>
                    <a:pt x="83" y="25"/>
                  </a:lnTo>
                  <a:lnTo>
                    <a:pt x="90" y="28"/>
                  </a:lnTo>
                  <a:lnTo>
                    <a:pt x="93" y="35"/>
                  </a:lnTo>
                  <a:lnTo>
                    <a:pt x="97" y="45"/>
                  </a:lnTo>
                  <a:lnTo>
                    <a:pt x="93" y="55"/>
                  </a:lnTo>
                  <a:lnTo>
                    <a:pt x="90" y="62"/>
                  </a:lnTo>
                  <a:lnTo>
                    <a:pt x="83" y="66"/>
                  </a:lnTo>
                  <a:lnTo>
                    <a:pt x="73" y="69"/>
                  </a:lnTo>
                  <a:lnTo>
                    <a:pt x="62" y="68"/>
                  </a:lnTo>
                  <a:lnTo>
                    <a:pt x="55" y="64"/>
                  </a:lnTo>
                  <a:lnTo>
                    <a:pt x="52" y="57"/>
                  </a:lnTo>
                  <a:lnTo>
                    <a:pt x="48" y="45"/>
                  </a:lnTo>
                  <a:lnTo>
                    <a:pt x="45" y="28"/>
                  </a:lnTo>
                  <a:lnTo>
                    <a:pt x="35" y="14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12" y="23"/>
                  </a:lnTo>
                  <a:lnTo>
                    <a:pt x="21" y="28"/>
                  </a:lnTo>
                  <a:lnTo>
                    <a:pt x="24" y="35"/>
                  </a:lnTo>
                  <a:lnTo>
                    <a:pt x="28" y="49"/>
                  </a:lnTo>
                  <a:lnTo>
                    <a:pt x="31" y="64"/>
                  </a:lnTo>
                  <a:lnTo>
                    <a:pt x="42" y="78"/>
                  </a:lnTo>
                  <a:lnTo>
                    <a:pt x="55" y="88"/>
                  </a:lnTo>
                  <a:lnTo>
                    <a:pt x="73" y="90"/>
                  </a:lnTo>
                  <a:lnTo>
                    <a:pt x="90" y="86"/>
                  </a:lnTo>
                  <a:lnTo>
                    <a:pt x="103" y="76"/>
                  </a:lnTo>
                  <a:lnTo>
                    <a:pt x="114" y="62"/>
                  </a:lnTo>
                  <a:lnTo>
                    <a:pt x="117" y="45"/>
                  </a:lnTo>
                  <a:lnTo>
                    <a:pt x="114" y="28"/>
                  </a:lnTo>
                  <a:lnTo>
                    <a:pt x="103" y="14"/>
                  </a:lnTo>
                  <a:lnTo>
                    <a:pt x="90" y="4"/>
                  </a:lnTo>
                  <a:lnTo>
                    <a:pt x="74" y="0"/>
                  </a:lnTo>
                  <a:lnTo>
                    <a:pt x="71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1" name="Oval 53"/>
            <p:cNvSpPr>
              <a:spLocks noChangeArrowheads="1"/>
            </p:cNvSpPr>
            <p:nvPr/>
          </p:nvSpPr>
          <p:spPr bwMode="auto">
            <a:xfrm>
              <a:off x="4687455" y="3735586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2" name="Rectangle 54"/>
            <p:cNvSpPr>
              <a:spLocks noChangeArrowheads="1"/>
            </p:cNvSpPr>
            <p:nvPr/>
          </p:nvSpPr>
          <p:spPr bwMode="auto">
            <a:xfrm>
              <a:off x="2319194" y="3637360"/>
              <a:ext cx="4682739" cy="4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3" name="Rectangle 55"/>
            <p:cNvSpPr>
              <a:spLocks noChangeArrowheads="1"/>
            </p:cNvSpPr>
            <p:nvPr/>
          </p:nvSpPr>
          <p:spPr bwMode="auto">
            <a:xfrm>
              <a:off x="2447638" y="3625872"/>
              <a:ext cx="172027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4" name="Rectangle 56"/>
            <p:cNvSpPr>
              <a:spLocks noChangeArrowheads="1"/>
            </p:cNvSpPr>
            <p:nvPr/>
          </p:nvSpPr>
          <p:spPr bwMode="auto">
            <a:xfrm>
              <a:off x="3355398" y="3360539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5" name="Rectangle 57"/>
            <p:cNvSpPr>
              <a:spLocks noChangeArrowheads="1"/>
            </p:cNvSpPr>
            <p:nvPr/>
          </p:nvSpPr>
          <p:spPr bwMode="auto">
            <a:xfrm>
              <a:off x="5489864" y="3360539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6" name="Rectangle 58"/>
            <p:cNvSpPr>
              <a:spLocks noChangeArrowheads="1"/>
            </p:cNvSpPr>
            <p:nvPr/>
          </p:nvSpPr>
          <p:spPr bwMode="auto">
            <a:xfrm>
              <a:off x="4088535" y="405705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7" name="Rectangle 59"/>
            <p:cNvSpPr>
              <a:spLocks noChangeArrowheads="1"/>
            </p:cNvSpPr>
            <p:nvPr/>
          </p:nvSpPr>
          <p:spPr bwMode="auto">
            <a:xfrm>
              <a:off x="4675910" y="405705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8" name="Rectangle 60"/>
            <p:cNvSpPr>
              <a:spLocks noChangeArrowheads="1"/>
            </p:cNvSpPr>
            <p:nvPr/>
          </p:nvSpPr>
          <p:spPr bwMode="auto">
            <a:xfrm>
              <a:off x="4540251" y="3360539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9" name="Rectangle 61"/>
            <p:cNvSpPr>
              <a:spLocks noChangeArrowheads="1"/>
            </p:cNvSpPr>
            <p:nvPr/>
          </p:nvSpPr>
          <p:spPr bwMode="auto">
            <a:xfrm>
              <a:off x="4641273" y="3589734"/>
              <a:ext cx="23091" cy="13245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0" name="Rectangle 62"/>
            <p:cNvSpPr>
              <a:spLocks noChangeArrowheads="1"/>
            </p:cNvSpPr>
            <p:nvPr/>
          </p:nvSpPr>
          <p:spPr bwMode="auto">
            <a:xfrm>
              <a:off x="5137727" y="3637360"/>
              <a:ext cx="1745673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1" name="Arc 63"/>
            <p:cNvSpPr>
              <a:spLocks/>
            </p:cNvSpPr>
            <p:nvPr/>
          </p:nvSpPr>
          <p:spPr bwMode="auto">
            <a:xfrm>
              <a:off x="4652819" y="3655219"/>
              <a:ext cx="228023" cy="239614"/>
            </a:xfrm>
            <a:custGeom>
              <a:avLst/>
              <a:gdLst>
                <a:gd name="G0" fmla="+- 21592 0 0"/>
                <a:gd name="G1" fmla="+- 21598 0 0"/>
                <a:gd name="G2" fmla="+- 21600 0 0"/>
                <a:gd name="T0" fmla="*/ 0 w 21592"/>
                <a:gd name="T1" fmla="*/ 21008 h 21598"/>
                <a:gd name="T2" fmla="*/ 21291 w 21592"/>
                <a:gd name="T3" fmla="*/ 0 h 21598"/>
                <a:gd name="T4" fmla="*/ 21592 w 21592"/>
                <a:gd name="T5" fmla="*/ 21598 h 2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2" h="21598" fill="none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</a:path>
                <a:path w="21592" h="21598" stroke="0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  <a:lnTo>
                    <a:pt x="21592" y="2159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2" name="Arc 64"/>
            <p:cNvSpPr>
              <a:spLocks/>
            </p:cNvSpPr>
            <p:nvPr/>
          </p:nvSpPr>
          <p:spPr bwMode="auto">
            <a:xfrm>
              <a:off x="4424796" y="3653731"/>
              <a:ext cx="230909" cy="241102"/>
            </a:xfrm>
            <a:custGeom>
              <a:avLst/>
              <a:gdLst>
                <a:gd name="G0" fmla="+- 149 0 0"/>
                <a:gd name="G1" fmla="+- 21600 0 0"/>
                <a:gd name="G2" fmla="+- 21600 0 0"/>
                <a:gd name="T0" fmla="*/ 0 w 21741"/>
                <a:gd name="T1" fmla="*/ 1 h 21600"/>
                <a:gd name="T2" fmla="*/ 21741 w 21741"/>
                <a:gd name="T3" fmla="*/ 21002 h 21600"/>
                <a:gd name="T4" fmla="*/ 149 w 2174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41" h="21600" fill="none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</a:path>
                <a:path w="21741" h="21600" stroke="0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  <a:lnTo>
                    <a:pt x="149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3" name="Line 65"/>
            <p:cNvSpPr>
              <a:spLocks noChangeShapeType="1"/>
            </p:cNvSpPr>
            <p:nvPr/>
          </p:nvSpPr>
          <p:spPr bwMode="auto">
            <a:xfrm flipH="1" flipV="1">
              <a:off x="4543136" y="3692427"/>
              <a:ext cx="24535" cy="193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4" name="Freeform 66"/>
            <p:cNvSpPr>
              <a:spLocks/>
            </p:cNvSpPr>
            <p:nvPr/>
          </p:nvSpPr>
          <p:spPr bwMode="auto">
            <a:xfrm>
              <a:off x="4543137" y="3692426"/>
              <a:ext cx="57727" cy="52089"/>
            </a:xfrm>
            <a:custGeom>
              <a:avLst/>
              <a:gdLst>
                <a:gd name="T0" fmla="*/ 17 w 36"/>
                <a:gd name="T1" fmla="*/ 31 h 31"/>
                <a:gd name="T2" fmla="*/ 0 w 36"/>
                <a:gd name="T3" fmla="*/ 0 h 31"/>
                <a:gd name="T4" fmla="*/ 36 w 36"/>
                <a:gd name="T5" fmla="*/ 4 h 31"/>
                <a:gd name="T6" fmla="*/ 14 w 36"/>
                <a:gd name="T7" fmla="*/ 9 h 31"/>
                <a:gd name="T8" fmla="*/ 17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17" y="31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14" y="9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5" name="Line 67"/>
            <p:cNvSpPr>
              <a:spLocks noChangeShapeType="1"/>
            </p:cNvSpPr>
            <p:nvPr/>
          </p:nvSpPr>
          <p:spPr bwMode="auto">
            <a:xfrm flipV="1">
              <a:off x="4743739" y="3687961"/>
              <a:ext cx="23091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6" name="Freeform 68"/>
            <p:cNvSpPr>
              <a:spLocks/>
            </p:cNvSpPr>
            <p:nvPr/>
          </p:nvSpPr>
          <p:spPr bwMode="auto">
            <a:xfrm>
              <a:off x="4710546" y="3687961"/>
              <a:ext cx="56285" cy="50602"/>
            </a:xfrm>
            <a:custGeom>
              <a:avLst/>
              <a:gdLst>
                <a:gd name="T0" fmla="*/ 0 w 36"/>
                <a:gd name="T1" fmla="*/ 2 h 31"/>
                <a:gd name="T2" fmla="*/ 36 w 36"/>
                <a:gd name="T3" fmla="*/ 0 h 31"/>
                <a:gd name="T4" fmla="*/ 17 w 36"/>
                <a:gd name="T5" fmla="*/ 31 h 31"/>
                <a:gd name="T6" fmla="*/ 22 w 36"/>
                <a:gd name="T7" fmla="*/ 9 h 31"/>
                <a:gd name="T8" fmla="*/ 0 w 36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0" y="2"/>
                  </a:moveTo>
                  <a:lnTo>
                    <a:pt x="36" y="0"/>
                  </a:lnTo>
                  <a:lnTo>
                    <a:pt x="17" y="31"/>
                  </a:lnTo>
                  <a:lnTo>
                    <a:pt x="22" y="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7" name="Freeform 69"/>
            <p:cNvSpPr>
              <a:spLocks/>
            </p:cNvSpPr>
            <p:nvPr/>
          </p:nvSpPr>
          <p:spPr bwMode="auto">
            <a:xfrm>
              <a:off x="2291364" y="3637359"/>
              <a:ext cx="186171" cy="148828"/>
            </a:xfrm>
            <a:custGeom>
              <a:avLst/>
              <a:gdLst>
                <a:gd name="T0" fmla="*/ 43 w 117"/>
                <a:gd name="T1" fmla="*/ 0 h 91"/>
                <a:gd name="T2" fmla="*/ 27 w 117"/>
                <a:gd name="T3" fmla="*/ 3 h 91"/>
                <a:gd name="T4" fmla="*/ 14 w 117"/>
                <a:gd name="T5" fmla="*/ 14 h 91"/>
                <a:gd name="T6" fmla="*/ 3 w 117"/>
                <a:gd name="T7" fmla="*/ 27 h 91"/>
                <a:gd name="T8" fmla="*/ 0 w 117"/>
                <a:gd name="T9" fmla="*/ 45 h 91"/>
                <a:gd name="T10" fmla="*/ 3 w 117"/>
                <a:gd name="T11" fmla="*/ 62 h 91"/>
                <a:gd name="T12" fmla="*/ 12 w 117"/>
                <a:gd name="T13" fmla="*/ 77 h 91"/>
                <a:gd name="T14" fmla="*/ 27 w 117"/>
                <a:gd name="T15" fmla="*/ 88 h 91"/>
                <a:gd name="T16" fmla="*/ 45 w 117"/>
                <a:gd name="T17" fmla="*/ 91 h 91"/>
                <a:gd name="T18" fmla="*/ 62 w 117"/>
                <a:gd name="T19" fmla="*/ 88 h 91"/>
                <a:gd name="T20" fmla="*/ 74 w 117"/>
                <a:gd name="T21" fmla="*/ 79 h 91"/>
                <a:gd name="T22" fmla="*/ 84 w 117"/>
                <a:gd name="T23" fmla="*/ 65 h 91"/>
                <a:gd name="T24" fmla="*/ 89 w 117"/>
                <a:gd name="T25" fmla="*/ 48 h 91"/>
                <a:gd name="T26" fmla="*/ 93 w 117"/>
                <a:gd name="T27" fmla="*/ 34 h 91"/>
                <a:gd name="T28" fmla="*/ 96 w 117"/>
                <a:gd name="T29" fmla="*/ 29 h 91"/>
                <a:gd name="T30" fmla="*/ 105 w 117"/>
                <a:gd name="T31" fmla="*/ 24 h 91"/>
                <a:gd name="T32" fmla="*/ 117 w 117"/>
                <a:gd name="T33" fmla="*/ 22 h 91"/>
                <a:gd name="T34" fmla="*/ 113 w 117"/>
                <a:gd name="T35" fmla="*/ 2 h 91"/>
                <a:gd name="T36" fmla="*/ 98 w 117"/>
                <a:gd name="T37" fmla="*/ 3 h 91"/>
                <a:gd name="T38" fmla="*/ 83 w 117"/>
                <a:gd name="T39" fmla="*/ 12 h 91"/>
                <a:gd name="T40" fmla="*/ 72 w 117"/>
                <a:gd name="T41" fmla="*/ 27 h 91"/>
                <a:gd name="T42" fmla="*/ 69 w 117"/>
                <a:gd name="T43" fmla="*/ 45 h 91"/>
                <a:gd name="T44" fmla="*/ 67 w 117"/>
                <a:gd name="T45" fmla="*/ 55 h 91"/>
                <a:gd name="T46" fmla="*/ 60 w 117"/>
                <a:gd name="T47" fmla="*/ 64 h 91"/>
                <a:gd name="T48" fmla="*/ 52 w 117"/>
                <a:gd name="T49" fmla="*/ 67 h 91"/>
                <a:gd name="T50" fmla="*/ 45 w 117"/>
                <a:gd name="T51" fmla="*/ 70 h 91"/>
                <a:gd name="T52" fmla="*/ 34 w 117"/>
                <a:gd name="T53" fmla="*/ 67 h 91"/>
                <a:gd name="T54" fmla="*/ 29 w 117"/>
                <a:gd name="T55" fmla="*/ 64 h 91"/>
                <a:gd name="T56" fmla="*/ 24 w 117"/>
                <a:gd name="T57" fmla="*/ 55 h 91"/>
                <a:gd name="T58" fmla="*/ 21 w 117"/>
                <a:gd name="T59" fmla="*/ 45 h 91"/>
                <a:gd name="T60" fmla="*/ 24 w 117"/>
                <a:gd name="T61" fmla="*/ 34 h 91"/>
                <a:gd name="T62" fmla="*/ 27 w 117"/>
                <a:gd name="T63" fmla="*/ 27 h 91"/>
                <a:gd name="T64" fmla="*/ 34 w 117"/>
                <a:gd name="T65" fmla="*/ 24 h 91"/>
                <a:gd name="T66" fmla="*/ 46 w 117"/>
                <a:gd name="T67" fmla="*/ 21 h 91"/>
                <a:gd name="T68" fmla="*/ 43 w 117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1">
                  <a:moveTo>
                    <a:pt x="43" y="0"/>
                  </a:moveTo>
                  <a:lnTo>
                    <a:pt x="27" y="3"/>
                  </a:lnTo>
                  <a:lnTo>
                    <a:pt x="14" y="14"/>
                  </a:lnTo>
                  <a:lnTo>
                    <a:pt x="3" y="27"/>
                  </a:lnTo>
                  <a:lnTo>
                    <a:pt x="0" y="45"/>
                  </a:lnTo>
                  <a:lnTo>
                    <a:pt x="3" y="62"/>
                  </a:lnTo>
                  <a:lnTo>
                    <a:pt x="12" y="77"/>
                  </a:lnTo>
                  <a:lnTo>
                    <a:pt x="27" y="88"/>
                  </a:lnTo>
                  <a:lnTo>
                    <a:pt x="45" y="91"/>
                  </a:lnTo>
                  <a:lnTo>
                    <a:pt x="62" y="88"/>
                  </a:lnTo>
                  <a:lnTo>
                    <a:pt x="74" y="79"/>
                  </a:lnTo>
                  <a:lnTo>
                    <a:pt x="84" y="65"/>
                  </a:lnTo>
                  <a:lnTo>
                    <a:pt x="89" y="48"/>
                  </a:lnTo>
                  <a:lnTo>
                    <a:pt x="93" y="34"/>
                  </a:lnTo>
                  <a:lnTo>
                    <a:pt x="96" y="29"/>
                  </a:lnTo>
                  <a:lnTo>
                    <a:pt x="105" y="24"/>
                  </a:lnTo>
                  <a:lnTo>
                    <a:pt x="117" y="22"/>
                  </a:lnTo>
                  <a:lnTo>
                    <a:pt x="113" y="2"/>
                  </a:lnTo>
                  <a:lnTo>
                    <a:pt x="98" y="3"/>
                  </a:lnTo>
                  <a:lnTo>
                    <a:pt x="83" y="12"/>
                  </a:lnTo>
                  <a:lnTo>
                    <a:pt x="72" y="27"/>
                  </a:lnTo>
                  <a:lnTo>
                    <a:pt x="69" y="45"/>
                  </a:lnTo>
                  <a:lnTo>
                    <a:pt x="67" y="55"/>
                  </a:lnTo>
                  <a:lnTo>
                    <a:pt x="60" y="64"/>
                  </a:lnTo>
                  <a:lnTo>
                    <a:pt x="52" y="67"/>
                  </a:lnTo>
                  <a:lnTo>
                    <a:pt x="45" y="70"/>
                  </a:lnTo>
                  <a:lnTo>
                    <a:pt x="34" y="67"/>
                  </a:lnTo>
                  <a:lnTo>
                    <a:pt x="29" y="64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4"/>
                  </a:lnTo>
                  <a:lnTo>
                    <a:pt x="27" y="27"/>
                  </a:lnTo>
                  <a:lnTo>
                    <a:pt x="34" y="24"/>
                  </a:lnTo>
                  <a:lnTo>
                    <a:pt x="46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8" name="Freeform 70"/>
            <p:cNvSpPr>
              <a:spLocks/>
            </p:cNvSpPr>
            <p:nvPr/>
          </p:nvSpPr>
          <p:spPr bwMode="auto">
            <a:xfrm>
              <a:off x="6878713" y="3637359"/>
              <a:ext cx="183284" cy="148828"/>
            </a:xfrm>
            <a:custGeom>
              <a:avLst/>
              <a:gdLst>
                <a:gd name="T0" fmla="*/ 69 w 115"/>
                <a:gd name="T1" fmla="*/ 21 h 91"/>
                <a:gd name="T2" fmla="*/ 81 w 115"/>
                <a:gd name="T3" fmla="*/ 24 h 91"/>
                <a:gd name="T4" fmla="*/ 89 w 115"/>
                <a:gd name="T5" fmla="*/ 29 h 91"/>
                <a:gd name="T6" fmla="*/ 93 w 115"/>
                <a:gd name="T7" fmla="*/ 34 h 91"/>
                <a:gd name="T8" fmla="*/ 94 w 115"/>
                <a:gd name="T9" fmla="*/ 45 h 91"/>
                <a:gd name="T10" fmla="*/ 93 w 115"/>
                <a:gd name="T11" fmla="*/ 55 h 91"/>
                <a:gd name="T12" fmla="*/ 89 w 115"/>
                <a:gd name="T13" fmla="*/ 64 h 91"/>
                <a:gd name="T14" fmla="*/ 81 w 115"/>
                <a:gd name="T15" fmla="*/ 67 h 91"/>
                <a:gd name="T16" fmla="*/ 70 w 115"/>
                <a:gd name="T17" fmla="*/ 70 h 91"/>
                <a:gd name="T18" fmla="*/ 64 w 115"/>
                <a:gd name="T19" fmla="*/ 67 h 91"/>
                <a:gd name="T20" fmla="*/ 55 w 115"/>
                <a:gd name="T21" fmla="*/ 64 h 91"/>
                <a:gd name="T22" fmla="*/ 48 w 115"/>
                <a:gd name="T23" fmla="*/ 55 h 91"/>
                <a:gd name="T24" fmla="*/ 46 w 115"/>
                <a:gd name="T25" fmla="*/ 45 h 91"/>
                <a:gd name="T26" fmla="*/ 43 w 115"/>
                <a:gd name="T27" fmla="*/ 27 h 91"/>
                <a:gd name="T28" fmla="*/ 33 w 115"/>
                <a:gd name="T29" fmla="*/ 12 h 91"/>
                <a:gd name="T30" fmla="*/ 17 w 115"/>
                <a:gd name="T31" fmla="*/ 3 h 91"/>
                <a:gd name="T32" fmla="*/ 3 w 115"/>
                <a:gd name="T33" fmla="*/ 2 h 91"/>
                <a:gd name="T34" fmla="*/ 0 w 115"/>
                <a:gd name="T35" fmla="*/ 22 h 91"/>
                <a:gd name="T36" fmla="*/ 10 w 115"/>
                <a:gd name="T37" fmla="*/ 24 h 91"/>
                <a:gd name="T38" fmla="*/ 19 w 115"/>
                <a:gd name="T39" fmla="*/ 29 h 91"/>
                <a:gd name="T40" fmla="*/ 22 w 115"/>
                <a:gd name="T41" fmla="*/ 34 h 91"/>
                <a:gd name="T42" fmla="*/ 26 w 115"/>
                <a:gd name="T43" fmla="*/ 48 h 91"/>
                <a:gd name="T44" fmla="*/ 31 w 115"/>
                <a:gd name="T45" fmla="*/ 65 h 91"/>
                <a:gd name="T46" fmla="*/ 41 w 115"/>
                <a:gd name="T47" fmla="*/ 79 h 91"/>
                <a:gd name="T48" fmla="*/ 53 w 115"/>
                <a:gd name="T49" fmla="*/ 88 h 91"/>
                <a:gd name="T50" fmla="*/ 70 w 115"/>
                <a:gd name="T51" fmla="*/ 91 h 91"/>
                <a:gd name="T52" fmla="*/ 88 w 115"/>
                <a:gd name="T53" fmla="*/ 88 h 91"/>
                <a:gd name="T54" fmla="*/ 103 w 115"/>
                <a:gd name="T55" fmla="*/ 77 h 91"/>
                <a:gd name="T56" fmla="*/ 113 w 115"/>
                <a:gd name="T57" fmla="*/ 62 h 91"/>
                <a:gd name="T58" fmla="*/ 115 w 115"/>
                <a:gd name="T59" fmla="*/ 45 h 91"/>
                <a:gd name="T60" fmla="*/ 113 w 115"/>
                <a:gd name="T61" fmla="*/ 27 h 91"/>
                <a:gd name="T62" fmla="*/ 103 w 115"/>
                <a:gd name="T63" fmla="*/ 12 h 91"/>
                <a:gd name="T64" fmla="*/ 88 w 115"/>
                <a:gd name="T65" fmla="*/ 3 h 91"/>
                <a:gd name="T66" fmla="*/ 72 w 115"/>
                <a:gd name="T67" fmla="*/ 0 h 91"/>
                <a:gd name="T68" fmla="*/ 69 w 115"/>
                <a:gd name="T69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91">
                  <a:moveTo>
                    <a:pt x="69" y="21"/>
                  </a:moveTo>
                  <a:lnTo>
                    <a:pt x="81" y="24"/>
                  </a:lnTo>
                  <a:lnTo>
                    <a:pt x="89" y="29"/>
                  </a:lnTo>
                  <a:lnTo>
                    <a:pt x="93" y="34"/>
                  </a:lnTo>
                  <a:lnTo>
                    <a:pt x="94" y="45"/>
                  </a:lnTo>
                  <a:lnTo>
                    <a:pt x="93" y="55"/>
                  </a:lnTo>
                  <a:lnTo>
                    <a:pt x="89" y="64"/>
                  </a:lnTo>
                  <a:lnTo>
                    <a:pt x="81" y="67"/>
                  </a:lnTo>
                  <a:lnTo>
                    <a:pt x="70" y="70"/>
                  </a:lnTo>
                  <a:lnTo>
                    <a:pt x="64" y="67"/>
                  </a:lnTo>
                  <a:lnTo>
                    <a:pt x="55" y="64"/>
                  </a:lnTo>
                  <a:lnTo>
                    <a:pt x="48" y="55"/>
                  </a:lnTo>
                  <a:lnTo>
                    <a:pt x="46" y="45"/>
                  </a:lnTo>
                  <a:lnTo>
                    <a:pt x="43" y="27"/>
                  </a:lnTo>
                  <a:lnTo>
                    <a:pt x="33" y="12"/>
                  </a:lnTo>
                  <a:lnTo>
                    <a:pt x="17" y="3"/>
                  </a:lnTo>
                  <a:lnTo>
                    <a:pt x="3" y="2"/>
                  </a:lnTo>
                  <a:lnTo>
                    <a:pt x="0" y="22"/>
                  </a:lnTo>
                  <a:lnTo>
                    <a:pt x="10" y="24"/>
                  </a:lnTo>
                  <a:lnTo>
                    <a:pt x="19" y="29"/>
                  </a:lnTo>
                  <a:lnTo>
                    <a:pt x="22" y="34"/>
                  </a:lnTo>
                  <a:lnTo>
                    <a:pt x="26" y="48"/>
                  </a:lnTo>
                  <a:lnTo>
                    <a:pt x="31" y="65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70" y="91"/>
                  </a:lnTo>
                  <a:lnTo>
                    <a:pt x="88" y="88"/>
                  </a:lnTo>
                  <a:lnTo>
                    <a:pt x="103" y="77"/>
                  </a:lnTo>
                  <a:lnTo>
                    <a:pt x="113" y="62"/>
                  </a:lnTo>
                  <a:lnTo>
                    <a:pt x="115" y="45"/>
                  </a:lnTo>
                  <a:lnTo>
                    <a:pt x="113" y="27"/>
                  </a:lnTo>
                  <a:lnTo>
                    <a:pt x="103" y="12"/>
                  </a:lnTo>
                  <a:lnTo>
                    <a:pt x="88" y="3"/>
                  </a:lnTo>
                  <a:lnTo>
                    <a:pt x="72" y="0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9" name="Line 71"/>
            <p:cNvSpPr>
              <a:spLocks noChangeShapeType="1"/>
            </p:cNvSpPr>
            <p:nvPr/>
          </p:nvSpPr>
          <p:spPr bwMode="auto">
            <a:xfrm>
              <a:off x="5134841" y="4272856"/>
              <a:ext cx="1444" cy="2277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0" name="Rectangle 72"/>
            <p:cNvSpPr>
              <a:spLocks noChangeArrowheads="1"/>
            </p:cNvSpPr>
            <p:nvPr/>
          </p:nvSpPr>
          <p:spPr bwMode="auto">
            <a:xfrm>
              <a:off x="4766830" y="4342805"/>
              <a:ext cx="288636" cy="117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1" name="Line 73"/>
            <p:cNvSpPr>
              <a:spLocks noChangeShapeType="1"/>
            </p:cNvSpPr>
            <p:nvPr/>
          </p:nvSpPr>
          <p:spPr bwMode="auto">
            <a:xfrm>
              <a:off x="4176568" y="4295180"/>
              <a:ext cx="1444" cy="1919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2" name="Line 74"/>
            <p:cNvSpPr>
              <a:spLocks noChangeShapeType="1"/>
            </p:cNvSpPr>
            <p:nvPr/>
          </p:nvSpPr>
          <p:spPr bwMode="auto">
            <a:xfrm>
              <a:off x="2487156" y="4292998"/>
              <a:ext cx="1444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6" name="Line 78"/>
            <p:cNvSpPr>
              <a:spLocks noChangeShapeType="1"/>
            </p:cNvSpPr>
            <p:nvPr/>
          </p:nvSpPr>
          <p:spPr bwMode="auto">
            <a:xfrm flipH="1">
              <a:off x="6859085" y="4272857"/>
              <a:ext cx="2886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7" name="Line 79"/>
            <p:cNvSpPr>
              <a:spLocks noChangeShapeType="1"/>
            </p:cNvSpPr>
            <p:nvPr/>
          </p:nvSpPr>
          <p:spPr bwMode="auto">
            <a:xfrm>
              <a:off x="5137727" y="4388942"/>
              <a:ext cx="1740986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0" name="Rectangle 82"/>
            <p:cNvSpPr>
              <a:spLocks noChangeArrowheads="1"/>
            </p:cNvSpPr>
            <p:nvPr/>
          </p:nvSpPr>
          <p:spPr bwMode="auto">
            <a:xfrm>
              <a:off x="4489740" y="3888880"/>
              <a:ext cx="326159" cy="104180"/>
            </a:xfrm>
            <a:prstGeom prst="rect">
              <a:avLst/>
            </a:prstGeom>
            <a:solidFill>
              <a:srgbClr val="A1A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2" name="Rectangle 84"/>
            <p:cNvSpPr>
              <a:spLocks noChangeArrowheads="1"/>
            </p:cNvSpPr>
            <p:nvPr/>
          </p:nvSpPr>
          <p:spPr bwMode="auto">
            <a:xfrm>
              <a:off x="2895600" y="3886200"/>
              <a:ext cx="107500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1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-2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 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TeV 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Stage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  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4" name="Rectangle 86"/>
            <p:cNvSpPr>
              <a:spLocks noChangeArrowheads="1"/>
            </p:cNvSpPr>
            <p:nvPr/>
          </p:nvSpPr>
          <p:spPr bwMode="auto">
            <a:xfrm>
              <a:off x="2895600" y="1905000"/>
              <a:ext cx="10658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0.</a:t>
              </a:r>
              <a:r>
                <a:rPr lang="en-US" sz="1300" dirty="0">
                  <a:solidFill>
                    <a:srgbClr val="0000FF"/>
                  </a:solidFill>
                  <a:latin typeface="Arial Unicode MS" charset="0"/>
                </a:rPr>
                <a:t>5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 TeV Stage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5" name="Oval 87"/>
            <p:cNvSpPr>
              <a:spLocks noChangeArrowheads="1"/>
            </p:cNvSpPr>
            <p:nvPr/>
          </p:nvSpPr>
          <p:spPr bwMode="auto">
            <a:xfrm>
              <a:off x="4687455" y="1806774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6" name="Rectangle 88"/>
            <p:cNvSpPr>
              <a:spLocks noChangeArrowheads="1"/>
            </p:cNvSpPr>
            <p:nvPr/>
          </p:nvSpPr>
          <p:spPr bwMode="auto">
            <a:xfrm>
              <a:off x="3810000" y="1713012"/>
              <a:ext cx="1648114" cy="3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7" name="Rectangle 89"/>
            <p:cNvSpPr>
              <a:spLocks noChangeArrowheads="1"/>
            </p:cNvSpPr>
            <p:nvPr/>
          </p:nvSpPr>
          <p:spPr bwMode="auto">
            <a:xfrm>
              <a:off x="3919682" y="1713012"/>
              <a:ext cx="437285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8" name="Rectangle 90"/>
            <p:cNvSpPr>
              <a:spLocks noChangeArrowheads="1"/>
            </p:cNvSpPr>
            <p:nvPr/>
          </p:nvSpPr>
          <p:spPr bwMode="auto">
            <a:xfrm>
              <a:off x="3775363" y="1400473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19" name="Rectangle 91"/>
            <p:cNvSpPr>
              <a:spLocks noChangeArrowheads="1"/>
            </p:cNvSpPr>
            <p:nvPr/>
          </p:nvSpPr>
          <p:spPr bwMode="auto">
            <a:xfrm>
              <a:off x="5036705" y="1400473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0" name="Rectangle 92"/>
            <p:cNvSpPr>
              <a:spLocks noChangeArrowheads="1"/>
            </p:cNvSpPr>
            <p:nvPr/>
          </p:nvSpPr>
          <p:spPr bwMode="auto">
            <a:xfrm>
              <a:off x="4139045" y="211782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1" name="Rectangle 93"/>
            <p:cNvSpPr>
              <a:spLocks noChangeArrowheads="1"/>
            </p:cNvSpPr>
            <p:nvPr/>
          </p:nvSpPr>
          <p:spPr bwMode="auto">
            <a:xfrm>
              <a:off x="4727864" y="211782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2" name="Rectangle 94"/>
            <p:cNvSpPr>
              <a:spLocks noChangeArrowheads="1"/>
            </p:cNvSpPr>
            <p:nvPr/>
          </p:nvSpPr>
          <p:spPr bwMode="auto">
            <a:xfrm>
              <a:off x="4570558" y="1400473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3" name="Rectangle 95"/>
            <p:cNvSpPr>
              <a:spLocks noChangeArrowheads="1"/>
            </p:cNvSpPr>
            <p:nvPr/>
          </p:nvSpPr>
          <p:spPr bwMode="auto">
            <a:xfrm>
              <a:off x="4638387" y="1662411"/>
              <a:ext cx="21648" cy="1339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4" name="Rectangle 96"/>
            <p:cNvSpPr>
              <a:spLocks noChangeArrowheads="1"/>
            </p:cNvSpPr>
            <p:nvPr/>
          </p:nvSpPr>
          <p:spPr bwMode="auto">
            <a:xfrm>
              <a:off x="4906819" y="1713012"/>
              <a:ext cx="430068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5" name="Arc 97"/>
            <p:cNvSpPr>
              <a:spLocks/>
            </p:cNvSpPr>
            <p:nvPr/>
          </p:nvSpPr>
          <p:spPr bwMode="auto">
            <a:xfrm>
              <a:off x="4649932" y="1727895"/>
              <a:ext cx="228023" cy="239613"/>
            </a:xfrm>
            <a:custGeom>
              <a:avLst/>
              <a:gdLst>
                <a:gd name="G0" fmla="+- 21595 0 0"/>
                <a:gd name="G1" fmla="+- 21599 0 0"/>
                <a:gd name="G2" fmla="+- 21600 0 0"/>
                <a:gd name="T0" fmla="*/ 0 w 21595"/>
                <a:gd name="T1" fmla="*/ 21155 h 21599"/>
                <a:gd name="T2" fmla="*/ 21445 w 21595"/>
                <a:gd name="T3" fmla="*/ 0 h 21599"/>
                <a:gd name="T4" fmla="*/ 21595 w 21595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5" h="21599" fill="none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</a:path>
                <a:path w="21595" h="21599" stroke="0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  <a:lnTo>
                    <a:pt x="21595" y="2159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6" name="Arc 98"/>
            <p:cNvSpPr>
              <a:spLocks/>
            </p:cNvSpPr>
            <p:nvPr/>
          </p:nvSpPr>
          <p:spPr bwMode="auto">
            <a:xfrm>
              <a:off x="4421909" y="1727895"/>
              <a:ext cx="230909" cy="239613"/>
            </a:xfrm>
            <a:custGeom>
              <a:avLst/>
              <a:gdLst>
                <a:gd name="G0" fmla="+- 302 0 0"/>
                <a:gd name="G1" fmla="+- 21600 0 0"/>
                <a:gd name="G2" fmla="+- 21600 0 0"/>
                <a:gd name="T0" fmla="*/ 0 w 21897"/>
                <a:gd name="T1" fmla="*/ 2 h 21600"/>
                <a:gd name="T2" fmla="*/ 21897 w 21897"/>
                <a:gd name="T3" fmla="*/ 21147 h 21600"/>
                <a:gd name="T4" fmla="*/ 302 w 218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97" h="21600" fill="none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</a:path>
                <a:path w="21897" h="21600" stroke="0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  <a:lnTo>
                    <a:pt x="302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7" name="Line 99"/>
            <p:cNvSpPr>
              <a:spLocks noChangeShapeType="1"/>
            </p:cNvSpPr>
            <p:nvPr/>
          </p:nvSpPr>
          <p:spPr bwMode="auto">
            <a:xfrm flipH="1" flipV="1">
              <a:off x="4540250" y="1765102"/>
              <a:ext cx="27421" cy="193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8" name="Freeform 100"/>
            <p:cNvSpPr>
              <a:spLocks/>
            </p:cNvSpPr>
            <p:nvPr/>
          </p:nvSpPr>
          <p:spPr bwMode="auto">
            <a:xfrm>
              <a:off x="4540250" y="1765102"/>
              <a:ext cx="57727" cy="50602"/>
            </a:xfrm>
            <a:custGeom>
              <a:avLst/>
              <a:gdLst>
                <a:gd name="T0" fmla="*/ 18 w 37"/>
                <a:gd name="T1" fmla="*/ 31 h 31"/>
                <a:gd name="T2" fmla="*/ 0 w 37"/>
                <a:gd name="T3" fmla="*/ 0 h 31"/>
                <a:gd name="T4" fmla="*/ 37 w 37"/>
                <a:gd name="T5" fmla="*/ 5 h 31"/>
                <a:gd name="T6" fmla="*/ 14 w 37"/>
                <a:gd name="T7" fmla="*/ 9 h 31"/>
                <a:gd name="T8" fmla="*/ 18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8" y="31"/>
                  </a:moveTo>
                  <a:lnTo>
                    <a:pt x="0" y="0"/>
                  </a:lnTo>
                  <a:lnTo>
                    <a:pt x="37" y="5"/>
                  </a:lnTo>
                  <a:lnTo>
                    <a:pt x="14" y="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9" name="Line 101"/>
            <p:cNvSpPr>
              <a:spLocks noChangeShapeType="1"/>
            </p:cNvSpPr>
            <p:nvPr/>
          </p:nvSpPr>
          <p:spPr bwMode="auto">
            <a:xfrm flipV="1">
              <a:off x="4740853" y="1760638"/>
              <a:ext cx="25977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0" name="Freeform 102"/>
            <p:cNvSpPr>
              <a:spLocks/>
            </p:cNvSpPr>
            <p:nvPr/>
          </p:nvSpPr>
          <p:spPr bwMode="auto">
            <a:xfrm>
              <a:off x="4710546" y="1760637"/>
              <a:ext cx="56285" cy="50602"/>
            </a:xfrm>
            <a:custGeom>
              <a:avLst/>
              <a:gdLst>
                <a:gd name="T0" fmla="*/ 0 w 36"/>
                <a:gd name="T1" fmla="*/ 2 h 30"/>
                <a:gd name="T2" fmla="*/ 36 w 36"/>
                <a:gd name="T3" fmla="*/ 0 h 30"/>
                <a:gd name="T4" fmla="*/ 16 w 36"/>
                <a:gd name="T5" fmla="*/ 30 h 30"/>
                <a:gd name="T6" fmla="*/ 22 w 36"/>
                <a:gd name="T7" fmla="*/ 7 h 30"/>
                <a:gd name="T8" fmla="*/ 0 w 36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2"/>
                  </a:moveTo>
                  <a:lnTo>
                    <a:pt x="36" y="0"/>
                  </a:lnTo>
                  <a:lnTo>
                    <a:pt x="16" y="30"/>
                  </a:lnTo>
                  <a:lnTo>
                    <a:pt x="2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1" name="Freeform 103"/>
            <p:cNvSpPr>
              <a:spLocks/>
            </p:cNvSpPr>
            <p:nvPr/>
          </p:nvSpPr>
          <p:spPr bwMode="auto">
            <a:xfrm>
              <a:off x="3749386" y="1713012"/>
              <a:ext cx="186171" cy="148828"/>
            </a:xfrm>
            <a:custGeom>
              <a:avLst/>
              <a:gdLst>
                <a:gd name="T0" fmla="*/ 43 w 117"/>
                <a:gd name="T1" fmla="*/ 0 h 90"/>
                <a:gd name="T2" fmla="*/ 28 w 117"/>
                <a:gd name="T3" fmla="*/ 4 h 90"/>
                <a:gd name="T4" fmla="*/ 14 w 117"/>
                <a:gd name="T5" fmla="*/ 14 h 90"/>
                <a:gd name="T6" fmla="*/ 4 w 117"/>
                <a:gd name="T7" fmla="*/ 28 h 90"/>
                <a:gd name="T8" fmla="*/ 0 w 117"/>
                <a:gd name="T9" fmla="*/ 45 h 90"/>
                <a:gd name="T10" fmla="*/ 4 w 117"/>
                <a:gd name="T11" fmla="*/ 62 h 90"/>
                <a:gd name="T12" fmla="*/ 14 w 117"/>
                <a:gd name="T13" fmla="*/ 76 h 90"/>
                <a:gd name="T14" fmla="*/ 28 w 117"/>
                <a:gd name="T15" fmla="*/ 86 h 90"/>
                <a:gd name="T16" fmla="*/ 45 w 117"/>
                <a:gd name="T17" fmla="*/ 90 h 90"/>
                <a:gd name="T18" fmla="*/ 62 w 117"/>
                <a:gd name="T19" fmla="*/ 86 h 90"/>
                <a:gd name="T20" fmla="*/ 76 w 117"/>
                <a:gd name="T21" fmla="*/ 76 h 90"/>
                <a:gd name="T22" fmla="*/ 86 w 117"/>
                <a:gd name="T23" fmla="*/ 64 h 90"/>
                <a:gd name="T24" fmla="*/ 90 w 117"/>
                <a:gd name="T25" fmla="*/ 50 h 90"/>
                <a:gd name="T26" fmla="*/ 90 w 117"/>
                <a:gd name="T27" fmla="*/ 48 h 90"/>
                <a:gd name="T28" fmla="*/ 93 w 117"/>
                <a:gd name="T29" fmla="*/ 36 h 90"/>
                <a:gd name="T30" fmla="*/ 98 w 117"/>
                <a:gd name="T31" fmla="*/ 28 h 90"/>
                <a:gd name="T32" fmla="*/ 107 w 117"/>
                <a:gd name="T33" fmla="*/ 23 h 90"/>
                <a:gd name="T34" fmla="*/ 117 w 117"/>
                <a:gd name="T35" fmla="*/ 21 h 90"/>
                <a:gd name="T36" fmla="*/ 114 w 117"/>
                <a:gd name="T37" fmla="*/ 0 h 90"/>
                <a:gd name="T38" fmla="*/ 100 w 117"/>
                <a:gd name="T39" fmla="*/ 2 h 90"/>
                <a:gd name="T40" fmla="*/ 84 w 117"/>
                <a:gd name="T41" fmla="*/ 14 h 90"/>
                <a:gd name="T42" fmla="*/ 72 w 117"/>
                <a:gd name="T43" fmla="*/ 26 h 90"/>
                <a:gd name="T44" fmla="*/ 69 w 117"/>
                <a:gd name="T45" fmla="*/ 45 h 90"/>
                <a:gd name="T46" fmla="*/ 62 w 117"/>
                <a:gd name="T47" fmla="*/ 62 h 90"/>
                <a:gd name="T48" fmla="*/ 55 w 117"/>
                <a:gd name="T49" fmla="*/ 66 h 90"/>
                <a:gd name="T50" fmla="*/ 45 w 117"/>
                <a:gd name="T51" fmla="*/ 69 h 90"/>
                <a:gd name="T52" fmla="*/ 35 w 117"/>
                <a:gd name="T53" fmla="*/ 66 h 90"/>
                <a:gd name="T54" fmla="*/ 28 w 117"/>
                <a:gd name="T55" fmla="*/ 62 h 90"/>
                <a:gd name="T56" fmla="*/ 24 w 117"/>
                <a:gd name="T57" fmla="*/ 55 h 90"/>
                <a:gd name="T58" fmla="*/ 21 w 117"/>
                <a:gd name="T59" fmla="*/ 45 h 90"/>
                <a:gd name="T60" fmla="*/ 24 w 117"/>
                <a:gd name="T61" fmla="*/ 35 h 90"/>
                <a:gd name="T62" fmla="*/ 28 w 117"/>
                <a:gd name="T63" fmla="*/ 28 h 90"/>
                <a:gd name="T64" fmla="*/ 35 w 117"/>
                <a:gd name="T65" fmla="*/ 24 h 90"/>
                <a:gd name="T66" fmla="*/ 47 w 117"/>
                <a:gd name="T67" fmla="*/ 21 h 90"/>
                <a:gd name="T68" fmla="*/ 43 w 117"/>
                <a:gd name="T6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43" y="0"/>
                  </a:moveTo>
                  <a:lnTo>
                    <a:pt x="28" y="4"/>
                  </a:lnTo>
                  <a:lnTo>
                    <a:pt x="14" y="14"/>
                  </a:lnTo>
                  <a:lnTo>
                    <a:pt x="4" y="28"/>
                  </a:lnTo>
                  <a:lnTo>
                    <a:pt x="0" y="45"/>
                  </a:lnTo>
                  <a:lnTo>
                    <a:pt x="4" y="62"/>
                  </a:lnTo>
                  <a:lnTo>
                    <a:pt x="14" y="76"/>
                  </a:lnTo>
                  <a:lnTo>
                    <a:pt x="28" y="86"/>
                  </a:lnTo>
                  <a:lnTo>
                    <a:pt x="45" y="90"/>
                  </a:lnTo>
                  <a:lnTo>
                    <a:pt x="62" y="86"/>
                  </a:lnTo>
                  <a:lnTo>
                    <a:pt x="76" y="76"/>
                  </a:lnTo>
                  <a:lnTo>
                    <a:pt x="86" y="64"/>
                  </a:lnTo>
                  <a:lnTo>
                    <a:pt x="90" y="50"/>
                  </a:lnTo>
                  <a:lnTo>
                    <a:pt x="90" y="48"/>
                  </a:lnTo>
                  <a:lnTo>
                    <a:pt x="93" y="36"/>
                  </a:lnTo>
                  <a:lnTo>
                    <a:pt x="98" y="28"/>
                  </a:lnTo>
                  <a:lnTo>
                    <a:pt x="107" y="23"/>
                  </a:lnTo>
                  <a:lnTo>
                    <a:pt x="117" y="21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4" y="14"/>
                  </a:lnTo>
                  <a:lnTo>
                    <a:pt x="72" y="26"/>
                  </a:lnTo>
                  <a:lnTo>
                    <a:pt x="69" y="45"/>
                  </a:lnTo>
                  <a:lnTo>
                    <a:pt x="62" y="62"/>
                  </a:lnTo>
                  <a:lnTo>
                    <a:pt x="55" y="66"/>
                  </a:lnTo>
                  <a:lnTo>
                    <a:pt x="45" y="69"/>
                  </a:lnTo>
                  <a:lnTo>
                    <a:pt x="35" y="66"/>
                  </a:lnTo>
                  <a:lnTo>
                    <a:pt x="28" y="62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5"/>
                  </a:lnTo>
                  <a:lnTo>
                    <a:pt x="28" y="28"/>
                  </a:lnTo>
                  <a:lnTo>
                    <a:pt x="35" y="24"/>
                  </a:lnTo>
                  <a:lnTo>
                    <a:pt x="47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2" name="Rectangle 104"/>
            <p:cNvSpPr>
              <a:spLocks noChangeArrowheads="1"/>
            </p:cNvSpPr>
            <p:nvPr/>
          </p:nvSpPr>
          <p:spPr bwMode="auto">
            <a:xfrm>
              <a:off x="4488296" y="1963043"/>
              <a:ext cx="324716" cy="101203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3" name="Line 105"/>
            <p:cNvSpPr>
              <a:spLocks noChangeShapeType="1"/>
            </p:cNvSpPr>
            <p:nvPr/>
          </p:nvSpPr>
          <p:spPr bwMode="auto">
            <a:xfrm>
              <a:off x="3896591" y="2363391"/>
              <a:ext cx="1444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4" name="Line 106"/>
            <p:cNvSpPr>
              <a:spLocks noChangeShapeType="1"/>
            </p:cNvSpPr>
            <p:nvPr/>
          </p:nvSpPr>
          <p:spPr bwMode="auto">
            <a:xfrm flipH="1">
              <a:off x="4302125" y="2363391"/>
              <a:ext cx="0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5" name="Line 107"/>
            <p:cNvSpPr>
              <a:spLocks noChangeShapeType="1"/>
            </p:cNvSpPr>
            <p:nvPr/>
          </p:nvSpPr>
          <p:spPr bwMode="auto">
            <a:xfrm>
              <a:off x="3909580" y="2454177"/>
              <a:ext cx="404091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6" name="Rectangle 108"/>
            <p:cNvSpPr>
              <a:spLocks noChangeArrowheads="1"/>
            </p:cNvSpPr>
            <p:nvPr/>
          </p:nvSpPr>
          <p:spPr bwMode="auto">
            <a:xfrm>
              <a:off x="3987512" y="2418458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37" name="Line 109"/>
            <p:cNvSpPr>
              <a:spLocks noChangeShapeType="1"/>
            </p:cNvSpPr>
            <p:nvPr/>
          </p:nvSpPr>
          <p:spPr bwMode="auto">
            <a:xfrm flipH="1">
              <a:off x="3799899" y="2591099"/>
              <a:ext cx="2886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8" name="Line 110"/>
            <p:cNvSpPr>
              <a:spLocks noChangeShapeType="1"/>
            </p:cNvSpPr>
            <p:nvPr/>
          </p:nvSpPr>
          <p:spPr bwMode="auto">
            <a:xfrm flipH="1">
              <a:off x="5433580" y="2591099"/>
              <a:ext cx="0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9" name="Line 111"/>
            <p:cNvSpPr>
              <a:spLocks noChangeShapeType="1"/>
            </p:cNvSpPr>
            <p:nvPr/>
          </p:nvSpPr>
          <p:spPr bwMode="auto">
            <a:xfrm flipV="1">
              <a:off x="3807114" y="2687836"/>
              <a:ext cx="1626466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0" name="Rectangle 112"/>
            <p:cNvSpPr>
              <a:spLocks noChangeArrowheads="1"/>
            </p:cNvSpPr>
            <p:nvPr/>
          </p:nvSpPr>
          <p:spPr bwMode="auto">
            <a:xfrm>
              <a:off x="4443558" y="2628305"/>
              <a:ext cx="346249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~14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41" name="Line 113"/>
            <p:cNvSpPr>
              <a:spLocks noChangeShapeType="1"/>
            </p:cNvSpPr>
            <p:nvPr/>
          </p:nvSpPr>
          <p:spPr bwMode="auto">
            <a:xfrm>
              <a:off x="4890944" y="2373809"/>
              <a:ext cx="1443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2" name="Line 114"/>
            <p:cNvSpPr>
              <a:spLocks noChangeShapeType="1"/>
            </p:cNvSpPr>
            <p:nvPr/>
          </p:nvSpPr>
          <p:spPr bwMode="auto">
            <a:xfrm flipH="1">
              <a:off x="5296477" y="2373809"/>
              <a:ext cx="0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3" name="Line 115"/>
            <p:cNvSpPr>
              <a:spLocks noChangeShapeType="1"/>
            </p:cNvSpPr>
            <p:nvPr/>
          </p:nvSpPr>
          <p:spPr bwMode="auto">
            <a:xfrm>
              <a:off x="4903932" y="2464594"/>
              <a:ext cx="404091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4" name="Rectangle 116"/>
            <p:cNvSpPr>
              <a:spLocks noChangeArrowheads="1"/>
            </p:cNvSpPr>
            <p:nvPr/>
          </p:nvSpPr>
          <p:spPr bwMode="auto">
            <a:xfrm>
              <a:off x="4981864" y="2428876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5" name="Group 117"/>
            <p:cNvGrpSpPr>
              <a:grpSpLocks/>
            </p:cNvGrpSpPr>
            <p:nvPr/>
          </p:nvGrpSpPr>
          <p:grpSpPr bwMode="auto">
            <a:xfrm>
              <a:off x="2319194" y="4557117"/>
              <a:ext cx="4755281" cy="156270"/>
              <a:chOff x="1607" y="2912"/>
              <a:chExt cx="3295" cy="105"/>
            </a:xfrm>
          </p:grpSpPr>
          <p:sp>
            <p:nvSpPr>
              <p:cNvPr id="150646" name="Line 118"/>
              <p:cNvSpPr>
                <a:spLocks noChangeShapeType="1"/>
              </p:cNvSpPr>
              <p:nvPr/>
            </p:nvSpPr>
            <p:spPr bwMode="auto">
              <a:xfrm>
                <a:off x="1607" y="2912"/>
                <a:ext cx="2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7" name="Line 119"/>
              <p:cNvSpPr>
                <a:spLocks noChangeShapeType="1"/>
              </p:cNvSpPr>
              <p:nvPr/>
            </p:nvSpPr>
            <p:spPr bwMode="auto">
              <a:xfrm flipH="1">
                <a:off x="4902" y="2912"/>
                <a:ext cx="0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8" name="Line 120"/>
              <p:cNvSpPr>
                <a:spLocks noChangeShapeType="1"/>
              </p:cNvSpPr>
              <p:nvPr/>
            </p:nvSpPr>
            <p:spPr bwMode="auto">
              <a:xfrm>
                <a:off x="1607" y="2962"/>
                <a:ext cx="329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9" name="Rectangle 121"/>
              <p:cNvSpPr>
                <a:spLocks noChangeArrowheads="1"/>
              </p:cNvSpPr>
              <p:nvPr/>
            </p:nvSpPr>
            <p:spPr bwMode="auto">
              <a:xfrm>
                <a:off x="3146" y="2923"/>
                <a:ext cx="338" cy="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928426"/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~</a:t>
                </a:r>
                <a:r>
                  <a:rPr lang="en-US" sz="800" dirty="0" smtClean="0">
                    <a:solidFill>
                      <a:srgbClr val="000000"/>
                    </a:solidFill>
                    <a:latin typeface="Times New Roman" charset="0"/>
                  </a:rPr>
                  <a:t>20-34</a:t>
                </a:r>
                <a:r>
                  <a:rPr sz="800" noProof="1" smtClean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r>
                  <a:rPr sz="800" noProof="1">
                    <a:solidFill>
                      <a:srgbClr val="000000"/>
                    </a:solidFill>
                    <a:latin typeface="Times New Roman" charset="0"/>
                  </a:rPr>
                  <a:t>km</a:t>
                </a:r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endParaRPr sz="2400" noProof="1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0605" name="Rectangle 77"/>
            <p:cNvSpPr>
              <a:spLocks noChangeArrowheads="1"/>
            </p:cNvSpPr>
            <p:nvPr/>
          </p:nvSpPr>
          <p:spPr bwMode="auto">
            <a:xfrm>
              <a:off x="3223384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09" name="Rectangle 81"/>
            <p:cNvSpPr>
              <a:spLocks noChangeArrowheads="1"/>
            </p:cNvSpPr>
            <p:nvPr/>
          </p:nvSpPr>
          <p:spPr bwMode="auto">
            <a:xfrm>
              <a:off x="5781781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46595" y="1063813"/>
            <a:ext cx="2696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CLIC two-beam scheme compatible with energy staging to provide the optimal machine for a large energy range  </a:t>
            </a:r>
          </a:p>
          <a:p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Lower energy machine can run most of the time during the construction of the next stage.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Physics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results will determine the energies of the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stages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595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23" name="Picture 12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480" y="1101323"/>
            <a:ext cx="3387619" cy="237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21660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LIC-CollabMap.png"/>
          <p:cNvPicPr>
            <a:picLocks noChangeAspect="1"/>
          </p:cNvPicPr>
          <p:nvPr/>
        </p:nvPicPr>
        <p:blipFill>
          <a:blip r:embed="rId3" cstate="print"/>
          <a:srcRect t="2928" b="7321"/>
          <a:stretch>
            <a:fillRect/>
          </a:stretch>
        </p:blipFill>
        <p:spPr>
          <a:xfrm>
            <a:off x="-174625" y="821245"/>
            <a:ext cx="9461500" cy="4261484"/>
          </a:xfrm>
          <a:prstGeom prst="rect">
            <a:avLst/>
          </a:prstGeom>
        </p:spPr>
      </p:pic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2295525" y="23569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5" name="Oval 33"/>
          <p:cNvSpPr>
            <a:spLocks noChangeArrowheads="1"/>
          </p:cNvSpPr>
          <p:nvPr/>
        </p:nvSpPr>
        <p:spPr bwMode="auto">
          <a:xfrm>
            <a:off x="2257425" y="22775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6" name="Oval 33"/>
          <p:cNvSpPr>
            <a:spLocks noChangeArrowheads="1"/>
          </p:cNvSpPr>
          <p:nvPr/>
        </p:nvSpPr>
        <p:spPr bwMode="auto">
          <a:xfrm>
            <a:off x="2365375" y="23061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2540000" y="24172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1524000" y="23664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1600200" y="25188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1" name="Oval 33"/>
          <p:cNvSpPr>
            <a:spLocks noChangeArrowheads="1"/>
          </p:cNvSpPr>
          <p:nvPr/>
        </p:nvSpPr>
        <p:spPr bwMode="auto">
          <a:xfrm>
            <a:off x="42672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3" name="Oval 33"/>
          <p:cNvSpPr>
            <a:spLocks noChangeArrowheads="1"/>
          </p:cNvSpPr>
          <p:nvPr/>
        </p:nvSpPr>
        <p:spPr bwMode="auto">
          <a:xfrm>
            <a:off x="4222750" y="20330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6" name="Oval 33"/>
          <p:cNvSpPr>
            <a:spLocks noChangeArrowheads="1"/>
          </p:cNvSpPr>
          <p:nvPr/>
        </p:nvSpPr>
        <p:spPr bwMode="auto">
          <a:xfrm>
            <a:off x="4267200" y="20965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7" name="Oval 33"/>
          <p:cNvSpPr>
            <a:spLocks noChangeArrowheads="1"/>
          </p:cNvSpPr>
          <p:nvPr/>
        </p:nvSpPr>
        <p:spPr bwMode="auto">
          <a:xfrm>
            <a:off x="4203700" y="21060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8" name="Oval 33"/>
          <p:cNvSpPr>
            <a:spLocks noChangeArrowheads="1"/>
          </p:cNvSpPr>
          <p:nvPr/>
        </p:nvSpPr>
        <p:spPr bwMode="auto">
          <a:xfrm>
            <a:off x="43434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4343400" y="2290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4194175" y="2309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27355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4178300" y="23918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4572000" y="2366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4492625" y="2036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5159375" y="19949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4521835" y="1972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4454525" y="1896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5232400" y="20616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4854575" y="1845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6169025" y="20521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2" name="Oval 33"/>
          <p:cNvSpPr>
            <a:spLocks noChangeArrowheads="1"/>
          </p:cNvSpPr>
          <p:nvPr/>
        </p:nvSpPr>
        <p:spPr bwMode="auto">
          <a:xfrm>
            <a:off x="7432675" y="24489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3" name="Oval 33"/>
          <p:cNvSpPr>
            <a:spLocks noChangeArrowheads="1"/>
          </p:cNvSpPr>
          <p:nvPr/>
        </p:nvSpPr>
        <p:spPr bwMode="auto">
          <a:xfrm>
            <a:off x="7004050" y="23473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4" name="Oval 33"/>
          <p:cNvSpPr>
            <a:spLocks noChangeArrowheads="1"/>
          </p:cNvSpPr>
          <p:nvPr/>
        </p:nvSpPr>
        <p:spPr bwMode="auto">
          <a:xfrm>
            <a:off x="6915150" y="2404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5" name="Oval 33"/>
          <p:cNvSpPr>
            <a:spLocks noChangeArrowheads="1"/>
          </p:cNvSpPr>
          <p:nvPr/>
        </p:nvSpPr>
        <p:spPr bwMode="auto">
          <a:xfrm>
            <a:off x="7581900" y="4144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6" name="Oval 33"/>
          <p:cNvSpPr>
            <a:spLocks noChangeArrowheads="1"/>
          </p:cNvSpPr>
          <p:nvPr/>
        </p:nvSpPr>
        <p:spPr bwMode="auto">
          <a:xfrm>
            <a:off x="5883275" y="28109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7" name="Oval 33"/>
          <p:cNvSpPr>
            <a:spLocks noChangeArrowheads="1"/>
          </p:cNvSpPr>
          <p:nvPr/>
        </p:nvSpPr>
        <p:spPr bwMode="auto">
          <a:xfrm>
            <a:off x="5740400" y="26236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8" name="Oval 33"/>
          <p:cNvSpPr>
            <a:spLocks noChangeArrowheads="1"/>
          </p:cNvSpPr>
          <p:nvPr/>
        </p:nvSpPr>
        <p:spPr bwMode="auto">
          <a:xfrm>
            <a:off x="4416425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4495800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0" name="Oval 33"/>
          <p:cNvSpPr>
            <a:spLocks noChangeArrowheads="1"/>
          </p:cNvSpPr>
          <p:nvPr/>
        </p:nvSpPr>
        <p:spPr bwMode="auto">
          <a:xfrm>
            <a:off x="4489450" y="2182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1" name="Oval 33"/>
          <p:cNvSpPr>
            <a:spLocks noChangeArrowheads="1"/>
          </p:cNvSpPr>
          <p:nvPr/>
        </p:nvSpPr>
        <p:spPr bwMode="auto">
          <a:xfrm>
            <a:off x="4425950" y="21981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4470400" y="2239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3" name="Oval 33"/>
          <p:cNvSpPr>
            <a:spLocks noChangeArrowheads="1"/>
          </p:cNvSpPr>
          <p:nvPr/>
        </p:nvSpPr>
        <p:spPr bwMode="auto">
          <a:xfrm>
            <a:off x="4902200" y="20806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4" name="Oval 33"/>
          <p:cNvSpPr>
            <a:spLocks noChangeArrowheads="1"/>
          </p:cNvSpPr>
          <p:nvPr/>
        </p:nvSpPr>
        <p:spPr bwMode="auto">
          <a:xfrm>
            <a:off x="472440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5" name="Oval 33"/>
          <p:cNvSpPr>
            <a:spLocks noChangeArrowheads="1"/>
          </p:cNvSpPr>
          <p:nvPr/>
        </p:nvSpPr>
        <p:spPr bwMode="auto">
          <a:xfrm>
            <a:off x="4787900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6" name="Oval 33"/>
          <p:cNvSpPr>
            <a:spLocks noChangeArrowheads="1"/>
          </p:cNvSpPr>
          <p:nvPr/>
        </p:nvSpPr>
        <p:spPr bwMode="auto">
          <a:xfrm>
            <a:off x="4848225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7" name="Oval 33"/>
          <p:cNvSpPr>
            <a:spLocks noChangeArrowheads="1"/>
          </p:cNvSpPr>
          <p:nvPr/>
        </p:nvSpPr>
        <p:spPr bwMode="auto">
          <a:xfrm>
            <a:off x="4959350" y="23854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8" name="Oval 33"/>
          <p:cNvSpPr>
            <a:spLocks noChangeArrowheads="1"/>
          </p:cNvSpPr>
          <p:nvPr/>
        </p:nvSpPr>
        <p:spPr bwMode="auto">
          <a:xfrm>
            <a:off x="5048250" y="24108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1282700" y="46567"/>
            <a:ext cx="6578600" cy="42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eaLnBrk="0" hangingPunct="0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  <a:cs typeface="Arial"/>
              </a:rPr>
              <a:t>Current CLIC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  <a:cs typeface="Arial"/>
              </a:rPr>
              <a:t>&amp;CTF3 Collaboration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241335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Gazi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Universities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Helsinki Institute of Physics (Finland)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NASU (Ukraine)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IHEP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INFN / LNF (Italy)</a:t>
            </a:r>
          </a:p>
          <a:p>
            <a:pPr eaLnBrk="0" hangingPunct="0"/>
            <a:r>
              <a:rPr lang="pt-BR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Instituto de Fisica Corpuscular (Spain)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IRFU / </a:t>
            </a:r>
            <a:r>
              <a:rPr lang="en-US" sz="900" b="1" noProof="1">
                <a:solidFill>
                  <a:srgbClr val="7F7F7F"/>
                </a:solidFill>
                <a:ea typeface="ＭＳ Ｐゴシック"/>
                <a:cs typeface="ＭＳ Ｐゴシック"/>
              </a:rPr>
              <a:t>Saclay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Jefferson Lab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John Adams Institute/Oxford (UK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Joint Institute for Power and Nuclear Research SOSNY 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/Minsk (Belarus)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685059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PSI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RAL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RRCAT / Indore (India)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SLAC (USA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Thrace University (Greece)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Tsinghua</a:t>
            </a:r>
            <a:r>
              <a:rPr lang="en-US" sz="900" b="1" dirty="0">
                <a:solidFill>
                  <a:srgbClr val="7F7F7F"/>
                </a:solidFill>
              </a:rPr>
              <a:t> University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University of Oslo (Norway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University of Vigo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Uppsala University (Sweden)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64" name="Rectangle 20"/>
          <p:cNvSpPr>
            <a:spLocks noChangeArrowheads="1"/>
          </p:cNvSpPr>
          <p:nvPr/>
        </p:nvSpPr>
        <p:spPr bwMode="auto">
          <a:xfrm>
            <a:off x="19473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ACAS (</a:t>
            </a:r>
            <a:r>
              <a:rPr lang="fr-CH" sz="900" b="1" dirty="0" err="1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Australia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Aarhus 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University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 (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Denmark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Ankara University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Argonne National Laboratory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Athens University (Greece)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BINP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CERN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CIEMAT (Spain)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Cockcroft Institute (UK)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ETH Zurich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FNAL (USA)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463197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John Adams Institute/RHUL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JINR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Karlsruhe University (Germany)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KEK (Japan)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Orsay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LAPP / ESIA (France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NIKHEF/Amsterdam (Netherland)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de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NCP (Pakistan)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North-West. Univ. Illinois (USA)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Patras</a:t>
            </a:r>
            <a:r>
              <a:rPr lang="en-US" sz="900" b="1" dirty="0">
                <a:solidFill>
                  <a:srgbClr val="7F7F7F"/>
                </a:solidFill>
              </a:rPr>
              <a:t> University (Greece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Polytech</a:t>
            </a:r>
            <a:r>
              <a:rPr lang="en-US" sz="900" b="1" dirty="0">
                <a:solidFill>
                  <a:srgbClr val="7F7F7F"/>
                </a:solidFill>
              </a:rPr>
              <a:t>. Univ. of Catalonia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</p:txBody>
      </p:sp>
      <p:pic>
        <p:nvPicPr>
          <p:cNvPr id="67" name="Image 66" descr="Austra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4847" y="1171524"/>
            <a:ext cx="609600" cy="609600"/>
          </a:xfrm>
          <a:prstGeom prst="rect">
            <a:avLst/>
          </a:prstGeom>
        </p:spPr>
      </p:pic>
      <p:pic>
        <p:nvPicPr>
          <p:cNvPr id="68" name="Image 67" descr="Chin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467" y="2703695"/>
            <a:ext cx="609600" cy="609600"/>
          </a:xfrm>
          <a:prstGeom prst="rect">
            <a:avLst/>
          </a:prstGeom>
        </p:spPr>
      </p:pic>
      <p:pic>
        <p:nvPicPr>
          <p:cNvPr id="69" name="Image 68" descr="Denmar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467" y="3206057"/>
            <a:ext cx="609600" cy="609600"/>
          </a:xfrm>
          <a:prstGeom prst="rect">
            <a:avLst/>
          </a:prstGeom>
        </p:spPr>
      </p:pic>
      <p:pic>
        <p:nvPicPr>
          <p:cNvPr id="72" name="Image 71" descr="European-Uni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53400" y="1684866"/>
            <a:ext cx="609600" cy="609600"/>
          </a:xfrm>
          <a:prstGeom prst="rect">
            <a:avLst/>
          </a:prstGeom>
        </p:spPr>
      </p:pic>
      <p:pic>
        <p:nvPicPr>
          <p:cNvPr id="73" name="Image 72" descr="Franc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0934" y="4229119"/>
            <a:ext cx="609600" cy="609600"/>
          </a:xfrm>
          <a:prstGeom prst="rect">
            <a:avLst/>
          </a:prstGeom>
        </p:spPr>
      </p:pic>
      <p:pic>
        <p:nvPicPr>
          <p:cNvPr id="74" name="Image 73" descr="German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9220" y="4229119"/>
            <a:ext cx="609600" cy="609600"/>
          </a:xfrm>
          <a:prstGeom prst="rect">
            <a:avLst/>
          </a:prstGeom>
        </p:spPr>
      </p:pic>
      <p:pic>
        <p:nvPicPr>
          <p:cNvPr id="75" name="Image 74" descr="Greec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87506" y="4229119"/>
            <a:ext cx="609600" cy="609600"/>
          </a:xfrm>
          <a:prstGeom prst="rect">
            <a:avLst/>
          </a:prstGeom>
        </p:spPr>
      </p:pic>
      <p:pic>
        <p:nvPicPr>
          <p:cNvPr id="76" name="Image 75" descr="India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45792" y="4229119"/>
            <a:ext cx="609600" cy="609600"/>
          </a:xfrm>
          <a:prstGeom prst="rect">
            <a:avLst/>
          </a:prstGeom>
        </p:spPr>
      </p:pic>
      <p:pic>
        <p:nvPicPr>
          <p:cNvPr id="77" name="Image 76" descr="Italy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04078" y="4229119"/>
            <a:ext cx="609600" cy="609600"/>
          </a:xfrm>
          <a:prstGeom prst="rect">
            <a:avLst/>
          </a:prstGeom>
        </p:spPr>
      </p:pic>
      <p:pic>
        <p:nvPicPr>
          <p:cNvPr id="78" name="Image 77" descr="Japa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62364" y="4229119"/>
            <a:ext cx="609600" cy="609600"/>
          </a:xfrm>
          <a:prstGeom prst="rect">
            <a:avLst/>
          </a:prstGeom>
        </p:spPr>
      </p:pic>
      <p:pic>
        <p:nvPicPr>
          <p:cNvPr id="79" name="Image 78" descr="Netherlands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220650" y="4229119"/>
            <a:ext cx="609600" cy="609600"/>
          </a:xfrm>
          <a:prstGeom prst="rect">
            <a:avLst/>
          </a:prstGeom>
        </p:spPr>
      </p:pic>
      <p:pic>
        <p:nvPicPr>
          <p:cNvPr id="80" name="Image 79" descr="Pakista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878936" y="4229119"/>
            <a:ext cx="609600" cy="609600"/>
          </a:xfrm>
          <a:prstGeom prst="rect">
            <a:avLst/>
          </a:prstGeom>
        </p:spPr>
      </p:pic>
      <p:pic>
        <p:nvPicPr>
          <p:cNvPr id="81" name="Image 80" descr="Norway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537222" y="4229119"/>
            <a:ext cx="609600" cy="609600"/>
          </a:xfrm>
          <a:prstGeom prst="rect">
            <a:avLst/>
          </a:prstGeom>
        </p:spPr>
      </p:pic>
      <p:pic>
        <p:nvPicPr>
          <p:cNvPr id="82" name="Image 81" descr="Russia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195508" y="4229119"/>
            <a:ext cx="609600" cy="609600"/>
          </a:xfrm>
          <a:prstGeom prst="rect">
            <a:avLst/>
          </a:prstGeom>
        </p:spPr>
      </p:pic>
      <p:pic>
        <p:nvPicPr>
          <p:cNvPr id="83" name="Image 82" descr="Spain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853794" y="4229119"/>
            <a:ext cx="609600" cy="609600"/>
          </a:xfrm>
          <a:prstGeom prst="rect">
            <a:avLst/>
          </a:prstGeom>
        </p:spPr>
      </p:pic>
      <p:pic>
        <p:nvPicPr>
          <p:cNvPr id="84" name="Image 83" descr="Sweden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512080" y="4229119"/>
            <a:ext cx="609600" cy="609600"/>
          </a:xfrm>
          <a:prstGeom prst="rect">
            <a:avLst/>
          </a:prstGeom>
        </p:spPr>
      </p:pic>
      <p:pic>
        <p:nvPicPr>
          <p:cNvPr id="86" name="Image 85" descr="United-States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8157633" y="2205304"/>
            <a:ext cx="609600" cy="609600"/>
          </a:xfrm>
          <a:prstGeom prst="rect">
            <a:avLst/>
          </a:prstGeom>
        </p:spPr>
      </p:pic>
      <p:pic>
        <p:nvPicPr>
          <p:cNvPr id="87" name="Image 86" descr="Turkey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157633" y="3723784"/>
            <a:ext cx="609600" cy="609600"/>
          </a:xfrm>
          <a:prstGeom prst="rect">
            <a:avLst/>
          </a:prstGeom>
        </p:spPr>
      </p:pic>
      <p:pic>
        <p:nvPicPr>
          <p:cNvPr id="88" name="Image 87" descr="United-Kindom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157633" y="2713038"/>
            <a:ext cx="609600" cy="609600"/>
          </a:xfrm>
          <a:prstGeom prst="rect">
            <a:avLst/>
          </a:prstGeom>
        </p:spPr>
      </p:pic>
      <p:pic>
        <p:nvPicPr>
          <p:cNvPr id="89" name="Image 88" descr="Ukraine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8157633" y="3218411"/>
            <a:ext cx="609600" cy="609600"/>
          </a:xfrm>
          <a:prstGeom prst="rect">
            <a:avLst/>
          </a:prstGeom>
        </p:spPr>
      </p:pic>
      <p:pic>
        <p:nvPicPr>
          <p:cNvPr id="91" name="Image 90" descr="Switzerland-apo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8170371" y="4229157"/>
            <a:ext cx="609524" cy="609524"/>
          </a:xfrm>
          <a:prstGeom prst="rect">
            <a:avLst/>
          </a:prstGeom>
        </p:spPr>
      </p:pic>
      <p:sp>
        <p:nvSpPr>
          <p:cNvPr id="92" name="ZoneTexte 91"/>
          <p:cNvSpPr txBox="1"/>
          <p:nvPr/>
        </p:nvSpPr>
        <p:spPr>
          <a:xfrm>
            <a:off x="397933" y="901698"/>
            <a:ext cx="8348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CLIC multi-lateral collaboration - 44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Institutes from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22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countries</a:t>
            </a:r>
          </a:p>
        </p:txBody>
      </p:sp>
      <p:pic>
        <p:nvPicPr>
          <p:cNvPr id="90" name="Image 89" descr="Cern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61446" y="2192338"/>
            <a:ext cx="609524" cy="609524"/>
          </a:xfrm>
          <a:prstGeom prst="rect">
            <a:avLst/>
          </a:prstGeom>
        </p:spPr>
      </p:pic>
      <p:pic>
        <p:nvPicPr>
          <p:cNvPr id="94" name="Image 93" descr="Belarus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55200" y="1682750"/>
            <a:ext cx="621100" cy="621100"/>
          </a:xfrm>
          <a:prstGeom prst="rect">
            <a:avLst/>
          </a:prstGeom>
        </p:spPr>
      </p:pic>
      <p:sp>
        <p:nvSpPr>
          <p:cNvPr id="85" name="Oval 33"/>
          <p:cNvSpPr>
            <a:spLocks noChangeArrowheads="1"/>
          </p:cNvSpPr>
          <p:nvPr/>
        </p:nvSpPr>
        <p:spPr bwMode="auto">
          <a:xfrm>
            <a:off x="4814277" y="1992762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95" name="Slide Number Placeholder 9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3" name="Picture 92" descr="320px-Flag_of_Finland.svg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62820" y="3830593"/>
            <a:ext cx="609247" cy="37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990585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623" y="12760"/>
            <a:ext cx="10139741" cy="7035739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7500" y="4000500"/>
            <a:ext cx="3366718" cy="236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2466140"/>
            <a:ext cx="3010161" cy="20169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AA5BBC-A80E-B143-9FDB-149ED2838ED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4483100"/>
            <a:ext cx="301016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Tunnel implementations (laser straight)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0200" y="6384809"/>
            <a:ext cx="3692956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 Narrow"/>
              </a:rPr>
              <a:t>Central MDI &amp; Interaction Region</a:t>
            </a:r>
            <a:endParaRPr lang="en-US" sz="2000" b="1" dirty="0">
              <a:solidFill>
                <a:srgbClr val="000000"/>
              </a:solidFill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474231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57100"/>
            <a:ext cx="3378200" cy="14619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019014"/>
            <a:ext cx="3378200" cy="1745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768145"/>
            <a:ext cx="3378200" cy="15882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</a:t>
            </a:r>
            <a:endParaRPr lang="en-GB" sz="2400" noProof="0" dirty="0" smtClean="0">
              <a:solidFill>
                <a:srgbClr val="000000"/>
              </a:solidFill>
              <a:latin typeface="Calibri" charset="0"/>
              <a:cs typeface="ＭＳ Ｐゴシック" charset="-128"/>
            </a:endParaRP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Machine Protection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927100"/>
            <a:ext cx="3378200" cy="63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927100"/>
            <a:ext cx="4851400" cy="63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dirty="0" smtClean="0">
                <a:latin typeface="Calibri" charset="0"/>
              </a:rPr>
              <a:t>Ongoing test close to or on target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noProof="0" dirty="0" smtClean="0">
                <a:latin typeface="Calibri" charset="0"/>
              </a:rPr>
              <a:t>Uncertainty from beam loading</a:t>
            </a:r>
          </a:p>
          <a:p>
            <a:pPr marL="457200" indent="-457200">
              <a:spcBef>
                <a:spcPct val="20000"/>
              </a:spcBef>
            </a:pPr>
            <a:endParaRPr lang="en-GB" sz="2286" noProof="0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557100"/>
            <a:ext cx="4851400" cy="14619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Generation tested, used to accelerate test beam, deceleration as expected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Improvements on operation, reliability, losses, more deceleration (more PETS) to come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019014"/>
            <a:ext cx="4851400" cy="1749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Damping ring like an ambitious light source, no show stopper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system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principle demonstrated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baseline="0" dirty="0" smtClean="0">
                <a:latin typeface="Calibri" charset="0"/>
              </a:rPr>
              <a:t>Stabilisation</a:t>
            </a:r>
            <a:r>
              <a:rPr lang="en-GB" sz="2000" dirty="0" smtClean="0">
                <a:latin typeface="Calibri" charset="0"/>
              </a:rPr>
              <a:t> system developed, benchmarked, better system in pipeline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Simulations seem on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or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close to the target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835400" y="4764556"/>
            <a:ext cx="4851400" cy="159179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noProof="0" dirty="0" smtClean="0">
                <a:latin typeface="Calibri" charset="0"/>
              </a:rPr>
              <a:t>Start-up sequence defined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dirty="0" smtClean="0">
                <a:latin typeface="Calibri" charset="0"/>
              </a:rPr>
              <a:t>Most critical failure studied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noProof="0" dirty="0" smtClean="0">
                <a:latin typeface="Calibri" charset="0"/>
              </a:rPr>
              <a:t>First reliability studies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dirty="0" smtClean="0">
                <a:latin typeface="Calibri" charset="0"/>
              </a:rPr>
              <a:t>Low energy operation developed</a:t>
            </a:r>
            <a:endParaRPr lang="en-GB" sz="1900" noProof="0" dirty="0" smtClean="0">
              <a:latin typeface="Calibri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08100" y="2788181"/>
            <a:ext cx="6451600" cy="1384995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We are ready for the next phase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66900" y="-61555"/>
            <a:ext cx="52959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Thanks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1326634"/>
            <a:ext cx="5865708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the CLIC collaboration in general</a:t>
            </a:r>
          </a:p>
          <a:p>
            <a:endParaRPr lang="en-US" dirty="0" smtClean="0"/>
          </a:p>
          <a:p>
            <a:r>
              <a:rPr lang="en-US" dirty="0" smtClean="0"/>
              <a:t>Thanks in particular to:</a:t>
            </a:r>
          </a:p>
          <a:p>
            <a:endParaRPr lang="en-US" dirty="0" smtClean="0"/>
          </a:p>
          <a:p>
            <a:r>
              <a:rPr lang="en-US" dirty="0" smtClean="0"/>
              <a:t>N. Shipman, I </a:t>
            </a:r>
            <a:r>
              <a:rPr lang="en-US" dirty="0" err="1" smtClean="0"/>
              <a:t>Syratchev</a:t>
            </a:r>
            <a:r>
              <a:rPr lang="en-US" dirty="0" smtClean="0"/>
              <a:t>, A. </a:t>
            </a:r>
            <a:r>
              <a:rPr lang="en-US" dirty="0" err="1" smtClean="0"/>
              <a:t>Grudiev</a:t>
            </a:r>
            <a:r>
              <a:rPr lang="en-US" dirty="0" smtClean="0"/>
              <a:t>, W. </a:t>
            </a:r>
            <a:r>
              <a:rPr lang="en-US" dirty="0" err="1" smtClean="0"/>
              <a:t>Wuensch</a:t>
            </a:r>
            <a:r>
              <a:rPr lang="en-US" dirty="0" smtClean="0"/>
              <a:t>, G. </a:t>
            </a:r>
            <a:r>
              <a:rPr lang="en-US" dirty="0" err="1" smtClean="0"/>
              <a:t>Riddone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Csatari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T. </a:t>
            </a:r>
            <a:r>
              <a:rPr lang="en-US" dirty="0" err="1" smtClean="0"/>
              <a:t>Persson</a:t>
            </a:r>
            <a:r>
              <a:rPr lang="en-US" dirty="0" smtClean="0"/>
              <a:t>, G. </a:t>
            </a:r>
            <a:r>
              <a:rPr lang="en-US" dirty="0" err="1" smtClean="0"/>
              <a:t>Sterbini</a:t>
            </a:r>
            <a:r>
              <a:rPr lang="en-US" dirty="0" smtClean="0"/>
              <a:t>, P. </a:t>
            </a:r>
            <a:r>
              <a:rPr lang="en-US" dirty="0" err="1" smtClean="0"/>
              <a:t>Skowronski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r>
              <a:rPr lang="en-US" dirty="0" smtClean="0"/>
              <a:t>, R. </a:t>
            </a:r>
            <a:r>
              <a:rPr lang="en-US" dirty="0" err="1" smtClean="0"/>
              <a:t>Corsini</a:t>
            </a:r>
            <a:r>
              <a:rPr lang="en-US" dirty="0" smtClean="0"/>
              <a:t>,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Doebert</a:t>
            </a:r>
            <a:r>
              <a:rPr lang="en-US" dirty="0" smtClean="0"/>
              <a:t>, A. </a:t>
            </a:r>
            <a:r>
              <a:rPr lang="en-US" dirty="0" err="1" smtClean="0"/>
              <a:t>Dubrovski</a:t>
            </a:r>
            <a:r>
              <a:rPr lang="en-US" dirty="0" smtClean="0"/>
              <a:t>, W. </a:t>
            </a:r>
            <a:r>
              <a:rPr lang="en-US" dirty="0" err="1" smtClean="0"/>
              <a:t>Farabolini</a:t>
            </a:r>
            <a:r>
              <a:rPr lang="en-US" dirty="0" smtClean="0"/>
              <a:t>, R. </a:t>
            </a:r>
            <a:r>
              <a:rPr lang="en-US" dirty="0" err="1" smtClean="0"/>
              <a:t>Ruber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H. </a:t>
            </a:r>
            <a:r>
              <a:rPr lang="en-US" dirty="0" err="1" smtClean="0"/>
              <a:t>Meinaud</a:t>
            </a:r>
            <a:r>
              <a:rPr lang="en-US" dirty="0" smtClean="0"/>
              <a:t> Durand, K. </a:t>
            </a:r>
            <a:r>
              <a:rPr lang="en-US" dirty="0" err="1" smtClean="0"/>
              <a:t>Artoos</a:t>
            </a:r>
            <a:r>
              <a:rPr lang="en-US" dirty="0" smtClean="0"/>
              <a:t>, J. </a:t>
            </a:r>
            <a:r>
              <a:rPr lang="en-US" dirty="0" err="1" smtClean="0"/>
              <a:t>Snuverink</a:t>
            </a:r>
            <a:r>
              <a:rPr lang="en-US" dirty="0" smtClean="0"/>
              <a:t>, J. </a:t>
            </a:r>
            <a:r>
              <a:rPr lang="en-US" dirty="0" err="1" smtClean="0"/>
              <a:t>Pfingstner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r>
              <a:rPr lang="en-US" dirty="0" smtClean="0"/>
              <a:t>R. Tomas, Y. </a:t>
            </a:r>
            <a:r>
              <a:rPr lang="en-US" dirty="0" err="1" smtClean="0"/>
              <a:t>Papaphilippou</a:t>
            </a:r>
            <a:r>
              <a:rPr lang="en-US" dirty="0" smtClean="0"/>
              <a:t>, A. Latina, B. </a:t>
            </a:r>
            <a:r>
              <a:rPr lang="en-US" dirty="0" err="1" smtClean="0"/>
              <a:t>Dalena</a:t>
            </a:r>
            <a:r>
              <a:rPr lang="en-US" dirty="0" smtClean="0"/>
              <a:t>, B. </a:t>
            </a:r>
            <a:r>
              <a:rPr lang="en-US" dirty="0" err="1" smtClean="0"/>
              <a:t>Jeanneret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J.-P. </a:t>
            </a:r>
            <a:r>
              <a:rPr lang="en-US" dirty="0" err="1" smtClean="0"/>
              <a:t>Delahaye</a:t>
            </a:r>
            <a:r>
              <a:rPr lang="en-US" dirty="0" smtClean="0"/>
              <a:t>, S. </a:t>
            </a:r>
            <a:r>
              <a:rPr lang="en-US" dirty="0" err="1" smtClean="0"/>
              <a:t>Stapnes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66900" y="0"/>
            <a:ext cx="5295900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Reserve</a:t>
            </a:r>
            <a:endParaRPr lang="en-US" sz="3200" dirty="0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issues 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9760584"/>
              </p:ext>
            </p:extLst>
          </p:nvPr>
        </p:nvGraphicFramePr>
        <p:xfrm>
          <a:off x="406400" y="928692"/>
          <a:ext cx="8293100" cy="558005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725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380815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physics potential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Lucie </a:t>
            </a:r>
            <a:r>
              <a:rPr lang="en-US" dirty="0" err="1" smtClean="0"/>
              <a:t>Linssen</a:t>
            </a:r>
            <a:r>
              <a:rPr lang="en-US" dirty="0" smtClean="0"/>
              <a:t>, CLIC CDR, SPC meeting 13 Dec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0147" y="1323286"/>
            <a:ext cx="7453696" cy="14773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Beyond LHC discovery reach: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e</a:t>
            </a:r>
            <a:r>
              <a:rPr lang="en-US" dirty="0" err="1" smtClean="0"/>
              <a:t>+e</a:t>
            </a:r>
            <a:r>
              <a:rPr lang="en-US" dirty="0" smtClean="0"/>
              <a:t>- collisions give access to additional physics processes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weakly interacting states (e.g. </a:t>
            </a:r>
            <a:r>
              <a:rPr lang="en-US" dirty="0" err="1" smtClean="0"/>
              <a:t>slepton</a:t>
            </a:r>
            <a:r>
              <a:rPr lang="en-US" dirty="0" smtClean="0"/>
              <a:t>, </a:t>
            </a:r>
            <a:r>
              <a:rPr lang="en-US" dirty="0" err="1" smtClean="0"/>
              <a:t>chargino</a:t>
            </a:r>
            <a:r>
              <a:rPr lang="en-US" dirty="0" smtClean="0"/>
              <a:t>, </a:t>
            </a:r>
            <a:r>
              <a:rPr lang="en-US" dirty="0" err="1" smtClean="0"/>
              <a:t>neutralino</a:t>
            </a:r>
            <a:r>
              <a:rPr lang="en-US" dirty="0" smtClean="0"/>
              <a:t> searches)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ore clean conditions than in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Defined initial state + more precise measurements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0147" y="851901"/>
            <a:ext cx="51110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CLIC physics potential is complementary to LHC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5891" y="3574674"/>
            <a:ext cx="3377848" cy="258532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Examples highlighted in the CDR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physics (SM and non-SM)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SUSY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strong interactions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New Z’ sector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Contact interactions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 dimensions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….</a:t>
            </a:r>
          </a:p>
        </p:txBody>
      </p:sp>
      <p:pic>
        <p:nvPicPr>
          <p:cNvPr id="9" name="Picture 8" descr="Screen Shot 2011-12-07 at 3.20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006522" y="2854367"/>
            <a:ext cx="5074384" cy="3718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7592" y="6425205"/>
            <a:ext cx="1002747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√s (</a:t>
            </a:r>
            <a:r>
              <a:rPr lang="en-US" sz="2800" baseline="30000" dirty="0" err="1" smtClean="0"/>
              <a:t>GeV</a:t>
            </a:r>
            <a:r>
              <a:rPr lang="en-US" sz="2800" baseline="30000" dirty="0" smtClean="0"/>
              <a:t>)</a:t>
            </a:r>
            <a:endParaRPr lang="en-US" sz="28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441700" y="3133589"/>
            <a:ext cx="125730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aseline="30000" dirty="0" smtClean="0"/>
              <a:t>σ</a:t>
            </a:r>
            <a:r>
              <a:rPr lang="en-US" sz="2800" baseline="30000" dirty="0" smtClean="0"/>
              <a:t>(</a:t>
            </a:r>
            <a:r>
              <a:rPr lang="en-US" sz="2800" baseline="30000" dirty="0" err="1" smtClean="0"/>
              <a:t>fb</a:t>
            </a:r>
            <a:r>
              <a:rPr lang="en-US" sz="2800" baseline="30000" dirty="0" smtClean="0"/>
              <a:t>)</a:t>
            </a:r>
            <a:endParaRPr lang="en-US" sz="2800" baseline="30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517031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2879"/>
            <a:ext cx="7239000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possible energy/luminosity scenario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702" y="1144592"/>
            <a:ext cx="5103658" cy="37957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207000" y="1160097"/>
            <a:ext cx="3962400" cy="52629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With a model (see figure for one example) for energies and luminosities, and assumptions about running scenarios (see below), one can extract power and energy estimates as function of time (next slide).</a:t>
            </a:r>
          </a:p>
          <a:p>
            <a:endParaRPr lang="en-US" sz="1200" dirty="0" smtClean="0">
              <a:latin typeface="Calibri"/>
              <a:cs typeface="Calibri"/>
            </a:endParaRPr>
          </a:p>
          <a:p>
            <a:r>
              <a:rPr lang="en-US" sz="1200" dirty="0" smtClean="0">
                <a:latin typeface="Calibri"/>
                <a:cs typeface="Calibri"/>
              </a:rPr>
              <a:t>For each value of CM energy: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177 days/year of beam time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188 days/year of scheduled and fault stops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 First year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59 days of injector and one-by-one sector commissioning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59 days of main </a:t>
            </a:r>
            <a:r>
              <a:rPr lang="en-US" sz="1200" dirty="0" err="1" smtClean="0">
                <a:latin typeface="Calibri"/>
                <a:cs typeface="Calibri"/>
              </a:rPr>
              <a:t>linac</a:t>
            </a:r>
            <a:r>
              <a:rPr lang="en-US" sz="1200" dirty="0" smtClean="0">
                <a:latin typeface="Calibri"/>
                <a:cs typeface="Calibri"/>
              </a:rPr>
              <a:t> commissioning, one </a:t>
            </a:r>
            <a:r>
              <a:rPr lang="en-US" sz="1200" dirty="0" err="1">
                <a:latin typeface="Calibri"/>
                <a:cs typeface="Calibri"/>
              </a:rPr>
              <a:t>l</a:t>
            </a:r>
            <a:r>
              <a:rPr lang="en-US" sz="1200" dirty="0" err="1" smtClean="0">
                <a:latin typeface="Calibri"/>
                <a:cs typeface="Calibri"/>
              </a:rPr>
              <a:t>inac</a:t>
            </a:r>
            <a:r>
              <a:rPr lang="en-US" sz="1200" dirty="0" smtClean="0">
                <a:latin typeface="Calibri"/>
                <a:cs typeface="Calibri"/>
              </a:rPr>
              <a:t> at a 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59 days of luminosity operation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Quoted power : average over the three periods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All along : 50% of downtime 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Second year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88 days with one </a:t>
            </a:r>
            <a:r>
              <a:rPr lang="en-US" sz="1200" dirty="0" err="1" smtClean="0">
                <a:latin typeface="Calibri"/>
                <a:cs typeface="Calibri"/>
              </a:rPr>
              <a:t>linac</a:t>
            </a:r>
            <a:r>
              <a:rPr lang="en-US" sz="1200" dirty="0" smtClean="0">
                <a:latin typeface="Calibri"/>
                <a:cs typeface="Calibri"/>
              </a:rPr>
              <a:t> at a time and 30 % of downtime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88 days without downtime</a:t>
            </a:r>
          </a:p>
          <a:p>
            <a:pPr marL="742950" lvl="1" indent="-285750">
              <a:buFontTx/>
              <a:buChar char="-"/>
            </a:pPr>
            <a:r>
              <a:rPr lang="en-US" sz="1200" dirty="0">
                <a:latin typeface="Calibri"/>
                <a:cs typeface="Calibri"/>
              </a:rPr>
              <a:t>Quoted power : average over the </a:t>
            </a:r>
            <a:r>
              <a:rPr lang="en-US" sz="1200" dirty="0" smtClean="0">
                <a:latin typeface="Calibri"/>
                <a:cs typeface="Calibri"/>
              </a:rPr>
              <a:t>two periods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Third year 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Still only one e+ target at 0.5 </a:t>
            </a:r>
            <a:r>
              <a:rPr lang="en-US" sz="1200" dirty="0" err="1" smtClean="0">
                <a:latin typeface="Calibri"/>
                <a:cs typeface="Calibri"/>
              </a:rPr>
              <a:t>TeV</a:t>
            </a:r>
            <a:r>
              <a:rPr lang="en-US" sz="1200" dirty="0" smtClean="0">
                <a:latin typeface="Calibri"/>
                <a:cs typeface="Calibri"/>
              </a:rPr>
              <a:t>, like for years 1 &amp; 2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Nominal at 1.5 and 3 </a:t>
            </a:r>
            <a:r>
              <a:rPr lang="en-US" sz="1200" dirty="0" err="1" smtClean="0">
                <a:latin typeface="Calibri"/>
                <a:cs typeface="Calibri"/>
              </a:rPr>
              <a:t>TeV</a:t>
            </a:r>
            <a:endParaRPr lang="en-US" sz="1200" dirty="0" smtClean="0">
              <a:latin typeface="Calibri"/>
              <a:cs typeface="Calibri"/>
            </a:endParaRP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Power during stops (scheduled, fault, downtime) :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(40 MW, 45 MW, 60 MW) at (0.5, 1.5, 3) </a:t>
            </a:r>
            <a:r>
              <a:rPr lang="en-US" sz="1200" dirty="0" err="1" smtClean="0">
                <a:latin typeface="Calibri"/>
                <a:cs typeface="Calibri"/>
              </a:rPr>
              <a:t>TeV</a:t>
            </a:r>
            <a:r>
              <a:rPr lang="en-US" sz="1200" dirty="0" smtClean="0">
                <a:latin typeface="Calibri"/>
                <a:cs typeface="Calibri"/>
              </a:rPr>
              <a:t>, respectively</a:t>
            </a:r>
            <a:endParaRPr lang="en-US"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397140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Power/energy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4484" b="4484"/>
          <a:stretch>
            <a:fillRect/>
          </a:stretch>
        </p:blipFill>
        <p:spPr>
          <a:xfrm>
            <a:off x="279400" y="870868"/>
            <a:ext cx="5084358" cy="30915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2870200" y="4000500"/>
            <a:ext cx="6273800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The possible «</a:t>
            </a: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 </a:t>
            </a:r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economy » (see blue curves):</a:t>
            </a:r>
          </a:p>
          <a:p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Sobriety</a:t>
            </a:r>
            <a:endParaRPr lang="fr-CH" sz="1200" dirty="0">
              <a:solidFill>
                <a:srgbClr val="3366FF"/>
              </a:solidFill>
              <a:latin typeface="Calibri"/>
              <a:cs typeface="Calibri"/>
            </a:endParaRP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Reduced current density in normal-conducting magnets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Reduction of heat loads to HVAC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Re-optimization of accelerating gradient with different objective function</a:t>
            </a:r>
          </a:p>
          <a:p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Efficiency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Grid-to-RF power conversion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Permanent or super-ferric superconducting magnets</a:t>
            </a:r>
          </a:p>
          <a:p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Energy management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Low-power configurations in case of beam interruption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Modulation of scheduled operation to match electricity </a:t>
            </a:r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demand: Seasonal and Daily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Power quality specifications </a:t>
            </a:r>
            <a:endParaRPr lang="fr-CH" sz="1200" dirty="0">
              <a:solidFill>
                <a:srgbClr val="3366FF"/>
              </a:solidFill>
              <a:latin typeface="Calibri"/>
              <a:cs typeface="Calibri"/>
            </a:endParaRPr>
          </a:p>
          <a:p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Waste heat recovery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Possibilities of heat rejection at higher temperature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Waste heat valorization by concomitant needs, e.g. residential heating, absorption cooling</a:t>
            </a:r>
            <a:endParaRPr lang="en-US" sz="1200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03901" y="1333500"/>
            <a:ext cx="314960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Other models can be envisaged (this is one out of many), and one should also keep in mind that 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reducing the instantaneous luminosity at the highest energies reduced both power and yearly energy</a:t>
            </a:r>
            <a:r>
              <a:rPr lang="en-US" sz="1600" dirty="0" smtClean="0">
                <a:latin typeface="Calibri"/>
                <a:cs typeface="Calibri"/>
              </a:rPr>
              <a:t>, and finer energy scans might well be needed within one stage 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345140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Costing review 21-22.2 2012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smtClean="0">
                <a:solidFill>
                  <a:srgbClr val="000000"/>
                </a:solidFill>
              </a:rPr>
              <a:t>Extract from summary slide: 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Panel was impressed by the quality of the presentations and degree of detail to which the value estimate has been studied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No major omissions were found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Panel endorses the methodology used to make the value estimates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There is a lack of coherence between the two stages (500, 1500 GeV) that must be resolved when the numbers are presented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Luminosity factor 2 higher than achieveable with nominal bunch charge 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Justification for such high luminosity should be re-examined (since it has a significant cost impact) 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Panel recommends more work on prototyping &amp; collaboration with industry in order to refine value estimates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More confidence in scaling laws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Bring precision below the 30 % level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Inconsistency in costing the 500 GeV stage since component costs are estimated using learning curves corresponding to quantities of 1.5 TeV stage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Scope for further optimization, e.g. length of TBM girders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Rough comparison with ILC cost data shows no major discrepancy, except in ventilation costs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Clearly state what the claimed uncertainty means (1 sigma, 2 sigma, 90 % ?) </a:t>
            </a:r>
          </a:p>
          <a:p>
            <a:pPr marL="0" indent="0">
              <a:buNone/>
            </a:pPr>
            <a:endParaRPr lang="en-GB" sz="18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877070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97038" y="257179"/>
            <a:ext cx="6286500" cy="785813"/>
          </a:xfrm>
        </p:spPr>
        <p:txBody>
          <a:bodyPr>
            <a:normAutofit fontScale="90000"/>
          </a:bodyPr>
          <a:lstStyle/>
          <a:p>
            <a:r>
              <a:rPr lang="fr-CH" sz="2800" dirty="0" smtClean="0"/>
              <a:t>Review </a:t>
            </a:r>
            <a:r>
              <a:rPr lang="fr-CH" sz="2800" dirty="0"/>
              <a:t>of CLIC </a:t>
            </a:r>
            <a:r>
              <a:rPr lang="fr-CH" sz="2800" dirty="0" smtClean="0"/>
              <a:t>costing review</a:t>
            </a:r>
            <a:r>
              <a:rPr lang="fr-CH" sz="2800" dirty="0"/>
              <a:t/>
            </a:r>
            <a:br>
              <a:rPr lang="fr-CH" sz="2800" dirty="0"/>
            </a:br>
            <a:r>
              <a:rPr lang="fr-CH" sz="2400" dirty="0" smtClean="0"/>
              <a:t>- The PANEL -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4400" y="1676400"/>
            <a:ext cx="6121400" cy="4660900"/>
          </a:xfrm>
        </p:spPr>
        <p:txBody>
          <a:bodyPr/>
          <a:lstStyle/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C. Adolphsen, SLAC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W. Bialowons,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DESY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H. Braun,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PSI	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de-DE" sz="1800" dirty="0" smtClean="0">
                <a:solidFill>
                  <a:schemeClr val="tx1"/>
                </a:solidFill>
                <a:latin typeface="+mn-lt"/>
              </a:rPr>
              <a:t>G</a:t>
            </a:r>
            <a:r>
              <a:rPr lang="de-DE" sz="1800" dirty="0">
                <a:solidFill>
                  <a:schemeClr val="tx1"/>
                </a:solidFill>
                <a:latin typeface="+mn-lt"/>
              </a:rPr>
              <a:t>. Dugan, Cornell </a:t>
            </a:r>
            <a:r>
              <a:rPr lang="de-DE" sz="1800" dirty="0" smtClean="0">
                <a:solidFill>
                  <a:schemeClr val="tx1"/>
                </a:solidFill>
                <a:latin typeface="+mn-lt"/>
              </a:rPr>
              <a:t>University</a:t>
            </a:r>
            <a:r>
              <a:rPr lang="de-DE" sz="1800" dirty="0" smtClean="0"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L. Evans, Imperial College </a:t>
            </a:r>
            <a:r>
              <a:rPr lang="en-US" sz="1800" i="1" dirty="0">
                <a:solidFill>
                  <a:schemeClr val="tx1"/>
                </a:solidFill>
                <a:latin typeface="+mn-lt"/>
              </a:rPr>
              <a:t>(chair</a:t>
            </a:r>
            <a:r>
              <a:rPr lang="en-US" sz="1800" i="1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P. Garbincius,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Fermilab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+mn-lt"/>
              </a:rPr>
              <a:t>K</a:t>
            </a:r>
            <a:r>
              <a:rPr lang="fr-CH" sz="1800" dirty="0">
                <a:solidFill>
                  <a:schemeClr val="tx1"/>
                </a:solidFill>
                <a:latin typeface="+mn-lt"/>
              </a:rPr>
              <a:t>. Peach, JAI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i="1" dirty="0">
                <a:solidFill>
                  <a:schemeClr val="tx1"/>
                </a:solidFill>
                <a:latin typeface="+mn-lt"/>
              </a:rPr>
              <a:t>(ex officio</a:t>
            </a:r>
            <a:r>
              <a:rPr lang="en-US" sz="1800" i="1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T. Shidara,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KEK	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M. Vretenar,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CERN	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M. Yoshioka,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KEK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720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Layout at 3 TeV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8494331" y="3357821"/>
            <a:ext cx="611570" cy="82762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Nedadgående pil 296"/>
          <p:cNvSpPr>
            <a:spLocks noChangeArrowheads="1"/>
          </p:cNvSpPr>
          <p:nvPr/>
        </p:nvSpPr>
        <p:spPr bwMode="auto">
          <a:xfrm>
            <a:off x="5287181" y="2984501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16" name="Rektangel 631"/>
          <p:cNvSpPr>
            <a:spLocks noChangeArrowheads="1"/>
          </p:cNvSpPr>
          <p:nvPr/>
        </p:nvSpPr>
        <p:spPr bwMode="auto">
          <a:xfrm>
            <a:off x="2996640" y="1365340"/>
            <a:ext cx="5120981" cy="1898560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2" name="Gruppe 75"/>
          <p:cNvGrpSpPr>
            <a:grpSpLocks/>
          </p:cNvGrpSpPr>
          <p:nvPr/>
        </p:nvGrpSpPr>
        <p:grpSpPr bwMode="auto">
          <a:xfrm>
            <a:off x="282576" y="3549650"/>
            <a:ext cx="8469564" cy="458788"/>
            <a:chOff x="272144" y="2948371"/>
            <a:chExt cx="8882302" cy="45951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180" name="Rectangle 445"/>
            <p:cNvSpPr>
              <a:spLocks noChangeArrowheads="1"/>
            </p:cNvSpPr>
            <p:nvPr/>
          </p:nvSpPr>
          <p:spPr bwMode="auto">
            <a:xfrm>
              <a:off x="2080701" y="2948371"/>
              <a:ext cx="2721795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1" name="Rectangle 446"/>
            <p:cNvSpPr>
              <a:spLocks noChangeArrowheads="1"/>
            </p:cNvSpPr>
            <p:nvPr/>
          </p:nvSpPr>
          <p:spPr bwMode="auto">
            <a:xfrm>
              <a:off x="4877152" y="2949962"/>
              <a:ext cx="2195329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3" name="Rectangle 448"/>
            <p:cNvSpPr>
              <a:spLocks noChangeArrowheads="1"/>
            </p:cNvSpPr>
            <p:nvPr/>
          </p:nvSpPr>
          <p:spPr bwMode="auto">
            <a:xfrm>
              <a:off x="7168001" y="2949957"/>
              <a:ext cx="1986445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4" name="Rectangle 445"/>
            <p:cNvSpPr>
              <a:spLocks noChangeArrowheads="1"/>
            </p:cNvSpPr>
            <p:nvPr/>
          </p:nvSpPr>
          <p:spPr bwMode="auto">
            <a:xfrm>
              <a:off x="272144" y="2949962"/>
              <a:ext cx="1716315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</p:grpSp>
      <p:sp>
        <p:nvSpPr>
          <p:cNvPr id="6150" name="Rectangle 446"/>
          <p:cNvSpPr>
            <a:spLocks noChangeArrowheads="1"/>
          </p:cNvSpPr>
          <p:nvPr/>
        </p:nvSpPr>
        <p:spPr bwMode="auto">
          <a:xfrm>
            <a:off x="2727325" y="36195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2012 - 2016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1" name="Rectangle 447"/>
          <p:cNvSpPr>
            <a:spLocks noChangeArrowheads="1"/>
          </p:cNvSpPr>
          <p:nvPr/>
        </p:nvSpPr>
        <p:spPr bwMode="auto">
          <a:xfrm>
            <a:off x="4918880" y="3629025"/>
            <a:ext cx="1650519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2016 – 2022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3" name="Rectangle 445"/>
          <p:cNvSpPr>
            <a:spLocks noChangeArrowheads="1"/>
          </p:cNvSpPr>
          <p:nvPr/>
        </p:nvSpPr>
        <p:spPr bwMode="auto">
          <a:xfrm>
            <a:off x="434976" y="3632200"/>
            <a:ext cx="1290066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2004 - 2012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96" name="Nedadgående pil 95"/>
          <p:cNvSpPr>
            <a:spLocks noChangeArrowheads="1"/>
          </p:cNvSpPr>
          <p:nvPr/>
        </p:nvSpPr>
        <p:spPr bwMode="auto">
          <a:xfrm>
            <a:off x="876300" y="29845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164" name="Rektangel 163"/>
          <p:cNvSpPr>
            <a:spLocks noChangeArrowheads="1"/>
          </p:cNvSpPr>
          <p:nvPr/>
        </p:nvSpPr>
        <p:spPr bwMode="auto">
          <a:xfrm>
            <a:off x="228600" y="2501901"/>
            <a:ext cx="1577975" cy="744538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3" name="Gruppe 122"/>
          <p:cNvGrpSpPr/>
          <p:nvPr/>
        </p:nvGrpSpPr>
        <p:grpSpPr>
          <a:xfrm>
            <a:off x="4982814" y="43495"/>
            <a:ext cx="1784106" cy="1321845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3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4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5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6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7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8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9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0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1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2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1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2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3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4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5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6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7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8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9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0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1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2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3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4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5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6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7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8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9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0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1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2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3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4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5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6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7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8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9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0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1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2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3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4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5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6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7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8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9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0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1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2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431" name="Nedadgående pil 430"/>
          <p:cNvSpPr>
            <a:spLocks noChangeArrowheads="1"/>
          </p:cNvSpPr>
          <p:nvPr/>
        </p:nvSpPr>
        <p:spPr bwMode="auto">
          <a:xfrm rot="10800000">
            <a:off x="3189170" y="3994943"/>
            <a:ext cx="243271" cy="269081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98" name="Nedadgående pil 497"/>
          <p:cNvSpPr>
            <a:spLocks noChangeArrowheads="1"/>
          </p:cNvSpPr>
          <p:nvPr/>
        </p:nvSpPr>
        <p:spPr bwMode="auto">
          <a:xfrm rot="10800000">
            <a:off x="7551567" y="3977481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32" name="Rektangel 631"/>
          <p:cNvSpPr>
            <a:spLocks noChangeArrowheads="1"/>
          </p:cNvSpPr>
          <p:nvPr/>
        </p:nvSpPr>
        <p:spPr bwMode="auto">
          <a:xfrm>
            <a:off x="606122" y="4240212"/>
            <a:ext cx="4930297" cy="1282035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98" name="Rektangel 697"/>
          <p:cNvSpPr>
            <a:spLocks noChangeArrowheads="1"/>
          </p:cNvSpPr>
          <p:nvPr/>
        </p:nvSpPr>
        <p:spPr bwMode="auto">
          <a:xfrm>
            <a:off x="6953187" y="4225925"/>
            <a:ext cx="1811654" cy="6207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167" name="Rektangel 762"/>
          <p:cNvSpPr>
            <a:spLocks noChangeArrowheads="1"/>
          </p:cNvSpPr>
          <p:nvPr/>
        </p:nvSpPr>
        <p:spPr bwMode="auto">
          <a:xfrm>
            <a:off x="282861" y="2489200"/>
            <a:ext cx="14919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GB" sz="1100" dirty="0">
                <a:solidFill>
                  <a:srgbClr val="000000"/>
                </a:solidFill>
                <a:latin typeface="Calibri"/>
                <a:cs typeface="Calibri"/>
              </a:rPr>
              <a:t>Final CLIC CDR and</a:t>
            </a:r>
          </a:p>
          <a:p>
            <a:pPr lvl="0"/>
            <a:r>
              <a:rPr lang="en-GB" sz="1100" dirty="0">
                <a:solidFill>
                  <a:srgbClr val="000000"/>
                </a:solidFill>
                <a:latin typeface="Calibri"/>
                <a:cs typeface="Calibri"/>
              </a:rPr>
              <a:t>feasibility </a:t>
            </a:r>
            <a:r>
              <a:rPr lang="en-GB" sz="1100" dirty="0" smtClean="0">
                <a:solidFill>
                  <a:srgbClr val="000000"/>
                </a:solidFill>
                <a:latin typeface="Calibri"/>
                <a:cs typeface="Calibri"/>
              </a:rPr>
              <a:t>established, also input for the Eur. Strategy Update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6169" name="Rektangel 764"/>
          <p:cNvSpPr>
            <a:spLocks noChangeArrowheads="1"/>
          </p:cNvSpPr>
          <p:nvPr/>
        </p:nvSpPr>
        <p:spPr bwMode="auto">
          <a:xfrm>
            <a:off x="3097972" y="1365340"/>
            <a:ext cx="4898957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/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From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2016 – Project Implementation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phase, including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an initial project to lay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the</a:t>
            </a:r>
          </a:p>
          <a:p>
            <a:pPr marL="117475" indent="-117475"/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grounds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for full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construction: 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CLIC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0 – a significant part of the drive beam facility: prototypes of hardware components at real frequency, final validation of drive beam quality/main beam </a:t>
            </a:r>
            <a:r>
              <a:rPr lang="en-US" sz="1100" dirty="0" err="1">
                <a:solidFill>
                  <a:srgbClr val="000000"/>
                </a:solidFill>
                <a:latin typeface="Calibri"/>
                <a:cs typeface="Calibri"/>
              </a:rPr>
              <a:t>emittance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 preservation, facility for reception tests – and part of the final project)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Finalization of the CLIC technical design, taking into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account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the results of technical studies done in the previous phase, and final energy staging scenario based on the LHC Physics results, which should be fully available by the time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Further industrialization and pre-series production of large series components with validation facilities</a:t>
            </a:r>
          </a:p>
        </p:txBody>
      </p:sp>
      <p:sp>
        <p:nvSpPr>
          <p:cNvPr id="6171" name="Rektangel 766"/>
          <p:cNvSpPr>
            <a:spLocks noChangeArrowheads="1"/>
          </p:cNvSpPr>
          <p:nvPr/>
        </p:nvSpPr>
        <p:spPr bwMode="auto">
          <a:xfrm>
            <a:off x="610993" y="4244975"/>
            <a:ext cx="5016695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/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2011-2016 – Goal: Develop a project implementation plan for a Linear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Collider: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Addressing the key physics goals as emerging from the LHC data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 a well-defined scope (i.e. technical implementation and operation model,</a:t>
            </a:r>
          </a:p>
          <a:p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     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energy and luminosity), cost and schedule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 a solid technical basis for the key elements of the machine and detector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Including the necessary preparation for siting the machine 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Within a project governance structure as defined with international partners</a:t>
            </a:r>
          </a:p>
        </p:txBody>
      </p:sp>
      <p:sp>
        <p:nvSpPr>
          <p:cNvPr id="6172" name="Rektangel 767"/>
          <p:cNvSpPr>
            <a:spLocks noChangeArrowheads="1"/>
          </p:cNvSpPr>
          <p:nvPr/>
        </p:nvSpPr>
        <p:spPr bwMode="auto">
          <a:xfrm>
            <a:off x="6953186" y="4256088"/>
            <a:ext cx="178759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 smtClean="0">
                <a:solidFill>
                  <a:srgbClr val="080808"/>
                </a:solidFill>
                <a:latin typeface="Calibri" pitchFamily="-111" charset="0"/>
                <a:cs typeface="Arial" charset="0"/>
              </a:rPr>
              <a:t>CLIC project construction – in stages, making use of CLIC 0</a:t>
            </a:r>
            <a:endParaRPr lang="en-US" sz="1100" noProof="1">
              <a:solidFill>
                <a:srgbClr val="080808"/>
              </a:solidFill>
              <a:latin typeface="Calibri" pitchFamily="-111" charset="0"/>
              <a:cs typeface="Arial" charset="0"/>
            </a:endParaRPr>
          </a:p>
        </p:txBody>
      </p:sp>
      <p:grpSp>
        <p:nvGrpSpPr>
          <p:cNvPr id="4" name="Gruppe 122"/>
          <p:cNvGrpSpPr/>
          <p:nvPr/>
        </p:nvGrpSpPr>
        <p:grpSpPr>
          <a:xfrm>
            <a:off x="239487" y="1089513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7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8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9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0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1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2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3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4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5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6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7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8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9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0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1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2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3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4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5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6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7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8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9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0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1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2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3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4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5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6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7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8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9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0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1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2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3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4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5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6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7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8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9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0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1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2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3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4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5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6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7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8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9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0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1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2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3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4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5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6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7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grpSp>
        <p:nvGrpSpPr>
          <p:cNvPr id="5" name="Gruppe 122"/>
          <p:cNvGrpSpPr/>
          <p:nvPr/>
        </p:nvGrpSpPr>
        <p:grpSpPr>
          <a:xfrm>
            <a:off x="893924" y="5522248"/>
            <a:ext cx="3055776" cy="1298624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6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" name="Gruppe 122"/>
          <p:cNvGrpSpPr/>
          <p:nvPr/>
        </p:nvGrpSpPr>
        <p:grpSpPr>
          <a:xfrm>
            <a:off x="6953185" y="4936512"/>
            <a:ext cx="1820700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01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2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3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4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5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6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7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8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9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0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1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2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3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4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5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6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7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8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9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0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2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3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4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5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6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7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8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9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0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1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2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3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4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5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6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7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8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9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0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1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2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3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4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5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6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7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8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9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0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1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2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3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4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5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6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7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8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9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0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1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6178" name="Rectangle 448"/>
          <p:cNvSpPr>
            <a:spLocks noChangeArrowheads="1"/>
          </p:cNvSpPr>
          <p:nvPr/>
        </p:nvSpPr>
        <p:spPr bwMode="auto">
          <a:xfrm>
            <a:off x="6953185" y="3622675"/>
            <a:ext cx="17953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~ 2020 onwards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413" name="Title 412"/>
          <p:cNvSpPr>
            <a:spLocks noGrp="1"/>
          </p:cNvSpPr>
          <p:nvPr>
            <p:ph type="title"/>
          </p:nvPr>
        </p:nvSpPr>
        <p:spPr>
          <a:xfrm>
            <a:off x="931582" y="142879"/>
            <a:ext cx="3919818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project time-line </a:t>
            </a:r>
            <a:endParaRPr lang="en-US" dirty="0"/>
          </a:p>
        </p:txBody>
      </p:sp>
      <p:pic>
        <p:nvPicPr>
          <p:cNvPr id="415" name="Picture 4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362" y="5062558"/>
            <a:ext cx="1442203" cy="1209541"/>
          </a:xfrm>
          <a:prstGeom prst="rect">
            <a:avLst/>
          </a:prstGeom>
          <a:ln>
            <a:noFill/>
          </a:ln>
        </p:spPr>
      </p:pic>
      <p:sp>
        <p:nvSpPr>
          <p:cNvPr id="418" name="Rounded Rectangle 417"/>
          <p:cNvSpPr/>
          <p:nvPr/>
        </p:nvSpPr>
        <p:spPr>
          <a:xfrm>
            <a:off x="268448" y="1190240"/>
            <a:ext cx="1558459" cy="1134659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3640" y="5609446"/>
            <a:ext cx="1470927" cy="112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4567" y="5608324"/>
            <a:ext cx="1381110" cy="1120754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</p:pic>
      <p:sp>
        <p:nvSpPr>
          <p:cNvPr id="280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5471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2244" y="220671"/>
            <a:ext cx="1691387" cy="91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9857839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266700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objectives and plans for 2012-16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5100" y="1258892"/>
            <a:ext cx="8775700" cy="105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600" kern="0" dirty="0">
                <a:latin typeface="Calibri"/>
                <a:cs typeface="Calibri"/>
              </a:rPr>
              <a:t>In order to achieve the overall goal for 2016 the follow four primary objectives for  2011—16 can defined: </a:t>
            </a:r>
          </a:p>
          <a:p>
            <a:pPr marL="355600" lvl="2" indent="-177800" defTabSz="914400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400" kern="0" dirty="0">
                <a:latin typeface="Calibri"/>
                <a:cs typeface="Calibri"/>
              </a:rPr>
              <a:t>These are to be addressed by activities (studies, working groups, task forces) or work-packages (technical developments, prototyping and tests of single components or larger systems at various places) 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7454438"/>
              </p:ext>
            </p:extLst>
          </p:nvPr>
        </p:nvGraphicFramePr>
        <p:xfrm>
          <a:off x="381000" y="2400300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3443" y="2374899"/>
            <a:ext cx="1379457" cy="1265687"/>
          </a:xfrm>
          <a:prstGeom prst="rect">
            <a:avLst/>
          </a:prstGeom>
          <a:ln>
            <a:solidFill>
              <a:schemeClr val="tx1">
                <a:alpha val="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3443" y="4523572"/>
            <a:ext cx="1933255" cy="1241734"/>
          </a:xfrm>
          <a:prstGeom prst="rect">
            <a:avLst/>
          </a:prstGeom>
          <a:ln>
            <a:solidFill>
              <a:schemeClr val="tx1">
                <a:alpha val="5000"/>
              </a:schemeClr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5471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554037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225" y="5303187"/>
            <a:ext cx="7649187" cy="1199213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2555" y="5870209"/>
            <a:ext cx="1291508" cy="98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056" y="5068837"/>
            <a:ext cx="9556502" cy="334255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6438948"/>
              </p:ext>
            </p:extLst>
          </p:nvPr>
        </p:nvGraphicFramePr>
        <p:xfrm>
          <a:off x="0" y="1017592"/>
          <a:ext cx="7132737" cy="3860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5" name="Picture 14" descr="atf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7337" y="914400"/>
            <a:ext cx="2066726" cy="14033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3946" y="2317750"/>
            <a:ext cx="2658828" cy="11275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785938" y="142879"/>
            <a:ext cx="6286500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objectives and plans for 2012-16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34313" y="2330450"/>
            <a:ext cx="2527049" cy="1020539"/>
          </a:xfrm>
          <a:prstGeom prst="rect">
            <a:avLst/>
          </a:prstGeom>
          <a:ln>
            <a:solidFill>
              <a:schemeClr val="tx1">
                <a:alpha val="10000"/>
              </a:schemeClr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0400" y="3457041"/>
            <a:ext cx="2052737" cy="1421351"/>
          </a:xfrm>
          <a:prstGeom prst="rect">
            <a:avLst/>
          </a:prstGeom>
          <a:ln>
            <a:solidFill>
              <a:schemeClr val="tx1">
                <a:alpha val="700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5365909"/>
            <a:ext cx="990600" cy="149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4191099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840161"/>
            <a:ext cx="8839200" cy="567811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Work-packages and responsibilities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97900" y="6518274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36700" y="2519760"/>
            <a:ext cx="6802438" cy="2800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programme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combines the resources of collaborators inside the current collaboration, plus several new ones – and also involves around 20 CERN groups: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Have ~75 submitted descriptions of ongoing or planned efforts linked to these work-packages 2012-16 from groups outside CERN (result of CLIC working meeting 3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-4.11: 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  <a:hlinkClick r:id="rId4"/>
              </a:rPr>
              <a:t>https://indico.cern.ch/conferenceOtherViews.py?view=standard&amp;confId=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  <a:hlinkClick r:id="rId4"/>
              </a:rPr>
              <a:t>156004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(still open for more interests)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  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escription of contributions, link-persons, planned personnel and material resources at home and at CERN for the period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05128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test and initial step for CLIC </a:t>
            </a:r>
            <a:endParaRPr lang="en-US" dirty="0"/>
          </a:p>
        </p:txBody>
      </p:sp>
      <p:pic>
        <p:nvPicPr>
          <p:cNvPr id="42" name="Picture 41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1" y="4314845"/>
            <a:ext cx="4505960" cy="2083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" y="1004892"/>
            <a:ext cx="6362700" cy="309811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041900" y="4314844"/>
            <a:ext cx="3924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Objectives beyond 2016: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Final components at some scale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Full currents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Needed for initial phase of project (receptions and conditioning of final modules before installation)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328735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7500" y="1118137"/>
            <a:ext cx="8610600" cy="51706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beam (TBA entrance)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	480	MeV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 ≤ 150	um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1 %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1	mm	(3.6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)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charge	8.4 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r>
              <a:rPr lang="en-US" sz="1200" dirty="0" smtClean="0">
                <a:latin typeface="Calibri" pitchFamily="34" charset="0"/>
              </a:rPr>
              <a:t>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Current	101	A	(4.2 A in DBA)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length	244 	ns	(~ 6 us in DBA, option for full pulse length – 140 us)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Rep. Rate	50	Hz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Probe beam (end of TBA)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	6.5 – 6.75	</a:t>
            </a:r>
            <a:r>
              <a:rPr lang="en-US" sz="1200" dirty="0" err="1" smtClean="0">
                <a:latin typeface="Calibri" pitchFamily="34" charset="0"/>
              </a:rPr>
              <a:t>GeV</a:t>
            </a:r>
            <a:r>
              <a:rPr lang="en-US" sz="1200" dirty="0" smtClean="0">
                <a:latin typeface="Calibri" pitchFamily="34" charset="0"/>
              </a:rPr>
              <a:t>	(250 to 500  MeV injector exit, 6.25 GeV acceleration)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1 –</a:t>
            </a:r>
            <a:r>
              <a:rPr lang="en-US" sz="1200" dirty="0" smtClean="0">
                <a:latin typeface="Calibri" pitchFamily="34" charset="0"/>
              </a:rPr>
              <a:t> 20 	um 	(both horizontal and vertical)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 0.1 – 1  %</a:t>
            </a:r>
            <a:endParaRPr lang="en-US" sz="1200" baseline="300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0.5	mm	(1.8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 – may changed by adding a bunch compressor)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charge	0.2 - 1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Current	0.4 – 2  	A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length	up to 156 ns		(possibility of single bunch)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Rep. Rate	up to 50	Hz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Tentative beam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718760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</a:t>
            </a:r>
            <a:r>
              <a:rPr lang="en-US" smtClean="0"/>
              <a:t>Staged Parameters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4100"/>
            <a:ext cx="9144000" cy="523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First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12" name="Picture 11" descr="clic_granada_-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8999"/>
            <a:ext cx="9144000" cy="2873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853080"/>
            <a:ext cx="220174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Concept! Not to scale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 and Structure Choice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02974" y="1047306"/>
            <a:ext cx="216899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Potential structures designs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4214281" y="4486122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4214281" y="5391477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Bent-Up Arrow 11"/>
          <p:cNvSpPr/>
          <p:nvPr/>
        </p:nvSpPr>
        <p:spPr>
          <a:xfrm flipV="1">
            <a:off x="5591551" y="1285378"/>
            <a:ext cx="850392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0776" y="2350253"/>
            <a:ext cx="216899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limitations</a:t>
            </a:r>
          </a:p>
          <a:p>
            <a:endParaRPr lang="en-US" dirty="0" smtClean="0"/>
          </a:p>
        </p:txBody>
      </p:sp>
      <p:sp>
        <p:nvSpPr>
          <p:cNvPr id="16" name="Bent-Up Arrow 15"/>
          <p:cNvSpPr/>
          <p:nvPr/>
        </p:nvSpPr>
        <p:spPr>
          <a:xfrm flipV="1">
            <a:off x="5336828" y="3323341"/>
            <a:ext cx="1319540" cy="873688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37746" y="2414326"/>
            <a:ext cx="216899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physics constraints</a:t>
            </a:r>
          </a:p>
        </p:txBody>
      </p:sp>
      <p:sp>
        <p:nvSpPr>
          <p:cNvPr id="22" name="Bent-Up Arrow 21"/>
          <p:cNvSpPr/>
          <p:nvPr/>
        </p:nvSpPr>
        <p:spPr>
          <a:xfrm flipH="1" flipV="1">
            <a:off x="2243219" y="1285378"/>
            <a:ext cx="820933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-Up Arrow 23"/>
          <p:cNvSpPr/>
          <p:nvPr/>
        </p:nvSpPr>
        <p:spPr>
          <a:xfrm flipH="1" flipV="1">
            <a:off x="2127757" y="3323341"/>
            <a:ext cx="1175215" cy="802876"/>
          </a:xfrm>
          <a:prstGeom prst="bentUpArrow">
            <a:avLst>
              <a:gd name="adj1" fmla="val 22764"/>
              <a:gd name="adj2" fmla="val 25872"/>
              <a:gd name="adj3" fmla="val 3151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302973" y="3803051"/>
            <a:ext cx="2168994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set</a:t>
            </a:r>
          </a:p>
          <a:p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302974" y="5022145"/>
            <a:ext cx="21689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model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02972" y="5927500"/>
            <a:ext cx="216899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Design choice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225" y="4486122"/>
            <a:ext cx="216899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 requirements</a:t>
            </a:r>
          </a:p>
          <a:p>
            <a:endParaRPr lang="en-US" dirty="0" smtClean="0"/>
          </a:p>
        </p:txBody>
      </p:sp>
      <p:sp>
        <p:nvSpPr>
          <p:cNvPr id="30" name="Bent-Up Arrow 29"/>
          <p:cNvSpPr/>
          <p:nvPr/>
        </p:nvSpPr>
        <p:spPr>
          <a:xfrm flipH="1">
            <a:off x="305143" y="3071531"/>
            <a:ext cx="1657671" cy="731520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-Up Arrow 30"/>
          <p:cNvSpPr/>
          <p:nvPr/>
        </p:nvSpPr>
        <p:spPr>
          <a:xfrm>
            <a:off x="2345962" y="4449382"/>
            <a:ext cx="1360777" cy="53069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656368" y="4819504"/>
            <a:ext cx="22836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tructure chosen to work for beam physics</a:t>
            </a:r>
          </a:p>
          <a:p>
            <a:endParaRPr lang="en-US" dirty="0" smtClean="0"/>
          </a:p>
          <a:p>
            <a:r>
              <a:rPr lang="en-US" dirty="0" smtClean="0"/>
              <a:t>Will tell the story as if we had a structure given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965200"/>
            <a:ext cx="8942094" cy="3517900"/>
          </a:xfrm>
          <a:prstGeom prst="rect">
            <a:avLst/>
          </a:prstGeom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96900" y="0"/>
            <a:ext cx="7899400" cy="58477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latin typeface="Calibri" charset="0"/>
              </a:rPr>
              <a:t>Main </a:t>
            </a:r>
            <a:r>
              <a:rPr lang="en-US" sz="3200" dirty="0" err="1" smtClean="0">
                <a:latin typeface="Calibri" charset="0"/>
              </a:rPr>
              <a:t>Linac</a:t>
            </a:r>
            <a:r>
              <a:rPr lang="en-US" sz="3200" dirty="0" smtClean="0">
                <a:latin typeface="Calibri" charset="0"/>
              </a:rPr>
              <a:t> Alignment and  </a:t>
            </a:r>
            <a:r>
              <a:rPr lang="en-US" sz="3200" dirty="0" err="1" smtClean="0">
                <a:latin typeface="Calibri" charset="0"/>
              </a:rPr>
              <a:t>Emittance</a:t>
            </a:r>
            <a:r>
              <a:rPr lang="en-US" sz="3200" dirty="0" smtClean="0">
                <a:latin typeface="Calibri" charset="0"/>
              </a:rPr>
              <a:t> Growth</a:t>
            </a:r>
            <a:endParaRPr lang="en-US" sz="3200" dirty="0">
              <a:latin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6106" y="4978400"/>
            <a:ext cx="581789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Target is achieved:</a:t>
            </a:r>
          </a:p>
          <a:p>
            <a:r>
              <a:rPr lang="en-US" dirty="0" smtClean="0"/>
              <a:t>90% likely hood of less than 5nm vertical 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Two-beam Concept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3180095"/>
            <a:ext cx="6019800" cy="355090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20" y="732110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152400" y="1193292"/>
            <a:ext cx="978408" cy="30581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152400" y="2489200"/>
            <a:ext cx="978408" cy="3058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1048004" y="5562600"/>
            <a:ext cx="978408" cy="305816"/>
          </a:xfrm>
          <a:prstGeom prst="rightArrow">
            <a:avLst/>
          </a:prstGeom>
          <a:solidFill>
            <a:srgbClr val="008000"/>
          </a:solidFill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689096" y="6216650"/>
            <a:ext cx="978408" cy="305816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5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708912" y="3031717"/>
            <a:ext cx="211378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97100" y="2976895"/>
            <a:ext cx="48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Beam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520" y="793380"/>
            <a:ext cx="2870201" cy="8195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x,y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≤ 150μm</a:t>
            </a:r>
          </a:p>
          <a:p>
            <a:pPr>
              <a:buNone/>
            </a:pPr>
            <a:r>
              <a:rPr lang="en-US" sz="1800" dirty="0" smtClean="0"/>
              <a:t>Transverse jitter ≤ 0.3σ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48150" y="793380"/>
            <a:ext cx="3416300" cy="9846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0.75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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-3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0.2° @ 12GHz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rgbClr val="0000FF"/>
                </a:solidFill>
              </a:rPr>
              <a:t>Bunch length stability 1%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drive_beam_layou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63" y="1612900"/>
            <a:ext cx="7888280" cy="4009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9100" y="5634666"/>
            <a:ext cx="2365063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power stability 0.2%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RF phase stability 0.05°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6300" y="5969000"/>
            <a:ext cx="287771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Phase stability 2.5° @ 12GHz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0.2° @ 1GHz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3035300" y="2679700"/>
            <a:ext cx="3797302" cy="32893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050492" y="4102100"/>
            <a:ext cx="3782117" cy="1866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1754670" y="4976334"/>
            <a:ext cx="1037263" cy="2539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1993899" y="1460499"/>
            <a:ext cx="673103" cy="647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870202" y="1447797"/>
            <a:ext cx="1308099" cy="6731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RF 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51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784600" y="4301067"/>
          <a:ext cx="4991100" cy="1912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845"/>
                <a:gridCol w="1577696"/>
                <a:gridCol w="1916559"/>
              </a:tblGrid>
              <a:tr h="52670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Tolerance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Measured</a:t>
                      </a:r>
                    </a:p>
                  </a:txBody>
                  <a:tcPr/>
                </a:tc>
              </a:tr>
              <a:tr h="65863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Power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0.21%</a:t>
                      </a:r>
                      <a:endParaRPr lang="en-US" sz="2400" dirty="0"/>
                    </a:p>
                  </a:txBody>
                  <a:tcPr/>
                </a:tc>
              </a:tr>
              <a:tr h="72687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0.05°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0.07° (0.035°)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27000" y="4168352"/>
            <a:ext cx="31369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Good CTF3 klystron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pulse-to-pulse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10ns time slices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with respect to local phase reference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27000" y="739352"/>
            <a:ext cx="3105687" cy="25545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Cannot yet measure beam phase jitter accurately enough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monitor being built (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)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Have specifications for RF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compare to CTF3</a:t>
            </a:r>
            <a:endParaRPr lang="en-US" sz="2000" dirty="0"/>
          </a:p>
        </p:txBody>
      </p:sp>
      <p:pic>
        <p:nvPicPr>
          <p:cNvPr id="25" name="Picture 24" descr="mks03-rf-sta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0" y="739352"/>
            <a:ext cx="4572000" cy="342900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4114799" y="2387598"/>
            <a:ext cx="4572001" cy="3810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PETS On-Off Mechanism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8245" y="806522"/>
            <a:ext cx="278355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On-off mechanism is essential for operation</a:t>
            </a:r>
          </a:p>
          <a:p>
            <a:endParaRPr lang="en-US" dirty="0" smtClean="0"/>
          </a:p>
          <a:p>
            <a:r>
              <a:rPr lang="en-US" dirty="0" smtClean="0"/>
              <a:t>Switch off bad structures/PETS</a:t>
            </a:r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212" y="806522"/>
            <a:ext cx="5928787" cy="3634405"/>
          </a:xfrm>
          <a:prstGeom prst="rect">
            <a:avLst/>
          </a:prstGeom>
        </p:spPr>
      </p:pic>
      <p:pic>
        <p:nvPicPr>
          <p:cNvPr id="21" name="Picture 20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8993"/>
            <a:ext cx="4965700" cy="2849007"/>
          </a:xfrm>
          <a:prstGeom prst="rect">
            <a:avLst/>
          </a:prstGeom>
        </p:spPr>
      </p:pic>
      <p:grpSp>
        <p:nvGrpSpPr>
          <p:cNvPr id="3" name="Group 21"/>
          <p:cNvGrpSpPr/>
          <p:nvPr/>
        </p:nvGrpSpPr>
        <p:grpSpPr>
          <a:xfrm>
            <a:off x="3215212" y="4440928"/>
            <a:ext cx="718931" cy="1217454"/>
            <a:chOff x="4953000" y="1828800"/>
            <a:chExt cx="492443" cy="654497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4953000" y="1981200"/>
              <a:ext cx="0" cy="5020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953000" y="1828800"/>
              <a:ext cx="404278" cy="1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C00000"/>
                  </a:solidFill>
                  <a:cs typeface="Times New Roman" pitchFamily="18" charset="0"/>
                </a:rPr>
                <a:t>0N</a:t>
              </a:r>
              <a:endParaRPr lang="en-GB" sz="1600" b="1" dirty="0">
                <a:solidFill>
                  <a:srgbClr val="C00000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53000" y="2245787"/>
              <a:ext cx="492443" cy="1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0FF</a:t>
              </a:r>
              <a:endParaRPr lang="en-GB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endParaRPr>
            </a:p>
          </p:txBody>
        </p:sp>
      </p:grpSp>
      <p:pic>
        <p:nvPicPr>
          <p:cNvPr id="27" name="Picture 26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343" y="4856188"/>
            <a:ext cx="3213100" cy="200181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7200" y="3523734"/>
            <a:ext cx="235108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to acc. structure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686401" y="4625594"/>
            <a:ext cx="234319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Forward power in PETS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88245" y="2653181"/>
            <a:ext cx="278355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Successfully tested in CTF3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CLIC Damping Rings CDR Parameters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00562" y="1219200"/>
            <a:ext cx="4572000" cy="53530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latest DR lattice parameters (CDR version)</a:t>
            </a:r>
          </a:p>
          <a:p>
            <a:pPr lvl="1"/>
            <a:r>
              <a:rPr lang="en-US" dirty="0" smtClean="0"/>
              <a:t>2 RF options at 1 and 2 GHz with the 1 GHz option as the baseline</a:t>
            </a:r>
          </a:p>
          <a:p>
            <a:r>
              <a:rPr lang="en-US" dirty="0" smtClean="0"/>
              <a:t>Main problems of the previous lattice</a:t>
            </a:r>
          </a:p>
          <a:p>
            <a:pPr lvl="1"/>
            <a:r>
              <a:rPr lang="en-US" dirty="0" smtClean="0"/>
              <a:t>Large space charge tune shift (~-0.2) </a:t>
            </a:r>
            <a:r>
              <a:rPr lang="en-US" dirty="0" smtClean="0">
                <a:sym typeface="Wingdings" pitchFamily="2" charset="2"/>
              </a:rPr>
              <a:t> warning by ACE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Larger longitudinal emittance needed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Large RF stable phase (70</a:t>
            </a:r>
            <a:r>
              <a:rPr lang="en-US" baseline="30000" dirty="0" smtClean="0">
                <a:sym typeface="Wingdings" pitchFamily="2" charset="2"/>
              </a:rPr>
              <a:t>o</a:t>
            </a:r>
            <a:r>
              <a:rPr lang="en-US" dirty="0" smtClean="0">
                <a:sym typeface="Wingdings" pitchFamily="2" charset="2"/>
              </a:rPr>
              <a:t>)  warning by </a:t>
            </a:r>
            <a:r>
              <a:rPr lang="en-US" dirty="0" err="1" smtClean="0">
                <a:sym typeface="Wingdings" pitchFamily="2" charset="2"/>
              </a:rPr>
              <a:t>Alexej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Larger RF voltage needed (goes to the opposite direction for longitudinal emittance)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Stay always within the requirements for the transverse emittances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6" name="Group 1"/>
          <p:cNvGraphicFramePr>
            <a:graphicFrameLocks noGrp="1"/>
          </p:cNvGraphicFramePr>
          <p:nvPr/>
        </p:nvGraphicFramePr>
        <p:xfrm>
          <a:off x="285720" y="785794"/>
          <a:ext cx="4074159" cy="5878296"/>
        </p:xfrm>
        <a:graphic>
          <a:graphicData uri="http://schemas.openxmlformats.org/drawingml/2006/table">
            <a:tbl>
              <a:tblPr/>
              <a:tblGrid>
                <a:gridCol w="2357454"/>
                <a:gridCol w="859450"/>
                <a:gridCol w="857255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Parameters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Energy [GeV]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2.86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Circumference 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427.5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Energy loss/turn [MeV]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RF voltage [MV]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Stationary phase [°]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62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Natural chromaticity x / y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-115/-85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Momentum compaction factor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1.3e-4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Damping time x / s [ms]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2.0/1.0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Number of dipoles/wigglers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100/52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Cell /dipole length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2.51 / 0.58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Dipole/Wiggler field [T]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/2.5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Bend gradient [1/m2]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-1.1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Phase advance x / 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0.408/0.05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Bunch population, [e9]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IBS growth factor x/z/s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1.5/1.4/1.2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Hor./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Ver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 Norm. Emittance [nm.rad]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456/4.8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472/4.8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Bunch length [mm]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Longitudinal emittance [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keVm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6.0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5.3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Space charge tune shift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-0.10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-0.11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86049" y="6374804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86049" y="2258696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89247" y="1384594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59093" y="5380772"/>
            <a:ext cx="1729086" cy="29330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CH" smtClean="0">
                <a:ea typeface="ＭＳ Ｐゴシック" charset="-128"/>
                <a:cs typeface="ＭＳ Ｐゴシック" charset="-128"/>
              </a:rPr>
              <a:t>D. Schulte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7745D-19AE-4986-82C8-E89983AC42B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6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648494" y="32543"/>
            <a:ext cx="7847806" cy="56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latin typeface="Calibri" charset="0"/>
              </a:rPr>
              <a:t>CLIC Main </a:t>
            </a:r>
            <a:r>
              <a:rPr lang="en-US" sz="4000" dirty="0" smtClean="0">
                <a:latin typeface="Calibri" charset="0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74" y="584200"/>
            <a:ext cx="8954525" cy="589044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Key Design Issues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801987"/>
            <a:ext cx="3378200" cy="20093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743222"/>
            <a:ext cx="8229600" cy="613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Detector (experimental conditions)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683509"/>
            <a:ext cx="3378200" cy="1325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5013033"/>
            <a:ext cx="8229600" cy="73018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 and Machine Protection System (robustness)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080585"/>
            <a:ext cx="3378200" cy="7214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1080586"/>
            <a:ext cx="4851400" cy="72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Accelerating structure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801986"/>
            <a:ext cx="4851400" cy="18815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generation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PETS </a:t>
            </a:r>
            <a:r>
              <a:rPr lang="en-GB" sz="2000" dirty="0" smtClean="0">
                <a:latin typeface="Calibri" charset="0"/>
              </a:rPr>
              <a:t>(power extraction and transfer structures)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Two beam </a:t>
            </a:r>
            <a:r>
              <a:rPr lang="en-GB" sz="2000" dirty="0" smtClean="0">
                <a:latin typeface="Calibri" charset="0"/>
              </a:rPr>
              <a:t>acceleration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deceleration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683509"/>
            <a:ext cx="4851400" cy="1325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Main beam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emittance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generation,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preservation</a:t>
            </a:r>
            <a:r>
              <a:rPr lang="en-GB" sz="2000" dirty="0" smtClean="0">
                <a:latin typeface="Calibri" charset="0"/>
              </a:rPr>
              <a:t> and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focusing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and stabilisation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2308" y="-101600"/>
            <a:ext cx="6931025" cy="461963"/>
          </a:xfrm>
        </p:spPr>
        <p:txBody>
          <a:bodyPr anchor="t">
            <a:noAutofit/>
          </a:bodyPr>
          <a:lstStyle/>
          <a:p>
            <a:r>
              <a:rPr lang="fr-FR" sz="4000" dirty="0" err="1" smtClean="0">
                <a:latin typeface="Calibri" charset="0"/>
                <a:cs typeface="ＭＳ Ｐゴシック" charset="-128"/>
              </a:rPr>
              <a:t>Accelerating</a:t>
            </a:r>
            <a:r>
              <a:rPr lang="fr-FR" sz="4000" dirty="0" smtClean="0">
                <a:latin typeface="Calibri" charset="0"/>
                <a:cs typeface="ＭＳ Ｐゴシック" charset="-128"/>
              </a:rPr>
              <a:t> Structure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4850" y="704594"/>
            <a:ext cx="4076700" cy="1204912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Require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&lt;1%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probability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of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even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a single break down in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any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structure</a:t>
            </a:r>
          </a:p>
          <a:p>
            <a:pPr>
              <a:lnSpc>
                <a:spcPct val="90000"/>
              </a:lnSpc>
            </a:pPr>
            <a:endParaRPr lang="fr-FR" sz="18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 ≤ 3x10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pulse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endParaRPr lang="fr-FR" sz="1800" dirty="0" smtClean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fr-FR" sz="1800" b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04594"/>
            <a:ext cx="4051299" cy="20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4514850" y="2082800"/>
            <a:ext cx="4051301" cy="531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Design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based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on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empirical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constraints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04094"/>
            <a:ext cx="4660900" cy="4053906"/>
          </a:xfrm>
          <a:prstGeom prst="rect">
            <a:avLst/>
          </a:prstGeom>
          <a:noFill/>
        </p:spPr>
      </p:pic>
      <p:pic>
        <p:nvPicPr>
          <p:cNvPr id="10" name="Picture 4" descr="C:\Higo\2011\X-band\Nextef\T24_Disk_#3\110308 Summary (7)\BDR vs time semiLo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6476" y="3483868"/>
            <a:ext cx="4603842" cy="3215382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/>
        </p:nvCxnSpPr>
        <p:spPr>
          <a:xfrm rot="5400000" flipH="1" flipV="1">
            <a:off x="896038" y="3522662"/>
            <a:ext cx="3521076" cy="3149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-185737" y="3522662"/>
            <a:ext cx="3521076" cy="31496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5321300" y="4013200"/>
            <a:ext cx="2882900" cy="2438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508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Achieved Gradient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175500" y="1485900"/>
            <a:ext cx="1968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Measurements scaled according to</a:t>
            </a:r>
            <a:endParaRPr 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0" y="5070294"/>
          <a:ext cx="5969000" cy="1787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67"/>
                <a:gridCol w="1471533"/>
                <a:gridCol w="2235200"/>
              </a:tblGrid>
              <a:tr h="8505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Simple early</a:t>
                      </a:r>
                      <a:r>
                        <a:rPr lang="en-US" sz="1600" baseline="0" dirty="0" smtClean="0"/>
                        <a:t> design to get started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 efficient fully </a:t>
                      </a:r>
                      <a:r>
                        <a:rPr lang="en-US" sz="1600" dirty="0" err="1" smtClean="0"/>
                        <a:t>optimised</a:t>
                      </a:r>
                      <a:r>
                        <a:rPr lang="en-US" sz="1600" dirty="0" smtClean="0"/>
                        <a:t> structure</a:t>
                      </a:r>
                      <a:endParaRPr lang="en-US" sz="1600" dirty="0"/>
                    </a:p>
                  </a:txBody>
                  <a:tcPr/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No damping waveguides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T18</a:t>
                      </a:r>
                      <a:endParaRPr lang="en-US" sz="24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T24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waveguides 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TD18</a:t>
                      </a:r>
                      <a:endParaRPr lang="en-US" sz="2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FF"/>
                          </a:solidFill>
                        </a:rPr>
                        <a:t>TD24</a:t>
                      </a:r>
                      <a:r>
                        <a:rPr lang="en-US" sz="2400" dirty="0" smtClean="0"/>
                        <a:t> = CLIC goal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622" y="2501563"/>
            <a:ext cx="1792378" cy="6551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70777" y="4934710"/>
            <a:ext cx="221086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Unloaded 103MV/m</a:t>
            </a:r>
          </a:p>
          <a:p>
            <a:r>
              <a:rPr lang="en-US" dirty="0" smtClean="0"/>
              <a:t>Expected with beam loading 86-103 MV/</a:t>
            </a:r>
            <a:r>
              <a:rPr lang="en-US" dirty="0" err="1" smtClean="0"/>
              <a:t>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933138" y="645449"/>
            <a:ext cx="221086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Tests at KEK and SLAC</a:t>
            </a:r>
            <a:endParaRPr lang="en-US" dirty="0"/>
          </a:p>
        </p:txBody>
      </p:sp>
      <p:pic>
        <p:nvPicPr>
          <p:cNvPr id="28" name="Picture 27" descr="BDR_Graph_08_03_20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26" y="886749"/>
            <a:ext cx="6578574" cy="3997159"/>
          </a:xfrm>
          <a:prstGeom prst="rect">
            <a:avLst/>
          </a:prstGeom>
        </p:spPr>
      </p:pic>
      <p:cxnSp>
        <p:nvCxnSpPr>
          <p:cNvPr id="29" name="Straight Arrow Connector 28"/>
          <p:cNvCxnSpPr>
            <a:stCxn id="17" idx="1"/>
          </p:cNvCxnSpPr>
          <p:nvPr/>
        </p:nvCxnSpPr>
        <p:spPr>
          <a:xfrm rot="10800000">
            <a:off x="3875177" y="3388399"/>
            <a:ext cx="2895600" cy="2007976"/>
          </a:xfrm>
          <a:prstGeom prst="straightConnector1">
            <a:avLst/>
          </a:prstGeom>
          <a:ln w="508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ight Arrow 29"/>
          <p:cNvSpPr/>
          <p:nvPr/>
        </p:nvSpPr>
        <p:spPr>
          <a:xfrm>
            <a:off x="3875177" y="3644900"/>
            <a:ext cx="978408" cy="402510"/>
          </a:xfrm>
          <a:prstGeom prst="rightArrow">
            <a:avLst>
              <a:gd name="adj1" fmla="val 43795"/>
              <a:gd name="adj2" fmla="val 5000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nut 30"/>
          <p:cNvSpPr/>
          <p:nvPr/>
        </p:nvSpPr>
        <p:spPr>
          <a:xfrm>
            <a:off x="3417977" y="2928108"/>
            <a:ext cx="914400" cy="742767"/>
          </a:xfrm>
          <a:prstGeom prst="donut">
            <a:avLst>
              <a:gd name="adj" fmla="val 969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5602377" y="3000649"/>
            <a:ext cx="914400" cy="742767"/>
          </a:xfrm>
          <a:prstGeom prst="donut">
            <a:avLst>
              <a:gd name="adj" fmla="val 969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1.4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89539</TotalTime>
  <Words>4685</Words>
  <Application>Microsoft Macintosh PowerPoint</Application>
  <PresentationFormat>On-screen Show (4:3)</PresentationFormat>
  <Paragraphs>797</Paragraphs>
  <Slides>53</Slides>
  <Notes>15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Accelerator Conceptual Design and Status of CLIC</vt:lpstr>
      <vt:lpstr>The CLIC CDRs</vt:lpstr>
      <vt:lpstr>Slide 3</vt:lpstr>
      <vt:lpstr>CLIC Layout at 3 TeV</vt:lpstr>
      <vt:lpstr>Two-beam Concept</vt:lpstr>
      <vt:lpstr>Slide 6</vt:lpstr>
      <vt:lpstr>Key Design Issues</vt:lpstr>
      <vt:lpstr>Accelerating Structure</vt:lpstr>
      <vt:lpstr>Achieved Gradient</vt:lpstr>
      <vt:lpstr>CLIC Power Source Concept </vt:lpstr>
      <vt:lpstr>Slide 11</vt:lpstr>
      <vt:lpstr>Drive Beam Linac</vt:lpstr>
      <vt:lpstr>Drive Beam Combination</vt:lpstr>
      <vt:lpstr>Drive Beam Deceleration and Module: CLEX</vt:lpstr>
      <vt:lpstr>PETS</vt:lpstr>
      <vt:lpstr>TBTS: Two Beam Acceleration</vt:lpstr>
      <vt:lpstr>Slide 17</vt:lpstr>
      <vt:lpstr>TBL: Drive Beam Deceleration</vt:lpstr>
      <vt:lpstr>Main Beam Emittances</vt:lpstr>
      <vt:lpstr>Emittance Generation</vt:lpstr>
      <vt:lpstr>Main Linac</vt:lpstr>
      <vt:lpstr>Main Linac Tolerances</vt:lpstr>
      <vt:lpstr>Slide 23</vt:lpstr>
      <vt:lpstr>BDS Design and Alignment</vt:lpstr>
      <vt:lpstr>Ground Motion and Its Mitigation</vt:lpstr>
      <vt:lpstr>Active Stabilisation Results</vt:lpstr>
      <vt:lpstr>Slide 27</vt:lpstr>
      <vt:lpstr>Slide 28</vt:lpstr>
      <vt:lpstr>CLIC Implementation – in Stages?</vt:lpstr>
      <vt:lpstr>Slide 30</vt:lpstr>
      <vt:lpstr>Conclusion</vt:lpstr>
      <vt:lpstr>Slide 32</vt:lpstr>
      <vt:lpstr>Slide 33</vt:lpstr>
      <vt:lpstr>Implementation issues </vt:lpstr>
      <vt:lpstr>CLIC physics potential</vt:lpstr>
      <vt:lpstr>A possible energy/luminosity scenario </vt:lpstr>
      <vt:lpstr>Power/energy</vt:lpstr>
      <vt:lpstr>Costing review 21-22.2 2012 </vt:lpstr>
      <vt:lpstr>Review of CLIC costing review - The PANEL -</vt:lpstr>
      <vt:lpstr>CLIC project time-line </vt:lpstr>
      <vt:lpstr>The objectives and plans for 2012-16</vt:lpstr>
      <vt:lpstr>The objectives and plans for 2012-16</vt:lpstr>
      <vt:lpstr>Work-packages and responsibilities</vt:lpstr>
      <vt:lpstr>System test and initial step for CLIC </vt:lpstr>
      <vt:lpstr>Tentative beam parameters</vt:lpstr>
      <vt:lpstr>Potential Staged Parameters</vt:lpstr>
      <vt:lpstr>Concept First Stage</vt:lpstr>
      <vt:lpstr>Parameter and Structure Choice</vt:lpstr>
      <vt:lpstr>Slide 49</vt:lpstr>
      <vt:lpstr>Drive Beam Requirements</vt:lpstr>
      <vt:lpstr>RF Stability</vt:lpstr>
      <vt:lpstr>PETS On-Off Mechanism</vt:lpstr>
      <vt:lpstr>The CLIC Damping Rings CDR Parameters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307</cp:revision>
  <cp:lastPrinted>2012-03-08T15:31:26Z</cp:lastPrinted>
  <dcterms:created xsi:type="dcterms:W3CDTF">2012-03-22T13:07:09Z</dcterms:created>
  <dcterms:modified xsi:type="dcterms:W3CDTF">2012-03-22T13:08:28Z</dcterms:modified>
</cp:coreProperties>
</file>