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6" r:id="rId4"/>
    <p:sldId id="260" r:id="rId5"/>
    <p:sldId id="261" r:id="rId6"/>
    <p:sldId id="262" r:id="rId7"/>
    <p:sldId id="267" r:id="rId8"/>
    <p:sldId id="265" r:id="rId9"/>
    <p:sldId id="268" r:id="rId10"/>
    <p:sldId id="269" r:id="rId11"/>
    <p:sldId id="272" r:id="rId12"/>
    <p:sldId id="264" r:id="rId13"/>
    <p:sldId id="270" r:id="rId14"/>
    <p:sldId id="271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136" autoAdjust="0"/>
  </p:normalViewPr>
  <p:slideViewPr>
    <p:cSldViewPr snapToGrid="0" snapToObjects="1">
      <p:cViewPr>
        <p:scale>
          <a:sx n="136" d="100"/>
          <a:sy n="136" d="100"/>
        </p:scale>
        <p:origin x="-296" y="-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1E16A-04A4-B94B-8678-3223AC827C39}" type="datetimeFigureOut">
              <a:rPr lang="en-US" smtClean="0"/>
              <a:t>4/27/12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FE1B6-952B-5B4A-9C68-CF4F74158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41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FE1B6-952B-5B4A-9C68-CF4F74158A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05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FE1B6-952B-5B4A-9C68-CF4F74158A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5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563" y="876685"/>
            <a:ext cx="8808953" cy="182365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Helvetica Neue"/>
                <a:cs typeface="Helvetica Neue"/>
              </a:rPr>
              <a:t>MC11/12 Validation and </a:t>
            </a:r>
            <a:r>
              <a:rPr lang="en-US" dirty="0" smtClean="0">
                <a:latin typeface="Helvetica Neue"/>
                <a:cs typeface="Helvetica Neue"/>
              </a:rPr>
              <a:t>Production: Higgs to Displaced, Heavy Fermions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Daniel Blackburn</a:t>
            </a:r>
          </a:p>
          <a:p>
            <a:r>
              <a:rPr lang="en-US" dirty="0"/>
              <a:t>University of Washington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774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7417" y="205979"/>
            <a:ext cx="874948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Current </a:t>
            </a:r>
            <a:r>
              <a:rPr lang="en-US" dirty="0" err="1" smtClean="0"/>
              <a:t>MSVx</a:t>
            </a:r>
            <a:r>
              <a:rPr lang="en-US" dirty="0" smtClean="0"/>
              <a:t> Package Contents (2)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77417" y="971265"/>
            <a:ext cx="8749480" cy="3623358"/>
          </a:xfrm>
        </p:spPr>
        <p:txBody>
          <a:bodyPr>
            <a:normAutofit/>
          </a:bodyPr>
          <a:lstStyle/>
          <a:p>
            <a:r>
              <a:rPr lang="en-US" dirty="0" err="1" smtClean="0"/>
              <a:t>LifetimeLimits</a:t>
            </a:r>
            <a:r>
              <a:rPr lang="en-US" dirty="0" smtClean="0"/>
              <a:t> – From </a:t>
            </a:r>
            <a:r>
              <a:rPr lang="en-US" dirty="0" err="1" smtClean="0"/>
              <a:t>EvgenSkimmer</a:t>
            </a:r>
            <a:r>
              <a:rPr lang="en-US" dirty="0" smtClean="0"/>
              <a:t> output, calculates the expected </a:t>
            </a:r>
            <a:r>
              <a:rPr lang="en-US" dirty="0"/>
              <a:t>number </a:t>
            </a:r>
            <a:r>
              <a:rPr lang="en-US" dirty="0" smtClean="0"/>
              <a:t>of events to pass analysis cuts as a function of π</a:t>
            </a:r>
            <a:r>
              <a:rPr lang="en-US" baseline="-25000" dirty="0" smtClean="0"/>
              <a:t>v</a:t>
            </a:r>
            <a:r>
              <a:rPr lang="en-US" dirty="0" smtClean="0"/>
              <a:t> lifetime.</a:t>
            </a:r>
          </a:p>
          <a:p>
            <a:r>
              <a:rPr lang="en-US" dirty="0" err="1" smtClean="0"/>
              <a:t>LifetimeLimitsII</a:t>
            </a:r>
            <a:r>
              <a:rPr lang="en-US" dirty="0" smtClean="0"/>
              <a:t> – Transforms the expected number of events to an exclusion limit.</a:t>
            </a:r>
          </a:p>
        </p:txBody>
      </p:sp>
    </p:spTree>
    <p:extLst>
      <p:ext uri="{BB962C8B-B14F-4D97-AF65-F5344CB8AC3E}">
        <p14:creationId xmlns:p14="http://schemas.microsoft.com/office/powerpoint/2010/main" val="54607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583" y="784483"/>
            <a:ext cx="6074623" cy="42376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0994" y="196121"/>
            <a:ext cx="766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Phi distribution of MC Signal generated in </a:t>
            </a:r>
            <a:r>
              <a:rPr lang="en-US" sz="2400" dirty="0" err="1" smtClean="0"/>
              <a:t>Pythia</a:t>
            </a:r>
            <a:r>
              <a:rPr lang="en-US" sz="2400" dirty="0" smtClean="0"/>
              <a:t> 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43330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 generation appears to behave correctly.</a:t>
            </a:r>
          </a:p>
          <a:p>
            <a:r>
              <a:rPr lang="en-US" dirty="0" smtClean="0"/>
              <a:t>Once approval has been granted, MC11/12 official production will begin.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160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79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0Pz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50" y="1394342"/>
            <a:ext cx="3805535" cy="2580765"/>
          </a:xfrm>
          <a:prstGeom prst="rect">
            <a:avLst/>
          </a:prstGeom>
        </p:spPr>
      </p:pic>
      <p:pic>
        <p:nvPicPr>
          <p:cNvPr id="7" name="Picture 6" descr="vpiP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991" y="1391522"/>
            <a:ext cx="3809695" cy="258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56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85764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Validation plots on our </a:t>
            </a:r>
            <a:r>
              <a:rPr lang="en-US" dirty="0" err="1" smtClean="0"/>
              <a:t>twiki</a:t>
            </a:r>
            <a:r>
              <a:rPr lang="en-US" dirty="0"/>
              <a:t>:</a:t>
            </a:r>
            <a:br>
              <a:rPr lang="en-US" dirty="0"/>
            </a:br>
            <a:r>
              <a:rPr lang="en-US" sz="2600" dirty="0"/>
              <a:t>https://</a:t>
            </a:r>
            <a:r>
              <a:rPr lang="en-US" sz="2600" dirty="0" err="1"/>
              <a:t>twiki.cern.ch</a:t>
            </a:r>
            <a:r>
              <a:rPr lang="en-US" sz="2600" dirty="0"/>
              <a:t>/</a:t>
            </a:r>
            <a:r>
              <a:rPr lang="en-US" sz="2600" dirty="0" err="1"/>
              <a:t>twiki</a:t>
            </a:r>
            <a:r>
              <a:rPr lang="en-US" sz="2600" dirty="0"/>
              <a:t>/bin/</a:t>
            </a:r>
            <a:r>
              <a:rPr lang="en-US" sz="2600" dirty="0" err="1"/>
              <a:t>viewauth</a:t>
            </a:r>
            <a:r>
              <a:rPr lang="en-US" sz="2600" dirty="0"/>
              <a:t>/</a:t>
            </a:r>
            <a:r>
              <a:rPr lang="en-US" sz="2600" dirty="0" err="1"/>
              <a:t>AtlasProtected</a:t>
            </a:r>
            <a:r>
              <a:rPr lang="en-US" sz="2600" dirty="0"/>
              <a:t>/</a:t>
            </a:r>
            <a:r>
              <a:rPr lang="en-US" sz="2600" dirty="0" smtClean="0"/>
              <a:t>HiddenValleyDisplacedDecaysPythia8</a:t>
            </a:r>
            <a:endParaRPr lang="en-US" sz="2600" dirty="0"/>
          </a:p>
          <a:p>
            <a:r>
              <a:rPr lang="en-US" dirty="0" smtClean="0"/>
              <a:t>In the following slides, I show a sample of the validation plots with mass points </a:t>
            </a:r>
            <a:br>
              <a:rPr lang="en-US" dirty="0" smtClean="0"/>
            </a:br>
            <a:r>
              <a:rPr lang="en-US" dirty="0" smtClean="0"/>
              <a:t>m(H) = 120 </a:t>
            </a:r>
            <a:r>
              <a:rPr lang="en-US" dirty="0" err="1" smtClean="0"/>
              <a:t>GeV</a:t>
            </a:r>
            <a:r>
              <a:rPr lang="en-US" dirty="0" smtClean="0"/>
              <a:t>, m(π</a:t>
            </a:r>
            <a:r>
              <a:rPr lang="en-US" baseline="-25000" dirty="0" smtClean="0"/>
              <a:t>v</a:t>
            </a:r>
            <a:r>
              <a:rPr lang="en-US" dirty="0" smtClean="0"/>
              <a:t>) = 20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r>
              <a:rPr lang="en-US" dirty="0" smtClean="0"/>
              <a:t>MC11 </a:t>
            </a:r>
            <a:r>
              <a:rPr lang="en-US" dirty="0"/>
              <a:t>Production uses PDF CTEQ6L1</a:t>
            </a:r>
            <a:br>
              <a:rPr lang="en-US" dirty="0"/>
            </a:br>
            <a:r>
              <a:rPr lang="en-US" dirty="0"/>
              <a:t>MC12 Production uses PDF </a:t>
            </a:r>
            <a:r>
              <a:rPr lang="en-US" dirty="0" smtClean="0"/>
              <a:t>MSTW2008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328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374" y="78172"/>
            <a:ext cx="8229600" cy="7039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Higgs Momentum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3</a:t>
            </a:fld>
            <a:endParaRPr lang="en-US" dirty="0"/>
          </a:p>
        </p:txBody>
      </p:sp>
      <p:pic>
        <p:nvPicPr>
          <p:cNvPr id="7" name="Picture 6" descr="H0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8" y="1381827"/>
            <a:ext cx="4407311" cy="2988866"/>
          </a:xfrm>
          <a:prstGeom prst="rect">
            <a:avLst/>
          </a:prstGeom>
        </p:spPr>
      </p:pic>
      <p:pic>
        <p:nvPicPr>
          <p:cNvPr id="9" name="Picture 8" descr="H0Pz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83" y="1381827"/>
            <a:ext cx="4407311" cy="298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392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vpiDecay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83" y="1381825"/>
            <a:ext cx="4407310" cy="2988865"/>
          </a:xfrm>
          <a:prstGeom prst="rect">
            <a:avLst/>
          </a:prstGeom>
        </p:spPr>
      </p:pic>
      <p:pic>
        <p:nvPicPr>
          <p:cNvPr id="16" name="Picture 15" descr="vpiDecay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83" y="1381824"/>
            <a:ext cx="4407309" cy="29888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22"/>
            <a:ext cx="8229600" cy="857250"/>
          </a:xfrm>
        </p:spPr>
        <p:txBody>
          <a:bodyPr/>
          <a:lstStyle/>
          <a:p>
            <a:r>
              <a:rPr lang="en-US" dirty="0" smtClean="0"/>
              <a:t>π</a:t>
            </a:r>
            <a:r>
              <a:rPr lang="en-US" baseline="-25000" dirty="0" smtClean="0"/>
              <a:t>v</a:t>
            </a:r>
            <a:r>
              <a:rPr lang="en-US" dirty="0" smtClean="0"/>
              <a:t> Decay Position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4</a:t>
            </a:fld>
            <a:endParaRPr lang="en-US" dirty="0"/>
          </a:p>
        </p:txBody>
      </p:sp>
      <p:pic>
        <p:nvPicPr>
          <p:cNvPr id="9" name="Picture 8" descr="vpiDecay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8" y="1381825"/>
            <a:ext cx="4407309" cy="29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884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50"/>
          </a:xfrm>
        </p:spPr>
        <p:txBody>
          <a:bodyPr/>
          <a:lstStyle/>
          <a:p>
            <a:r>
              <a:rPr lang="en-US" dirty="0" smtClean="0"/>
              <a:t>π</a:t>
            </a:r>
            <a:r>
              <a:rPr lang="en-US" baseline="-25000" dirty="0" smtClean="0"/>
              <a:t>v</a:t>
            </a:r>
            <a:r>
              <a:rPr lang="en-US" dirty="0" smtClean="0"/>
              <a:t> Momentum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5</a:t>
            </a:fld>
            <a:endParaRPr lang="en-US" dirty="0"/>
          </a:p>
        </p:txBody>
      </p:sp>
      <p:pic>
        <p:nvPicPr>
          <p:cNvPr id="16" name="Picture 15" descr="vpiP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82" y="1381826"/>
            <a:ext cx="4407308" cy="2988864"/>
          </a:xfrm>
          <a:prstGeom prst="rect">
            <a:avLst/>
          </a:prstGeom>
        </p:spPr>
      </p:pic>
      <p:pic>
        <p:nvPicPr>
          <p:cNvPr id="17" name="Picture 16" descr="vpiP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7" y="1381824"/>
            <a:ext cx="4407310" cy="298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1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piE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03" y="1220521"/>
            <a:ext cx="5322523" cy="36095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π</a:t>
            </a:r>
            <a:r>
              <a:rPr lang="en-US" baseline="-25000" dirty="0" smtClean="0"/>
              <a:t>v</a:t>
            </a:r>
            <a:r>
              <a:rPr lang="en-US" dirty="0" smtClean="0"/>
              <a:t> Eta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377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42" y="1200150"/>
            <a:ext cx="6088219" cy="38008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Request ~250,000 </a:t>
            </a:r>
            <a:r>
              <a:rPr lang="en-US" dirty="0"/>
              <a:t>events for </a:t>
            </a:r>
            <a:r>
              <a:rPr lang="en-US" dirty="0" smtClean="0"/>
              <a:t>MC12.</a:t>
            </a:r>
          </a:p>
          <a:p>
            <a:r>
              <a:rPr lang="en-US" dirty="0" smtClean="0"/>
              <a:t>We would like </a:t>
            </a:r>
            <a:r>
              <a:rPr lang="en-US" dirty="0"/>
              <a:t>enough </a:t>
            </a:r>
            <a:r>
              <a:rPr lang="en-US" dirty="0" smtClean="0"/>
              <a:t>MC signal </a:t>
            </a:r>
            <a:r>
              <a:rPr lang="en-US" dirty="0"/>
              <a:t>events that our results </a:t>
            </a:r>
            <a:r>
              <a:rPr lang="en-US" dirty="0" smtClean="0"/>
              <a:t>are limited by systematic errors.</a:t>
            </a:r>
          </a:p>
          <a:p>
            <a:r>
              <a:rPr lang="en-US" dirty="0" smtClean="0"/>
              <a:t>We </a:t>
            </a:r>
            <a:r>
              <a:rPr lang="en-US" dirty="0"/>
              <a:t>also note that pileup reweighting reduces the statistical significance of signal </a:t>
            </a:r>
            <a:r>
              <a:rPr lang="en-US" dirty="0" smtClean="0"/>
              <a:t>events.</a:t>
            </a:r>
          </a:p>
        </p:txBody>
      </p:sp>
      <p:pic>
        <p:nvPicPr>
          <p:cNvPr id="5" name="Picture 4" descr="Screen Shot 2012-04-25 at 1.53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839" y="3095797"/>
            <a:ext cx="2817112" cy="1905174"/>
          </a:xfrm>
          <a:prstGeom prst="rect">
            <a:avLst/>
          </a:prstGeom>
        </p:spPr>
      </p:pic>
      <p:pic>
        <p:nvPicPr>
          <p:cNvPr id="6" name="Picture 5" descr="Screen Shot 2012-04-25 at 1.53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961" y="1200150"/>
            <a:ext cx="2791990" cy="18100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47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MSVx</a:t>
            </a:r>
            <a:r>
              <a:rPr lang="en-US" dirty="0" smtClean="0"/>
              <a:t> Analysis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207897"/>
          </a:xfrm>
        </p:spPr>
        <p:txBody>
          <a:bodyPr>
            <a:normAutofit/>
          </a:bodyPr>
          <a:lstStyle/>
          <a:p>
            <a:r>
              <a:rPr lang="en-US" dirty="0" smtClean="0"/>
              <a:t>A SVN package with our analysis code has been created:</a:t>
            </a:r>
            <a:br>
              <a:rPr lang="en-US" dirty="0" smtClean="0"/>
            </a:br>
            <a:r>
              <a:rPr lang="en-US" sz="1200" dirty="0" err="1" smtClean="0"/>
              <a:t>svn+ssh</a:t>
            </a:r>
            <a:r>
              <a:rPr lang="en-US" sz="1200" dirty="0" smtClean="0"/>
              <a:t>://</a:t>
            </a:r>
            <a:r>
              <a:rPr lang="en-US" sz="1200" dirty="0" err="1" smtClean="0"/>
              <a:t>svn.cern.ch</a:t>
            </a:r>
            <a:r>
              <a:rPr lang="en-US" sz="1200" dirty="0" smtClean="0"/>
              <a:t>/reps/</a:t>
            </a:r>
            <a:r>
              <a:rPr lang="en-US" sz="1200" dirty="0" err="1" smtClean="0"/>
              <a:t>atlasgrp</a:t>
            </a:r>
            <a:r>
              <a:rPr lang="en-US" sz="1200" dirty="0" smtClean="0"/>
              <a:t>/Physics/Exotic/Analysis/</a:t>
            </a:r>
            <a:r>
              <a:rPr lang="en-US" sz="1200" dirty="0" err="1" smtClean="0"/>
              <a:t>LongLived</a:t>
            </a:r>
            <a:r>
              <a:rPr lang="en-US" sz="1200" dirty="0" smtClean="0"/>
              <a:t>/</a:t>
            </a:r>
            <a:r>
              <a:rPr lang="en-US" sz="1200" dirty="0" err="1" smtClean="0"/>
              <a:t>HVHeavyFermionPairs</a:t>
            </a:r>
            <a:r>
              <a:rPr lang="en-US" sz="1200" dirty="0" smtClean="0"/>
              <a:t>/</a:t>
            </a:r>
            <a:r>
              <a:rPr lang="en-US" sz="1200" dirty="0" err="1" smtClean="0"/>
              <a:t>MSVxAnalysis</a:t>
            </a:r>
            <a:r>
              <a:rPr lang="en-US" sz="1200" dirty="0" smtClean="0"/>
              <a:t>/</a:t>
            </a:r>
          </a:p>
          <a:p>
            <a:r>
              <a:rPr lang="en-US" dirty="0" smtClean="0"/>
              <a:t>If there is analysis code which could be used by multiple analyses, we should try to identify it and make a shared package.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4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17" y="205979"/>
            <a:ext cx="8749480" cy="8572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Current </a:t>
            </a:r>
            <a:r>
              <a:rPr lang="en-US" dirty="0" err="1" smtClean="0"/>
              <a:t>MSVx</a:t>
            </a:r>
            <a:r>
              <a:rPr lang="en-US" dirty="0" smtClean="0"/>
              <a:t> Package Contents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53" y="971265"/>
            <a:ext cx="8814844" cy="3623358"/>
          </a:xfrm>
        </p:spPr>
        <p:txBody>
          <a:bodyPr>
            <a:normAutofit/>
          </a:bodyPr>
          <a:lstStyle/>
          <a:p>
            <a:r>
              <a:rPr lang="en-US" dirty="0" err="1"/>
              <a:t>TruthAnalysis</a:t>
            </a:r>
            <a:r>
              <a:rPr lang="en-US" dirty="0"/>
              <a:t> – Runs over fully reconstructed </a:t>
            </a:r>
            <a:r>
              <a:rPr lang="en-US" dirty="0" smtClean="0"/>
              <a:t>MC signal events.  Determines trigger and vertex reconstruction efficiencies for analysis.</a:t>
            </a:r>
            <a:endParaRPr lang="en-US" dirty="0"/>
          </a:p>
          <a:p>
            <a:r>
              <a:rPr lang="en-US" dirty="0" err="1" smtClean="0"/>
              <a:t>EvgenSample,EvgenSkimmer</a:t>
            </a:r>
            <a:r>
              <a:rPr lang="en-US" dirty="0" smtClean="0"/>
              <a:t> – Generates large samples of events at the MC level and skims the file to a more manageable size.</a:t>
            </a:r>
          </a:p>
        </p:txBody>
      </p:sp>
      <p:sp>
        <p:nvSpPr>
          <p:cNvPr id="4" name="Rectangle 3"/>
          <p:cNvSpPr/>
          <p:nvPr/>
        </p:nvSpPr>
        <p:spPr>
          <a:xfrm>
            <a:off x="8763000" y="4629150"/>
            <a:ext cx="30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B51EACD6-A525-4B49-8009-7F09B4461B46}" type="slidenum">
              <a:rPr lang="en-US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96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1951</TotalTime>
  <Words>224</Words>
  <Application>Microsoft Macintosh PowerPoint</Application>
  <PresentationFormat>On-screen Show (16:9)</PresentationFormat>
  <Paragraphs>41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Black</vt:lpstr>
      <vt:lpstr>MC11/12 Validation and Production: Higgs to Displaced, Heavy Fermions</vt:lpstr>
      <vt:lpstr>Validation Plots</vt:lpstr>
      <vt:lpstr>Higgs Momentum</vt:lpstr>
      <vt:lpstr>πv Decay Position</vt:lpstr>
      <vt:lpstr>πv Momentum</vt:lpstr>
      <vt:lpstr>πv Eta</vt:lpstr>
      <vt:lpstr>Plans</vt:lpstr>
      <vt:lpstr>MSVx Analysis Package</vt:lpstr>
      <vt:lpstr>Current MSVx Package Contents (1)</vt:lpstr>
      <vt:lpstr>PowerPoint Presentation</vt:lpstr>
      <vt:lpstr>PowerPoint Presentation</vt:lpstr>
      <vt:lpstr>Conclusions</vt:lpstr>
      <vt:lpstr>Backup Slides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MC11/12 Validation and Production of H  πvπv</dc:title>
  <dc:creator>Daniel Blackburn</dc:creator>
  <cp:lastModifiedBy>Daniel Blackburn</cp:lastModifiedBy>
  <cp:revision>128</cp:revision>
  <dcterms:created xsi:type="dcterms:W3CDTF">2012-04-23T11:13:03Z</dcterms:created>
  <dcterms:modified xsi:type="dcterms:W3CDTF">2012-04-27T12:42:49Z</dcterms:modified>
</cp:coreProperties>
</file>