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75" r:id="rId3"/>
    <p:sldId id="257" r:id="rId4"/>
    <p:sldId id="258" r:id="rId5"/>
    <p:sldId id="268" r:id="rId6"/>
    <p:sldId id="269" r:id="rId7"/>
    <p:sldId id="270" r:id="rId8"/>
    <p:sldId id="273" r:id="rId9"/>
    <p:sldId id="259" r:id="rId10"/>
    <p:sldId id="271" r:id="rId11"/>
    <p:sldId id="272" r:id="rId12"/>
    <p:sldId id="274" r:id="rId13"/>
    <p:sldId id="264" r:id="rId14"/>
    <p:sldId id="266" r:id="rId15"/>
    <p:sldId id="276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936B7-2A79-423C-A7E5-1976C439CA14}" type="datetimeFigureOut">
              <a:rPr lang="en-GB" smtClean="0"/>
              <a:pPr/>
              <a:t>13/06/2012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BA2F1-FD79-4712-A639-D572F1D369C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BA2F1-FD79-4712-A639-D572F1D369C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BA2F1-FD79-4712-A639-D572F1D369C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BA2F1-FD79-4712-A639-D572F1D369C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P. Cruikshank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CA1A6-6ACD-4F96-B88C-53B7424E13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aymond.Veness@cern.ch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9592" y="2132856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LHeC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Experimental Beam Pipe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36454" y="3284984"/>
            <a:ext cx="6901889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Paul Cruikshank, </a:t>
            </a: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Technology Department ,</a:t>
            </a: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Vacuum, Surfaces &amp; Coatings Group</a:t>
            </a:r>
          </a:p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(based on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LHeC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presentations, CDR and inputs from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R.Veness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J.Bosch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P.Kostka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2012 CERN-ECFA-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NuFECC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Workshop 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pic>
        <p:nvPicPr>
          <p:cNvPr id="10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188640"/>
            <a:ext cx="67687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Alternative Beam Pipe Solutions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1268760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CHAMBER COST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pic>
        <p:nvPicPr>
          <p:cNvPr id="16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1907704" y="378904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Cylinder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572000" y="4293096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Carbon-fibre, Carbon-Carbon</a:t>
            </a:r>
          </a:p>
          <a:p>
            <a:pPr algn="ctr"/>
            <a:r>
              <a:rPr lang="en-GB" dirty="0" smtClean="0"/>
              <a:t>Sandwich structures, Glassy carbon</a:t>
            </a:r>
          </a:p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051720" y="34290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555776" y="306896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Racetrack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059832" y="234888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½ cylinder, ½ ellipse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920" y="16288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½ cylinder, ½ ellipse tapering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195736" y="1844824"/>
            <a:ext cx="0" cy="31683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95736" y="5013176"/>
            <a:ext cx="561662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407696" y="537321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EXECUTION TIME, RISK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2267744" y="50131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Beryllium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36096" y="50131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Composites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23728" y="27089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Ellipse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3563888" y="19888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Variable wall thickness</a:t>
            </a:r>
            <a:endParaRPr lang="en-GB" dirty="0"/>
          </a:p>
        </p:txBody>
      </p:sp>
      <p:pic>
        <p:nvPicPr>
          <p:cNvPr id="40" name="Picture 3" descr="C:\Users\jbosch\AppData\Local\Microsoft\Windows\Temporary Internet Files\Content.Outlook\CTADA537\0411024_02-A5-at-72-d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2708920"/>
            <a:ext cx="1800200" cy="1224136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107504" y="393305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/>
              <a:t>LHCb</a:t>
            </a:r>
            <a:r>
              <a:rPr lang="en-GB" sz="1400" dirty="0" smtClean="0"/>
              <a:t> UX85/1</a:t>
            </a:r>
          </a:p>
          <a:p>
            <a:pPr algn="ctr"/>
            <a:r>
              <a:rPr lang="en-GB" sz="1400" dirty="0" smtClean="0"/>
              <a:t>Bi-conical Be</a:t>
            </a:r>
            <a:endParaRPr lang="en-GB" sz="1400" dirty="0"/>
          </a:p>
        </p:txBody>
      </p:sp>
      <p:pic>
        <p:nvPicPr>
          <p:cNvPr id="42" name="Picture 2" descr="Y:\Pictures\Carbon_Carbon_Pipe\Titanium-Carbon_05_11\Carbon_Titanium 05_11 030 (1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6283" y="2708920"/>
            <a:ext cx="1824202" cy="1368152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7164288" y="242088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C-C with ext liner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188640"/>
            <a:ext cx="6120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Timescale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1124744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 tentative timescale (months)............</a:t>
            </a:r>
            <a:endParaRPr lang="en-GB" sz="2000" dirty="0"/>
          </a:p>
        </p:txBody>
      </p:sp>
      <p:pic>
        <p:nvPicPr>
          <p:cNvPr id="16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7884368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804248" y="3573016"/>
            <a:ext cx="72008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596336" y="3573016"/>
            <a:ext cx="93610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coating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68144" y="3573016"/>
            <a:ext cx="86409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tender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716016" y="3573016"/>
            <a:ext cx="108012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approval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419872" y="3573016"/>
            <a:ext cx="122413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eng design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123728" y="3573016"/>
            <a:ext cx="122413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prototypes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79512" y="3573016"/>
            <a:ext cx="187220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composite studies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195736" y="2852936"/>
            <a:ext cx="11521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vac</a:t>
            </a:r>
            <a:r>
              <a:rPr lang="en-US" dirty="0" smtClean="0"/>
              <a:t> tests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899592" y="2852936"/>
            <a:ext cx="12241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vac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804248" y="39330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12-24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6084168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12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5076056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779912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971600" y="39330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24?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2483768" y="39330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24?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1403648" y="24928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12?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2555776" y="24928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12?</a:t>
            </a:r>
            <a:endParaRPr lang="en-GB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419872" y="5157192"/>
            <a:ext cx="2376264" cy="0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067944" y="486916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LEB WG</a:t>
            </a:r>
          </a:p>
          <a:p>
            <a:pPr algn="ctr"/>
            <a:r>
              <a:rPr lang="en-GB" dirty="0" smtClean="0"/>
              <a:t>(M. </a:t>
            </a:r>
            <a:r>
              <a:rPr lang="en-GB" dirty="0" err="1" smtClean="0"/>
              <a:t>Galillee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251520" y="5157192"/>
            <a:ext cx="3096344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11560" y="486916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Low Z materials R&amp;D</a:t>
            </a:r>
          </a:p>
          <a:p>
            <a:pPr algn="ctr"/>
            <a:r>
              <a:rPr lang="en-GB" dirty="0" smtClean="0"/>
              <a:t>(C. Garion)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419872" y="2204864"/>
            <a:ext cx="511256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860032" y="177281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Typical Be solution (3-4 yrs) 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611560" y="2276872"/>
            <a:ext cx="0" cy="1224136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79512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CDR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899592" y="3212976"/>
            <a:ext cx="244827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eng, layouts, integration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95536" y="602128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Additional manpower is necessary to advance on </a:t>
            </a:r>
            <a:r>
              <a:rPr lang="en-GB" dirty="0" err="1" smtClean="0"/>
              <a:t>LHeC</a:t>
            </a:r>
            <a:r>
              <a:rPr lang="en-GB" dirty="0" smtClean="0"/>
              <a:t> eng &amp; vacuum physics issues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26064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 to advance on vacuum system?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539552" y="1268760"/>
            <a:ext cx="7920880" cy="496855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next steps for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experimental area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Additional VSC engineering resources</a:t>
            </a:r>
          </a:p>
          <a:p>
            <a:pPr lvl="2"/>
            <a:r>
              <a:rPr lang="en-US" sz="1400" dirty="0" smtClean="0">
                <a:latin typeface="Arial" pitchFamily="34" charset="0"/>
                <a:cs typeface="Arial" pitchFamily="34" charset="0"/>
              </a:rPr>
              <a:t>Layouts, Integration, Supports, Instrumentation, Alignment, Heat Loads, Masks,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Bakeout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Pumps, Gauges, etc. (triplet to triplet)</a:t>
            </a:r>
          </a:p>
          <a:p>
            <a:pPr lvl="2"/>
            <a:r>
              <a:rPr lang="en-US" sz="1400" dirty="0" smtClean="0">
                <a:latin typeface="Arial" pitchFamily="34" charset="0"/>
                <a:cs typeface="Arial" pitchFamily="34" charset="0"/>
              </a:rPr>
              <a:t>Parallel engineering studies with other detector technologies.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Additional vacuum physics resources</a:t>
            </a:r>
          </a:p>
          <a:p>
            <a:pPr lvl="2"/>
            <a:r>
              <a:rPr lang="en-US" sz="1400" dirty="0" smtClean="0">
                <a:latin typeface="Arial" pitchFamily="34" charset="0"/>
                <a:cs typeface="Arial" pitchFamily="34" charset="0"/>
              </a:rPr>
              <a:t>Vacuum stability, simulations, experimental validations, coatings, etc. </a:t>
            </a:r>
          </a:p>
          <a:p>
            <a:pPr lvl="1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next steps for the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machine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Additional VSC engineering &amp; vacuum physics resources</a:t>
            </a:r>
          </a:p>
          <a:p>
            <a:pPr lvl="2"/>
            <a:r>
              <a:rPr lang="en-US" sz="1400" dirty="0" smtClean="0">
                <a:latin typeface="Arial" pitchFamily="34" charset="0"/>
                <a:cs typeface="Arial" pitchFamily="34" charset="0"/>
              </a:rPr>
              <a:t>SR heat loads, vacuum stability, dipole chamber design, heat extraction, etc.</a:t>
            </a:r>
          </a:p>
          <a:p>
            <a:pPr lvl="2">
              <a:buNone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75656" y="515719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     </a:t>
            </a:r>
            <a:r>
              <a:rPr lang="en-GB" sz="2400" b="1" dirty="0" smtClean="0">
                <a:solidFill>
                  <a:srgbClr val="FF0000"/>
                </a:solidFill>
              </a:rPr>
              <a:t>Fellows support in 2013 &amp; 2014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9672" y="573325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     Budget for design &amp; prototyping work 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26064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</a:t>
            </a:r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Summary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49685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The combined requirements of LHC/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LHeC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machine and experiments place a serious limit on the choice of materials for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beampipes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baseline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for the central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beampipe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can be considered as a solid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beryllium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chamber,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NEG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coated and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in-situ baked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Preliminary calculations have been made for simple ‘solid’,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half-cylindrical half-elliptical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geometries.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In beryllium, thickness in the order of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1.3 to 1.5 mm (RR)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2.5 to 3 mm (LR)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appear feasible.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Experience with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LHCb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conical chambers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does not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rule out complex shapes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Ongoing R&amp;D for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new materials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coatings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may give other options, but will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require several years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Vacuum physics &amp; engineering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studies must be made in parallel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with detector (&amp; machine) studies.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Additional vacuum resources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(personnel &amp; material) are required to continue with the these studies.</a:t>
            </a:r>
          </a:p>
        </p:txBody>
      </p:sp>
      <p:pic>
        <p:nvPicPr>
          <p:cNvPr id="10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332656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Thanks for listening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276872"/>
            <a:ext cx="2736304" cy="1656184"/>
          </a:xfrm>
          <a:prstGeom prst="rect">
            <a:avLst/>
          </a:prstGeom>
          <a:noFill/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1196752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Any Questions?</a:t>
            </a:r>
            <a:endParaRPr lang="en-GB" sz="3200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1628954" cy="162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9552" y="4365104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Paul Cruikshank - TE/VSC – </a:t>
            </a:r>
            <a:r>
              <a:rPr lang="en-GB" u="sng" dirty="0" smtClean="0">
                <a:solidFill>
                  <a:srgbClr val="0048BC"/>
                </a:solidFill>
                <a:latin typeface="Arial" pitchFamily="34" charset="0"/>
                <a:cs typeface="Arial" pitchFamily="34" charset="0"/>
              </a:rPr>
              <a:t>paul.cruikshank</a:t>
            </a:r>
            <a:r>
              <a:rPr lang="en-GB" u="sng" dirty="0" smtClean="0">
                <a:solidFill>
                  <a:srgbClr val="0048BC"/>
                </a:solidFill>
                <a:latin typeface="Arial" pitchFamily="34" charset="0"/>
                <a:cs typeface="Arial" pitchFamily="34" charset="0"/>
                <a:hlinkClick r:id="rId4"/>
              </a:rPr>
              <a:t>@cern.ch</a:t>
            </a:r>
            <a:endParaRPr lang="en-GB" u="sng" dirty="0" smtClean="0">
              <a:solidFill>
                <a:srgbClr val="0048B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/>
              <a:t> 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5157192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Acknowledgements – </a:t>
            </a:r>
            <a:r>
              <a:rPr lang="en-GB" sz="2000" dirty="0" err="1" smtClean="0"/>
              <a:t>R.Veness</a:t>
            </a:r>
            <a:r>
              <a:rPr lang="en-GB" sz="2000" dirty="0" smtClean="0"/>
              <a:t>, </a:t>
            </a:r>
            <a:r>
              <a:rPr lang="en-GB" sz="2000" dirty="0" err="1" smtClean="0"/>
              <a:t>J.Bosch</a:t>
            </a:r>
            <a:r>
              <a:rPr lang="en-GB" sz="2000" dirty="0" smtClean="0"/>
              <a:t>, </a:t>
            </a:r>
            <a:r>
              <a:rPr lang="en-GB" sz="2000" dirty="0" err="1" smtClean="0"/>
              <a:t>P.Kostka</a:t>
            </a:r>
            <a:endParaRPr lang="en-GB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03648" y="1340768"/>
          <a:ext cx="7272807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269"/>
                <a:gridCol w="2424269"/>
                <a:gridCol w="24242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Radiation </a:t>
                      </a:r>
                      <a:r>
                        <a:rPr lang="en-US" dirty="0" smtClean="0"/>
                        <a:t>length X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[cm]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Beryllium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Epoxy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</a:t>
                      </a:r>
                      <a:r>
                        <a:rPr lang="en-US" baseline="0" dirty="0" smtClean="0"/>
                        <a:t> low E !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Includes C-C &amp; Glassy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Carbon/Al (90/10)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Impregnated C</a:t>
                      </a:r>
                      <a:r>
                        <a:rPr lang="en-US" baseline="0" dirty="0" smtClean="0"/>
                        <a:t> matrix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Carbon/Al (60/40)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Impregnated C matrix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Al2O3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7920880" cy="5184576"/>
          </a:xfrm>
          <a:ln w="3175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9.8 Vacuum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Requirements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Synchrotron radiation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Synchrotron radiation power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Photon-induced desorption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cleaning and beam scrubbing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engineering issues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pumping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diagnostics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protection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HOM and Impedance implications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Bake-out of vacuum system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Shielding issues</a:t>
            </a:r>
          </a:p>
          <a:p>
            <a:pPr lvl="2" algn="just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Corrosion resistance</a:t>
            </a:r>
          </a:p>
          <a:p>
            <a:pPr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9.9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</a:t>
            </a:r>
            <a:endParaRPr lang="en-US" dirty="0" smtClean="0"/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Requirements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Choice of materials for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beampipes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geometries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Vacuum instrumentation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Synchrotron Radiation Masks</a:t>
            </a:r>
          </a:p>
          <a:p>
            <a:pPr lvl="1" algn="just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and Integration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6336704" cy="1143000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CDR – ‘Vacuum’ Chapter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4" name="Pictur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331640" y="4509120"/>
            <a:ext cx="3456384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48064" y="4653136"/>
            <a:ext cx="730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Today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7920880" cy="5184576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Machine Requirements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The LHC/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LHeC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beam vacuum system design requires control of a number of dynamic vacuum issues</a:t>
            </a:r>
          </a:p>
          <a:p>
            <a:pPr lvl="2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Ion induced desorption, electron stimulated desorption &amp; electron cloud, photon stimulated desorption</a:t>
            </a: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The primary factor in this control is low desorption yields from vacuum chamber surfaces</a:t>
            </a:r>
          </a:p>
          <a:p>
            <a:pPr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Experimental Vacuum</a:t>
            </a: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LHC/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LHeC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experimental chambers require low Z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materials (transparency, background)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Low Z, ultra-high vacuum compatible materials (e.g. aluminium, beryllium) have high desorption yields</a:t>
            </a:r>
          </a:p>
          <a:p>
            <a:pPr lvl="2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Titanium would be a possible exception</a:t>
            </a: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LHC overcame this by using thin-film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TiZrV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NEG coatings, but these require activation by heating the chamber to ~220°C</a:t>
            </a:r>
          </a:p>
          <a:p>
            <a:pPr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Radiation</a:t>
            </a: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LHC experimental interaction chambers are designed for in the order of 1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MGy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per year (at nominal luminosity), mainly from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collisions</a:t>
            </a:r>
          </a:p>
          <a:p>
            <a:pPr lvl="1" algn="just"/>
            <a:r>
              <a:rPr lang="en-US" sz="1400" dirty="0" smtClean="0">
                <a:latin typeface="Arial" pitchFamily="34" charset="0"/>
                <a:cs typeface="Arial" pitchFamily="34" charset="0"/>
              </a:rPr>
              <a:t>Low Z results in lowest possible residual activation of the highly exposed chamber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048672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LHC/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Experimental Vacuum Requirements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4968552" cy="72008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Preliminary Analysis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4536504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 material choice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The combination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transparency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temperature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resistance,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radiation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resistance,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UHV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compatibility, plus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mechanical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requirements resulted in the choice of NEG coated beryllium and/or aluminium for the critical central parts of LHC detector beampipes</a:t>
            </a:r>
          </a:p>
          <a:p>
            <a:pPr lvl="2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However, Beryllium is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expensive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toxic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limited in supply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!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lvl="1" algn="just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Composite beam pipes are not excluded but much more R&amp;D is necessary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10242" name="Picture 2" descr="http://www.bzeeb.de/data/arbeiten/1/img/img_element_beryll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068960"/>
            <a:ext cx="1944216" cy="1460908"/>
          </a:xfrm>
          <a:prstGeom prst="rect">
            <a:avLst/>
          </a:prstGeom>
          <a:noFill/>
        </p:spPr>
      </p:pic>
      <p:pic>
        <p:nvPicPr>
          <p:cNvPr id="10244" name="Picture 4" descr="http://us1.webpublications.com.au/static/images/articles/i1109/110989_7lo.jpg"/>
          <p:cNvPicPr>
            <a:picLocks noChangeAspect="1" noChangeArrowheads="1"/>
          </p:cNvPicPr>
          <p:nvPr/>
        </p:nvPicPr>
        <p:blipFill>
          <a:blip r:embed="rId3" cstate="print"/>
          <a:srcRect l="5006" t="13560" r="7379" b="11858"/>
          <a:stretch>
            <a:fillRect/>
          </a:stretch>
        </p:blipFill>
        <p:spPr bwMode="auto">
          <a:xfrm>
            <a:off x="5076056" y="3789040"/>
            <a:ext cx="2520280" cy="1584176"/>
          </a:xfrm>
          <a:prstGeom prst="rect">
            <a:avLst/>
          </a:prstGeom>
          <a:noFill/>
        </p:spPr>
      </p:pic>
      <p:pic>
        <p:nvPicPr>
          <p:cNvPr id="11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/>
          </p:cNvSpPr>
          <p:nvPr/>
        </p:nvSpPr>
        <p:spPr bwMode="auto">
          <a:xfrm>
            <a:off x="1763688" y="1772816"/>
            <a:ext cx="2232422" cy="366117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26788" tIns="26788" rIns="26788" bIns="26788"/>
          <a:lstStyle/>
          <a:p>
            <a:r>
              <a:rPr lang="en-US" sz="2000" dirty="0">
                <a:solidFill>
                  <a:srgbClr val="1DFF01"/>
                </a:solidFill>
                <a:latin typeface="Calibri" charset="0"/>
                <a:cs typeface="Calibri" charset="0"/>
                <a:sym typeface="Calibri" charset="0"/>
              </a:rPr>
              <a:t>SR Fan</a:t>
            </a:r>
            <a:r>
              <a:rPr lang="en-US" sz="2000" dirty="0">
                <a:latin typeface="Calibri" charset="0"/>
                <a:cs typeface="Calibri" charset="0"/>
                <a:sym typeface="Calibri" charset="0"/>
              </a:rPr>
              <a:t> growth with z</a:t>
            </a:r>
          </a:p>
        </p:txBody>
      </p:sp>
      <p:sp>
        <p:nvSpPr>
          <p:cNvPr id="23556" name="Rectangle 4"/>
          <p:cNvSpPr>
            <a:spLocks/>
          </p:cNvSpPr>
          <p:nvPr/>
        </p:nvSpPr>
        <p:spPr bwMode="auto">
          <a:xfrm>
            <a:off x="5267400" y="4874494"/>
            <a:ext cx="2696766" cy="571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26788" tIns="26788" rIns="26788" bIns="26788"/>
          <a:lstStyle/>
          <a:p>
            <a:r>
              <a:rPr lang="en-US" sz="1700" dirty="0">
                <a:solidFill>
                  <a:srgbClr val="1DFF01"/>
                </a:solidFill>
                <a:latin typeface="Calibri" charset="0"/>
                <a:cs typeface="Calibri" charset="0"/>
                <a:sym typeface="Calibri" charset="0"/>
              </a:rPr>
              <a:t>SR Fan</a:t>
            </a:r>
            <a:r>
              <a:rPr lang="en-US" sz="1700" dirty="0">
                <a:latin typeface="Calibri" charset="0"/>
                <a:cs typeface="Calibri" charset="0"/>
                <a:sym typeface="Calibri" charset="0"/>
              </a:rPr>
              <a:t> growth with z</a:t>
            </a:r>
          </a:p>
          <a:p>
            <a:r>
              <a:rPr lang="en-US" sz="1700" dirty="0">
                <a:latin typeface="Calibri" charset="0"/>
                <a:cs typeface="Calibri" charset="0"/>
                <a:sym typeface="Calibri" charset="0"/>
              </a:rPr>
              <a:t>(high luminosity case)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932662" y="4126632"/>
            <a:ext cx="1366242" cy="379512"/>
            <a:chOff x="0" y="0"/>
            <a:chExt cx="1224" cy="339"/>
          </a:xfrm>
        </p:grpSpPr>
        <p:sp>
          <p:nvSpPr>
            <p:cNvPr id="23557" name="Rectangle 5"/>
            <p:cNvSpPr>
              <a:spLocks/>
            </p:cNvSpPr>
            <p:nvPr/>
          </p:nvSpPr>
          <p:spPr bwMode="auto">
            <a:xfrm>
              <a:off x="587" y="20"/>
              <a:ext cx="448" cy="160"/>
            </a:xfrm>
            <a:prstGeom prst="rect">
              <a:avLst/>
            </a:prstGeom>
            <a:solidFill>
              <a:srgbClr val="3448CA"/>
            </a:solidFill>
            <a:ln w="9525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5399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8" name="Rectangle 6"/>
            <p:cNvSpPr>
              <a:spLocks/>
            </p:cNvSpPr>
            <p:nvPr/>
          </p:nvSpPr>
          <p:spPr bwMode="auto">
            <a:xfrm>
              <a:off x="0" y="0"/>
              <a:ext cx="1224" cy="339"/>
            </a:xfrm>
            <a:prstGeom prst="rect">
              <a:avLst/>
            </a:prstGeom>
            <a:noFill/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40639" bIns="0"/>
            <a:lstStyle/>
            <a:p>
              <a:pPr marL="27905"/>
              <a:r>
                <a:rPr lang="en-US" sz="1300" dirty="0">
                  <a:latin typeface="Calibri" charset="0"/>
                  <a:cs typeface="Calibri" charset="0"/>
                  <a:sym typeface="Calibri" charset="0"/>
                </a:rPr>
                <a:t>Legend :  Dipole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79513" y="3429000"/>
            <a:ext cx="4464496" cy="2592288"/>
            <a:chOff x="0" y="0"/>
            <a:chExt cx="4440" cy="2664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0" y="0"/>
              <a:ext cx="4318" cy="2664"/>
              <a:chOff x="0" y="0"/>
              <a:chExt cx="4318" cy="2664"/>
            </a:xfrm>
          </p:grpSpPr>
          <p:grpSp>
            <p:nvGrpSpPr>
              <p:cNvPr id="5" name="Group 17"/>
              <p:cNvGrpSpPr>
                <a:grpSpLocks/>
              </p:cNvGrpSpPr>
              <p:nvPr/>
            </p:nvGrpSpPr>
            <p:grpSpPr bwMode="auto">
              <a:xfrm>
                <a:off x="0" y="0"/>
                <a:ext cx="4318" cy="2664"/>
                <a:chOff x="0" y="0"/>
                <a:chExt cx="4318" cy="2664"/>
              </a:xfrm>
            </p:grpSpPr>
            <p:grpSp>
              <p:nvGrpSpPr>
                <p:cNvPr id="6" name="Group 1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318" cy="2664"/>
                  <a:chOff x="0" y="0"/>
                  <a:chExt cx="4318" cy="2664"/>
                </a:xfrm>
              </p:grpSpPr>
              <p:pic>
                <p:nvPicPr>
                  <p:cNvPr id="23560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l="10158" t="8029" r="6905" b="6229"/>
                  <a:stretch>
                    <a:fillRect/>
                  </a:stretch>
                </p:blipFill>
                <p:spPr bwMode="auto">
                  <a:xfrm>
                    <a:off x="196" y="234"/>
                    <a:ext cx="4122" cy="2222"/>
                  </a:xfrm>
                  <a:prstGeom prst="rect">
                    <a:avLst/>
                  </a:prstGeom>
                  <a:noFill/>
                  <a:ln w="12700" cap="rnd">
                    <a:noFill/>
                    <a:round/>
                    <a:headEnd/>
                    <a:tailEnd/>
                  </a:ln>
                </p:spPr>
              </p:pic>
              <p:sp>
                <p:nvSpPr>
                  <p:cNvPr id="23561" name="Rectangle 9"/>
                  <p:cNvSpPr>
                    <a:spLocks/>
                  </p:cNvSpPr>
                  <p:nvPr/>
                </p:nvSpPr>
                <p:spPr bwMode="auto">
                  <a:xfrm>
                    <a:off x="752" y="0"/>
                    <a:ext cx="2976" cy="2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lIns="38100" tIns="38100" rIns="38100" bIns="38100"/>
                  <a:lstStyle/>
                  <a:p>
                    <a:pPr algn="l"/>
                    <a:r>
                      <a:rPr lang="en-US" sz="1300" dirty="0">
                        <a:solidFill>
                          <a:srgbClr val="D90B00"/>
                        </a:solidFill>
                        <a:latin typeface="Arial" charset="0"/>
                        <a:cs typeface="Arial" charset="0"/>
                        <a:sym typeface="Arial" charset="0"/>
                      </a:rPr>
                      <a:t>RR Option</a:t>
                    </a:r>
                    <a:r>
                      <a:rPr lang="en-US" sz="1300" dirty="0">
                        <a:latin typeface="Arial" charset="0"/>
                        <a:cs typeface="Arial" charset="0"/>
                        <a:sym typeface="Arial" charset="0"/>
                      </a:rPr>
                      <a:t> - Beam &amp; Fan Envelopes</a:t>
                    </a:r>
                  </a:p>
                </p:txBody>
              </p:sp>
              <p:sp>
                <p:nvSpPr>
                  <p:cNvPr id="23562" name="AutoShape 10"/>
                  <p:cNvSpPr>
                    <a:spLocks/>
                  </p:cNvSpPr>
                  <p:nvPr/>
                </p:nvSpPr>
                <p:spPr bwMode="auto">
                  <a:xfrm rot="-5400000">
                    <a:off x="-145" y="1242"/>
                    <a:ext cx="491" cy="201"/>
                  </a:xfrm>
                  <a:custGeom>
                    <a:avLst/>
                    <a:gdLst>
                      <a:gd name="T0" fmla="*/ 10800 w 21600"/>
                      <a:gd name="T1" fmla="*/ 10800 h 21600"/>
                    </a:gdLst>
                    <a:ahLst/>
                    <a:cxnLst>
                      <a:cxn ang="0">
                        <a:pos x="T0" y="T1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  <a:moveTo>
                          <a:pt x="0" y="0"/>
                        </a:moveTo>
                      </a:path>
                    </a:pathLst>
                  </a:custGeom>
                  <a:noFill/>
                  <a:ln w="12700" cap="flat">
                    <a:noFill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lIns="38100" tIns="38100" rIns="38100" bIns="38100"/>
                  <a:lstStyle/>
                  <a:p>
                    <a:pPr algn="l"/>
                    <a:r>
                      <a:rPr lang="en-US" sz="900" dirty="0">
                        <a:latin typeface="Arial" charset="0"/>
                        <a:cs typeface="Arial" charset="0"/>
                        <a:sym typeface="Arial" charset="0"/>
                      </a:rPr>
                      <a:t>x [mm]</a:t>
                    </a:r>
                  </a:p>
                </p:txBody>
              </p:sp>
              <p:sp>
                <p:nvSpPr>
                  <p:cNvPr id="23563" name="Rectangle 11"/>
                  <p:cNvSpPr>
                    <a:spLocks/>
                  </p:cNvSpPr>
                  <p:nvPr/>
                </p:nvSpPr>
                <p:spPr bwMode="auto">
                  <a:xfrm>
                    <a:off x="2008" y="2462"/>
                    <a:ext cx="503" cy="202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lIns="38100" tIns="38100" rIns="38100" bIns="38100"/>
                  <a:lstStyle/>
                  <a:p>
                    <a:pPr algn="l"/>
                    <a:r>
                      <a:rPr lang="en-US" sz="900" dirty="0">
                        <a:latin typeface="Arial" charset="0"/>
                        <a:cs typeface="Arial" charset="0"/>
                        <a:sym typeface="Arial" charset="0"/>
                      </a:rPr>
                      <a:t>z [mm]</a:t>
                    </a:r>
                  </a:p>
                </p:txBody>
              </p:sp>
            </p:grpSp>
            <p:grpSp>
              <p:nvGrpSpPr>
                <p:cNvPr id="7" name="Group 16"/>
                <p:cNvGrpSpPr>
                  <a:grpSpLocks/>
                </p:cNvGrpSpPr>
                <p:nvPr/>
              </p:nvGrpSpPr>
              <p:grpSpPr bwMode="auto">
                <a:xfrm>
                  <a:off x="1554" y="239"/>
                  <a:ext cx="1368" cy="230"/>
                  <a:chOff x="0" y="0"/>
                  <a:chExt cx="1367" cy="230"/>
                </a:xfrm>
              </p:grpSpPr>
              <p:sp>
                <p:nvSpPr>
                  <p:cNvPr id="23565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0" y="228"/>
                    <a:ext cx="627" cy="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3566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0" y="228"/>
                    <a:ext cx="683" cy="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3567" name="Rectangle 15"/>
                  <p:cNvSpPr>
                    <a:spLocks/>
                  </p:cNvSpPr>
                  <p:nvPr/>
                </p:nvSpPr>
                <p:spPr bwMode="auto">
                  <a:xfrm>
                    <a:off x="398" y="0"/>
                    <a:ext cx="586" cy="221"/>
                  </a:xfrm>
                  <a:prstGeom prst="rect">
                    <a:avLst/>
                  </a:prstGeom>
                  <a:noFill/>
                  <a:ln w="9525" cap="flat">
                    <a:noFill/>
                    <a:miter lim="800000"/>
                    <a:headEnd type="none" w="med" len="med"/>
                    <a:tailEnd type="none" w="med" len="med"/>
                  </a:ln>
                </p:spPr>
                <p:txBody>
                  <a:bodyPr lIns="38100" tIns="38100" rIns="38100" bIns="38100"/>
                  <a:lstStyle/>
                  <a:p>
                    <a:pPr algn="l"/>
                    <a:r>
                      <a:rPr lang="en-US" sz="1000" dirty="0">
                        <a:solidFill>
                          <a:srgbClr val="003DCC"/>
                        </a:solidFill>
                        <a:latin typeface="Arial Bold Italic" charset="0"/>
                        <a:cs typeface="Arial Bold Italic" charset="0"/>
                        <a:sym typeface="Arial Bold Italic" charset="0"/>
                      </a:rPr>
                      <a:t>e</a:t>
                    </a:r>
                    <a:r>
                      <a:rPr lang="en-US" sz="1000" dirty="0">
                        <a:latin typeface="Arial Bold Italic" charset="0"/>
                        <a:cs typeface="Arial Bold Italic" charset="0"/>
                        <a:sym typeface="Arial Bold Italic" charset="0"/>
                      </a:rPr>
                      <a:t>         </a:t>
                    </a:r>
                    <a:r>
                      <a:rPr lang="en-US" sz="1000" dirty="0">
                        <a:solidFill>
                          <a:srgbClr val="D90B00"/>
                        </a:solidFill>
                        <a:latin typeface="Arial Bold Italic" charset="0"/>
                        <a:cs typeface="Arial Bold Italic" charset="0"/>
                        <a:sym typeface="Arial Bold Italic" charset="0"/>
                      </a:rPr>
                      <a:t>p</a:t>
                    </a:r>
                  </a:p>
                </p:txBody>
              </p:sp>
            </p:grpSp>
          </p:grpSp>
          <p:sp>
            <p:nvSpPr>
              <p:cNvPr id="23570" name="Rectangle 18"/>
              <p:cNvSpPr>
                <a:spLocks/>
              </p:cNvSpPr>
              <p:nvPr/>
            </p:nvSpPr>
            <p:spPr bwMode="auto">
              <a:xfrm>
                <a:off x="609" y="742"/>
                <a:ext cx="1207" cy="201"/>
              </a:xfrm>
              <a:prstGeom prst="rect">
                <a:avLst/>
              </a:prstGeom>
              <a:solidFill>
                <a:srgbClr val="3448CA"/>
              </a:solidFill>
              <a:ln w="63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71" name="Rectangle 19"/>
              <p:cNvSpPr>
                <a:spLocks/>
              </p:cNvSpPr>
              <p:nvPr/>
            </p:nvSpPr>
            <p:spPr bwMode="auto">
              <a:xfrm>
                <a:off x="2700" y="741"/>
                <a:ext cx="1207" cy="202"/>
              </a:xfrm>
              <a:prstGeom prst="rect">
                <a:avLst/>
              </a:prstGeom>
              <a:solidFill>
                <a:srgbClr val="3448CA"/>
              </a:solidFill>
              <a:ln w="63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72" name="Rectangle 20"/>
              <p:cNvSpPr>
                <a:spLocks/>
              </p:cNvSpPr>
              <p:nvPr/>
            </p:nvSpPr>
            <p:spPr bwMode="auto">
              <a:xfrm>
                <a:off x="609" y="1777"/>
                <a:ext cx="1207" cy="201"/>
              </a:xfrm>
              <a:prstGeom prst="rect">
                <a:avLst/>
              </a:prstGeom>
              <a:solidFill>
                <a:srgbClr val="3448CA"/>
              </a:solidFill>
              <a:ln w="63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73" name="Rectangle 21"/>
              <p:cNvSpPr>
                <a:spLocks/>
              </p:cNvSpPr>
              <p:nvPr/>
            </p:nvSpPr>
            <p:spPr bwMode="auto">
              <a:xfrm>
                <a:off x="2690" y="1777"/>
                <a:ext cx="1207" cy="201"/>
              </a:xfrm>
              <a:prstGeom prst="rect">
                <a:avLst/>
              </a:prstGeom>
              <a:solidFill>
                <a:srgbClr val="3448CA"/>
              </a:solidFill>
              <a:ln w="63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3575" name="Rectangle 23"/>
            <p:cNvSpPr>
              <a:spLocks/>
            </p:cNvSpPr>
            <p:nvPr/>
          </p:nvSpPr>
          <p:spPr bwMode="auto">
            <a:xfrm>
              <a:off x="2550" y="2048"/>
              <a:ext cx="1890" cy="232"/>
            </a:xfrm>
            <a:prstGeom prst="rect">
              <a:avLst/>
            </a:prstGeom>
            <a:noFill/>
            <a:ln w="12700" cap="rnd">
              <a:noFill/>
              <a:round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r>
                <a:rPr lang="en-US" sz="1000" dirty="0">
                  <a:latin typeface="Calibri" charset="0"/>
                  <a:cs typeface="Calibri" charset="0"/>
                  <a:sym typeface="Calibri" charset="0"/>
                </a:rPr>
                <a:t>Triplet Position z= ~22m</a:t>
              </a:r>
            </a:p>
          </p:txBody>
        </p: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4499992" y="947663"/>
            <a:ext cx="4420766" cy="2697361"/>
            <a:chOff x="0" y="0"/>
            <a:chExt cx="4241" cy="2520"/>
          </a:xfrm>
        </p:grpSpPr>
        <p:grpSp>
          <p:nvGrpSpPr>
            <p:cNvPr id="9" name="Group 37"/>
            <p:cNvGrpSpPr>
              <a:grpSpLocks/>
            </p:cNvGrpSpPr>
            <p:nvPr/>
          </p:nvGrpSpPr>
          <p:grpSpPr bwMode="auto">
            <a:xfrm>
              <a:off x="0" y="0"/>
              <a:ext cx="4093" cy="2520"/>
              <a:chOff x="0" y="0"/>
              <a:chExt cx="4093" cy="2520"/>
            </a:xfrm>
          </p:grpSpPr>
          <p:pic>
            <p:nvPicPr>
              <p:cNvPr id="23577" name="Picture 2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335" t="5925" r="5322" b="5925"/>
              <a:stretch>
                <a:fillRect/>
              </a:stretch>
            </p:blipFill>
            <p:spPr bwMode="auto">
              <a:xfrm>
                <a:off x="182" y="227"/>
                <a:ext cx="3911" cy="2101"/>
              </a:xfrm>
              <a:prstGeom prst="rect">
                <a:avLst/>
              </a:prstGeom>
              <a:noFill/>
              <a:ln w="12700" cap="rnd">
                <a:noFill/>
                <a:round/>
                <a:headEnd/>
                <a:tailEnd/>
              </a:ln>
            </p:spPr>
          </p:pic>
          <p:sp>
            <p:nvSpPr>
              <p:cNvPr id="23578" name="Rectangle 26"/>
              <p:cNvSpPr>
                <a:spLocks/>
              </p:cNvSpPr>
              <p:nvPr/>
            </p:nvSpPr>
            <p:spPr bwMode="auto">
              <a:xfrm>
                <a:off x="844" y="0"/>
                <a:ext cx="2765" cy="225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38100" tIns="38100" rIns="38100" bIns="38100"/>
              <a:lstStyle/>
              <a:p>
                <a:pPr algn="l"/>
                <a:r>
                  <a:rPr lang="en-US" sz="1300" dirty="0">
                    <a:solidFill>
                      <a:srgbClr val="D90B00"/>
                    </a:solidFill>
                    <a:latin typeface="Arial" charset="0"/>
                    <a:cs typeface="Arial" charset="0"/>
                    <a:sym typeface="Arial" charset="0"/>
                  </a:rPr>
                  <a:t>LR Option</a:t>
                </a:r>
                <a:r>
                  <a:rPr lang="en-US" sz="1300" dirty="0">
                    <a:latin typeface="Arial" charset="0"/>
                    <a:cs typeface="Arial" charset="0"/>
                    <a:sym typeface="Arial" charset="0"/>
                  </a:rPr>
                  <a:t> - Beam &amp; Fan Envelopes</a:t>
                </a:r>
              </a:p>
            </p:txBody>
          </p:sp>
          <p:sp>
            <p:nvSpPr>
              <p:cNvPr id="23579" name="AutoShape 27"/>
              <p:cNvSpPr>
                <a:spLocks/>
              </p:cNvSpPr>
              <p:nvPr/>
            </p:nvSpPr>
            <p:spPr bwMode="auto">
              <a:xfrm rot="-5400000">
                <a:off x="-136" y="1152"/>
                <a:ext cx="460" cy="188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38100" tIns="38100" rIns="38100" bIns="38100"/>
              <a:lstStyle/>
              <a:p>
                <a:pPr algn="l"/>
                <a:r>
                  <a:rPr lang="en-US" sz="900" dirty="0">
                    <a:latin typeface="Arial" charset="0"/>
                    <a:cs typeface="Arial" charset="0"/>
                    <a:sym typeface="Arial" charset="0"/>
                  </a:rPr>
                  <a:t>x [mm]</a:t>
                </a:r>
              </a:p>
            </p:txBody>
          </p:sp>
          <p:sp>
            <p:nvSpPr>
              <p:cNvPr id="23580" name="Rectangle 28"/>
              <p:cNvSpPr>
                <a:spLocks/>
              </p:cNvSpPr>
              <p:nvPr/>
            </p:nvSpPr>
            <p:spPr bwMode="auto">
              <a:xfrm>
                <a:off x="1934" y="2331"/>
                <a:ext cx="471" cy="189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38100" tIns="38100" rIns="38100" bIns="38100"/>
              <a:lstStyle/>
              <a:p>
                <a:pPr algn="l"/>
                <a:r>
                  <a:rPr lang="en-US" sz="900" dirty="0">
                    <a:latin typeface="Arial" charset="0"/>
                    <a:cs typeface="Arial" charset="0"/>
                    <a:sym typeface="Arial" charset="0"/>
                  </a:rPr>
                  <a:t>z [mm]</a:t>
                </a:r>
              </a:p>
            </p:txBody>
          </p:sp>
          <p:grpSp>
            <p:nvGrpSpPr>
              <p:cNvPr id="10" name="Group 32"/>
              <p:cNvGrpSpPr>
                <a:grpSpLocks/>
              </p:cNvGrpSpPr>
              <p:nvPr/>
            </p:nvGrpSpPr>
            <p:grpSpPr bwMode="auto">
              <a:xfrm>
                <a:off x="1470" y="215"/>
                <a:ext cx="1279" cy="215"/>
                <a:chOff x="0" y="0"/>
                <a:chExt cx="1278" cy="215"/>
              </a:xfrm>
            </p:grpSpPr>
            <p:sp>
              <p:nvSpPr>
                <p:cNvPr id="23581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692" y="214"/>
                  <a:ext cx="586" cy="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3582" name="Line 30"/>
                <p:cNvSpPr>
                  <a:spLocks noChangeShapeType="1"/>
                </p:cNvSpPr>
                <p:nvPr/>
              </p:nvSpPr>
              <p:spPr bwMode="auto">
                <a:xfrm>
                  <a:off x="0" y="214"/>
                  <a:ext cx="639" cy="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3583" name="Rectangle 31"/>
                <p:cNvSpPr>
                  <a:spLocks/>
                </p:cNvSpPr>
                <p:nvPr/>
              </p:nvSpPr>
              <p:spPr bwMode="auto">
                <a:xfrm>
                  <a:off x="372" y="0"/>
                  <a:ext cx="549" cy="206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38100" bIns="38100"/>
                <a:lstStyle/>
                <a:p>
                  <a:pPr algn="l"/>
                  <a:r>
                    <a:rPr lang="en-US" sz="1000" dirty="0">
                      <a:solidFill>
                        <a:srgbClr val="003DCC"/>
                      </a:solidFill>
                      <a:latin typeface="Arial Bold Italic" charset="0"/>
                      <a:cs typeface="Arial Bold Italic" charset="0"/>
                      <a:sym typeface="Arial Bold Italic" charset="0"/>
                    </a:rPr>
                    <a:t>e</a:t>
                  </a:r>
                  <a:r>
                    <a:rPr lang="en-US" sz="1000" dirty="0">
                      <a:latin typeface="Arial Bold Italic" charset="0"/>
                      <a:cs typeface="Arial Bold Italic" charset="0"/>
                      <a:sym typeface="Arial Bold Italic" charset="0"/>
                    </a:rPr>
                    <a:t>         </a:t>
                  </a:r>
                  <a:r>
                    <a:rPr lang="en-US" sz="1000" dirty="0">
                      <a:solidFill>
                        <a:srgbClr val="D90B00"/>
                      </a:solidFill>
                      <a:latin typeface="Arial Bold Italic" charset="0"/>
                      <a:cs typeface="Arial Bold Italic" charset="0"/>
                      <a:sym typeface="Arial Bold Italic" charset="0"/>
                    </a:rPr>
                    <a:t>p</a:t>
                  </a:r>
                </a:p>
              </p:txBody>
            </p:sp>
          </p:grpSp>
          <p:sp>
            <p:nvSpPr>
              <p:cNvPr id="23585" name="Rectangle 33"/>
              <p:cNvSpPr>
                <a:spLocks/>
              </p:cNvSpPr>
              <p:nvPr/>
            </p:nvSpPr>
            <p:spPr bwMode="auto">
              <a:xfrm>
                <a:off x="683" y="646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86" name="Rectangle 34"/>
              <p:cNvSpPr>
                <a:spLocks/>
              </p:cNvSpPr>
              <p:nvPr/>
            </p:nvSpPr>
            <p:spPr bwMode="auto">
              <a:xfrm>
                <a:off x="2131" y="646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87" name="Rectangle 35"/>
              <p:cNvSpPr>
                <a:spLocks/>
              </p:cNvSpPr>
              <p:nvPr/>
            </p:nvSpPr>
            <p:spPr bwMode="auto">
              <a:xfrm>
                <a:off x="673" y="1803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88" name="Rectangle 36"/>
              <p:cNvSpPr>
                <a:spLocks/>
              </p:cNvSpPr>
              <p:nvPr/>
            </p:nvSpPr>
            <p:spPr bwMode="auto">
              <a:xfrm>
                <a:off x="2121" y="1803"/>
                <a:ext cx="1449" cy="171"/>
              </a:xfrm>
              <a:prstGeom prst="rect">
                <a:avLst/>
              </a:prstGeom>
              <a:solidFill>
                <a:srgbClr val="3448CA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3590" name="Rectangle 38"/>
            <p:cNvSpPr>
              <a:spLocks/>
            </p:cNvSpPr>
            <p:nvPr/>
          </p:nvSpPr>
          <p:spPr bwMode="auto">
            <a:xfrm>
              <a:off x="2737" y="2014"/>
              <a:ext cx="1504" cy="184"/>
            </a:xfrm>
            <a:prstGeom prst="rect">
              <a:avLst/>
            </a:prstGeom>
            <a:noFill/>
            <a:ln w="12700" cap="rnd">
              <a:noFill/>
              <a:round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r>
                <a:rPr lang="en-US" sz="1000" dirty="0">
                  <a:latin typeface="Calibri" charset="0"/>
                  <a:cs typeface="Calibri" charset="0"/>
                  <a:sym typeface="Calibri" charset="0"/>
                </a:rPr>
                <a:t>Triplet Position z= ~10m</a:t>
              </a:r>
            </a:p>
          </p:txBody>
        </p:sp>
      </p:grp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pic>
        <p:nvPicPr>
          <p:cNvPr id="44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45" name="Picture 4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1259632" y="260648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LR, RR option – Beams &amp; SR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6255767" y="2708920"/>
            <a:ext cx="692497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y=22 mm</a:t>
            </a: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7740352" y="4005064"/>
            <a:ext cx="692497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x=22 mm</a:t>
            </a: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2915816" y="4101390"/>
            <a:ext cx="795089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x= -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55 mm</a:t>
            </a: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323528" y="1052736"/>
            <a:ext cx="4988471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sz="1700" dirty="0">
                <a:solidFill>
                  <a:srgbClr val="FF2712"/>
                </a:solidFill>
                <a:latin typeface="Arial" charset="0"/>
                <a:cs typeface="Arial" charset="0"/>
                <a:sym typeface="Arial" charset="0"/>
              </a:rPr>
              <a:t>LR</a:t>
            </a:r>
            <a:r>
              <a:rPr lang="en-US" sz="1700" dirty="0">
                <a:latin typeface="Arial" charset="0"/>
                <a:cs typeface="Arial" charset="0"/>
                <a:sym typeface="Arial" charset="0"/>
              </a:rPr>
              <a:t> - Inner Dimensions</a:t>
            </a:r>
            <a:endParaRPr lang="en-US" sz="1700" baseline="32000" dirty="0">
              <a:latin typeface="Arial" charset="0"/>
              <a:ea typeface="Lucida Grande" charset="0"/>
              <a:cs typeface="Lucida Grande" charset="0"/>
              <a:sym typeface="Arial" charset="0"/>
            </a:endParaRPr>
          </a:p>
          <a:p>
            <a:pPr algn="l"/>
            <a:r>
              <a:rPr lang="en-US" sz="1700" dirty="0">
                <a:latin typeface="Arial" charset="0"/>
                <a:cs typeface="Arial" charset="0"/>
                <a:sym typeface="Arial" charset="0"/>
              </a:rPr>
              <a:t>Circular(x)=</a:t>
            </a:r>
            <a:r>
              <a:rPr lang="en-US" sz="1700" dirty="0" smtClean="0">
                <a:latin typeface="Arial" charset="0"/>
                <a:cs typeface="Arial" charset="0"/>
                <a:sym typeface="Arial" charset="0"/>
              </a:rPr>
              <a:t>22 mm</a:t>
            </a:r>
            <a:r>
              <a:rPr lang="en-US" sz="1700" dirty="0">
                <a:latin typeface="Arial" charset="0"/>
                <a:cs typeface="Arial" charset="0"/>
                <a:sym typeface="Arial" charset="0"/>
              </a:rPr>
              <a:t>; Elliptical(-x)=-</a:t>
            </a:r>
            <a:r>
              <a:rPr lang="en-US" sz="1700" dirty="0" smtClean="0">
                <a:latin typeface="Arial" charset="0"/>
                <a:cs typeface="Arial" charset="0"/>
                <a:sym typeface="Arial" charset="0"/>
              </a:rPr>
              <a:t>55 mm, y=22 mm</a:t>
            </a:r>
            <a:endParaRPr lang="en-US" sz="1700" dirty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17414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026639"/>
            <a:ext cx="5038344" cy="219875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7415" name="Rectangle 7"/>
          <p:cNvSpPr>
            <a:spLocks/>
          </p:cNvSpPr>
          <p:nvPr/>
        </p:nvSpPr>
        <p:spPr bwMode="auto">
          <a:xfrm>
            <a:off x="323528" y="1772816"/>
            <a:ext cx="4808814" cy="80021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7" bIns="0">
            <a:spAutoFit/>
          </a:bodyPr>
          <a:lstStyle/>
          <a:p>
            <a:pPr algn="l"/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housing beam/SR envelopes;</a:t>
            </a:r>
          </a:p>
          <a:p>
            <a:pPr algn="l"/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beam pipe dimensions reduced - using static / movable masks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;</a:t>
            </a:r>
          </a:p>
          <a:p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10 mm safety margin ( </a:t>
            </a:r>
            <a:r>
              <a:rPr lang="en-US" sz="1300" dirty="0" err="1" smtClean="0">
                <a:latin typeface="Arial" charset="0"/>
                <a:cs typeface="Arial" charset="0"/>
                <a:sym typeface="Arial" charset="0"/>
              </a:rPr>
              <a:t>mech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1300" dirty="0" err="1" smtClean="0">
                <a:latin typeface="Arial" charset="0"/>
                <a:cs typeface="Arial" charset="0"/>
                <a:sym typeface="Arial" charset="0"/>
              </a:rPr>
              <a:t>tol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, alignment, sag, cavern, etc)</a:t>
            </a:r>
            <a:r>
              <a:rPr lang="en-US" sz="1300" dirty="0">
                <a:latin typeface="Arial" charset="0"/>
                <a:cs typeface="Arial" charset="0"/>
                <a:sym typeface="Arial" charset="0"/>
              </a:rPr>
              <a:t/>
            </a:r>
            <a:br>
              <a:rPr lang="en-US" sz="1300" dirty="0">
                <a:latin typeface="Arial" charset="0"/>
                <a:cs typeface="Arial" charset="0"/>
                <a:sym typeface="Arial" charset="0"/>
              </a:rPr>
            </a:b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pic>
        <p:nvPicPr>
          <p:cNvPr id="11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267744" y="260648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 Pipe RR Variant</a:t>
            </a:r>
            <a:r>
              <a:rPr lang="en-GB" sz="32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GB" sz="3200" b="1" baseline="30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6296" y="55172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r>
              <a:rPr lang="en-GB" dirty="0" smtClean="0"/>
              <a:t>.   </a:t>
            </a:r>
            <a:r>
              <a:rPr lang="en-GB" sz="1200" dirty="0" smtClean="0"/>
              <a:t>Peter Kostka. </a:t>
            </a:r>
            <a:r>
              <a:rPr lang="en-GB" sz="1200" i="1" dirty="0" smtClean="0"/>
              <a:t>et al  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/>
          </p:cNvSpPr>
          <p:nvPr/>
        </p:nvSpPr>
        <p:spPr bwMode="auto">
          <a:xfrm>
            <a:off x="6106790" y="2851234"/>
            <a:ext cx="692497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y=22 mm</a:t>
            </a: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646287" y="4110320"/>
            <a:ext cx="888064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x= -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100 mm</a:t>
            </a: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303608" y="1124744"/>
            <a:ext cx="5060479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sz="1700" dirty="0">
                <a:solidFill>
                  <a:srgbClr val="FF2712"/>
                </a:solidFill>
                <a:latin typeface="Arial" charset="0"/>
                <a:cs typeface="Arial" charset="0"/>
                <a:sym typeface="Arial" charset="0"/>
              </a:rPr>
              <a:t>LR</a:t>
            </a:r>
            <a:r>
              <a:rPr lang="en-US" sz="1700" dirty="0">
                <a:latin typeface="Arial" charset="0"/>
                <a:cs typeface="Arial" charset="0"/>
                <a:sym typeface="Arial" charset="0"/>
              </a:rPr>
              <a:t> - Inner Dimensions</a:t>
            </a:r>
            <a:endParaRPr lang="en-US" sz="1700" baseline="32000" dirty="0">
              <a:latin typeface="Arial" charset="0"/>
              <a:ea typeface="Lucida Grande" charset="0"/>
              <a:cs typeface="Lucida Grande" charset="0"/>
              <a:sym typeface="Arial" charset="0"/>
            </a:endParaRPr>
          </a:p>
          <a:p>
            <a:pPr algn="l"/>
            <a:r>
              <a:rPr lang="en-US" sz="1700" dirty="0">
                <a:latin typeface="Arial" charset="0"/>
                <a:cs typeface="Arial" charset="0"/>
                <a:sym typeface="Arial" charset="0"/>
              </a:rPr>
              <a:t>Circular(x)=</a:t>
            </a:r>
            <a:r>
              <a:rPr lang="en-US" sz="1700" dirty="0" smtClean="0">
                <a:latin typeface="Arial" charset="0"/>
                <a:cs typeface="Arial" charset="0"/>
                <a:sym typeface="Arial" charset="0"/>
              </a:rPr>
              <a:t>22 mm</a:t>
            </a:r>
            <a:r>
              <a:rPr lang="en-US" sz="1700" dirty="0">
                <a:latin typeface="Arial" charset="0"/>
                <a:cs typeface="Arial" charset="0"/>
                <a:sym typeface="Arial" charset="0"/>
              </a:rPr>
              <a:t>; Elliptical(-x)=-</a:t>
            </a:r>
            <a:r>
              <a:rPr lang="en-US" sz="1700" dirty="0" smtClean="0">
                <a:latin typeface="Arial" charset="0"/>
                <a:cs typeface="Arial" charset="0"/>
                <a:sym typeface="Arial" charset="0"/>
              </a:rPr>
              <a:t>100 mm, y=22 mm</a:t>
            </a:r>
            <a:endParaRPr lang="en-US" sz="1700" dirty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18437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020" y="3124276"/>
            <a:ext cx="8143875" cy="217570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/>
          </p:cNvSpPr>
          <p:nvPr/>
        </p:nvSpPr>
        <p:spPr bwMode="auto">
          <a:xfrm>
            <a:off x="7624837" y="4029953"/>
            <a:ext cx="692497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x=22 mm</a:t>
            </a: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303609" y="1844825"/>
            <a:ext cx="5348511" cy="120032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40637" bIns="0">
            <a:spAutoFit/>
          </a:bodyPr>
          <a:lstStyle/>
          <a:p>
            <a:pPr algn="l"/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housing beam/SR envelopes;</a:t>
            </a:r>
          </a:p>
          <a:p>
            <a:pPr algn="l"/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beam pipe dimensions reduced - using static / movable masks; </a:t>
            </a:r>
            <a:endParaRPr lang="en-US" sz="1300" dirty="0" smtClean="0">
              <a:latin typeface="Arial" charset="0"/>
              <a:cs typeface="Arial" charset="0"/>
              <a:sym typeface="Arial" charset="0"/>
            </a:endParaRPr>
          </a:p>
          <a:p>
            <a:pPr algn="l"/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10 mm safety margin ( </a:t>
            </a:r>
            <a:r>
              <a:rPr lang="en-US" sz="1300" dirty="0" err="1" smtClean="0">
                <a:latin typeface="Arial" charset="0"/>
                <a:cs typeface="Arial" charset="0"/>
                <a:sym typeface="Arial" charset="0"/>
              </a:rPr>
              <a:t>mech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1300" dirty="0" err="1" smtClean="0">
                <a:latin typeface="Arial" charset="0"/>
                <a:cs typeface="Arial" charset="0"/>
                <a:sym typeface="Arial" charset="0"/>
              </a:rPr>
              <a:t>tol</a:t>
            </a:r>
            <a:r>
              <a:rPr lang="en-US" sz="1300" dirty="0" smtClean="0">
                <a:latin typeface="Arial" charset="0"/>
                <a:cs typeface="Arial" charset="0"/>
                <a:sym typeface="Arial" charset="0"/>
              </a:rPr>
              <a:t>, alignment, sag, cavern, etc)</a:t>
            </a:r>
          </a:p>
          <a:p>
            <a:pPr algn="l"/>
            <a:endParaRPr lang="en-US" sz="1300" dirty="0" smtClean="0">
              <a:latin typeface="Arial" charset="0"/>
              <a:cs typeface="Arial" charset="0"/>
              <a:sym typeface="Arial" charset="0"/>
            </a:endParaRPr>
          </a:p>
          <a:p>
            <a:pPr algn="l"/>
            <a:r>
              <a:rPr lang="en-US" sz="1300" dirty="0">
                <a:latin typeface="Arial" charset="0"/>
                <a:cs typeface="Arial" charset="0"/>
                <a:sym typeface="Arial" charset="0"/>
              </a:rPr>
              <a:t/>
            </a:r>
            <a:br>
              <a:rPr lang="en-US" sz="1300" dirty="0">
                <a:latin typeface="Arial" charset="0"/>
                <a:cs typeface="Arial" charset="0"/>
                <a:sym typeface="Arial" charset="0"/>
              </a:rPr>
            </a:br>
            <a:endParaRPr lang="en-US" sz="1300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 CERN-ECFA-NuFECC Workshop on LHeC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Cruikshank</a:t>
            </a:r>
            <a:endParaRPr lang="en-GB"/>
          </a:p>
        </p:txBody>
      </p:sp>
      <p:pic>
        <p:nvPicPr>
          <p:cNvPr id="11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267744" y="260648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 Pipe LR </a:t>
            </a:r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Variant</a:t>
            </a:r>
            <a:r>
              <a:rPr lang="en-GB" sz="32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GB" sz="3200" b="1" baseline="30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2280" y="53732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r>
              <a:rPr lang="en-GB" dirty="0" smtClean="0"/>
              <a:t>.   </a:t>
            </a:r>
            <a:r>
              <a:rPr lang="en-GB" sz="1200" dirty="0" smtClean="0"/>
              <a:t>Peter Kostka. </a:t>
            </a:r>
            <a:r>
              <a:rPr lang="en-GB" sz="1200" i="1" dirty="0" smtClean="0"/>
              <a:t>et al  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188640"/>
            <a:ext cx="6120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Beampipe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Geometry 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3577102"/>
            <a:ext cx="7920880" cy="300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    Assumptions: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Beryllium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Central beam pipe ~ 6 meters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Constant x-section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TiZrV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NEG coated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Periodic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akeout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NEG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activation at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~220C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(permanent system?)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Wall protected from primary SR (upstream masks)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Minimised end flanges, minimised supports</a:t>
            </a:r>
          </a:p>
          <a:p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980728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Proposed </a:t>
            </a:r>
            <a:r>
              <a:rPr lang="en-GB" sz="2000" dirty="0" err="1" smtClean="0"/>
              <a:t>LHeC</a:t>
            </a:r>
            <a:r>
              <a:rPr lang="en-GB" sz="2000" dirty="0" smtClean="0"/>
              <a:t> experimental chamber geometries</a:t>
            </a:r>
            <a:r>
              <a:rPr lang="en-GB" sz="2000" baseline="30000" dirty="0" smtClean="0"/>
              <a:t>1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092280" y="40050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r>
              <a:rPr lang="en-GB" dirty="0" smtClean="0"/>
              <a:t>.   </a:t>
            </a:r>
            <a:r>
              <a:rPr lang="en-GB" sz="1200" dirty="0" smtClean="0"/>
              <a:t>Peter Kostka. </a:t>
            </a:r>
            <a:r>
              <a:rPr lang="en-GB" sz="1200" i="1" dirty="0" smtClean="0"/>
              <a:t>et al  </a:t>
            </a:r>
            <a:endParaRPr lang="en-GB" sz="1200" dirty="0"/>
          </a:p>
        </p:txBody>
      </p:sp>
      <p:pic>
        <p:nvPicPr>
          <p:cNvPr id="16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484784"/>
            <a:ext cx="2448272" cy="162202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484784"/>
            <a:ext cx="2448272" cy="161242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395536" y="306896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RR – 1.3 to 1.5 mm Be wall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5220072" y="306896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LR – 2.5 to 3.0 mm Be wall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1700808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Analysis:</a:t>
            </a:r>
          </a:p>
          <a:p>
            <a:pPr algn="ctr"/>
            <a:r>
              <a:rPr lang="en-GB" dirty="0" err="1" smtClean="0"/>
              <a:t>R.Veness</a:t>
            </a:r>
            <a:r>
              <a:rPr lang="en-GB" dirty="0" smtClean="0"/>
              <a:t>,</a:t>
            </a:r>
          </a:p>
          <a:p>
            <a:pPr algn="ctr"/>
            <a:r>
              <a:rPr lang="en-GB" dirty="0" err="1" smtClean="0"/>
              <a:t>J.Bosch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53336"/>
            <a:ext cx="2195735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2012 CERN-ECFA-NuFECC Workshop on LHeC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6296" y="6400800"/>
            <a:ext cx="1907704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P. Cruikshank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Composite Pipes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7772400" cy="4752528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Composites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Motivation to </a:t>
            </a:r>
            <a:r>
              <a:rPr lang="en-US" sz="1600" u="sng" dirty="0" smtClean="0">
                <a:latin typeface="Arial" pitchFamily="34" charset="0"/>
                <a:cs typeface="Arial" pitchFamily="34" charset="0"/>
              </a:rPr>
              <a:t>reduce cost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 materials and manufacture 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Possibly improve radiation transparency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Sandwiches constructions – but increased wall thickness</a:t>
            </a: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Long-term R&amp;D on low Z composite chambers is under way at CERN which may provide an alternative.</a:t>
            </a:r>
          </a:p>
          <a:p>
            <a:pPr lvl="1"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Carbon-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fibre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composites 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glass/ceramic in matrix)</a:t>
            </a: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Carbon-carbon composites (with/without metal liners)</a:t>
            </a: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Glassy (vitreous) carbon</a:t>
            </a: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Sandwich constructions 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honeycombe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&amp; metal foam cores with thin skins )</a:t>
            </a:r>
          </a:p>
          <a:p>
            <a:pPr lvl="2" algn="just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Recent development of unbaked coatings may be advantageous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wrt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to known temperature limitations of some composites – a-C coating used in SPS.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23728" y="6021288"/>
            <a:ext cx="6048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GB" sz="1100" dirty="0" smtClean="0"/>
              <a:t>Amorphous Carbon Coatings for mitigation of electron cloud in the CERN SPS, C. Yin Vallgren </a:t>
            </a:r>
            <a:r>
              <a:rPr lang="en-GB" sz="1100" i="1" dirty="0" smtClean="0"/>
              <a:t>et al.</a:t>
            </a:r>
          </a:p>
        </p:txBody>
      </p:sp>
      <p:pic>
        <p:nvPicPr>
          <p:cNvPr id="16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"/>
            <a:ext cx="1043607" cy="1021076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259632" cy="7200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2698</TotalTime>
  <Words>1261</Words>
  <Application>Microsoft Office PowerPoint</Application>
  <PresentationFormat>On-screen Show (4:3)</PresentationFormat>
  <Paragraphs>257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LHeC CDR – ‘Vacuum’ Chapter</vt:lpstr>
      <vt:lpstr>LHC/LHeC Experimental Vacuum Requirements</vt:lpstr>
      <vt:lpstr>Preliminary Analysis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jbosch</dc:creator>
  <cp:lastModifiedBy>cruiksha</cp:lastModifiedBy>
  <cp:revision>221</cp:revision>
  <dcterms:created xsi:type="dcterms:W3CDTF">2010-11-03T14:15:16Z</dcterms:created>
  <dcterms:modified xsi:type="dcterms:W3CDTF">2012-06-13T14:33:09Z</dcterms:modified>
</cp:coreProperties>
</file>