
<file path=[Content_Types].xml><?xml version="1.0" encoding="utf-8"?>
<Types xmlns="http://schemas.openxmlformats.org/package/2006/content-types">
  <Override PartName="/ppt/slides/slide18.xml" ContentType="application/vnd.openxmlformats-officedocument.presentationml.slide+xml"/>
  <Override PartName="/ppt/slides/slide9.xml" ContentType="application/vnd.openxmlformats-officedocument.presentationml.slide+xml"/>
  <Override PartName="/ppt/slides/slide14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s/slide5.xml" ContentType="application/vnd.openxmlformats-officedocument.presentationml.slide+xml"/>
  <Default Extension="rels" ContentType="application/vnd.openxmlformats-package.relationships+xml"/>
  <Override PartName="/ppt/slides/slide10.xml" ContentType="application/vnd.openxmlformats-officedocument.presentationml.slide+xml"/>
  <Override PartName="/ppt/slideLayouts/slideLayout5.xml" ContentType="application/vnd.openxmlformats-officedocument.presentationml.slideLayout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6.xml" ContentType="application/vnd.openxmlformats-officedocument.presentationml.slide+xml"/>
  <Override PartName="/ppt/handoutMasters/handoutMaster1.xml" ContentType="application/vnd.openxmlformats-officedocument.presentationml.handoutMaster+xml"/>
  <Override PartName="/ppt/slides/slide34.xml" ContentType="application/vnd.openxmlformats-officedocument.presentationml.slide+xml"/>
  <Override PartName="/ppt/theme/theme2.xml" ContentType="application/vnd.openxmlformats-officedocument.theme+xml"/>
  <Override PartName="/ppt/slideLayouts/slideLayout1.xml" ContentType="application/vnd.openxmlformats-officedocument.presentationml.slideLayout+xml"/>
  <Default Extension="jpeg" ContentType="image/jpeg"/>
  <Override PartName="/ppt/slides/slide22.xml" ContentType="application/vnd.openxmlformats-officedocument.presentationml.slide+xml"/>
  <Override PartName="/ppt/slides/slide30.xml" ContentType="application/vnd.openxmlformats-officedocument.presentationml.slide+xml"/>
  <Override PartName="/docProps/app.xml" ContentType="application/vnd.openxmlformats-officedocument.extended-properties+xml"/>
  <Default Extension="xml" ContentType="application/xml"/>
  <Override PartName="/ppt/slides/slide19.xml" ContentType="application/vnd.openxmlformats-officedocument.presentationml.slide+xml"/>
  <Override PartName="/ppt/tableStyles.xml" ContentType="application/vnd.openxmlformats-officedocument.presentationml.tableStyles+xml"/>
  <Override PartName="/ppt/slides/slide15.xml" ContentType="application/vnd.openxmlformats-officedocument.presentationml.slide+xml"/>
  <Override PartName="/ppt/slides/slide6.xml" ContentType="application/vnd.openxmlformats-officedocument.presentationml.slide+xml"/>
  <Override PartName="/docProps/core.xml" ContentType="application/vnd.openxmlformats-package.core-properties+xml"/>
  <Override PartName="/ppt/slides/slide11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7.xml" ContentType="application/vnd.openxmlformats-officedocument.presentationml.slide+xml"/>
  <Override PartName="/ppt/slides/slide2.xml" ContentType="application/vnd.openxmlformats-officedocument.presentationml.slide+xml"/>
  <Override PartName="/ppt/theme/theme3.xml" ContentType="application/vnd.openxmlformats-officedocument.theme+xml"/>
  <Override PartName="/ppt/slideLayouts/slideLayout2.xml" ContentType="application/vnd.openxmlformats-officedocument.presentationml.slideLayout+xml"/>
  <Default Extension="png" ContentType="image/png"/>
  <Override PartName="/ppt/slides/slide23.xml" ContentType="application/vnd.openxmlformats-officedocument.presentationml.slide+xml"/>
  <Override PartName="/ppt/slides/slide31.xml" ContentType="application/vnd.openxmlformats-officedocument.presentationml.slide+xml"/>
  <Default Extension="pdf" ContentType="application/pdf"/>
  <Override PartName="/ppt/slides/slide16.xml" ContentType="application/vnd.openxmlformats-officedocument.presentationml.slide+xml"/>
  <Override PartName="/ppt/slides/slide7.xml" ContentType="application/vnd.openxmlformats-officedocument.presentationml.slide+xml"/>
  <Override PartName="/ppt/presentation.xml" ContentType="application/vnd.openxmlformats-officedocument.presentationml.presentation.main+xml"/>
  <Override PartName="/ppt/slides/slide12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28.xml" ContentType="application/vnd.openxmlformats-officedocument.presentationml.slide+xml"/>
  <Override PartName="/ppt/slideLayouts/slideLayout3.xml" ContentType="application/vnd.openxmlformats-officedocument.presentationml.slideLayout+xml"/>
  <Override PartName="/ppt/slides/slide24.xml" ContentType="application/vnd.openxmlformats-officedocument.presentationml.slide+xml"/>
  <Override PartName="/ppt/slides/slide32.xml" ContentType="application/vnd.openxmlformats-officedocument.presentationml.slide+xml"/>
  <Default Extension="tiff" ContentType="image/tiff"/>
  <Override PartName="/ppt/slides/slide20.xml" ContentType="application/vnd.openxmlformats-officedocument.presentationml.slide+xml"/>
  <Override PartName="/ppt/slides/slide1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slides/slide13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4.xml" ContentType="application/vnd.openxmlformats-officedocument.presentationml.slide+xml"/>
  <Override PartName="/ppt/slides/slide29.xml" ContentType="application/vnd.openxmlformats-officedocument.presentationml.slide+xml"/>
  <Override PartName="/ppt/slideLayouts/slideLayout4.xml" ContentType="application/vnd.openxmlformats-officedocument.presentationml.slideLayout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s/slide21.xml" ContentType="application/vnd.openxmlformats-officedocument.presentationml.slide+xml"/>
  <Default Extension="bin" ContentType="application/vnd.openxmlformats-officedocument.presentationml.printerSettings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SpecialPlsOnTitleSld="0" saveSubsetFonts="1" autoCompressPictures="0">
  <p:sldMasterIdLst>
    <p:sldMasterId id="2147483648" r:id="rId1"/>
  </p:sldMasterIdLst>
  <p:notesMasterIdLst>
    <p:notesMasterId r:id="rId36"/>
  </p:notesMasterIdLst>
  <p:handoutMasterIdLst>
    <p:handoutMasterId r:id="rId37"/>
  </p:handoutMasterIdLst>
  <p:sldIdLst>
    <p:sldId id="256" r:id="rId2"/>
    <p:sldId id="258" r:id="rId3"/>
    <p:sldId id="290" r:id="rId4"/>
    <p:sldId id="291" r:id="rId5"/>
    <p:sldId id="293" r:id="rId6"/>
    <p:sldId id="294" r:id="rId7"/>
    <p:sldId id="295" r:id="rId8"/>
    <p:sldId id="292" r:id="rId9"/>
    <p:sldId id="259" r:id="rId10"/>
    <p:sldId id="267" r:id="rId11"/>
    <p:sldId id="268" r:id="rId12"/>
    <p:sldId id="269" r:id="rId13"/>
    <p:sldId id="278" r:id="rId14"/>
    <p:sldId id="261" r:id="rId15"/>
    <p:sldId id="262" r:id="rId16"/>
    <p:sldId id="300" r:id="rId17"/>
    <p:sldId id="298" r:id="rId18"/>
    <p:sldId id="299" r:id="rId19"/>
    <p:sldId id="281" r:id="rId20"/>
    <p:sldId id="263" r:id="rId21"/>
    <p:sldId id="264" r:id="rId22"/>
    <p:sldId id="279" r:id="rId23"/>
    <p:sldId id="280" r:id="rId24"/>
    <p:sldId id="287" r:id="rId25"/>
    <p:sldId id="283" r:id="rId26"/>
    <p:sldId id="284" r:id="rId27"/>
    <p:sldId id="289" r:id="rId28"/>
    <p:sldId id="271" r:id="rId29"/>
    <p:sldId id="272" r:id="rId30"/>
    <p:sldId id="270" r:id="rId31"/>
    <p:sldId id="274" r:id="rId32"/>
    <p:sldId id="275" r:id="rId33"/>
    <p:sldId id="297" r:id="rId34"/>
    <p:sldId id="296" r:id="rId3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prnPr/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/>
    <p:restoredTop sz="94660"/>
  </p:normalViewPr>
  <p:slideViewPr>
    <p:cSldViewPr snapToGrid="0" snapToObjects="1">
      <p:cViewPr varScale="1">
        <p:scale>
          <a:sx n="94" d="100"/>
          <a:sy n="94" d="100"/>
        </p:scale>
        <p:origin x="-76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handoutMaster" Target="handoutMasters/handoutMaster1.xml"/><Relationship Id="rId38" Type="http://schemas.openxmlformats.org/officeDocument/2006/relationships/printerSettings" Target="printerSettings/printerSettings1.bin"/><Relationship Id="rId39" Type="http://schemas.openxmlformats.org/officeDocument/2006/relationships/presProps" Target="presProps.xml"/><Relationship Id="rId40" Type="http://schemas.openxmlformats.org/officeDocument/2006/relationships/viewProps" Target="viewProps.xml"/><Relationship Id="rId41" Type="http://schemas.openxmlformats.org/officeDocument/2006/relationships/theme" Target="theme/theme1.xml"/><Relationship Id="rId4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BCFCF1F-E33A-E24E-B236-1064D0B08FF8}" type="datetimeFigureOut">
              <a:rPr lang="en-US" smtClean="0"/>
              <a:t>6/14/12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B99B32-A107-FC4A-A2EC-C658A2B7AEDB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891F2B5-8ABE-4743-8E24-12CA350D7F6D}" type="datetimeFigureOut">
              <a:rPr lang="en-US" smtClean="0"/>
              <a:t>6/14/12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CH" smtClean="0"/>
              <a:t>Click to edit Master text styles</a:t>
            </a:r>
          </a:p>
          <a:p>
            <a:pPr lvl="1"/>
            <a:r>
              <a:rPr lang="de-CH" smtClean="0"/>
              <a:t>Second level</a:t>
            </a:r>
          </a:p>
          <a:p>
            <a:pPr lvl="2"/>
            <a:r>
              <a:rPr lang="de-CH" smtClean="0"/>
              <a:t>Third level</a:t>
            </a:r>
          </a:p>
          <a:p>
            <a:pPr lvl="3"/>
            <a:r>
              <a:rPr lang="de-CH" smtClean="0"/>
              <a:t>Fourth level</a:t>
            </a:r>
          </a:p>
          <a:p>
            <a:pPr lvl="4"/>
            <a:r>
              <a:rPr lang="de-CH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8AA6B0B-30BA-6643-B8F7-9AAC3D5DC4C2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FEB4B-19FD-9E4F-9491-4F6B3FAE5F39}" type="datetime1">
              <a:rPr lang="en-US" smtClean="0"/>
              <a:t>6/14/12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D. Schulte, LHeC linac beam dynamics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58727-36EB-8D41-8EC4-27D0CDC155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0A4871-EAE4-5643-930C-DAB1CAFEC7C8}" type="datetime1">
              <a:rPr lang="en-US" smtClean="0"/>
              <a:t>6/14/12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D. Schulte, LHeC linac beam dynamics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58727-36EB-8D41-8EC4-27D0CDC155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5DCFCC-AB4B-014B-875F-381D37469608}" type="datetime1">
              <a:rPr lang="en-US" smtClean="0"/>
              <a:t>6/14/12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D. Schulte, LHeC linac beam dynamics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58727-36EB-8D41-8EC4-27D0CDC155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301519-C802-EF4A-B891-DAABD2344484}" type="datetime1">
              <a:rPr lang="en-US" smtClean="0"/>
              <a:t>6/14/12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D. Schulte, LHeC linac beam dynamics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58727-36EB-8D41-8EC4-27D0CDC155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899EB-723F-654A-B17B-7CA3E9B87322}" type="datetime1">
              <a:rPr lang="en-US" smtClean="0"/>
              <a:t>6/14/12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D. Schulte, LHeC linac beam dynamics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58727-36EB-8D41-8EC4-27D0CDC155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8EC25D-BDAA-6F45-B853-9A0BFBA10CB9}" type="datetime1">
              <a:rPr lang="en-US" smtClean="0"/>
              <a:t>6/14/12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D. Schulte, LHeC linac beam dynamics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58727-36EB-8D41-8EC4-27D0CDC155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79ECE8-5788-214D-AACC-0A9C4511C5D2}" type="datetime1">
              <a:rPr lang="en-US" smtClean="0"/>
              <a:t>6/14/12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D. Schulte, LHeC linac beam dynamics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58727-36EB-8D41-8EC4-27D0CDC155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E36954-FF41-5245-9105-FF3F989D9500}" type="datetime1">
              <a:rPr lang="en-US" smtClean="0"/>
              <a:t>6/14/12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D. Schulte, LHeC linac beam dynamics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58727-36EB-8D41-8EC4-27D0CDC155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3CF43A-4B39-3E43-BCE3-7EBE8C2EDCA4}" type="datetime1">
              <a:rPr lang="en-US" smtClean="0"/>
              <a:t>6/14/12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D. Schulte, LHeC linac beam dynamics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58727-36EB-8D41-8EC4-27D0CDC155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1255A1-C599-5344-979E-4FAB4632DD7D}" type="datetime1">
              <a:rPr lang="en-US" smtClean="0"/>
              <a:t>6/14/12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D. Schulte, LHeC linac beam dynamics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58727-36EB-8D41-8EC4-27D0CDC155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BEF2A0-A657-C341-B62E-4C47A40D0921}" type="datetime1">
              <a:rPr lang="en-US" smtClean="0"/>
              <a:t>6/14/12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D. Schulte, LHeC linac beam dynamics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58727-36EB-8D41-8EC4-27D0CDC155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A5A40A-AB64-114D-A79B-4C0BF82DB037}" type="datetime1">
              <a:rPr lang="en-US" smtClean="0"/>
              <a:t>6/14/12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D. Schulte, LHeC linac beam dynamics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458727-36EB-8D41-8EC4-27D0CDC155E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tiff"/><Relationship Id="rId3" Type="http://schemas.openxmlformats.org/officeDocument/2006/relationships/image" Target="../media/image10.tif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tif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tiff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tiff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tiff"/><Relationship Id="rId3" Type="http://schemas.openxmlformats.org/officeDocument/2006/relationships/image" Target="../media/image15.tiff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tiff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pdf"/><Relationship Id="rId3" Type="http://schemas.openxmlformats.org/officeDocument/2006/relationships/image" Target="../media/image18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tiff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tiff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df"/><Relationship Id="rId3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tiff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pdf"/><Relationship Id="rId3" Type="http://schemas.openxmlformats.org/officeDocument/2006/relationships/image" Target="../media/image23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tiff"/><Relationship Id="rId3" Type="http://schemas.openxmlformats.org/officeDocument/2006/relationships/image" Target="../media/image25.tiff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6.tiff"/><Relationship Id="rId3" Type="http://schemas.openxmlformats.org/officeDocument/2006/relationships/image" Target="../media/image27.tiff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8.tiff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9.tiff"/><Relationship Id="rId3" Type="http://schemas.openxmlformats.org/officeDocument/2006/relationships/image" Target="../media/image30.tiff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1.tiff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tiff"/><Relationship Id="rId4" Type="http://schemas.openxmlformats.org/officeDocument/2006/relationships/image" Target="../media/image34.tiff"/><Relationship Id="rId5" Type="http://schemas.openxmlformats.org/officeDocument/2006/relationships/image" Target="../media/image35.tiff"/><Relationship Id="rId6" Type="http://schemas.openxmlformats.org/officeDocument/2006/relationships/image" Target="../media/image36.tiff"/><Relationship Id="rId7" Type="http://schemas.openxmlformats.org/officeDocument/2006/relationships/image" Target="../media/image37.tif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2.tiff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8.tif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9.tif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tif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tif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tiff"/><Relationship Id="rId4" Type="http://schemas.openxmlformats.org/officeDocument/2006/relationships/image" Target="../media/image8.tif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tiff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LHeC</a:t>
            </a:r>
            <a:r>
              <a:rPr lang="en-US" dirty="0" smtClean="0"/>
              <a:t> </a:t>
            </a:r>
            <a:r>
              <a:rPr lang="en-US" dirty="0" err="1" smtClean="0"/>
              <a:t>Linac</a:t>
            </a:r>
            <a:r>
              <a:rPr lang="en-US" dirty="0" smtClean="0"/>
              <a:t>-ring </a:t>
            </a:r>
            <a:r>
              <a:rPr lang="en-US" dirty="0" err="1" smtClean="0"/>
              <a:t>Beamdynamics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D. Schulte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33578"/>
          </a:xfrm>
        </p:spPr>
        <p:txBody>
          <a:bodyPr/>
          <a:lstStyle/>
          <a:p>
            <a:r>
              <a:rPr lang="en-US" dirty="0" smtClean="0"/>
              <a:t>Short-range </a:t>
            </a:r>
            <a:r>
              <a:rPr lang="en-US" dirty="0" err="1" smtClean="0"/>
              <a:t>Wakefields</a:t>
            </a:r>
            <a:endParaRPr lang="en-US" dirty="0"/>
          </a:p>
        </p:txBody>
      </p:sp>
      <p:pic>
        <p:nvPicPr>
          <p:cNvPr id="4" name="Picture 3" descr="p3.tif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35161" y="3479746"/>
            <a:ext cx="5268420" cy="86848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" y="1226678"/>
            <a:ext cx="7746381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/>
              <a:buChar char="•"/>
            </a:pPr>
            <a:r>
              <a:rPr lang="en-US" sz="2000" dirty="0" smtClean="0"/>
              <a:t> </a:t>
            </a:r>
            <a:r>
              <a:rPr lang="en-US" sz="2400" dirty="0" smtClean="0"/>
              <a:t>Difficult to compute</a:t>
            </a:r>
          </a:p>
          <a:p>
            <a:endParaRPr lang="en-US" sz="2400" dirty="0" smtClean="0"/>
          </a:p>
          <a:p>
            <a:pPr>
              <a:buFont typeface="Arial"/>
              <a:buChar char="•"/>
            </a:pPr>
            <a:r>
              <a:rPr lang="en-US" sz="2400" dirty="0" smtClean="0"/>
              <a:t> Hence use scaled ILC </a:t>
            </a:r>
            <a:r>
              <a:rPr lang="en-US" sz="2400" dirty="0" err="1" smtClean="0"/>
              <a:t>wakefields</a:t>
            </a:r>
            <a:r>
              <a:rPr lang="en-US" sz="2400" dirty="0" smtClean="0"/>
              <a:t> (from RDR studies)</a:t>
            </a:r>
          </a:p>
          <a:p>
            <a:endParaRPr lang="en-US" sz="2400" dirty="0" smtClean="0"/>
          </a:p>
          <a:p>
            <a:pPr>
              <a:buFont typeface="Arial"/>
              <a:buChar char="•"/>
            </a:pPr>
            <a:r>
              <a:rPr lang="en-US" sz="2400" dirty="0" smtClean="0"/>
              <a:t> Simple scaling with aperture:</a:t>
            </a:r>
            <a:endParaRPr lang="en-US" sz="2400" dirty="0"/>
          </a:p>
        </p:txBody>
      </p:sp>
      <p:pic>
        <p:nvPicPr>
          <p:cNvPr id="6" name="Picture 5" descr="p4.tif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35161" y="5306299"/>
            <a:ext cx="5408953" cy="100165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40311" y="3655732"/>
            <a:ext cx="18893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Transverse</a:t>
            </a:r>
            <a:endParaRPr lang="en-US" sz="2400" dirty="0"/>
          </a:p>
        </p:txBody>
      </p:sp>
      <p:sp>
        <p:nvSpPr>
          <p:cNvPr id="8" name="TextBox 7"/>
          <p:cNvSpPr txBox="1"/>
          <p:nvPr/>
        </p:nvSpPr>
        <p:spPr>
          <a:xfrm>
            <a:off x="457200" y="5306299"/>
            <a:ext cx="177249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Longitudinal</a:t>
            </a:r>
            <a:endParaRPr lang="en-US" sz="2400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D2892F-2746-7846-9074-B3532939D342}" type="datetime1">
              <a:rPr lang="en-US" smtClean="0"/>
              <a:t>6/14/12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58727-36EB-8D41-8EC4-27D0CDC155EF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D. Schulte, LHeC linac beam dynamics</a:t>
            </a:r>
            <a:endParaRPr lang="en-US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49034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Wakefield-induced Energy Spread</a:t>
            </a:r>
            <a:endParaRPr lang="en-US" dirty="0"/>
          </a:p>
        </p:txBody>
      </p:sp>
      <p:pic>
        <p:nvPicPr>
          <p:cNvPr id="6" name="Picture 5" descr="p1.tif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17398" y="1248359"/>
            <a:ext cx="7526602" cy="430091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40446" y="5549275"/>
            <a:ext cx="3407904" cy="1200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Simple PLACET simulation</a:t>
            </a:r>
          </a:p>
          <a:p>
            <a:endParaRPr lang="en-US" sz="2400" dirty="0" smtClean="0"/>
          </a:p>
          <a:p>
            <a:r>
              <a:rPr lang="en-US" sz="2400" dirty="0" smtClean="0"/>
              <a:t>Arcs are not included</a:t>
            </a:r>
            <a:endParaRPr lang="en-US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4892606" y="5903858"/>
            <a:ext cx="3971460" cy="46166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2400" dirty="0" smtClean="0"/>
              <a:t>Fine, somewhat large at dump</a:t>
            </a:r>
            <a:endParaRPr lang="en-US" sz="2400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7421B8-A68B-1F49-8B10-535EBE489AAE}" type="datetime1">
              <a:rPr lang="en-US" smtClean="0"/>
              <a:t>6/14/12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58727-36EB-8D41-8EC4-27D0CDC155EF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D. Schulte, LHeC linac beam dynamics</a:t>
            </a:r>
            <a:endParaRPr lang="en-US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49034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Single-bunch </a:t>
            </a:r>
            <a:r>
              <a:rPr lang="en-US" dirty="0" err="1" smtClean="0"/>
              <a:t>Emittance</a:t>
            </a:r>
            <a:r>
              <a:rPr lang="en-US" dirty="0" smtClean="0"/>
              <a:t> Growth</a:t>
            </a:r>
            <a:endParaRPr lang="en-US" dirty="0"/>
          </a:p>
        </p:txBody>
      </p:sp>
      <p:pic>
        <p:nvPicPr>
          <p:cNvPr id="4" name="Picture 3" descr="p2.tif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56877" y="987812"/>
            <a:ext cx="7461471" cy="428971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95390" y="5312450"/>
            <a:ext cx="5609228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err="1" smtClean="0"/>
              <a:t>Emittance</a:t>
            </a:r>
            <a:r>
              <a:rPr lang="en-US" sz="2400" dirty="0" smtClean="0"/>
              <a:t> growth due to initial offset </a:t>
            </a:r>
            <a:r>
              <a:rPr lang="en-US" sz="2400" dirty="0" err="1" smtClean="0"/>
              <a:t>Δx</a:t>
            </a:r>
            <a:r>
              <a:rPr lang="en-US" sz="2400" dirty="0" smtClean="0"/>
              <a:t>=</a:t>
            </a:r>
            <a:r>
              <a:rPr lang="en-US" sz="2400" dirty="0" err="1" smtClean="0"/>
              <a:t>σ</a:t>
            </a:r>
            <a:r>
              <a:rPr lang="en-US" sz="2400" baseline="-25000" dirty="0" err="1" smtClean="0"/>
              <a:t>x</a:t>
            </a:r>
            <a:endParaRPr lang="en-US" sz="2400" baseline="-25000" dirty="0" smtClean="0"/>
          </a:p>
          <a:p>
            <a:endParaRPr lang="en-US" sz="2400" baseline="-25000" dirty="0" smtClean="0"/>
          </a:p>
          <a:p>
            <a:r>
              <a:rPr lang="en-US" sz="2400" dirty="0" smtClean="0"/>
              <a:t>PLACET simulation, arcs are not included</a:t>
            </a:r>
            <a:endParaRPr lang="en-US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7156604" y="5903858"/>
            <a:ext cx="711553" cy="46166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2400" dirty="0" smtClean="0"/>
              <a:t>Fine</a:t>
            </a:r>
            <a:endParaRPr lang="en-US" sz="2400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053AA7-874B-8749-9B41-84E03443AEAE}" type="datetime1">
              <a:rPr lang="en-US" smtClean="0"/>
              <a:t>6/14/12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58727-36EB-8D41-8EC4-27D0CDC155EF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D. Schulte, LHeC linac beam dynamics</a:t>
            </a:r>
            <a:endParaRPr lang="en-US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25023"/>
          </a:xfrm>
        </p:spPr>
        <p:txBody>
          <a:bodyPr/>
          <a:lstStyle/>
          <a:p>
            <a:r>
              <a:rPr lang="en-US" dirty="0" smtClean="0"/>
              <a:t>Long-range </a:t>
            </a:r>
            <a:r>
              <a:rPr lang="en-US" dirty="0" err="1" smtClean="0"/>
              <a:t>Wakefields</a:t>
            </a:r>
            <a:endParaRPr lang="en-US" dirty="0"/>
          </a:p>
        </p:txBody>
      </p:sp>
      <p:pic>
        <p:nvPicPr>
          <p:cNvPr id="4" name="Picture 3" descr="p1.tif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89713" y="1009567"/>
            <a:ext cx="5640507" cy="531186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25058" y="1078051"/>
            <a:ext cx="2069050" cy="1200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Thanks to M. </a:t>
            </a:r>
            <a:r>
              <a:rPr lang="en-US" sz="2400" dirty="0" err="1" smtClean="0"/>
              <a:t>Schuh</a:t>
            </a:r>
            <a:r>
              <a:rPr lang="en-US" sz="2400" dirty="0" smtClean="0"/>
              <a:t> for the </a:t>
            </a:r>
            <a:r>
              <a:rPr lang="en-US" sz="2400" dirty="0" smtClean="0"/>
              <a:t>modes</a:t>
            </a:r>
            <a:endParaRPr lang="en-US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136178" y="2674975"/>
            <a:ext cx="2953535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Q</a:t>
            </a:r>
            <a:r>
              <a:rPr lang="en-US" sz="2400" dirty="0" smtClean="0"/>
              <a:t>=</a:t>
            </a:r>
            <a:r>
              <a:rPr lang="en-US" sz="2400" dirty="0" smtClean="0"/>
              <a:t>10</a:t>
            </a:r>
            <a:r>
              <a:rPr lang="en-US" sz="2400" baseline="30000" dirty="0" smtClean="0"/>
              <a:t>5</a:t>
            </a:r>
            <a:r>
              <a:rPr lang="en-US" sz="2400" dirty="0" smtClean="0"/>
              <a:t> assumed (consistent with ILC cavities)</a:t>
            </a:r>
          </a:p>
          <a:p>
            <a:endParaRPr lang="en-US" sz="2400" baseline="30000" dirty="0" smtClean="0"/>
          </a:p>
          <a:p>
            <a:r>
              <a:rPr lang="en-US" sz="2400" dirty="0" smtClean="0"/>
              <a:t>0.1% mode detuning</a:t>
            </a:r>
          </a:p>
          <a:p>
            <a:endParaRPr lang="en-US" sz="2400" dirty="0" smtClean="0"/>
          </a:p>
          <a:p>
            <a:r>
              <a:rPr lang="en-US" sz="2400" dirty="0" smtClean="0"/>
              <a:t>Longitudinal modes need also to be studied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E455C9-690B-EB41-B02B-E2F1DA218998}" type="datetime1">
              <a:rPr lang="en-US" smtClean="0"/>
              <a:t>6/14/12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58727-36EB-8D41-8EC4-27D0CDC155EF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D. Schulte, LHeC linac beam dynamics</a:t>
            </a:r>
            <a:endParaRPr lang="en-US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58550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Multi-bunch Beam Break-up</a:t>
            </a:r>
            <a:endParaRPr lang="en-US" dirty="0"/>
          </a:p>
        </p:txBody>
      </p:sp>
      <p:pic>
        <p:nvPicPr>
          <p:cNvPr id="4" name="Picture 3" descr="p1.tif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87079" y="619947"/>
            <a:ext cx="6356921" cy="3822149"/>
          </a:xfrm>
          <a:prstGeom prst="rect">
            <a:avLst/>
          </a:prstGeom>
        </p:spPr>
      </p:pic>
      <p:pic>
        <p:nvPicPr>
          <p:cNvPr id="5" name="Picture 4" descr="p2.tif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12" y="4128031"/>
            <a:ext cx="4848663" cy="2729969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513" y="978149"/>
            <a:ext cx="2953535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New code developed</a:t>
            </a:r>
          </a:p>
          <a:p>
            <a:endParaRPr lang="en-US" sz="2400" dirty="0" smtClean="0"/>
          </a:p>
          <a:p>
            <a:r>
              <a:rPr lang="en-US" sz="2400" dirty="0" smtClean="0"/>
              <a:t>Point-like bunches</a:t>
            </a:r>
          </a:p>
          <a:p>
            <a:endParaRPr lang="en-US" sz="2400" dirty="0" smtClean="0"/>
          </a:p>
          <a:p>
            <a:r>
              <a:rPr lang="en-US" sz="2400" dirty="0" smtClean="0"/>
              <a:t>Impact of single offset bunch on other studied</a:t>
            </a:r>
            <a:endParaRPr lang="en-US" sz="2400" dirty="0" smtClean="0"/>
          </a:p>
        </p:txBody>
      </p:sp>
      <p:sp>
        <p:nvSpPr>
          <p:cNvPr id="8" name="TextBox 7"/>
          <p:cNvSpPr txBox="1"/>
          <p:nvPr/>
        </p:nvSpPr>
        <p:spPr>
          <a:xfrm>
            <a:off x="5884680" y="5038097"/>
            <a:ext cx="1977825" cy="581698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2400" dirty="0" smtClean="0"/>
              <a:t>Beam is stable</a:t>
            </a:r>
          </a:p>
          <a:p>
            <a:endParaRPr lang="en-US" sz="2400" dirty="0" smtClean="0"/>
          </a:p>
        </p:txBody>
      </p:sp>
      <p:sp>
        <p:nvSpPr>
          <p:cNvPr id="9" name="Donut 8"/>
          <p:cNvSpPr/>
          <p:nvPr/>
        </p:nvSpPr>
        <p:spPr>
          <a:xfrm>
            <a:off x="6422295" y="655732"/>
            <a:ext cx="667444" cy="644836"/>
          </a:xfrm>
          <a:prstGeom prst="donut">
            <a:avLst>
              <a:gd name="adj" fmla="val 15354"/>
            </a:avLst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6D2F1B-2EC4-F34D-B1FB-A5589FC30F7F}" type="datetime1">
              <a:rPr lang="en-US" smtClean="0"/>
              <a:t>6/14/12</a:t>
            </a:fld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D6D758-ACBF-EC42-A611-ECA4684B2E0E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D. Schulte, LHeC linac beam dynamics</a:t>
            </a:r>
            <a:endParaRPr lang="en-US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58550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Multi-bunch Beam Break-up</a:t>
            </a:r>
            <a:endParaRPr lang="en-US" dirty="0"/>
          </a:p>
        </p:txBody>
      </p:sp>
      <p:pic>
        <p:nvPicPr>
          <p:cNvPr id="6" name="Picture 5" descr="p1.tif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844588"/>
            <a:ext cx="8686800" cy="4910383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124200" y="5754971"/>
            <a:ext cx="4674326" cy="46166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2400" dirty="0" smtClean="0"/>
              <a:t>Damping and detuning are essential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D667BA-1FC5-8E4F-AF67-C45649A327E1}" type="datetime1">
              <a:rPr lang="en-US" smtClean="0"/>
              <a:t>6/14/12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D6D758-ACBF-EC42-A611-ECA4684B2E0E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D. Schulte, LHeC linac beam dynamics</a:t>
            </a:r>
            <a:endParaRPr lang="en-US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91964"/>
          </a:xfrm>
        </p:spPr>
        <p:txBody>
          <a:bodyPr/>
          <a:lstStyle/>
          <a:p>
            <a:r>
              <a:rPr lang="en-US" dirty="0" smtClean="0"/>
              <a:t>ILC Cavities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54620" y="1003038"/>
          <a:ext cx="3379896" cy="5486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71788"/>
                <a:gridCol w="1558341"/>
                <a:gridCol w="749767"/>
              </a:tblGrid>
              <a:tr h="359675"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f</a:t>
                      </a:r>
                      <a:r>
                        <a:rPr lang="en-US" dirty="0" smtClean="0"/>
                        <a:t> [GHz]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k</a:t>
                      </a:r>
                      <a:r>
                        <a:rPr lang="en-US" dirty="0" smtClean="0"/>
                        <a:t> [V/(pCm^2)]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Q</a:t>
                      </a:r>
                      <a:endParaRPr lang="en-US" dirty="0"/>
                    </a:p>
                  </a:txBody>
                  <a:tcPr/>
                </a:tc>
              </a:tr>
              <a:tr h="359675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1.6506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19.98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7e4</a:t>
                      </a:r>
                      <a:endParaRPr lang="en-US" dirty="0"/>
                    </a:p>
                  </a:txBody>
                  <a:tcPr/>
                </a:tc>
              </a:tr>
              <a:tr h="359675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1.6991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301.86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5e4</a:t>
                      </a:r>
                      <a:endParaRPr lang="en-US" dirty="0"/>
                    </a:p>
                  </a:txBody>
                  <a:tcPr/>
                </a:tc>
              </a:tr>
              <a:tr h="359675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1.7252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423.41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2e4</a:t>
                      </a:r>
                      <a:endParaRPr lang="en-US" dirty="0"/>
                    </a:p>
                  </a:txBody>
                  <a:tcPr/>
                </a:tc>
              </a:tr>
              <a:tr h="359675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1.7545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59.86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2e4</a:t>
                      </a:r>
                      <a:endParaRPr lang="en-US" dirty="0"/>
                    </a:p>
                  </a:txBody>
                  <a:tcPr/>
                </a:tc>
              </a:tr>
              <a:tr h="359675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1.7831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49.2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7.5e3</a:t>
                      </a:r>
                      <a:endParaRPr lang="en-US" dirty="0"/>
                    </a:p>
                  </a:txBody>
                  <a:tcPr/>
                </a:tc>
              </a:tr>
              <a:tr h="359675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1.7949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21.70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1e4</a:t>
                      </a:r>
                      <a:endParaRPr lang="en-US" dirty="0"/>
                    </a:p>
                  </a:txBody>
                  <a:tcPr/>
                </a:tc>
              </a:tr>
              <a:tr h="359675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1.8342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13.28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5e4</a:t>
                      </a:r>
                      <a:endParaRPr lang="en-US" dirty="0"/>
                    </a:p>
                  </a:txBody>
                  <a:tcPr/>
                </a:tc>
              </a:tr>
              <a:tr h="359675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1.8509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11.26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2.5e4</a:t>
                      </a:r>
                      <a:endParaRPr lang="en-US" dirty="0"/>
                    </a:p>
                  </a:txBody>
                  <a:tcPr/>
                </a:tc>
              </a:tr>
              <a:tr h="359675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1.8643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191.56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5e4</a:t>
                      </a:r>
                      <a:endParaRPr lang="en-US" dirty="0"/>
                    </a:p>
                  </a:txBody>
                  <a:tcPr/>
                </a:tc>
              </a:tr>
              <a:tr h="359675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1.8731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255.71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7e4</a:t>
                      </a:r>
                      <a:endParaRPr lang="en-US" dirty="0"/>
                    </a:p>
                  </a:txBody>
                  <a:tcPr/>
                </a:tc>
              </a:tr>
              <a:tr h="359675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1.8795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50.8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1e5</a:t>
                      </a:r>
                      <a:endParaRPr lang="en-US" dirty="0"/>
                    </a:p>
                  </a:txBody>
                  <a:tcPr/>
                </a:tc>
              </a:tr>
              <a:tr h="359675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2.5630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42.41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1e5</a:t>
                      </a:r>
                      <a:endParaRPr lang="en-US" dirty="0"/>
                    </a:p>
                  </a:txBody>
                  <a:tcPr/>
                </a:tc>
              </a:tr>
              <a:tr h="359675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2.5704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20.05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1e5</a:t>
                      </a:r>
                      <a:endParaRPr lang="en-US" dirty="0"/>
                    </a:p>
                  </a:txBody>
                  <a:tcPr/>
                </a:tc>
              </a:tr>
              <a:tr h="359675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2.5751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961.28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5e4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6150357" y="6067533"/>
            <a:ext cx="2240369" cy="581698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Beam is stable</a:t>
            </a:r>
          </a:p>
          <a:p>
            <a:endParaRPr lang="en-US" sz="2400" dirty="0" smtClean="0"/>
          </a:p>
        </p:txBody>
      </p:sp>
      <p:sp>
        <p:nvSpPr>
          <p:cNvPr id="6" name="TextBox 5"/>
          <p:cNvSpPr txBox="1"/>
          <p:nvPr/>
        </p:nvSpPr>
        <p:spPr>
          <a:xfrm>
            <a:off x="5297138" y="926838"/>
            <a:ext cx="374974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Note: A translation error in one cell</a:t>
            </a:r>
          </a:p>
          <a:p>
            <a:r>
              <a:rPr lang="en-US" dirty="0" smtClean="0"/>
              <a:t>of the the lattice file from excel to RTF</a:t>
            </a:r>
            <a:endParaRPr lang="en-US" dirty="0" smtClean="0"/>
          </a:p>
          <a:p>
            <a:r>
              <a:rPr lang="en-US" dirty="0" smtClean="0"/>
              <a:t>l</a:t>
            </a:r>
            <a:r>
              <a:rPr lang="en-US" dirty="0" smtClean="0"/>
              <a:t>ed </a:t>
            </a:r>
            <a:r>
              <a:rPr lang="en-US" dirty="0" smtClean="0"/>
              <a:t>to different results in the past</a:t>
            </a:r>
            <a:endParaRPr lang="en-US" dirty="0"/>
          </a:p>
        </p:txBody>
      </p:sp>
      <p:pic>
        <p:nvPicPr>
          <p:cNvPr id="7" name="Picture 6" descr="madrid.eps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3258860" y="1739945"/>
            <a:ext cx="5869088" cy="4108362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475052" y="6157629"/>
            <a:ext cx="11849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TESLA TDR</a:t>
            </a:r>
            <a:endParaRPr lang="en-US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3BDB44-31A8-A54B-97A7-B4CC7D3020A5}" type="datetime1">
              <a:rPr lang="en-US" smtClean="0"/>
              <a:t>6/14/12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58727-36EB-8D41-8EC4-27D0CDC155EF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D. Schulte, LHeC linac beam dynamics</a:t>
            </a:r>
            <a:endParaRPr lang="en-US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02423"/>
          </a:xfrm>
        </p:spPr>
        <p:txBody>
          <a:bodyPr/>
          <a:lstStyle/>
          <a:p>
            <a:r>
              <a:rPr lang="en-US" dirty="0" smtClean="0"/>
              <a:t>Static Imperfections</a:t>
            </a:r>
            <a:endParaRPr lang="en-US" dirty="0"/>
          </a:p>
        </p:txBody>
      </p:sp>
      <p:pic>
        <p:nvPicPr>
          <p:cNvPr id="5" name="Picture 4" descr="p2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0" y="2630329"/>
            <a:ext cx="9144000" cy="249381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69363" y="902423"/>
            <a:ext cx="7924916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Can assume the same tolerances as for ILC</a:t>
            </a:r>
          </a:p>
          <a:p>
            <a:endParaRPr lang="en-US" sz="2400" dirty="0" smtClean="0"/>
          </a:p>
          <a:p>
            <a:r>
              <a:rPr lang="en-US" sz="2400" dirty="0" smtClean="0"/>
              <a:t>ILC achieves nm </a:t>
            </a:r>
            <a:r>
              <a:rPr lang="en-US" sz="2400" dirty="0" err="1" smtClean="0"/>
              <a:t>emittance</a:t>
            </a:r>
            <a:r>
              <a:rPr lang="en-US" sz="2400" dirty="0" smtClean="0"/>
              <a:t> growth using complex beam-based</a:t>
            </a:r>
          </a:p>
          <a:p>
            <a:r>
              <a:rPr lang="en-US" sz="2400" dirty="0" smtClean="0"/>
              <a:t>alignment, see below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69363" y="5312073"/>
            <a:ext cx="8325717" cy="830997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2400" dirty="0" smtClean="0"/>
              <a:t>Need BPMs that can resolve the bunches from the different turns</a:t>
            </a:r>
          </a:p>
          <a:p>
            <a:r>
              <a:rPr lang="en-US" sz="2400" dirty="0" smtClean="0"/>
              <a:t>-&gt; Do not expect any issue</a:t>
            </a:r>
            <a:endParaRPr lang="en-US" sz="2400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A39C01-76A3-0C4B-A753-BE132D0714D0}" type="datetime1">
              <a:rPr lang="en-US" smtClean="0"/>
              <a:t>6/14/12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58727-36EB-8D41-8EC4-27D0CDC155EF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D. Schulte, LHeC linac beam dynamics</a:t>
            </a:r>
            <a:endParaRPr 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67511824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05611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Cavity Tilts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84535" y="868445"/>
            <a:ext cx="8684019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The combination of cavity tilt and gradient jitter leads to transverse deflection of the beam</a:t>
            </a:r>
          </a:p>
          <a:p>
            <a:endParaRPr lang="en-US" sz="2400" dirty="0" smtClean="0"/>
          </a:p>
          <a:p>
            <a:r>
              <a:rPr lang="en-US" sz="2400" dirty="0" smtClean="0"/>
              <a:t>Approximate esti</a:t>
            </a:r>
            <a:r>
              <a:rPr lang="en-US" sz="2400" dirty="0"/>
              <a:t>m</a:t>
            </a:r>
            <a:r>
              <a:rPr lang="en-US" sz="2400" dirty="0" smtClean="0"/>
              <a:t>ate using the simple formula (assuming averaging over beam phase):</a:t>
            </a:r>
            <a:endParaRPr lang="en-US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184535" y="4522130"/>
            <a:ext cx="8502265" cy="156966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For</a:t>
            </a:r>
          </a:p>
          <a:p>
            <a:pPr>
              <a:buFont typeface="Arial"/>
              <a:buChar char="•"/>
            </a:pPr>
            <a:r>
              <a:rPr lang="en-US" sz="2400" dirty="0"/>
              <a:t> </a:t>
            </a:r>
            <a:r>
              <a:rPr lang="en-US" sz="2400" dirty="0" smtClean="0"/>
              <a:t>a reasonable RMS tilt of 300μradian</a:t>
            </a:r>
          </a:p>
          <a:p>
            <a:pPr>
              <a:buFont typeface="Arial"/>
              <a:buChar char="•"/>
            </a:pPr>
            <a:r>
              <a:rPr lang="en-US" sz="2400" dirty="0"/>
              <a:t> </a:t>
            </a:r>
            <a:r>
              <a:rPr lang="en-US" sz="2400" dirty="0" smtClean="0"/>
              <a:t>a not so small 1% RMS gradient jitter</a:t>
            </a:r>
          </a:p>
          <a:p>
            <a:r>
              <a:rPr lang="en-US" sz="2400" dirty="0" smtClean="0"/>
              <a:t>one obtains RMS beam jitter of O(5%σ</a:t>
            </a:r>
            <a:r>
              <a:rPr lang="en-US" sz="2400" baseline="-25000" dirty="0" smtClean="0"/>
              <a:t>y</a:t>
            </a:r>
            <a:r>
              <a:rPr lang="en-US" sz="2400" dirty="0" smtClean="0"/>
              <a:t>) at the interaction point</a:t>
            </a:r>
            <a:endParaRPr lang="en-US" sz="2400" dirty="0"/>
          </a:p>
        </p:txBody>
      </p:sp>
      <p:pic>
        <p:nvPicPr>
          <p:cNvPr id="7" name="Picture 6" descr="p4.tif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937580"/>
            <a:ext cx="9144000" cy="1146699"/>
          </a:xfrm>
          <a:prstGeom prst="rect">
            <a:avLst/>
          </a:prstGeom>
        </p:spPr>
      </p:pic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8B07F2-263F-014B-8D5C-0CC5EEBE3BB4}" type="datetime1">
              <a:rPr lang="en-US" smtClean="0"/>
              <a:t>6/14/12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58727-36EB-8D41-8EC4-27D0CDC155EF}" type="slidenum">
              <a:rPr lang="en-US" smtClean="0"/>
              <a:pPr/>
              <a:t>18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D. Schulte, LHeC linac beam dynamics</a:t>
            </a:r>
            <a:endParaRPr lang="en-US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3817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Fast Beam-ion Instability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33578"/>
            <a:ext cx="8229600" cy="5192585"/>
          </a:xfrm>
        </p:spPr>
        <p:txBody>
          <a:bodyPr/>
          <a:lstStyle/>
          <a:p>
            <a:r>
              <a:rPr lang="en-US" dirty="0" smtClean="0"/>
              <a:t>Positive ions that are trapped in the beam can</a:t>
            </a:r>
          </a:p>
          <a:p>
            <a:pPr lvl="1"/>
            <a:r>
              <a:rPr lang="en-US" dirty="0" smtClean="0"/>
              <a:t>Change the phase advance of the different bunches</a:t>
            </a:r>
          </a:p>
          <a:p>
            <a:pPr lvl="1"/>
            <a:r>
              <a:rPr lang="en-US" dirty="0" smtClean="0"/>
              <a:t>Can lead to a multi-bunch instability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Studies need to</a:t>
            </a:r>
          </a:p>
          <a:p>
            <a:pPr lvl="1"/>
            <a:r>
              <a:rPr lang="en-US" dirty="0" smtClean="0"/>
              <a:t>Check whether ions are trapped</a:t>
            </a:r>
          </a:p>
          <a:p>
            <a:pPr lvl="2"/>
            <a:r>
              <a:rPr lang="en-US" dirty="0" smtClean="0"/>
              <a:t>Bunch to bunch and turn to turn</a:t>
            </a:r>
          </a:p>
          <a:p>
            <a:pPr lvl="1"/>
            <a:r>
              <a:rPr lang="en-US" dirty="0" smtClean="0"/>
              <a:t>How much damage they do while being trapped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9283CE-F75B-5D48-8967-3320E2E41262}" type="datetime1">
              <a:rPr lang="en-US" smtClean="0"/>
              <a:t>6/14/12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58727-36EB-8D41-8EC4-27D0CDC155EF}" type="slidenum">
              <a:rPr lang="en-US" smtClean="0"/>
              <a:pPr/>
              <a:t>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D. Schulte, LHeC linac beam dynamics</a:t>
            </a:r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75172"/>
          </a:xfrm>
        </p:spPr>
        <p:txBody>
          <a:bodyPr/>
          <a:lstStyle/>
          <a:p>
            <a:r>
              <a:rPr lang="en-US" dirty="0" err="1" smtClean="0"/>
              <a:t>LHeC</a:t>
            </a:r>
            <a:r>
              <a:rPr lang="en-US" dirty="0" smtClean="0"/>
              <a:t> Layout</a:t>
            </a:r>
            <a:endParaRPr lang="en-US" dirty="0"/>
          </a:p>
        </p:txBody>
      </p:sp>
      <p:pic>
        <p:nvPicPr>
          <p:cNvPr id="4" name="Picture 3" descr="scheme.eps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577299" y="1286455"/>
            <a:ext cx="8124535" cy="5137573"/>
          </a:xfrm>
          <a:prstGeom prst="rect">
            <a:avLst/>
          </a:prstGeom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4C0827-ABB2-944B-BF4C-CA122ADF32D7}" type="datetime1">
              <a:rPr lang="en-US" smtClean="0"/>
              <a:t>6/14/12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D6D758-ACBF-EC42-A611-ECA4684B2E0E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D. Schulte, LHeC linac beam dynamics</a:t>
            </a:r>
            <a:endParaRPr lang="en-US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58550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Fast Beam-ion Instability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474840" y="1129032"/>
            <a:ext cx="2557110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Ions are trapped from bunch to bunch if </a:t>
            </a:r>
            <a:r>
              <a:rPr lang="en-US" sz="2400" dirty="0" err="1" smtClean="0"/>
              <a:t>f</a:t>
            </a:r>
            <a:r>
              <a:rPr lang="en-US" sz="2400" baseline="-25000" dirty="0" err="1" smtClean="0"/>
              <a:t>c</a:t>
            </a:r>
            <a:r>
              <a:rPr lang="en-US" sz="2400" dirty="0" smtClean="0"/>
              <a:t>&lt;</a:t>
            </a:r>
            <a:r>
              <a:rPr lang="en-US" sz="2400" dirty="0" err="1" smtClean="0"/>
              <a:t>f</a:t>
            </a:r>
            <a:r>
              <a:rPr lang="en-US" sz="2400" baseline="-25000" dirty="0" err="1" smtClean="0"/>
              <a:t>limit</a:t>
            </a:r>
            <a:r>
              <a:rPr lang="en-US" sz="2400" dirty="0" smtClean="0"/>
              <a:t> </a:t>
            </a:r>
          </a:p>
          <a:p>
            <a:endParaRPr lang="en-US" sz="2400" dirty="0" smtClean="0"/>
          </a:p>
          <a:p>
            <a:r>
              <a:rPr lang="en-US" sz="2400" dirty="0" smtClean="0"/>
              <a:t>Frequency </a:t>
            </a:r>
            <a:r>
              <a:rPr lang="en-US" sz="2400" dirty="0" err="1" smtClean="0"/>
              <a:t>f</a:t>
            </a:r>
            <a:r>
              <a:rPr lang="en-US" sz="2400" baseline="-25000" dirty="0" err="1" smtClean="0"/>
              <a:t>c</a:t>
            </a:r>
            <a:r>
              <a:rPr lang="en-US" sz="2400" dirty="0" smtClean="0"/>
              <a:t> is shown for continuous train</a:t>
            </a:r>
          </a:p>
          <a:p>
            <a:endParaRPr lang="en-US" sz="2400" dirty="0" smtClean="0"/>
          </a:p>
          <a:p>
            <a:r>
              <a:rPr lang="en-US" sz="2400" dirty="0" smtClean="0"/>
              <a:t>-&gt; All gases are trapped</a:t>
            </a:r>
          </a:p>
          <a:p>
            <a:endParaRPr lang="en-US" sz="2400" dirty="0" smtClean="0"/>
          </a:p>
          <a:p>
            <a:r>
              <a:rPr lang="en-US" sz="2400" dirty="0" smtClean="0"/>
              <a:t>-&gt; likely will need to add a gap in the train</a:t>
            </a:r>
          </a:p>
        </p:txBody>
      </p:sp>
      <p:pic>
        <p:nvPicPr>
          <p:cNvPr id="6" name="Picture 5" descr="p1.tif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44536" y="811494"/>
            <a:ext cx="6199464" cy="4594805"/>
          </a:xfrm>
          <a:prstGeom prst="rect">
            <a:avLst/>
          </a:prstGeom>
        </p:spPr>
      </p:pic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8E8B81-AC73-A441-9C27-B1DA19628AA8}" type="datetime1">
              <a:rPr lang="en-US" smtClean="0"/>
              <a:t>6/14/12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D6D758-ACBF-EC42-A611-ECA4684B2E0E}" type="slidenum">
              <a:rPr lang="en-US" smtClean="0"/>
              <a:pPr/>
              <a:t>20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D. Schulte, LHeC linac beam dynamics</a:t>
            </a:r>
            <a:endParaRPr lang="en-US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223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Beam Pulse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349960" y="2734383"/>
            <a:ext cx="8407400" cy="3598795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Could use 20μs trains and 10μs gaps</a:t>
            </a:r>
          </a:p>
          <a:p>
            <a:pPr lvl="1"/>
            <a:r>
              <a:rPr lang="en-US" dirty="0" smtClean="0"/>
              <a:t>Beam loading in injectors 0.6% for 720MHz cavities</a:t>
            </a:r>
          </a:p>
          <a:p>
            <a:pPr lvl="1"/>
            <a:r>
              <a:rPr lang="en-US" dirty="0" smtClean="0"/>
              <a:t>Increase bunch charge by 50%</a:t>
            </a:r>
          </a:p>
          <a:p>
            <a:pPr lvl="1"/>
            <a:r>
              <a:rPr lang="en-US" dirty="0" smtClean="0"/>
              <a:t>This fixes </a:t>
            </a:r>
            <a:r>
              <a:rPr lang="en-US" dirty="0" err="1" smtClean="0"/>
              <a:t>LHeC</a:t>
            </a:r>
            <a:r>
              <a:rPr lang="en-US" dirty="0" smtClean="0"/>
              <a:t> circumference to be 1/n of LHC</a:t>
            </a:r>
          </a:p>
          <a:p>
            <a:pPr lvl="2"/>
            <a:r>
              <a:rPr lang="en-US" dirty="0" smtClean="0"/>
              <a:t>Each LHC bunch always or never collides with electron bunches</a:t>
            </a:r>
          </a:p>
          <a:p>
            <a:pPr lvl="2"/>
            <a:endParaRPr lang="en-US" dirty="0" smtClean="0"/>
          </a:p>
          <a:p>
            <a:r>
              <a:rPr lang="en-US" dirty="0" smtClean="0"/>
              <a:t>Need to study consequences on RF</a:t>
            </a:r>
          </a:p>
          <a:p>
            <a:endParaRPr lang="en-US" dirty="0" smtClean="0"/>
          </a:p>
          <a:p>
            <a:r>
              <a:rPr lang="en-US" dirty="0" smtClean="0"/>
              <a:t>Still need good vacuum (O(10</a:t>
            </a:r>
            <a:r>
              <a:rPr lang="en-US" baseline="30000" dirty="0" smtClean="0"/>
              <a:t>-11</a:t>
            </a:r>
            <a:r>
              <a:rPr lang="en-US" dirty="0" smtClean="0"/>
              <a:t>hPa)) in </a:t>
            </a:r>
            <a:r>
              <a:rPr lang="en-US" dirty="0" err="1" smtClean="0"/>
              <a:t>linacs</a:t>
            </a:r>
            <a:r>
              <a:rPr lang="en-US" dirty="0" smtClean="0"/>
              <a:t>, more study needed</a:t>
            </a:r>
            <a:endParaRPr lang="en-US" dirty="0"/>
          </a:p>
        </p:txBody>
      </p:sp>
      <p:pic>
        <p:nvPicPr>
          <p:cNvPr id="6" name="Picture 5" descr="gaps.eps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457200" y="1111392"/>
            <a:ext cx="8407400" cy="1280597"/>
          </a:xfrm>
          <a:prstGeom prst="rect">
            <a:avLst/>
          </a:prstGeom>
        </p:spPr>
      </p:pic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A27B90-9A7C-2441-8EF7-28C0BC233117}" type="datetime1">
              <a:rPr lang="en-US" smtClean="0"/>
              <a:t>6/14/12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D6D758-ACBF-EC42-A611-ECA4684B2E0E}" type="slidenum">
              <a:rPr lang="en-US" smtClean="0"/>
              <a:pPr/>
              <a:t>21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D. Schulte, LHeC linac beam dynamics</a:t>
            </a:r>
            <a:endParaRPr lang="en-US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03311"/>
          </a:xfrm>
        </p:spPr>
        <p:txBody>
          <a:bodyPr/>
          <a:lstStyle/>
          <a:p>
            <a:r>
              <a:rPr lang="en-US" dirty="0" smtClean="0"/>
              <a:t>Clearing</a:t>
            </a:r>
            <a:r>
              <a:rPr lang="en-US" dirty="0" smtClean="0"/>
              <a:t> </a:t>
            </a:r>
            <a:r>
              <a:rPr lang="en-US" dirty="0" smtClean="0"/>
              <a:t>of Ions in the Gap</a:t>
            </a:r>
            <a:endParaRPr lang="en-US" dirty="0"/>
          </a:p>
        </p:txBody>
      </p:sp>
      <p:pic>
        <p:nvPicPr>
          <p:cNvPr id="4" name="Picture 3" descr="p1.tif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31526" y="2181975"/>
            <a:ext cx="4834556" cy="963471"/>
          </a:xfrm>
          <a:prstGeom prst="rect">
            <a:avLst/>
          </a:prstGeom>
        </p:spPr>
      </p:pic>
      <p:pic>
        <p:nvPicPr>
          <p:cNvPr id="5" name="Picture 4" descr="p2.tif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240389"/>
            <a:ext cx="9144000" cy="83592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71376" y="1476356"/>
            <a:ext cx="807670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Replace many thin focusing lenses of beam by a thick long lens:</a:t>
            </a:r>
            <a:endParaRPr lang="en-US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423776" y="3686391"/>
            <a:ext cx="653481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Ions will be</a:t>
            </a:r>
            <a:r>
              <a:rPr lang="en-US" sz="2400" dirty="0" smtClean="0"/>
              <a:t> </a:t>
            </a:r>
            <a:r>
              <a:rPr lang="en-US" sz="2400" dirty="0" smtClean="0"/>
              <a:t>cleared</a:t>
            </a:r>
            <a:r>
              <a:rPr lang="en-US" sz="2400" dirty="0" smtClean="0"/>
              <a:t> </a:t>
            </a:r>
            <a:r>
              <a:rPr lang="en-US" sz="2400" dirty="0" smtClean="0"/>
              <a:t>if this long lens is over-focusing</a:t>
            </a:r>
            <a:endParaRPr lang="en-US" sz="2400" dirty="0"/>
          </a:p>
        </p:txBody>
      </p:sp>
      <p:sp>
        <p:nvSpPr>
          <p:cNvPr id="8" name="TextBox 7"/>
          <p:cNvSpPr txBox="1"/>
          <p:nvPr/>
        </p:nvSpPr>
        <p:spPr>
          <a:xfrm>
            <a:off x="271376" y="5894691"/>
            <a:ext cx="52414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Note: derivation differs from what I found in literature</a:t>
            </a:r>
            <a:endParaRPr lang="en-US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A8FE67-7FFE-8F4E-8F65-2C01DE3F77F1}" type="datetime1">
              <a:rPr lang="en-US" smtClean="0"/>
              <a:t>6/14/12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58727-36EB-8D41-8EC4-27D0CDC155EF}" type="slidenum">
              <a:rPr lang="en-US" smtClean="0"/>
              <a:pPr/>
              <a:t>22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D. Schulte, LHeC linac beam dynamics</a:t>
            </a:r>
            <a:endParaRPr lang="en-US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49034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Ion Clearing</a:t>
            </a:r>
            <a:endParaRPr lang="en-US" dirty="0"/>
          </a:p>
        </p:txBody>
      </p:sp>
      <p:pic>
        <p:nvPicPr>
          <p:cNvPr id="4" name="Picture 3" descr="p1.tif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06171" y="778258"/>
            <a:ext cx="5485857" cy="3976603"/>
          </a:xfrm>
          <a:prstGeom prst="rect">
            <a:avLst/>
          </a:prstGeom>
        </p:spPr>
      </p:pic>
      <p:pic>
        <p:nvPicPr>
          <p:cNvPr id="5" name="Picture 4" descr="p2.tif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859135"/>
            <a:ext cx="5637829" cy="399886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637829" y="5188731"/>
            <a:ext cx="335419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Longitudinal drift will get rid of remaining ions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57200" y="1051401"/>
            <a:ext cx="304897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Ions are cleared almost everywhere</a:t>
            </a:r>
            <a:endParaRPr lang="en-US" sz="2400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4527D9-65D0-4E4F-A7AE-7A4BF5913B50}" type="datetime1">
              <a:rPr lang="en-US" smtClean="0"/>
              <a:t>6/14/12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58727-36EB-8D41-8EC4-27D0CDC155EF}" type="slidenum">
              <a:rPr lang="en-US" smtClean="0"/>
              <a:pPr/>
              <a:t>23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D. Schulte, LHeC linac beam dynamics</a:t>
            </a:r>
            <a:endParaRPr lang="en-US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3817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Phase Advance Error</a:t>
            </a:r>
            <a:endParaRPr lang="en-US" dirty="0"/>
          </a:p>
        </p:txBody>
      </p:sp>
      <p:pic>
        <p:nvPicPr>
          <p:cNvPr id="4" name="Picture 3" descr="p1.tif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09815" y="3165558"/>
            <a:ext cx="4133907" cy="133297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29244" y="2387723"/>
            <a:ext cx="915737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The relative phase advance error can be approximated for</a:t>
            </a:r>
          </a:p>
          <a:p>
            <a:r>
              <a:rPr lang="en-US" sz="2400" dirty="0" smtClean="0"/>
              <a:t>round beams </a:t>
            </a:r>
            <a:r>
              <a:rPr lang="en-US" sz="2400" dirty="0" smtClean="0"/>
              <a:t>as (</a:t>
            </a:r>
            <a:r>
              <a:rPr lang="en-US" sz="2400" dirty="0" smtClean="0"/>
              <a:t>G. </a:t>
            </a:r>
            <a:r>
              <a:rPr lang="en-US" sz="2400" dirty="0" err="1" smtClean="0"/>
              <a:t>Hoffstaetter</a:t>
            </a:r>
            <a:r>
              <a:rPr lang="en-US" sz="2400" dirty="0" smtClean="0"/>
              <a:t>, M</a:t>
            </a:r>
            <a:r>
              <a:rPr lang="en-US" sz="2400" dirty="0" smtClean="0"/>
              <a:t>. </a:t>
            </a:r>
            <a:r>
              <a:rPr lang="en-US" sz="2400" dirty="0" err="1" smtClean="0"/>
              <a:t>Liepe</a:t>
            </a:r>
            <a:r>
              <a:rPr lang="en-US" sz="2400" dirty="0" smtClean="0"/>
              <a:t>, </a:t>
            </a:r>
            <a:r>
              <a:rPr lang="en-US" sz="2400" dirty="0" smtClean="0"/>
              <a:t>NIM A 557 (2006) 205–212</a:t>
            </a:r>
            <a:r>
              <a:rPr lang="en-US" sz="2400" dirty="0" smtClean="0"/>
              <a:t>):</a:t>
            </a:r>
            <a:endParaRPr lang="en-US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229244" y="4489809"/>
            <a:ext cx="856105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With no clearing ions will accumulate until the beam is </a:t>
            </a:r>
            <a:r>
              <a:rPr lang="en-US" sz="2400" dirty="0" err="1" smtClean="0"/>
              <a:t>neutralised</a:t>
            </a:r>
            <a:r>
              <a:rPr lang="en-US" sz="2400" dirty="0" smtClean="0"/>
              <a:t>:</a:t>
            </a:r>
          </a:p>
          <a:p>
            <a:r>
              <a:rPr lang="en-US" sz="2400" dirty="0" smtClean="0">
                <a:latin typeface="Lucida Grande"/>
                <a:ea typeface="Lucida Grande"/>
                <a:cs typeface="Lucida Grande"/>
              </a:rPr>
              <a:t>i.e. </a:t>
            </a:r>
            <a:r>
              <a:rPr lang="en-US" sz="2400" dirty="0" err="1" smtClean="0">
                <a:latin typeface="Lucida Grande"/>
                <a:ea typeface="Lucida Grande"/>
                <a:cs typeface="Lucida Grande"/>
              </a:rPr>
              <a:t>ϑ</a:t>
            </a:r>
            <a:r>
              <a:rPr lang="en-US" sz="2400" dirty="0" smtClean="0"/>
              <a:t>=1 -&gt; </a:t>
            </a:r>
            <a:r>
              <a:rPr lang="en-US" sz="2400" dirty="0" err="1" smtClean="0"/>
              <a:t>Δ</a:t>
            </a:r>
            <a:r>
              <a:rPr lang="en-US" sz="2400" dirty="0" err="1" smtClean="0">
                <a:latin typeface="Lucida Grande"/>
                <a:ea typeface="Lucida Grande"/>
                <a:cs typeface="Lucida Grande"/>
              </a:rPr>
              <a:t>ϕ</a:t>
            </a:r>
            <a:r>
              <a:rPr lang="en-US" sz="2400" dirty="0" err="1" smtClean="0"/>
              <a:t>/</a:t>
            </a:r>
            <a:r>
              <a:rPr lang="en-US" sz="2400" dirty="0" err="1" smtClean="0">
                <a:latin typeface="Lucida Grande"/>
                <a:ea typeface="Lucida Grande"/>
                <a:cs typeface="Lucida Grande"/>
              </a:rPr>
              <a:t>ϕ</a:t>
            </a:r>
            <a:r>
              <a:rPr lang="en-US" sz="2400" dirty="0" smtClean="0"/>
              <a:t>=16 -&gt; not acceptable</a:t>
            </a:r>
            <a:endParaRPr lang="en-US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229244" y="5538470"/>
            <a:ext cx="808977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With gap one finds for </a:t>
            </a:r>
            <a:r>
              <a:rPr lang="en-US" sz="2400" dirty="0" err="1" smtClean="0"/>
              <a:t>p</a:t>
            </a:r>
            <a:r>
              <a:rPr lang="en-US" sz="2400" dirty="0" smtClean="0"/>
              <a:t>=10</a:t>
            </a:r>
            <a:r>
              <a:rPr lang="en-US" sz="2400" baseline="30000" dirty="0" smtClean="0"/>
              <a:t>-9</a:t>
            </a:r>
            <a:r>
              <a:rPr lang="en-US" sz="2400" dirty="0" smtClean="0"/>
              <a:t>hPa (warm) and </a:t>
            </a:r>
            <a:r>
              <a:rPr lang="en-US" sz="2400" dirty="0" err="1" smtClean="0"/>
              <a:t>p</a:t>
            </a:r>
            <a:r>
              <a:rPr lang="en-US" sz="2400" dirty="0" smtClean="0"/>
              <a:t>=10</a:t>
            </a:r>
            <a:r>
              <a:rPr lang="en-US" sz="2400" baseline="30000" dirty="0" smtClean="0"/>
              <a:t>-11</a:t>
            </a:r>
            <a:r>
              <a:rPr lang="en-US" sz="2400" dirty="0" smtClean="0"/>
              <a:t>hPa (cold):</a:t>
            </a:r>
          </a:p>
          <a:p>
            <a:r>
              <a:rPr lang="en-US" sz="2400" dirty="0" err="1" smtClean="0">
                <a:latin typeface="Lucida Grande"/>
                <a:ea typeface="Lucida Grande"/>
                <a:cs typeface="Lucida Grande"/>
              </a:rPr>
              <a:t>ϑ</a:t>
            </a:r>
            <a:r>
              <a:rPr lang="en-US" sz="2400" dirty="0" smtClean="0"/>
              <a:t>=3.3x10</a:t>
            </a:r>
            <a:r>
              <a:rPr lang="en-US" sz="2400" baseline="30000" dirty="0" smtClean="0"/>
              <a:t>-5</a:t>
            </a:r>
            <a:r>
              <a:rPr lang="en-US" sz="2400" dirty="0" smtClean="0"/>
              <a:t> -&gt; </a:t>
            </a:r>
            <a:r>
              <a:rPr lang="en-US" sz="2400" dirty="0" err="1" smtClean="0"/>
              <a:t>Δ</a:t>
            </a:r>
            <a:r>
              <a:rPr lang="en-US" sz="2400" dirty="0" err="1" smtClean="0">
                <a:latin typeface="Lucida Grande"/>
                <a:ea typeface="Lucida Grande"/>
                <a:cs typeface="Lucida Grande"/>
              </a:rPr>
              <a:t>ϕ</a:t>
            </a:r>
            <a:r>
              <a:rPr lang="en-US" sz="2400" dirty="0" err="1" smtClean="0"/>
              <a:t>/</a:t>
            </a:r>
            <a:r>
              <a:rPr lang="en-US" sz="2400" dirty="0" err="1" smtClean="0">
                <a:latin typeface="Lucida Grande"/>
                <a:ea typeface="Lucida Grande"/>
                <a:cs typeface="Lucida Grande"/>
              </a:rPr>
              <a:t>ϕ</a:t>
            </a:r>
            <a:r>
              <a:rPr lang="en-US" sz="2400" dirty="0" smtClean="0"/>
              <a:t>=7x10</a:t>
            </a:r>
            <a:r>
              <a:rPr lang="en-US" sz="2400" baseline="30000" dirty="0" smtClean="0"/>
              <a:t>-4</a:t>
            </a:r>
            <a:r>
              <a:rPr lang="en-US" sz="2400" dirty="0" smtClean="0"/>
              <a:t> -&gt; acceptable</a:t>
            </a:r>
            <a:endParaRPr lang="en-US" sz="2400" dirty="0"/>
          </a:p>
        </p:txBody>
      </p:sp>
      <p:sp>
        <p:nvSpPr>
          <p:cNvPr id="8" name="TextBox 7"/>
          <p:cNvSpPr txBox="1"/>
          <p:nvPr/>
        </p:nvSpPr>
        <p:spPr>
          <a:xfrm>
            <a:off x="229244" y="967001"/>
            <a:ext cx="8658290" cy="1200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Assume ions are lost in first gap passage (optimistic)</a:t>
            </a:r>
          </a:p>
          <a:p>
            <a:endParaRPr lang="en-US" sz="2400" dirty="0" smtClean="0"/>
          </a:p>
          <a:p>
            <a:r>
              <a:rPr lang="en-US" sz="2400" dirty="0" smtClean="0"/>
              <a:t>Ions are trapped within each train, look at last bunch before the gap</a:t>
            </a:r>
            <a:endParaRPr lang="en-US" sz="2400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573DC7-B6CF-0A4B-960C-CF2CD14946C2}" type="datetime1">
              <a:rPr lang="en-US" smtClean="0"/>
              <a:t>6/14/12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58727-36EB-8D41-8EC4-27D0CDC155EF}" type="slidenum">
              <a:rPr lang="en-US" smtClean="0"/>
              <a:pPr/>
              <a:t>24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D. Schulte, LHeC linac beam dynamics</a:t>
            </a:r>
            <a:endParaRPr lang="en-US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575345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Multi-bunch Instability</a:t>
            </a:r>
            <a:endParaRPr lang="en-US" dirty="0"/>
          </a:p>
        </p:txBody>
      </p:sp>
      <p:pic>
        <p:nvPicPr>
          <p:cNvPr id="4" name="Picture 3" descr="p1.tif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8810" y="1717120"/>
            <a:ext cx="8036788" cy="107487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38810" y="944434"/>
            <a:ext cx="810415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Can calculate the instability rise time for the n</a:t>
            </a:r>
            <a:r>
              <a:rPr lang="en-US" sz="2400" baseline="30000" dirty="0" smtClean="0"/>
              <a:t>th</a:t>
            </a:r>
            <a:r>
              <a:rPr lang="en-US" sz="2400" dirty="0" smtClean="0"/>
              <a:t> bunch in a </a:t>
            </a:r>
            <a:r>
              <a:rPr lang="en-US" sz="2400" dirty="0" smtClean="0"/>
              <a:t>train</a:t>
            </a:r>
          </a:p>
          <a:p>
            <a:r>
              <a:rPr lang="en-US" sz="2400" dirty="0" smtClean="0"/>
              <a:t>(</a:t>
            </a:r>
            <a:r>
              <a:rPr lang="en-US" sz="2400" dirty="0" smtClean="0"/>
              <a:t>F. </a:t>
            </a:r>
            <a:r>
              <a:rPr lang="en-US" sz="2400" dirty="0" smtClean="0"/>
              <a:t>Zimmermann et al., </a:t>
            </a:r>
            <a:r>
              <a:rPr lang="en-US" sz="2400" dirty="0" smtClean="0"/>
              <a:t>SLAC-PUB-7617</a:t>
            </a:r>
            <a:r>
              <a:rPr lang="en-US" sz="2400" dirty="0" smtClean="0"/>
              <a:t>)</a:t>
            </a:r>
            <a:r>
              <a:rPr lang="en-US" sz="2400" dirty="0" smtClean="0"/>
              <a:t> </a:t>
            </a:r>
            <a:endParaRPr lang="en-US" sz="2400" dirty="0"/>
          </a:p>
        </p:txBody>
      </p:sp>
      <p:pic>
        <p:nvPicPr>
          <p:cNvPr id="6" name="Picture 5" descr="p2.tif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88184" y="3700384"/>
            <a:ext cx="2868842" cy="118236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38810" y="3160433"/>
            <a:ext cx="52228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Average the rise time along the machine</a:t>
            </a:r>
            <a:endParaRPr lang="en-US" sz="2400" dirty="0"/>
          </a:p>
        </p:txBody>
      </p:sp>
      <p:sp>
        <p:nvSpPr>
          <p:cNvPr id="8" name="TextBox 7"/>
          <p:cNvSpPr txBox="1"/>
          <p:nvPr/>
        </p:nvSpPr>
        <p:spPr>
          <a:xfrm>
            <a:off x="457200" y="4997554"/>
            <a:ext cx="383650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Pessimistic: detuning ignored</a:t>
            </a:r>
            <a:endParaRPr lang="en-US" sz="2400" dirty="0"/>
          </a:p>
        </p:txBody>
      </p:sp>
      <p:sp>
        <p:nvSpPr>
          <p:cNvPr id="9" name="TextBox 8"/>
          <p:cNvSpPr txBox="1"/>
          <p:nvPr/>
        </p:nvSpPr>
        <p:spPr>
          <a:xfrm>
            <a:off x="238810" y="5641921"/>
            <a:ext cx="883326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Assume beam to be stable if instability rise length L=</a:t>
            </a:r>
            <a:r>
              <a:rPr lang="en-US" sz="2400" dirty="0" err="1" smtClean="0"/>
              <a:t>τ</a:t>
            </a:r>
            <a:r>
              <a:rPr lang="en-US" sz="2400" baseline="-25000" dirty="0" err="1" smtClean="0"/>
              <a:t>c</a:t>
            </a:r>
            <a:r>
              <a:rPr lang="en-US" sz="2400" dirty="0" err="1" smtClean="0"/>
              <a:t>c</a:t>
            </a:r>
            <a:r>
              <a:rPr lang="en-US" sz="2400" dirty="0" smtClean="0"/>
              <a:t> is longer than</a:t>
            </a:r>
          </a:p>
          <a:p>
            <a:r>
              <a:rPr lang="en-US" sz="2400" dirty="0" smtClean="0"/>
              <a:t>beam travel length</a:t>
            </a:r>
            <a:endParaRPr lang="en-US" sz="2400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93B969-6B34-764A-AE8D-EC6A5908C068}" type="datetime1">
              <a:rPr lang="en-US" smtClean="0"/>
              <a:t>6/14/12</a:t>
            </a:fld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58727-36EB-8D41-8EC4-27D0CDC155EF}" type="slidenum">
              <a:rPr lang="en-US" smtClean="0"/>
              <a:pPr/>
              <a:t>25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D. Schulte, LHeC linac beam dynamics</a:t>
            </a:r>
            <a:endParaRPr lang="en-US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51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Rise Length</a:t>
            </a:r>
            <a:endParaRPr lang="en-US" dirty="0"/>
          </a:p>
        </p:txBody>
      </p:sp>
      <p:pic>
        <p:nvPicPr>
          <p:cNvPr id="4" name="Picture 3" descr="p1.tif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14103" y="1104159"/>
            <a:ext cx="5789798" cy="4286729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93335" y="1104159"/>
            <a:ext cx="3090359" cy="37856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Note: the rise length</a:t>
            </a:r>
          </a:p>
          <a:p>
            <a:r>
              <a:rPr lang="en-US" sz="2400" dirty="0" smtClean="0"/>
              <a:t>Is proportional to the</a:t>
            </a:r>
          </a:p>
          <a:p>
            <a:r>
              <a:rPr lang="en-US" sz="2400" dirty="0" smtClean="0"/>
              <a:t>Pressure, here 10</a:t>
            </a:r>
            <a:r>
              <a:rPr lang="en-US" sz="2400" baseline="30000" dirty="0" smtClean="0"/>
              <a:t>-11</a:t>
            </a:r>
            <a:r>
              <a:rPr lang="en-US" sz="2400" dirty="0" smtClean="0"/>
              <a:t>hPa</a:t>
            </a:r>
          </a:p>
          <a:p>
            <a:endParaRPr lang="en-US" sz="2400" dirty="0" smtClean="0"/>
          </a:p>
          <a:p>
            <a:r>
              <a:rPr lang="en-US" sz="2400" dirty="0" smtClean="0"/>
              <a:t>Rise length for</a:t>
            </a:r>
          </a:p>
          <a:p>
            <a:r>
              <a:rPr lang="en-US" sz="2400" dirty="0" smtClean="0"/>
              <a:t>CH</a:t>
            </a:r>
            <a:r>
              <a:rPr lang="en-US" sz="2400" baseline="-25000" dirty="0" smtClean="0"/>
              <a:t>4</a:t>
            </a:r>
            <a:r>
              <a:rPr lang="en-US" sz="2400" baseline="30000" dirty="0" smtClean="0"/>
              <a:t>+</a:t>
            </a:r>
            <a:r>
              <a:rPr lang="en-US" sz="2400" dirty="0" smtClean="0"/>
              <a:t>: 14km</a:t>
            </a:r>
          </a:p>
          <a:p>
            <a:r>
              <a:rPr lang="en-US" sz="2400" dirty="0" smtClean="0"/>
              <a:t>H</a:t>
            </a:r>
            <a:r>
              <a:rPr lang="en-US" sz="2400" baseline="-25000" dirty="0" smtClean="0"/>
              <a:t>2</a:t>
            </a:r>
            <a:r>
              <a:rPr lang="en-US" sz="2400" baseline="30000" dirty="0" smtClean="0"/>
              <a:t>+</a:t>
            </a:r>
            <a:r>
              <a:rPr lang="en-US" sz="2400" dirty="0" smtClean="0"/>
              <a:t>: 25km</a:t>
            </a:r>
          </a:p>
          <a:p>
            <a:endParaRPr lang="en-US" sz="2400" dirty="0" smtClean="0"/>
          </a:p>
          <a:p>
            <a:r>
              <a:rPr lang="en-US" sz="2400" dirty="0" smtClean="0"/>
              <a:t>Total length of travel in</a:t>
            </a:r>
          </a:p>
          <a:p>
            <a:r>
              <a:rPr lang="en-US" sz="2400" dirty="0" err="1" smtClean="0"/>
              <a:t>linacs</a:t>
            </a:r>
            <a:r>
              <a:rPr lang="en-US" sz="2400" dirty="0" smtClean="0"/>
              <a:t> is 12km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93335" y="5216040"/>
            <a:ext cx="360898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p=10</a:t>
            </a:r>
            <a:r>
              <a:rPr lang="en-US" sz="2400" baseline="30000" dirty="0" smtClean="0"/>
              <a:t>-11</a:t>
            </a:r>
            <a:r>
              <a:rPr lang="en-US" sz="2400" dirty="0" smtClean="0"/>
              <a:t>hPa is marginally OK</a:t>
            </a:r>
            <a:endParaRPr lang="en-US" sz="2400" dirty="0"/>
          </a:p>
        </p:txBody>
      </p:sp>
      <p:sp>
        <p:nvSpPr>
          <p:cNvPr id="10" name="TextBox 9"/>
          <p:cNvSpPr txBox="1"/>
          <p:nvPr/>
        </p:nvSpPr>
        <p:spPr>
          <a:xfrm>
            <a:off x="293335" y="5790593"/>
            <a:ext cx="671274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Measurements show 6x10</a:t>
            </a:r>
            <a:r>
              <a:rPr lang="en-US" sz="2400" baseline="30000" dirty="0" smtClean="0"/>
              <a:t>-11</a:t>
            </a:r>
            <a:r>
              <a:rPr lang="en-US" sz="2400" dirty="0" smtClean="0"/>
              <a:t>,1x10</a:t>
            </a:r>
            <a:r>
              <a:rPr lang="en-US" sz="2400" baseline="30000" dirty="0" smtClean="0"/>
              <a:t>-11</a:t>
            </a:r>
            <a:r>
              <a:rPr lang="en-US" sz="2400" dirty="0" smtClean="0"/>
              <a:t>, 0.05x10</a:t>
            </a:r>
            <a:r>
              <a:rPr lang="en-US" sz="2400" baseline="30000" dirty="0" smtClean="0"/>
              <a:t>-11</a:t>
            </a:r>
            <a:r>
              <a:rPr lang="en-US" sz="2400" dirty="0" smtClean="0"/>
              <a:t> </a:t>
            </a:r>
            <a:r>
              <a:rPr lang="en-US" sz="2400" dirty="0" err="1" smtClean="0"/>
              <a:t>hPa</a:t>
            </a:r>
            <a:endParaRPr lang="en-US" sz="2400" dirty="0" smtClean="0"/>
          </a:p>
          <a:p>
            <a:r>
              <a:rPr lang="en-US" sz="2400" dirty="0" smtClean="0"/>
              <a:t>for LEP (N. </a:t>
            </a:r>
            <a:r>
              <a:rPr lang="en-US" sz="2400" dirty="0" err="1" smtClean="0"/>
              <a:t>Hilleret</a:t>
            </a:r>
            <a:r>
              <a:rPr lang="en-US" sz="2400" dirty="0" smtClean="0"/>
              <a:t>), HERA (B. </a:t>
            </a:r>
            <a:r>
              <a:rPr lang="en-US" sz="2400" dirty="0" err="1" smtClean="0"/>
              <a:t>Holzer</a:t>
            </a:r>
            <a:r>
              <a:rPr lang="en-US" sz="2400" dirty="0" smtClean="0"/>
              <a:t>), LHC (V. </a:t>
            </a:r>
            <a:r>
              <a:rPr lang="en-US" sz="2400" dirty="0" err="1" smtClean="0"/>
              <a:t>Baglin</a:t>
            </a:r>
            <a:r>
              <a:rPr lang="en-US" sz="2400" dirty="0" smtClean="0"/>
              <a:t>)</a:t>
            </a:r>
            <a:endParaRPr lang="en-US" sz="2400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010739-2A95-8F46-B690-EA7135612365}" type="datetime1">
              <a:rPr lang="en-US" smtClean="0"/>
              <a:t>6/14/12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58727-36EB-8D41-8EC4-27D0CDC155EF}" type="slidenum">
              <a:rPr lang="en-US" smtClean="0"/>
              <a:pPr/>
              <a:t>26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D. Schulte, LHeC linac beam dynamics</a:t>
            </a:r>
            <a:endParaRPr lang="en-US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51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Rise Length in the Arcs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57200" y="2771875"/>
            <a:ext cx="1916360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For </a:t>
            </a:r>
            <a:r>
              <a:rPr lang="en-US" sz="2400" dirty="0" err="1" smtClean="0"/>
              <a:t>p</a:t>
            </a:r>
            <a:r>
              <a:rPr lang="en-US" sz="2400" dirty="0" smtClean="0"/>
              <a:t>=10</a:t>
            </a:r>
            <a:r>
              <a:rPr lang="en-US" sz="2400" baseline="30000" dirty="0" smtClean="0"/>
              <a:t>-9</a:t>
            </a:r>
            <a:r>
              <a:rPr lang="en-US" sz="2400" dirty="0" smtClean="0"/>
              <a:t>hPa</a:t>
            </a:r>
          </a:p>
          <a:p>
            <a:r>
              <a:rPr lang="en-US" sz="2400" dirty="0" smtClean="0"/>
              <a:t>H</a:t>
            </a:r>
            <a:r>
              <a:rPr lang="en-US" sz="2400" baseline="-25000" dirty="0" smtClean="0"/>
              <a:t>2</a:t>
            </a:r>
            <a:r>
              <a:rPr lang="en-US" sz="2400" baseline="30000" dirty="0" smtClean="0"/>
              <a:t>+</a:t>
            </a:r>
            <a:r>
              <a:rPr lang="en-US" sz="2400" dirty="0" smtClean="0"/>
              <a:t>: 70km</a:t>
            </a:r>
          </a:p>
          <a:p>
            <a:r>
              <a:rPr lang="en-US" sz="2400" dirty="0" smtClean="0"/>
              <a:t>N</a:t>
            </a:r>
            <a:r>
              <a:rPr lang="en-US" sz="2400" baseline="-25000" dirty="0" smtClean="0"/>
              <a:t>2</a:t>
            </a:r>
            <a:r>
              <a:rPr lang="en-US" sz="2400" baseline="30000" dirty="0" smtClean="0"/>
              <a:t>+</a:t>
            </a:r>
            <a:r>
              <a:rPr lang="en-US" sz="2400" dirty="0" smtClean="0"/>
              <a:t>,CO</a:t>
            </a:r>
            <a:r>
              <a:rPr lang="en-US" sz="2400" baseline="30000" dirty="0" smtClean="0"/>
              <a:t>+</a:t>
            </a:r>
            <a:r>
              <a:rPr lang="en-US" sz="2400" dirty="0" smtClean="0"/>
              <a:t>:50km</a:t>
            </a:r>
          </a:p>
          <a:p>
            <a:r>
              <a:rPr lang="en-US" sz="2400" dirty="0" smtClean="0"/>
              <a:t>CO</a:t>
            </a:r>
            <a:r>
              <a:rPr lang="en-US" sz="2400" baseline="-25000" dirty="0" smtClean="0"/>
              <a:t>2</a:t>
            </a:r>
            <a:r>
              <a:rPr lang="en-US" sz="2400" baseline="30000" dirty="0" smtClean="0"/>
              <a:t>+</a:t>
            </a:r>
            <a:r>
              <a:rPr lang="en-US" sz="2400" dirty="0" smtClean="0"/>
              <a:t>: 60km</a:t>
            </a:r>
          </a:p>
          <a:p>
            <a:endParaRPr lang="en-US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457200" y="1310837"/>
            <a:ext cx="4818296" cy="1200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Calculation is similar than in the </a:t>
            </a:r>
            <a:r>
              <a:rPr lang="en-US" sz="2400" dirty="0" err="1" smtClean="0"/>
              <a:t>linac</a:t>
            </a:r>
            <a:endParaRPr lang="en-US" sz="2400" dirty="0" smtClean="0"/>
          </a:p>
          <a:p>
            <a:r>
              <a:rPr lang="en-US" sz="2400" dirty="0" smtClean="0"/>
              <a:t>But only two beams in each arc</a:t>
            </a:r>
          </a:p>
          <a:p>
            <a:r>
              <a:rPr lang="en-US" sz="2400" dirty="0" smtClean="0"/>
              <a:t>Total length in arcs  is 33km</a:t>
            </a:r>
            <a:endParaRPr lang="en-US" sz="2400" dirty="0"/>
          </a:p>
        </p:txBody>
      </p:sp>
      <p:sp>
        <p:nvSpPr>
          <p:cNvPr id="6" name="TextBox 5"/>
          <p:cNvSpPr txBox="1"/>
          <p:nvPr/>
        </p:nvSpPr>
        <p:spPr>
          <a:xfrm flipH="1">
            <a:off x="532566" y="4888329"/>
            <a:ext cx="39054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err="1" smtClean="0"/>
              <a:t>p</a:t>
            </a:r>
            <a:r>
              <a:rPr lang="en-US" sz="2400" dirty="0" smtClean="0"/>
              <a:t>=10</a:t>
            </a:r>
            <a:r>
              <a:rPr lang="en-US" sz="2400" baseline="30000" dirty="0" smtClean="0"/>
              <a:t>-9</a:t>
            </a:r>
            <a:r>
              <a:rPr lang="en-US" sz="2400" dirty="0" smtClean="0"/>
              <a:t>hPa is marginally OK</a:t>
            </a:r>
            <a:endParaRPr lang="en-US" sz="2400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1BD969-A6FB-6C4F-AE3A-E8A607F28373}" type="datetime1">
              <a:rPr lang="en-US" smtClean="0"/>
              <a:t>6/14/12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58727-36EB-8D41-8EC4-27D0CDC155EF}" type="slidenum">
              <a:rPr lang="en-US" smtClean="0"/>
              <a:pPr/>
              <a:t>27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D. Schulte, LHeC linac beam dynamics</a:t>
            </a:r>
            <a:endParaRPr lang="en-US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33578"/>
          </a:xfrm>
        </p:spPr>
        <p:txBody>
          <a:bodyPr>
            <a:normAutofit/>
          </a:bodyPr>
          <a:lstStyle/>
          <a:p>
            <a:r>
              <a:rPr lang="en-US" dirty="0" smtClean="0"/>
              <a:t>Beam-beam Effects</a:t>
            </a:r>
            <a:endParaRPr lang="en-US" dirty="0"/>
          </a:p>
        </p:txBody>
      </p:sp>
      <p:pic>
        <p:nvPicPr>
          <p:cNvPr id="4" name="Picture 3" descr="p1.tif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92342" y="1316320"/>
            <a:ext cx="4819747" cy="4851497"/>
          </a:xfrm>
          <a:prstGeom prst="rect">
            <a:avLst/>
          </a:prstGeom>
        </p:spPr>
      </p:pic>
      <p:pic>
        <p:nvPicPr>
          <p:cNvPr id="5" name="Picture 4" descr="p1.tif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7496" y="1835205"/>
            <a:ext cx="1280144" cy="444495"/>
          </a:xfrm>
          <a:prstGeom prst="rect">
            <a:avLst/>
          </a:prstGeom>
        </p:spPr>
      </p:pic>
      <p:pic>
        <p:nvPicPr>
          <p:cNvPr id="7" name="Picture 6" descr="p4.tif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8568" y="4055360"/>
            <a:ext cx="2332541" cy="460897"/>
          </a:xfrm>
          <a:prstGeom prst="rect">
            <a:avLst/>
          </a:prstGeom>
        </p:spPr>
      </p:pic>
      <p:pic>
        <p:nvPicPr>
          <p:cNvPr id="8" name="Picture 7" descr="p5.tiff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10758" y="5251780"/>
            <a:ext cx="1859901" cy="510314"/>
          </a:xfrm>
          <a:prstGeom prst="rect">
            <a:avLst/>
          </a:prstGeom>
        </p:spPr>
      </p:pic>
      <p:pic>
        <p:nvPicPr>
          <p:cNvPr id="9" name="Picture 8" descr="p1.tiff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235339" y="6058259"/>
            <a:ext cx="1713465" cy="551363"/>
          </a:xfrm>
          <a:prstGeom prst="rect">
            <a:avLst/>
          </a:prstGeom>
        </p:spPr>
      </p:pic>
      <p:pic>
        <p:nvPicPr>
          <p:cNvPr id="10" name="Picture 9" descr="p2.tiff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164267" y="6058258"/>
            <a:ext cx="1979733" cy="551364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106651" y="933578"/>
            <a:ext cx="392056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Electron bunch changes size during the collision</a:t>
            </a:r>
            <a:endParaRPr lang="en-US" sz="2400" dirty="0"/>
          </a:p>
        </p:txBody>
      </p:sp>
      <p:sp>
        <p:nvSpPr>
          <p:cNvPr id="12" name="TextBox 11"/>
          <p:cNvSpPr txBox="1"/>
          <p:nvPr/>
        </p:nvSpPr>
        <p:spPr>
          <a:xfrm>
            <a:off x="171780" y="2472325"/>
            <a:ext cx="440336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Luminosity is slightly above target</a:t>
            </a:r>
          </a:p>
          <a:p>
            <a:r>
              <a:rPr lang="en-US" sz="2400" dirty="0" smtClean="0"/>
              <a:t>L</a:t>
            </a:r>
            <a:r>
              <a:rPr lang="en-US" sz="2400" dirty="0" smtClean="0"/>
              <a:t>~1.35x10</a:t>
            </a:r>
            <a:r>
              <a:rPr lang="en-US" sz="2400" baseline="30000" dirty="0" smtClean="0"/>
              <a:t>33</a:t>
            </a:r>
            <a:r>
              <a:rPr lang="en-US" sz="2400" dirty="0" smtClean="0"/>
              <a:t> cm</a:t>
            </a:r>
            <a:r>
              <a:rPr lang="en-US" sz="2400" baseline="30000" dirty="0" smtClean="0"/>
              <a:t>-2</a:t>
            </a:r>
            <a:r>
              <a:rPr lang="en-US" sz="2400" dirty="0" smtClean="0"/>
              <a:t>s</a:t>
            </a:r>
            <a:r>
              <a:rPr lang="en-US" sz="2400" baseline="30000" dirty="0" smtClean="0"/>
              <a:t>-1</a:t>
            </a:r>
            <a:endParaRPr lang="en-US" sz="2400" dirty="0"/>
          </a:p>
        </p:txBody>
      </p:sp>
      <p:sp>
        <p:nvSpPr>
          <p:cNvPr id="14" name="TextBox 13"/>
          <p:cNvSpPr txBox="1"/>
          <p:nvPr/>
        </p:nvSpPr>
        <p:spPr>
          <a:xfrm>
            <a:off x="227496" y="3591979"/>
            <a:ext cx="384582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err="1" smtClean="0"/>
              <a:t>Emittance</a:t>
            </a:r>
            <a:r>
              <a:rPr lang="en-US" sz="2400" dirty="0" smtClean="0"/>
              <a:t> growth is not large</a:t>
            </a:r>
            <a:endParaRPr lang="en-US" sz="2400" dirty="0"/>
          </a:p>
        </p:txBody>
      </p:sp>
      <p:sp>
        <p:nvSpPr>
          <p:cNvPr id="15" name="TextBox 14"/>
          <p:cNvSpPr txBox="1"/>
          <p:nvPr/>
        </p:nvSpPr>
        <p:spPr>
          <a:xfrm>
            <a:off x="227496" y="4728491"/>
            <a:ext cx="389406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But strong mismatch, so need</a:t>
            </a:r>
            <a:endParaRPr lang="en-US" sz="2400" dirty="0"/>
          </a:p>
        </p:txBody>
      </p:sp>
      <p:sp>
        <p:nvSpPr>
          <p:cNvPr id="16" name="TextBox 15"/>
          <p:cNvSpPr txBox="1"/>
          <p:nvPr/>
        </p:nvSpPr>
        <p:spPr>
          <a:xfrm>
            <a:off x="390883" y="5965167"/>
            <a:ext cx="38651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Average energy loss </a:t>
            </a:r>
            <a:r>
              <a:rPr lang="en-US" sz="2400" dirty="0" smtClean="0"/>
              <a:t>~0.2MeV</a:t>
            </a:r>
            <a:endParaRPr lang="en-US" sz="2400" dirty="0"/>
          </a:p>
        </p:txBody>
      </p:sp>
      <p:sp>
        <p:nvSpPr>
          <p:cNvPr id="17" name="TextBox 16"/>
          <p:cNvSpPr txBox="1"/>
          <p:nvPr/>
        </p:nvSpPr>
        <p:spPr>
          <a:xfrm>
            <a:off x="6485625" y="933578"/>
            <a:ext cx="23576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GUINEA-PIG simulation</a:t>
            </a:r>
            <a:endParaRPr lang="en-US" dirty="0"/>
          </a:p>
        </p:txBody>
      </p:sp>
      <p:sp>
        <p:nvSpPr>
          <p:cNvPr id="18" name="Date Placeholder 1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A60ADE-CC72-7849-8B49-6CC8E0A95C74}" type="datetime1">
              <a:rPr lang="en-US" smtClean="0"/>
              <a:t>6/14/12</a:t>
            </a:fld>
            <a:endParaRPr lang="en-US"/>
          </a:p>
        </p:txBody>
      </p:sp>
      <p:sp>
        <p:nvSpPr>
          <p:cNvPr id="19" name="Slide Number Placeholder 1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58727-36EB-8D41-8EC4-27D0CDC155EF}" type="slidenum">
              <a:rPr lang="en-US" smtClean="0"/>
              <a:pPr/>
              <a:t>28</a:t>
            </a:fld>
            <a:endParaRPr lang="en-US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D. Schulte, LHeC linac beam dynamics</a:t>
            </a:r>
            <a:endParaRPr lang="en-US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70745"/>
          </a:xfrm>
        </p:spPr>
        <p:txBody>
          <a:bodyPr>
            <a:normAutofit/>
          </a:bodyPr>
          <a:lstStyle/>
          <a:p>
            <a:r>
              <a:rPr lang="en-US" dirty="0" smtClean="0"/>
              <a:t>Beam-beam Offsets</a:t>
            </a:r>
            <a:endParaRPr lang="en-US" dirty="0"/>
          </a:p>
        </p:txBody>
      </p:sp>
      <p:pic>
        <p:nvPicPr>
          <p:cNvPr id="5" name="Picture 4" descr="p3.tif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26325" y="1161544"/>
            <a:ext cx="6517675" cy="4570191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57200" y="1161543"/>
            <a:ext cx="2407267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D</a:t>
            </a:r>
            <a:r>
              <a:rPr lang="en-US" sz="2400" dirty="0" smtClean="0"/>
              <a:t>eflection of electron beam </a:t>
            </a:r>
            <a:r>
              <a:rPr lang="en-US" sz="2400" dirty="0" err="1" smtClean="0"/>
              <a:t>centroid</a:t>
            </a:r>
            <a:endParaRPr lang="en-US" sz="2400" dirty="0" smtClean="0"/>
          </a:p>
          <a:p>
            <a:endParaRPr lang="en-US" sz="2400" dirty="0" smtClean="0"/>
          </a:p>
          <a:p>
            <a:r>
              <a:rPr lang="en-US" sz="2400" dirty="0" smtClean="0"/>
              <a:t>Maximum deflection is about 300μradian</a:t>
            </a:r>
          </a:p>
          <a:p>
            <a:endParaRPr lang="en-US" sz="2400" dirty="0" smtClean="0"/>
          </a:p>
          <a:p>
            <a:r>
              <a:rPr lang="en-US" sz="2400" dirty="0" smtClean="0"/>
              <a:t>Maximum deflection of proton </a:t>
            </a:r>
            <a:r>
              <a:rPr lang="en-US" sz="2400" dirty="0" err="1" smtClean="0"/>
              <a:t>centroid</a:t>
            </a:r>
            <a:r>
              <a:rPr lang="en-US" sz="2400" dirty="0" smtClean="0"/>
              <a:t> is about 30nradian</a:t>
            </a:r>
          </a:p>
          <a:p>
            <a:r>
              <a:rPr lang="en-US" sz="2400" dirty="0" smtClean="0"/>
              <a:t>(=4x10</a:t>
            </a:r>
            <a:r>
              <a:rPr lang="en-US" sz="2400" baseline="30000" dirty="0" smtClean="0"/>
              <a:t>-4</a:t>
            </a:r>
            <a:r>
              <a:rPr lang="en-US" sz="2400" dirty="0" smtClean="0"/>
              <a:t>σ’)</a:t>
            </a:r>
            <a:endParaRPr lang="en-US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6485625" y="933578"/>
            <a:ext cx="23576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GUINEA-PIG simulation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1E4890-8BB2-4A42-9F59-736765A0E4EE}" type="datetime1">
              <a:rPr lang="en-US" smtClean="0"/>
              <a:t>6/14/12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58727-36EB-8D41-8EC4-27D0CDC155EF}" type="slidenum">
              <a:rPr lang="en-US" smtClean="0"/>
              <a:pPr/>
              <a:t>29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D. Schulte, LHeC linac beam dynamics</a:t>
            </a:r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05619"/>
          </a:xfrm>
        </p:spPr>
        <p:txBody>
          <a:bodyPr/>
          <a:lstStyle/>
          <a:p>
            <a:r>
              <a:rPr lang="en-US" dirty="0" smtClean="0"/>
              <a:t>Reasoning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10437"/>
            <a:ext cx="8229600" cy="5652985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Reacceleration after turn-</a:t>
            </a:r>
            <a:r>
              <a:rPr lang="en-US" dirty="0" err="1" smtClean="0"/>
              <a:t>arounds</a:t>
            </a:r>
            <a:endParaRPr lang="en-US" dirty="0" smtClean="0"/>
          </a:p>
          <a:p>
            <a:pPr lvl="1"/>
            <a:r>
              <a:rPr lang="en-US" dirty="0" smtClean="0"/>
              <a:t>With no synchrotron radiation energies of beam before and after collision can be matched pair-wise</a:t>
            </a:r>
          </a:p>
          <a:p>
            <a:pPr lvl="1"/>
            <a:r>
              <a:rPr lang="en-US" dirty="0" smtClean="0"/>
              <a:t>Does not work with uncompensated synchrotron radiation</a:t>
            </a:r>
          </a:p>
          <a:p>
            <a:pPr lvl="1"/>
            <a:r>
              <a:rPr lang="en-US" dirty="0" smtClean="0"/>
              <a:t>Compensation at last 60GeV arc would be more efficient before arc, but space constraints need to be</a:t>
            </a:r>
            <a:r>
              <a:rPr lang="en-US" dirty="0" smtClean="0"/>
              <a:t> </a:t>
            </a:r>
            <a:r>
              <a:rPr lang="en-US" dirty="0" smtClean="0"/>
              <a:t>addressed</a:t>
            </a:r>
            <a:r>
              <a:rPr lang="en-US" dirty="0" smtClean="0"/>
              <a:t> </a:t>
            </a:r>
            <a:endParaRPr lang="en-US" dirty="0" smtClean="0"/>
          </a:p>
          <a:p>
            <a:r>
              <a:rPr lang="en-US" dirty="0" smtClean="0"/>
              <a:t>Dedicated reacceleration sectors</a:t>
            </a:r>
          </a:p>
          <a:p>
            <a:pPr lvl="1"/>
            <a:r>
              <a:rPr lang="en-US" dirty="0" smtClean="0"/>
              <a:t>Using the </a:t>
            </a:r>
            <a:r>
              <a:rPr lang="en-US" dirty="0" err="1" smtClean="0"/>
              <a:t>linacs</a:t>
            </a:r>
            <a:r>
              <a:rPr lang="en-US" dirty="0" smtClean="0"/>
              <a:t> for compensation does not save power because real reacceleration is affected</a:t>
            </a:r>
          </a:p>
          <a:p>
            <a:pPr lvl="2"/>
            <a:r>
              <a:rPr lang="en-US" dirty="0" smtClean="0"/>
              <a:t>Off-phase acceleration creates </a:t>
            </a:r>
            <a:r>
              <a:rPr lang="en-US" dirty="0" err="1" smtClean="0"/>
              <a:t>beamloading</a:t>
            </a:r>
            <a:endParaRPr lang="en-US" dirty="0" smtClean="0"/>
          </a:p>
          <a:p>
            <a:pPr lvl="2"/>
            <a:r>
              <a:rPr lang="en-US" dirty="0" smtClean="0"/>
              <a:t>There is no </a:t>
            </a:r>
            <a:r>
              <a:rPr lang="en-US" dirty="0" err="1" smtClean="0"/>
              <a:t>perpetuum</a:t>
            </a:r>
            <a:r>
              <a:rPr lang="en-US" dirty="0" smtClean="0"/>
              <a:t> mobile</a:t>
            </a:r>
          </a:p>
          <a:p>
            <a:pPr lvl="1"/>
            <a:r>
              <a:rPr lang="en-US" dirty="0" smtClean="0"/>
              <a:t>Dedicated sectors allow simple tuning, coupling only two turns not all of </a:t>
            </a:r>
            <a:r>
              <a:rPr lang="en-US" dirty="0" smtClean="0"/>
              <a:t>them</a:t>
            </a:r>
          </a:p>
          <a:p>
            <a:pPr lvl="2"/>
            <a:r>
              <a:rPr lang="en-US" dirty="0" smtClean="0"/>
              <a:t>E.g. easier energy ramping</a:t>
            </a:r>
            <a:endParaRPr lang="en-US" dirty="0" smtClean="0"/>
          </a:p>
          <a:p>
            <a:pPr lvl="1"/>
            <a:r>
              <a:rPr lang="en-US" dirty="0" smtClean="0"/>
              <a:t>But some additional cost</a:t>
            </a:r>
          </a:p>
          <a:p>
            <a:r>
              <a:rPr lang="en-US" dirty="0" smtClean="0"/>
              <a:t>Circumference choice is C</a:t>
            </a:r>
            <a:r>
              <a:rPr lang="en-US" baseline="-25000" dirty="0" smtClean="0"/>
              <a:t>LHC</a:t>
            </a:r>
            <a:r>
              <a:rPr lang="en-US" dirty="0" smtClean="0"/>
              <a:t>/</a:t>
            </a:r>
            <a:r>
              <a:rPr lang="en-US" dirty="0" err="1" smtClean="0"/>
              <a:t>n</a:t>
            </a:r>
            <a:r>
              <a:rPr lang="en-US" dirty="0" smtClean="0"/>
              <a:t> with </a:t>
            </a:r>
            <a:r>
              <a:rPr lang="en-US" dirty="0" err="1" smtClean="0"/>
              <a:t>n</a:t>
            </a:r>
            <a:r>
              <a:rPr lang="en-US" dirty="0" smtClean="0"/>
              <a:t>=3</a:t>
            </a:r>
          </a:p>
          <a:p>
            <a:pPr lvl="1"/>
            <a:r>
              <a:rPr lang="en-US" dirty="0" smtClean="0"/>
              <a:t>Explained later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7E0B8-3C42-B548-8248-C74AFE319A26}" type="datetime1">
              <a:rPr lang="en-US" smtClean="0"/>
              <a:t>6/14/12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58727-36EB-8D41-8EC4-27D0CDC155EF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D. Schulte, LHeC linac beam dynamics</a:t>
            </a:r>
            <a:endParaRPr lang="en-US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32928"/>
          </a:xfrm>
        </p:spPr>
        <p:txBody>
          <a:bodyPr/>
          <a:lstStyle/>
          <a:p>
            <a:r>
              <a:rPr lang="en-US" dirty="0" smtClean="0"/>
              <a:t>Some Things To Do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60638"/>
            <a:ext cx="8229600" cy="4965526"/>
          </a:xfrm>
        </p:spPr>
        <p:txBody>
          <a:bodyPr/>
          <a:lstStyle/>
          <a:p>
            <a:r>
              <a:rPr lang="en-US" dirty="0" smtClean="0"/>
              <a:t>Include the beam-beam effects and arcs in the main </a:t>
            </a:r>
            <a:r>
              <a:rPr lang="en-US" dirty="0" err="1" smtClean="0"/>
              <a:t>linac</a:t>
            </a:r>
            <a:r>
              <a:rPr lang="en-US" dirty="0" smtClean="0"/>
              <a:t> stability studies</a:t>
            </a:r>
          </a:p>
          <a:p>
            <a:r>
              <a:rPr lang="en-US" dirty="0" smtClean="0"/>
              <a:t>Study the impact of energy spread/tail at the dump</a:t>
            </a:r>
          </a:p>
          <a:p>
            <a:r>
              <a:rPr lang="en-US" dirty="0" smtClean="0"/>
              <a:t>Study the fast beam-ion instability</a:t>
            </a:r>
          </a:p>
          <a:p>
            <a:r>
              <a:rPr lang="en-US" dirty="0" smtClean="0"/>
              <a:t>Protection of </a:t>
            </a:r>
            <a:r>
              <a:rPr lang="en-US" dirty="0" err="1" smtClean="0"/>
              <a:t>linac</a:t>
            </a:r>
            <a:r>
              <a:rPr lang="en-US" dirty="0" smtClean="0"/>
              <a:t> from arc synchrotron radiation</a:t>
            </a:r>
          </a:p>
          <a:p>
            <a:r>
              <a:rPr lang="en-US" dirty="0" smtClean="0"/>
              <a:t>Study of imperfections and mitigation in presence of different energy beams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DF71D8-D851-5B4A-A821-2AB49F3F7BAC}" type="datetime1">
              <a:rPr lang="en-US" smtClean="0"/>
              <a:t>6/14/12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58727-36EB-8D41-8EC4-27D0CDC155EF}" type="slidenum">
              <a:rPr lang="en-US" smtClean="0"/>
              <a:pPr/>
              <a:t>30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D. Schulte, LHeC linac beam dynamics</a:t>
            </a:r>
            <a:endParaRPr lang="en-US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"/>
            <a:ext cx="8229600" cy="651749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Simulation Tools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52295"/>
            <a:ext cx="8229600" cy="5798906"/>
          </a:xfrm>
        </p:spPr>
        <p:txBody>
          <a:bodyPr>
            <a:normAutofit fontScale="55000" lnSpcReduction="20000"/>
          </a:bodyPr>
          <a:lstStyle/>
          <a:p>
            <a:r>
              <a:rPr lang="en-US" sz="3273" dirty="0" smtClean="0"/>
              <a:t>Focus is usually either on rings or transfer lines</a:t>
            </a:r>
          </a:p>
          <a:p>
            <a:pPr lvl="1"/>
            <a:r>
              <a:rPr lang="en-US" sz="3273" dirty="0" smtClean="0"/>
              <a:t>Few turns with interleaving bunches is normally not simulated</a:t>
            </a:r>
          </a:p>
          <a:p>
            <a:pPr lvl="1"/>
            <a:endParaRPr lang="en-US" sz="3273" dirty="0" smtClean="0"/>
          </a:p>
          <a:p>
            <a:r>
              <a:rPr lang="en-US" sz="3273" dirty="0"/>
              <a:t>C</a:t>
            </a:r>
            <a:r>
              <a:rPr lang="en-US" sz="3273" dirty="0" smtClean="0"/>
              <a:t>urrently use dedicated code for multi-bunch studies</a:t>
            </a:r>
          </a:p>
          <a:p>
            <a:pPr lvl="1"/>
            <a:r>
              <a:rPr lang="en-US" sz="3273" dirty="0" smtClean="0"/>
              <a:t>Point-like bunches</a:t>
            </a:r>
          </a:p>
          <a:p>
            <a:pPr lvl="1"/>
            <a:r>
              <a:rPr lang="en-US" sz="3273" dirty="0" smtClean="0"/>
              <a:t>No beam-beam interaction</a:t>
            </a:r>
          </a:p>
          <a:p>
            <a:pPr lvl="1"/>
            <a:endParaRPr lang="en-US" sz="3273" dirty="0"/>
          </a:p>
          <a:p>
            <a:r>
              <a:rPr lang="en-US" sz="3273" dirty="0" smtClean="0"/>
              <a:t>PLACET for single bunch studies</a:t>
            </a:r>
          </a:p>
          <a:p>
            <a:pPr lvl="1"/>
            <a:r>
              <a:rPr lang="en-US" sz="3273" dirty="0" smtClean="0"/>
              <a:t>Has multi-bunch </a:t>
            </a:r>
            <a:r>
              <a:rPr lang="en-US" sz="3273" dirty="0" err="1" smtClean="0"/>
              <a:t>wakefields</a:t>
            </a:r>
            <a:r>
              <a:rPr lang="en-US" sz="3273" dirty="0" smtClean="0"/>
              <a:t>, coherent synchrotron radiation, imperfections, correction techniques, can call beam-beam, is fully programmable</a:t>
            </a:r>
          </a:p>
          <a:p>
            <a:pPr lvl="1"/>
            <a:r>
              <a:rPr lang="en-US" sz="3273" dirty="0" smtClean="0"/>
              <a:t>Cannot handle interleaved trains</a:t>
            </a:r>
          </a:p>
          <a:p>
            <a:pPr lvl="1"/>
            <a:r>
              <a:rPr lang="en-US" sz="3273" dirty="0" smtClean="0"/>
              <a:t>Will have to add this for the CLIC drive beam in the combiner rings</a:t>
            </a:r>
          </a:p>
          <a:p>
            <a:pPr lvl="1"/>
            <a:endParaRPr lang="en-US" sz="3273" dirty="0" smtClean="0"/>
          </a:p>
          <a:p>
            <a:r>
              <a:rPr lang="en-US" sz="3273" dirty="0" smtClean="0"/>
              <a:t>GUINEA-PIG for beam-beam interaction</a:t>
            </a:r>
          </a:p>
          <a:p>
            <a:pPr lvl="1"/>
            <a:r>
              <a:rPr lang="en-US" sz="3273" dirty="0" smtClean="0"/>
              <a:t>Easily integrated in PLACET</a:t>
            </a:r>
          </a:p>
          <a:p>
            <a:pPr lvl="1"/>
            <a:r>
              <a:rPr lang="en-US" sz="3273" dirty="0" smtClean="0"/>
              <a:t>But takes some seconds per collision</a:t>
            </a:r>
          </a:p>
          <a:p>
            <a:pPr lvl="1"/>
            <a:endParaRPr lang="en-US" sz="3273" dirty="0"/>
          </a:p>
          <a:p>
            <a:r>
              <a:rPr lang="en-US" sz="3273" dirty="0" smtClean="0"/>
              <a:t>FASTION (G. </a:t>
            </a:r>
            <a:r>
              <a:rPr lang="en-US" sz="3273" dirty="0" err="1" smtClean="0"/>
              <a:t>Rumolo</a:t>
            </a:r>
            <a:r>
              <a:rPr lang="en-US" sz="3273" dirty="0" smtClean="0"/>
              <a:t>)</a:t>
            </a:r>
          </a:p>
          <a:p>
            <a:pPr lvl="1"/>
            <a:r>
              <a:rPr lang="en-US" sz="3273" dirty="0" smtClean="0"/>
              <a:t>Can simulate fast beam-ion instability in transfer lines</a:t>
            </a:r>
          </a:p>
          <a:p>
            <a:pPr lvl="1"/>
            <a:r>
              <a:rPr lang="en-US" sz="3273" dirty="0" smtClean="0"/>
              <a:t>Planned to be integrated into PLACET</a:t>
            </a:r>
          </a:p>
          <a:p>
            <a:pPr lvl="1"/>
            <a:r>
              <a:rPr lang="en-US" sz="3273" dirty="0" smtClean="0"/>
              <a:t>Does currently not allow to use interleaved trains</a:t>
            </a:r>
          </a:p>
          <a:p>
            <a:pPr lvl="1"/>
            <a:endParaRPr lang="en-US" dirty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DF40EE-103E-7749-8497-6B1E3101B105}" type="datetime1">
              <a:rPr lang="en-US" smtClean="0"/>
              <a:t>6/14/12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58727-36EB-8D41-8EC4-27D0CDC155EF}" type="slidenum">
              <a:rPr lang="en-US" smtClean="0"/>
              <a:pPr/>
              <a:t>31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D. Schulte, LHeC linac beam dynamics</a:t>
            </a:r>
            <a:endParaRPr 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20434344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85443"/>
          </a:xfrm>
        </p:spPr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69808"/>
            <a:ext cx="8229600" cy="5280848"/>
          </a:xfrm>
        </p:spPr>
        <p:txBody>
          <a:bodyPr/>
          <a:lstStyle/>
          <a:p>
            <a:r>
              <a:rPr lang="en-US" dirty="0" smtClean="0"/>
              <a:t>Did not find any show stopper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Do not expect to find a show stopper</a:t>
            </a:r>
          </a:p>
          <a:p>
            <a:endParaRPr lang="en-US" dirty="0" smtClean="0"/>
          </a:p>
          <a:p>
            <a:r>
              <a:rPr lang="en-US" dirty="0" smtClean="0"/>
              <a:t>But a number of studies remain to be done</a:t>
            </a:r>
          </a:p>
          <a:p>
            <a:pPr lvl="1"/>
            <a:r>
              <a:rPr lang="en-US" dirty="0" smtClean="0"/>
              <a:t>Requires some resource</a:t>
            </a:r>
          </a:p>
          <a:p>
            <a:pPr lvl="1"/>
            <a:r>
              <a:rPr lang="en-US" dirty="0" smtClean="0"/>
              <a:t>Some synergy with CLIC studies</a:t>
            </a:r>
          </a:p>
          <a:p>
            <a:pPr lvl="3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0530F1-AA27-4245-B451-A885D0309154}" type="datetime1">
              <a:rPr lang="en-US" smtClean="0"/>
              <a:t>6/14/12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58727-36EB-8D41-8EC4-27D0CDC155EF}" type="slidenum">
              <a:rPr lang="en-US" smtClean="0"/>
              <a:pPr/>
              <a:t>32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D. Schulte, LHeC linac beam dynamics</a:t>
            </a:r>
            <a:endParaRPr 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690944444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Reserve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634445-289C-3748-AFB9-24A50DC9077D}" type="datetime1">
              <a:rPr lang="en-US" smtClean="0"/>
              <a:t>6/14/12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58727-36EB-8D41-8EC4-27D0CDC155EF}" type="slidenum">
              <a:rPr lang="en-US" smtClean="0"/>
              <a:pPr/>
              <a:t>33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D. Schulte, LHeC linac beam dynamics</a:t>
            </a:r>
            <a:endParaRPr lang="en-US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575345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Beam-loading in the Gap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55290"/>
            <a:ext cx="8229600" cy="2236245"/>
          </a:xfrm>
        </p:spPr>
        <p:txBody>
          <a:bodyPr>
            <a:normAutofit/>
          </a:bodyPr>
          <a:lstStyle/>
          <a:p>
            <a:r>
              <a:rPr lang="en-US" sz="2800" dirty="0" smtClean="0"/>
              <a:t>In the </a:t>
            </a:r>
            <a:r>
              <a:rPr lang="en-US" sz="2800" dirty="0" err="1" smtClean="0"/>
              <a:t>linacs</a:t>
            </a:r>
            <a:r>
              <a:rPr lang="en-US" sz="2800" dirty="0" smtClean="0"/>
              <a:t> no basic beam loading exists</a:t>
            </a:r>
          </a:p>
          <a:p>
            <a:pPr lvl="1"/>
            <a:r>
              <a:rPr lang="en-US" dirty="0" smtClean="0"/>
              <a:t>All gaps fall on top of each other</a:t>
            </a:r>
          </a:p>
          <a:p>
            <a:r>
              <a:rPr lang="en-US" sz="2800" dirty="0" smtClean="0"/>
              <a:t>For the control RF and the injector one can estimate</a:t>
            </a:r>
            <a:endParaRPr lang="en-US" sz="2800" dirty="0"/>
          </a:p>
        </p:txBody>
      </p:sp>
      <p:pic>
        <p:nvPicPr>
          <p:cNvPr id="4" name="Picture 3" descr="p2.tif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41413" y="2941847"/>
            <a:ext cx="5863464" cy="130807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" y="4776446"/>
            <a:ext cx="390461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-&gt; Variation is about 0.6%</a:t>
            </a:r>
            <a:endParaRPr lang="en-US" sz="2800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14C8C4-4DDF-704B-A7CB-B551BFAE0D72}" type="datetime1">
              <a:rPr lang="en-US" smtClean="0"/>
              <a:t>6/14/12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58727-36EB-8D41-8EC4-27D0CDC155EF}" type="slidenum">
              <a:rPr lang="en-US" smtClean="0"/>
              <a:pPr/>
              <a:t>34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D. Schulte, LHeC linac beam dynamics</a:t>
            </a:r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05619"/>
          </a:xfrm>
        </p:spPr>
        <p:txBody>
          <a:bodyPr>
            <a:normAutofit/>
          </a:bodyPr>
          <a:lstStyle/>
          <a:p>
            <a:r>
              <a:rPr lang="en-US" sz="4000" dirty="0" smtClean="0"/>
              <a:t>Note: Reacceleration Frequency Choice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10438"/>
            <a:ext cx="8229600" cy="5115726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Reacceleration at 60GeV turn-around can be fundamental frequency</a:t>
            </a:r>
          </a:p>
          <a:p>
            <a:pPr lvl="1"/>
            <a:r>
              <a:rPr lang="en-US" dirty="0" smtClean="0"/>
              <a:t>Only one </a:t>
            </a:r>
            <a:r>
              <a:rPr lang="en-US" dirty="0" smtClean="0"/>
              <a:t>beam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Other compensation stations require other frequency</a:t>
            </a:r>
          </a:p>
          <a:p>
            <a:pPr lvl="1"/>
            <a:r>
              <a:rPr lang="en-US" dirty="0" smtClean="0"/>
              <a:t>Rule:</a:t>
            </a:r>
          </a:p>
          <a:p>
            <a:pPr lvl="2"/>
            <a:r>
              <a:rPr lang="en-US" dirty="0" err="1" smtClean="0"/>
              <a:t>Linac</a:t>
            </a:r>
            <a:r>
              <a:rPr lang="en-US" dirty="0" smtClean="0"/>
              <a:t> frequency = </a:t>
            </a:r>
            <a:r>
              <a:rPr lang="en-US" dirty="0" err="1" smtClean="0"/>
              <a:t>n</a:t>
            </a:r>
            <a:r>
              <a:rPr lang="en-US" dirty="0" smtClean="0"/>
              <a:t> (</a:t>
            </a:r>
            <a:r>
              <a:rPr lang="en-US" dirty="0" smtClean="0"/>
              <a:t>2m+1</a:t>
            </a:r>
            <a:r>
              <a:rPr lang="en-US" dirty="0" smtClean="0"/>
              <a:t>) f</a:t>
            </a:r>
            <a:r>
              <a:rPr lang="en-US" baseline="-25000" dirty="0" smtClean="0"/>
              <a:t>0</a:t>
            </a:r>
            <a:endParaRPr lang="en-US" baseline="-25000" dirty="0" smtClean="0"/>
          </a:p>
          <a:p>
            <a:pPr lvl="3"/>
            <a:r>
              <a:rPr lang="en-US" dirty="0" smtClean="0"/>
              <a:t>Create </a:t>
            </a:r>
            <a:r>
              <a:rPr lang="en-US" dirty="0" err="1" smtClean="0"/>
              <a:t>n</a:t>
            </a:r>
            <a:r>
              <a:rPr lang="en-US" dirty="0" smtClean="0"/>
              <a:t> buckets for accelerated beam</a:t>
            </a:r>
          </a:p>
          <a:p>
            <a:pPr lvl="3"/>
            <a:r>
              <a:rPr lang="en-US" dirty="0" smtClean="0"/>
              <a:t>And </a:t>
            </a:r>
            <a:r>
              <a:rPr lang="en-US" dirty="0" err="1" smtClean="0"/>
              <a:t>n</a:t>
            </a:r>
            <a:r>
              <a:rPr lang="en-US" dirty="0" smtClean="0"/>
              <a:t> for decelerated beam</a:t>
            </a:r>
          </a:p>
          <a:p>
            <a:pPr lvl="2"/>
            <a:r>
              <a:rPr lang="en-US" dirty="0" smtClean="0"/>
              <a:t>Compensation frequency =</a:t>
            </a:r>
            <a:r>
              <a:rPr lang="en-US" dirty="0" smtClean="0"/>
              <a:t> </a:t>
            </a:r>
            <a:r>
              <a:rPr lang="en-US" dirty="0" err="1" smtClean="0"/>
              <a:t>n</a:t>
            </a:r>
            <a:r>
              <a:rPr lang="en-US" dirty="0" smtClean="0"/>
              <a:t> (2k) f</a:t>
            </a:r>
            <a:r>
              <a:rPr lang="en-US" baseline="-25000" dirty="0" smtClean="0"/>
              <a:t>0</a:t>
            </a:r>
            <a:endParaRPr lang="en-US" dirty="0" smtClean="0"/>
          </a:p>
          <a:p>
            <a:pPr lvl="3"/>
            <a:r>
              <a:rPr lang="en-US" dirty="0" smtClean="0"/>
              <a:t>Will accelerate both </a:t>
            </a:r>
            <a:r>
              <a:rPr lang="en-US" dirty="0" smtClean="0"/>
              <a:t>beams</a:t>
            </a:r>
          </a:p>
          <a:p>
            <a:pPr lvl="1"/>
            <a:r>
              <a:rPr lang="en-US" dirty="0" smtClean="0"/>
              <a:t>B</a:t>
            </a:r>
            <a:r>
              <a:rPr lang="en-US" dirty="0" smtClean="0"/>
              <a:t>aseline </a:t>
            </a:r>
            <a:r>
              <a:rPr lang="en-US" dirty="0" smtClean="0"/>
              <a:t>are</a:t>
            </a:r>
            <a:r>
              <a:rPr lang="en-US" dirty="0" smtClean="0"/>
              <a:t> 721.42 and 1442.84 MHz</a:t>
            </a:r>
          </a:p>
          <a:p>
            <a:pPr lvl="1"/>
            <a:r>
              <a:rPr lang="en-US" dirty="0" smtClean="0"/>
              <a:t>But could use 721.42 and 801.58 MHz (50ns spacing)</a:t>
            </a:r>
          </a:p>
          <a:p>
            <a:pPr lvl="1"/>
            <a:r>
              <a:rPr lang="en-US" dirty="0" smtClean="0"/>
              <a:t>Or 721.42 and 961.89 MHz (25ns spacing)</a:t>
            </a:r>
          </a:p>
          <a:p>
            <a:pPr lvl="1"/>
            <a:r>
              <a:rPr lang="en-US" dirty="0" smtClean="0"/>
              <a:t>Or …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66428-001C-2748-9833-39DD118177B2}" type="datetime1">
              <a:rPr lang="en-US" smtClean="0"/>
              <a:t>6/15/12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58727-36EB-8D41-8EC4-27D0CDC155EF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D. Schulte, LHeC linac beam dynamics</a:t>
            </a:r>
            <a:endParaRPr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5715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Energy Loss in Arcs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227883" y="1904905"/>
            <a:ext cx="3363493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Incoherent synchrotron </a:t>
            </a:r>
            <a:r>
              <a:rPr lang="en-US" sz="2000" dirty="0" smtClean="0"/>
              <a:t>radiation in arcs (</a:t>
            </a:r>
            <a:r>
              <a:rPr lang="en-US" sz="2000" dirty="0" err="1" smtClean="0"/>
              <a:t>ρ</a:t>
            </a:r>
            <a:r>
              <a:rPr lang="en-US" sz="2000" dirty="0" smtClean="0"/>
              <a:t>=764m)</a:t>
            </a:r>
          </a:p>
          <a:p>
            <a:endParaRPr lang="en-US" sz="2000" dirty="0" smtClean="0"/>
          </a:p>
          <a:p>
            <a:r>
              <a:rPr lang="en-US" sz="2000" dirty="0" smtClean="0"/>
              <a:t>Total loss about 2GeV</a:t>
            </a:r>
          </a:p>
          <a:p>
            <a:endParaRPr lang="en-US" sz="2000" dirty="0" smtClean="0"/>
          </a:p>
          <a:p>
            <a:r>
              <a:rPr lang="en-US" sz="2000" dirty="0" smtClean="0"/>
              <a:t>i.e. 12.2MW beam power</a:t>
            </a:r>
          </a:p>
          <a:p>
            <a:endParaRPr lang="en-US" sz="2400" dirty="0" smtClean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22BEAE-494B-AF49-BC3A-2F332099097E}" type="datetime1">
              <a:rPr lang="en-US" smtClean="0"/>
              <a:t>6/14/12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D6D758-ACBF-EC42-A611-ECA4684B2E0E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D. Schulte, LHeC linac beam dynamics</a:t>
            </a:r>
            <a:endParaRPr lang="en-US"/>
          </a:p>
        </p:txBody>
      </p:sp>
      <p:pic>
        <p:nvPicPr>
          <p:cNvPr id="13" name="Picture 12" descr="p1.tif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75728" y="760126"/>
            <a:ext cx="4689408" cy="5660343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27883" y="4417358"/>
            <a:ext cx="3363493" cy="193899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Impact of energy spread and tail at dump needs to be studies</a:t>
            </a:r>
          </a:p>
          <a:p>
            <a:pPr>
              <a:buFont typeface="Arial"/>
              <a:buChar char="•"/>
            </a:pPr>
            <a:r>
              <a:rPr lang="en-US" sz="2400" dirty="0" smtClean="0"/>
              <a:t> increase of injection energy would help</a:t>
            </a:r>
            <a:endParaRPr lang="en-US" sz="2400" dirty="0"/>
          </a:p>
        </p:txBody>
      </p:sp>
      <p:sp>
        <p:nvSpPr>
          <p:cNvPr id="12" name="TextBox 11"/>
          <p:cNvSpPr txBox="1"/>
          <p:nvPr/>
        </p:nvSpPr>
        <p:spPr>
          <a:xfrm>
            <a:off x="0" y="827676"/>
            <a:ext cx="437572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Baseline Arc designs from A. </a:t>
            </a:r>
            <a:r>
              <a:rPr lang="en-US" sz="2000" dirty="0" err="1" smtClean="0"/>
              <a:t>Bogacz</a:t>
            </a:r>
            <a:endParaRPr lang="en-US" sz="2000" dirty="0" smtClean="0"/>
          </a:p>
          <a:p>
            <a:r>
              <a:rPr lang="en-US" sz="2000" dirty="0" smtClean="0"/>
              <a:t>Alternative design by </a:t>
            </a:r>
            <a:r>
              <a:rPr lang="en-US" sz="2000" dirty="0" smtClean="0"/>
              <a:t>V. </a:t>
            </a:r>
            <a:r>
              <a:rPr lang="en-US" sz="2000" dirty="0" err="1" smtClean="0"/>
              <a:t>Litvinenko</a:t>
            </a:r>
            <a:r>
              <a:rPr lang="en-US" sz="2000" dirty="0" smtClean="0"/>
              <a:t> et al.</a:t>
            </a: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91964"/>
          </a:xfrm>
        </p:spPr>
        <p:txBody>
          <a:bodyPr/>
          <a:lstStyle/>
          <a:p>
            <a:r>
              <a:rPr lang="en-US" dirty="0" smtClean="0"/>
              <a:t>Coherent Synchrotron Radiation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7184"/>
            <a:ext cx="8229600" cy="4828980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Use s</a:t>
            </a:r>
            <a:r>
              <a:rPr lang="en-US" dirty="0" smtClean="0"/>
              <a:t>imple </a:t>
            </a:r>
            <a:r>
              <a:rPr lang="en-US" dirty="0" smtClean="0"/>
              <a:t>one-dimensional free space model leads</a:t>
            </a:r>
            <a:r>
              <a:rPr lang="en-US" dirty="0" smtClean="0"/>
              <a:t> (Ch</a:t>
            </a:r>
            <a:r>
              <a:rPr lang="en-US" dirty="0" smtClean="0"/>
              <a:t>. Mayes, G. </a:t>
            </a:r>
            <a:r>
              <a:rPr lang="en-US" dirty="0" err="1" smtClean="0"/>
              <a:t>Hoffstaetter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Assume same effect in drifts as in magnets</a:t>
            </a:r>
          </a:p>
          <a:p>
            <a:pPr lvl="1"/>
            <a:r>
              <a:rPr lang="en-US" dirty="0" smtClean="0"/>
              <a:t>Should be conservative</a:t>
            </a:r>
          </a:p>
          <a:p>
            <a:pPr lvl="1"/>
            <a:r>
              <a:rPr lang="en-US" dirty="0" smtClean="0"/>
              <a:t>A. Latina did similar calculation using other derivation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For a bunch </a:t>
            </a:r>
            <a:r>
              <a:rPr lang="en-US" dirty="0" smtClean="0"/>
              <a:t>length</a:t>
            </a:r>
            <a:r>
              <a:rPr lang="en-US" dirty="0" smtClean="0"/>
              <a:t> of 600μm, N=2x10</a:t>
            </a:r>
            <a:r>
              <a:rPr lang="en-US" baseline="30000" dirty="0" smtClean="0"/>
              <a:t>9</a:t>
            </a:r>
            <a:endParaRPr lang="en-US" dirty="0" smtClean="0"/>
          </a:p>
          <a:p>
            <a:pPr lvl="1"/>
            <a:r>
              <a:rPr lang="en-US" dirty="0" smtClean="0"/>
              <a:t>RMS energy spread </a:t>
            </a:r>
            <a:r>
              <a:rPr lang="en-US" dirty="0" smtClean="0"/>
              <a:t>at </a:t>
            </a:r>
            <a:r>
              <a:rPr lang="en-US" dirty="0" smtClean="0"/>
              <a:t>dump of ~5MeV</a:t>
            </a:r>
          </a:p>
          <a:p>
            <a:pPr lvl="1"/>
            <a:r>
              <a:rPr lang="en-US" dirty="0" smtClean="0"/>
              <a:t>Average energy loss for all turns of ~8MeV</a:t>
            </a:r>
          </a:p>
          <a:p>
            <a:pPr lvl="1"/>
            <a:r>
              <a:rPr lang="en-US" dirty="0" smtClean="0"/>
              <a:t>Much smaller than incoherent </a:t>
            </a:r>
            <a:r>
              <a:rPr lang="en-US" dirty="0" smtClean="0"/>
              <a:t>radiation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Combination of </a:t>
            </a:r>
            <a:r>
              <a:rPr lang="en-US" dirty="0" err="1" smtClean="0"/>
              <a:t>wakefields</a:t>
            </a:r>
            <a:r>
              <a:rPr lang="en-US" dirty="0" smtClean="0"/>
              <a:t> and coherent synchrotron radiation not </a:t>
            </a:r>
            <a:r>
              <a:rPr lang="en-US" dirty="0" smtClean="0"/>
              <a:t>studied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8078D-EE62-6844-B740-BA587A8CB0E8}" type="datetime1">
              <a:rPr lang="en-US" smtClean="0"/>
              <a:t>6/14/12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58727-36EB-8D41-8EC4-27D0CDC155EF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D. Schulte, LHeC linac beam dynamics</a:t>
            </a:r>
            <a:endParaRPr 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68445"/>
          </a:xfrm>
        </p:spPr>
        <p:txBody>
          <a:bodyPr/>
          <a:lstStyle/>
          <a:p>
            <a:r>
              <a:rPr lang="en-US" dirty="0" err="1" smtClean="0"/>
              <a:t>Emittance</a:t>
            </a:r>
            <a:r>
              <a:rPr lang="en-US" dirty="0" smtClean="0"/>
              <a:t> Growth in Arcs</a:t>
            </a:r>
            <a:endParaRPr lang="en-US" dirty="0"/>
          </a:p>
        </p:txBody>
      </p:sp>
      <p:pic>
        <p:nvPicPr>
          <p:cNvPr id="4" name="Picture 3" descr="p2.tif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44315" y="1302667"/>
            <a:ext cx="4442486" cy="509048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46345" y="1302666"/>
            <a:ext cx="3374623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Incoherent synchrotron radiation only</a:t>
            </a:r>
          </a:p>
          <a:p>
            <a:endParaRPr lang="en-US" sz="2400" dirty="0" smtClean="0"/>
          </a:p>
          <a:p>
            <a:r>
              <a:rPr lang="en-US" sz="2400" dirty="0" smtClean="0"/>
              <a:t>Growth before the interaction point: 7μm</a:t>
            </a:r>
          </a:p>
          <a:p>
            <a:endParaRPr lang="en-US" sz="2400" dirty="0" smtClean="0"/>
          </a:p>
          <a:p>
            <a:r>
              <a:rPr lang="en-US" sz="2400" dirty="0" smtClean="0"/>
              <a:t>Total growth: 26μm</a:t>
            </a:r>
            <a:endParaRPr lang="en-US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457200" y="4971670"/>
            <a:ext cx="3167904" cy="46166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2400" dirty="0" smtClean="0"/>
              <a:t>Numbers should be fine</a:t>
            </a:r>
            <a:endParaRPr lang="en-US" sz="2400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4E789B-A0B4-294E-97F5-091ACF50B34D}" type="datetime1">
              <a:rPr lang="en-US" smtClean="0"/>
              <a:t>6/14/12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58727-36EB-8D41-8EC4-27D0CDC155EF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D. Schulte, LHeC linac beam dynamics</a:t>
            </a:r>
            <a:endParaRPr 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58678"/>
          </a:xfrm>
        </p:spPr>
        <p:txBody>
          <a:bodyPr>
            <a:normAutofit fontScale="90000"/>
          </a:bodyPr>
          <a:lstStyle/>
          <a:p>
            <a:r>
              <a:rPr lang="en-US" dirty="0" err="1" smtClean="0"/>
              <a:t>Linac</a:t>
            </a:r>
            <a:r>
              <a:rPr lang="en-US" dirty="0" smtClean="0"/>
              <a:t> Design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815914"/>
            <a:ext cx="8229600" cy="2287671"/>
          </a:xfrm>
        </p:spPr>
        <p:txBody>
          <a:bodyPr>
            <a:normAutofit fontScale="92500" lnSpcReduction="10000"/>
          </a:bodyPr>
          <a:lstStyle/>
          <a:p>
            <a:r>
              <a:rPr lang="en-US" sz="2400" dirty="0" smtClean="0"/>
              <a:t>8</a:t>
            </a:r>
            <a:r>
              <a:rPr lang="en-US" sz="2400" dirty="0" smtClean="0"/>
              <a:t> 1.06m long cavities </a:t>
            </a:r>
            <a:r>
              <a:rPr lang="en-US" sz="2400" dirty="0" smtClean="0"/>
              <a:t>per module, 2 modules per </a:t>
            </a:r>
            <a:r>
              <a:rPr lang="en-US" sz="2400" dirty="0" err="1" smtClean="0"/>
              <a:t>quadrupole</a:t>
            </a:r>
            <a:r>
              <a:rPr lang="en-US" sz="2400" dirty="0" smtClean="0"/>
              <a:t> pack</a:t>
            </a:r>
          </a:p>
          <a:p>
            <a:r>
              <a:rPr lang="en-US" sz="2400" dirty="0" err="1" smtClean="0"/>
              <a:t>Quadrupole</a:t>
            </a:r>
            <a:r>
              <a:rPr lang="en-US" sz="2400" dirty="0" smtClean="0"/>
              <a:t> spacing 33m</a:t>
            </a:r>
          </a:p>
          <a:p>
            <a:r>
              <a:rPr lang="en-US" sz="2400" dirty="0" smtClean="0"/>
              <a:t>60 modules per 990m-long </a:t>
            </a:r>
            <a:r>
              <a:rPr lang="en-US" sz="2400" dirty="0" err="1" smtClean="0"/>
              <a:t>linac</a:t>
            </a:r>
            <a:r>
              <a:rPr lang="en-US" sz="2400" dirty="0" smtClean="0"/>
              <a:t> (480 cavities)</a:t>
            </a:r>
          </a:p>
          <a:p>
            <a:r>
              <a:rPr lang="en-US" sz="2400" dirty="0" smtClean="0"/>
              <a:t>Beam physicists assumed slightly different parameters (576 cavities at 18MV/m, </a:t>
            </a:r>
            <a:r>
              <a:rPr lang="en-US" sz="2400" dirty="0" err="1" smtClean="0"/>
              <a:t>quadrupole</a:t>
            </a:r>
            <a:r>
              <a:rPr lang="en-US" sz="2400" dirty="0" smtClean="0"/>
              <a:t> spacing of 28m and 72 modules)</a:t>
            </a:r>
          </a:p>
          <a:p>
            <a:r>
              <a:rPr lang="en-US" sz="2400" dirty="0" smtClean="0">
                <a:solidFill>
                  <a:srgbClr val="FF0000"/>
                </a:solidFill>
              </a:rPr>
              <a:t>Results are only slightly affected by the difference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50040-484A-F94A-B623-3282151E4B85}" type="datetime1">
              <a:rPr lang="en-US" smtClean="0"/>
              <a:t>6/14/12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D6D758-ACBF-EC42-A611-ECA4684B2E0E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D. Schulte, LHeC linac beam dynamics</a:t>
            </a:r>
            <a:endParaRPr lang="en-US"/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="" xmlns:mv="urn:schemas-microsoft-com:mac:vml" xmlns:mc="http://schemas.openxmlformats.org/markup-compatibility/2006"/>
              </a:ext>
            </a:extLst>
          </a:blip>
          <a:srcRect/>
          <a:stretch>
            <a:fillRect/>
          </a:stretch>
        </p:blipFill>
        <p:spPr bwMode="auto">
          <a:xfrm>
            <a:off x="0" y="883992"/>
            <a:ext cx="9148985" cy="269949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571500"/>
          </a:xfrm>
        </p:spPr>
        <p:txBody>
          <a:bodyPr>
            <a:normAutofit fontScale="90000"/>
          </a:bodyPr>
          <a:lstStyle/>
          <a:p>
            <a:r>
              <a:rPr lang="en-US" dirty="0" err="1" smtClean="0"/>
              <a:t>Linac</a:t>
            </a:r>
            <a:r>
              <a:rPr lang="en-US" dirty="0" smtClean="0"/>
              <a:t> Lattice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0B3CAD-BB03-9D43-99A1-BB4F19507935}" type="datetime1">
              <a:rPr lang="en-US" smtClean="0"/>
              <a:t>6/14/12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D. Schulte, LHeC linac beam dynamics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D6D758-ACBF-EC42-A611-ECA4684B2E0E}" type="slidenum">
              <a:rPr lang="en-US" smtClean="0"/>
              <a:pPr/>
              <a:t>9</a:t>
            </a:fld>
            <a:endParaRPr lang="en-US"/>
          </a:p>
        </p:txBody>
      </p:sp>
      <p:pic>
        <p:nvPicPr>
          <p:cNvPr id="8" name="Picture 7" descr="p2.tif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4352" y="866553"/>
            <a:ext cx="6099648" cy="4225751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0" y="693169"/>
            <a:ext cx="30443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err="1" smtClean="0"/>
              <a:t>O</a:t>
            </a:r>
            <a:r>
              <a:rPr lang="en-US" sz="2400" dirty="0" err="1" smtClean="0"/>
              <a:t>ptimised</a:t>
            </a:r>
            <a:r>
              <a:rPr lang="en-US" sz="2400" dirty="0" smtClean="0"/>
              <a:t> </a:t>
            </a:r>
            <a:r>
              <a:rPr lang="en-US" sz="2400" dirty="0" smtClean="0"/>
              <a:t>for beam stability by </a:t>
            </a:r>
            <a:r>
              <a:rPr lang="en-US" sz="2400" dirty="0" err="1" smtClean="0"/>
              <a:t>minimising</a:t>
            </a:r>
            <a:endParaRPr lang="en-US" sz="2400" dirty="0" smtClean="0"/>
          </a:p>
        </p:txBody>
      </p:sp>
      <p:pic>
        <p:nvPicPr>
          <p:cNvPr id="11" name="Picture 10" descr="p1.tif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069909"/>
            <a:ext cx="4043944" cy="2788091"/>
          </a:xfrm>
          <a:prstGeom prst="rect">
            <a:avLst/>
          </a:prstGeom>
        </p:spPr>
      </p:pic>
      <p:pic>
        <p:nvPicPr>
          <p:cNvPr id="10" name="Picture 9" descr="p4.tif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2033" y="1501988"/>
            <a:ext cx="1663944" cy="1172988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4826850" y="5122067"/>
            <a:ext cx="3454590" cy="1200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Alternative optics exists with no focusing in </a:t>
            </a:r>
            <a:r>
              <a:rPr lang="en-US" sz="2400" dirty="0" err="1" smtClean="0"/>
              <a:t>linac</a:t>
            </a:r>
            <a:r>
              <a:rPr lang="en-US" sz="2400" dirty="0" smtClean="0"/>
              <a:t> (</a:t>
            </a:r>
            <a:r>
              <a:rPr lang="en-US" sz="2400" dirty="0" smtClean="0"/>
              <a:t>V. </a:t>
            </a:r>
            <a:r>
              <a:rPr lang="en-US" sz="2400" dirty="0" err="1" smtClean="0"/>
              <a:t>Litvinenko</a:t>
            </a:r>
            <a:r>
              <a:rPr lang="en-US" sz="2400" dirty="0" smtClean="0"/>
              <a:t> et al.</a:t>
            </a:r>
            <a:r>
              <a:rPr lang="en-US" sz="2400" dirty="0" smtClean="0"/>
              <a:t>)</a:t>
            </a:r>
            <a:endParaRPr lang="en-US" sz="2400" dirty="0"/>
          </a:p>
        </p:txBody>
      </p:sp>
      <p:sp>
        <p:nvSpPr>
          <p:cNvPr id="13" name="TextBox 12"/>
          <p:cNvSpPr txBox="1"/>
          <p:nvPr/>
        </p:nvSpPr>
        <p:spPr>
          <a:xfrm>
            <a:off x="0" y="2922628"/>
            <a:ext cx="3124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Lattice from A. </a:t>
            </a:r>
            <a:r>
              <a:rPr lang="en-US" sz="2400" dirty="0" err="1" smtClean="0"/>
              <a:t>Bogacz</a:t>
            </a:r>
            <a:r>
              <a:rPr lang="en-US" sz="2400" dirty="0" smtClean="0"/>
              <a:t> used</a:t>
            </a:r>
            <a:endParaRPr lang="en-US" sz="24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16086</TotalTime>
  <Words>1996</Words>
  <Application>Microsoft Macintosh PowerPoint</Application>
  <PresentationFormat>On-screen Show (4:3)</PresentationFormat>
  <Paragraphs>401</Paragraphs>
  <Slides>34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34</vt:i4>
      </vt:variant>
    </vt:vector>
  </HeadingPairs>
  <TitlesOfParts>
    <vt:vector size="35" baseType="lpstr">
      <vt:lpstr>Office Theme</vt:lpstr>
      <vt:lpstr>LHeC Linac-ring Beamdynamics</vt:lpstr>
      <vt:lpstr>LHeC Layout</vt:lpstr>
      <vt:lpstr>Reasoning</vt:lpstr>
      <vt:lpstr>Note: Reacceleration Frequency Choice</vt:lpstr>
      <vt:lpstr>Energy Loss in Arcs</vt:lpstr>
      <vt:lpstr>Coherent Synchrotron Radiation</vt:lpstr>
      <vt:lpstr>Emittance Growth in Arcs</vt:lpstr>
      <vt:lpstr>Linac Design</vt:lpstr>
      <vt:lpstr>Linac Lattice</vt:lpstr>
      <vt:lpstr>Short-range Wakefields</vt:lpstr>
      <vt:lpstr>Wakefield-induced Energy Spread</vt:lpstr>
      <vt:lpstr>Single-bunch Emittance Growth</vt:lpstr>
      <vt:lpstr>Long-range Wakefields</vt:lpstr>
      <vt:lpstr>Multi-bunch Beam Break-up</vt:lpstr>
      <vt:lpstr>Multi-bunch Beam Break-up</vt:lpstr>
      <vt:lpstr>ILC Cavities</vt:lpstr>
      <vt:lpstr>Static Imperfections</vt:lpstr>
      <vt:lpstr>Cavity Tilts</vt:lpstr>
      <vt:lpstr>Fast Beam-ion Instability</vt:lpstr>
      <vt:lpstr>Fast Beam-ion Instability</vt:lpstr>
      <vt:lpstr>Beam Pulse</vt:lpstr>
      <vt:lpstr>Clearing of Ions in the Gap</vt:lpstr>
      <vt:lpstr>Ion Clearing</vt:lpstr>
      <vt:lpstr>Phase Advance Error</vt:lpstr>
      <vt:lpstr>Multi-bunch Instability</vt:lpstr>
      <vt:lpstr>Rise Length</vt:lpstr>
      <vt:lpstr>Rise Length in the Arcs</vt:lpstr>
      <vt:lpstr>Beam-beam Effects</vt:lpstr>
      <vt:lpstr>Beam-beam Offsets</vt:lpstr>
      <vt:lpstr>Some Things To Do</vt:lpstr>
      <vt:lpstr>Simulation Tools</vt:lpstr>
      <vt:lpstr>Conclusion</vt:lpstr>
      <vt:lpstr>Reserve</vt:lpstr>
      <vt:lpstr>Beam-loading in the Gap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Daniel Schulte</dc:creator>
  <cp:lastModifiedBy>Daniel Schulte</cp:lastModifiedBy>
  <cp:revision>56</cp:revision>
  <cp:lastPrinted>2012-06-04T07:26:27Z</cp:lastPrinted>
  <dcterms:created xsi:type="dcterms:W3CDTF">2012-06-13T09:48:48Z</dcterms:created>
  <dcterms:modified xsi:type="dcterms:W3CDTF">2012-06-15T05:05:14Z</dcterms:modified>
</cp:coreProperties>
</file>