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7" r:id="rId3"/>
    <p:sldId id="269" r:id="rId4"/>
    <p:sldId id="265" r:id="rId5"/>
    <p:sldId id="266" r:id="rId6"/>
    <p:sldId id="279" r:id="rId7"/>
    <p:sldId id="257" r:id="rId8"/>
    <p:sldId id="264" r:id="rId9"/>
    <p:sldId id="282" r:id="rId10"/>
    <p:sldId id="283" r:id="rId11"/>
    <p:sldId id="258" r:id="rId12"/>
    <p:sldId id="284" r:id="rId13"/>
    <p:sldId id="285" r:id="rId14"/>
    <p:sldId id="271" r:id="rId15"/>
    <p:sldId id="260" r:id="rId16"/>
    <p:sldId id="28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97" d="100"/>
          <a:sy n="97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FD5FE-4BDA-EA49-992E-F7B2D0032683}" type="datetimeFigureOut">
              <a:rPr lang="en-US" smtClean="0"/>
              <a:t>6/13/12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AF544B-A7BC-9647-BF57-2EC26941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2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AF544B-A7BC-9647-BF57-2EC26941285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DF60C-3492-1B4E-AEAE-784C4FA75A61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3022-D0F1-6F45-9EB5-A426642A0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399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Beam-Beam </a:t>
            </a:r>
            <a:r>
              <a:rPr lang="en-US" dirty="0" smtClean="0">
                <a:solidFill>
                  <a:srgbClr val="0000FF"/>
                </a:solidFill>
              </a:rPr>
              <a:t>dynamics in the </a:t>
            </a:r>
            <a:r>
              <a:rPr lang="en-US" dirty="0" err="1" smtClean="0">
                <a:solidFill>
                  <a:srgbClr val="0000FF"/>
                </a:solidFill>
              </a:rPr>
              <a:t>LHeC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sz="2444" dirty="0" err="1" smtClean="0">
                <a:solidFill>
                  <a:srgbClr val="0000FF"/>
                </a:solidFill>
              </a:rPr>
              <a:t>T.Pieloni</a:t>
            </a:r>
            <a:r>
              <a:rPr lang="en-US" sz="2444" dirty="0" smtClean="0">
                <a:solidFill>
                  <a:srgbClr val="0000FF"/>
                </a:solidFill>
              </a:rPr>
              <a:t> </a:t>
            </a:r>
            <a:br>
              <a:rPr lang="en-US" sz="2444" dirty="0" smtClean="0">
                <a:solidFill>
                  <a:srgbClr val="0000FF"/>
                </a:solidFill>
              </a:rPr>
            </a:br>
            <a:r>
              <a:rPr lang="en-US" sz="2444" dirty="0" smtClean="0">
                <a:solidFill>
                  <a:srgbClr val="0000FF"/>
                </a:solidFill>
              </a:rPr>
              <a:t>with help from W. Herr, Y. </a:t>
            </a:r>
            <a:r>
              <a:rPr lang="en-US" sz="2444" dirty="0" err="1" smtClean="0">
                <a:solidFill>
                  <a:srgbClr val="0000FF"/>
                </a:solidFill>
              </a:rPr>
              <a:t>Hao</a:t>
            </a:r>
            <a:r>
              <a:rPr lang="en-US" sz="2444" dirty="0" smtClean="0">
                <a:solidFill>
                  <a:srgbClr val="0000FF"/>
                </a:solidFill>
              </a:rPr>
              <a:t> and W</a:t>
            </a:r>
            <a:r>
              <a:rPr lang="en-US" sz="2444" dirty="0">
                <a:solidFill>
                  <a:srgbClr val="0000FF"/>
                </a:solidFill>
              </a:rPr>
              <a:t>.</a:t>
            </a:r>
            <a:r>
              <a:rPr lang="en-US" sz="2444" dirty="0" smtClean="0">
                <a:solidFill>
                  <a:srgbClr val="0000FF"/>
                </a:solidFill>
              </a:rPr>
              <a:t> Fischer (BNL)</a:t>
            </a:r>
            <a:endParaRPr lang="en-US" sz="2444" dirty="0">
              <a:solidFill>
                <a:srgbClr val="0000FF"/>
              </a:solidFill>
            </a:endParaRPr>
          </a:p>
        </p:txBody>
      </p:sp>
      <p:pic>
        <p:nvPicPr>
          <p:cNvPr id="3" name="Picture 9" descr="LHC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352" y="152106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ambo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01208"/>
            <a:ext cx="9144000" cy="13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Experimental studies: e-lenses in RHIC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644995"/>
            <a:ext cx="8800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</a:t>
            </a:r>
            <a:r>
              <a:rPr lang="en-US" dirty="0" smtClean="0"/>
              <a:t>-lenses at RHIC perfect test bench for studying experimentally the dynamics of </a:t>
            </a:r>
          </a:p>
          <a:p>
            <a:pPr algn="ctr"/>
            <a:r>
              <a:rPr lang="en-US" dirty="0" err="1" smtClean="0"/>
              <a:t>ep</a:t>
            </a:r>
            <a:r>
              <a:rPr lang="en-US" dirty="0" smtClean="0"/>
              <a:t> collisions with </a:t>
            </a:r>
            <a:r>
              <a:rPr lang="en-US" dirty="0" err="1" smtClean="0"/>
              <a:t>pp</a:t>
            </a:r>
            <a:r>
              <a:rPr lang="en-US" dirty="0" smtClean="0"/>
              <a:t> collisions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908720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Perfect test bench to study: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the interplay between </a:t>
            </a:r>
            <a:r>
              <a:rPr lang="en-US" dirty="0" err="1" smtClean="0"/>
              <a:t>pp</a:t>
            </a:r>
            <a:r>
              <a:rPr lang="en-US" dirty="0" smtClean="0"/>
              <a:t> and </a:t>
            </a:r>
            <a:r>
              <a:rPr lang="en-US" dirty="0" err="1" smtClean="0"/>
              <a:t>ep</a:t>
            </a:r>
            <a:r>
              <a:rPr lang="en-US" dirty="0" smtClean="0"/>
              <a:t> collision dynamics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compensation of tune spread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effect of transverse mismatch between p and e beams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0" y="2996952"/>
            <a:ext cx="9175894" cy="3352800"/>
            <a:chOff x="0" y="2996952"/>
            <a:chExt cx="9175894" cy="3352800"/>
          </a:xfrm>
        </p:grpSpPr>
        <p:pic>
          <p:nvPicPr>
            <p:cNvPr id="4" name="Picture 3" descr="elensblueinstl_mod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996952"/>
              <a:ext cx="9175894" cy="33528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724128" y="5733256"/>
              <a:ext cx="19514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Curtesy</a:t>
              </a:r>
              <a:r>
                <a:rPr lang="en-US" sz="1600" dirty="0" smtClean="0"/>
                <a:t> of W</a:t>
              </a:r>
              <a:r>
                <a:rPr lang="en-US" sz="1600" dirty="0"/>
                <a:t>.</a:t>
              </a:r>
              <a:r>
                <a:rPr lang="en-US" sz="1600" dirty="0" smtClean="0"/>
                <a:t> Fischer</a:t>
              </a:r>
              <a:endParaRPr lang="en-US" sz="1600" dirty="0"/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V="1">
              <a:off x="1447800" y="5623247"/>
              <a:ext cx="838200" cy="381000"/>
            </a:xfrm>
            <a:prstGeom prst="straightConnector1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6553200" y="5470847"/>
              <a:ext cx="762000" cy="304800"/>
            </a:xfrm>
            <a:prstGeom prst="straightConnector1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3810000" y="4861247"/>
              <a:ext cx="10668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1752600" y="5775647"/>
              <a:ext cx="4756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−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38600" y="5013647"/>
              <a:ext cx="4756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−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34739" y="5542582"/>
              <a:ext cx="4756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−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flipH="1">
              <a:off x="7162800" y="3896874"/>
              <a:ext cx="9144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H="1">
              <a:off x="685800" y="3896874"/>
              <a:ext cx="9144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7807677" y="3779748"/>
              <a:ext cx="308535" cy="369332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0000FF"/>
                  </a:solidFill>
                </a:rPr>
                <a:t>p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46532" y="3779748"/>
              <a:ext cx="308535" cy="369332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0000FF"/>
                  </a:solidFill>
                </a:rPr>
                <a:t>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4011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RBBsummaryL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636912"/>
            <a:ext cx="6003302" cy="2757862"/>
          </a:xfrm>
          <a:prstGeom prst="rect">
            <a:avLst/>
          </a:prstGeom>
        </p:spPr>
      </p:pic>
      <p:pic>
        <p:nvPicPr>
          <p:cNvPr id="33" name="Picture 32" descr="RRop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644" y="116632"/>
            <a:ext cx="2295852" cy="16783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3603"/>
            <a:ext cx="5915000" cy="723109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Parasitic Encounters Separation</a:t>
            </a:r>
            <a:endParaRPr lang="en-US" sz="3600" dirty="0">
              <a:solidFill>
                <a:srgbClr val="0000FF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57200" y="978024"/>
            <a:ext cx="3262435" cy="2667000"/>
            <a:chOff x="3747965" y="609600"/>
            <a:chExt cx="3262435" cy="2667000"/>
          </a:xfrm>
        </p:grpSpPr>
        <p:sp>
          <p:nvSpPr>
            <p:cNvPr id="28" name="TextBox 27"/>
            <p:cNvSpPr txBox="1"/>
            <p:nvPr/>
          </p:nvSpPr>
          <p:spPr>
            <a:xfrm>
              <a:off x="3810000" y="2907268"/>
              <a:ext cx="1752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Electron Beam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4281114" y="1886776"/>
              <a:ext cx="2729286" cy="1588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dot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4653599" y="1090817"/>
              <a:ext cx="1747200" cy="80473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10800000" flipV="1">
              <a:off x="4653605" y="1895548"/>
              <a:ext cx="1704715" cy="78974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 rot="1315116">
              <a:off x="5422255" y="1430546"/>
              <a:ext cx="341169" cy="13091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1315116">
              <a:off x="4294305" y="947199"/>
              <a:ext cx="505920" cy="19413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20191812">
              <a:off x="5358514" y="2144619"/>
              <a:ext cx="494681" cy="18982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20191812">
              <a:off x="4345743" y="2553919"/>
              <a:ext cx="733562" cy="28148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747965" y="609600"/>
              <a:ext cx="18146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3366FF"/>
                  </a:solidFill>
                </a:rPr>
                <a:t>Proton Beam</a:t>
              </a:r>
              <a:endParaRPr lang="en-US" b="1" dirty="0">
                <a:solidFill>
                  <a:srgbClr val="3366FF"/>
                </a:solidFill>
              </a:endParaRPr>
            </a:p>
          </p:txBody>
        </p:sp>
        <p:cxnSp>
          <p:nvCxnSpPr>
            <p:cNvPr id="31" name="Straight Arrow Connector 30"/>
            <p:cNvCxnSpPr>
              <a:stCxn id="20" idx="4"/>
              <a:endCxn id="24" idx="0"/>
            </p:cNvCxnSpPr>
            <p:nvPr/>
          </p:nvCxnSpPr>
          <p:spPr>
            <a:xfrm rot="5400000">
              <a:off x="5270361" y="1854425"/>
              <a:ext cx="595741" cy="350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257800" y="1600200"/>
              <a:ext cx="532725" cy="37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 smtClean="0"/>
                <a:t>d</a:t>
              </a:r>
              <a:endParaRPr lang="en-US" sz="2400" b="1" dirty="0"/>
            </a:p>
          </p:txBody>
        </p:sp>
        <p:sp>
          <p:nvSpPr>
            <p:cNvPr id="50" name="Freeform 49"/>
            <p:cNvSpPr/>
            <p:nvPr/>
          </p:nvSpPr>
          <p:spPr>
            <a:xfrm flipH="1">
              <a:off x="4818174" y="1364486"/>
              <a:ext cx="287225" cy="1014176"/>
            </a:xfrm>
            <a:custGeom>
              <a:avLst/>
              <a:gdLst>
                <a:gd name="connsiteX0" fmla="*/ 0 w 794128"/>
                <a:gd name="connsiteY0" fmla="*/ 0 h 1585003"/>
                <a:gd name="connsiteX1" fmla="*/ 792536 w 794128"/>
                <a:gd name="connsiteY1" fmla="*/ 773405 h 1585003"/>
                <a:gd name="connsiteX2" fmla="*/ 9549 w 794128"/>
                <a:gd name="connsiteY2" fmla="*/ 1585003 h 158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4128" h="1585003">
                  <a:moveTo>
                    <a:pt x="0" y="0"/>
                  </a:moveTo>
                  <a:cubicBezTo>
                    <a:pt x="395472" y="254619"/>
                    <a:pt x="790945" y="509238"/>
                    <a:pt x="792536" y="773405"/>
                  </a:cubicBezTo>
                  <a:cubicBezTo>
                    <a:pt x="794128" y="1037572"/>
                    <a:pt x="401838" y="1311287"/>
                    <a:pt x="9549" y="1585003"/>
                  </a:cubicBezTo>
                </a:path>
              </a:pathLst>
            </a:custGeom>
            <a:ln w="25400" cap="flat" cmpd="sng" algn="ctr">
              <a:solidFill>
                <a:schemeClr val="accent1"/>
              </a:solidFill>
              <a:prstDash val="dashDot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450620" y="1524000"/>
              <a:ext cx="426180" cy="37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Symbol" charset="2"/>
                  <a:cs typeface="Symbol" charset="2"/>
                </a:rPr>
                <a:t>a</a:t>
              </a: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5573019" y="2816820"/>
              <a:ext cx="785299" cy="127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5665776" y="2497720"/>
              <a:ext cx="905633" cy="322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3.75 </a:t>
              </a:r>
              <a:r>
                <a:rPr lang="en-US" sz="2000" b="1" dirty="0" err="1" smtClean="0"/>
                <a:t>m</a:t>
              </a:r>
              <a:endParaRPr lang="en-US" sz="2000" b="1" dirty="0"/>
            </a:p>
          </p:txBody>
        </p:sp>
      </p:grpSp>
      <p:sp>
        <p:nvSpPr>
          <p:cNvPr id="58" name="Content Placeholder 2"/>
          <p:cNvSpPr>
            <a:spLocks noGrp="1"/>
          </p:cNvSpPr>
          <p:nvPr>
            <p:ph idx="1"/>
          </p:nvPr>
        </p:nvSpPr>
        <p:spPr>
          <a:xfrm>
            <a:off x="4087585" y="1556792"/>
            <a:ext cx="5119565" cy="571337"/>
          </a:xfrm>
          <a:ln>
            <a:noFill/>
          </a:ln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Long range </a:t>
            </a:r>
            <a:r>
              <a:rPr lang="en-US" sz="2000" dirty="0" smtClean="0"/>
              <a:t>encounters</a:t>
            </a:r>
            <a:r>
              <a:rPr lang="en-US" sz="2000" dirty="0"/>
              <a:t> </a:t>
            </a:r>
            <a:r>
              <a:rPr lang="en-US" sz="2000" dirty="0" smtClean="0"/>
              <a:t>every 3.75m </a:t>
            </a:r>
            <a:r>
              <a:rPr lang="en-US" sz="2000" dirty="0" smtClean="0"/>
              <a:t>in IR </a:t>
            </a:r>
          </a:p>
        </p:txBody>
      </p:sp>
      <p:pic>
        <p:nvPicPr>
          <p:cNvPr id="42" name="Picture 41" descr="latex-image-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6682" y="1988840"/>
            <a:ext cx="2193185" cy="70526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8163270" y="4869160"/>
            <a:ext cx="755848" cy="432048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100000"/>
                  <a:shade val="100000"/>
                  <a:satMod val="130000"/>
                  <a:alpha val="19000"/>
                </a:schemeClr>
              </a:gs>
              <a:gs pos="100000">
                <a:schemeClr val="accent2">
                  <a:tint val="50000"/>
                  <a:shade val="100000"/>
                  <a:satMod val="350000"/>
                  <a:alpha val="1900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9512" y="5445224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1 degree option preferable due to larger separation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10 degree option separation smaller, important the interplay with many other LRs</a:t>
            </a:r>
            <a:endParaRPr lang="en-US" b="1" dirty="0"/>
          </a:p>
          <a:p>
            <a:pPr marL="285750" indent="-285750">
              <a:buFont typeface="Arial"/>
              <a:buChar char="•"/>
            </a:pP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5496" y="6093296"/>
            <a:ext cx="910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Dynamic Aperture studies define the effects of the long-range encounters and an optimum set of parameters for the </a:t>
            </a:r>
            <a:r>
              <a:rPr lang="en-US" sz="2000" b="1" dirty="0" err="1" smtClean="0">
                <a:solidFill>
                  <a:srgbClr val="FF0000"/>
                </a:solidFill>
              </a:rPr>
              <a:t>LHeC</a:t>
            </a:r>
            <a:r>
              <a:rPr lang="en-US" sz="2000" b="1" dirty="0" smtClean="0">
                <a:solidFill>
                  <a:srgbClr val="FF0000"/>
                </a:solidFill>
              </a:rPr>
              <a:t> operation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26" y="692696"/>
            <a:ext cx="4050374" cy="35871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564" y="764704"/>
            <a:ext cx="3600450" cy="11730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3164" y="1856904"/>
            <a:ext cx="4305300" cy="1647707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91291"/>
            <a:ext cx="8229600" cy="501405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Increase </a:t>
            </a:r>
            <a:r>
              <a:rPr lang="en-US" sz="3600" dirty="0" smtClean="0">
                <a:solidFill>
                  <a:srgbClr val="0000FF"/>
                </a:solidFill>
              </a:rPr>
              <a:t>d or crab cavities?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51520" y="4759470"/>
            <a:ext cx="8692158" cy="1107930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lvl="1">
              <a:buFont typeface="Arial"/>
              <a:buChar char="•"/>
            </a:pPr>
            <a:r>
              <a:rPr lang="en-US" sz="2400" dirty="0" smtClean="0"/>
              <a:t>Increase further the crossing angle and crab cross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Crab cavities </a:t>
            </a:r>
            <a:r>
              <a:rPr lang="en-US" sz="2400" dirty="0" smtClean="0"/>
              <a:t>could an option to gain luminosity geometrical reduction due to crossing angle and reduce bb long-range effects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5496" y="6093296"/>
            <a:ext cx="910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Full study of the effects of crab cavities deflection on the proton beams should be performed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4" name="Picture 13" descr="RRop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3410466"/>
            <a:ext cx="1995414" cy="145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726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468544" cy="623731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Hadron colliders performances/luminosity deteriorates in the presence of transverse noise as  known from past experience in </a:t>
            </a:r>
            <a:r>
              <a:rPr lang="en-US" sz="4000" b="1" dirty="0" err="1" smtClean="0">
                <a:solidFill>
                  <a:srgbClr val="FF0000"/>
                </a:solidFill>
              </a:rPr>
              <a:t>Spps</a:t>
            </a:r>
            <a:r>
              <a:rPr lang="en-US" sz="4000" b="1" dirty="0" smtClean="0">
                <a:solidFill>
                  <a:srgbClr val="FF0000"/>
                </a:solidFill>
              </a:rPr>
              <a:t>, </a:t>
            </a:r>
            <a:r>
              <a:rPr lang="en-US" sz="4000" b="1" dirty="0" err="1" smtClean="0">
                <a:solidFill>
                  <a:srgbClr val="FF0000"/>
                </a:solidFill>
              </a:rPr>
              <a:t>Tevatron</a:t>
            </a:r>
            <a:r>
              <a:rPr lang="en-US" sz="4000" b="1" dirty="0" smtClean="0">
                <a:solidFill>
                  <a:srgbClr val="FF0000"/>
                </a:solidFill>
              </a:rPr>
              <a:t>, RHIC</a:t>
            </a:r>
          </a:p>
          <a:p>
            <a:pPr marL="0" indent="0">
              <a:buNone/>
            </a:pPr>
            <a:r>
              <a:rPr lang="en-US" dirty="0" smtClean="0"/>
              <a:t>A source of noise (as the e-beam in </a:t>
            </a:r>
            <a:r>
              <a:rPr lang="en-US" dirty="0" err="1" smtClean="0"/>
              <a:t>LHeC</a:t>
            </a:r>
            <a:r>
              <a:rPr lang="en-US" dirty="0" smtClean="0"/>
              <a:t> RR or LR options, crab cavities, the 2</a:t>
            </a:r>
            <a:r>
              <a:rPr lang="en-US" baseline="30000" dirty="0" smtClean="0"/>
              <a:t>nd</a:t>
            </a:r>
            <a:r>
              <a:rPr lang="en-US" dirty="0" smtClean="0"/>
              <a:t> proton beam </a:t>
            </a:r>
            <a:r>
              <a:rPr lang="en-US" dirty="0" err="1" smtClean="0"/>
              <a:t>etc</a:t>
            </a:r>
            <a:r>
              <a:rPr lang="en-US" dirty="0" smtClean="0"/>
              <a:t>) can lead to:</a:t>
            </a:r>
          </a:p>
          <a:p>
            <a:pPr>
              <a:buFont typeface="Wingdings" charset="0"/>
              <a:buChar char="à"/>
            </a:pPr>
            <a:r>
              <a:rPr lang="en-US" dirty="0" err="1" smtClean="0">
                <a:sym typeface="Wingdings"/>
              </a:rPr>
              <a:t>Emittance</a:t>
            </a:r>
            <a:r>
              <a:rPr lang="en-US" dirty="0" smtClean="0">
                <a:sym typeface="Wingdings"/>
              </a:rPr>
              <a:t> increase</a:t>
            </a:r>
          </a:p>
          <a:p>
            <a:pPr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Reduced tune shifts achievable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Analytical models:</a:t>
            </a:r>
            <a:r>
              <a:rPr lang="en-US" dirty="0" smtClean="0"/>
              <a:t> simple case cannot describe the LHC/</a:t>
            </a:r>
            <a:r>
              <a:rPr lang="en-US" dirty="0" err="1" smtClean="0"/>
              <a:t>LHeC</a:t>
            </a:r>
            <a:r>
              <a:rPr lang="en-US" dirty="0" smtClean="0"/>
              <a:t> configurations</a:t>
            </a:r>
          </a:p>
          <a:p>
            <a:endParaRPr lang="en-US" dirty="0" smtClean="0"/>
          </a:p>
          <a:p>
            <a:r>
              <a:rPr lang="en-US" b="1" dirty="0" smtClean="0"/>
              <a:t>Numerical models</a:t>
            </a:r>
            <a:r>
              <a:rPr lang="en-US" dirty="0" smtClean="0"/>
              <a:t> could have all ingredients (head-on, long-range effects </a:t>
            </a:r>
            <a:r>
              <a:rPr lang="en-US" dirty="0" err="1" smtClean="0"/>
              <a:t>etc</a:t>
            </a:r>
            <a:r>
              <a:rPr lang="en-US" dirty="0" smtClean="0"/>
              <a:t>) but detailed study does not exist yet (PhD thesis on-going for LHC X. </a:t>
            </a:r>
            <a:r>
              <a:rPr lang="en-US" dirty="0" err="1" smtClean="0"/>
              <a:t>Buffat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M</a:t>
            </a:r>
            <a:r>
              <a:rPr lang="en-US" dirty="0" smtClean="0"/>
              <a:t>ain components to be addressed:</a:t>
            </a:r>
          </a:p>
          <a:p>
            <a:pPr marL="0" indent="0">
              <a:buNone/>
            </a:pPr>
            <a:endParaRPr lang="en-US" sz="3600" dirty="0" smtClean="0"/>
          </a:p>
          <a:p>
            <a:pPr lvl="1"/>
            <a:r>
              <a:rPr lang="en-US" sz="3600" dirty="0" smtClean="0"/>
              <a:t>Any excitation of one beam will give </a:t>
            </a:r>
            <a:r>
              <a:rPr lang="en-US" sz="3600" dirty="0" smtClean="0">
                <a:sym typeface="Wingdings"/>
              </a:rPr>
              <a:t> dipolar kicks to the other beam</a:t>
            </a:r>
          </a:p>
          <a:p>
            <a:pPr lvl="1"/>
            <a:r>
              <a:rPr lang="en-US" sz="3600" dirty="0" smtClean="0">
                <a:sym typeface="Wingdings"/>
              </a:rPr>
              <a:t>Jitter of e-beam intensity and/or sizes  </a:t>
            </a:r>
            <a:r>
              <a:rPr lang="en-US" sz="3600" dirty="0" err="1" smtClean="0">
                <a:sym typeface="Wingdings"/>
              </a:rPr>
              <a:t>quadrupolar</a:t>
            </a:r>
            <a:r>
              <a:rPr lang="en-US" sz="3600" dirty="0" smtClean="0">
                <a:sym typeface="Wingdings"/>
              </a:rPr>
              <a:t> error for the proton beam</a:t>
            </a:r>
          </a:p>
          <a:p>
            <a:pPr lvl="1"/>
            <a:r>
              <a:rPr lang="en-US" sz="3600" dirty="0" smtClean="0">
                <a:sym typeface="Wingdings"/>
              </a:rPr>
              <a:t>Crab cavities (if an option)</a:t>
            </a:r>
          </a:p>
          <a:p>
            <a:pPr lvl="1"/>
            <a:r>
              <a:rPr lang="en-US" sz="3600" dirty="0" smtClean="0">
                <a:sym typeface="Wingdings"/>
              </a:rPr>
              <a:t>Any other unavoidable source of noise</a:t>
            </a:r>
            <a:endParaRPr lang="en-US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4016" y="44624"/>
            <a:ext cx="896448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 smtClean="0">
                <a:solidFill>
                  <a:srgbClr val="0000FF"/>
                </a:solidFill>
              </a:rPr>
              <a:t>Noise on </a:t>
            </a:r>
            <a:r>
              <a:rPr lang="en-US" sz="3400" dirty="0" err="1" smtClean="0">
                <a:solidFill>
                  <a:srgbClr val="0000FF"/>
                </a:solidFill>
              </a:rPr>
              <a:t>pp</a:t>
            </a:r>
            <a:r>
              <a:rPr lang="en-US" sz="3400" dirty="0" smtClean="0">
                <a:solidFill>
                  <a:srgbClr val="0000FF"/>
                </a:solidFill>
              </a:rPr>
              <a:t> collisions</a:t>
            </a:r>
            <a:endParaRPr lang="en-US" sz="34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496" y="6165304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Detail study is fundamental by use of numerical models for all colliders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73198" y="1763524"/>
            <a:ext cx="2567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Luminosity deterioration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Right Brace 20"/>
          <p:cNvSpPr/>
          <p:nvPr/>
        </p:nvSpPr>
        <p:spPr>
          <a:xfrm>
            <a:off x="3995936" y="1835532"/>
            <a:ext cx="304800" cy="36933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68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55576" y="2636912"/>
            <a:ext cx="7575694" cy="2452878"/>
            <a:chOff x="0" y="2996952"/>
            <a:chExt cx="9175894" cy="3352800"/>
          </a:xfrm>
        </p:grpSpPr>
        <p:pic>
          <p:nvPicPr>
            <p:cNvPr id="7" name="Picture 6" descr="elensblueinstl_mod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996952"/>
              <a:ext cx="9175894" cy="33528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724128" y="5733256"/>
              <a:ext cx="19514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Curtesy</a:t>
              </a:r>
              <a:r>
                <a:rPr lang="en-US" sz="1600" dirty="0" smtClean="0"/>
                <a:t> of W</a:t>
              </a:r>
              <a:r>
                <a:rPr lang="en-US" sz="1600" dirty="0"/>
                <a:t>.</a:t>
              </a:r>
              <a:r>
                <a:rPr lang="en-US" sz="1600" dirty="0" smtClean="0"/>
                <a:t> Fischer</a:t>
              </a:r>
              <a:endParaRPr lang="en-US" sz="1600" dirty="0"/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V="1">
              <a:off x="1447800" y="5623247"/>
              <a:ext cx="838200" cy="381000"/>
            </a:xfrm>
            <a:prstGeom prst="straightConnector1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6553200" y="5470847"/>
              <a:ext cx="762000" cy="304800"/>
            </a:xfrm>
            <a:prstGeom prst="straightConnector1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3810000" y="4861247"/>
              <a:ext cx="10668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1752600" y="5775647"/>
              <a:ext cx="4756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−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38600" y="5013647"/>
              <a:ext cx="4756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−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34739" y="5542582"/>
              <a:ext cx="4756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−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>
              <a:off x="7162800" y="3896874"/>
              <a:ext cx="9144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>
              <a:off x="685800" y="3896874"/>
              <a:ext cx="9144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7807677" y="3779748"/>
              <a:ext cx="308535" cy="369332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0000FF"/>
                  </a:solidFill>
                </a:rPr>
                <a:t>p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46532" y="3779748"/>
              <a:ext cx="308535" cy="369332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0000FF"/>
                  </a:solidFill>
                </a:rPr>
                <a:t>p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052736"/>
            <a:ext cx="9108504" cy="792088"/>
          </a:xfrm>
        </p:spPr>
        <p:txBody>
          <a:bodyPr>
            <a:normAutofit fontScale="85000" lnSpcReduction="10000"/>
          </a:bodyPr>
          <a:lstStyle/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e-lenses give the possibility to test in controlled way also effects of electron intensity and/or sizes jitters on proton-proton collisions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96552" y="201142"/>
            <a:ext cx="979308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 smtClean="0">
                <a:solidFill>
                  <a:srgbClr val="0000FF"/>
                </a:solidFill>
              </a:rPr>
              <a:t>LHeC</a:t>
            </a:r>
            <a:r>
              <a:rPr lang="en-US" sz="3200" dirty="0" smtClean="0">
                <a:solidFill>
                  <a:srgbClr val="0000FF"/>
                </a:solidFill>
              </a:rPr>
              <a:t> case e-beam is a noise generator for the protons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496" y="6021288"/>
            <a:ext cx="910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Experimental benchmark of existing models in the LHC or at RHIC with the e-lenses is a key ingredient to define predictive power of numerical tools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508518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Installation foreseen summer 2012 then commissioning in 2013 run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36618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63562"/>
          </a:xfrm>
        </p:spPr>
        <p:txBody>
          <a:bodyPr>
            <a:noAutofit/>
          </a:bodyPr>
          <a:lstStyle/>
          <a:p>
            <a:r>
              <a:rPr lang="en-US" sz="3400" dirty="0" smtClean="0">
                <a:solidFill>
                  <a:srgbClr val="0000FF"/>
                </a:solidFill>
              </a:rPr>
              <a:t>Beam-beam issues to be addressed</a:t>
            </a:r>
            <a:endParaRPr lang="en-US" sz="34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220200" cy="237626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Dynamic of </a:t>
            </a:r>
            <a:r>
              <a:rPr lang="en-US" sz="2400" dirty="0" err="1" smtClean="0"/>
              <a:t>pp</a:t>
            </a:r>
            <a:r>
              <a:rPr lang="en-US" sz="2400" dirty="0" smtClean="0"/>
              <a:t> </a:t>
            </a:r>
            <a:r>
              <a:rPr lang="en-US" sz="2400" dirty="0" smtClean="0"/>
              <a:t>and </a:t>
            </a:r>
            <a:r>
              <a:rPr lang="en-US" sz="2400" dirty="0" err="1" smtClean="0"/>
              <a:t>ep</a:t>
            </a:r>
            <a:r>
              <a:rPr lang="en-US" sz="2400" dirty="0" smtClean="0"/>
              <a:t> collisions to be studied self </a:t>
            </a:r>
            <a:r>
              <a:rPr lang="en-US" sz="2400" dirty="0" smtClean="0"/>
              <a:t>consistently with numerical tools and where possible with experimental studies (RHIC e-lenses)</a:t>
            </a:r>
            <a:endParaRPr lang="en-US" sz="2400" dirty="0" smtClean="0"/>
          </a:p>
          <a:p>
            <a:r>
              <a:rPr lang="en-US" sz="2400" dirty="0" smtClean="0"/>
              <a:t>Dynamic aperture tracking </a:t>
            </a:r>
            <a:r>
              <a:rPr lang="en-US" sz="2400" dirty="0" smtClean="0"/>
              <a:t>studies (define best WP and parameters) for the two options</a:t>
            </a:r>
          </a:p>
          <a:p>
            <a:r>
              <a:rPr lang="en-US" sz="2400" dirty="0" smtClean="0"/>
              <a:t>Detail study on noise effects on the protons by numerical models and where possible experimental benchmark</a:t>
            </a:r>
            <a:endParaRPr lang="en-US" sz="2800" dirty="0"/>
          </a:p>
        </p:txBody>
      </p:sp>
      <p:pic>
        <p:nvPicPr>
          <p:cNvPr id="6" name="Picture 5" descr="LRop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339" y="3501008"/>
            <a:ext cx="3205109" cy="1916832"/>
          </a:xfrm>
          <a:prstGeom prst="rect">
            <a:avLst/>
          </a:prstGeom>
        </p:spPr>
      </p:pic>
      <p:pic>
        <p:nvPicPr>
          <p:cNvPr id="7" name="Picture 6" descr="RRop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459" y="3429000"/>
            <a:ext cx="2915816" cy="213152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9552" y="5085184"/>
            <a:ext cx="36724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Long Range beam-beam effects from RR option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Multiple </a:t>
            </a:r>
            <a:r>
              <a:rPr lang="en-US" dirty="0"/>
              <a:t>bunch effects (colliding with same </a:t>
            </a:r>
            <a:r>
              <a:rPr lang="en-US" dirty="0" smtClean="0"/>
              <a:t>bunches)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Long term stability of e-beam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292080" y="5445224"/>
            <a:ext cx="36724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Effect of pinched e-beam on proton dynamics (tune shift and spread,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e-beam deflection on p-beam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1"/>
            <a:ext cx="8229600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Thank you</a:t>
            </a:r>
            <a:endParaRPr 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8537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H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568" y="980728"/>
            <a:ext cx="5716135" cy="4968552"/>
          </a:xfrm>
          <a:prstGeom prst="rect">
            <a:avLst/>
          </a:prstGeom>
        </p:spPr>
      </p:pic>
      <p:sp>
        <p:nvSpPr>
          <p:cNvPr id="61" name="Oval 60"/>
          <p:cNvSpPr/>
          <p:nvPr/>
        </p:nvSpPr>
        <p:spPr>
          <a:xfrm>
            <a:off x="3851920" y="5018885"/>
            <a:ext cx="5328591" cy="1794491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interactions in the </a:t>
            </a:r>
            <a:r>
              <a:rPr lang="en-US" sz="3600" dirty="0" err="1" smtClean="0"/>
              <a:t>LHeC</a:t>
            </a:r>
            <a:endParaRPr lang="en-US" sz="3600" dirty="0"/>
          </a:p>
        </p:txBody>
      </p:sp>
      <p:grpSp>
        <p:nvGrpSpPr>
          <p:cNvPr id="49" name="Group 48"/>
          <p:cNvGrpSpPr/>
          <p:nvPr/>
        </p:nvGrpSpPr>
        <p:grpSpPr>
          <a:xfrm>
            <a:off x="4111451" y="5373216"/>
            <a:ext cx="4331133" cy="1202158"/>
            <a:chOff x="4211960" y="1043740"/>
            <a:chExt cx="4331133" cy="1202158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5228437" y="1648098"/>
              <a:ext cx="3314656" cy="806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dot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533420" y="1146507"/>
              <a:ext cx="2791581" cy="10047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V="1">
              <a:off x="5533421" y="1146507"/>
              <a:ext cx="2791580" cy="10047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 rot="1315116">
              <a:off x="6775034" y="1598618"/>
              <a:ext cx="287576" cy="8493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20191812">
              <a:off x="6802392" y="1594041"/>
              <a:ext cx="287575" cy="84931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1315116">
              <a:off x="7384098" y="1832360"/>
              <a:ext cx="279342" cy="8249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1315116">
              <a:off x="6162782" y="1382949"/>
              <a:ext cx="279342" cy="8249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1165909">
              <a:off x="8030449" y="2054283"/>
              <a:ext cx="414237" cy="12233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1315116">
              <a:off x="5239238" y="1056004"/>
              <a:ext cx="414237" cy="12233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191812">
              <a:off x="7299176" y="1385479"/>
              <a:ext cx="405035" cy="11962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20191812">
              <a:off x="6110590" y="1810584"/>
              <a:ext cx="405035" cy="11962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20191812">
              <a:off x="5281354" y="2068513"/>
              <a:ext cx="600626" cy="17738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20630471">
              <a:off x="7926472" y="1101116"/>
              <a:ext cx="600626" cy="17738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460218" y="1043740"/>
              <a:ext cx="896473" cy="283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Head-On</a:t>
              </a:r>
              <a:endParaRPr lang="en-US" b="1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211960" y="1412776"/>
              <a:ext cx="1115249" cy="283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Long Range</a:t>
              </a:r>
              <a:endParaRPr lang="en-US" b="1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16200000" flipH="1">
              <a:off x="5185781" y="1657201"/>
              <a:ext cx="782771" cy="589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headEnd type="arrow" w="med" len="sm"/>
              <a:tailEnd type="arrow" w="med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/>
          <p:cNvCxnSpPr/>
          <p:nvPr/>
        </p:nvCxnSpPr>
        <p:spPr>
          <a:xfrm>
            <a:off x="3593817" y="4869160"/>
            <a:ext cx="258103" cy="104112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61" idx="0"/>
          </p:cNvCxnSpPr>
          <p:nvPr/>
        </p:nvCxnSpPr>
        <p:spPr>
          <a:xfrm>
            <a:off x="3707903" y="4730853"/>
            <a:ext cx="2808313" cy="28803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7452320" y="332656"/>
            <a:ext cx="287249" cy="288032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4572000" y="992369"/>
            <a:ext cx="4572000" cy="38472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rgbClr val="FF0000"/>
                </a:solidFill>
              </a:rPr>
              <a:t>Hadron Colliders:</a:t>
            </a:r>
          </a:p>
          <a:p>
            <a:pPr lvl="1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 Beam </a:t>
            </a:r>
            <a:r>
              <a:rPr lang="en-US" sz="2200" dirty="0">
                <a:solidFill>
                  <a:srgbClr val="0000FF"/>
                </a:solidFill>
              </a:rPr>
              <a:t>Losses (dynamic aperture )</a:t>
            </a:r>
          </a:p>
          <a:p>
            <a:pPr lvl="1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 Beam </a:t>
            </a:r>
            <a:r>
              <a:rPr lang="en-US" sz="2200" dirty="0">
                <a:solidFill>
                  <a:srgbClr val="0000FF"/>
                </a:solidFill>
              </a:rPr>
              <a:t>Lifetime</a:t>
            </a:r>
          </a:p>
          <a:p>
            <a:pPr lvl="1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 External </a:t>
            </a:r>
            <a:r>
              <a:rPr lang="en-US" sz="2200" dirty="0">
                <a:solidFill>
                  <a:srgbClr val="0000FF"/>
                </a:solidFill>
              </a:rPr>
              <a:t>noise very </a:t>
            </a:r>
            <a:r>
              <a:rPr lang="en-US" sz="2200" dirty="0" smtClean="0">
                <a:solidFill>
                  <a:srgbClr val="0000FF"/>
                </a:solidFill>
              </a:rPr>
              <a:t>important</a:t>
            </a:r>
          </a:p>
          <a:p>
            <a:pPr lvl="1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 Landau damping properties</a:t>
            </a:r>
          </a:p>
          <a:p>
            <a:pPr lvl="1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 Coherent modes</a:t>
            </a:r>
          </a:p>
          <a:p>
            <a:pPr lvl="1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…</a:t>
            </a:r>
          </a:p>
          <a:p>
            <a:pPr lvl="1"/>
            <a:endParaRPr lang="en-US" sz="2200" dirty="0" smtClean="0">
              <a:solidFill>
                <a:srgbClr val="0000FF"/>
              </a:solidFill>
            </a:endParaRPr>
          </a:p>
          <a:p>
            <a:pPr lvl="1">
              <a:buFont typeface="Arial"/>
              <a:buChar char="•"/>
            </a:pPr>
            <a:endParaRPr lang="en-US" sz="2200" dirty="0">
              <a:solidFill>
                <a:srgbClr val="0000FF"/>
              </a:solidFill>
            </a:endParaRPr>
          </a:p>
          <a:p>
            <a:pPr lvl="1" algn="ctr"/>
            <a:r>
              <a:rPr lang="en-US" sz="2200" b="1" dirty="0" smtClean="0"/>
              <a:t>IR: 3 Head-on collisions</a:t>
            </a:r>
          </a:p>
          <a:p>
            <a:pPr lvl="1" algn="ctr"/>
            <a:r>
              <a:rPr lang="en-US" sz="2200" b="1" dirty="0" smtClean="0"/>
              <a:t>30 long-range interaction </a:t>
            </a:r>
          </a:p>
        </p:txBody>
      </p:sp>
    </p:spTree>
    <p:extLst>
      <p:ext uri="{BB962C8B-B14F-4D97-AF65-F5344CB8AC3E}">
        <p14:creationId xmlns:p14="http://schemas.microsoft.com/office/powerpoint/2010/main" val="284325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Beam-beam interactions in the </a:t>
            </a:r>
            <a:r>
              <a:rPr lang="en-US" sz="36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LHeC</a:t>
            </a:r>
            <a:r>
              <a:rPr lang="en-US" sz="3600" dirty="0" smtClean="0"/>
              <a:t> options</a:t>
            </a:r>
            <a:endParaRPr lang="en-US" sz="3600" dirty="0"/>
          </a:p>
        </p:txBody>
      </p:sp>
      <p:pic>
        <p:nvPicPr>
          <p:cNvPr id="3" name="Picture 2" descr="LRop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556792"/>
            <a:ext cx="3205109" cy="1916832"/>
          </a:xfrm>
          <a:prstGeom prst="rect">
            <a:avLst/>
          </a:prstGeom>
        </p:spPr>
      </p:pic>
      <p:pic>
        <p:nvPicPr>
          <p:cNvPr id="4" name="Picture 3" descr="RRop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84784"/>
            <a:ext cx="2915816" cy="213152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90303" y="3578240"/>
            <a:ext cx="47462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/>
              <a:buChar char="•"/>
            </a:pPr>
            <a:r>
              <a:rPr lang="en-US" sz="2400" dirty="0" smtClean="0"/>
              <a:t> Crossing angle needed (S factor 86-75%)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One </a:t>
            </a:r>
            <a:r>
              <a:rPr lang="en-US" sz="2400" dirty="0"/>
              <a:t>head-on interaction at IP 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Long </a:t>
            </a:r>
            <a:r>
              <a:rPr lang="en-US" sz="2400" dirty="0"/>
              <a:t>range encounters every 3.75 m in </a:t>
            </a:r>
            <a:r>
              <a:rPr lang="en-US" sz="2400" dirty="0" smtClean="0"/>
              <a:t>IR</a:t>
            </a:r>
          </a:p>
          <a:p>
            <a:pPr lvl="1"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e-beam acts as noise source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4283968" y="3501008"/>
            <a:ext cx="47462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/>
              <a:buChar char="•"/>
            </a:pPr>
            <a:r>
              <a:rPr lang="en-US" sz="2400" dirty="0" smtClean="0"/>
              <a:t> No crossing angle</a:t>
            </a:r>
            <a:endParaRPr lang="en-US" sz="2400" dirty="0"/>
          </a:p>
          <a:p>
            <a:pPr lvl="1">
              <a:buFont typeface="Arial"/>
              <a:buChar char="•"/>
            </a:pPr>
            <a:r>
              <a:rPr lang="en-US" sz="2400" dirty="0" smtClean="0"/>
              <a:t> One </a:t>
            </a:r>
            <a:r>
              <a:rPr lang="en-US" sz="2400" dirty="0"/>
              <a:t>head-on interaction at IP </a:t>
            </a:r>
            <a:endParaRPr lang="en-US" sz="2400" dirty="0" smtClean="0"/>
          </a:p>
          <a:p>
            <a:pPr lvl="1"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No Long-range encounters</a:t>
            </a:r>
          </a:p>
          <a:p>
            <a:pPr lvl="1"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e-beam noise source</a:t>
            </a:r>
          </a:p>
          <a:p>
            <a:pPr lvl="1"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No worry of stability of e-beam 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-684584" y="6088393"/>
            <a:ext cx="9937104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b="1" dirty="0" smtClean="0">
                <a:solidFill>
                  <a:srgbClr val="FF0000"/>
                </a:solidFill>
              </a:rPr>
              <a:t>LHC </a:t>
            </a:r>
            <a:r>
              <a:rPr lang="en-US" sz="2400" b="1" dirty="0" err="1" smtClean="0">
                <a:solidFill>
                  <a:srgbClr val="FF0000"/>
                </a:solidFill>
              </a:rPr>
              <a:t>pp</a:t>
            </a:r>
            <a:r>
              <a:rPr lang="en-US" sz="2400" b="1" dirty="0" smtClean="0">
                <a:solidFill>
                  <a:srgbClr val="FF0000"/>
                </a:solidFill>
              </a:rPr>
              <a:t> Beam-beam effects: </a:t>
            </a:r>
          </a:p>
          <a:p>
            <a:pPr lvl="1" algn="ctr"/>
            <a:r>
              <a:rPr lang="en-US" sz="2400" b="1" dirty="0" smtClean="0">
                <a:solidFill>
                  <a:srgbClr val="FF0000"/>
                </a:solidFill>
              </a:rPr>
              <a:t>2 Head-on collisions &amp; 60 Long-range interactions at least</a:t>
            </a:r>
          </a:p>
          <a:p>
            <a:pPr lvl="1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796062"/>
            <a:ext cx="190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RING-RING Option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14843" y="827420"/>
            <a:ext cx="1992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LINAC-RING Option</a:t>
            </a:r>
            <a:endParaRPr lang="en-US" dirty="0"/>
          </a:p>
        </p:txBody>
      </p:sp>
      <p:sp>
        <p:nvSpPr>
          <p:cNvPr id="15" name="Plus 14"/>
          <p:cNvSpPr/>
          <p:nvPr/>
        </p:nvSpPr>
        <p:spPr>
          <a:xfrm>
            <a:off x="4211960" y="5733256"/>
            <a:ext cx="360040" cy="321132"/>
          </a:xfrm>
          <a:prstGeom prst="mathPlus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Bforce_Ta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813" y="2852936"/>
            <a:ext cx="5486755" cy="36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LHeC</a:t>
            </a:r>
            <a:r>
              <a:rPr lang="en-US" sz="3200" dirty="0" smtClean="0">
                <a:solidFill>
                  <a:srgbClr val="0000FF"/>
                </a:solidFill>
              </a:rPr>
              <a:t> Beam-beam complications: 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808" y="836712"/>
            <a:ext cx="8229600" cy="570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Large </a:t>
            </a:r>
            <a:r>
              <a:rPr lang="en-US" sz="2400" dirty="0" smtClean="0">
                <a:solidFill>
                  <a:srgbClr val="FF0000"/>
                </a:solidFill>
              </a:rPr>
              <a:t>Number of bunches</a:t>
            </a:r>
            <a:r>
              <a:rPr lang="en-US" sz="2400" dirty="0" smtClean="0"/>
              <a:t> in both beams (2808) 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Simultaneous collisions of </a:t>
            </a:r>
            <a:r>
              <a:rPr lang="en-US" sz="2400" dirty="0" err="1" smtClean="0">
                <a:solidFill>
                  <a:srgbClr val="FF0000"/>
                </a:solidFill>
              </a:rPr>
              <a:t>ep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pp</a:t>
            </a:r>
            <a:r>
              <a:rPr lang="en-US" sz="2400" dirty="0" smtClean="0"/>
              <a:t> of one proton beam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/>
              <a:t>pp collisions in IR1 and IR5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2200" dirty="0" err="1" smtClean="0"/>
              <a:t>ep</a:t>
            </a:r>
            <a:r>
              <a:rPr lang="en-US" sz="2200" dirty="0" smtClean="0"/>
              <a:t> collisions at another IR</a:t>
            </a:r>
          </a:p>
          <a:p>
            <a:pPr>
              <a:spcBef>
                <a:spcPct val="20000"/>
              </a:spcBef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Long term stability of 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proton </a:t>
            </a:r>
            <a:r>
              <a:rPr lang="en-US" sz="2400" dirty="0"/>
              <a:t>beams: </a:t>
            </a:r>
            <a:endParaRPr lang="en-US" sz="2400" dirty="0" smtClean="0"/>
          </a:p>
          <a:p>
            <a:pPr lvl="0">
              <a:spcBef>
                <a:spcPct val="20000"/>
              </a:spcBef>
              <a:defRPr/>
            </a:pPr>
            <a:r>
              <a:rPr lang="en-US" sz="2400" dirty="0" smtClean="0"/>
              <a:t>dominated </a:t>
            </a:r>
            <a:r>
              <a:rPr lang="en-US" sz="2400" dirty="0"/>
              <a:t>by </a:t>
            </a:r>
            <a:r>
              <a:rPr lang="en-US" sz="2400" dirty="0">
                <a:solidFill>
                  <a:srgbClr val="FF0000"/>
                </a:solidFill>
              </a:rPr>
              <a:t>non linear </a:t>
            </a:r>
            <a:r>
              <a:rPr lang="en-US" sz="2400" dirty="0" smtClean="0">
                <a:solidFill>
                  <a:srgbClr val="FF0000"/>
                </a:solidFill>
              </a:rPr>
              <a:t>effects</a:t>
            </a:r>
            <a:endParaRPr lang="en-US" sz="2400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Long term stability of RR e-beam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 and mismatch of e-beam in LR</a:t>
            </a:r>
            <a:endParaRPr lang="en-US" sz="2400" dirty="0" smtClean="0"/>
          </a:p>
          <a:p>
            <a:pPr lvl="0">
              <a:spcBef>
                <a:spcPct val="20000"/>
              </a:spcBef>
              <a:defRPr/>
            </a:pPr>
            <a:endParaRPr lang="en-US" sz="2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529336" y="2348880"/>
            <a:ext cx="3288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Different beam-beam properties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3995936" y="2348880"/>
            <a:ext cx="304800" cy="36933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Known performance issues : 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0728"/>
            <a:ext cx="9144000" cy="703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Optical matching (SPS, Hera and </a:t>
            </a:r>
            <a:r>
              <a:rPr lang="en-US" sz="2400" dirty="0" err="1" smtClean="0"/>
              <a:t>Tevatron</a:t>
            </a:r>
            <a:r>
              <a:rPr lang="en-US" sz="2400" dirty="0" smtClean="0"/>
              <a:t> experience)</a:t>
            </a:r>
          </a:p>
          <a:p>
            <a:pPr marL="800100" lvl="1" indent="-342900">
              <a:spcBef>
                <a:spcPct val="20000"/>
              </a:spcBef>
              <a:buFont typeface="Wingdings" charset="2"/>
              <a:buChar char="²"/>
            </a:pPr>
            <a:r>
              <a:rPr lang="en-US" sz="2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x</a:t>
            </a:r>
            <a:r>
              <a:rPr lang="en-US" sz="2400" baseline="30000" dirty="0" err="1" smtClean="0">
                <a:solidFill>
                  <a:srgbClr val="FF0000"/>
                </a:solidFill>
              </a:rPr>
              <a:t>e</a:t>
            </a:r>
            <a:r>
              <a:rPr lang="en-US" sz="2400" baseline="30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 </a:t>
            </a:r>
            <a:r>
              <a:rPr lang="en-US" sz="2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x</a:t>
            </a:r>
            <a:r>
              <a:rPr lang="en-US" sz="2400" baseline="30000" dirty="0" err="1" smtClean="0">
                <a:solidFill>
                  <a:srgbClr val="FF0000"/>
                </a:solidFill>
              </a:rPr>
              <a:t>p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800100" lvl="1" indent="-342900">
              <a:spcBef>
                <a:spcPct val="20000"/>
              </a:spcBef>
              <a:buFont typeface="Wingdings" charset="2"/>
              <a:buChar char="²"/>
              <a:defRPr/>
            </a:pPr>
            <a:r>
              <a:rPr lang="en-US" sz="2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y</a:t>
            </a:r>
            <a:r>
              <a:rPr lang="en-US" sz="2400" baseline="30000" dirty="0" err="1" smtClean="0">
                <a:solidFill>
                  <a:srgbClr val="FF0000"/>
                </a:solidFill>
              </a:rPr>
              <a:t>e</a:t>
            </a:r>
            <a:r>
              <a:rPr lang="en-US" sz="2400" baseline="30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 </a:t>
            </a:r>
            <a:r>
              <a:rPr lang="en-US" sz="2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y</a:t>
            </a:r>
            <a:r>
              <a:rPr lang="en-US" sz="2400" baseline="30000" dirty="0" err="1" smtClean="0">
                <a:solidFill>
                  <a:srgbClr val="FF0000"/>
                </a:solidFill>
              </a:rPr>
              <a:t>p</a:t>
            </a:r>
            <a:endParaRPr lang="en-US" sz="2400" baseline="30000" dirty="0" smtClean="0">
              <a:solidFill>
                <a:srgbClr val="FF0000"/>
              </a:solidFill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Since different </a:t>
            </a:r>
            <a:r>
              <a:rPr lang="en-US" sz="2400" dirty="0" err="1" smtClean="0"/>
              <a:t>emittances</a:t>
            </a:r>
            <a:r>
              <a:rPr lang="en-US" sz="2400" dirty="0" smtClean="0"/>
              <a:t> for p and e </a:t>
            </a:r>
            <a:r>
              <a:rPr lang="en-US" sz="2400" dirty="0" smtClean="0">
                <a:cs typeface="Symbol" charset="2"/>
              </a:rPr>
              <a:t>then the beta functions at IP have to be different for the two </a:t>
            </a:r>
            <a:r>
              <a:rPr lang="en-US" sz="2400" dirty="0" smtClean="0">
                <a:cs typeface="Symbol" charset="2"/>
              </a:rPr>
              <a:t>beams (Hourglass effect)</a:t>
            </a:r>
            <a:endParaRPr lang="en-US" sz="2400" baseline="-25000" dirty="0" smtClean="0"/>
          </a:p>
          <a:p>
            <a:pPr marL="800100" lvl="1" indent="-342900">
              <a:spcBef>
                <a:spcPct val="20000"/>
              </a:spcBef>
              <a:buFont typeface="Wingdings" charset="2"/>
              <a:buChar char="²"/>
            </a:pPr>
            <a:r>
              <a:rPr lang="en-US" sz="2400" dirty="0" smtClean="0">
                <a:solidFill>
                  <a:srgbClr val="FF0000"/>
                </a:solidFill>
              </a:rPr>
              <a:t>Restricts choice on 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2400" baseline="-25000" dirty="0" smtClean="0">
                <a:solidFill>
                  <a:srgbClr val="FF0000"/>
                </a:solidFill>
                <a:cs typeface="Symbol" charset="2"/>
              </a:rPr>
              <a:t>e</a:t>
            </a:r>
          </a:p>
          <a:p>
            <a:pPr marL="800100" lvl="1" indent="-342900">
              <a:spcBef>
                <a:spcPct val="20000"/>
              </a:spcBef>
              <a:buFont typeface="Wingdings" charset="2"/>
              <a:buChar char="²"/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Electron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must be controlled (coupling H/V </a:t>
            </a:r>
            <a:r>
              <a:rPr lang="en-US" sz="2400" dirty="0" smtClean="0"/>
              <a:t>):</a:t>
            </a:r>
          </a:p>
          <a:p>
            <a:pPr marL="800100" lvl="1" indent="-342900">
              <a:spcBef>
                <a:spcPct val="20000"/>
              </a:spcBef>
              <a:buFont typeface="Wingdings" charset="2"/>
              <a:buChar char="²"/>
              <a:defRPr/>
            </a:pPr>
            <a:r>
              <a:rPr lang="en-US" sz="2400" dirty="0" smtClean="0"/>
              <a:t>Might be ok for RR option</a:t>
            </a:r>
          </a:p>
          <a:p>
            <a:pPr marL="800100" lvl="1" indent="-342900">
              <a:spcBef>
                <a:spcPct val="20000"/>
              </a:spcBef>
              <a:buFont typeface="Wingdings" charset="2"/>
              <a:buChar char="²"/>
              <a:defRPr/>
            </a:pPr>
            <a:r>
              <a:rPr lang="en-US" sz="2400" dirty="0" smtClean="0"/>
              <a:t>Not obvious for LR option</a:t>
            </a: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Courier New"/>
              <a:buChar char="o"/>
              <a:defRPr/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err="1"/>
              <a:t>e</a:t>
            </a:r>
            <a:r>
              <a:rPr lang="en-US" sz="2400" dirty="0" err="1" smtClean="0"/>
              <a:t>p</a:t>
            </a:r>
            <a:r>
              <a:rPr lang="en-US" sz="2400" dirty="0" smtClean="0"/>
              <a:t> collision introduces asymmetry HV in Hadrons </a:t>
            </a:r>
            <a:r>
              <a:rPr lang="en-US" sz="2400" dirty="0" smtClean="0"/>
              <a:t>beam-beam </a:t>
            </a:r>
            <a:r>
              <a:rPr lang="en-US" sz="2400" dirty="0" smtClean="0"/>
              <a:t>effects</a:t>
            </a:r>
            <a:endParaRPr lang="en-US" sz="2400" dirty="0" smtClean="0"/>
          </a:p>
          <a:p>
            <a:pPr marL="342900" indent="-342900">
              <a:spcBef>
                <a:spcPct val="20000"/>
              </a:spcBef>
            </a:pPr>
            <a:endParaRPr lang="en-US" sz="2400" dirty="0" smtClean="0"/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endParaRPr lang="en-US" sz="1600" dirty="0" smtClean="0"/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endParaRPr lang="en-US" sz="1600" dirty="0" smtClean="0"/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Beam-Beam effects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2240865"/>
            <a:ext cx="4427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Tune shift/spread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Mismatch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Disruption</a:t>
            </a:r>
            <a:endParaRPr lang="en-US" dirty="0"/>
          </a:p>
        </p:txBody>
      </p:sp>
      <p:pic>
        <p:nvPicPr>
          <p:cNvPr id="11" name="Picture 10" descr="LRop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702258"/>
            <a:ext cx="2523634" cy="1509272"/>
          </a:xfrm>
          <a:prstGeom prst="rect">
            <a:avLst/>
          </a:prstGeom>
        </p:spPr>
      </p:pic>
      <p:pic>
        <p:nvPicPr>
          <p:cNvPr id="12" name="Picture 11" descr="RRop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857" y="656608"/>
            <a:ext cx="2295852" cy="16783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528" y="2348880"/>
            <a:ext cx="4427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Tune shifts/spread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Long Range interaction effects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Noise</a:t>
            </a:r>
          </a:p>
        </p:txBody>
      </p:sp>
      <p:pic>
        <p:nvPicPr>
          <p:cNvPr id="14" name="Picture 13" descr="LH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4234417"/>
            <a:ext cx="2884154" cy="25069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60848" y="4554993"/>
            <a:ext cx="44279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Tune shifts/spread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Landau Damping properties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Long Range interaction effects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Noise from </a:t>
            </a:r>
            <a:r>
              <a:rPr lang="en-US" sz="2000" dirty="0" err="1"/>
              <a:t>ep</a:t>
            </a:r>
            <a:r>
              <a:rPr lang="en-US" sz="2000" dirty="0"/>
              <a:t> </a:t>
            </a:r>
            <a:r>
              <a:rPr lang="en-US" sz="2000" dirty="0" smtClean="0"/>
              <a:t>collisions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395536" y="2132856"/>
            <a:ext cx="1156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e-beam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66861" y="2132856"/>
            <a:ext cx="1156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e-beam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4613" y="4211796"/>
            <a:ext cx="1166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-beam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749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Beam-beam parameter: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11" name="Picture 10" descr="pastedGraphic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011816"/>
            <a:ext cx="4474840" cy="833008"/>
          </a:xfrm>
          <a:prstGeom prst="rect">
            <a:avLst/>
          </a:prstGeom>
        </p:spPr>
      </p:pic>
      <p:pic>
        <p:nvPicPr>
          <p:cNvPr id="3" name="Picture 2" descr="RRBBsummar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2058764"/>
            <a:ext cx="5499100" cy="3746500"/>
          </a:xfrm>
          <a:prstGeom prst="rect">
            <a:avLst/>
          </a:prstGeom>
        </p:spPr>
      </p:pic>
      <p:pic>
        <p:nvPicPr>
          <p:cNvPr id="10" name="Picture 9" descr="LRop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274788"/>
            <a:ext cx="2016224" cy="1205813"/>
          </a:xfrm>
          <a:prstGeom prst="rect">
            <a:avLst/>
          </a:prstGeom>
        </p:spPr>
      </p:pic>
      <p:pic>
        <p:nvPicPr>
          <p:cNvPr id="12" name="Picture 11" descr="RRop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63992"/>
            <a:ext cx="1834240" cy="13408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6156012"/>
            <a:ext cx="7512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FF0000"/>
                </a:solidFill>
              </a:rPr>
              <a:t>e</a:t>
            </a:r>
            <a:r>
              <a:rPr lang="en-US" sz="2000" b="1" dirty="0" err="1" smtClean="0">
                <a:solidFill>
                  <a:srgbClr val="FF0000"/>
                </a:solidFill>
              </a:rPr>
              <a:t>p</a:t>
            </a:r>
            <a:r>
              <a:rPr lang="en-US" sz="2000" b="1" dirty="0" smtClean="0">
                <a:solidFill>
                  <a:srgbClr val="FF0000"/>
                </a:solidFill>
              </a:rPr>
              <a:t> tune shift goes opposite direction respect to </a:t>
            </a:r>
            <a:r>
              <a:rPr lang="en-US" sz="2000" b="1" dirty="0" err="1" smtClean="0">
                <a:solidFill>
                  <a:srgbClr val="FF0000"/>
                </a:solidFill>
              </a:rPr>
              <a:t>pp</a:t>
            </a:r>
            <a:r>
              <a:rPr lang="en-US" sz="2000" b="1" dirty="0" smtClean="0">
                <a:solidFill>
                  <a:srgbClr val="FF0000"/>
                </a:solidFill>
              </a:rPr>
              <a:t> collisions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3645024"/>
            <a:ext cx="36094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</a:t>
            </a:r>
            <a:r>
              <a:rPr lang="en-US" dirty="0" err="1" smtClean="0"/>
              <a:t>p</a:t>
            </a:r>
            <a:r>
              <a:rPr lang="en-US" dirty="0" smtClean="0"/>
              <a:t> Tune shift </a:t>
            </a:r>
            <a:r>
              <a:rPr lang="en-US" dirty="0"/>
              <a:t>1e-</a:t>
            </a:r>
            <a:r>
              <a:rPr lang="en-US" dirty="0" smtClean="0"/>
              <a:t>4 on proton beam less than 1% of  </a:t>
            </a:r>
            <a:r>
              <a:rPr lang="en-US" dirty="0" err="1" smtClean="0"/>
              <a:t>pp</a:t>
            </a:r>
            <a:r>
              <a:rPr lang="en-US" dirty="0" smtClean="0"/>
              <a:t> collision effect</a:t>
            </a:r>
          </a:p>
          <a:p>
            <a:r>
              <a:rPr lang="en-US" dirty="0" smtClean="0"/>
              <a:t>(LR </a:t>
            </a:r>
            <a:r>
              <a:rPr lang="en-US" dirty="0" err="1" smtClean="0"/>
              <a:t>CdR</a:t>
            </a:r>
            <a:r>
              <a:rPr lang="en-US" dirty="0" smtClean="0"/>
              <a:t> D. Schulte &amp; Co)</a:t>
            </a:r>
          </a:p>
          <a:p>
            <a:endParaRPr lang="en-US" dirty="0" smtClean="0"/>
          </a:p>
          <a:p>
            <a:r>
              <a:rPr lang="en-US" b="1" dirty="0" smtClean="0"/>
              <a:t>Could become important ingredient to consider when lack of Landau Damping or when pinch effect considered in the e-beam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25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BB parameter and </a:t>
            </a:r>
            <a:r>
              <a:rPr lang="en-US" sz="3600" dirty="0" smtClean="0"/>
              <a:t>Tune Shifts:</a:t>
            </a:r>
            <a:endParaRPr lang="en-US" sz="3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589895"/>
              </p:ext>
            </p:extLst>
          </p:nvPr>
        </p:nvGraphicFramePr>
        <p:xfrm>
          <a:off x="960327" y="1324755"/>
          <a:ext cx="6564000" cy="1096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8000"/>
                <a:gridCol w="2188000"/>
                <a:gridCol w="2188000"/>
              </a:tblGrid>
              <a:tr h="456053">
                <a:tc>
                  <a:txBody>
                    <a:bodyPr/>
                    <a:lstStyle/>
                    <a:p>
                      <a:r>
                        <a:rPr lang="en-US" dirty="0" smtClean="0"/>
                        <a:t>From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Experience</a:t>
                      </a:r>
                      <a:endParaRPr lang="en-US" dirty="0"/>
                    </a:p>
                  </a:txBody>
                  <a:tcPr>
                    <a:solidFill>
                      <a:srgbClr val="008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LHC </a:t>
                      </a:r>
                      <a:r>
                        <a:rPr lang="en-US" baseline="0" smtClean="0"/>
                        <a:t>pp collisions</a:t>
                      </a:r>
                      <a:endParaRPr lang="en-US" dirty="0"/>
                    </a:p>
                  </a:txBody>
                  <a:tcPr>
                    <a:solidFill>
                      <a:srgbClr val="008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LEP </a:t>
                      </a:r>
                      <a:r>
                        <a:rPr lang="en-US" dirty="0" smtClean="0"/>
                        <a:t>(90 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 electron</a:t>
                      </a:r>
                      <a:endParaRPr lang="en-US" dirty="0"/>
                    </a:p>
                  </a:txBody>
                  <a:tcPr>
                    <a:solidFill>
                      <a:srgbClr val="008000">
                        <a:alpha val="46000"/>
                      </a:srgbClr>
                    </a:solidFill>
                  </a:tcPr>
                </a:tc>
              </a:tr>
              <a:tr h="45605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-25000" dirty="0" err="1" smtClean="0">
                          <a:latin typeface="Symbol" charset="2"/>
                          <a:cs typeface="Symbol" charset="2"/>
                        </a:rPr>
                        <a:t>x</a:t>
                      </a:r>
                      <a:r>
                        <a:rPr lang="en-US" sz="2400" baseline="-250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lang="en-US" sz="2400" baseline="-25000" dirty="0" err="1" smtClean="0">
                          <a:latin typeface="+mn-lt"/>
                          <a:cs typeface="Symbol" charset="2"/>
                        </a:rPr>
                        <a:t>,y</a:t>
                      </a:r>
                      <a:r>
                        <a:rPr lang="en-US" sz="2400" baseline="-25000" dirty="0" smtClean="0">
                          <a:latin typeface="+mn-lt"/>
                          <a:cs typeface="Symbol" charset="2"/>
                        </a:rPr>
                        <a:t> </a:t>
                      </a:r>
                      <a:endParaRPr lang="en-US" sz="2400" baseline="-25000" dirty="0">
                        <a:latin typeface="Symbol" charset="2"/>
                        <a:cs typeface="Symbol" charset="2"/>
                      </a:endParaRPr>
                    </a:p>
                  </a:txBody>
                  <a:tcPr>
                    <a:solidFill>
                      <a:srgbClr val="008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0.07 - 0.017</a:t>
                      </a:r>
                      <a:r>
                        <a:rPr lang="en-US" sz="2000" baseline="30000" dirty="0" smtClean="0"/>
                        <a:t> </a:t>
                      </a:r>
                      <a:r>
                        <a:rPr lang="en-US" sz="2000" dirty="0" smtClean="0"/>
                        <a:t>/IP</a:t>
                      </a:r>
                      <a:r>
                        <a:rPr lang="en-US" baseline="30000" dirty="0" smtClean="0"/>
                        <a:t> </a:t>
                      </a:r>
                      <a:endParaRPr lang="en-US" baseline="30000" dirty="0"/>
                    </a:p>
                  </a:txBody>
                  <a:tcPr>
                    <a:solidFill>
                      <a:srgbClr val="008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0.03 – </a:t>
                      </a:r>
                      <a:r>
                        <a:rPr lang="en-US" sz="2000" dirty="0" smtClean="0"/>
                        <a:t>0.07 </a:t>
                      </a:r>
                      <a:r>
                        <a:rPr lang="en-US" sz="2000" dirty="0" smtClean="0"/>
                        <a:t>/IP</a:t>
                      </a:r>
                      <a:endParaRPr lang="en-US" sz="2000" dirty="0"/>
                    </a:p>
                  </a:txBody>
                  <a:tcPr>
                    <a:solidFill>
                      <a:srgbClr val="008000">
                        <a:alpha val="46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466328" y="764704"/>
            <a:ext cx="734603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Head-on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beam-beam parameter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achieved so far: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2492896"/>
            <a:ext cx="8839200" cy="1512168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lvl="1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Electrons</a:t>
            </a:r>
            <a:r>
              <a:rPr lang="en-US" sz="2400" dirty="0" smtClean="0"/>
              <a:t> higher than </a:t>
            </a:r>
            <a:r>
              <a:rPr lang="en-US" sz="2400" dirty="0" smtClean="0"/>
              <a:t>what achieved in </a:t>
            </a:r>
            <a:r>
              <a:rPr lang="en-US" sz="2400" dirty="0" smtClean="0">
                <a:solidFill>
                  <a:srgbClr val="FF0000"/>
                </a:solidFill>
              </a:rPr>
              <a:t>LEP </a:t>
            </a:r>
            <a:r>
              <a:rPr lang="en-US" sz="2400" dirty="0" smtClean="0"/>
              <a:t>(tune shifts of 0.04)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en-US" sz="2400" dirty="0" smtClean="0"/>
              <a:t> </a:t>
            </a:r>
          </a:p>
          <a:p>
            <a:pPr marL="457200" lvl="1" indent="0">
              <a:buNone/>
            </a:pPr>
            <a:r>
              <a:rPr lang="en-US" sz="2400" b="1" dirty="0" smtClean="0"/>
              <a:t>	1 degree</a:t>
            </a:r>
            <a:r>
              <a:rPr lang="en-US" sz="2400" dirty="0" smtClean="0"/>
              <a:t> </a:t>
            </a:r>
            <a:r>
              <a:rPr lang="en-US" sz="2400" b="1" dirty="0" smtClean="0"/>
              <a:t>option</a:t>
            </a:r>
            <a:r>
              <a:rPr lang="en-US" sz="2400" dirty="0" smtClean="0"/>
              <a:t> optimistic but significant reduction from dynamic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 beta and small number of IP can make it feasible</a:t>
            </a:r>
          </a:p>
          <a:p>
            <a:pPr marL="457200" lvl="1" indent="0">
              <a:buNone/>
            </a:pPr>
            <a:r>
              <a:rPr lang="en-US" sz="2400" b="1" dirty="0" smtClean="0"/>
              <a:t>	10 degree option </a:t>
            </a:r>
            <a:r>
              <a:rPr lang="en-US" sz="2400" dirty="0" smtClean="0"/>
              <a:t>too high tune shift for the electrons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-108520" y="4221088"/>
            <a:ext cx="92890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Protons </a:t>
            </a:r>
            <a:r>
              <a:rPr lang="en-US" sz="2200" dirty="0" smtClean="0"/>
              <a:t>tune </a:t>
            </a:r>
            <a:r>
              <a:rPr lang="en-US" sz="2200" dirty="0"/>
              <a:t>shift </a:t>
            </a:r>
            <a:r>
              <a:rPr lang="en-US" sz="2200" dirty="0" smtClean="0"/>
              <a:t>from e-beam </a:t>
            </a:r>
            <a:r>
              <a:rPr lang="en-US" sz="2200" dirty="0" smtClean="0">
                <a:solidFill>
                  <a:srgbClr val="FF0000"/>
                </a:solidFill>
              </a:rPr>
              <a:t>in </a:t>
            </a:r>
            <a:r>
              <a:rPr lang="en-US" sz="2200" dirty="0">
                <a:solidFill>
                  <a:srgbClr val="FF0000"/>
                </a:solidFill>
              </a:rPr>
              <a:t>shadow </a:t>
            </a:r>
            <a:r>
              <a:rPr lang="en-US" sz="2200" dirty="0"/>
              <a:t>of </a:t>
            </a:r>
            <a:r>
              <a:rPr lang="en-US" sz="2200" dirty="0" smtClean="0"/>
              <a:t>head-on </a:t>
            </a:r>
            <a:r>
              <a:rPr lang="en-US" sz="2200" dirty="0" err="1" smtClean="0"/>
              <a:t>pp</a:t>
            </a:r>
            <a:r>
              <a:rPr lang="en-US" sz="2200" dirty="0" smtClean="0"/>
              <a:t> collisions and opposite direction (decreases </a:t>
            </a:r>
            <a:r>
              <a:rPr lang="en-US" sz="2200" dirty="0" err="1" smtClean="0"/>
              <a:t>pp</a:t>
            </a:r>
            <a:r>
              <a:rPr lang="en-US" sz="2200" dirty="0" smtClean="0"/>
              <a:t> tune spread) assuming designed transverse size 0.0001. </a:t>
            </a:r>
            <a:endParaRPr lang="en-US" sz="2200" dirty="0"/>
          </a:p>
          <a:p>
            <a:pPr lvl="2">
              <a:buFont typeface="Arial"/>
              <a:buChar char="•"/>
            </a:pPr>
            <a:r>
              <a:rPr lang="en-US" sz="2200" dirty="0" smtClean="0"/>
              <a:t>Pinch Effect can enhance the compensating effect and/or will act differently on particles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6093296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Electron effect on protons tune spread is an important ingredient for Landau Damping even if small should be studied in details!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Tune spread and Landau Damping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3" y="620688"/>
            <a:ext cx="85038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Head-on beam-beam only sufficient to provide tune spread for Landau Damping at collision energy</a:t>
            </a:r>
          </a:p>
          <a:p>
            <a:r>
              <a:rPr lang="en-US" sz="2000" dirty="0" smtClean="0"/>
              <a:t>If a head-on collision is not guaranteed then lack of Landau damping drives the beam unstable as observed in the LHC 2012 operation</a:t>
            </a:r>
            <a:endParaRPr lang="en-US" sz="2000" dirty="0"/>
          </a:p>
        </p:txBody>
      </p:sp>
      <p:pic>
        <p:nvPicPr>
          <p:cNvPr id="6" name="Picture 5" descr="Screenshot-9 (copy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492896"/>
            <a:ext cx="3379045" cy="3123261"/>
          </a:xfrm>
          <a:prstGeom prst="rect">
            <a:avLst/>
          </a:prstGeom>
        </p:spPr>
      </p:pic>
      <p:pic>
        <p:nvPicPr>
          <p:cNvPr id="7" name="Picture 4" descr="http://elogbook.cern.ch/eLogbook/attach_reader?attach_id=12336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916832"/>
            <a:ext cx="5469794" cy="420964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496" y="6003285"/>
            <a:ext cx="9108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ep</a:t>
            </a:r>
            <a:r>
              <a:rPr lang="en-US" sz="2800" b="1" dirty="0" smtClean="0">
                <a:solidFill>
                  <a:srgbClr val="FF0000"/>
                </a:solidFill>
              </a:rPr>
              <a:t> collisions compensate a fraction of the spread of </a:t>
            </a:r>
            <a:r>
              <a:rPr lang="en-US" sz="2800" b="1" dirty="0" err="1" smtClean="0">
                <a:solidFill>
                  <a:srgbClr val="FF0000"/>
                </a:solidFill>
              </a:rPr>
              <a:t>pp</a:t>
            </a:r>
            <a:r>
              <a:rPr lang="en-US" sz="2800" b="1" dirty="0" smtClean="0">
                <a:solidFill>
                  <a:srgbClr val="FF0000"/>
                </a:solidFill>
              </a:rPr>
              <a:t> collisions (as e-lenses)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5589240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Cortesy</a:t>
            </a:r>
            <a:r>
              <a:rPr lang="en-US" sz="1600" dirty="0" smtClean="0"/>
              <a:t> of X. </a:t>
            </a:r>
            <a:r>
              <a:rPr lang="en-US" sz="1600" dirty="0" err="1" smtClean="0"/>
              <a:t>Buffat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06066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4149</TotalTime>
  <Words>1176</Words>
  <Application>Microsoft Macintosh PowerPoint</Application>
  <PresentationFormat>On-screen Show (4:3)</PresentationFormat>
  <Paragraphs>168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Beam-Beam dynamics in the LHeC  T.Pieloni  with help from W. Herr, Y. Hao and W. Fischer (BNL)</vt:lpstr>
      <vt:lpstr>Beam-Beam interactions in the LHeC</vt:lpstr>
      <vt:lpstr>Beam-beam interactions in the LHeC options</vt:lpstr>
      <vt:lpstr>LHeC Beam-beam complications: </vt:lpstr>
      <vt:lpstr>Known performance issues : </vt:lpstr>
      <vt:lpstr>Beam-Beam effects</vt:lpstr>
      <vt:lpstr>Beam-beam parameter:</vt:lpstr>
      <vt:lpstr>BB parameter and Tune Shifts:</vt:lpstr>
      <vt:lpstr>Tune spread and Landau Damping</vt:lpstr>
      <vt:lpstr>Experimental studies: e-lenses in RHIC</vt:lpstr>
      <vt:lpstr>Parasitic Encounters Separation</vt:lpstr>
      <vt:lpstr>Increase d or crab cavities?</vt:lpstr>
      <vt:lpstr>PowerPoint Presentation</vt:lpstr>
      <vt:lpstr>PowerPoint Presentation</vt:lpstr>
      <vt:lpstr>Beam-beam issues to be addressed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BB ring-ring Option</dc:title>
  <dc:creator>Tatiana Pieloni</dc:creator>
  <cp:lastModifiedBy>Tatiana Pieloni</cp:lastModifiedBy>
  <cp:revision>317</cp:revision>
  <cp:lastPrinted>2012-06-14T10:17:58Z</cp:lastPrinted>
  <dcterms:created xsi:type="dcterms:W3CDTF">2010-11-11T15:38:39Z</dcterms:created>
  <dcterms:modified xsi:type="dcterms:W3CDTF">2012-06-14T10:27:22Z</dcterms:modified>
</cp:coreProperties>
</file>