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7" r:id="rId2"/>
    <p:sldId id="269" r:id="rId3"/>
    <p:sldId id="258" r:id="rId4"/>
    <p:sldId id="270" r:id="rId5"/>
    <p:sldId id="275" r:id="rId6"/>
    <p:sldId id="276" r:id="rId7"/>
    <p:sldId id="277" r:id="rId8"/>
    <p:sldId id="272" r:id="rId9"/>
    <p:sldId id="278" r:id="rId10"/>
    <p:sldId id="279" r:id="rId11"/>
    <p:sldId id="280" r:id="rId12"/>
    <p:sldId id="274" r:id="rId13"/>
    <p:sldId id="273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-1008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image" Target="../media/image5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image" Target="../media/image7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27000A0-6D3B-477F-97AD-E71FF22E2369}" type="datetimeFigureOut">
              <a:rPr lang="en-GB" smtClean="0"/>
              <a:t>14/06/2012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D9C0A13-1D6C-4E99-91F3-3234624C8A3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321439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4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4189C98-B622-450A-A825-60253BAC6CB5}" type="slidenum">
              <a:rPr lang="en-GB" smtClean="0"/>
              <a:pPr/>
              <a:t>1</a:t>
            </a:fld>
            <a:endParaRPr lang="en-GB" smtClean="0"/>
          </a:p>
        </p:txBody>
      </p:sp>
      <p:sp>
        <p:nvSpPr>
          <p:cNvPr id="389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>
              <a:latin typeface="Wingdings" pitchFamily="2" charset="2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Performance</a:t>
            </a:r>
            <a:r>
              <a:rPr lang="en-US" baseline="0" dirty="0" smtClean="0"/>
              <a:t> of LHC depends on quality of beam that can be injected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EA2EA71-84AA-41B3-9F7B-4687A41CAFB0}" type="slidenum">
              <a:rPr lang="en-GB" smtClean="0"/>
              <a:pPr>
                <a:defRPr/>
              </a:pPr>
              <a:t>3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J.M. Jowett,14/06/2012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2012 CERN-ECFA-NuPECC Workshop on the LHeC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EE74B-AA29-428B-826F-5CD1FF8C5BA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122537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J.M. Jowett,14/06/2012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2012 CERN-ECFA-NuPECC Workshop on the LHeC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EE74B-AA29-428B-826F-5CD1FF8C5BA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794483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J.M. Jowett,14/06/2012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2012 CERN-ECFA-NuPECC Workshop on the LHeC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EE74B-AA29-428B-826F-5CD1FF8C5BA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9008366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6013" y="228600"/>
            <a:ext cx="7127875" cy="40481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836613"/>
            <a:ext cx="4038600" cy="554513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836613"/>
            <a:ext cx="4038600" cy="554513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J.M. Jowett,14/06/2012</a:t>
            </a: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2012 CERN-ECFA-NuPECC Workshop on the LHeC</a:t>
            </a: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98F75D-861A-455B-87F5-291FA885B0F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647108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J.M. Jowett,14/06/2012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2012 CERN-ECFA-NuPECC Workshop on the LHeC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EE74B-AA29-428B-826F-5CD1FF8C5BA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450586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J.M. Jowett,14/06/2012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2012 CERN-ECFA-NuPECC Workshop on the LHeC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EE74B-AA29-428B-826F-5CD1FF8C5BA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1216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79512" y="548680"/>
            <a:ext cx="4316288" cy="60486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548680"/>
            <a:ext cx="4388296" cy="59046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J.M. Jowett,14/06/2012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2012 CERN-ECFA-NuPECC Workshop on the LHeC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EE74B-AA29-428B-826F-5CD1FF8C5BA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001502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486297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268760"/>
            <a:ext cx="4040188" cy="532859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499240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268760"/>
            <a:ext cx="4041775" cy="532859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J.M. Jowett,14/06/2012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2012 CERN-ECFA-NuPECC Workshop on the LHeC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EE74B-AA29-428B-826F-5CD1FF8C5BA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047676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J.M. Jowett,14/06/2012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2012 CERN-ECFA-NuPECC Workshop on the LHeC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EE74B-AA29-428B-826F-5CD1FF8C5BA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374945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J.M. Jowett,14/06/2012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2012 CERN-ECFA-NuPECC Workshop on the LHeC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EE74B-AA29-428B-826F-5CD1FF8C5BA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586036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J.M. Jowett,14/06/2012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2012 CERN-ECFA-NuPECC Workshop on the LHeC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EE74B-AA29-428B-826F-5CD1FF8C5BA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46790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J.M. Jowett,14/06/2012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2012 CERN-ECFA-NuPECC Workshop on the LHeC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EE74B-AA29-428B-826F-5CD1FF8C5BA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87790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1491"/>
            <a:ext cx="9144000" cy="490066"/>
          </a:xfrm>
          <a:prstGeom prst="rect">
            <a:avLst/>
          </a:prstGeom>
          <a:solidFill>
            <a:schemeClr val="bg2"/>
          </a:solid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3528" y="476672"/>
            <a:ext cx="8496944" cy="61206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-7637" y="6669360"/>
            <a:ext cx="2133600" cy="2063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J.M. Jowett,14/06/2012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669359"/>
            <a:ext cx="2895600" cy="21093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2012 CERN-ECFA-NuPECC Workshop on the LHeC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08412" y="6669360"/>
            <a:ext cx="2133600" cy="21602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3EE74B-AA29-428B-826F-5CD1FF8C5BA0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681079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8.wmf"/><Relationship Id="rId5" Type="http://schemas.openxmlformats.org/officeDocument/2006/relationships/oleObject" Target="../embeddings/oleObject4.bin"/><Relationship Id="rId4" Type="http://schemas.openxmlformats.org/officeDocument/2006/relationships/image" Target="../media/image7.wmf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6.w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5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9099" name="Rectangle 11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>
              <a:defRPr/>
            </a:pPr>
            <a:r>
              <a:rPr lang="en-GB" b="1" dirty="0" err="1"/>
              <a:t>LHeC</a:t>
            </a:r>
            <a:r>
              <a:rPr lang="en-GB" b="1" dirty="0"/>
              <a:t> as </a:t>
            </a:r>
            <a:r>
              <a:rPr lang="en-GB" b="1" dirty="0" smtClean="0"/>
              <a:t>an electron-nucleus </a:t>
            </a:r>
            <a:br>
              <a:rPr lang="en-GB" b="1" dirty="0" smtClean="0"/>
            </a:br>
            <a:r>
              <a:rPr lang="en-GB" b="1" dirty="0" smtClean="0"/>
              <a:t>(e-A and e-D) </a:t>
            </a:r>
            <a:r>
              <a:rPr lang="en-GB" b="1" dirty="0"/>
              <a:t>Collider</a:t>
            </a:r>
            <a:endParaRPr lang="en-US" dirty="0"/>
          </a:p>
        </p:txBody>
      </p:sp>
      <p:sp>
        <p:nvSpPr>
          <p:cNvPr id="729100" name="Rectangle 12"/>
          <p:cNvSpPr>
            <a:spLocks noGrp="1" noChangeArrowheads="1"/>
          </p:cNvSpPr>
          <p:nvPr>
            <p:ph type="subTitle" idx="1"/>
          </p:nvPr>
        </p:nvSpPr>
        <p:spPr>
          <a:noFill/>
        </p:spPr>
        <p:txBody>
          <a:bodyPr>
            <a:normAutofit fontScale="62500" lnSpcReduction="20000"/>
          </a:bodyPr>
          <a:lstStyle/>
          <a:p>
            <a:pPr>
              <a:defRPr/>
            </a:pPr>
            <a:endParaRPr lang="en-GB" dirty="0"/>
          </a:p>
          <a:p>
            <a:pPr>
              <a:defRPr/>
            </a:pPr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</a:rPr>
              <a:t>John Jowett </a:t>
            </a:r>
          </a:p>
          <a:p>
            <a:pPr>
              <a:defRPr/>
            </a:pPr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CERN</a:t>
            </a:r>
          </a:p>
          <a:p>
            <a:pPr>
              <a:defRPr/>
            </a:pPr>
            <a:endParaRPr lang="en-GB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>
              <a:defRPr/>
            </a:pP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Thanks to </a:t>
            </a:r>
            <a:r>
              <a:rPr lang="en-US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Detlef</a:t>
            </a: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Kuchler</a:t>
            </a: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, Alessandra Lombardi, </a:t>
            </a:r>
            <a:b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Max Klein, Nestor </a:t>
            </a:r>
            <a:r>
              <a:rPr lang="en-US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Armesto</a:t>
            </a: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,</a:t>
            </a:r>
            <a:endParaRPr lang="en-GB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>
              <a:defRPr/>
            </a:pPr>
            <a:endParaRPr lang="en-US" dirty="0"/>
          </a:p>
        </p:txBody>
      </p:sp>
      <p:sp>
        <p:nvSpPr>
          <p:cNvPr id="13317" name="Date Placeholder 6"/>
          <p:cNvSpPr>
            <a:spLocks noGrp="1"/>
          </p:cNvSpPr>
          <p:nvPr>
            <p:ph type="dt" sz="half" idx="10"/>
          </p:nvPr>
        </p:nvSpPr>
        <p:spPr>
          <a:noFill/>
        </p:spPr>
        <p:txBody>
          <a:bodyPr/>
          <a:lstStyle/>
          <a:p>
            <a:r>
              <a:rPr lang="en-US" smtClean="0"/>
              <a:t>J.M. Jowett,14/06/2012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A05ED53-066E-4F08-B7AA-7BEF8758BF1E}" type="slidenum">
              <a:rPr lang="en-GB"/>
              <a:pPr>
                <a:defRPr/>
              </a:pPr>
              <a:t>1</a:t>
            </a:fld>
            <a:endParaRPr lang="en-GB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2012 CERN-ECFA-NuPECC Workshop on the LHeC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17784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Luminosity estimate for e-D (2)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Again assume similar geometrical </a:t>
            </a:r>
            <a:r>
              <a:rPr lang="en-US" dirty="0" err="1" smtClean="0"/>
              <a:t>emittances</a:t>
            </a:r>
            <a:r>
              <a:rPr lang="en-US" dirty="0" smtClean="0"/>
              <a:t> as for p and </a:t>
            </a:r>
            <a:r>
              <a:rPr lang="en-US" dirty="0" err="1" smtClean="0"/>
              <a:t>Pb</a:t>
            </a:r>
            <a:r>
              <a:rPr lang="en-US" dirty="0" smtClean="0"/>
              <a:t> </a:t>
            </a:r>
          </a:p>
          <a:p>
            <a:r>
              <a:rPr lang="en-US" dirty="0" smtClean="0"/>
              <a:t>Assume electron beam as for </a:t>
            </a:r>
            <a:r>
              <a:rPr lang="en-US" dirty="0" err="1" smtClean="0"/>
              <a:t>Pb</a:t>
            </a:r>
            <a:r>
              <a:rPr lang="en-US" dirty="0" smtClean="0"/>
              <a:t> </a:t>
            </a:r>
          </a:p>
          <a:p>
            <a:r>
              <a:rPr lang="en-US" dirty="0" smtClean="0"/>
              <a:t>Can hope for </a:t>
            </a:r>
            <a:r>
              <a:rPr lang="en-US" b="1" dirty="0" smtClean="0">
                <a:solidFill>
                  <a:srgbClr val="FF0000"/>
                </a:solidFill>
              </a:rPr>
              <a:t>electron-nucleon</a:t>
            </a:r>
            <a:r>
              <a:rPr lang="en-US" dirty="0" smtClean="0"/>
              <a:t> luminosity of order 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Perhaps a few times more with cyclotron option, etc.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J.M. Jowett,14/06/2012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2012 CERN-ECFA-NuPECC Workshop on the LHeC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EE74B-AA29-428B-826F-5CD1FF8C5BA0}" type="slidenum">
              <a:rPr lang="en-GB" smtClean="0"/>
              <a:t>10</a:t>
            </a:fld>
            <a:endParaRPr lang="en-GB"/>
          </a:p>
        </p:txBody>
      </p:sp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16035010"/>
              </p:ext>
            </p:extLst>
          </p:nvPr>
        </p:nvGraphicFramePr>
        <p:xfrm>
          <a:off x="4502150" y="2503488"/>
          <a:ext cx="1397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52" name="Equation" r:id="rId3" imgW="139680" imgH="215640" progId="Equation.DSMT4">
                  <p:embed/>
                </p:oleObj>
              </mc:Choice>
              <mc:Fallback>
                <p:oleObj name="Equation" r:id="rId3" imgW="139680" imgH="21564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502150" y="2503488"/>
                        <a:ext cx="139700" cy="2159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6996487"/>
              </p:ext>
            </p:extLst>
          </p:nvPr>
        </p:nvGraphicFramePr>
        <p:xfrm>
          <a:off x="2765506" y="2581672"/>
          <a:ext cx="3192648" cy="55929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53" name="Equation" r:id="rId5" imgW="1739880" imgH="304560" progId="Equation.DSMT4">
                  <p:embed/>
                </p:oleObj>
              </mc:Choice>
              <mc:Fallback>
                <p:oleObj name="Equation" r:id="rId5" imgW="1739880" imgH="30456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2765506" y="2581672"/>
                        <a:ext cx="3192648" cy="55929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541470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Luminosity estimate for e-</a:t>
            </a:r>
            <a:r>
              <a:rPr lang="en-US" dirty="0" err="1"/>
              <a:t>Pb</a:t>
            </a:r>
            <a:r>
              <a:rPr lang="en-US" dirty="0"/>
              <a:t> in </a:t>
            </a:r>
            <a:r>
              <a:rPr lang="en-US" dirty="0" err="1" smtClean="0"/>
              <a:t>Linac</a:t>
            </a:r>
            <a:r>
              <a:rPr lang="en-US" dirty="0" smtClean="0"/>
              <a:t>-Ring (1)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J.M. Jowett,14/06/2012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2012 CERN-ECFA-NuPECC Workshop on the LHeC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EE74B-AA29-428B-826F-5CD1FF8C5BA0}" type="slidenum">
              <a:rPr lang="en-GB" smtClean="0"/>
              <a:t>11</a:t>
            </a:fld>
            <a:endParaRPr lang="en-GB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541" y="1556792"/>
            <a:ext cx="8698918" cy="37444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ctangle 2"/>
          <p:cNvSpPr/>
          <p:nvPr/>
        </p:nvSpPr>
        <p:spPr>
          <a:xfrm>
            <a:off x="683568" y="633462"/>
            <a:ext cx="655272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Verify ERL frequency </a:t>
            </a:r>
            <a:r>
              <a:rPr lang="en-US" dirty="0" err="1"/>
              <a:t>tunability</a:t>
            </a:r>
            <a:r>
              <a:rPr lang="en-US" dirty="0"/>
              <a:t> for p → </a:t>
            </a:r>
            <a:r>
              <a:rPr lang="en-US" dirty="0" err="1"/>
              <a:t>Pb</a:t>
            </a:r>
            <a:r>
              <a:rPr lang="en-US" dirty="0"/>
              <a:t> bunch frequency in LHC </a:t>
            </a:r>
          </a:p>
          <a:p>
            <a:pPr lvl="1"/>
            <a:r>
              <a:rPr lang="en-US" dirty="0"/>
              <a:t>Very small, probably OK</a:t>
            </a:r>
          </a:p>
        </p:txBody>
      </p:sp>
    </p:spTree>
    <p:extLst>
      <p:ext uri="{BB962C8B-B14F-4D97-AF65-F5344CB8AC3E}">
        <p14:creationId xmlns:p14="http://schemas.microsoft.com/office/powerpoint/2010/main" val="1012785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Future work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Ensure that capabilities of HI injector chain and LHC are maintained / upgraded up to </a:t>
            </a:r>
            <a:r>
              <a:rPr lang="en-US" dirty="0" err="1" smtClean="0"/>
              <a:t>LHeC</a:t>
            </a:r>
            <a:r>
              <a:rPr lang="en-US" dirty="0" smtClean="0"/>
              <a:t> era </a:t>
            </a:r>
          </a:p>
          <a:p>
            <a:pPr lvl="1"/>
            <a:r>
              <a:rPr lang="en-US" dirty="0" smtClean="0"/>
              <a:t>High </a:t>
            </a:r>
            <a:r>
              <a:rPr lang="en-US" dirty="0" err="1" smtClean="0"/>
              <a:t>Pb</a:t>
            </a:r>
            <a:r>
              <a:rPr lang="en-US" dirty="0" smtClean="0"/>
              <a:t> intensity at high energy  (collimation losses in LHC, losses from luminosity at LHC experiments, …)</a:t>
            </a:r>
          </a:p>
          <a:p>
            <a:pPr lvl="1"/>
            <a:r>
              <a:rPr lang="en-US" dirty="0" smtClean="0"/>
              <a:t>Cooling of HI beams in LHC (stochastic cooling, coherent electron cooling, …) ?</a:t>
            </a:r>
          </a:p>
          <a:p>
            <a:r>
              <a:rPr lang="en-US" dirty="0"/>
              <a:t>Launch studies for deuteron source and performance of injector chain (Linac3 to SPS) </a:t>
            </a:r>
            <a:endParaRPr lang="en-US" dirty="0" smtClean="0"/>
          </a:p>
          <a:p>
            <a:r>
              <a:rPr lang="en-US" dirty="0"/>
              <a:t>Evaluate performance at lower electron beam </a:t>
            </a:r>
            <a:r>
              <a:rPr lang="en-US" dirty="0" smtClean="0"/>
              <a:t>energy</a:t>
            </a:r>
          </a:p>
          <a:p>
            <a:pPr lvl="1"/>
            <a:r>
              <a:rPr lang="en-US" dirty="0" smtClean="0"/>
              <a:t>N</a:t>
            </a:r>
            <a:r>
              <a:rPr lang="en-US" dirty="0"/>
              <a:t>. </a:t>
            </a:r>
            <a:r>
              <a:rPr lang="en-US" dirty="0" err="1"/>
              <a:t>Armesto’s</a:t>
            </a:r>
            <a:r>
              <a:rPr lang="en-US" dirty="0"/>
              <a:t> </a:t>
            </a:r>
            <a:r>
              <a:rPr lang="en-US" dirty="0" smtClean="0"/>
              <a:t>talk  </a:t>
            </a:r>
            <a:endParaRPr lang="en-US" dirty="0"/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J.M. Jowett,14/06/2012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2012 CERN-ECFA-NuPECC Workshop on the LHeC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EE74B-AA29-428B-826F-5CD1FF8C5BA0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1646694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Summary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Assuming that the electron beams can be adapted to the filling scheme of the LHC’s heavy ion beams, the </a:t>
            </a:r>
            <a:r>
              <a:rPr lang="en-US" dirty="0" err="1" smtClean="0"/>
              <a:t>LHeC</a:t>
            </a:r>
            <a:r>
              <a:rPr lang="en-US" dirty="0" smtClean="0"/>
              <a:t> could operate as an electron-ion collider in parallel with normal operation as heavy-ion collider </a:t>
            </a:r>
          </a:p>
          <a:p>
            <a:pPr lvl="1"/>
            <a:r>
              <a:rPr lang="en-US" dirty="0" smtClean="0"/>
              <a:t>Integrated luminosity could be better in dedicated mode</a:t>
            </a:r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r>
              <a:rPr lang="en-US" dirty="0" smtClean="0"/>
              <a:t>Deuterons require a study on source and pre-injectors to be started with several years lead time</a:t>
            </a:r>
          </a:p>
          <a:p>
            <a:r>
              <a:rPr lang="en-US" baseline="30000" dirty="0" smtClean="0"/>
              <a:t>4</a:t>
            </a:r>
            <a:r>
              <a:rPr lang="en-US" dirty="0" smtClean="0"/>
              <a:t>He beams may be easier if acceptable </a:t>
            </a:r>
            <a:r>
              <a:rPr lang="en-US" smtClean="0"/>
              <a:t>for physics ??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J.M. Jowett,14/06/2012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2012 CERN-ECFA-NuPECC Workshop on the LHeC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EE74B-AA29-428B-826F-5CD1FF8C5BA0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015587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From </a:t>
            </a:r>
            <a:r>
              <a:rPr lang="en-US" dirty="0" err="1" smtClean="0"/>
              <a:t>LHeC</a:t>
            </a:r>
            <a:r>
              <a:rPr lang="en-US" dirty="0" smtClean="0"/>
              <a:t> CDR, Section 7.13.1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With the first collisions of lead nuclei (</a:t>
            </a:r>
            <a:r>
              <a:rPr lang="en-US" baseline="30000" dirty="0"/>
              <a:t>208</a:t>
            </a:r>
            <a:r>
              <a:rPr lang="en-US" dirty="0"/>
              <a:t>Pb</a:t>
            </a:r>
            <a:r>
              <a:rPr lang="en-US" baseline="30000" dirty="0"/>
              <a:t>82+</a:t>
            </a:r>
            <a:r>
              <a:rPr lang="en-US" dirty="0"/>
              <a:t>) in </a:t>
            </a:r>
            <a:r>
              <a:rPr lang="en-US" dirty="0" smtClean="0"/>
              <a:t>2010, </a:t>
            </a:r>
            <a:r>
              <a:rPr lang="en-US" dirty="0"/>
              <a:t>the LHC has already </a:t>
            </a:r>
            <a:r>
              <a:rPr lang="en-US" dirty="0" smtClean="0"/>
              <a:t>demonstrated its </a:t>
            </a:r>
            <a:r>
              <a:rPr lang="en-US" dirty="0"/>
              <a:t>capability as a heavy-ion collider and this naturally opens up the possibility of electron-nucleus (</a:t>
            </a:r>
            <a:r>
              <a:rPr lang="en-US" dirty="0" smtClean="0"/>
              <a:t>e-A) collisions </a:t>
            </a:r>
            <a:r>
              <a:rPr lang="en-US" dirty="0"/>
              <a:t>in the </a:t>
            </a:r>
            <a:r>
              <a:rPr lang="en-US" dirty="0" err="1"/>
              <a:t>LHeC</a:t>
            </a:r>
            <a:r>
              <a:rPr lang="en-US" dirty="0" smtClean="0"/>
              <a:t>.</a:t>
            </a:r>
          </a:p>
          <a:p>
            <a:r>
              <a:rPr lang="en-US" dirty="0"/>
              <a:t>In order to avoid interference with the high luminosity proton-proton operation, this mode of </a:t>
            </a:r>
            <a:r>
              <a:rPr lang="en-US" dirty="0" smtClean="0"/>
              <a:t>operation would </a:t>
            </a:r>
            <a:r>
              <a:rPr lang="en-US" dirty="0"/>
              <a:t>naturally be included in the </a:t>
            </a:r>
            <a:r>
              <a:rPr lang="en-US" b="1" dirty="0">
                <a:solidFill>
                  <a:srgbClr val="FF0000"/>
                </a:solidFill>
              </a:rPr>
              <a:t>annually-scheduled ion operation period of the LHC</a:t>
            </a:r>
            <a:r>
              <a:rPr lang="en-US" dirty="0"/>
              <a:t>. </a:t>
            </a:r>
            <a:r>
              <a:rPr lang="en-US" dirty="0" smtClean="0"/>
              <a:t>(~ 1 month)</a:t>
            </a:r>
          </a:p>
          <a:p>
            <a:r>
              <a:rPr lang="en-US" dirty="0" smtClean="0"/>
              <a:t>In </a:t>
            </a:r>
            <a:r>
              <a:rPr lang="en-US" dirty="0"/>
              <a:t>principle, </a:t>
            </a:r>
            <a:r>
              <a:rPr lang="en-US" dirty="0" smtClean="0"/>
              <a:t>the CERN </a:t>
            </a:r>
            <a:r>
              <a:rPr lang="en-US" dirty="0"/>
              <a:t>complex could provide A-A (or even p-A) collisions to the LHC experiments while the </a:t>
            </a:r>
            <a:r>
              <a:rPr lang="en-US" dirty="0" err="1"/>
              <a:t>LHeC</a:t>
            </a:r>
            <a:r>
              <a:rPr lang="en-US" dirty="0"/>
              <a:t> </a:t>
            </a:r>
            <a:r>
              <a:rPr lang="en-US" dirty="0" smtClean="0"/>
              <a:t>operates </a:t>
            </a:r>
            <a:r>
              <a:rPr lang="en-GB" dirty="0" smtClean="0"/>
              <a:t>with </a:t>
            </a:r>
            <a:r>
              <a:rPr lang="en-GB" dirty="0"/>
              <a:t>e-A collisions.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J.M. Jowett,14/06/2012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2012 CERN-ECFA-NuPECC Workshop on the LHeC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EE74B-AA29-428B-826F-5CD1FF8C5BA0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07323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Present LHC Ion Injector Chain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J.M. Jowett,14/06/2012</a:t>
            </a:r>
            <a:endParaRPr lang="en-GB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E98F75D-861A-455B-87F5-291FA885B0F1}" type="slidenum">
              <a:rPr lang="en-GB" smtClean="0"/>
              <a:pPr>
                <a:defRPr/>
              </a:pPr>
              <a:t>3</a:t>
            </a:fld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4294967295"/>
          </p:nvPr>
        </p:nvSpPr>
        <p:spPr>
          <a:xfrm>
            <a:off x="0" y="476673"/>
            <a:ext cx="5000625" cy="5184576"/>
          </a:xfrm>
        </p:spPr>
        <p:txBody>
          <a:bodyPr>
            <a:normAutofit/>
          </a:bodyPr>
          <a:lstStyle/>
          <a:p>
            <a:pPr eaLnBrk="1" hangingPunct="1">
              <a:buFontTx/>
              <a:buChar char="•"/>
            </a:pPr>
            <a:r>
              <a:rPr lang="en-US" sz="2000" dirty="0" smtClean="0"/>
              <a:t>ECR ion </a:t>
            </a:r>
            <a:r>
              <a:rPr lang="en-US" sz="2000" dirty="0" smtClean="0"/>
              <a:t>source</a:t>
            </a:r>
            <a:endParaRPr lang="en-US" sz="2000" dirty="0" smtClean="0"/>
          </a:p>
          <a:p>
            <a:pPr lvl="1" eaLnBrk="1" hangingPunct="1"/>
            <a:r>
              <a:rPr lang="en-US" sz="2000" dirty="0" smtClean="0"/>
              <a:t>Provide highest possible intensity of Pb</a:t>
            </a:r>
            <a:r>
              <a:rPr lang="en-US" sz="2000" baseline="30000" dirty="0" smtClean="0"/>
              <a:t>29+</a:t>
            </a:r>
          </a:p>
          <a:p>
            <a:pPr eaLnBrk="1" hangingPunct="1">
              <a:buFontTx/>
              <a:buChar char="•"/>
            </a:pPr>
            <a:r>
              <a:rPr lang="en-US" sz="2000" dirty="0" smtClean="0"/>
              <a:t>RFQ + </a:t>
            </a:r>
            <a:r>
              <a:rPr lang="en-US" sz="2000" dirty="0" err="1" smtClean="0"/>
              <a:t>Linac</a:t>
            </a:r>
            <a:r>
              <a:rPr lang="en-US" sz="2000" dirty="0" smtClean="0"/>
              <a:t> 3 </a:t>
            </a:r>
          </a:p>
          <a:p>
            <a:pPr lvl="1" eaLnBrk="1" hangingPunct="1"/>
            <a:r>
              <a:rPr lang="en-US" sz="2000" dirty="0" smtClean="0"/>
              <a:t>Adapt to LEIR injection energy</a:t>
            </a:r>
          </a:p>
          <a:p>
            <a:pPr lvl="1" eaLnBrk="1" hangingPunct="1"/>
            <a:r>
              <a:rPr lang="en-US" sz="2000" dirty="0" smtClean="0"/>
              <a:t>strip to Pb</a:t>
            </a:r>
            <a:r>
              <a:rPr lang="en-US" sz="2000" baseline="30000" dirty="0" smtClean="0"/>
              <a:t>54+</a:t>
            </a:r>
          </a:p>
          <a:p>
            <a:pPr eaLnBrk="1" hangingPunct="1">
              <a:buFontTx/>
              <a:buChar char="•"/>
            </a:pPr>
            <a:r>
              <a:rPr lang="en-US" sz="2000" dirty="0" smtClean="0"/>
              <a:t>LEIR</a:t>
            </a:r>
            <a:endParaRPr lang="en-US" sz="2000" dirty="0" smtClean="0"/>
          </a:p>
          <a:p>
            <a:pPr lvl="1" eaLnBrk="1" hangingPunct="1"/>
            <a:r>
              <a:rPr lang="en-US" sz="2000" dirty="0" smtClean="0"/>
              <a:t>Accumulate and </a:t>
            </a:r>
            <a:r>
              <a:rPr lang="en-US" sz="2000" dirty="0" smtClean="0"/>
              <a:t>electron-cool </a:t>
            </a:r>
            <a:endParaRPr lang="en-US" sz="2000" dirty="0"/>
          </a:p>
          <a:p>
            <a:pPr lvl="1" eaLnBrk="1" hangingPunct="1"/>
            <a:r>
              <a:rPr lang="en-US" sz="2000" dirty="0" smtClean="0"/>
              <a:t>Prepare </a:t>
            </a:r>
            <a:r>
              <a:rPr lang="en-US" sz="2000" dirty="0" smtClean="0"/>
              <a:t>bunch structure for PS</a:t>
            </a:r>
          </a:p>
          <a:p>
            <a:pPr eaLnBrk="1" hangingPunct="1">
              <a:buFontTx/>
              <a:buChar char="•"/>
            </a:pPr>
            <a:r>
              <a:rPr lang="en-US" sz="2000" dirty="0" smtClean="0"/>
              <a:t>PS</a:t>
            </a:r>
            <a:endParaRPr lang="en-US" sz="2000" dirty="0" smtClean="0"/>
          </a:p>
          <a:p>
            <a:pPr lvl="1" eaLnBrk="1" hangingPunct="1"/>
            <a:r>
              <a:rPr lang="en-US" sz="2000" dirty="0" smtClean="0"/>
              <a:t>Define LHC bunch structure</a:t>
            </a:r>
          </a:p>
          <a:p>
            <a:pPr lvl="1" eaLnBrk="1" hangingPunct="1"/>
            <a:r>
              <a:rPr lang="en-US" sz="2000" dirty="0" smtClean="0"/>
              <a:t>Strip to Pb</a:t>
            </a:r>
            <a:r>
              <a:rPr lang="en-US" sz="2000" baseline="30000" dirty="0" smtClean="0"/>
              <a:t>82+</a:t>
            </a:r>
          </a:p>
          <a:p>
            <a:pPr eaLnBrk="1" hangingPunct="1">
              <a:buFontTx/>
              <a:buChar char="•"/>
            </a:pPr>
            <a:r>
              <a:rPr lang="en-US" sz="2000" dirty="0" smtClean="0"/>
              <a:t>SPS</a:t>
            </a:r>
            <a:endParaRPr lang="en-US" sz="2000" dirty="0" smtClean="0"/>
          </a:p>
          <a:p>
            <a:pPr lvl="1" eaLnBrk="1" hangingPunct="1"/>
            <a:r>
              <a:rPr lang="en-US" sz="2000" dirty="0" smtClean="0"/>
              <a:t>Define filling scheme of </a:t>
            </a:r>
            <a:r>
              <a:rPr lang="en-US" sz="2000" dirty="0" smtClean="0"/>
              <a:t>LHC</a:t>
            </a:r>
          </a:p>
        </p:txBody>
      </p:sp>
      <p:pic>
        <p:nvPicPr>
          <p:cNvPr id="7" name="Picture 5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3840163" y="928688"/>
            <a:ext cx="5303837" cy="542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2012 CERN-ECFA-NuPECC Workshop on the LHeC</a:t>
            </a:r>
            <a:endParaRPr lang="en-GB"/>
          </a:p>
        </p:txBody>
      </p:sp>
      <p:sp>
        <p:nvSpPr>
          <p:cNvPr id="6" name="TextBox 5"/>
          <p:cNvSpPr txBox="1"/>
          <p:nvPr/>
        </p:nvSpPr>
        <p:spPr>
          <a:xfrm>
            <a:off x="395536" y="5733256"/>
            <a:ext cx="4176464" cy="64633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Protons come from different source via Linac2 (later Linac4) and PS Booster to PS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9590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Heavy ion beams available in LHC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Mainly </a:t>
            </a:r>
            <a:r>
              <a:rPr lang="en-US" baseline="30000" dirty="0" smtClean="0"/>
              <a:t>208</a:t>
            </a:r>
            <a:r>
              <a:rPr lang="en-US" dirty="0" smtClean="0"/>
              <a:t>Pb</a:t>
            </a:r>
            <a:r>
              <a:rPr lang="en-US" baseline="30000" dirty="0" smtClean="0"/>
              <a:t>82+</a:t>
            </a:r>
            <a:r>
              <a:rPr lang="en-US" dirty="0" smtClean="0"/>
              <a:t>  (now colliding in LHC) </a:t>
            </a:r>
          </a:p>
          <a:p>
            <a:pPr lvl="1"/>
            <a:r>
              <a:rPr lang="en-US" dirty="0" err="1" smtClean="0"/>
              <a:t>Pb</a:t>
            </a:r>
            <a:r>
              <a:rPr lang="en-US" dirty="0" smtClean="0"/>
              <a:t> beam parameters quite well known, most interest </a:t>
            </a:r>
          </a:p>
          <a:p>
            <a:pPr lvl="1"/>
            <a:r>
              <a:rPr lang="en-US" dirty="0" smtClean="0"/>
              <a:t>First p-</a:t>
            </a:r>
            <a:r>
              <a:rPr lang="en-US" dirty="0" err="1" smtClean="0"/>
              <a:t>Pb</a:t>
            </a:r>
            <a:r>
              <a:rPr lang="en-US" dirty="0" smtClean="0"/>
              <a:t> run expected this year </a:t>
            </a:r>
          </a:p>
          <a:p>
            <a:r>
              <a:rPr lang="en-US" dirty="0" smtClean="0"/>
              <a:t>Soon </a:t>
            </a:r>
            <a:r>
              <a:rPr lang="en-GB" baseline="30000" dirty="0" smtClean="0"/>
              <a:t>40</a:t>
            </a:r>
            <a:r>
              <a:rPr lang="en-GB" dirty="0" smtClean="0"/>
              <a:t>Ar</a:t>
            </a:r>
            <a:r>
              <a:rPr lang="en-GB" baseline="30000" dirty="0" smtClean="0"/>
              <a:t>18</a:t>
            </a:r>
            <a:r>
              <a:rPr lang="en-GB" baseline="30000" dirty="0"/>
              <a:t>+</a:t>
            </a:r>
            <a:r>
              <a:rPr lang="en-GB" dirty="0"/>
              <a:t> or </a:t>
            </a:r>
            <a:r>
              <a:rPr lang="en-GB" baseline="30000" dirty="0"/>
              <a:t>129</a:t>
            </a:r>
            <a:r>
              <a:rPr lang="en-GB" dirty="0"/>
              <a:t>Xe</a:t>
            </a:r>
            <a:r>
              <a:rPr lang="en-GB" baseline="30000" dirty="0"/>
              <a:t>54</a:t>
            </a:r>
            <a:r>
              <a:rPr lang="en-GB" baseline="30000" dirty="0" smtClean="0"/>
              <a:t>+</a:t>
            </a:r>
            <a:r>
              <a:rPr lang="en-GB" dirty="0"/>
              <a:t> </a:t>
            </a:r>
            <a:r>
              <a:rPr lang="en-GB" dirty="0" smtClean="0"/>
              <a:t> for SPS fixed target </a:t>
            </a:r>
          </a:p>
          <a:p>
            <a:pPr lvl="1"/>
            <a:r>
              <a:rPr lang="en-US" dirty="0" err="1" smtClean="0"/>
              <a:t>Ar-Ar</a:t>
            </a:r>
            <a:r>
              <a:rPr lang="en-US" dirty="0" smtClean="0"/>
              <a:t> collisions planned for 2021 in LHC</a:t>
            </a:r>
          </a:p>
          <a:p>
            <a:pPr lvl="1"/>
            <a:r>
              <a:rPr lang="en-US" dirty="0" smtClean="0"/>
              <a:t>No solid intensity values for now</a:t>
            </a:r>
          </a:p>
          <a:p>
            <a:pPr lvl="1"/>
            <a:r>
              <a:rPr lang="en-US" dirty="0" smtClean="0"/>
              <a:t>Other species possible in principle but it takes time to switch present source (~ 1 species /year)</a:t>
            </a:r>
          </a:p>
          <a:p>
            <a:pPr lvl="1"/>
            <a:r>
              <a:rPr lang="en-US" dirty="0" smtClean="0"/>
              <a:t>(Additional source discussed later for deuterons)</a:t>
            </a:r>
          </a:p>
          <a:p>
            <a:endParaRPr lang="en-US" dirty="0"/>
          </a:p>
          <a:p>
            <a:r>
              <a:rPr lang="en-US" dirty="0" smtClean="0"/>
              <a:t>One can imagine doing e-</a:t>
            </a:r>
            <a:r>
              <a:rPr lang="en-US" dirty="0" smtClean="0">
                <a:solidFill>
                  <a:srgbClr val="FF0000"/>
                </a:solidFill>
              </a:rPr>
              <a:t>A</a:t>
            </a:r>
            <a:r>
              <a:rPr lang="en-US" dirty="0" smtClean="0"/>
              <a:t> with </a:t>
            </a:r>
            <a:r>
              <a:rPr lang="en-US" dirty="0" err="1" smtClean="0"/>
              <a:t>LHeC</a:t>
            </a:r>
            <a:r>
              <a:rPr lang="en-US" dirty="0" smtClean="0"/>
              <a:t> while LHC is doing A-</a:t>
            </a:r>
            <a:r>
              <a:rPr lang="en-US" dirty="0" smtClean="0">
                <a:solidFill>
                  <a:srgbClr val="FF0000"/>
                </a:solidFill>
              </a:rPr>
              <a:t>A</a:t>
            </a:r>
            <a:r>
              <a:rPr lang="en-US" dirty="0"/>
              <a:t> </a:t>
            </a:r>
            <a:r>
              <a:rPr lang="en-US" dirty="0" smtClean="0"/>
              <a:t>or p-</a:t>
            </a:r>
            <a:r>
              <a:rPr lang="en-US" dirty="0" smtClean="0">
                <a:solidFill>
                  <a:srgbClr val="FF0000"/>
                </a:solidFill>
              </a:rPr>
              <a:t>A</a:t>
            </a:r>
            <a:r>
              <a:rPr lang="en-US" dirty="0" smtClean="0"/>
              <a:t> where A and </a:t>
            </a:r>
            <a:r>
              <a:rPr lang="en-US" dirty="0" smtClean="0">
                <a:solidFill>
                  <a:srgbClr val="FF0000"/>
                </a:solidFill>
              </a:rPr>
              <a:t>A</a:t>
            </a:r>
            <a:r>
              <a:rPr lang="en-US" dirty="0" smtClean="0"/>
              <a:t> are any of above </a:t>
            </a:r>
          </a:p>
          <a:p>
            <a:pPr lvl="1"/>
            <a:r>
              <a:rPr lang="en-US" dirty="0" smtClean="0"/>
              <a:t>(But </a:t>
            </a:r>
            <a:r>
              <a:rPr lang="en-US" dirty="0" err="1" smtClean="0"/>
              <a:t>Pb-Pb</a:t>
            </a:r>
            <a:r>
              <a:rPr lang="en-US" dirty="0" smtClean="0"/>
              <a:t> collisions reduce integrated e-</a:t>
            </a:r>
            <a:r>
              <a:rPr lang="en-US" dirty="0" err="1" smtClean="0"/>
              <a:t>Pb</a:t>
            </a:r>
            <a:r>
              <a:rPr lang="en-US" dirty="0" smtClean="0"/>
              <a:t> luminosity.)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J.M. Jowett,14/06/2012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2012 CERN-ECFA-NuPECC Workshop on the LHeC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EE74B-AA29-428B-826F-5CD1FF8C5BA0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54716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Luminosity estimate for e-</a:t>
            </a:r>
            <a:r>
              <a:rPr lang="en-US" dirty="0" err="1" smtClean="0"/>
              <a:t>Pb</a:t>
            </a:r>
            <a:r>
              <a:rPr lang="en-US" dirty="0"/>
              <a:t> </a:t>
            </a:r>
            <a:r>
              <a:rPr lang="en-US" dirty="0" smtClean="0"/>
              <a:t>in Ring-Ring (1)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Assume design </a:t>
            </a:r>
            <a:r>
              <a:rPr lang="en-US" dirty="0" err="1" smtClean="0"/>
              <a:t>Pb</a:t>
            </a:r>
            <a:r>
              <a:rPr lang="en-US" dirty="0" smtClean="0"/>
              <a:t> beam, 100 ns bunch spacing</a:t>
            </a:r>
          </a:p>
          <a:p>
            <a:pPr lvl="1"/>
            <a:r>
              <a:rPr lang="en-US" dirty="0" smtClean="0"/>
              <a:t>more or less achieved although 200 ns may be better and 100 ns not yet used in LHC</a:t>
            </a:r>
          </a:p>
          <a:p>
            <a:pPr lvl="1"/>
            <a:r>
              <a:rPr lang="en-US" dirty="0" smtClean="0"/>
              <a:t>Same geometric beam size as nominal protons so easy to take over optics and luminosity considerations</a:t>
            </a:r>
          </a:p>
          <a:p>
            <a:pPr lvl="1"/>
            <a:r>
              <a:rPr lang="en-US" dirty="0" smtClean="0"/>
              <a:t>In practice </a:t>
            </a:r>
            <a:r>
              <a:rPr lang="en-US" dirty="0" err="1" smtClean="0"/>
              <a:t>Pb</a:t>
            </a:r>
            <a:r>
              <a:rPr lang="en-US" dirty="0" smtClean="0"/>
              <a:t> more blown up by IBS at injection</a:t>
            </a:r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r>
              <a:rPr lang="en-US" dirty="0"/>
              <a:t>Since e-A physics focused on low x,  using the RR High Acceptance (1° optics)</a:t>
            </a:r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J.M. Jowett,14/06/2012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2012 CERN-ECFA-NuPECC Workshop on the LHeC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EE74B-AA29-428B-826F-5CD1FF8C5BA0}" type="slidenum">
              <a:rPr lang="en-GB" smtClean="0"/>
              <a:t>5</a:t>
            </a:fld>
            <a:endParaRPr lang="en-GB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3212976"/>
            <a:ext cx="5572125" cy="2000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11157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Luminosity estimate for e-</a:t>
            </a:r>
            <a:r>
              <a:rPr lang="en-US" dirty="0" err="1"/>
              <a:t>Pb</a:t>
            </a:r>
            <a:r>
              <a:rPr lang="en-US" dirty="0"/>
              <a:t> in Ring-Ring </a:t>
            </a:r>
            <a:r>
              <a:rPr lang="en-US" dirty="0" smtClean="0"/>
              <a:t>(2)</a:t>
            </a:r>
            <a:endParaRPr lang="en-GB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lvl="1" indent="-342900">
              <a:buFont typeface="Arial" pitchFamily="34" charset="0"/>
              <a:buChar char="•"/>
            </a:pPr>
            <a:r>
              <a:rPr lang="en-US" dirty="0" smtClean="0"/>
              <a:t>Assume </a:t>
            </a:r>
            <a:r>
              <a:rPr lang="en-US" dirty="0"/>
              <a:t>e- injectors can create matching bunch </a:t>
            </a:r>
            <a:r>
              <a:rPr lang="en-US" dirty="0" smtClean="0"/>
              <a:t>train</a:t>
            </a:r>
          </a:p>
          <a:p>
            <a:pPr marL="342900" lvl="1" indent="-342900">
              <a:buFont typeface="Arial" pitchFamily="34" charset="0"/>
              <a:buChar char="•"/>
            </a:pPr>
            <a:r>
              <a:rPr lang="en-US" dirty="0" smtClean="0"/>
              <a:t>Increase electron bunch intensity by factor 2808/592 to use the have same total current and total RF power</a:t>
            </a:r>
          </a:p>
          <a:p>
            <a:pPr marL="342900" lvl="1" indent="-342900">
              <a:buFont typeface="Arial" pitchFamily="34" charset="0"/>
              <a:buChar char="•"/>
            </a:pPr>
            <a:endParaRPr lang="en-US" dirty="0"/>
          </a:p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J.M. Jowett,14/06/2012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2012 CERN-ECFA-NuPECC Workshop on the LHeC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EE74B-AA29-428B-826F-5CD1FF8C5BA0}" type="slidenum">
              <a:rPr lang="en-GB" smtClean="0"/>
              <a:t>6</a:t>
            </a:fld>
            <a:endParaRPr lang="en-GB"/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700808"/>
            <a:ext cx="9515475" cy="4857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Rectangle 7"/>
          <p:cNvSpPr/>
          <p:nvPr/>
        </p:nvSpPr>
        <p:spPr>
          <a:xfrm>
            <a:off x="5436096" y="2132856"/>
            <a:ext cx="2952328" cy="2448272"/>
          </a:xfrm>
          <a:prstGeom prst="rect">
            <a:avLst/>
          </a:prstGeom>
          <a:solidFill>
            <a:schemeClr val="accent1">
              <a:alpha val="53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/>
          <p:cNvSpPr txBox="1"/>
          <p:nvPr/>
        </p:nvSpPr>
        <p:spPr>
          <a:xfrm>
            <a:off x="4644008" y="2780928"/>
            <a:ext cx="648072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9.5</a:t>
            </a:r>
            <a:endParaRPr lang="en-GB" dirty="0"/>
          </a:p>
        </p:txBody>
      </p:sp>
      <p:sp>
        <p:nvSpPr>
          <p:cNvPr id="12" name="Rectangle 11"/>
          <p:cNvSpPr/>
          <p:nvPr/>
        </p:nvSpPr>
        <p:spPr>
          <a:xfrm>
            <a:off x="899592" y="5157192"/>
            <a:ext cx="7632848" cy="936104"/>
          </a:xfrm>
          <a:prstGeom prst="rect">
            <a:avLst/>
          </a:prstGeom>
          <a:solidFill>
            <a:schemeClr val="accent1">
              <a:alpha val="53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15038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Luminosity estimate for e-</a:t>
            </a:r>
            <a:r>
              <a:rPr lang="en-US" dirty="0" err="1"/>
              <a:t>Pb</a:t>
            </a:r>
            <a:r>
              <a:rPr lang="en-US" dirty="0"/>
              <a:t> in Ring-Ring </a:t>
            </a:r>
            <a:r>
              <a:rPr lang="en-US" dirty="0" smtClean="0"/>
              <a:t>(3)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This gives us an idea of the peak luminosity that can be expected </a:t>
            </a:r>
            <a:r>
              <a:rPr lang="en-US" b="1" dirty="0" smtClean="0">
                <a:solidFill>
                  <a:srgbClr val="FF0000"/>
                </a:solidFill>
              </a:rPr>
              <a:t>electron-nucleon</a:t>
            </a:r>
            <a:r>
              <a:rPr lang="en-US" dirty="0" smtClean="0"/>
              <a:t> luminosity</a:t>
            </a:r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N.B. electron-nucleus luminosity (usually quoted for </a:t>
            </a:r>
            <a:r>
              <a:rPr lang="en-US" dirty="0" err="1" smtClean="0"/>
              <a:t>Pb-Pb</a:t>
            </a:r>
            <a:r>
              <a:rPr lang="en-US" dirty="0" smtClean="0"/>
              <a:t> at LHC) is 208 times less</a:t>
            </a:r>
            <a:endParaRPr lang="en-US" dirty="0"/>
          </a:p>
          <a:p>
            <a:r>
              <a:rPr lang="en-US" dirty="0" smtClean="0"/>
              <a:t>Can hope for more with an upgraded (more bunches? cooled?) </a:t>
            </a:r>
            <a:r>
              <a:rPr lang="en-US" dirty="0" err="1" smtClean="0"/>
              <a:t>Pb</a:t>
            </a:r>
            <a:r>
              <a:rPr lang="en-US" dirty="0" smtClean="0"/>
              <a:t> beam</a:t>
            </a:r>
          </a:p>
          <a:p>
            <a:r>
              <a:rPr lang="en-US" dirty="0" smtClean="0"/>
              <a:t>Luminosity lifetime determined by intensity decay of </a:t>
            </a:r>
            <a:r>
              <a:rPr lang="en-US" dirty="0" err="1" smtClean="0"/>
              <a:t>Pb</a:t>
            </a:r>
            <a:r>
              <a:rPr lang="en-US" dirty="0" smtClean="0"/>
              <a:t> due to </a:t>
            </a:r>
            <a:r>
              <a:rPr lang="en-US" dirty="0" err="1" smtClean="0"/>
              <a:t>Pb-Pb</a:t>
            </a:r>
            <a:r>
              <a:rPr lang="en-US" dirty="0" smtClean="0"/>
              <a:t> collisions in LHC (about twice </a:t>
            </a:r>
            <a:r>
              <a:rPr lang="en-US" dirty="0" err="1" smtClean="0"/>
              <a:t>Pb-Pb</a:t>
            </a:r>
            <a:r>
              <a:rPr lang="en-US" dirty="0" smtClean="0"/>
              <a:t> value) </a:t>
            </a:r>
          </a:p>
          <a:p>
            <a:r>
              <a:rPr lang="en-US" dirty="0" smtClean="0"/>
              <a:t>Could be higher in dedicated e-A mode</a:t>
            </a:r>
          </a:p>
          <a:p>
            <a:pPr lvl="1"/>
            <a:r>
              <a:rPr lang="en-US" dirty="0" smtClean="0"/>
              <a:t>Even growing luminosity thanks to strong radiation damping for </a:t>
            </a:r>
            <a:r>
              <a:rPr lang="en-US" dirty="0" err="1" smtClean="0"/>
              <a:t>Pb</a:t>
            </a:r>
            <a:r>
              <a:rPr lang="en-US" dirty="0" smtClean="0"/>
              <a:t> ions (twice that of protons) 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J.M. Jowett,14/06/2012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2012 CERN-ECFA-NuPECC Workshop on the LHeC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EE74B-AA29-428B-826F-5CD1FF8C5BA0}" type="slidenum">
              <a:rPr lang="en-GB" smtClean="0"/>
              <a:t>7</a:t>
            </a:fld>
            <a:endParaRPr lang="en-GB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3500" y="1340768"/>
            <a:ext cx="6477000" cy="933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64182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Electron-deuteron (e-D) collisions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No deuteron beams in present CERN complex </a:t>
            </a:r>
          </a:p>
          <a:p>
            <a:r>
              <a:rPr lang="en-US" dirty="0" smtClean="0"/>
              <a:t>Linac4 cannot accelerate D, even with a D- source </a:t>
            </a:r>
          </a:p>
          <a:p>
            <a:r>
              <a:rPr lang="en-US" dirty="0" smtClean="0"/>
              <a:t>Linac2 should be shut down, eventually </a:t>
            </a:r>
          </a:p>
          <a:p>
            <a:r>
              <a:rPr lang="en-US" dirty="0" smtClean="0"/>
              <a:t>Only possibility with existing accelerators is to use present heavy ion Linac3 </a:t>
            </a:r>
          </a:p>
          <a:p>
            <a:pPr lvl="1"/>
            <a:r>
              <a:rPr lang="en-US" dirty="0" smtClean="0"/>
              <a:t>Requires new D source, RFQ, switchyard, </a:t>
            </a:r>
          </a:p>
          <a:p>
            <a:pPr lvl="1"/>
            <a:r>
              <a:rPr lang="en-US" dirty="0" smtClean="0"/>
              <a:t>Several years’ lead time to develop</a:t>
            </a:r>
          </a:p>
          <a:p>
            <a:pPr lvl="1"/>
            <a:r>
              <a:rPr lang="en-US" dirty="0" smtClean="0"/>
              <a:t>Uncertain how LEIR would perform with D</a:t>
            </a:r>
          </a:p>
          <a:p>
            <a:pPr lvl="1"/>
            <a:r>
              <a:rPr lang="en-US" dirty="0" smtClean="0"/>
              <a:t>Present studies of new light ion source (He to Ne) under way (medical use of LEIR), might be extended to D if officially requested  </a:t>
            </a:r>
            <a:r>
              <a:rPr lang="en-GB" dirty="0" smtClean="0"/>
              <a:t>(presently no formal request for LHC)</a:t>
            </a:r>
          </a:p>
          <a:p>
            <a:r>
              <a:rPr lang="en-US" dirty="0" smtClean="0"/>
              <a:t>Possible alternative (D. </a:t>
            </a:r>
            <a:r>
              <a:rPr lang="en-US" dirty="0" err="1" smtClean="0"/>
              <a:t>Kuchler</a:t>
            </a:r>
            <a:r>
              <a:rPr lang="en-US" dirty="0" smtClean="0"/>
              <a:t>): cyclotron injecting ~1 mA D directly to PS synchrotron</a:t>
            </a:r>
          </a:p>
          <a:p>
            <a:pPr lvl="1"/>
            <a:r>
              <a:rPr lang="en-US" dirty="0" smtClean="0"/>
              <a:t>Could be cheaper, even table-top if injecting to LEIR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J.M. Jowett,14/06/2012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2012 CERN-ECFA-NuPECC Workshop on the LHeC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EE74B-AA29-428B-826F-5CD1FF8C5BA0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1166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Luminosity estimate for e-D (1)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Very rough </a:t>
            </a:r>
            <a:r>
              <a:rPr lang="en-US" dirty="0" smtClean="0"/>
              <a:t>for now … help from D. </a:t>
            </a:r>
            <a:r>
              <a:rPr lang="en-US" dirty="0" err="1" smtClean="0"/>
              <a:t>Kuchler</a:t>
            </a:r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However, this gives a big margin in fields and there are no losses from stripping.</a:t>
            </a:r>
          </a:p>
          <a:p>
            <a:r>
              <a:rPr lang="en-US" dirty="0" smtClean="0"/>
              <a:t>If source is intense enough and losses in </a:t>
            </a:r>
            <a:r>
              <a:rPr lang="en-US" dirty="0" err="1" smtClean="0"/>
              <a:t>Linac</a:t>
            </a:r>
            <a:r>
              <a:rPr lang="en-US" dirty="0" smtClean="0"/>
              <a:t> can be tolerated,  can hope for 200-500 µA at end of </a:t>
            </a:r>
            <a:r>
              <a:rPr lang="en-US" dirty="0" err="1" smtClean="0"/>
              <a:t>linac</a:t>
            </a:r>
            <a:r>
              <a:rPr lang="en-US" dirty="0" smtClean="0"/>
              <a:t> (with somewhat degraded beam quality).</a:t>
            </a:r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Take safety reduction factor 5 for unknowns in PS, SPS, etc.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J.M. Jowett,14/06/2012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2012 CERN-ECFA-NuPECC Workshop on the LHeC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EE74B-AA29-428B-826F-5CD1FF8C5BA0}" type="slidenum">
              <a:rPr lang="en-GB" smtClean="0"/>
              <a:t>9</a:t>
            </a:fld>
            <a:endParaRPr lang="en-GB"/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96980467"/>
              </p:ext>
            </p:extLst>
          </p:nvPr>
        </p:nvGraphicFramePr>
        <p:xfrm>
          <a:off x="755576" y="1124744"/>
          <a:ext cx="6083300" cy="901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29" name="Equation" r:id="rId3" imgW="6083280" imgH="901440" progId="Equation.DSMT4">
                  <p:embed/>
                </p:oleObj>
              </mc:Choice>
              <mc:Fallback>
                <p:oleObj name="Equation" r:id="rId3" imgW="6083280" imgH="90144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755576" y="1124744"/>
                        <a:ext cx="6083300" cy="9017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47711116"/>
              </p:ext>
            </p:extLst>
          </p:nvPr>
        </p:nvGraphicFramePr>
        <p:xfrm>
          <a:off x="1331640" y="4365600"/>
          <a:ext cx="5194300" cy="863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30" name="Equation" r:id="rId5" imgW="5194080" imgH="863280" progId="Equation.DSMT4">
                  <p:embed/>
                </p:oleObj>
              </mc:Choice>
              <mc:Fallback>
                <p:oleObj name="Equation" r:id="rId5" imgW="5194080" imgH="8632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331640" y="4365600"/>
                        <a:ext cx="5194300" cy="8636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443255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JMJ plai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JMJ plain</Template>
  <TotalTime>404</TotalTime>
  <Words>1083</Words>
  <Application>Microsoft Office PowerPoint</Application>
  <PresentationFormat>On-screen Show (4:3)</PresentationFormat>
  <Paragraphs>148</Paragraphs>
  <Slides>13</Slides>
  <Notes>2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5" baseType="lpstr">
      <vt:lpstr>JMJ plain</vt:lpstr>
      <vt:lpstr>MathType 6.0 Equation</vt:lpstr>
      <vt:lpstr>LHeC as an electron-nucleus  (e-A and e-D) Collider</vt:lpstr>
      <vt:lpstr>From LHeC CDR, Section 7.13.1</vt:lpstr>
      <vt:lpstr>Present LHC Ion Injector Chain</vt:lpstr>
      <vt:lpstr>Heavy ion beams available in LHC</vt:lpstr>
      <vt:lpstr>Luminosity estimate for e-Pb in Ring-Ring (1)</vt:lpstr>
      <vt:lpstr>Luminosity estimate for e-Pb in Ring-Ring (2)</vt:lpstr>
      <vt:lpstr>Luminosity estimate for e-Pb in Ring-Ring (3)</vt:lpstr>
      <vt:lpstr>Electron-deuteron (e-D) collisions</vt:lpstr>
      <vt:lpstr>Luminosity estimate for e-D (1)</vt:lpstr>
      <vt:lpstr>Luminosity estimate for e-D (2)</vt:lpstr>
      <vt:lpstr>Luminosity estimate for e-Pb in Linac-Ring (1)</vt:lpstr>
      <vt:lpstr>Future work</vt:lpstr>
      <vt:lpstr>Summary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LHeC Ring-Ring option:  electron-nucleus collisions</dc:title>
  <dc:creator>John M. Jowett</dc:creator>
  <cp:lastModifiedBy>John Jowett</cp:lastModifiedBy>
  <cp:revision>30</cp:revision>
  <dcterms:created xsi:type="dcterms:W3CDTF">2012-06-13T16:28:14Z</dcterms:created>
  <dcterms:modified xsi:type="dcterms:W3CDTF">2012-06-14T13:26:21Z</dcterms:modified>
</cp:coreProperties>
</file>