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0"/>
  </p:notesMasterIdLst>
  <p:handoutMasterIdLst>
    <p:handoutMasterId r:id="rId21"/>
  </p:handoutMasterIdLst>
  <p:sldIdLst>
    <p:sldId id="258" r:id="rId2"/>
    <p:sldId id="291" r:id="rId3"/>
    <p:sldId id="293" r:id="rId4"/>
    <p:sldId id="294" r:id="rId5"/>
    <p:sldId id="295" r:id="rId6"/>
    <p:sldId id="298" r:id="rId7"/>
    <p:sldId id="296" r:id="rId8"/>
    <p:sldId id="297" r:id="rId9"/>
    <p:sldId id="299" r:id="rId10"/>
    <p:sldId id="300" r:id="rId11"/>
    <p:sldId id="301" r:id="rId12"/>
    <p:sldId id="308" r:id="rId13"/>
    <p:sldId id="302" r:id="rId14"/>
    <p:sldId id="303" r:id="rId15"/>
    <p:sldId id="304" r:id="rId16"/>
    <p:sldId id="305" r:id="rId17"/>
    <p:sldId id="306" r:id="rId18"/>
    <p:sldId id="307" r:id="rId19"/>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882" autoAdjust="0"/>
    <p:restoredTop sz="94660"/>
  </p:normalViewPr>
  <p:slideViewPr>
    <p:cSldViewPr>
      <p:cViewPr>
        <p:scale>
          <a:sx n="75" d="100"/>
          <a:sy n="75" d="100"/>
        </p:scale>
        <p:origin x="-2064" y="-270"/>
      </p:cViewPr>
      <p:guideLst>
        <p:guide orient="horz" pos="2160"/>
        <p:guide pos="2880"/>
      </p:guideLst>
    </p:cSldViewPr>
  </p:slideViewPr>
  <p:notesTextViewPr>
    <p:cViewPr>
      <p:scale>
        <a:sx n="50" d="100"/>
        <a:sy n="50"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cern.ch\dfs\Workspaces\n\NORMA\USERS\Davide\Projects\LHeC\Review-2011-12-01\Summary.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2186367235658416"/>
          <c:y val="7.7845436713353033E-2"/>
          <c:w val="0.74246249926772456"/>
          <c:h val="0.66910194089230368"/>
        </c:manualLayout>
      </c:layout>
      <c:scatterChart>
        <c:scatterStyle val="smoothMarker"/>
        <c:varyColors val="0"/>
        <c:ser>
          <c:idx val="0"/>
          <c:order val="0"/>
          <c:tx>
            <c:strRef>
              <c:f>Sheet1!$G$3</c:f>
              <c:strCache>
                <c:ptCount val="1"/>
                <c:pt idx="0">
                  <c:v>Injection</c:v>
                </c:pt>
              </c:strCache>
            </c:strRef>
          </c:tx>
          <c:spPr>
            <a:ln w="19050">
              <a:solidFill>
                <a:schemeClr val="accent3"/>
              </a:solidFill>
              <a:prstDash val="solid"/>
            </a:ln>
          </c:spPr>
          <c:marker>
            <c:symbol val="none"/>
          </c:marker>
          <c:xVal>
            <c:numRef>
              <c:f>Sheet1!$F$5:$F$15</c:f>
              <c:numCache>
                <c:formatCode>General</c:formatCode>
                <c:ptCount val="11"/>
                <c:pt idx="0">
                  <c:v>-2.5</c:v>
                </c:pt>
                <c:pt idx="1">
                  <c:v>-2</c:v>
                </c:pt>
                <c:pt idx="2">
                  <c:v>-1.5</c:v>
                </c:pt>
                <c:pt idx="3">
                  <c:v>-1</c:v>
                </c:pt>
                <c:pt idx="4">
                  <c:v>-0.5</c:v>
                </c:pt>
                <c:pt idx="5">
                  <c:v>0</c:v>
                </c:pt>
                <c:pt idx="6">
                  <c:v>0.5</c:v>
                </c:pt>
                <c:pt idx="7">
                  <c:v>1</c:v>
                </c:pt>
                <c:pt idx="8">
                  <c:v>1.5</c:v>
                </c:pt>
                <c:pt idx="9">
                  <c:v>2</c:v>
                </c:pt>
                <c:pt idx="10">
                  <c:v>2.5</c:v>
                </c:pt>
              </c:numCache>
            </c:numRef>
          </c:xVal>
          <c:yVal>
            <c:numRef>
              <c:f>Sheet1!$G$5:$G$15</c:f>
              <c:numCache>
                <c:formatCode>0.00</c:formatCode>
                <c:ptCount val="11"/>
                <c:pt idx="0">
                  <c:v>-4.2239097877688172</c:v>
                </c:pt>
                <c:pt idx="1">
                  <c:v>-4.9817107290992384</c:v>
                </c:pt>
                <c:pt idx="2">
                  <c:v>-5.1025429516570675</c:v>
                </c:pt>
                <c:pt idx="3">
                  <c:v>-3.44064778282296</c:v>
                </c:pt>
                <c:pt idx="4">
                  <c:v>-1.1122550546372323</c:v>
                </c:pt>
                <c:pt idx="5">
                  <c:v>0</c:v>
                </c:pt>
                <c:pt idx="6">
                  <c:v>1.0922883401141199</c:v>
                </c:pt>
                <c:pt idx="7">
                  <c:v>4.8428421028814179E-2</c:v>
                </c:pt>
                <c:pt idx="8">
                  <c:v>1.0467742960620019</c:v>
                </c:pt>
                <c:pt idx="9">
                  <c:v>1.8300587232711687</c:v>
                </c:pt>
                <c:pt idx="10">
                  <c:v>6.2675928395758067</c:v>
                </c:pt>
              </c:numCache>
            </c:numRef>
          </c:yVal>
          <c:smooth val="1"/>
        </c:ser>
        <c:ser>
          <c:idx val="1"/>
          <c:order val="1"/>
          <c:tx>
            <c:strRef>
              <c:f>Sheet1!$H$3</c:f>
              <c:strCache>
                <c:ptCount val="1"/>
                <c:pt idx="0">
                  <c:v>Collision</c:v>
                </c:pt>
              </c:strCache>
            </c:strRef>
          </c:tx>
          <c:spPr>
            <a:ln w="19050">
              <a:solidFill>
                <a:schemeClr val="accent1"/>
              </a:solidFill>
              <a:prstDash val="sysDash"/>
            </a:ln>
          </c:spPr>
          <c:marker>
            <c:symbol val="none"/>
          </c:marker>
          <c:xVal>
            <c:numRef>
              <c:f>Sheet1!$F$5:$F$15</c:f>
              <c:numCache>
                <c:formatCode>General</c:formatCode>
                <c:ptCount val="11"/>
                <c:pt idx="0">
                  <c:v>-2.5</c:v>
                </c:pt>
                <c:pt idx="1">
                  <c:v>-2</c:v>
                </c:pt>
                <c:pt idx="2">
                  <c:v>-1.5</c:v>
                </c:pt>
                <c:pt idx="3">
                  <c:v>-1</c:v>
                </c:pt>
                <c:pt idx="4">
                  <c:v>-0.5</c:v>
                </c:pt>
                <c:pt idx="5">
                  <c:v>0</c:v>
                </c:pt>
                <c:pt idx="6">
                  <c:v>0.5</c:v>
                </c:pt>
                <c:pt idx="7">
                  <c:v>1</c:v>
                </c:pt>
                <c:pt idx="8">
                  <c:v>1.5</c:v>
                </c:pt>
                <c:pt idx="9">
                  <c:v>2</c:v>
                </c:pt>
                <c:pt idx="10">
                  <c:v>2.5</c:v>
                </c:pt>
              </c:numCache>
            </c:numRef>
          </c:xVal>
          <c:yVal>
            <c:numRef>
              <c:f>Sheet1!$H$5:$H$15</c:f>
              <c:numCache>
                <c:formatCode>0.00</c:formatCode>
                <c:ptCount val="11"/>
                <c:pt idx="0">
                  <c:v>0.88858401724882474</c:v>
                </c:pt>
                <c:pt idx="1">
                  <c:v>-1.794844304427168</c:v>
                </c:pt>
                <c:pt idx="2">
                  <c:v>-2.3217186145001669</c:v>
                </c:pt>
                <c:pt idx="3">
                  <c:v>-2.0705704611466782</c:v>
                </c:pt>
                <c:pt idx="4">
                  <c:v>-1.6360128961750353</c:v>
                </c:pt>
                <c:pt idx="5">
                  <c:v>0</c:v>
                </c:pt>
                <c:pt idx="6">
                  <c:v>0.75522018984200756</c:v>
                </c:pt>
                <c:pt idx="7">
                  <c:v>0.93473323045069712</c:v>
                </c:pt>
                <c:pt idx="8">
                  <c:v>1.8095373189187149</c:v>
                </c:pt>
                <c:pt idx="9">
                  <c:v>3.2474468163152546</c:v>
                </c:pt>
                <c:pt idx="10">
                  <c:v>7.0371288907709975</c:v>
                </c:pt>
              </c:numCache>
            </c:numRef>
          </c:yVal>
          <c:smooth val="1"/>
        </c:ser>
        <c:dLbls>
          <c:showLegendKey val="0"/>
          <c:showVal val="0"/>
          <c:showCatName val="0"/>
          <c:showSerName val="0"/>
          <c:showPercent val="0"/>
          <c:showBubbleSize val="0"/>
        </c:dLbls>
        <c:axId val="85752832"/>
        <c:axId val="89410944"/>
      </c:scatterChart>
      <c:valAx>
        <c:axId val="85752832"/>
        <c:scaling>
          <c:orientation val="minMax"/>
          <c:max val="3"/>
          <c:min val="-3"/>
        </c:scaling>
        <c:delete val="0"/>
        <c:axPos val="b"/>
        <c:title>
          <c:tx>
            <c:rich>
              <a:bodyPr/>
              <a:lstStyle/>
              <a:p>
                <a:pPr>
                  <a:defRPr/>
                </a:pPr>
                <a:r>
                  <a:rPr lang="en-US" b="0" dirty="0"/>
                  <a:t>Distance from beam axis [cm]</a:t>
                </a:r>
              </a:p>
            </c:rich>
          </c:tx>
          <c:layout>
            <c:manualLayout>
              <c:xMode val="edge"/>
              <c:yMode val="edge"/>
              <c:x val="0.33889619427099876"/>
              <c:y val="0.88587038560478593"/>
            </c:manualLayout>
          </c:layout>
          <c:overlay val="0"/>
        </c:title>
        <c:numFmt formatCode="General" sourceLinked="1"/>
        <c:majorTickMark val="out"/>
        <c:minorTickMark val="none"/>
        <c:tickLblPos val="nextTo"/>
        <c:crossAx val="89410944"/>
        <c:crossesAt val="-10"/>
        <c:crossBetween val="midCat"/>
        <c:majorUnit val="1"/>
      </c:valAx>
      <c:valAx>
        <c:axId val="89410944"/>
        <c:scaling>
          <c:orientation val="minMax"/>
          <c:max val="10"/>
          <c:min val="-10"/>
        </c:scaling>
        <c:delete val="0"/>
        <c:axPos val="l"/>
        <c:majorGridlines/>
        <c:title>
          <c:tx>
            <c:rich>
              <a:bodyPr rot="-5400000" vert="horz"/>
              <a:lstStyle/>
              <a:p>
                <a:pPr>
                  <a:defRPr/>
                </a:pPr>
                <a:r>
                  <a:rPr lang="en-US" b="0" dirty="0"/>
                  <a:t>Field error </a:t>
                </a:r>
                <a:r>
                  <a:rPr lang="en-US" b="0" dirty="0">
                    <a:sym typeface="Symbol"/>
                  </a:rPr>
                  <a:t></a:t>
                </a:r>
                <a:r>
                  <a:rPr lang="en-US" b="0" dirty="0"/>
                  <a:t>B/Bx10</a:t>
                </a:r>
                <a:r>
                  <a:rPr lang="en-US" b="0" baseline="30000" dirty="0"/>
                  <a:t>4</a:t>
                </a:r>
              </a:p>
            </c:rich>
          </c:tx>
          <c:layout/>
          <c:overlay val="0"/>
        </c:title>
        <c:numFmt formatCode="0" sourceLinked="0"/>
        <c:majorTickMark val="out"/>
        <c:minorTickMark val="none"/>
        <c:tickLblPos val="nextTo"/>
        <c:crossAx val="85752832"/>
        <c:crossesAt val="-3"/>
        <c:crossBetween val="midCat"/>
      </c:valAx>
      <c:spPr>
        <a:ln>
          <a:solidFill>
            <a:schemeClr val="bg1">
              <a:lumMod val="50000"/>
            </a:schemeClr>
          </a:solidFill>
        </a:ln>
      </c:spPr>
    </c:plotArea>
    <c:legend>
      <c:legendPos val="l"/>
      <c:layout>
        <c:manualLayout>
          <c:xMode val="edge"/>
          <c:yMode val="edge"/>
          <c:x val="0.24123826188393122"/>
          <c:y val="0.10191510915017932"/>
          <c:w val="0.29080519101778946"/>
          <c:h val="0.20651443569553843"/>
        </c:manualLayout>
      </c:layout>
      <c:overlay val="1"/>
      <c:spPr>
        <a:solidFill>
          <a:schemeClr val="bg1"/>
        </a:solidFill>
      </c:spPr>
    </c:legend>
    <c:plotVisOnly val="1"/>
    <c:dispBlanksAs val="gap"/>
    <c:showDLblsOverMax val="0"/>
  </c:chart>
  <c:spPr>
    <a:noFill/>
    <a:ln>
      <a:noFill/>
    </a:ln>
  </c:sp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5F1D9CFC-759B-4AFA-8B1F-5385622C8CBA}" type="datetimeFigureOut">
              <a:rPr lang="en-US" smtClean="0"/>
              <a:pPr/>
              <a:t>6/14/2012</a:t>
            </a:fld>
            <a:endParaRPr lang="en-US"/>
          </a:p>
        </p:txBody>
      </p:sp>
      <p:sp>
        <p:nvSpPr>
          <p:cNvPr id="4" name="Footer Placehold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725345F7-8B63-4164-9FC4-3626D06CF08C}" type="slidenum">
              <a:rPr lang="en-US" smtClean="0"/>
              <a:pPr/>
              <a:t>‹#›</a:t>
            </a:fld>
            <a:endParaRPr lang="en-US"/>
          </a:p>
        </p:txBody>
      </p:sp>
    </p:spTree>
    <p:extLst>
      <p:ext uri="{BB962C8B-B14F-4D97-AF65-F5344CB8AC3E}">
        <p14:creationId xmlns:p14="http://schemas.microsoft.com/office/powerpoint/2010/main" val="5246156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6F68E9B6-C915-4A08-BA3D-D645AED1E1D6}" type="datetimeFigureOut">
              <a:rPr lang="en-US" smtClean="0"/>
              <a:pPr/>
              <a:t>6/14/2012</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436EE1EE-50EC-4A20-9804-559FB85D5A56}" type="slidenum">
              <a:rPr lang="en-US" smtClean="0"/>
              <a:pPr/>
              <a:t>‹#›</a:t>
            </a:fld>
            <a:endParaRPr lang="en-US"/>
          </a:p>
        </p:txBody>
      </p:sp>
    </p:spTree>
    <p:extLst>
      <p:ext uri="{BB962C8B-B14F-4D97-AF65-F5344CB8AC3E}">
        <p14:creationId xmlns:p14="http://schemas.microsoft.com/office/powerpoint/2010/main" val="166343695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36EE1EE-50EC-4A20-9804-559FB85D5A56}" type="slidenum">
              <a:rPr lang="en-US" smtClean="0"/>
              <a:pPr/>
              <a:t>1</a:t>
            </a:fld>
            <a:endParaRPr lang="en-US"/>
          </a:p>
        </p:txBody>
      </p:sp>
    </p:spTree>
    <p:extLst>
      <p:ext uri="{BB962C8B-B14F-4D97-AF65-F5344CB8AC3E}">
        <p14:creationId xmlns:p14="http://schemas.microsoft.com/office/powerpoint/2010/main" val="18601093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36EE1EE-50EC-4A20-9804-559FB85D5A56}" type="slidenum">
              <a:rPr lang="en-US" smtClean="0"/>
              <a:pPr/>
              <a:t>5</a:t>
            </a:fld>
            <a:endParaRPr lang="en-US"/>
          </a:p>
        </p:txBody>
      </p:sp>
    </p:spTree>
    <p:extLst>
      <p:ext uri="{BB962C8B-B14F-4D97-AF65-F5344CB8AC3E}">
        <p14:creationId xmlns:p14="http://schemas.microsoft.com/office/powerpoint/2010/main" val="221123303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968375"/>
            <a:ext cx="8229600" cy="1470025"/>
          </a:xfrm>
        </p:spPr>
        <p:txBody>
          <a:bodyPr>
            <a:normAutofit/>
          </a:bodyPr>
          <a:lstStyle>
            <a:lvl1pPr>
              <a:defRPr sz="4500">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457200" y="3048000"/>
            <a:ext cx="8229600" cy="12192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7" name="Date Placeholder 3"/>
          <p:cNvSpPr>
            <a:spLocks noGrp="1"/>
          </p:cNvSpPr>
          <p:nvPr>
            <p:ph type="dt" sz="half" idx="10"/>
          </p:nvPr>
        </p:nvSpPr>
        <p:spPr>
          <a:xfrm>
            <a:off x="457200" y="6507480"/>
            <a:ext cx="2133600" cy="274320"/>
          </a:xfrm>
          <a:prstGeom prst="rect">
            <a:avLst/>
          </a:prstGeom>
        </p:spPr>
        <p:txBody>
          <a:bodyPr/>
          <a:lstStyle>
            <a:lvl1pPr>
              <a:defRPr sz="1500"/>
            </a:lvl1pPr>
          </a:lstStyle>
          <a:p>
            <a:r>
              <a:rPr lang="en-US" smtClean="0"/>
              <a:t>14 Jun. 2012</a:t>
            </a:r>
            <a:endParaRPr lang="en-US" dirty="0"/>
          </a:p>
        </p:txBody>
      </p:sp>
      <p:sp>
        <p:nvSpPr>
          <p:cNvPr id="8" name="Footer Placeholder 4"/>
          <p:cNvSpPr>
            <a:spLocks noGrp="1"/>
          </p:cNvSpPr>
          <p:nvPr>
            <p:ph type="ftr" sz="quarter" idx="11"/>
          </p:nvPr>
        </p:nvSpPr>
        <p:spPr>
          <a:xfrm>
            <a:off x="3124200" y="6507480"/>
            <a:ext cx="2895600" cy="274320"/>
          </a:xfrm>
          <a:prstGeom prst="rect">
            <a:avLst/>
          </a:prstGeom>
        </p:spPr>
        <p:txBody>
          <a:bodyPr/>
          <a:lstStyle>
            <a:lvl1pPr>
              <a:defRPr sz="1500"/>
            </a:lvl1pPr>
          </a:lstStyle>
          <a:p>
            <a:pPr algn="ctr"/>
            <a:r>
              <a:rPr lang="en-US" dirty="0" smtClean="0"/>
              <a:t>Attilio Milanese</a:t>
            </a:r>
            <a:endParaRPr lang="en-US" dirty="0"/>
          </a:p>
        </p:txBody>
      </p:sp>
      <p:sp>
        <p:nvSpPr>
          <p:cNvPr id="9" name="Slide Number Placeholder 5"/>
          <p:cNvSpPr>
            <a:spLocks noGrp="1"/>
          </p:cNvSpPr>
          <p:nvPr>
            <p:ph type="sldNum" sz="quarter" idx="12"/>
          </p:nvPr>
        </p:nvSpPr>
        <p:spPr>
          <a:xfrm>
            <a:off x="6553200" y="6507480"/>
            <a:ext cx="2133600" cy="274320"/>
          </a:xfrm>
          <a:prstGeom prst="rect">
            <a:avLst/>
          </a:prstGeom>
        </p:spPr>
        <p:txBody>
          <a:bodyPr/>
          <a:lstStyle>
            <a:lvl1pPr>
              <a:defRPr sz="1500"/>
            </a:lvl1pPr>
          </a:lstStyle>
          <a:p>
            <a:pPr algn="r"/>
            <a:fld id="{0CF90FD8-B023-486F-B6EE-DCFB485F1C64}" type="slidenum">
              <a:rPr lang="en-US" smtClean="0"/>
              <a:pPr algn="r"/>
              <a:t>‹#›</a:t>
            </a:fld>
            <a:endParaRPr lang="en-US" dirty="0"/>
          </a:p>
        </p:txBody>
      </p:sp>
      <p:sp>
        <p:nvSpPr>
          <p:cNvPr id="16" name="Content Placeholder 15"/>
          <p:cNvSpPr>
            <a:spLocks noGrp="1"/>
          </p:cNvSpPr>
          <p:nvPr>
            <p:ph sz="quarter" idx="13"/>
          </p:nvPr>
        </p:nvSpPr>
        <p:spPr>
          <a:xfrm>
            <a:off x="457200" y="4572000"/>
            <a:ext cx="8229600" cy="685800"/>
          </a:xfrm>
        </p:spPr>
        <p:txBody>
          <a:bodyPr/>
          <a:lstStyle>
            <a:lvl1pPr algn="ctr">
              <a:buNone/>
              <a:defRPr/>
            </a:lvl1pPr>
          </a:lstStyle>
          <a:p>
            <a:pPr lvl="0"/>
            <a:r>
              <a:rPr lang="en-US" dirty="0" smtClean="0"/>
              <a:t>Click to edit Master text styles</a:t>
            </a:r>
          </a:p>
        </p:txBody>
      </p:sp>
      <p:pic>
        <p:nvPicPr>
          <p:cNvPr id="17" name="Picture 13"/>
          <p:cNvPicPr>
            <a:picLocks noChangeAspect="1" noChangeArrowheads="1"/>
          </p:cNvPicPr>
          <p:nvPr userDrawn="1"/>
        </p:nvPicPr>
        <p:blipFill>
          <a:blip r:embed="rId2" cstate="print"/>
          <a:srcRect r="1060" b="1387"/>
          <a:stretch>
            <a:fillRect/>
          </a:stretch>
        </p:blipFill>
        <p:spPr bwMode="auto">
          <a:xfrm>
            <a:off x="4295156" y="5562600"/>
            <a:ext cx="553689" cy="562695"/>
          </a:xfrm>
          <a:prstGeom prst="rect">
            <a:avLst/>
          </a:prstGeom>
          <a:noFill/>
          <a:ln w="9525">
            <a:noFill/>
            <a:miter lim="800000"/>
            <a:headEnd/>
            <a:tailEnd/>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2880" y="76200"/>
            <a:ext cx="8229600" cy="594360"/>
          </a:xfrm>
        </p:spPr>
        <p:txBody>
          <a:bodyPr/>
          <a:lstStyle>
            <a:lvl1pPr algn="l">
              <a:defRPr/>
            </a:lvl1pPr>
          </a:lstStyle>
          <a:p>
            <a:r>
              <a:rPr lang="en-US" dirty="0" smtClean="0"/>
              <a:t>Click to edit Master title style</a:t>
            </a:r>
            <a:endParaRPr lang="en-US" dirty="0"/>
          </a:p>
        </p:txBody>
      </p:sp>
      <p:sp>
        <p:nvSpPr>
          <p:cNvPr id="3" name="Content Placeholder 2"/>
          <p:cNvSpPr>
            <a:spLocks noGrp="1"/>
          </p:cNvSpPr>
          <p:nvPr>
            <p:ph idx="1"/>
          </p:nvPr>
        </p:nvSpPr>
        <p:spPr>
          <a:xfrm>
            <a:off x="182880" y="841248"/>
            <a:ext cx="8778240" cy="557784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152400" y="6507480"/>
            <a:ext cx="2133600" cy="274320"/>
          </a:xfrm>
          <a:prstGeom prst="rect">
            <a:avLst/>
          </a:prstGeom>
        </p:spPr>
        <p:txBody>
          <a:bodyPr/>
          <a:lstStyle>
            <a:lvl1pPr>
              <a:defRPr sz="1500">
                <a:solidFill>
                  <a:schemeClr val="bg1">
                    <a:lumMod val="50000"/>
                  </a:schemeClr>
                </a:solidFill>
              </a:defRPr>
            </a:lvl1pPr>
          </a:lstStyle>
          <a:p>
            <a:r>
              <a:rPr lang="en-US" smtClean="0"/>
              <a:t>14 Jun. 2012</a:t>
            </a:r>
            <a:endParaRPr lang="en-US" dirty="0"/>
          </a:p>
        </p:txBody>
      </p:sp>
      <p:sp>
        <p:nvSpPr>
          <p:cNvPr id="5" name="Footer Placeholder 4"/>
          <p:cNvSpPr>
            <a:spLocks noGrp="1"/>
          </p:cNvSpPr>
          <p:nvPr>
            <p:ph type="ftr" sz="quarter" idx="11"/>
          </p:nvPr>
        </p:nvSpPr>
        <p:spPr>
          <a:xfrm>
            <a:off x="3124200" y="6507480"/>
            <a:ext cx="2895600" cy="274320"/>
          </a:xfrm>
          <a:prstGeom prst="rect">
            <a:avLst/>
          </a:prstGeom>
        </p:spPr>
        <p:txBody>
          <a:bodyPr/>
          <a:lstStyle>
            <a:lvl1pPr>
              <a:defRPr sz="1500">
                <a:solidFill>
                  <a:schemeClr val="bg1">
                    <a:lumMod val="50000"/>
                  </a:schemeClr>
                </a:solidFill>
              </a:defRPr>
            </a:lvl1pPr>
          </a:lstStyle>
          <a:p>
            <a:pPr algn="ctr"/>
            <a:r>
              <a:rPr lang="en-US" dirty="0" smtClean="0"/>
              <a:t>Attilio Milanese</a:t>
            </a:r>
            <a:endParaRPr lang="en-US" dirty="0"/>
          </a:p>
        </p:txBody>
      </p:sp>
      <p:sp>
        <p:nvSpPr>
          <p:cNvPr id="6" name="Slide Number Placeholder 5"/>
          <p:cNvSpPr>
            <a:spLocks noGrp="1"/>
          </p:cNvSpPr>
          <p:nvPr>
            <p:ph type="sldNum" sz="quarter" idx="12"/>
          </p:nvPr>
        </p:nvSpPr>
        <p:spPr>
          <a:xfrm>
            <a:off x="6858000" y="6507480"/>
            <a:ext cx="2133600" cy="274320"/>
          </a:xfrm>
          <a:prstGeom prst="rect">
            <a:avLst/>
          </a:prstGeom>
        </p:spPr>
        <p:txBody>
          <a:bodyPr/>
          <a:lstStyle>
            <a:lvl1pPr>
              <a:defRPr sz="1500">
                <a:solidFill>
                  <a:schemeClr val="bg1">
                    <a:lumMod val="50000"/>
                  </a:schemeClr>
                </a:solidFill>
              </a:defRPr>
            </a:lvl1pPr>
          </a:lstStyle>
          <a:p>
            <a:pPr algn="r"/>
            <a:fld id="{0CF90FD8-B023-486F-B6EE-DCFB485F1C64}" type="slidenum">
              <a:rPr lang="en-US" smtClean="0"/>
              <a:pPr algn="r"/>
              <a:t>‹#›</a:t>
            </a:fld>
            <a:endParaRPr lang="en-US" dirty="0"/>
          </a:p>
        </p:txBody>
      </p:sp>
      <p:cxnSp>
        <p:nvCxnSpPr>
          <p:cNvPr id="7" name="Straight Connector 6"/>
          <p:cNvCxnSpPr/>
          <p:nvPr userDrawn="1"/>
        </p:nvCxnSpPr>
        <p:spPr>
          <a:xfrm>
            <a:off x="228600" y="731520"/>
            <a:ext cx="8686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28600" y="6477000"/>
            <a:ext cx="8686800" cy="0"/>
          </a:xfrm>
          <a:prstGeom prst="line">
            <a:avLst/>
          </a:prstGeom>
        </p:spPr>
        <p:style>
          <a:lnRef idx="1">
            <a:schemeClr val="accent1"/>
          </a:lnRef>
          <a:fillRef idx="0">
            <a:schemeClr val="accent1"/>
          </a:fillRef>
          <a:effectRef idx="0">
            <a:schemeClr val="accent1"/>
          </a:effectRef>
          <a:fontRef idx="minor">
            <a:schemeClr val="tx1"/>
          </a:fontRef>
        </p:style>
      </p:cxnSp>
      <p:pic>
        <p:nvPicPr>
          <p:cNvPr id="9" name="Picture 13"/>
          <p:cNvPicPr>
            <a:picLocks noChangeAspect="1" noChangeArrowheads="1"/>
          </p:cNvPicPr>
          <p:nvPr userDrawn="1"/>
        </p:nvPicPr>
        <p:blipFill>
          <a:blip r:embed="rId2" cstate="print"/>
          <a:srcRect r="1060" b="1387"/>
          <a:stretch>
            <a:fillRect/>
          </a:stretch>
        </p:blipFill>
        <p:spPr bwMode="auto">
          <a:xfrm>
            <a:off x="8534400" y="109427"/>
            <a:ext cx="492168" cy="500173"/>
          </a:xfrm>
          <a:prstGeom prst="rect">
            <a:avLst/>
          </a:prstGeom>
          <a:noFill/>
          <a:ln w="9525">
            <a:noFill/>
            <a:miter lim="800000"/>
            <a:headEnd/>
            <a:tailEnd/>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841248"/>
            <a:ext cx="4038600" cy="557784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841248"/>
            <a:ext cx="4038600" cy="557784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3"/>
          <p:cNvSpPr>
            <a:spLocks noGrp="1"/>
          </p:cNvSpPr>
          <p:nvPr>
            <p:ph type="dt" sz="half" idx="10"/>
          </p:nvPr>
        </p:nvSpPr>
        <p:spPr>
          <a:xfrm>
            <a:off x="457200" y="6507480"/>
            <a:ext cx="2133600" cy="274320"/>
          </a:xfrm>
          <a:prstGeom prst="rect">
            <a:avLst/>
          </a:prstGeom>
        </p:spPr>
        <p:txBody>
          <a:bodyPr/>
          <a:lstStyle>
            <a:lvl1pPr>
              <a:defRPr sz="1500"/>
            </a:lvl1pPr>
          </a:lstStyle>
          <a:p>
            <a:r>
              <a:rPr lang="en-US" smtClean="0"/>
              <a:t>14 Jun. 2012</a:t>
            </a:r>
            <a:endParaRPr lang="en-US" dirty="0"/>
          </a:p>
        </p:txBody>
      </p:sp>
      <p:sp>
        <p:nvSpPr>
          <p:cNvPr id="10" name="Footer Placeholder 4"/>
          <p:cNvSpPr>
            <a:spLocks noGrp="1"/>
          </p:cNvSpPr>
          <p:nvPr>
            <p:ph type="ftr" sz="quarter" idx="11"/>
          </p:nvPr>
        </p:nvSpPr>
        <p:spPr>
          <a:xfrm>
            <a:off x="3124200" y="6507480"/>
            <a:ext cx="2895600" cy="274320"/>
          </a:xfrm>
          <a:prstGeom prst="rect">
            <a:avLst/>
          </a:prstGeom>
        </p:spPr>
        <p:txBody>
          <a:bodyPr/>
          <a:lstStyle>
            <a:lvl1pPr>
              <a:defRPr sz="1500"/>
            </a:lvl1pPr>
          </a:lstStyle>
          <a:p>
            <a:pPr algn="ctr"/>
            <a:r>
              <a:rPr lang="en-US" dirty="0" smtClean="0"/>
              <a:t>Attilio Milanese</a:t>
            </a:r>
            <a:endParaRPr lang="en-US" dirty="0"/>
          </a:p>
        </p:txBody>
      </p:sp>
      <p:sp>
        <p:nvSpPr>
          <p:cNvPr id="11" name="Slide Number Placeholder 5"/>
          <p:cNvSpPr>
            <a:spLocks noGrp="1"/>
          </p:cNvSpPr>
          <p:nvPr>
            <p:ph type="sldNum" sz="quarter" idx="12"/>
          </p:nvPr>
        </p:nvSpPr>
        <p:spPr>
          <a:xfrm>
            <a:off x="6553200" y="6507480"/>
            <a:ext cx="2133600" cy="274320"/>
          </a:xfrm>
          <a:prstGeom prst="rect">
            <a:avLst/>
          </a:prstGeom>
        </p:spPr>
        <p:txBody>
          <a:bodyPr/>
          <a:lstStyle>
            <a:lvl1pPr>
              <a:defRPr sz="1500"/>
            </a:lvl1pPr>
          </a:lstStyle>
          <a:p>
            <a:pPr algn="r"/>
            <a:fld id="{0CF90FD8-B023-486F-B6EE-DCFB485F1C64}" type="slidenum">
              <a:rPr lang="en-US" smtClean="0"/>
              <a:pPr algn="r"/>
              <a:t>‹#›</a:t>
            </a:fld>
            <a:endParaRPr lang="en-US" dirty="0"/>
          </a:p>
        </p:txBody>
      </p:sp>
      <p:cxnSp>
        <p:nvCxnSpPr>
          <p:cNvPr id="12" name="Straight Connector 11"/>
          <p:cNvCxnSpPr/>
          <p:nvPr userDrawn="1"/>
        </p:nvCxnSpPr>
        <p:spPr>
          <a:xfrm>
            <a:off x="457200" y="6477000"/>
            <a:ext cx="8229600"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Title 1"/>
          <p:cNvSpPr>
            <a:spLocks noGrp="1"/>
          </p:cNvSpPr>
          <p:nvPr>
            <p:ph type="title"/>
          </p:nvPr>
        </p:nvSpPr>
        <p:spPr>
          <a:xfrm>
            <a:off x="457200" y="152400"/>
            <a:ext cx="8229600" cy="594360"/>
          </a:xfrm>
        </p:spPr>
        <p:txBody>
          <a:bodyPr/>
          <a:lstStyle/>
          <a:p>
            <a:r>
              <a:rPr lang="en-US" dirty="0" smtClean="0"/>
              <a:t>Click to edit Master title style</a:t>
            </a:r>
            <a:endParaRPr lang="en-US" dirty="0"/>
          </a:p>
        </p:txBody>
      </p:sp>
      <p:cxnSp>
        <p:nvCxnSpPr>
          <p:cNvPr id="15" name="Straight Connector 14"/>
          <p:cNvCxnSpPr/>
          <p:nvPr userDrawn="1"/>
        </p:nvCxnSpPr>
        <p:spPr>
          <a:xfrm>
            <a:off x="457200" y="762000"/>
            <a:ext cx="8229600" cy="0"/>
          </a:xfrm>
          <a:prstGeom prst="line">
            <a:avLst/>
          </a:prstGeom>
        </p:spPr>
        <p:style>
          <a:lnRef idx="1">
            <a:schemeClr val="accent1"/>
          </a:lnRef>
          <a:fillRef idx="0">
            <a:schemeClr val="accent1"/>
          </a:fillRef>
          <a:effectRef idx="0">
            <a:schemeClr val="accent1"/>
          </a:effectRef>
          <a:fontRef idx="minor">
            <a:schemeClr val="tx1"/>
          </a:fontRef>
        </p:style>
      </p:cxnSp>
      <p:pic>
        <p:nvPicPr>
          <p:cNvPr id="16" name="Picture 13"/>
          <p:cNvPicPr>
            <a:picLocks noChangeAspect="1" noChangeArrowheads="1"/>
          </p:cNvPicPr>
          <p:nvPr userDrawn="1"/>
        </p:nvPicPr>
        <p:blipFill>
          <a:blip r:embed="rId2" cstate="print"/>
          <a:srcRect r="1060" b="1387"/>
          <a:stretch>
            <a:fillRect/>
          </a:stretch>
        </p:blipFill>
        <p:spPr bwMode="auto">
          <a:xfrm>
            <a:off x="8534400" y="109427"/>
            <a:ext cx="492168" cy="500173"/>
          </a:xfrm>
          <a:prstGeom prst="rect">
            <a:avLst/>
          </a:prstGeom>
          <a:noFill/>
          <a:ln w="9525">
            <a:noFill/>
            <a:miter lim="800000"/>
            <a:headEnd/>
            <a:tailEnd/>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400"/>
            <a:ext cx="8229600" cy="639762"/>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Lst>
  <p:hf hdr="0"/>
  <p:txStyles>
    <p:titleStyle>
      <a:lvl1pPr algn="ctr" defTabSz="914400" rtl="0" eaLnBrk="1" latinLnBrk="0" hangingPunct="1">
        <a:spcBef>
          <a:spcPct val="0"/>
        </a:spcBef>
        <a:buNone/>
        <a:defRPr sz="40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jpeg"/><Relationship Id="rId7" Type="http://schemas.openxmlformats.org/officeDocument/2006/relationships/image" Target="../media/image7.emf"/><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emf"/><Relationship Id="rId5" Type="http://schemas.openxmlformats.org/officeDocument/2006/relationships/image" Target="../media/image5.jpeg"/><Relationship Id="rId4" Type="http://schemas.openxmlformats.org/officeDocument/2006/relationships/image" Target="../media/image4.jpeg"/><Relationship Id="rId9"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Warm magnets for LHeC</a:t>
            </a:r>
            <a:endParaRPr lang="en-US" dirty="0"/>
          </a:p>
        </p:txBody>
      </p:sp>
      <p:sp>
        <p:nvSpPr>
          <p:cNvPr id="3" name="Subtitle 2"/>
          <p:cNvSpPr>
            <a:spLocks noGrp="1"/>
          </p:cNvSpPr>
          <p:nvPr>
            <p:ph type="subTitle" idx="1"/>
          </p:nvPr>
        </p:nvSpPr>
        <p:spPr>
          <a:xfrm>
            <a:off x="457200" y="2819400"/>
            <a:ext cx="8229600" cy="1219200"/>
          </a:xfrm>
        </p:spPr>
        <p:txBody>
          <a:bodyPr/>
          <a:lstStyle/>
          <a:p>
            <a:endParaRPr lang="en-US" dirty="0" smtClean="0"/>
          </a:p>
          <a:p>
            <a:r>
              <a:rPr lang="en-US" dirty="0" err="1" smtClean="0"/>
              <a:t>Attilio</a:t>
            </a:r>
            <a:r>
              <a:rPr lang="en-US" dirty="0" smtClean="0"/>
              <a:t> Milanese</a:t>
            </a:r>
            <a:endParaRPr lang="en-US" dirty="0"/>
          </a:p>
        </p:txBody>
      </p:sp>
      <p:sp>
        <p:nvSpPr>
          <p:cNvPr id="4" name="Content Placeholder 3"/>
          <p:cNvSpPr>
            <a:spLocks noGrp="1"/>
          </p:cNvSpPr>
          <p:nvPr>
            <p:ph sz="quarter" idx="13"/>
          </p:nvPr>
        </p:nvSpPr>
        <p:spPr/>
        <p:txBody>
          <a:bodyPr/>
          <a:lstStyle/>
          <a:p>
            <a:r>
              <a:rPr lang="en-US" dirty="0" smtClean="0"/>
              <a:t>14 Jun. 2012</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LR dipoles: requirements</a:t>
            </a:r>
            <a:endParaRPr lang="en-US" dirty="0"/>
          </a:p>
        </p:txBody>
      </p:sp>
      <p:sp>
        <p:nvSpPr>
          <p:cNvPr id="4" name="Date Placeholder 3"/>
          <p:cNvSpPr>
            <a:spLocks noGrp="1"/>
          </p:cNvSpPr>
          <p:nvPr>
            <p:ph type="dt" sz="half" idx="10"/>
          </p:nvPr>
        </p:nvSpPr>
        <p:spPr/>
        <p:txBody>
          <a:bodyPr/>
          <a:lstStyle/>
          <a:p>
            <a:r>
              <a:rPr lang="en-US" smtClean="0"/>
              <a:t>14 Jun. 2012</a:t>
            </a:r>
            <a:endParaRPr lang="en-US" dirty="0"/>
          </a:p>
        </p:txBody>
      </p:sp>
      <p:sp>
        <p:nvSpPr>
          <p:cNvPr id="5" name="Footer Placeholder 4"/>
          <p:cNvSpPr>
            <a:spLocks noGrp="1"/>
          </p:cNvSpPr>
          <p:nvPr>
            <p:ph type="ftr" sz="quarter" idx="11"/>
          </p:nvPr>
        </p:nvSpPr>
        <p:spPr/>
        <p:txBody>
          <a:bodyPr/>
          <a:lstStyle/>
          <a:p>
            <a:pPr algn="ctr"/>
            <a:r>
              <a:rPr lang="en-US" dirty="0" smtClean="0"/>
              <a:t>Attilio Milanese</a:t>
            </a:r>
            <a:endParaRPr lang="en-US" dirty="0"/>
          </a:p>
        </p:txBody>
      </p:sp>
      <p:sp>
        <p:nvSpPr>
          <p:cNvPr id="6" name="Slide Number Placeholder 5"/>
          <p:cNvSpPr>
            <a:spLocks noGrp="1"/>
          </p:cNvSpPr>
          <p:nvPr>
            <p:ph type="sldNum" sz="quarter" idx="12"/>
          </p:nvPr>
        </p:nvSpPr>
        <p:spPr/>
        <p:txBody>
          <a:bodyPr/>
          <a:lstStyle/>
          <a:p>
            <a:pPr algn="r"/>
            <a:fld id="{0CF90FD8-B023-486F-B6EE-DCFB485F1C64}" type="slidenum">
              <a:rPr lang="en-US" smtClean="0"/>
              <a:pPr algn="r"/>
              <a:t>10</a:t>
            </a:fld>
            <a:endParaRPr lang="en-US" dirty="0"/>
          </a:p>
        </p:txBody>
      </p:sp>
      <p:graphicFrame>
        <p:nvGraphicFramePr>
          <p:cNvPr id="12" name="Table 11"/>
          <p:cNvGraphicFramePr>
            <a:graphicFrameLocks noGrp="1"/>
          </p:cNvGraphicFramePr>
          <p:nvPr>
            <p:extLst>
              <p:ext uri="{D42A27DB-BD31-4B8C-83A1-F6EECF244321}">
                <p14:modId xmlns:p14="http://schemas.microsoft.com/office/powerpoint/2010/main" val="4075389365"/>
              </p:ext>
            </p:extLst>
          </p:nvPr>
        </p:nvGraphicFramePr>
        <p:xfrm>
          <a:off x="2250000" y="1371600"/>
          <a:ext cx="4644000" cy="2492640"/>
        </p:xfrm>
        <a:graphic>
          <a:graphicData uri="http://schemas.openxmlformats.org/drawingml/2006/table">
            <a:tbl>
              <a:tblPr firstRow="1" bandRow="1">
                <a:tableStyleId>{5C22544A-7EE6-4342-B048-85BDC9FD1C3A}</a:tableStyleId>
              </a:tblPr>
              <a:tblGrid>
                <a:gridCol w="1620000"/>
                <a:gridCol w="720000"/>
                <a:gridCol w="1152000"/>
                <a:gridCol w="1152000"/>
              </a:tblGrid>
              <a:tr h="137160">
                <a:tc>
                  <a:txBody>
                    <a:bodyPr/>
                    <a:lstStyle/>
                    <a:p>
                      <a:endParaRPr lang="en-GB" sz="1500" dirty="0"/>
                    </a:p>
                  </a:txBody>
                  <a:tcPr>
                    <a:noFill/>
                  </a:tcPr>
                </a:tc>
                <a:tc>
                  <a:txBody>
                    <a:bodyPr/>
                    <a:lstStyle/>
                    <a:p>
                      <a:pPr algn="ctr"/>
                      <a:r>
                        <a:rPr lang="en-GB" sz="1500" dirty="0" smtClean="0"/>
                        <a:t>#</a:t>
                      </a:r>
                      <a:endParaRPr lang="en-GB" sz="1500" dirty="0"/>
                    </a:p>
                  </a:txBody>
                  <a:tcPr anchor="ctr">
                    <a:solidFill>
                      <a:schemeClr val="accent1"/>
                    </a:solidFill>
                  </a:tcPr>
                </a:tc>
                <a:tc>
                  <a:txBody>
                    <a:bodyPr/>
                    <a:lstStyle/>
                    <a:p>
                      <a:pPr algn="ctr"/>
                      <a:r>
                        <a:rPr lang="en-GB" sz="1500" dirty="0" smtClean="0"/>
                        <a:t>flux density [T]</a:t>
                      </a:r>
                      <a:endParaRPr lang="en-GB" sz="1500" dirty="0"/>
                    </a:p>
                  </a:txBody>
                  <a:tcPr anchor="ctr">
                    <a:solidFill>
                      <a:schemeClr val="accent1"/>
                    </a:solidFill>
                  </a:tcPr>
                </a:tc>
                <a:tc>
                  <a:txBody>
                    <a:bodyPr/>
                    <a:lstStyle/>
                    <a:p>
                      <a:pPr algn="ctr"/>
                      <a:r>
                        <a:rPr lang="en-GB" sz="1500" dirty="0" smtClean="0"/>
                        <a:t>length      [m]</a:t>
                      </a:r>
                      <a:endParaRPr lang="en-GB" sz="1500" dirty="0"/>
                    </a:p>
                  </a:txBody>
                  <a:tcPr anchor="ctr">
                    <a:solidFill>
                      <a:schemeClr val="accent1"/>
                    </a:solidFill>
                  </a:tcPr>
                </a:tc>
              </a:tr>
              <a:tr h="324000">
                <a:tc>
                  <a:txBody>
                    <a:bodyPr/>
                    <a:lstStyle/>
                    <a:p>
                      <a:r>
                        <a:rPr lang="en-GB" sz="1500" dirty="0" smtClean="0"/>
                        <a:t>Arc 1 (10.5 GeV)</a:t>
                      </a:r>
                      <a:endParaRPr lang="en-GB" sz="1500" dirty="0"/>
                    </a:p>
                  </a:txBody>
                  <a:tcPr/>
                </a:tc>
                <a:tc>
                  <a:txBody>
                    <a:bodyPr/>
                    <a:lstStyle/>
                    <a:p>
                      <a:pPr algn="ctr"/>
                      <a:r>
                        <a:rPr lang="en-GB" sz="1500" dirty="0" smtClean="0"/>
                        <a:t>584</a:t>
                      </a:r>
                      <a:endParaRPr lang="en-GB" sz="1500" dirty="0"/>
                    </a:p>
                  </a:txBody>
                  <a:tcPr anchor="ctr"/>
                </a:tc>
                <a:tc>
                  <a:txBody>
                    <a:bodyPr/>
                    <a:lstStyle/>
                    <a:p>
                      <a:pPr algn="ctr"/>
                      <a:r>
                        <a:rPr lang="en-GB" sz="1500" dirty="0" smtClean="0"/>
                        <a:t>0.046</a:t>
                      </a:r>
                      <a:endParaRPr lang="en-GB" sz="1500" dirty="0"/>
                    </a:p>
                  </a:txBody>
                  <a:tcPr anchor="ctr"/>
                </a:tc>
                <a:tc>
                  <a:txBody>
                    <a:bodyPr/>
                    <a:lstStyle/>
                    <a:p>
                      <a:pPr algn="ctr"/>
                      <a:r>
                        <a:rPr lang="en-GB" sz="1500" dirty="0" smtClean="0"/>
                        <a:t>4.0</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Arc 2 (20.5 GeV)</a:t>
                      </a:r>
                    </a:p>
                  </a:txBody>
                  <a:tcPr/>
                </a:tc>
                <a:tc>
                  <a:txBody>
                    <a:bodyPr/>
                    <a:lstStyle/>
                    <a:p>
                      <a:pPr algn="ctr"/>
                      <a:r>
                        <a:rPr lang="en-GB" sz="1500" baseline="0" dirty="0" smtClean="0"/>
                        <a:t>584</a:t>
                      </a:r>
                      <a:endParaRPr lang="en-GB" sz="1500" baseline="0" dirty="0"/>
                    </a:p>
                  </a:txBody>
                  <a:tcPr anchor="ctr"/>
                </a:tc>
                <a:tc>
                  <a:txBody>
                    <a:bodyPr/>
                    <a:lstStyle/>
                    <a:p>
                      <a:pPr algn="ctr"/>
                      <a:r>
                        <a:rPr lang="en-GB" sz="1500" baseline="0" dirty="0" smtClean="0"/>
                        <a:t>0.089</a:t>
                      </a:r>
                      <a:endParaRPr lang="en-GB" sz="1500" baseline="0" dirty="0"/>
                    </a:p>
                  </a:txBody>
                  <a:tcPr anchor="ctr"/>
                </a:tc>
                <a:tc>
                  <a:txBody>
                    <a:bodyPr/>
                    <a:lstStyle/>
                    <a:p>
                      <a:pPr algn="ctr"/>
                      <a:r>
                        <a:rPr lang="en-GB" sz="1500" dirty="0" smtClean="0"/>
                        <a:t>4.0</a:t>
                      </a:r>
                      <a:endParaRPr lang="en-GB" sz="1500" baseline="300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Arc 3 (30.5 GeV)</a:t>
                      </a:r>
                    </a:p>
                  </a:txBody>
                  <a:tcPr/>
                </a:tc>
                <a:tc>
                  <a:txBody>
                    <a:bodyPr/>
                    <a:lstStyle/>
                    <a:p>
                      <a:pPr algn="ctr"/>
                      <a:r>
                        <a:rPr lang="en-GB" sz="1500" dirty="0" smtClean="0"/>
                        <a:t>584</a:t>
                      </a:r>
                      <a:endParaRPr lang="en-GB" sz="1500" dirty="0"/>
                    </a:p>
                  </a:txBody>
                  <a:tcPr anchor="ctr"/>
                </a:tc>
                <a:tc>
                  <a:txBody>
                    <a:bodyPr/>
                    <a:lstStyle/>
                    <a:p>
                      <a:pPr algn="ctr"/>
                      <a:r>
                        <a:rPr lang="en-GB" sz="1500" dirty="0" smtClean="0"/>
                        <a:t>0.133</a:t>
                      </a:r>
                      <a:endParaRPr lang="en-GB" sz="1500" dirty="0"/>
                    </a:p>
                  </a:txBody>
                  <a:tcPr anchor="ctr"/>
                </a:tc>
                <a:tc>
                  <a:txBody>
                    <a:bodyPr/>
                    <a:lstStyle/>
                    <a:p>
                      <a:pPr algn="ctr"/>
                      <a:r>
                        <a:rPr lang="en-GB" sz="1500" dirty="0" smtClean="0"/>
                        <a:t>4.0</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Arc 4 (40.5 GeV)</a:t>
                      </a:r>
                    </a:p>
                  </a:txBody>
                  <a:tcPr/>
                </a:tc>
                <a:tc>
                  <a:txBody>
                    <a:bodyPr/>
                    <a:lstStyle/>
                    <a:p>
                      <a:pPr algn="ctr"/>
                      <a:r>
                        <a:rPr lang="en-GB" sz="1500" dirty="0" smtClean="0"/>
                        <a:t>584</a:t>
                      </a:r>
                      <a:endParaRPr lang="en-GB" sz="1500" dirty="0"/>
                    </a:p>
                  </a:txBody>
                  <a:tcPr anchor="ctr"/>
                </a:tc>
                <a:tc>
                  <a:txBody>
                    <a:bodyPr/>
                    <a:lstStyle/>
                    <a:p>
                      <a:pPr algn="ctr"/>
                      <a:r>
                        <a:rPr lang="en-GB" sz="1500" dirty="0" smtClean="0"/>
                        <a:t>0.177</a:t>
                      </a:r>
                      <a:endParaRPr lang="en-GB" sz="1500" dirty="0"/>
                    </a:p>
                  </a:txBody>
                  <a:tcPr anchor="ctr"/>
                </a:tc>
                <a:tc>
                  <a:txBody>
                    <a:bodyPr/>
                    <a:lstStyle/>
                    <a:p>
                      <a:pPr algn="ctr"/>
                      <a:r>
                        <a:rPr lang="en-GB" sz="1500" dirty="0" smtClean="0"/>
                        <a:t>4.0</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Arc 5 (50.5 GeV)</a:t>
                      </a:r>
                    </a:p>
                  </a:txBody>
                  <a:tcPr/>
                </a:tc>
                <a:tc>
                  <a:txBody>
                    <a:bodyPr/>
                    <a:lstStyle/>
                    <a:p>
                      <a:pPr algn="ctr"/>
                      <a:r>
                        <a:rPr lang="en-GB" sz="1500" dirty="0" smtClean="0"/>
                        <a:t>584</a:t>
                      </a:r>
                      <a:endParaRPr lang="en-GB" sz="1500" dirty="0"/>
                    </a:p>
                  </a:txBody>
                  <a:tcPr anchor="ctr"/>
                </a:tc>
                <a:tc>
                  <a:txBody>
                    <a:bodyPr/>
                    <a:lstStyle/>
                    <a:p>
                      <a:pPr algn="ctr"/>
                      <a:r>
                        <a:rPr lang="en-GB" sz="1500" dirty="0" smtClean="0"/>
                        <a:t>0.221</a:t>
                      </a:r>
                      <a:endParaRPr lang="en-GB" sz="1500" dirty="0"/>
                    </a:p>
                  </a:txBody>
                  <a:tcPr anchor="ctr"/>
                </a:tc>
                <a:tc>
                  <a:txBody>
                    <a:bodyPr/>
                    <a:lstStyle/>
                    <a:p>
                      <a:pPr algn="ctr"/>
                      <a:r>
                        <a:rPr lang="en-GB" sz="1500" dirty="0" smtClean="0"/>
                        <a:t>4.0</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Arc 6 (60.5 GeV)</a:t>
                      </a:r>
                    </a:p>
                  </a:txBody>
                  <a:tcPr/>
                </a:tc>
                <a:tc>
                  <a:txBody>
                    <a:bodyPr/>
                    <a:lstStyle/>
                    <a:p>
                      <a:pPr algn="ctr"/>
                      <a:r>
                        <a:rPr lang="en-GB" sz="1500" dirty="0" smtClean="0"/>
                        <a:t>584</a:t>
                      </a:r>
                      <a:endParaRPr lang="en-GB" sz="1500" dirty="0"/>
                    </a:p>
                  </a:txBody>
                  <a:tcPr anchor="ctr"/>
                </a:tc>
                <a:tc>
                  <a:txBody>
                    <a:bodyPr/>
                    <a:lstStyle/>
                    <a:p>
                      <a:pPr algn="ctr"/>
                      <a:r>
                        <a:rPr lang="en-GB" sz="1500" dirty="0" smtClean="0"/>
                        <a:t>0.264</a:t>
                      </a:r>
                      <a:endParaRPr lang="en-GB" sz="1500" dirty="0"/>
                    </a:p>
                  </a:txBody>
                  <a:tcPr anchor="ctr"/>
                </a:tc>
                <a:tc>
                  <a:txBody>
                    <a:bodyPr/>
                    <a:lstStyle/>
                    <a:p>
                      <a:pPr algn="ctr"/>
                      <a:r>
                        <a:rPr lang="en-GB" sz="1500" dirty="0" smtClean="0"/>
                        <a:t>4.0</a:t>
                      </a:r>
                      <a:endParaRPr lang="en-GB" sz="1500" dirty="0"/>
                    </a:p>
                  </a:txBody>
                  <a:tcPr anchor="ctr"/>
                </a:tc>
              </a:tr>
            </a:tbl>
          </a:graphicData>
        </a:graphic>
      </p:graphicFrame>
      <p:sp>
        <p:nvSpPr>
          <p:cNvPr id="13" name="TextBox 12"/>
          <p:cNvSpPr txBox="1"/>
          <p:nvPr/>
        </p:nvSpPr>
        <p:spPr>
          <a:xfrm>
            <a:off x="838200" y="4394537"/>
            <a:ext cx="8940800" cy="1015663"/>
          </a:xfrm>
          <a:prstGeom prst="rect">
            <a:avLst/>
          </a:prstGeom>
          <a:noFill/>
        </p:spPr>
        <p:txBody>
          <a:bodyPr wrap="square" rtlCol="0">
            <a:spAutoFit/>
          </a:bodyPr>
          <a:lstStyle/>
          <a:p>
            <a:r>
              <a:rPr lang="en-US" sz="2000" u="sng" dirty="0" smtClean="0"/>
              <a:t>Proposed solution</a:t>
            </a:r>
          </a:p>
          <a:p>
            <a:pPr marL="252000" indent="-180000">
              <a:buFont typeface="Arial" charset="0"/>
              <a:buChar char="•"/>
            </a:pPr>
            <a:r>
              <a:rPr lang="en-US" sz="2000" dirty="0" smtClean="0"/>
              <a:t>one type of bending magnets for the six arcs, possibly</a:t>
            </a:r>
          </a:p>
          <a:p>
            <a:pPr marL="72000"/>
            <a:r>
              <a:rPr lang="en-US" sz="2000" dirty="0"/>
              <a:t> </a:t>
            </a:r>
            <a:r>
              <a:rPr lang="en-US" sz="2000" dirty="0" smtClean="0"/>
              <a:t>  with different conductors</a:t>
            </a:r>
          </a:p>
        </p:txBody>
      </p:sp>
    </p:spTree>
    <p:extLst>
      <p:ext uri="{BB962C8B-B14F-4D97-AF65-F5344CB8AC3E}">
        <p14:creationId xmlns:p14="http://schemas.microsoft.com/office/powerpoint/2010/main" val="17884780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LR dipoles: design (recirculator)</a:t>
            </a:r>
            <a:endParaRPr lang="en-US" dirty="0"/>
          </a:p>
        </p:txBody>
      </p:sp>
      <p:sp>
        <p:nvSpPr>
          <p:cNvPr id="4" name="Date Placeholder 3"/>
          <p:cNvSpPr>
            <a:spLocks noGrp="1"/>
          </p:cNvSpPr>
          <p:nvPr>
            <p:ph type="dt" sz="half" idx="10"/>
          </p:nvPr>
        </p:nvSpPr>
        <p:spPr/>
        <p:txBody>
          <a:bodyPr/>
          <a:lstStyle/>
          <a:p>
            <a:r>
              <a:rPr lang="en-US" smtClean="0"/>
              <a:t>14 Jun. 2012</a:t>
            </a:r>
            <a:endParaRPr lang="en-US" dirty="0"/>
          </a:p>
        </p:txBody>
      </p:sp>
      <p:sp>
        <p:nvSpPr>
          <p:cNvPr id="5" name="Footer Placeholder 4"/>
          <p:cNvSpPr>
            <a:spLocks noGrp="1"/>
          </p:cNvSpPr>
          <p:nvPr>
            <p:ph type="ftr" sz="quarter" idx="11"/>
          </p:nvPr>
        </p:nvSpPr>
        <p:spPr/>
        <p:txBody>
          <a:bodyPr/>
          <a:lstStyle/>
          <a:p>
            <a:pPr algn="ctr"/>
            <a:r>
              <a:rPr lang="en-US" dirty="0" smtClean="0"/>
              <a:t>Attilio Milanese</a:t>
            </a:r>
            <a:endParaRPr lang="en-US" dirty="0"/>
          </a:p>
        </p:txBody>
      </p:sp>
      <p:sp>
        <p:nvSpPr>
          <p:cNvPr id="6" name="Slide Number Placeholder 5"/>
          <p:cNvSpPr>
            <a:spLocks noGrp="1"/>
          </p:cNvSpPr>
          <p:nvPr>
            <p:ph type="sldNum" sz="quarter" idx="12"/>
          </p:nvPr>
        </p:nvSpPr>
        <p:spPr/>
        <p:txBody>
          <a:bodyPr/>
          <a:lstStyle/>
          <a:p>
            <a:pPr algn="r"/>
            <a:fld id="{0CF90FD8-B023-486F-B6EE-DCFB485F1C64}" type="slidenum">
              <a:rPr lang="en-US" smtClean="0"/>
              <a:pPr algn="r"/>
              <a:t>11</a:t>
            </a:fld>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8000" y="-3657600"/>
            <a:ext cx="9851621" cy="13923471"/>
          </a:xfrm>
          <a:prstGeom prst="rect">
            <a:avLst/>
          </a:prstGeom>
        </p:spPr>
      </p:pic>
      <p:graphicFrame>
        <p:nvGraphicFramePr>
          <p:cNvPr id="8" name="Table 7"/>
          <p:cNvGraphicFramePr>
            <a:graphicFrameLocks noGrp="1"/>
          </p:cNvGraphicFramePr>
          <p:nvPr>
            <p:extLst>
              <p:ext uri="{D42A27DB-BD31-4B8C-83A1-F6EECF244321}">
                <p14:modId xmlns:p14="http://schemas.microsoft.com/office/powerpoint/2010/main" val="320933831"/>
              </p:ext>
            </p:extLst>
          </p:nvPr>
        </p:nvGraphicFramePr>
        <p:xfrm>
          <a:off x="4114800" y="990600"/>
          <a:ext cx="4860000" cy="5184000"/>
        </p:xfrm>
        <a:graphic>
          <a:graphicData uri="http://schemas.openxmlformats.org/drawingml/2006/table">
            <a:tbl>
              <a:tblPr bandRow="1">
                <a:tableStyleId>{5C22544A-7EE6-4342-B048-85BDC9FD1C3A}</a:tableStyleId>
              </a:tblPr>
              <a:tblGrid>
                <a:gridCol w="3060000"/>
                <a:gridCol w="1800000"/>
              </a:tblGrid>
              <a:tr h="324000">
                <a:tc>
                  <a:txBody>
                    <a:bodyPr/>
                    <a:lstStyle/>
                    <a:p>
                      <a:r>
                        <a:rPr lang="en-GB" sz="1500" dirty="0" smtClean="0"/>
                        <a:t>beam energy</a:t>
                      </a:r>
                      <a:endParaRPr lang="en-GB" sz="1500" dirty="0"/>
                    </a:p>
                  </a:txBody>
                  <a:tcPr/>
                </a:tc>
                <a:tc>
                  <a:txBody>
                    <a:bodyPr/>
                    <a:lstStyle/>
                    <a:p>
                      <a:pPr algn="ctr"/>
                      <a:r>
                        <a:rPr lang="en-GB" sz="1500" dirty="0" smtClean="0"/>
                        <a:t>10.5</a:t>
                      </a:r>
                      <a:r>
                        <a:rPr lang="en-GB" sz="1500" baseline="0" dirty="0" smtClean="0"/>
                        <a:t> to 60.5 GeV</a:t>
                      </a:r>
                      <a:endParaRPr lang="en-GB" sz="1500" dirty="0"/>
                    </a:p>
                  </a:txBody>
                  <a:tcPr anchor="ctr"/>
                </a:tc>
              </a:tr>
              <a:tr h="324000">
                <a:tc>
                  <a:txBody>
                    <a:bodyPr/>
                    <a:lstStyle/>
                    <a:p>
                      <a:r>
                        <a:rPr lang="en-GB" sz="1500" dirty="0" smtClean="0"/>
                        <a:t>flux density</a:t>
                      </a:r>
                      <a:r>
                        <a:rPr lang="en-GB" sz="1500" baseline="0" dirty="0" smtClean="0"/>
                        <a:t> in the centre</a:t>
                      </a:r>
                      <a:endParaRPr lang="en-GB" sz="1500" dirty="0"/>
                    </a:p>
                  </a:txBody>
                  <a:tcPr/>
                </a:tc>
                <a:tc>
                  <a:txBody>
                    <a:bodyPr/>
                    <a:lstStyle/>
                    <a:p>
                      <a:pPr algn="ctr"/>
                      <a:r>
                        <a:rPr lang="en-GB" sz="1500" baseline="0" dirty="0" smtClean="0"/>
                        <a:t>0.046 to 0.264 T</a:t>
                      </a:r>
                      <a:endParaRPr lang="en-GB" sz="1500" baseline="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magnetic length</a:t>
                      </a:r>
                    </a:p>
                  </a:txBody>
                  <a:tcPr/>
                </a:tc>
                <a:tc>
                  <a:txBody>
                    <a:bodyPr/>
                    <a:lstStyle/>
                    <a:p>
                      <a:pPr algn="ctr"/>
                      <a:r>
                        <a:rPr lang="en-GB" sz="1500" dirty="0" smtClean="0"/>
                        <a:t>4.0 m</a:t>
                      </a:r>
                      <a:endParaRPr lang="en-GB" sz="1500" dirty="0"/>
                    </a:p>
                  </a:txBody>
                  <a:tcPr anchor="ctr"/>
                </a:tc>
              </a:tr>
              <a:tr h="324000">
                <a:tc>
                  <a:txBody>
                    <a:bodyPr/>
                    <a:lstStyle/>
                    <a:p>
                      <a:r>
                        <a:rPr lang="en-GB" sz="1500" dirty="0" smtClean="0"/>
                        <a:t>vertical aperture</a:t>
                      </a:r>
                      <a:endParaRPr lang="en-GB" sz="1500" dirty="0"/>
                    </a:p>
                  </a:txBody>
                  <a:tcPr/>
                </a:tc>
                <a:tc>
                  <a:txBody>
                    <a:bodyPr/>
                    <a:lstStyle/>
                    <a:p>
                      <a:pPr algn="ctr"/>
                      <a:r>
                        <a:rPr lang="en-GB" sz="1500" dirty="0" smtClean="0"/>
                        <a:t>25 mm</a:t>
                      </a:r>
                      <a:endParaRPr lang="en-GB" sz="1500" dirty="0"/>
                    </a:p>
                  </a:txBody>
                  <a:tcPr anchor="ctr"/>
                </a:tc>
              </a:tr>
              <a:tr h="324000">
                <a:tc>
                  <a:txBody>
                    <a:bodyPr/>
                    <a:lstStyle/>
                    <a:p>
                      <a:r>
                        <a:rPr lang="en-GB" sz="1500" dirty="0" smtClean="0"/>
                        <a:t>pole width</a:t>
                      </a:r>
                      <a:endParaRPr lang="en-GB" sz="1500" dirty="0"/>
                    </a:p>
                  </a:txBody>
                  <a:tcPr/>
                </a:tc>
                <a:tc>
                  <a:txBody>
                    <a:bodyPr/>
                    <a:lstStyle/>
                    <a:p>
                      <a:pPr algn="ctr"/>
                      <a:r>
                        <a:rPr lang="en-GB" sz="1500" dirty="0" smtClean="0"/>
                        <a:t>80 mm</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mass</a:t>
                      </a:r>
                    </a:p>
                  </a:txBody>
                  <a:tcPr/>
                </a:tc>
                <a:tc>
                  <a:txBody>
                    <a:bodyPr/>
                    <a:lstStyle/>
                    <a:p>
                      <a:pPr algn="ctr"/>
                      <a:r>
                        <a:rPr lang="en-GB" sz="1500" dirty="0" smtClean="0"/>
                        <a:t>2000 kg</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number</a:t>
                      </a:r>
                      <a:r>
                        <a:rPr lang="en-GB" sz="1500" baseline="0" dirty="0" smtClean="0"/>
                        <a:t> of magnets</a:t>
                      </a:r>
                      <a:endParaRPr lang="en-GB" sz="1500" dirty="0" smtClean="0"/>
                    </a:p>
                  </a:txBody>
                  <a:tcPr/>
                </a:tc>
                <a:tc>
                  <a:txBody>
                    <a:bodyPr/>
                    <a:lstStyle/>
                    <a:p>
                      <a:pPr algn="ctr"/>
                      <a:r>
                        <a:rPr lang="en-GB" sz="1500" dirty="0" smtClean="0"/>
                        <a:t>6 × 584 = 3504</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current @ 60.5 GeV</a:t>
                      </a:r>
                    </a:p>
                  </a:txBody>
                  <a:tcPr/>
                </a:tc>
                <a:tc>
                  <a:txBody>
                    <a:bodyPr/>
                    <a:lstStyle/>
                    <a:p>
                      <a:pPr algn="ctr"/>
                      <a:r>
                        <a:rPr lang="en-GB" sz="1500" dirty="0" smtClean="0"/>
                        <a:t>2700 A</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number of turns per pole</a:t>
                      </a:r>
                    </a:p>
                  </a:txBody>
                  <a:tcPr/>
                </a:tc>
                <a:tc>
                  <a:txBody>
                    <a:bodyPr/>
                    <a:lstStyle/>
                    <a:p>
                      <a:pPr algn="ctr"/>
                      <a:r>
                        <a:rPr lang="en-GB" sz="1500" dirty="0" smtClean="0"/>
                        <a:t>1</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current density</a:t>
                      </a:r>
                      <a:r>
                        <a:rPr lang="en-GB" sz="1500" baseline="0" dirty="0" smtClean="0"/>
                        <a:t> @ 0.264 T</a:t>
                      </a:r>
                      <a:endParaRPr lang="en-GB" sz="1500" dirty="0" smtClean="0"/>
                    </a:p>
                  </a:txBody>
                  <a:tcPr/>
                </a:tc>
                <a:tc>
                  <a:txBody>
                    <a:bodyPr/>
                    <a:lstStyle/>
                    <a:p>
                      <a:pPr algn="ctr"/>
                      <a:r>
                        <a:rPr lang="en-GB" sz="1500" dirty="0" smtClean="0"/>
                        <a:t>0.7 A/mm</a:t>
                      </a:r>
                      <a:r>
                        <a:rPr lang="en-GB" sz="1500" baseline="30000" dirty="0" smtClean="0"/>
                        <a:t>2</a:t>
                      </a:r>
                      <a:endParaRPr lang="en-GB" sz="1500" baseline="300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conductor material</a:t>
                      </a:r>
                    </a:p>
                  </a:txBody>
                  <a:tcPr/>
                </a:tc>
                <a:tc>
                  <a:txBody>
                    <a:bodyPr/>
                    <a:lstStyle/>
                    <a:p>
                      <a:pPr algn="ctr"/>
                      <a:r>
                        <a:rPr lang="en-GB" sz="1500" dirty="0" smtClean="0"/>
                        <a:t>copper</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inductance</a:t>
                      </a:r>
                    </a:p>
                  </a:txBody>
                  <a:tcPr/>
                </a:tc>
                <a:tc>
                  <a:txBody>
                    <a:bodyPr/>
                    <a:lstStyle/>
                    <a:p>
                      <a:pPr algn="ctr"/>
                      <a:r>
                        <a:rPr lang="en-GB" sz="1500" dirty="0" smtClean="0"/>
                        <a:t>0.08 </a:t>
                      </a:r>
                      <a:r>
                        <a:rPr lang="en-GB" sz="1500" dirty="0" err="1" smtClean="0"/>
                        <a:t>mH</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resistance</a:t>
                      </a:r>
                    </a:p>
                  </a:txBody>
                  <a:tcPr/>
                </a:tc>
                <a:tc>
                  <a:txBody>
                    <a:bodyPr/>
                    <a:lstStyle/>
                    <a:p>
                      <a:pPr algn="ctr"/>
                      <a:r>
                        <a:rPr lang="en-GB" sz="1500" dirty="0" smtClean="0"/>
                        <a:t>0.08 m</a:t>
                      </a:r>
                      <a:r>
                        <a:rPr lang="en-US" sz="1500" dirty="0" smtClean="0">
                          <a:sym typeface="Symbol"/>
                        </a:rPr>
                        <a:t></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power @ 60.5 GeV</a:t>
                      </a:r>
                    </a:p>
                  </a:txBody>
                  <a:tcPr/>
                </a:tc>
                <a:tc>
                  <a:txBody>
                    <a:bodyPr/>
                    <a:lstStyle/>
                    <a:p>
                      <a:pPr algn="ctr"/>
                      <a:r>
                        <a:rPr lang="en-GB" sz="1500" dirty="0" smtClean="0"/>
                        <a:t>585 W</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total power</a:t>
                      </a:r>
                      <a:r>
                        <a:rPr lang="en-GB" sz="1500" baseline="0" dirty="0" smtClean="0"/>
                        <a:t> 6 arcs (10.5 to 60.5 GeV)</a:t>
                      </a:r>
                      <a:endParaRPr lang="en-GB" sz="1500" dirty="0" smtClean="0"/>
                    </a:p>
                  </a:txBody>
                  <a:tcPr/>
                </a:tc>
                <a:tc>
                  <a:txBody>
                    <a:bodyPr/>
                    <a:lstStyle/>
                    <a:p>
                      <a:pPr algn="ctr"/>
                      <a:r>
                        <a:rPr lang="en-GB" sz="1500" dirty="0" smtClean="0"/>
                        <a:t>0.87 MW</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cooling</a:t>
                      </a:r>
                    </a:p>
                  </a:txBody>
                  <a:tcPr/>
                </a:tc>
                <a:tc>
                  <a:txBody>
                    <a:bodyPr/>
                    <a:lstStyle/>
                    <a:p>
                      <a:pPr algn="ctr"/>
                      <a:r>
                        <a:rPr lang="en-GB" sz="1500" dirty="0" smtClean="0"/>
                        <a:t>air</a:t>
                      </a:r>
                      <a:endParaRPr lang="en-GB" sz="1500" dirty="0"/>
                    </a:p>
                  </a:txBody>
                  <a:tcPr anchor="ctr"/>
                </a:tc>
              </a:tr>
            </a:tbl>
          </a:graphicData>
        </a:graphic>
      </p:graphicFrame>
    </p:spTree>
    <p:extLst>
      <p:ext uri="{BB962C8B-B14F-4D97-AF65-F5344CB8AC3E}">
        <p14:creationId xmlns:p14="http://schemas.microsoft.com/office/powerpoint/2010/main" val="31211142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LR quadrupoles: requirements</a:t>
            </a:r>
            <a:endParaRPr lang="en-US" dirty="0"/>
          </a:p>
        </p:txBody>
      </p:sp>
      <p:sp>
        <p:nvSpPr>
          <p:cNvPr id="4" name="Date Placeholder 3"/>
          <p:cNvSpPr>
            <a:spLocks noGrp="1"/>
          </p:cNvSpPr>
          <p:nvPr>
            <p:ph type="dt" sz="half" idx="10"/>
          </p:nvPr>
        </p:nvSpPr>
        <p:spPr/>
        <p:txBody>
          <a:bodyPr/>
          <a:lstStyle/>
          <a:p>
            <a:r>
              <a:rPr lang="en-US" smtClean="0"/>
              <a:t>14 Jun. 2012</a:t>
            </a:r>
            <a:endParaRPr lang="en-US" dirty="0"/>
          </a:p>
        </p:txBody>
      </p:sp>
      <p:sp>
        <p:nvSpPr>
          <p:cNvPr id="5" name="Footer Placeholder 4"/>
          <p:cNvSpPr>
            <a:spLocks noGrp="1"/>
          </p:cNvSpPr>
          <p:nvPr>
            <p:ph type="ftr" sz="quarter" idx="11"/>
          </p:nvPr>
        </p:nvSpPr>
        <p:spPr/>
        <p:txBody>
          <a:bodyPr/>
          <a:lstStyle/>
          <a:p>
            <a:pPr algn="ctr"/>
            <a:r>
              <a:rPr lang="en-US" dirty="0" smtClean="0"/>
              <a:t>Attilio Milanese</a:t>
            </a:r>
            <a:endParaRPr lang="en-US" dirty="0"/>
          </a:p>
        </p:txBody>
      </p:sp>
      <p:sp>
        <p:nvSpPr>
          <p:cNvPr id="6" name="Slide Number Placeholder 5"/>
          <p:cNvSpPr>
            <a:spLocks noGrp="1"/>
          </p:cNvSpPr>
          <p:nvPr>
            <p:ph type="sldNum" sz="quarter" idx="12"/>
          </p:nvPr>
        </p:nvSpPr>
        <p:spPr/>
        <p:txBody>
          <a:bodyPr/>
          <a:lstStyle/>
          <a:p>
            <a:pPr algn="r"/>
            <a:fld id="{0CF90FD8-B023-486F-B6EE-DCFB485F1C64}" type="slidenum">
              <a:rPr lang="en-US" smtClean="0"/>
              <a:pPr algn="r"/>
              <a:t>12</a:t>
            </a:fld>
            <a:endParaRPr lang="en-US" dirty="0"/>
          </a:p>
        </p:txBody>
      </p:sp>
      <p:graphicFrame>
        <p:nvGraphicFramePr>
          <p:cNvPr id="12" name="Table 11"/>
          <p:cNvGraphicFramePr>
            <a:graphicFrameLocks noGrp="1"/>
          </p:cNvGraphicFramePr>
          <p:nvPr>
            <p:extLst>
              <p:ext uri="{D42A27DB-BD31-4B8C-83A1-F6EECF244321}">
                <p14:modId xmlns:p14="http://schemas.microsoft.com/office/powerpoint/2010/main" val="2992060153"/>
              </p:ext>
            </p:extLst>
          </p:nvPr>
        </p:nvGraphicFramePr>
        <p:xfrm>
          <a:off x="162000" y="914400"/>
          <a:ext cx="8820000" cy="3475920"/>
        </p:xfrm>
        <a:graphic>
          <a:graphicData uri="http://schemas.openxmlformats.org/drawingml/2006/table">
            <a:tbl>
              <a:tblPr firstRow="1" bandRow="1">
                <a:tableStyleId>{5C22544A-7EE6-4342-B048-85BDC9FD1C3A}</a:tableStyleId>
              </a:tblPr>
              <a:tblGrid>
                <a:gridCol w="1476000"/>
                <a:gridCol w="432000"/>
                <a:gridCol w="792000"/>
                <a:gridCol w="612000"/>
                <a:gridCol w="432000"/>
                <a:gridCol w="792000"/>
                <a:gridCol w="612000"/>
                <a:gridCol w="432000"/>
                <a:gridCol w="792000"/>
                <a:gridCol w="612000"/>
                <a:gridCol w="432000"/>
                <a:gridCol w="792000"/>
                <a:gridCol w="612000"/>
              </a:tblGrid>
              <a:tr h="137160">
                <a:tc rowSpan="2">
                  <a:txBody>
                    <a:bodyPr/>
                    <a:lstStyle/>
                    <a:p>
                      <a:r>
                        <a:rPr lang="en-GB" sz="1500" b="0" dirty="0" smtClean="0">
                          <a:solidFill>
                            <a:schemeClr val="tx1"/>
                          </a:solidFill>
                        </a:rPr>
                        <a:t>Linacs</a:t>
                      </a:r>
                      <a:r>
                        <a:rPr lang="en-GB" sz="1500" b="0" baseline="0" dirty="0" smtClean="0">
                          <a:solidFill>
                            <a:schemeClr val="tx1"/>
                          </a:solidFill>
                        </a:rPr>
                        <a:t> FODO</a:t>
                      </a:r>
                    </a:p>
                    <a:p>
                      <a:r>
                        <a:rPr lang="en-GB" sz="1500" b="0" baseline="0" dirty="0" smtClean="0">
                          <a:solidFill>
                            <a:schemeClr val="tx1"/>
                          </a:solidFill>
                        </a:rPr>
                        <a:t>Arcs FMC</a:t>
                      </a:r>
                      <a:endParaRPr lang="en-GB" sz="1500" b="0" dirty="0">
                        <a:solidFill>
                          <a:schemeClr val="tx1"/>
                        </a:solidFill>
                      </a:endParaRPr>
                    </a:p>
                  </a:txBody>
                  <a:tcPr>
                    <a:noFill/>
                  </a:tcPr>
                </a:tc>
                <a:tc gridSpan="3">
                  <a:txBody>
                    <a:bodyPr/>
                    <a:lstStyle/>
                    <a:p>
                      <a:pPr algn="ctr"/>
                      <a:r>
                        <a:rPr lang="en-GB" sz="1500" dirty="0" smtClean="0"/>
                        <a:t>Q0</a:t>
                      </a:r>
                      <a:endParaRPr lang="en-GB" sz="1500" dirty="0"/>
                    </a:p>
                  </a:txBody>
                  <a:tcPr anchor="ctr"/>
                </a:tc>
                <a:tc hMerge="1">
                  <a:txBody>
                    <a:bodyPr/>
                    <a:lstStyle/>
                    <a:p>
                      <a:pPr algn="ctr"/>
                      <a:endParaRPr lang="en-GB" sz="1500" dirty="0"/>
                    </a:p>
                  </a:txBody>
                  <a:tcPr anchor="ctr"/>
                </a:tc>
                <a:tc hMerge="1">
                  <a:txBody>
                    <a:bodyPr/>
                    <a:lstStyle/>
                    <a:p>
                      <a:pPr algn="ctr"/>
                      <a:endParaRPr lang="en-GB" sz="1500" dirty="0"/>
                    </a:p>
                  </a:txBody>
                  <a:tcPr anchor="ctr"/>
                </a:tc>
                <a:tc gridSpan="3">
                  <a:txBody>
                    <a:bodyPr/>
                    <a:lstStyle/>
                    <a:p>
                      <a:pPr algn="ctr"/>
                      <a:r>
                        <a:rPr lang="en-GB" sz="1500" dirty="0" smtClean="0"/>
                        <a:t>Q1</a:t>
                      </a:r>
                      <a:endParaRPr lang="en-GB" sz="1500" dirty="0"/>
                    </a:p>
                  </a:txBody>
                  <a:tcPr anchor="ctr"/>
                </a:tc>
                <a:tc hMerge="1">
                  <a:txBody>
                    <a:bodyPr/>
                    <a:lstStyle/>
                    <a:p>
                      <a:pPr algn="ctr"/>
                      <a:endParaRPr lang="en-GB" sz="1500" dirty="0"/>
                    </a:p>
                  </a:txBody>
                  <a:tcPr anchor="ctr"/>
                </a:tc>
                <a:tc hMerge="1">
                  <a:txBody>
                    <a:bodyPr/>
                    <a:lstStyle/>
                    <a:p>
                      <a:pPr algn="ctr"/>
                      <a:endParaRPr lang="en-GB" sz="1500" dirty="0"/>
                    </a:p>
                  </a:txBody>
                  <a:tcPr anchor="ctr"/>
                </a:tc>
                <a:tc gridSpan="3">
                  <a:txBody>
                    <a:bodyPr/>
                    <a:lstStyle/>
                    <a:p>
                      <a:pPr algn="ctr"/>
                      <a:r>
                        <a:rPr lang="en-GB" sz="1500" dirty="0" smtClean="0"/>
                        <a:t>Q2</a:t>
                      </a:r>
                      <a:endParaRPr lang="en-GB" sz="1500" dirty="0"/>
                    </a:p>
                  </a:txBody>
                  <a:tcPr anchor="ctr"/>
                </a:tc>
                <a:tc hMerge="1">
                  <a:txBody>
                    <a:bodyPr/>
                    <a:lstStyle/>
                    <a:p>
                      <a:pPr algn="ctr"/>
                      <a:endParaRPr lang="en-GB" sz="1500" dirty="0"/>
                    </a:p>
                  </a:txBody>
                  <a:tcPr anchor="ctr"/>
                </a:tc>
                <a:tc hMerge="1">
                  <a:txBody>
                    <a:bodyPr/>
                    <a:lstStyle/>
                    <a:p>
                      <a:pPr algn="ctr"/>
                      <a:endParaRPr lang="en-GB" sz="1500" dirty="0"/>
                    </a:p>
                  </a:txBody>
                  <a:tcPr anchor="ctr"/>
                </a:tc>
                <a:tc gridSpan="3">
                  <a:txBody>
                    <a:bodyPr/>
                    <a:lstStyle/>
                    <a:p>
                      <a:pPr algn="ctr"/>
                      <a:r>
                        <a:rPr lang="en-GB" sz="1500" dirty="0" smtClean="0"/>
                        <a:t>Q3</a:t>
                      </a:r>
                      <a:endParaRPr lang="en-GB" sz="1500" dirty="0"/>
                    </a:p>
                  </a:txBody>
                  <a:tcPr anchor="ctr"/>
                </a:tc>
                <a:tc hMerge="1">
                  <a:txBody>
                    <a:bodyPr/>
                    <a:lstStyle/>
                    <a:p>
                      <a:pPr algn="ctr"/>
                      <a:endParaRPr lang="en-GB" sz="1500" dirty="0"/>
                    </a:p>
                  </a:txBody>
                  <a:tcPr anchor="ctr"/>
                </a:tc>
                <a:tc hMerge="1">
                  <a:txBody>
                    <a:bodyPr/>
                    <a:lstStyle/>
                    <a:p>
                      <a:pPr algn="ctr"/>
                      <a:endParaRPr lang="en-GB" sz="1500" dirty="0"/>
                    </a:p>
                  </a:txBody>
                  <a:tcPr anchor="ctr"/>
                </a:tc>
              </a:tr>
              <a:tr h="137160">
                <a:tc vMerge="1">
                  <a:txBody>
                    <a:bodyPr/>
                    <a:lstStyle/>
                    <a:p>
                      <a:endParaRPr lang="en-GB" sz="1500" dirty="0"/>
                    </a:p>
                  </a:txBody>
                  <a:tcPr>
                    <a:noFill/>
                  </a:tcPr>
                </a:tc>
                <a:tc>
                  <a:txBody>
                    <a:bodyPr/>
                    <a:lstStyle/>
                    <a:p>
                      <a:pPr algn="ctr"/>
                      <a:r>
                        <a:rPr lang="en-GB" sz="1500" dirty="0" smtClean="0"/>
                        <a:t>#</a:t>
                      </a:r>
                      <a:endParaRPr lang="en-GB" sz="1500" dirty="0"/>
                    </a:p>
                  </a:txBody>
                  <a:tcPr anchor="ctr">
                    <a:solidFill>
                      <a:schemeClr val="accent1"/>
                    </a:solidFill>
                  </a:tcPr>
                </a:tc>
                <a:tc>
                  <a:txBody>
                    <a:bodyPr/>
                    <a:lstStyle/>
                    <a:p>
                      <a:pPr algn="ctr"/>
                      <a:r>
                        <a:rPr lang="en-GB" sz="1500" dirty="0" smtClean="0"/>
                        <a:t>G [T/m]</a:t>
                      </a:r>
                      <a:endParaRPr lang="en-GB" sz="1500" dirty="0"/>
                    </a:p>
                  </a:txBody>
                  <a:tcPr anchor="ctr">
                    <a:solidFill>
                      <a:schemeClr val="accent1"/>
                    </a:solidFill>
                  </a:tcPr>
                </a:tc>
                <a:tc>
                  <a:txBody>
                    <a:bodyPr/>
                    <a:lstStyle/>
                    <a:p>
                      <a:pPr algn="ctr"/>
                      <a:r>
                        <a:rPr lang="en-GB" sz="1500" dirty="0" smtClean="0"/>
                        <a:t>L [m]</a:t>
                      </a:r>
                      <a:endParaRPr lang="en-GB" sz="1500" dirty="0"/>
                    </a:p>
                  </a:txBody>
                  <a:tcPr anchor="ctr">
                    <a:solidFill>
                      <a:schemeClr val="accent1"/>
                    </a:solidFill>
                  </a:tcPr>
                </a:tc>
                <a:tc>
                  <a:txBody>
                    <a:bodyPr/>
                    <a:lstStyle/>
                    <a:p>
                      <a:pPr algn="ctr"/>
                      <a:r>
                        <a:rPr lang="en-GB" sz="1500" dirty="0" smtClean="0"/>
                        <a:t>#</a:t>
                      </a:r>
                      <a:endParaRPr lang="en-GB" sz="1500" dirty="0"/>
                    </a:p>
                  </a:txBody>
                  <a:tcPr anchor="ctr">
                    <a:solidFill>
                      <a:schemeClr val="accent1"/>
                    </a:solidFill>
                  </a:tcPr>
                </a:tc>
                <a:tc>
                  <a:txBody>
                    <a:bodyPr/>
                    <a:lstStyle/>
                    <a:p>
                      <a:pPr algn="ctr"/>
                      <a:r>
                        <a:rPr lang="en-GB" sz="1500" dirty="0" smtClean="0"/>
                        <a:t>G [T/m]</a:t>
                      </a:r>
                      <a:endParaRPr lang="en-GB" sz="1500" dirty="0"/>
                    </a:p>
                  </a:txBody>
                  <a:tcPr anchor="ctr">
                    <a:solidFill>
                      <a:schemeClr val="accent1"/>
                    </a:solidFill>
                  </a:tcPr>
                </a:tc>
                <a:tc>
                  <a:txBody>
                    <a:bodyPr/>
                    <a:lstStyle/>
                    <a:p>
                      <a:pPr algn="ctr"/>
                      <a:r>
                        <a:rPr lang="en-GB" sz="1500" dirty="0" smtClean="0"/>
                        <a:t>L [m]</a:t>
                      </a:r>
                      <a:endParaRPr lang="en-GB" sz="1500" dirty="0"/>
                    </a:p>
                  </a:txBody>
                  <a:tcPr anchor="ctr">
                    <a:solidFill>
                      <a:schemeClr val="accent1"/>
                    </a:solidFill>
                  </a:tcPr>
                </a:tc>
                <a:tc>
                  <a:txBody>
                    <a:bodyPr/>
                    <a:lstStyle/>
                    <a:p>
                      <a:pPr algn="ctr"/>
                      <a:r>
                        <a:rPr lang="en-GB" sz="1500" dirty="0" smtClean="0"/>
                        <a:t>#</a:t>
                      </a:r>
                      <a:endParaRPr lang="en-GB" sz="1500" dirty="0"/>
                    </a:p>
                  </a:txBody>
                  <a:tcPr anchor="ctr">
                    <a:solidFill>
                      <a:schemeClr val="accent1"/>
                    </a:solidFill>
                  </a:tcPr>
                </a:tc>
                <a:tc>
                  <a:txBody>
                    <a:bodyPr/>
                    <a:lstStyle/>
                    <a:p>
                      <a:pPr algn="ctr"/>
                      <a:r>
                        <a:rPr lang="en-GB" sz="1500" dirty="0" smtClean="0"/>
                        <a:t>G [T/m]</a:t>
                      </a:r>
                      <a:endParaRPr lang="en-GB" sz="1500" dirty="0"/>
                    </a:p>
                  </a:txBody>
                  <a:tcPr anchor="ctr">
                    <a:solidFill>
                      <a:schemeClr val="accent1"/>
                    </a:solidFill>
                  </a:tcPr>
                </a:tc>
                <a:tc>
                  <a:txBody>
                    <a:bodyPr/>
                    <a:lstStyle/>
                    <a:p>
                      <a:pPr algn="ctr"/>
                      <a:r>
                        <a:rPr lang="en-GB" sz="1500" dirty="0" smtClean="0"/>
                        <a:t>L [m]</a:t>
                      </a:r>
                      <a:endParaRPr lang="en-GB" sz="1500" dirty="0"/>
                    </a:p>
                  </a:txBody>
                  <a:tcPr anchor="ctr">
                    <a:solidFill>
                      <a:schemeClr val="accent1"/>
                    </a:solidFill>
                  </a:tcPr>
                </a:tc>
                <a:tc>
                  <a:txBody>
                    <a:bodyPr/>
                    <a:lstStyle/>
                    <a:p>
                      <a:pPr algn="ctr"/>
                      <a:r>
                        <a:rPr lang="en-GB" sz="1500" dirty="0" smtClean="0"/>
                        <a:t>#</a:t>
                      </a:r>
                      <a:endParaRPr lang="en-GB" sz="1500" dirty="0"/>
                    </a:p>
                  </a:txBody>
                  <a:tcPr anchor="ctr">
                    <a:solidFill>
                      <a:schemeClr val="accent1"/>
                    </a:solidFill>
                  </a:tcPr>
                </a:tc>
                <a:tc>
                  <a:txBody>
                    <a:bodyPr/>
                    <a:lstStyle/>
                    <a:p>
                      <a:pPr algn="ctr"/>
                      <a:r>
                        <a:rPr lang="en-GB" sz="1500" dirty="0" smtClean="0"/>
                        <a:t>G [T/m]</a:t>
                      </a:r>
                      <a:endParaRPr lang="en-GB" sz="1500" dirty="0"/>
                    </a:p>
                  </a:txBody>
                  <a:tcPr anchor="ctr">
                    <a:solidFill>
                      <a:schemeClr val="accent1"/>
                    </a:solidFill>
                  </a:tcPr>
                </a:tc>
                <a:tc>
                  <a:txBody>
                    <a:bodyPr/>
                    <a:lstStyle/>
                    <a:p>
                      <a:pPr algn="ctr"/>
                      <a:r>
                        <a:rPr lang="en-GB" sz="1500" dirty="0" smtClean="0"/>
                        <a:t>L [m]</a:t>
                      </a:r>
                      <a:endParaRPr lang="en-GB" sz="1500" dirty="0"/>
                    </a:p>
                  </a:txBody>
                  <a:tcPr anchor="ctr">
                    <a:solidFill>
                      <a:schemeClr val="accent1"/>
                    </a:solidFill>
                  </a:tcPr>
                </a:tc>
              </a:tr>
              <a:tr h="0">
                <a:tc>
                  <a:txBody>
                    <a:bodyPr/>
                    <a:lstStyle/>
                    <a:p>
                      <a:endParaRPr lang="en-GB" sz="200" dirty="0"/>
                    </a:p>
                  </a:txBody>
                  <a:tcPr>
                    <a:noFill/>
                  </a:tcPr>
                </a:tc>
                <a:tc>
                  <a:txBody>
                    <a:bodyPr/>
                    <a:lstStyle/>
                    <a:p>
                      <a:pPr algn="ctr"/>
                      <a:endParaRPr lang="en-GB" sz="200" dirty="0"/>
                    </a:p>
                  </a:txBody>
                  <a:tcPr anchor="ctr">
                    <a:noFill/>
                  </a:tcPr>
                </a:tc>
                <a:tc>
                  <a:txBody>
                    <a:bodyPr/>
                    <a:lstStyle/>
                    <a:p>
                      <a:pPr algn="ctr"/>
                      <a:endParaRPr lang="en-GB" sz="200" dirty="0"/>
                    </a:p>
                  </a:txBody>
                  <a:tcPr anchor="ctr">
                    <a:noFill/>
                  </a:tcPr>
                </a:tc>
                <a:tc>
                  <a:txBody>
                    <a:bodyPr/>
                    <a:lstStyle/>
                    <a:p>
                      <a:pPr algn="ctr"/>
                      <a:endParaRPr lang="en-GB" sz="200" dirty="0"/>
                    </a:p>
                  </a:txBody>
                  <a:tcPr anchor="ctr">
                    <a:noFill/>
                  </a:tcPr>
                </a:tc>
                <a:tc>
                  <a:txBody>
                    <a:bodyPr/>
                    <a:lstStyle/>
                    <a:p>
                      <a:pPr algn="ctr"/>
                      <a:endParaRPr lang="en-GB" sz="200" dirty="0"/>
                    </a:p>
                  </a:txBody>
                  <a:tcPr anchor="ctr">
                    <a:noFill/>
                  </a:tcPr>
                </a:tc>
                <a:tc>
                  <a:txBody>
                    <a:bodyPr/>
                    <a:lstStyle/>
                    <a:p>
                      <a:pPr algn="ctr"/>
                      <a:endParaRPr lang="en-GB" sz="200" dirty="0"/>
                    </a:p>
                  </a:txBody>
                  <a:tcPr anchor="ctr">
                    <a:noFill/>
                  </a:tcPr>
                </a:tc>
                <a:tc>
                  <a:txBody>
                    <a:bodyPr/>
                    <a:lstStyle/>
                    <a:p>
                      <a:pPr algn="ctr"/>
                      <a:endParaRPr lang="en-GB" sz="200" dirty="0"/>
                    </a:p>
                  </a:txBody>
                  <a:tcPr anchor="ctr">
                    <a:noFill/>
                  </a:tcPr>
                </a:tc>
                <a:tc>
                  <a:txBody>
                    <a:bodyPr/>
                    <a:lstStyle/>
                    <a:p>
                      <a:pPr algn="ctr"/>
                      <a:endParaRPr lang="en-GB" sz="200" dirty="0"/>
                    </a:p>
                  </a:txBody>
                  <a:tcPr anchor="ctr">
                    <a:noFill/>
                  </a:tcPr>
                </a:tc>
                <a:tc>
                  <a:txBody>
                    <a:bodyPr/>
                    <a:lstStyle/>
                    <a:p>
                      <a:pPr algn="ctr"/>
                      <a:endParaRPr lang="en-GB" sz="200" dirty="0"/>
                    </a:p>
                  </a:txBody>
                  <a:tcPr anchor="ctr">
                    <a:noFill/>
                  </a:tcPr>
                </a:tc>
                <a:tc>
                  <a:txBody>
                    <a:bodyPr/>
                    <a:lstStyle/>
                    <a:p>
                      <a:pPr algn="ctr"/>
                      <a:endParaRPr lang="en-GB" sz="200" dirty="0"/>
                    </a:p>
                  </a:txBody>
                  <a:tcPr anchor="ctr">
                    <a:noFill/>
                  </a:tcPr>
                </a:tc>
                <a:tc>
                  <a:txBody>
                    <a:bodyPr/>
                    <a:lstStyle/>
                    <a:p>
                      <a:pPr algn="ctr"/>
                      <a:endParaRPr lang="en-GB" sz="200" dirty="0"/>
                    </a:p>
                  </a:txBody>
                  <a:tcPr anchor="ctr">
                    <a:noFill/>
                  </a:tcPr>
                </a:tc>
                <a:tc>
                  <a:txBody>
                    <a:bodyPr/>
                    <a:lstStyle/>
                    <a:p>
                      <a:pPr algn="ctr"/>
                      <a:endParaRPr lang="en-GB" sz="200" dirty="0"/>
                    </a:p>
                  </a:txBody>
                  <a:tcPr anchor="ctr">
                    <a:noFill/>
                  </a:tcPr>
                </a:tc>
                <a:tc>
                  <a:txBody>
                    <a:bodyPr/>
                    <a:lstStyle/>
                    <a:p>
                      <a:pPr algn="ctr"/>
                      <a:endParaRPr lang="en-GB" sz="200" dirty="0"/>
                    </a:p>
                  </a:txBody>
                  <a:tcPr anchor="ctr">
                    <a:noFill/>
                  </a:tcPr>
                </a:tc>
              </a:tr>
              <a:tr h="324000">
                <a:tc>
                  <a:txBody>
                    <a:bodyPr/>
                    <a:lstStyle/>
                    <a:p>
                      <a:r>
                        <a:rPr lang="en-GB" sz="1500" dirty="0" smtClean="0"/>
                        <a:t>LINAC 1</a:t>
                      </a:r>
                      <a:endParaRPr lang="en-GB" sz="1500" dirty="0"/>
                    </a:p>
                  </a:txBody>
                  <a:tcPr/>
                </a:tc>
                <a:tc>
                  <a:txBody>
                    <a:bodyPr/>
                    <a:lstStyle/>
                    <a:p>
                      <a:pPr algn="ctr"/>
                      <a:r>
                        <a:rPr lang="en-GB" sz="1500" dirty="0" smtClean="0"/>
                        <a:t>18</a:t>
                      </a:r>
                      <a:endParaRPr lang="en-GB" sz="1500" dirty="0"/>
                    </a:p>
                  </a:txBody>
                  <a:tcPr anchor="ctr"/>
                </a:tc>
                <a:tc>
                  <a:txBody>
                    <a:bodyPr/>
                    <a:lstStyle/>
                    <a:p>
                      <a:pPr algn="ctr"/>
                      <a:r>
                        <a:rPr lang="en-GB" sz="1500" dirty="0" smtClean="0"/>
                        <a:t>2.2</a:t>
                      </a:r>
                      <a:endParaRPr lang="en-GB" sz="1500" dirty="0"/>
                    </a:p>
                  </a:txBody>
                  <a:tcPr anchor="ctr"/>
                </a:tc>
                <a:tc>
                  <a:txBody>
                    <a:bodyPr/>
                    <a:lstStyle/>
                    <a:p>
                      <a:pPr algn="ctr"/>
                      <a:r>
                        <a:rPr lang="en-GB" sz="1500" dirty="0" smtClean="0"/>
                        <a:t>1.0</a:t>
                      </a:r>
                      <a:endParaRPr lang="en-GB" sz="1500" dirty="0"/>
                    </a:p>
                  </a:txBody>
                  <a:tcPr anchor="ctr"/>
                </a:tc>
                <a:tc>
                  <a:txBody>
                    <a:bodyPr/>
                    <a:lstStyle/>
                    <a:p>
                      <a:pPr algn="ctr"/>
                      <a:endParaRPr lang="en-GB" sz="1500" dirty="0"/>
                    </a:p>
                  </a:txBody>
                  <a:tcPr anchor="ctr">
                    <a:noFill/>
                  </a:tcPr>
                </a:tc>
                <a:tc>
                  <a:txBody>
                    <a:bodyPr/>
                    <a:lstStyle/>
                    <a:p>
                      <a:pPr algn="ctr"/>
                      <a:endParaRPr lang="en-GB" sz="1500" dirty="0"/>
                    </a:p>
                  </a:txBody>
                  <a:tcPr anchor="ctr">
                    <a:noFill/>
                  </a:tcPr>
                </a:tc>
                <a:tc>
                  <a:txBody>
                    <a:bodyPr/>
                    <a:lstStyle/>
                    <a:p>
                      <a:pPr algn="ctr"/>
                      <a:endParaRPr lang="en-GB" sz="1500" dirty="0"/>
                    </a:p>
                  </a:txBody>
                  <a:tcPr anchor="ctr">
                    <a:noFill/>
                  </a:tcPr>
                </a:tc>
                <a:tc>
                  <a:txBody>
                    <a:bodyPr/>
                    <a:lstStyle/>
                    <a:p>
                      <a:pPr algn="ctr"/>
                      <a:r>
                        <a:rPr lang="en-GB" sz="1500" dirty="0" smtClean="0"/>
                        <a:t>18</a:t>
                      </a:r>
                      <a:endParaRPr lang="en-GB" sz="1500" dirty="0"/>
                    </a:p>
                  </a:txBody>
                  <a:tcPr anchor="ctr"/>
                </a:tc>
                <a:tc>
                  <a:txBody>
                    <a:bodyPr/>
                    <a:lstStyle/>
                    <a:p>
                      <a:pPr algn="ctr"/>
                      <a:r>
                        <a:rPr lang="en-GB" sz="1500" dirty="0" smtClean="0"/>
                        <a:t>2.2</a:t>
                      </a:r>
                      <a:endParaRPr lang="en-GB" sz="1500" dirty="0"/>
                    </a:p>
                  </a:txBody>
                  <a:tcPr anchor="ctr"/>
                </a:tc>
                <a:tc>
                  <a:txBody>
                    <a:bodyPr/>
                    <a:lstStyle/>
                    <a:p>
                      <a:pPr algn="ctr"/>
                      <a:r>
                        <a:rPr lang="en-GB" sz="1500" dirty="0" smtClean="0"/>
                        <a:t>1.0</a:t>
                      </a:r>
                      <a:endParaRPr lang="en-GB" sz="1500" dirty="0"/>
                    </a:p>
                  </a:txBody>
                  <a:tcPr anchor="ctr"/>
                </a:tc>
                <a:tc>
                  <a:txBody>
                    <a:bodyPr/>
                    <a:lstStyle/>
                    <a:p>
                      <a:pPr algn="ctr"/>
                      <a:endParaRPr lang="en-GB" sz="1500" dirty="0"/>
                    </a:p>
                  </a:txBody>
                  <a:tcPr anchor="ctr">
                    <a:noFill/>
                  </a:tcPr>
                </a:tc>
                <a:tc>
                  <a:txBody>
                    <a:bodyPr/>
                    <a:lstStyle/>
                    <a:p>
                      <a:pPr algn="ctr"/>
                      <a:endParaRPr lang="en-GB" sz="1500" dirty="0"/>
                    </a:p>
                  </a:txBody>
                  <a:tcPr anchor="ctr">
                    <a:noFill/>
                  </a:tcPr>
                </a:tc>
                <a:tc>
                  <a:txBody>
                    <a:bodyPr/>
                    <a:lstStyle/>
                    <a:p>
                      <a:pPr algn="ctr"/>
                      <a:endParaRPr lang="en-GB" sz="1500" dirty="0"/>
                    </a:p>
                  </a:txBody>
                  <a:tcPr anchor="ctr">
                    <a:noFill/>
                  </a:tcPr>
                </a:tc>
              </a:tr>
              <a:tr h="324000">
                <a:tc>
                  <a:txBody>
                    <a:bodyPr/>
                    <a:lstStyle/>
                    <a:p>
                      <a:r>
                        <a:rPr lang="en-GB" sz="1500" dirty="0" smtClean="0"/>
                        <a:t>LINAC 2</a:t>
                      </a:r>
                      <a:endParaRPr lang="en-GB" sz="1500" dirty="0"/>
                    </a:p>
                  </a:txBody>
                  <a:tcPr/>
                </a:tc>
                <a:tc>
                  <a:txBody>
                    <a:bodyPr/>
                    <a:lstStyle/>
                    <a:p>
                      <a:pPr algn="ctr"/>
                      <a:r>
                        <a:rPr lang="en-GB" sz="1500" dirty="0" smtClean="0"/>
                        <a:t>18</a:t>
                      </a:r>
                      <a:endParaRPr lang="en-GB" sz="1500" dirty="0"/>
                    </a:p>
                  </a:txBody>
                  <a:tcPr anchor="ctr"/>
                </a:tc>
                <a:tc>
                  <a:txBody>
                    <a:bodyPr/>
                    <a:lstStyle/>
                    <a:p>
                      <a:pPr algn="ctr"/>
                      <a:r>
                        <a:rPr lang="en-GB" sz="1500" dirty="0" smtClean="0"/>
                        <a:t>2.2</a:t>
                      </a:r>
                      <a:endParaRPr lang="en-GB" sz="1500" dirty="0"/>
                    </a:p>
                  </a:txBody>
                  <a:tcPr anchor="ctr"/>
                </a:tc>
                <a:tc>
                  <a:txBody>
                    <a:bodyPr/>
                    <a:lstStyle/>
                    <a:p>
                      <a:pPr algn="ctr"/>
                      <a:r>
                        <a:rPr lang="en-GB" sz="1500" dirty="0" smtClean="0"/>
                        <a:t>1.0</a:t>
                      </a:r>
                      <a:endParaRPr lang="en-GB" sz="1500" dirty="0"/>
                    </a:p>
                  </a:txBody>
                  <a:tcPr anchor="ctr"/>
                </a:tc>
                <a:tc>
                  <a:txBody>
                    <a:bodyPr/>
                    <a:lstStyle/>
                    <a:p>
                      <a:pPr algn="ctr"/>
                      <a:endParaRPr lang="en-GB" sz="1500" dirty="0"/>
                    </a:p>
                  </a:txBody>
                  <a:tcPr anchor="ctr">
                    <a:noFill/>
                  </a:tcPr>
                </a:tc>
                <a:tc>
                  <a:txBody>
                    <a:bodyPr/>
                    <a:lstStyle/>
                    <a:p>
                      <a:pPr algn="ctr"/>
                      <a:endParaRPr lang="en-GB" sz="1500" dirty="0"/>
                    </a:p>
                  </a:txBody>
                  <a:tcPr anchor="ctr">
                    <a:noFill/>
                  </a:tcPr>
                </a:tc>
                <a:tc>
                  <a:txBody>
                    <a:bodyPr/>
                    <a:lstStyle/>
                    <a:p>
                      <a:pPr algn="ctr"/>
                      <a:endParaRPr lang="en-GB" sz="1500" dirty="0"/>
                    </a:p>
                  </a:txBody>
                  <a:tcPr anchor="ctr">
                    <a:noFill/>
                  </a:tcPr>
                </a:tc>
                <a:tc>
                  <a:txBody>
                    <a:bodyPr/>
                    <a:lstStyle/>
                    <a:p>
                      <a:pPr algn="ctr"/>
                      <a:r>
                        <a:rPr lang="en-GB" sz="1500" dirty="0" smtClean="0"/>
                        <a:t>18</a:t>
                      </a:r>
                      <a:endParaRPr lang="en-GB" sz="1500" dirty="0"/>
                    </a:p>
                  </a:txBody>
                  <a:tcPr anchor="ctr"/>
                </a:tc>
                <a:tc>
                  <a:txBody>
                    <a:bodyPr/>
                    <a:lstStyle/>
                    <a:p>
                      <a:pPr algn="ctr"/>
                      <a:r>
                        <a:rPr lang="en-GB" sz="1500" dirty="0" smtClean="0"/>
                        <a:t>2.2</a:t>
                      </a:r>
                      <a:endParaRPr lang="en-GB" sz="1500" dirty="0"/>
                    </a:p>
                  </a:txBody>
                  <a:tcPr anchor="ctr"/>
                </a:tc>
                <a:tc>
                  <a:txBody>
                    <a:bodyPr/>
                    <a:lstStyle/>
                    <a:p>
                      <a:pPr algn="ctr"/>
                      <a:r>
                        <a:rPr lang="en-GB" sz="1500" dirty="0" smtClean="0"/>
                        <a:t>1.0</a:t>
                      </a:r>
                      <a:endParaRPr lang="en-GB" sz="1500" dirty="0"/>
                    </a:p>
                  </a:txBody>
                  <a:tcPr anchor="ctr"/>
                </a:tc>
                <a:tc>
                  <a:txBody>
                    <a:bodyPr/>
                    <a:lstStyle/>
                    <a:p>
                      <a:pPr algn="ctr"/>
                      <a:endParaRPr lang="en-GB" sz="1500" dirty="0"/>
                    </a:p>
                  </a:txBody>
                  <a:tcPr anchor="ctr">
                    <a:noFill/>
                  </a:tcPr>
                </a:tc>
                <a:tc>
                  <a:txBody>
                    <a:bodyPr/>
                    <a:lstStyle/>
                    <a:p>
                      <a:pPr algn="ctr"/>
                      <a:endParaRPr lang="en-GB" sz="1500" dirty="0"/>
                    </a:p>
                  </a:txBody>
                  <a:tcPr anchor="ctr">
                    <a:noFill/>
                  </a:tcPr>
                </a:tc>
                <a:tc>
                  <a:txBody>
                    <a:bodyPr/>
                    <a:lstStyle/>
                    <a:p>
                      <a:pPr algn="ctr"/>
                      <a:endParaRPr lang="en-GB" sz="1500" dirty="0"/>
                    </a:p>
                  </a:txBody>
                  <a:tcPr anchor="ctr">
                    <a:noFill/>
                  </a:tcPr>
                </a:tc>
              </a:tr>
              <a:tr h="0">
                <a:tc>
                  <a:txBody>
                    <a:bodyPr/>
                    <a:lstStyle/>
                    <a:p>
                      <a:endParaRPr lang="en-GB" sz="200" dirty="0"/>
                    </a:p>
                  </a:txBody>
                  <a:tcPr>
                    <a:noFill/>
                  </a:tcPr>
                </a:tc>
                <a:tc>
                  <a:txBody>
                    <a:bodyPr/>
                    <a:lstStyle/>
                    <a:p>
                      <a:pPr algn="ctr"/>
                      <a:endParaRPr lang="en-GB" sz="200" dirty="0"/>
                    </a:p>
                  </a:txBody>
                  <a:tcPr anchor="ctr">
                    <a:noFill/>
                  </a:tcPr>
                </a:tc>
                <a:tc>
                  <a:txBody>
                    <a:bodyPr/>
                    <a:lstStyle/>
                    <a:p>
                      <a:pPr algn="ctr"/>
                      <a:endParaRPr lang="en-GB" sz="200" dirty="0"/>
                    </a:p>
                  </a:txBody>
                  <a:tcPr anchor="ctr">
                    <a:noFill/>
                  </a:tcPr>
                </a:tc>
                <a:tc>
                  <a:txBody>
                    <a:bodyPr/>
                    <a:lstStyle/>
                    <a:p>
                      <a:pPr algn="ctr"/>
                      <a:endParaRPr lang="en-GB" sz="200" dirty="0"/>
                    </a:p>
                  </a:txBody>
                  <a:tcPr anchor="ctr">
                    <a:noFill/>
                  </a:tcPr>
                </a:tc>
                <a:tc>
                  <a:txBody>
                    <a:bodyPr/>
                    <a:lstStyle/>
                    <a:p>
                      <a:pPr algn="ctr"/>
                      <a:endParaRPr lang="en-GB" sz="200" dirty="0"/>
                    </a:p>
                  </a:txBody>
                  <a:tcPr anchor="ctr">
                    <a:noFill/>
                  </a:tcPr>
                </a:tc>
                <a:tc>
                  <a:txBody>
                    <a:bodyPr/>
                    <a:lstStyle/>
                    <a:p>
                      <a:pPr algn="ctr"/>
                      <a:endParaRPr lang="en-GB" sz="200" dirty="0"/>
                    </a:p>
                  </a:txBody>
                  <a:tcPr anchor="ctr">
                    <a:noFill/>
                  </a:tcPr>
                </a:tc>
                <a:tc>
                  <a:txBody>
                    <a:bodyPr/>
                    <a:lstStyle/>
                    <a:p>
                      <a:pPr algn="ctr"/>
                      <a:endParaRPr lang="en-GB" sz="200" dirty="0"/>
                    </a:p>
                  </a:txBody>
                  <a:tcPr anchor="ctr">
                    <a:noFill/>
                  </a:tcPr>
                </a:tc>
                <a:tc>
                  <a:txBody>
                    <a:bodyPr/>
                    <a:lstStyle/>
                    <a:p>
                      <a:pPr algn="ctr"/>
                      <a:endParaRPr lang="en-GB" sz="200" dirty="0"/>
                    </a:p>
                  </a:txBody>
                  <a:tcPr anchor="ctr">
                    <a:noFill/>
                  </a:tcPr>
                </a:tc>
                <a:tc>
                  <a:txBody>
                    <a:bodyPr/>
                    <a:lstStyle/>
                    <a:p>
                      <a:pPr algn="ctr"/>
                      <a:endParaRPr lang="en-GB" sz="200" dirty="0"/>
                    </a:p>
                  </a:txBody>
                  <a:tcPr anchor="ctr">
                    <a:noFill/>
                  </a:tcPr>
                </a:tc>
                <a:tc>
                  <a:txBody>
                    <a:bodyPr/>
                    <a:lstStyle/>
                    <a:p>
                      <a:pPr algn="ctr"/>
                      <a:endParaRPr lang="en-GB" sz="200" dirty="0"/>
                    </a:p>
                  </a:txBody>
                  <a:tcPr anchor="ctr">
                    <a:noFill/>
                  </a:tcPr>
                </a:tc>
                <a:tc>
                  <a:txBody>
                    <a:bodyPr/>
                    <a:lstStyle/>
                    <a:p>
                      <a:pPr algn="ctr"/>
                      <a:endParaRPr lang="en-GB" sz="200" dirty="0"/>
                    </a:p>
                  </a:txBody>
                  <a:tcPr anchor="ctr">
                    <a:noFill/>
                  </a:tcPr>
                </a:tc>
                <a:tc>
                  <a:txBody>
                    <a:bodyPr/>
                    <a:lstStyle/>
                    <a:p>
                      <a:pPr algn="ctr"/>
                      <a:endParaRPr lang="en-GB" sz="200" dirty="0"/>
                    </a:p>
                  </a:txBody>
                  <a:tcPr anchor="ctr">
                    <a:noFill/>
                  </a:tcPr>
                </a:tc>
                <a:tc>
                  <a:txBody>
                    <a:bodyPr/>
                    <a:lstStyle/>
                    <a:p>
                      <a:pPr algn="ctr"/>
                      <a:endParaRPr lang="en-GB" sz="200" dirty="0"/>
                    </a:p>
                  </a:txBody>
                  <a:tcPr anchor="ctr">
                    <a:noFill/>
                  </a:tcPr>
                </a:tc>
              </a:tr>
              <a:tr h="324000">
                <a:tc>
                  <a:txBody>
                    <a:bodyPr/>
                    <a:lstStyle/>
                    <a:p>
                      <a:r>
                        <a:rPr lang="en-GB" sz="1500" dirty="0" smtClean="0"/>
                        <a:t>Arc 1 (10.5 GeV)</a:t>
                      </a:r>
                      <a:endParaRPr lang="en-GB" sz="1500" dirty="0"/>
                    </a:p>
                  </a:txBody>
                  <a:tcPr/>
                </a:tc>
                <a:tc>
                  <a:txBody>
                    <a:bodyPr/>
                    <a:lstStyle/>
                    <a:p>
                      <a:pPr algn="ctr"/>
                      <a:r>
                        <a:rPr lang="en-GB" sz="1500" dirty="0" smtClean="0"/>
                        <a:t>60</a:t>
                      </a:r>
                      <a:endParaRPr lang="en-GB" sz="1500" dirty="0"/>
                    </a:p>
                  </a:txBody>
                  <a:tcPr anchor="ctr"/>
                </a:tc>
                <a:tc>
                  <a:txBody>
                    <a:bodyPr/>
                    <a:lstStyle/>
                    <a:p>
                      <a:pPr algn="ctr"/>
                      <a:r>
                        <a:rPr lang="en-GB" sz="1500" dirty="0" smtClean="0"/>
                        <a:t>3.2</a:t>
                      </a:r>
                      <a:endParaRPr lang="en-GB" sz="1500" dirty="0"/>
                    </a:p>
                  </a:txBody>
                  <a:tcPr anchor="ctr"/>
                </a:tc>
                <a:tc>
                  <a:txBody>
                    <a:bodyPr/>
                    <a:lstStyle/>
                    <a:p>
                      <a:pPr algn="ctr"/>
                      <a:r>
                        <a:rPr lang="en-GB" sz="1500" dirty="0" smtClean="0"/>
                        <a:t>1.0</a:t>
                      </a:r>
                      <a:endParaRPr lang="en-GB" sz="1500" dirty="0"/>
                    </a:p>
                  </a:txBody>
                  <a:tcPr anchor="ctr"/>
                </a:tc>
                <a:tc>
                  <a:txBody>
                    <a:bodyPr/>
                    <a:lstStyle/>
                    <a:p>
                      <a:pPr algn="ctr"/>
                      <a:r>
                        <a:rPr lang="en-GB" sz="1500" dirty="0" smtClean="0"/>
                        <a:t>60</a:t>
                      </a:r>
                      <a:endParaRPr lang="en-GB" sz="1500" dirty="0"/>
                    </a:p>
                  </a:txBody>
                  <a:tcPr anchor="ctr"/>
                </a:tc>
                <a:tc>
                  <a:txBody>
                    <a:bodyPr/>
                    <a:lstStyle/>
                    <a:p>
                      <a:pPr algn="ctr"/>
                      <a:r>
                        <a:rPr lang="en-GB" sz="1500" dirty="0" smtClean="0"/>
                        <a:t>10.5</a:t>
                      </a:r>
                      <a:endParaRPr lang="en-GB" sz="1500" dirty="0"/>
                    </a:p>
                  </a:txBody>
                  <a:tcPr anchor="ctr"/>
                </a:tc>
                <a:tc>
                  <a:txBody>
                    <a:bodyPr/>
                    <a:lstStyle/>
                    <a:p>
                      <a:pPr algn="ctr"/>
                      <a:r>
                        <a:rPr lang="en-GB" sz="1500" dirty="0" smtClean="0"/>
                        <a:t>1.0</a:t>
                      </a:r>
                      <a:endParaRPr lang="en-GB" sz="1500" dirty="0"/>
                    </a:p>
                  </a:txBody>
                  <a:tcPr anchor="ctr"/>
                </a:tc>
                <a:tc>
                  <a:txBody>
                    <a:bodyPr/>
                    <a:lstStyle/>
                    <a:p>
                      <a:pPr algn="ctr"/>
                      <a:r>
                        <a:rPr lang="en-GB" sz="1500" dirty="0" smtClean="0"/>
                        <a:t>60</a:t>
                      </a:r>
                      <a:endParaRPr lang="en-GB" sz="1500" dirty="0"/>
                    </a:p>
                  </a:txBody>
                  <a:tcPr anchor="ctr"/>
                </a:tc>
                <a:tc>
                  <a:txBody>
                    <a:bodyPr/>
                    <a:lstStyle/>
                    <a:p>
                      <a:pPr algn="ctr"/>
                      <a:r>
                        <a:rPr lang="en-GB" sz="1500" dirty="0" smtClean="0"/>
                        <a:t>11.1</a:t>
                      </a:r>
                      <a:endParaRPr lang="en-GB" sz="1500" dirty="0"/>
                    </a:p>
                  </a:txBody>
                  <a:tcPr anchor="ctr"/>
                </a:tc>
                <a:tc>
                  <a:txBody>
                    <a:bodyPr/>
                    <a:lstStyle/>
                    <a:p>
                      <a:pPr algn="ctr"/>
                      <a:r>
                        <a:rPr lang="en-GB" sz="1500" dirty="0" smtClean="0"/>
                        <a:t>1.0</a:t>
                      </a:r>
                      <a:endParaRPr lang="en-GB" sz="1500" dirty="0"/>
                    </a:p>
                  </a:txBody>
                  <a:tcPr anchor="ctr"/>
                </a:tc>
                <a:tc>
                  <a:txBody>
                    <a:bodyPr/>
                    <a:lstStyle/>
                    <a:p>
                      <a:pPr algn="ctr"/>
                      <a:r>
                        <a:rPr lang="en-GB" sz="1500" dirty="0" smtClean="0"/>
                        <a:t>60</a:t>
                      </a:r>
                      <a:endParaRPr lang="en-GB" sz="1500" dirty="0"/>
                    </a:p>
                  </a:txBody>
                  <a:tcPr anchor="ctr"/>
                </a:tc>
                <a:tc>
                  <a:txBody>
                    <a:bodyPr/>
                    <a:lstStyle/>
                    <a:p>
                      <a:pPr algn="ctr"/>
                      <a:r>
                        <a:rPr lang="en-GB" sz="1500" dirty="0" smtClean="0"/>
                        <a:t>10.5</a:t>
                      </a:r>
                      <a:endParaRPr lang="en-GB" sz="1500" dirty="0"/>
                    </a:p>
                  </a:txBody>
                  <a:tcPr anchor="ctr"/>
                </a:tc>
                <a:tc>
                  <a:txBody>
                    <a:bodyPr/>
                    <a:lstStyle/>
                    <a:p>
                      <a:pPr algn="ctr"/>
                      <a:r>
                        <a:rPr lang="en-GB" sz="1500" dirty="0" smtClean="0"/>
                        <a:t>1.0</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Arc 2 (20.5 GeV)</a:t>
                      </a:r>
                    </a:p>
                  </a:txBody>
                  <a:tcPr/>
                </a:tc>
                <a:tc>
                  <a:txBody>
                    <a:bodyPr/>
                    <a:lstStyle/>
                    <a:p>
                      <a:pPr algn="ctr"/>
                      <a:r>
                        <a:rPr lang="en-GB" sz="1500" baseline="0" dirty="0" smtClean="0"/>
                        <a:t>60</a:t>
                      </a:r>
                      <a:endParaRPr lang="en-GB" sz="1500" baseline="0" dirty="0"/>
                    </a:p>
                  </a:txBody>
                  <a:tcPr anchor="ctr"/>
                </a:tc>
                <a:tc>
                  <a:txBody>
                    <a:bodyPr/>
                    <a:lstStyle/>
                    <a:p>
                      <a:pPr algn="ctr"/>
                      <a:r>
                        <a:rPr lang="en-GB" sz="1500" baseline="0" dirty="0" smtClean="0"/>
                        <a:t>6.2</a:t>
                      </a:r>
                      <a:endParaRPr lang="en-GB" sz="1500" baseline="0" dirty="0"/>
                    </a:p>
                  </a:txBody>
                  <a:tcPr anchor="ctr"/>
                </a:tc>
                <a:tc>
                  <a:txBody>
                    <a:bodyPr/>
                    <a:lstStyle/>
                    <a:p>
                      <a:pPr algn="ctr"/>
                      <a:r>
                        <a:rPr lang="en-GB" sz="1500" dirty="0" smtClean="0"/>
                        <a:t>1.0</a:t>
                      </a:r>
                      <a:endParaRPr lang="en-GB" sz="1500" baseline="30000" dirty="0"/>
                    </a:p>
                  </a:txBody>
                  <a:tcPr anchor="ctr"/>
                </a:tc>
                <a:tc>
                  <a:txBody>
                    <a:bodyPr/>
                    <a:lstStyle/>
                    <a:p>
                      <a:pPr algn="ctr"/>
                      <a:r>
                        <a:rPr lang="en-GB" sz="1500" baseline="0" dirty="0" smtClean="0"/>
                        <a:t>60</a:t>
                      </a:r>
                      <a:endParaRPr lang="en-GB" sz="1500" baseline="0" dirty="0"/>
                    </a:p>
                  </a:txBody>
                  <a:tcPr anchor="ctr"/>
                </a:tc>
                <a:tc>
                  <a:txBody>
                    <a:bodyPr/>
                    <a:lstStyle/>
                    <a:p>
                      <a:pPr algn="ctr"/>
                      <a:r>
                        <a:rPr lang="en-GB" sz="1500" baseline="0" dirty="0" smtClean="0"/>
                        <a:t>20.5</a:t>
                      </a:r>
                      <a:endParaRPr lang="en-GB" sz="1500" baseline="0" dirty="0"/>
                    </a:p>
                  </a:txBody>
                  <a:tcPr anchor="ctr"/>
                </a:tc>
                <a:tc>
                  <a:txBody>
                    <a:bodyPr/>
                    <a:lstStyle/>
                    <a:p>
                      <a:pPr algn="ctr"/>
                      <a:r>
                        <a:rPr lang="en-GB" sz="1500" dirty="0" smtClean="0"/>
                        <a:t>1.0</a:t>
                      </a:r>
                      <a:endParaRPr lang="en-GB" sz="1500" baseline="30000" dirty="0"/>
                    </a:p>
                  </a:txBody>
                  <a:tcPr anchor="ctr"/>
                </a:tc>
                <a:tc>
                  <a:txBody>
                    <a:bodyPr/>
                    <a:lstStyle/>
                    <a:p>
                      <a:pPr algn="ctr"/>
                      <a:r>
                        <a:rPr lang="en-GB" sz="1500" baseline="0" dirty="0" smtClean="0"/>
                        <a:t>60</a:t>
                      </a:r>
                      <a:endParaRPr lang="en-GB" sz="1500" baseline="0" dirty="0"/>
                    </a:p>
                  </a:txBody>
                  <a:tcPr anchor="ctr"/>
                </a:tc>
                <a:tc>
                  <a:txBody>
                    <a:bodyPr/>
                    <a:lstStyle/>
                    <a:p>
                      <a:pPr algn="ctr"/>
                      <a:r>
                        <a:rPr lang="en-GB" sz="1500" baseline="0" dirty="0" smtClean="0"/>
                        <a:t>21.6</a:t>
                      </a:r>
                      <a:endParaRPr lang="en-GB" sz="1500" baseline="0" dirty="0"/>
                    </a:p>
                  </a:txBody>
                  <a:tcPr anchor="ctr"/>
                </a:tc>
                <a:tc>
                  <a:txBody>
                    <a:bodyPr/>
                    <a:lstStyle/>
                    <a:p>
                      <a:pPr algn="ctr"/>
                      <a:r>
                        <a:rPr lang="en-GB" sz="1500" dirty="0" smtClean="0"/>
                        <a:t>1.0</a:t>
                      </a:r>
                      <a:endParaRPr lang="en-GB" sz="1500" baseline="30000" dirty="0"/>
                    </a:p>
                  </a:txBody>
                  <a:tcPr anchor="ctr"/>
                </a:tc>
                <a:tc>
                  <a:txBody>
                    <a:bodyPr/>
                    <a:lstStyle/>
                    <a:p>
                      <a:pPr algn="ctr"/>
                      <a:r>
                        <a:rPr lang="en-GB" sz="1500" baseline="0" dirty="0" smtClean="0"/>
                        <a:t>60</a:t>
                      </a:r>
                      <a:endParaRPr lang="en-GB" sz="1500" baseline="0" dirty="0"/>
                    </a:p>
                  </a:txBody>
                  <a:tcPr anchor="ctr"/>
                </a:tc>
                <a:tc>
                  <a:txBody>
                    <a:bodyPr/>
                    <a:lstStyle/>
                    <a:p>
                      <a:pPr algn="ctr"/>
                      <a:r>
                        <a:rPr lang="en-GB" sz="1500" baseline="0" dirty="0" smtClean="0"/>
                        <a:t>20.6</a:t>
                      </a:r>
                      <a:endParaRPr lang="en-GB" sz="1500" baseline="0" dirty="0"/>
                    </a:p>
                  </a:txBody>
                  <a:tcPr anchor="ctr"/>
                </a:tc>
                <a:tc>
                  <a:txBody>
                    <a:bodyPr/>
                    <a:lstStyle/>
                    <a:p>
                      <a:pPr algn="ctr"/>
                      <a:r>
                        <a:rPr lang="en-GB" sz="1500" dirty="0" smtClean="0"/>
                        <a:t>1.0</a:t>
                      </a:r>
                      <a:endParaRPr lang="en-GB" sz="1500" baseline="300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Arc 3 (30.5 GeV)</a:t>
                      </a:r>
                    </a:p>
                  </a:txBody>
                  <a:tcPr/>
                </a:tc>
                <a:tc>
                  <a:txBody>
                    <a:bodyPr/>
                    <a:lstStyle/>
                    <a:p>
                      <a:pPr algn="ctr"/>
                      <a:r>
                        <a:rPr lang="en-GB" sz="1500" dirty="0" smtClean="0"/>
                        <a:t>60</a:t>
                      </a:r>
                      <a:endParaRPr lang="en-GB" sz="1500" dirty="0"/>
                    </a:p>
                  </a:txBody>
                  <a:tcPr anchor="ctr"/>
                </a:tc>
                <a:tc>
                  <a:txBody>
                    <a:bodyPr/>
                    <a:lstStyle/>
                    <a:p>
                      <a:pPr algn="ctr"/>
                      <a:r>
                        <a:rPr lang="en-GB" sz="1500" dirty="0" smtClean="0"/>
                        <a:t>12.4</a:t>
                      </a:r>
                      <a:endParaRPr lang="en-GB" sz="1500" dirty="0"/>
                    </a:p>
                  </a:txBody>
                  <a:tcPr anchor="ctr"/>
                </a:tc>
                <a:tc>
                  <a:txBody>
                    <a:bodyPr/>
                    <a:lstStyle/>
                    <a:p>
                      <a:pPr algn="ctr"/>
                      <a:r>
                        <a:rPr lang="en-GB" sz="1500" dirty="0" smtClean="0"/>
                        <a:t>1.0</a:t>
                      </a:r>
                      <a:endParaRPr lang="en-GB" sz="1500" dirty="0"/>
                    </a:p>
                  </a:txBody>
                  <a:tcPr anchor="ctr"/>
                </a:tc>
                <a:tc>
                  <a:txBody>
                    <a:bodyPr/>
                    <a:lstStyle/>
                    <a:p>
                      <a:pPr algn="ctr"/>
                      <a:r>
                        <a:rPr lang="en-GB" sz="1500" dirty="0" smtClean="0"/>
                        <a:t>60</a:t>
                      </a:r>
                      <a:endParaRPr lang="en-GB" sz="1500" dirty="0"/>
                    </a:p>
                  </a:txBody>
                  <a:tcPr anchor="ctr"/>
                </a:tc>
                <a:tc>
                  <a:txBody>
                    <a:bodyPr/>
                    <a:lstStyle/>
                    <a:p>
                      <a:pPr algn="ctr"/>
                      <a:r>
                        <a:rPr lang="en-GB" sz="1500" dirty="0" smtClean="0"/>
                        <a:t>17.5</a:t>
                      </a:r>
                      <a:endParaRPr lang="en-GB" sz="1500" dirty="0"/>
                    </a:p>
                  </a:txBody>
                  <a:tcPr anchor="ctr"/>
                </a:tc>
                <a:tc>
                  <a:txBody>
                    <a:bodyPr/>
                    <a:lstStyle/>
                    <a:p>
                      <a:pPr algn="ctr"/>
                      <a:r>
                        <a:rPr lang="en-GB" sz="1500" dirty="0" smtClean="0"/>
                        <a:t>1.0</a:t>
                      </a:r>
                      <a:endParaRPr lang="en-GB" sz="1500" dirty="0"/>
                    </a:p>
                  </a:txBody>
                  <a:tcPr anchor="ctr"/>
                </a:tc>
                <a:tc>
                  <a:txBody>
                    <a:bodyPr/>
                    <a:lstStyle/>
                    <a:p>
                      <a:pPr algn="ctr"/>
                      <a:r>
                        <a:rPr lang="en-GB" sz="1500" dirty="0" smtClean="0"/>
                        <a:t>60</a:t>
                      </a:r>
                      <a:endParaRPr lang="en-GB" sz="1500" dirty="0"/>
                    </a:p>
                  </a:txBody>
                  <a:tcPr anchor="ctr"/>
                </a:tc>
                <a:tc>
                  <a:txBody>
                    <a:bodyPr/>
                    <a:lstStyle/>
                    <a:p>
                      <a:pPr algn="ctr"/>
                      <a:r>
                        <a:rPr lang="en-GB" sz="1500" dirty="0" smtClean="0"/>
                        <a:t>24.6</a:t>
                      </a:r>
                      <a:endParaRPr lang="en-GB" sz="1500" dirty="0"/>
                    </a:p>
                  </a:txBody>
                  <a:tcPr anchor="ctr"/>
                </a:tc>
                <a:tc>
                  <a:txBody>
                    <a:bodyPr/>
                    <a:lstStyle/>
                    <a:p>
                      <a:pPr algn="ctr"/>
                      <a:r>
                        <a:rPr lang="en-GB" sz="1500" dirty="0" smtClean="0"/>
                        <a:t>1.0</a:t>
                      </a:r>
                      <a:endParaRPr lang="en-GB" sz="1500" dirty="0"/>
                    </a:p>
                  </a:txBody>
                  <a:tcPr anchor="ctr"/>
                </a:tc>
                <a:tc>
                  <a:txBody>
                    <a:bodyPr/>
                    <a:lstStyle/>
                    <a:p>
                      <a:pPr algn="ctr"/>
                      <a:r>
                        <a:rPr lang="en-GB" sz="1500" dirty="0" smtClean="0"/>
                        <a:t>60</a:t>
                      </a:r>
                      <a:endParaRPr lang="en-GB" sz="1500" dirty="0"/>
                    </a:p>
                  </a:txBody>
                  <a:tcPr anchor="ctr"/>
                </a:tc>
                <a:tc>
                  <a:txBody>
                    <a:bodyPr/>
                    <a:lstStyle/>
                    <a:p>
                      <a:pPr algn="ctr"/>
                      <a:r>
                        <a:rPr lang="en-GB" sz="1500" dirty="0" smtClean="0"/>
                        <a:t>17.9</a:t>
                      </a:r>
                      <a:endParaRPr lang="en-GB" sz="1500" dirty="0"/>
                    </a:p>
                  </a:txBody>
                  <a:tcPr anchor="ctr"/>
                </a:tc>
                <a:tc>
                  <a:txBody>
                    <a:bodyPr/>
                    <a:lstStyle/>
                    <a:p>
                      <a:pPr algn="ctr"/>
                      <a:r>
                        <a:rPr lang="en-GB" sz="1500" dirty="0" smtClean="0"/>
                        <a:t>1.0</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Arc 4 (40.5 GeV)</a:t>
                      </a:r>
                    </a:p>
                  </a:txBody>
                  <a:tcPr/>
                </a:tc>
                <a:tc>
                  <a:txBody>
                    <a:bodyPr/>
                    <a:lstStyle/>
                    <a:p>
                      <a:pPr algn="ctr"/>
                      <a:r>
                        <a:rPr lang="en-GB" sz="1500" dirty="0" smtClean="0"/>
                        <a:t>60</a:t>
                      </a:r>
                      <a:endParaRPr lang="en-GB" sz="1500" dirty="0"/>
                    </a:p>
                  </a:txBody>
                  <a:tcPr anchor="ctr"/>
                </a:tc>
                <a:tc>
                  <a:txBody>
                    <a:bodyPr/>
                    <a:lstStyle/>
                    <a:p>
                      <a:pPr algn="ctr"/>
                      <a:r>
                        <a:rPr lang="en-GB" sz="1500" dirty="0" smtClean="0"/>
                        <a:t>16.5</a:t>
                      </a:r>
                      <a:endParaRPr lang="en-GB" sz="1500" dirty="0"/>
                    </a:p>
                  </a:txBody>
                  <a:tcPr anchor="ctr"/>
                </a:tc>
                <a:tc>
                  <a:txBody>
                    <a:bodyPr/>
                    <a:lstStyle/>
                    <a:p>
                      <a:pPr algn="ctr"/>
                      <a:r>
                        <a:rPr lang="en-GB" sz="1500" dirty="0" smtClean="0"/>
                        <a:t>1.0</a:t>
                      </a:r>
                      <a:endParaRPr lang="en-GB" sz="1500" dirty="0"/>
                    </a:p>
                  </a:txBody>
                  <a:tcPr anchor="ctr"/>
                </a:tc>
                <a:tc>
                  <a:txBody>
                    <a:bodyPr/>
                    <a:lstStyle/>
                    <a:p>
                      <a:pPr algn="ctr"/>
                      <a:r>
                        <a:rPr lang="en-GB" sz="1500" dirty="0" smtClean="0"/>
                        <a:t>60</a:t>
                      </a:r>
                      <a:endParaRPr lang="en-GB" sz="1500" dirty="0"/>
                    </a:p>
                  </a:txBody>
                  <a:tcPr anchor="ctr"/>
                </a:tc>
                <a:tc>
                  <a:txBody>
                    <a:bodyPr/>
                    <a:lstStyle/>
                    <a:p>
                      <a:pPr algn="ctr"/>
                      <a:r>
                        <a:rPr lang="en-GB" sz="1500" dirty="0" smtClean="0"/>
                        <a:t>23.2</a:t>
                      </a:r>
                      <a:endParaRPr lang="en-GB" sz="1500" dirty="0"/>
                    </a:p>
                  </a:txBody>
                  <a:tcPr anchor="ctr"/>
                </a:tc>
                <a:tc>
                  <a:txBody>
                    <a:bodyPr/>
                    <a:lstStyle/>
                    <a:p>
                      <a:pPr algn="ctr"/>
                      <a:r>
                        <a:rPr lang="en-GB" sz="1500" dirty="0" smtClean="0"/>
                        <a:t>1.0</a:t>
                      </a:r>
                      <a:endParaRPr lang="en-GB" sz="1500" dirty="0"/>
                    </a:p>
                  </a:txBody>
                  <a:tcPr anchor="ctr"/>
                </a:tc>
                <a:tc>
                  <a:txBody>
                    <a:bodyPr/>
                    <a:lstStyle/>
                    <a:p>
                      <a:pPr algn="ctr"/>
                      <a:r>
                        <a:rPr lang="en-GB" sz="1500" dirty="0" smtClean="0"/>
                        <a:t>60</a:t>
                      </a:r>
                      <a:endParaRPr lang="en-GB" sz="1500" dirty="0"/>
                    </a:p>
                  </a:txBody>
                  <a:tcPr anchor="ctr"/>
                </a:tc>
                <a:tc>
                  <a:txBody>
                    <a:bodyPr/>
                    <a:lstStyle/>
                    <a:p>
                      <a:pPr algn="ctr"/>
                      <a:r>
                        <a:rPr lang="en-GB" sz="1500" dirty="0" smtClean="0"/>
                        <a:t>32.6</a:t>
                      </a:r>
                      <a:endParaRPr lang="en-GB" sz="1500" dirty="0"/>
                    </a:p>
                  </a:txBody>
                  <a:tcPr anchor="ctr"/>
                </a:tc>
                <a:tc>
                  <a:txBody>
                    <a:bodyPr/>
                    <a:lstStyle/>
                    <a:p>
                      <a:pPr algn="ctr"/>
                      <a:r>
                        <a:rPr lang="en-GB" sz="1500" dirty="0" smtClean="0"/>
                        <a:t>1.0</a:t>
                      </a:r>
                      <a:endParaRPr lang="en-GB" sz="1500" dirty="0"/>
                    </a:p>
                  </a:txBody>
                  <a:tcPr anchor="ctr"/>
                </a:tc>
                <a:tc>
                  <a:txBody>
                    <a:bodyPr/>
                    <a:lstStyle/>
                    <a:p>
                      <a:pPr algn="ctr"/>
                      <a:r>
                        <a:rPr lang="en-GB" sz="1500" dirty="0" smtClean="0"/>
                        <a:t>60</a:t>
                      </a:r>
                      <a:endParaRPr lang="en-GB" sz="1500" dirty="0"/>
                    </a:p>
                  </a:txBody>
                  <a:tcPr anchor="ctr"/>
                </a:tc>
                <a:tc>
                  <a:txBody>
                    <a:bodyPr/>
                    <a:lstStyle/>
                    <a:p>
                      <a:pPr algn="ctr"/>
                      <a:r>
                        <a:rPr lang="en-GB" sz="1500" dirty="0" smtClean="0"/>
                        <a:t>23.8</a:t>
                      </a:r>
                      <a:endParaRPr lang="en-GB" sz="1500" dirty="0"/>
                    </a:p>
                  </a:txBody>
                  <a:tcPr anchor="ctr"/>
                </a:tc>
                <a:tc>
                  <a:txBody>
                    <a:bodyPr/>
                    <a:lstStyle/>
                    <a:p>
                      <a:pPr algn="ctr"/>
                      <a:r>
                        <a:rPr lang="en-GB" sz="1500" dirty="0" smtClean="0"/>
                        <a:t>1.0</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Arc 5 (50.5 GeV)</a:t>
                      </a:r>
                    </a:p>
                  </a:txBody>
                  <a:tcPr/>
                </a:tc>
                <a:tc>
                  <a:txBody>
                    <a:bodyPr/>
                    <a:lstStyle/>
                    <a:p>
                      <a:pPr algn="ctr"/>
                      <a:r>
                        <a:rPr lang="en-GB" sz="1500" dirty="0" smtClean="0"/>
                        <a:t>60</a:t>
                      </a:r>
                      <a:endParaRPr lang="en-GB" sz="1500" dirty="0"/>
                    </a:p>
                  </a:txBody>
                  <a:tcPr anchor="ctr"/>
                </a:tc>
                <a:tc>
                  <a:txBody>
                    <a:bodyPr/>
                    <a:lstStyle/>
                    <a:p>
                      <a:pPr algn="ctr"/>
                      <a:r>
                        <a:rPr lang="en-GB" sz="1500" dirty="0" smtClean="0"/>
                        <a:t>29.2</a:t>
                      </a:r>
                      <a:endParaRPr lang="en-GB" sz="1500" dirty="0"/>
                    </a:p>
                  </a:txBody>
                  <a:tcPr anchor="ctr"/>
                </a:tc>
                <a:tc>
                  <a:txBody>
                    <a:bodyPr/>
                    <a:lstStyle/>
                    <a:p>
                      <a:pPr algn="ctr"/>
                      <a:r>
                        <a:rPr lang="en-GB" sz="1500" dirty="0" smtClean="0"/>
                        <a:t>1.0</a:t>
                      </a:r>
                      <a:endParaRPr lang="en-GB" sz="1500" dirty="0"/>
                    </a:p>
                  </a:txBody>
                  <a:tcPr anchor="ctr"/>
                </a:tc>
                <a:tc>
                  <a:txBody>
                    <a:bodyPr/>
                    <a:lstStyle/>
                    <a:p>
                      <a:pPr algn="ctr"/>
                      <a:r>
                        <a:rPr lang="en-GB" sz="1500" dirty="0" smtClean="0"/>
                        <a:t>60</a:t>
                      </a:r>
                      <a:endParaRPr lang="en-GB" sz="1500" dirty="0"/>
                    </a:p>
                  </a:txBody>
                  <a:tcPr anchor="ctr"/>
                </a:tc>
                <a:tc>
                  <a:txBody>
                    <a:bodyPr/>
                    <a:lstStyle/>
                    <a:p>
                      <a:pPr algn="ctr"/>
                      <a:r>
                        <a:rPr lang="en-GB" sz="1500" dirty="0" smtClean="0"/>
                        <a:t>28.9</a:t>
                      </a:r>
                      <a:endParaRPr lang="en-GB" sz="1500" dirty="0"/>
                    </a:p>
                  </a:txBody>
                  <a:tcPr anchor="ctr"/>
                </a:tc>
                <a:tc>
                  <a:txBody>
                    <a:bodyPr/>
                    <a:lstStyle/>
                    <a:p>
                      <a:pPr algn="ctr"/>
                      <a:r>
                        <a:rPr lang="en-GB" sz="1500" dirty="0" smtClean="0"/>
                        <a:t>1.0</a:t>
                      </a:r>
                      <a:endParaRPr lang="en-GB" sz="1500" dirty="0"/>
                    </a:p>
                  </a:txBody>
                  <a:tcPr anchor="ctr"/>
                </a:tc>
                <a:tc>
                  <a:txBody>
                    <a:bodyPr/>
                    <a:lstStyle/>
                    <a:p>
                      <a:pPr algn="ctr"/>
                      <a:r>
                        <a:rPr lang="en-GB" sz="1500" dirty="0" smtClean="0"/>
                        <a:t>60</a:t>
                      </a:r>
                      <a:endParaRPr lang="en-GB" sz="1500" dirty="0"/>
                    </a:p>
                  </a:txBody>
                  <a:tcPr anchor="ctr"/>
                </a:tc>
                <a:tc>
                  <a:txBody>
                    <a:bodyPr/>
                    <a:lstStyle/>
                    <a:p>
                      <a:pPr algn="ctr"/>
                      <a:r>
                        <a:rPr lang="en-GB" sz="1500" dirty="0" smtClean="0"/>
                        <a:t>40.8</a:t>
                      </a:r>
                      <a:endParaRPr lang="en-GB" sz="1500" dirty="0"/>
                    </a:p>
                  </a:txBody>
                  <a:tcPr anchor="ctr"/>
                </a:tc>
                <a:tc>
                  <a:txBody>
                    <a:bodyPr/>
                    <a:lstStyle/>
                    <a:p>
                      <a:pPr algn="ctr"/>
                      <a:r>
                        <a:rPr lang="en-GB" sz="1500" dirty="0" smtClean="0"/>
                        <a:t>1.0</a:t>
                      </a:r>
                      <a:endParaRPr lang="en-GB" sz="1500" dirty="0"/>
                    </a:p>
                  </a:txBody>
                  <a:tcPr anchor="ctr"/>
                </a:tc>
                <a:tc>
                  <a:txBody>
                    <a:bodyPr/>
                    <a:lstStyle/>
                    <a:p>
                      <a:pPr algn="ctr"/>
                      <a:r>
                        <a:rPr lang="en-GB" sz="1500" dirty="0" smtClean="0"/>
                        <a:t>60</a:t>
                      </a:r>
                      <a:endParaRPr lang="en-GB" sz="1500" dirty="0"/>
                    </a:p>
                  </a:txBody>
                  <a:tcPr anchor="ctr"/>
                </a:tc>
                <a:tc>
                  <a:txBody>
                    <a:bodyPr/>
                    <a:lstStyle/>
                    <a:p>
                      <a:pPr algn="ctr"/>
                      <a:r>
                        <a:rPr lang="en-GB" sz="1500" dirty="0" smtClean="0"/>
                        <a:t>29.7</a:t>
                      </a:r>
                      <a:endParaRPr lang="en-GB" sz="1500" dirty="0"/>
                    </a:p>
                  </a:txBody>
                  <a:tcPr anchor="ctr"/>
                </a:tc>
                <a:tc>
                  <a:txBody>
                    <a:bodyPr/>
                    <a:lstStyle/>
                    <a:p>
                      <a:pPr algn="ctr"/>
                      <a:r>
                        <a:rPr lang="en-GB" sz="1500" dirty="0" smtClean="0"/>
                        <a:t>1.0</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Arc 6 (60.5 GeV)</a:t>
                      </a:r>
                    </a:p>
                  </a:txBody>
                  <a:tcPr/>
                </a:tc>
                <a:tc>
                  <a:txBody>
                    <a:bodyPr/>
                    <a:lstStyle/>
                    <a:p>
                      <a:pPr algn="ctr"/>
                      <a:r>
                        <a:rPr lang="en-GB" sz="1500" dirty="0" smtClean="0"/>
                        <a:t>60</a:t>
                      </a:r>
                      <a:endParaRPr lang="en-GB" sz="1500" dirty="0"/>
                    </a:p>
                  </a:txBody>
                  <a:tcPr anchor="ctr"/>
                </a:tc>
                <a:tc>
                  <a:txBody>
                    <a:bodyPr/>
                    <a:lstStyle/>
                    <a:p>
                      <a:pPr algn="ctr"/>
                      <a:r>
                        <a:rPr lang="en-GB" sz="1500" dirty="0" smtClean="0"/>
                        <a:t>35.0</a:t>
                      </a:r>
                      <a:endParaRPr lang="en-GB" sz="1500" dirty="0"/>
                    </a:p>
                  </a:txBody>
                  <a:tcPr anchor="ctr"/>
                </a:tc>
                <a:tc>
                  <a:txBody>
                    <a:bodyPr/>
                    <a:lstStyle/>
                    <a:p>
                      <a:pPr algn="ctr"/>
                      <a:r>
                        <a:rPr lang="en-GB" sz="1500" dirty="0" smtClean="0"/>
                        <a:t>1.0</a:t>
                      </a:r>
                      <a:endParaRPr lang="en-GB" sz="1500" dirty="0"/>
                    </a:p>
                  </a:txBody>
                  <a:tcPr anchor="ctr"/>
                </a:tc>
                <a:tc>
                  <a:txBody>
                    <a:bodyPr/>
                    <a:lstStyle/>
                    <a:p>
                      <a:pPr algn="ctr"/>
                      <a:r>
                        <a:rPr lang="en-GB" sz="1500" dirty="0" smtClean="0"/>
                        <a:t>60</a:t>
                      </a:r>
                      <a:endParaRPr lang="en-GB" sz="1500" dirty="0"/>
                    </a:p>
                  </a:txBody>
                  <a:tcPr anchor="ctr"/>
                </a:tc>
                <a:tc>
                  <a:txBody>
                    <a:bodyPr/>
                    <a:lstStyle/>
                    <a:p>
                      <a:pPr algn="ctr"/>
                      <a:r>
                        <a:rPr lang="en-GB" sz="1500" dirty="0" smtClean="0"/>
                        <a:t>34.6</a:t>
                      </a:r>
                      <a:endParaRPr lang="en-GB" sz="1500" dirty="0"/>
                    </a:p>
                  </a:txBody>
                  <a:tcPr anchor="ctr"/>
                </a:tc>
                <a:tc>
                  <a:txBody>
                    <a:bodyPr/>
                    <a:lstStyle/>
                    <a:p>
                      <a:pPr algn="ctr"/>
                      <a:r>
                        <a:rPr lang="en-GB" sz="1500" dirty="0" smtClean="0"/>
                        <a:t>1.0</a:t>
                      </a:r>
                      <a:endParaRPr lang="en-GB" sz="1500" dirty="0"/>
                    </a:p>
                  </a:txBody>
                  <a:tcPr anchor="ctr"/>
                </a:tc>
                <a:tc>
                  <a:txBody>
                    <a:bodyPr/>
                    <a:lstStyle/>
                    <a:p>
                      <a:pPr algn="ctr"/>
                      <a:r>
                        <a:rPr lang="en-GB" sz="1500" dirty="0" smtClean="0"/>
                        <a:t>60</a:t>
                      </a:r>
                      <a:endParaRPr lang="en-GB" sz="1500" dirty="0"/>
                    </a:p>
                  </a:txBody>
                  <a:tcPr anchor="ctr"/>
                </a:tc>
                <a:tc>
                  <a:txBody>
                    <a:bodyPr/>
                    <a:lstStyle/>
                    <a:p>
                      <a:pPr algn="ctr"/>
                      <a:r>
                        <a:rPr lang="en-GB" sz="1500" dirty="0" smtClean="0"/>
                        <a:t>48.9</a:t>
                      </a:r>
                      <a:endParaRPr lang="en-GB" sz="1500" dirty="0"/>
                    </a:p>
                  </a:txBody>
                  <a:tcPr anchor="ctr"/>
                </a:tc>
                <a:tc>
                  <a:txBody>
                    <a:bodyPr/>
                    <a:lstStyle/>
                    <a:p>
                      <a:pPr algn="ctr"/>
                      <a:r>
                        <a:rPr lang="en-GB" sz="1500" dirty="0" smtClean="0"/>
                        <a:t>1.0</a:t>
                      </a:r>
                      <a:endParaRPr lang="en-GB" sz="1500" dirty="0"/>
                    </a:p>
                  </a:txBody>
                  <a:tcPr anchor="ctr"/>
                </a:tc>
                <a:tc>
                  <a:txBody>
                    <a:bodyPr/>
                    <a:lstStyle/>
                    <a:p>
                      <a:pPr algn="ctr"/>
                      <a:r>
                        <a:rPr lang="en-GB" sz="1500" dirty="0" smtClean="0"/>
                        <a:t>60</a:t>
                      </a:r>
                      <a:endParaRPr lang="en-GB" sz="1500" dirty="0"/>
                    </a:p>
                  </a:txBody>
                  <a:tcPr anchor="ctr"/>
                </a:tc>
                <a:tc>
                  <a:txBody>
                    <a:bodyPr/>
                    <a:lstStyle/>
                    <a:p>
                      <a:pPr algn="ctr"/>
                      <a:r>
                        <a:rPr lang="en-GB" sz="1500" dirty="0" smtClean="0"/>
                        <a:t>35.5</a:t>
                      </a:r>
                      <a:endParaRPr lang="en-GB" sz="1500" dirty="0"/>
                    </a:p>
                  </a:txBody>
                  <a:tcPr anchor="ctr"/>
                </a:tc>
                <a:tc>
                  <a:txBody>
                    <a:bodyPr/>
                    <a:lstStyle/>
                    <a:p>
                      <a:pPr algn="ctr"/>
                      <a:r>
                        <a:rPr lang="en-GB" sz="1500" dirty="0" smtClean="0"/>
                        <a:t>1.0</a:t>
                      </a:r>
                      <a:endParaRPr lang="en-GB" sz="1500" dirty="0"/>
                    </a:p>
                  </a:txBody>
                  <a:tcPr anchor="ctr"/>
                </a:tc>
              </a:tr>
            </a:tbl>
          </a:graphicData>
        </a:graphic>
      </p:graphicFrame>
      <p:sp>
        <p:nvSpPr>
          <p:cNvPr id="13" name="TextBox 12"/>
          <p:cNvSpPr txBox="1"/>
          <p:nvPr/>
        </p:nvSpPr>
        <p:spPr>
          <a:xfrm>
            <a:off x="838200" y="4540984"/>
            <a:ext cx="8940800" cy="1631216"/>
          </a:xfrm>
          <a:prstGeom prst="rect">
            <a:avLst/>
          </a:prstGeom>
          <a:noFill/>
        </p:spPr>
        <p:txBody>
          <a:bodyPr wrap="square" rtlCol="0">
            <a:spAutoFit/>
          </a:bodyPr>
          <a:lstStyle/>
          <a:p>
            <a:r>
              <a:rPr lang="en-US" sz="2000" u="sng" dirty="0" smtClean="0"/>
              <a:t>Proposed solution</a:t>
            </a:r>
          </a:p>
          <a:p>
            <a:pPr marL="252000" indent="-180000">
              <a:buFont typeface="Arial" charset="0"/>
              <a:buChar char="•"/>
            </a:pPr>
            <a:r>
              <a:rPr lang="en-US" sz="2000" dirty="0" smtClean="0"/>
              <a:t>one type of quadrupoles for the Linacs</a:t>
            </a:r>
          </a:p>
          <a:p>
            <a:pPr marL="252000" indent="-180000">
              <a:buFont typeface="Arial" charset="0"/>
              <a:buChar char="•"/>
            </a:pPr>
            <a:r>
              <a:rPr lang="en-US" sz="2000" dirty="0" smtClean="0"/>
              <a:t>one type of quadrupoles for the arcs in two different lengths</a:t>
            </a:r>
          </a:p>
          <a:p>
            <a:r>
              <a:rPr lang="en-US" sz="2000" dirty="0" smtClean="0"/>
              <a:t>	Q2 		1.2 m</a:t>
            </a:r>
          </a:p>
          <a:p>
            <a:r>
              <a:rPr lang="en-US" sz="2000" dirty="0"/>
              <a:t>	</a:t>
            </a:r>
            <a:r>
              <a:rPr lang="en-US" sz="2000" dirty="0" smtClean="0"/>
              <a:t>Q0, Q1 and Q3	0.9 m</a:t>
            </a:r>
          </a:p>
        </p:txBody>
      </p:sp>
    </p:spTree>
    <p:extLst>
      <p:ext uri="{BB962C8B-B14F-4D97-AF65-F5344CB8AC3E}">
        <p14:creationId xmlns:p14="http://schemas.microsoft.com/office/powerpoint/2010/main" val="8196521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LR quadrupoles: design (recirculator)</a:t>
            </a:r>
            <a:endParaRPr lang="en-US" dirty="0"/>
          </a:p>
        </p:txBody>
      </p:sp>
      <p:sp>
        <p:nvSpPr>
          <p:cNvPr id="4" name="Date Placeholder 3"/>
          <p:cNvSpPr>
            <a:spLocks noGrp="1"/>
          </p:cNvSpPr>
          <p:nvPr>
            <p:ph type="dt" sz="half" idx="10"/>
          </p:nvPr>
        </p:nvSpPr>
        <p:spPr/>
        <p:txBody>
          <a:bodyPr/>
          <a:lstStyle/>
          <a:p>
            <a:r>
              <a:rPr lang="en-US" smtClean="0"/>
              <a:t>14 Jun. 2012</a:t>
            </a:r>
            <a:endParaRPr lang="en-US" dirty="0"/>
          </a:p>
        </p:txBody>
      </p:sp>
      <p:sp>
        <p:nvSpPr>
          <p:cNvPr id="5" name="Footer Placeholder 4"/>
          <p:cNvSpPr>
            <a:spLocks noGrp="1"/>
          </p:cNvSpPr>
          <p:nvPr>
            <p:ph type="ftr" sz="quarter" idx="11"/>
          </p:nvPr>
        </p:nvSpPr>
        <p:spPr/>
        <p:txBody>
          <a:bodyPr/>
          <a:lstStyle/>
          <a:p>
            <a:pPr algn="ctr"/>
            <a:r>
              <a:rPr lang="en-US" dirty="0" smtClean="0"/>
              <a:t>Attilio Milanese</a:t>
            </a:r>
            <a:endParaRPr lang="en-US" dirty="0"/>
          </a:p>
        </p:txBody>
      </p:sp>
      <p:sp>
        <p:nvSpPr>
          <p:cNvPr id="6" name="Slide Number Placeholder 5"/>
          <p:cNvSpPr>
            <a:spLocks noGrp="1"/>
          </p:cNvSpPr>
          <p:nvPr>
            <p:ph type="sldNum" sz="quarter" idx="12"/>
          </p:nvPr>
        </p:nvSpPr>
        <p:spPr/>
        <p:txBody>
          <a:bodyPr/>
          <a:lstStyle/>
          <a:p>
            <a:pPr algn="r"/>
            <a:fld id="{0CF90FD8-B023-486F-B6EE-DCFB485F1C64}" type="slidenum">
              <a:rPr lang="en-US" smtClean="0"/>
              <a:pPr algn="r"/>
              <a:t>13</a:t>
            </a:fld>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8000" y="-3348000"/>
            <a:ext cx="9851621" cy="13923471"/>
          </a:xfrm>
          <a:prstGeom prst="rect">
            <a:avLst/>
          </a:prstGeom>
        </p:spPr>
      </p:pic>
      <p:graphicFrame>
        <p:nvGraphicFramePr>
          <p:cNvPr id="7" name="Table 6"/>
          <p:cNvGraphicFramePr>
            <a:graphicFrameLocks noGrp="1"/>
          </p:cNvGraphicFramePr>
          <p:nvPr>
            <p:extLst>
              <p:ext uri="{D42A27DB-BD31-4B8C-83A1-F6EECF244321}">
                <p14:modId xmlns:p14="http://schemas.microsoft.com/office/powerpoint/2010/main" val="343376780"/>
              </p:ext>
            </p:extLst>
          </p:nvPr>
        </p:nvGraphicFramePr>
        <p:xfrm>
          <a:off x="4114800" y="990600"/>
          <a:ext cx="4860000" cy="5184000"/>
        </p:xfrm>
        <a:graphic>
          <a:graphicData uri="http://schemas.openxmlformats.org/drawingml/2006/table">
            <a:tbl>
              <a:tblPr bandRow="1">
                <a:tableStyleId>{5C22544A-7EE6-4342-B048-85BDC9FD1C3A}</a:tableStyleId>
              </a:tblPr>
              <a:tblGrid>
                <a:gridCol w="3060000"/>
                <a:gridCol w="1800000"/>
              </a:tblGrid>
              <a:tr h="324000">
                <a:tc>
                  <a:txBody>
                    <a:bodyPr/>
                    <a:lstStyle/>
                    <a:p>
                      <a:r>
                        <a:rPr lang="en-GB" sz="1500" dirty="0" smtClean="0"/>
                        <a:t>beam energy</a:t>
                      </a:r>
                      <a:endParaRPr lang="en-GB" sz="1500" dirty="0"/>
                    </a:p>
                  </a:txBody>
                  <a:tcPr/>
                </a:tc>
                <a:tc>
                  <a:txBody>
                    <a:bodyPr/>
                    <a:lstStyle/>
                    <a:p>
                      <a:pPr algn="ctr"/>
                      <a:r>
                        <a:rPr lang="en-GB" sz="1500" dirty="0" smtClean="0"/>
                        <a:t>10.5</a:t>
                      </a:r>
                      <a:r>
                        <a:rPr lang="en-GB" sz="1500" baseline="0" dirty="0" smtClean="0"/>
                        <a:t> to 60.5 GeV</a:t>
                      </a:r>
                      <a:endParaRPr lang="en-GB" sz="1500" dirty="0"/>
                    </a:p>
                  </a:txBody>
                  <a:tcPr anchor="ctr"/>
                </a:tc>
              </a:tr>
              <a:tr h="324000">
                <a:tc>
                  <a:txBody>
                    <a:bodyPr/>
                    <a:lstStyle/>
                    <a:p>
                      <a:r>
                        <a:rPr lang="en-GB" sz="1500" dirty="0" smtClean="0"/>
                        <a:t>field gradient</a:t>
                      </a:r>
                      <a:endParaRPr lang="en-GB" sz="1500" dirty="0"/>
                    </a:p>
                  </a:txBody>
                  <a:tcPr/>
                </a:tc>
                <a:tc>
                  <a:txBody>
                    <a:bodyPr/>
                    <a:lstStyle/>
                    <a:p>
                      <a:pPr algn="ctr"/>
                      <a:r>
                        <a:rPr lang="en-GB" sz="1500" baseline="0" dirty="0" smtClean="0"/>
                        <a:t>41 T/m</a:t>
                      </a:r>
                      <a:endParaRPr lang="en-GB" sz="1500" baseline="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magnetic length (short/long)</a:t>
                      </a:r>
                    </a:p>
                  </a:txBody>
                  <a:tcPr/>
                </a:tc>
                <a:tc>
                  <a:txBody>
                    <a:bodyPr/>
                    <a:lstStyle/>
                    <a:p>
                      <a:pPr algn="ctr"/>
                      <a:r>
                        <a:rPr lang="en-GB" sz="1500" dirty="0" smtClean="0"/>
                        <a:t>0.9 / 1.2 m</a:t>
                      </a:r>
                      <a:endParaRPr lang="en-GB" sz="1500" dirty="0"/>
                    </a:p>
                  </a:txBody>
                  <a:tcPr anchor="ctr"/>
                </a:tc>
              </a:tr>
              <a:tr h="324000">
                <a:tc>
                  <a:txBody>
                    <a:bodyPr/>
                    <a:lstStyle/>
                    <a:p>
                      <a:r>
                        <a:rPr lang="en-GB" sz="1500" dirty="0" smtClean="0"/>
                        <a:t>aperture radius</a:t>
                      </a:r>
                      <a:endParaRPr lang="en-GB" sz="1500" dirty="0"/>
                    </a:p>
                  </a:txBody>
                  <a:tcPr/>
                </a:tc>
                <a:tc>
                  <a:txBody>
                    <a:bodyPr/>
                    <a:lstStyle/>
                    <a:p>
                      <a:pPr algn="ctr"/>
                      <a:r>
                        <a:rPr lang="en-GB" sz="1500" dirty="0" smtClean="0"/>
                        <a:t>20 mm</a:t>
                      </a:r>
                      <a:endParaRPr lang="en-GB" sz="1500" dirty="0"/>
                    </a:p>
                  </a:txBody>
                  <a:tcPr anchor="ctr"/>
                </a:tc>
              </a:tr>
              <a:tr h="324000">
                <a:tc>
                  <a:txBody>
                    <a:bodyPr/>
                    <a:lstStyle/>
                    <a:p>
                      <a:r>
                        <a:rPr lang="en-GB" sz="1500" dirty="0" smtClean="0"/>
                        <a:t>pole root width</a:t>
                      </a:r>
                      <a:endParaRPr lang="en-GB" sz="1500" dirty="0"/>
                    </a:p>
                  </a:txBody>
                  <a:tcPr/>
                </a:tc>
                <a:tc>
                  <a:txBody>
                    <a:bodyPr/>
                    <a:lstStyle/>
                    <a:p>
                      <a:pPr algn="ctr"/>
                      <a:r>
                        <a:rPr lang="en-GB" sz="1500" dirty="0" smtClean="0">
                          <a:solidFill>
                            <a:schemeClr val="tx1"/>
                          </a:solidFill>
                        </a:rPr>
                        <a:t>57 mm</a:t>
                      </a:r>
                      <a:endParaRPr lang="en-GB" sz="1500" dirty="0">
                        <a:solidFill>
                          <a:schemeClr val="tx1"/>
                        </a:solidFill>
                      </a:endParaRPr>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mass (short/long)</a:t>
                      </a:r>
                    </a:p>
                  </a:txBody>
                  <a:tcPr/>
                </a:tc>
                <a:tc>
                  <a:txBody>
                    <a:bodyPr/>
                    <a:lstStyle/>
                    <a:p>
                      <a:pPr algn="ctr"/>
                      <a:r>
                        <a:rPr lang="en-GB" sz="1500" dirty="0" smtClean="0"/>
                        <a:t>750</a:t>
                      </a:r>
                      <a:r>
                        <a:rPr lang="en-GB" sz="1500" baseline="0" dirty="0" smtClean="0"/>
                        <a:t> / 980</a:t>
                      </a:r>
                      <a:r>
                        <a:rPr lang="en-GB" sz="1500" dirty="0" smtClean="0"/>
                        <a:t> kg</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number</a:t>
                      </a:r>
                      <a:r>
                        <a:rPr lang="en-GB" sz="1500" baseline="0" dirty="0" smtClean="0"/>
                        <a:t> of magnets (Q0+Q1+Q2+Q3)</a:t>
                      </a:r>
                      <a:endParaRPr lang="en-GB" sz="1500" dirty="0" smtClean="0"/>
                    </a:p>
                  </a:txBody>
                  <a:tcPr/>
                </a:tc>
                <a:tc>
                  <a:txBody>
                    <a:bodyPr/>
                    <a:lstStyle/>
                    <a:p>
                      <a:pPr algn="ctr"/>
                      <a:r>
                        <a:rPr lang="en-GB" sz="1500" dirty="0" smtClean="0"/>
                        <a:t>6</a:t>
                      </a:r>
                      <a:r>
                        <a:rPr lang="en-GB" sz="1500" baseline="0" dirty="0" smtClean="0"/>
                        <a:t> × 240 = 1440</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current @ 41</a:t>
                      </a:r>
                      <a:r>
                        <a:rPr lang="en-GB" sz="1500" baseline="0" dirty="0" smtClean="0"/>
                        <a:t> T/m</a:t>
                      </a:r>
                      <a:endParaRPr lang="en-GB" sz="1500" dirty="0" smtClean="0"/>
                    </a:p>
                  </a:txBody>
                  <a:tcPr/>
                </a:tc>
                <a:tc>
                  <a:txBody>
                    <a:bodyPr/>
                    <a:lstStyle/>
                    <a:p>
                      <a:pPr algn="ctr"/>
                      <a:r>
                        <a:rPr lang="en-GB" sz="1500" dirty="0" smtClean="0"/>
                        <a:t>400 A</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number of turns per pole</a:t>
                      </a:r>
                    </a:p>
                  </a:txBody>
                  <a:tcPr/>
                </a:tc>
                <a:tc>
                  <a:txBody>
                    <a:bodyPr/>
                    <a:lstStyle/>
                    <a:p>
                      <a:pPr algn="ctr"/>
                      <a:r>
                        <a:rPr lang="en-GB" sz="1500" dirty="0" smtClean="0"/>
                        <a:t>17</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current density</a:t>
                      </a:r>
                      <a:r>
                        <a:rPr lang="en-GB" sz="1500" baseline="0" dirty="0" smtClean="0"/>
                        <a:t> @ 41 T/m</a:t>
                      </a:r>
                      <a:endParaRPr lang="en-GB" sz="1500" dirty="0" smtClean="0"/>
                    </a:p>
                  </a:txBody>
                  <a:tcPr/>
                </a:tc>
                <a:tc>
                  <a:txBody>
                    <a:bodyPr/>
                    <a:lstStyle/>
                    <a:p>
                      <a:pPr algn="ctr"/>
                      <a:r>
                        <a:rPr lang="en-GB" sz="1500" dirty="0" smtClean="0"/>
                        <a:t>4.8 A/mm</a:t>
                      </a:r>
                      <a:r>
                        <a:rPr lang="en-GB" sz="1500" baseline="30000" dirty="0" smtClean="0"/>
                        <a:t>2</a:t>
                      </a:r>
                      <a:endParaRPr lang="en-GB" sz="1500" baseline="300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conductor material</a:t>
                      </a:r>
                    </a:p>
                  </a:txBody>
                  <a:tcPr/>
                </a:tc>
                <a:tc>
                  <a:txBody>
                    <a:bodyPr/>
                    <a:lstStyle/>
                    <a:p>
                      <a:pPr algn="ctr"/>
                      <a:r>
                        <a:rPr lang="en-GB" sz="1500" dirty="0" smtClean="0"/>
                        <a:t>copper</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inductance (short</a:t>
                      </a:r>
                      <a:r>
                        <a:rPr lang="en-GB" sz="1500" baseline="0" dirty="0" smtClean="0"/>
                        <a:t>/long)</a:t>
                      </a:r>
                      <a:endParaRPr lang="en-GB" sz="1500" dirty="0" smtClean="0"/>
                    </a:p>
                  </a:txBody>
                  <a:tcPr/>
                </a:tc>
                <a:tc>
                  <a:txBody>
                    <a:bodyPr/>
                    <a:lstStyle/>
                    <a:p>
                      <a:pPr algn="ctr"/>
                      <a:r>
                        <a:rPr lang="en-GB" sz="1500" dirty="0" smtClean="0"/>
                        <a:t>17 / 22 </a:t>
                      </a:r>
                      <a:r>
                        <a:rPr lang="en-GB" sz="1500" dirty="0" err="1" smtClean="0"/>
                        <a:t>mH</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resistance (short/long)</a:t>
                      </a:r>
                    </a:p>
                  </a:txBody>
                  <a:tcPr/>
                </a:tc>
                <a:tc>
                  <a:txBody>
                    <a:bodyPr/>
                    <a:lstStyle/>
                    <a:p>
                      <a:pPr algn="ctr"/>
                      <a:r>
                        <a:rPr lang="en-GB" sz="1500" dirty="0" smtClean="0"/>
                        <a:t>30 / 40 m</a:t>
                      </a:r>
                      <a:r>
                        <a:rPr lang="en-US" sz="1500" dirty="0" smtClean="0">
                          <a:sym typeface="Symbol"/>
                        </a:rPr>
                        <a:t></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power @ 60.5 GeV (short/long)</a:t>
                      </a:r>
                    </a:p>
                  </a:txBody>
                  <a:tcPr/>
                </a:tc>
                <a:tc>
                  <a:txBody>
                    <a:bodyPr/>
                    <a:lstStyle/>
                    <a:p>
                      <a:pPr algn="ctr"/>
                      <a:r>
                        <a:rPr lang="en-GB" sz="1500" dirty="0" smtClean="0"/>
                        <a:t>4.8 / 6.4 kW</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total power</a:t>
                      </a:r>
                      <a:r>
                        <a:rPr lang="en-GB" sz="1500" baseline="0" dirty="0" smtClean="0"/>
                        <a:t> 6 arcs (10.5 to 60.5 GeV)</a:t>
                      </a:r>
                      <a:endParaRPr lang="en-GB" sz="1500" dirty="0" smtClean="0"/>
                    </a:p>
                  </a:txBody>
                  <a:tcPr/>
                </a:tc>
                <a:tc>
                  <a:txBody>
                    <a:bodyPr/>
                    <a:lstStyle/>
                    <a:p>
                      <a:pPr algn="ctr"/>
                      <a:r>
                        <a:rPr lang="en-GB" sz="1500" dirty="0" smtClean="0"/>
                        <a:t>3.17 MW</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cooling</a:t>
                      </a:r>
                    </a:p>
                  </a:txBody>
                  <a:tcPr/>
                </a:tc>
                <a:tc>
                  <a:txBody>
                    <a:bodyPr/>
                    <a:lstStyle/>
                    <a:p>
                      <a:pPr algn="ctr"/>
                      <a:r>
                        <a:rPr lang="en-GB" sz="1500" dirty="0" smtClean="0"/>
                        <a:t>water</a:t>
                      </a:r>
                      <a:endParaRPr lang="en-GB" sz="1500" dirty="0"/>
                    </a:p>
                  </a:txBody>
                  <a:tcPr anchor="ctr"/>
                </a:tc>
              </a:tr>
            </a:tbl>
          </a:graphicData>
        </a:graphic>
      </p:graphicFrame>
    </p:spTree>
    <p:extLst>
      <p:ext uri="{BB962C8B-B14F-4D97-AF65-F5344CB8AC3E}">
        <p14:creationId xmlns:p14="http://schemas.microsoft.com/office/powerpoint/2010/main" val="26704393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LR quadrupoles: design (linac)</a:t>
            </a:r>
            <a:endParaRPr lang="en-US" dirty="0"/>
          </a:p>
        </p:txBody>
      </p:sp>
      <p:sp>
        <p:nvSpPr>
          <p:cNvPr id="4" name="Date Placeholder 3"/>
          <p:cNvSpPr>
            <a:spLocks noGrp="1"/>
          </p:cNvSpPr>
          <p:nvPr>
            <p:ph type="dt" sz="half" idx="10"/>
          </p:nvPr>
        </p:nvSpPr>
        <p:spPr/>
        <p:txBody>
          <a:bodyPr/>
          <a:lstStyle/>
          <a:p>
            <a:r>
              <a:rPr lang="en-US" smtClean="0"/>
              <a:t>14 Jun. 2012</a:t>
            </a:r>
            <a:endParaRPr lang="en-US" dirty="0"/>
          </a:p>
        </p:txBody>
      </p:sp>
      <p:sp>
        <p:nvSpPr>
          <p:cNvPr id="5" name="Footer Placeholder 4"/>
          <p:cNvSpPr>
            <a:spLocks noGrp="1"/>
          </p:cNvSpPr>
          <p:nvPr>
            <p:ph type="ftr" sz="quarter" idx="11"/>
          </p:nvPr>
        </p:nvSpPr>
        <p:spPr/>
        <p:txBody>
          <a:bodyPr/>
          <a:lstStyle/>
          <a:p>
            <a:pPr algn="ctr"/>
            <a:r>
              <a:rPr lang="en-US" dirty="0" smtClean="0"/>
              <a:t>Attilio Milanese</a:t>
            </a:r>
            <a:endParaRPr lang="en-US" dirty="0"/>
          </a:p>
        </p:txBody>
      </p:sp>
      <p:sp>
        <p:nvSpPr>
          <p:cNvPr id="6" name="Slide Number Placeholder 5"/>
          <p:cNvSpPr>
            <a:spLocks noGrp="1"/>
          </p:cNvSpPr>
          <p:nvPr>
            <p:ph type="sldNum" sz="quarter" idx="12"/>
          </p:nvPr>
        </p:nvSpPr>
        <p:spPr/>
        <p:txBody>
          <a:bodyPr/>
          <a:lstStyle/>
          <a:p>
            <a:pPr algn="r"/>
            <a:fld id="{0CF90FD8-B023-486F-B6EE-DCFB485F1C64}" type="slidenum">
              <a:rPr lang="en-US" smtClean="0"/>
              <a:pPr algn="r"/>
              <a:t>14</a:t>
            </a:fld>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1794962"/>
            <a:ext cx="7578170" cy="10710362"/>
          </a:xfrm>
          <a:prstGeom prst="rect">
            <a:avLst/>
          </a:prstGeom>
        </p:spPr>
      </p:pic>
      <p:graphicFrame>
        <p:nvGraphicFramePr>
          <p:cNvPr id="8" name="Table 7"/>
          <p:cNvGraphicFramePr>
            <a:graphicFrameLocks noGrp="1"/>
          </p:cNvGraphicFramePr>
          <p:nvPr>
            <p:extLst>
              <p:ext uri="{D42A27DB-BD31-4B8C-83A1-F6EECF244321}">
                <p14:modId xmlns:p14="http://schemas.microsoft.com/office/powerpoint/2010/main" val="1136117916"/>
              </p:ext>
            </p:extLst>
          </p:nvPr>
        </p:nvGraphicFramePr>
        <p:xfrm>
          <a:off x="4648200" y="1255200"/>
          <a:ext cx="4320000" cy="4536000"/>
        </p:xfrm>
        <a:graphic>
          <a:graphicData uri="http://schemas.openxmlformats.org/drawingml/2006/table">
            <a:tbl>
              <a:tblPr bandRow="1">
                <a:tableStyleId>{5C22544A-7EE6-4342-B048-85BDC9FD1C3A}</a:tableStyleId>
              </a:tblPr>
              <a:tblGrid>
                <a:gridCol w="2520000"/>
                <a:gridCol w="1800000"/>
              </a:tblGrid>
              <a:tr h="324000">
                <a:tc>
                  <a:txBody>
                    <a:bodyPr/>
                    <a:lstStyle/>
                    <a:p>
                      <a:r>
                        <a:rPr lang="en-GB" sz="1500" dirty="0" smtClean="0"/>
                        <a:t>field gradient</a:t>
                      </a:r>
                      <a:endParaRPr lang="en-GB" sz="1500" dirty="0"/>
                    </a:p>
                  </a:txBody>
                  <a:tcPr/>
                </a:tc>
                <a:tc>
                  <a:txBody>
                    <a:bodyPr/>
                    <a:lstStyle/>
                    <a:p>
                      <a:pPr algn="ctr"/>
                      <a:r>
                        <a:rPr lang="en-GB" sz="1500" baseline="0" dirty="0" smtClean="0"/>
                        <a:t>10 T/m</a:t>
                      </a:r>
                      <a:endParaRPr lang="en-GB" sz="1500" baseline="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magnetic length</a:t>
                      </a:r>
                    </a:p>
                  </a:txBody>
                  <a:tcPr/>
                </a:tc>
                <a:tc>
                  <a:txBody>
                    <a:bodyPr/>
                    <a:lstStyle/>
                    <a:p>
                      <a:pPr algn="ctr"/>
                      <a:r>
                        <a:rPr lang="en-GB" sz="1500" dirty="0" smtClean="0"/>
                        <a:t>0.250 m</a:t>
                      </a:r>
                      <a:endParaRPr lang="en-GB" sz="1500" dirty="0"/>
                    </a:p>
                  </a:txBody>
                  <a:tcPr anchor="ctr"/>
                </a:tc>
              </a:tr>
              <a:tr h="324000">
                <a:tc>
                  <a:txBody>
                    <a:bodyPr/>
                    <a:lstStyle/>
                    <a:p>
                      <a:r>
                        <a:rPr lang="en-GB" sz="1500" dirty="0" smtClean="0"/>
                        <a:t>aperture radius</a:t>
                      </a:r>
                      <a:endParaRPr lang="en-GB" sz="1500" dirty="0"/>
                    </a:p>
                  </a:txBody>
                  <a:tcPr/>
                </a:tc>
                <a:tc>
                  <a:txBody>
                    <a:bodyPr/>
                    <a:lstStyle/>
                    <a:p>
                      <a:pPr algn="ctr"/>
                      <a:r>
                        <a:rPr lang="en-GB" sz="1500" dirty="0" smtClean="0"/>
                        <a:t>70 mm</a:t>
                      </a:r>
                      <a:endParaRPr lang="en-GB" sz="1500" dirty="0"/>
                    </a:p>
                  </a:txBody>
                  <a:tcPr anchor="ctr"/>
                </a:tc>
              </a:tr>
              <a:tr h="324000">
                <a:tc>
                  <a:txBody>
                    <a:bodyPr/>
                    <a:lstStyle/>
                    <a:p>
                      <a:r>
                        <a:rPr lang="en-GB" sz="1500" dirty="0" smtClean="0"/>
                        <a:t>pole root width</a:t>
                      </a:r>
                      <a:endParaRPr lang="en-GB" sz="1500" dirty="0"/>
                    </a:p>
                  </a:txBody>
                  <a:tcPr/>
                </a:tc>
                <a:tc>
                  <a:txBody>
                    <a:bodyPr/>
                    <a:lstStyle/>
                    <a:p>
                      <a:pPr algn="ctr"/>
                      <a:r>
                        <a:rPr lang="en-GB" sz="1500" dirty="0" smtClean="0">
                          <a:solidFill>
                            <a:schemeClr val="tx1"/>
                          </a:solidFill>
                        </a:rPr>
                        <a:t>78 mm</a:t>
                      </a:r>
                      <a:endParaRPr lang="en-GB" sz="1500" dirty="0">
                        <a:solidFill>
                          <a:schemeClr val="tx1"/>
                        </a:solidFill>
                      </a:endParaRPr>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mass</a:t>
                      </a:r>
                    </a:p>
                  </a:txBody>
                  <a:tcPr/>
                </a:tc>
                <a:tc>
                  <a:txBody>
                    <a:bodyPr/>
                    <a:lstStyle/>
                    <a:p>
                      <a:pPr algn="ctr"/>
                      <a:r>
                        <a:rPr lang="en-GB" sz="1500" dirty="0" smtClean="0">
                          <a:solidFill>
                            <a:schemeClr val="tx1"/>
                          </a:solidFill>
                        </a:rPr>
                        <a:t>440 kg</a:t>
                      </a:r>
                      <a:endParaRPr lang="en-GB" sz="1500" dirty="0">
                        <a:solidFill>
                          <a:schemeClr val="tx1"/>
                        </a:solidFill>
                      </a:endParaRPr>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number</a:t>
                      </a:r>
                      <a:r>
                        <a:rPr lang="en-GB" sz="1500" baseline="0" dirty="0" smtClean="0"/>
                        <a:t> of magnets</a:t>
                      </a:r>
                      <a:endParaRPr lang="en-GB" sz="1500" dirty="0" smtClean="0"/>
                    </a:p>
                  </a:txBody>
                  <a:tcPr/>
                </a:tc>
                <a:tc>
                  <a:txBody>
                    <a:bodyPr/>
                    <a:lstStyle/>
                    <a:p>
                      <a:pPr algn="ctr"/>
                      <a:r>
                        <a:rPr lang="en-GB" sz="1500" dirty="0" smtClean="0"/>
                        <a:t>37 + 37 = 74</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current @ 10 T/m</a:t>
                      </a:r>
                    </a:p>
                  </a:txBody>
                  <a:tcPr/>
                </a:tc>
                <a:tc>
                  <a:txBody>
                    <a:bodyPr/>
                    <a:lstStyle/>
                    <a:p>
                      <a:pPr algn="ctr"/>
                      <a:r>
                        <a:rPr lang="en-GB" sz="1500" dirty="0" smtClean="0"/>
                        <a:t>460 A</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number of turns per pole</a:t>
                      </a:r>
                    </a:p>
                  </a:txBody>
                  <a:tcPr/>
                </a:tc>
                <a:tc>
                  <a:txBody>
                    <a:bodyPr/>
                    <a:lstStyle/>
                    <a:p>
                      <a:pPr algn="ctr"/>
                      <a:r>
                        <a:rPr lang="en-GB" sz="1500" dirty="0" smtClean="0"/>
                        <a:t>44</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current density</a:t>
                      </a:r>
                      <a:r>
                        <a:rPr lang="en-GB" sz="1500" baseline="0" dirty="0" smtClean="0"/>
                        <a:t> @ 10 T/m</a:t>
                      </a:r>
                      <a:endParaRPr lang="en-GB" sz="1500" dirty="0" smtClean="0"/>
                    </a:p>
                  </a:txBody>
                  <a:tcPr/>
                </a:tc>
                <a:tc>
                  <a:txBody>
                    <a:bodyPr/>
                    <a:lstStyle/>
                    <a:p>
                      <a:pPr algn="ctr"/>
                      <a:r>
                        <a:rPr lang="en-GB" sz="1500" dirty="0" smtClean="0"/>
                        <a:t>5.0 A/mm</a:t>
                      </a:r>
                      <a:r>
                        <a:rPr lang="en-GB" sz="1500" baseline="30000" dirty="0" smtClean="0"/>
                        <a:t>2</a:t>
                      </a:r>
                      <a:endParaRPr lang="en-GB" sz="1500" baseline="300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conductor material</a:t>
                      </a:r>
                    </a:p>
                  </a:txBody>
                  <a:tcPr/>
                </a:tc>
                <a:tc>
                  <a:txBody>
                    <a:bodyPr/>
                    <a:lstStyle/>
                    <a:p>
                      <a:pPr algn="ctr"/>
                      <a:r>
                        <a:rPr lang="en-GB" sz="1500" dirty="0" smtClean="0"/>
                        <a:t>copper</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Inductance</a:t>
                      </a:r>
                    </a:p>
                  </a:txBody>
                  <a:tcPr/>
                </a:tc>
                <a:tc>
                  <a:txBody>
                    <a:bodyPr/>
                    <a:lstStyle/>
                    <a:p>
                      <a:pPr algn="ctr"/>
                      <a:r>
                        <a:rPr lang="en-GB" sz="1500" dirty="0" smtClean="0"/>
                        <a:t>24 </a:t>
                      </a:r>
                      <a:r>
                        <a:rPr lang="en-GB" sz="1500" dirty="0" err="1" smtClean="0"/>
                        <a:t>mH</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resistance</a:t>
                      </a:r>
                    </a:p>
                  </a:txBody>
                  <a:tcPr/>
                </a:tc>
                <a:tc>
                  <a:txBody>
                    <a:bodyPr/>
                    <a:lstStyle/>
                    <a:p>
                      <a:pPr algn="ctr"/>
                      <a:r>
                        <a:rPr lang="en-GB" sz="1500" dirty="0" smtClean="0"/>
                        <a:t>25 m</a:t>
                      </a:r>
                      <a:r>
                        <a:rPr lang="en-US" sz="1500" dirty="0" smtClean="0">
                          <a:sym typeface="Symbol"/>
                        </a:rPr>
                        <a:t></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power @ 10 T/m</a:t>
                      </a:r>
                    </a:p>
                  </a:txBody>
                  <a:tcPr/>
                </a:tc>
                <a:tc>
                  <a:txBody>
                    <a:bodyPr/>
                    <a:lstStyle/>
                    <a:p>
                      <a:pPr algn="ctr"/>
                      <a:r>
                        <a:rPr lang="en-GB" sz="1500" dirty="0" smtClean="0"/>
                        <a:t>5.3 kW</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cooling</a:t>
                      </a:r>
                    </a:p>
                  </a:txBody>
                  <a:tcPr/>
                </a:tc>
                <a:tc>
                  <a:txBody>
                    <a:bodyPr/>
                    <a:lstStyle/>
                    <a:p>
                      <a:pPr algn="ctr"/>
                      <a:r>
                        <a:rPr lang="en-GB" sz="1500" dirty="0" smtClean="0"/>
                        <a:t>water</a:t>
                      </a:r>
                      <a:endParaRPr lang="en-GB" sz="1500" dirty="0"/>
                    </a:p>
                  </a:txBody>
                  <a:tcPr anchor="ctr"/>
                </a:tc>
              </a:tr>
            </a:tbl>
          </a:graphicData>
        </a:graphic>
      </p:graphicFrame>
    </p:spTree>
    <p:extLst>
      <p:ext uri="{BB962C8B-B14F-4D97-AF65-F5344CB8AC3E}">
        <p14:creationId xmlns:p14="http://schemas.microsoft.com/office/powerpoint/2010/main" val="13242978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LR dipoles: three apertures (not in the </a:t>
            </a:r>
            <a:r>
              <a:rPr lang="en-US" dirty="0" err="1" smtClean="0"/>
              <a:t>CdR</a:t>
            </a:r>
            <a:r>
              <a:rPr lang="en-US" dirty="0" smtClean="0"/>
              <a:t>)</a:t>
            </a:r>
            <a:endParaRPr lang="en-US" dirty="0"/>
          </a:p>
        </p:txBody>
      </p:sp>
      <p:sp>
        <p:nvSpPr>
          <p:cNvPr id="4" name="Date Placeholder 3"/>
          <p:cNvSpPr>
            <a:spLocks noGrp="1"/>
          </p:cNvSpPr>
          <p:nvPr>
            <p:ph type="dt" sz="half" idx="10"/>
          </p:nvPr>
        </p:nvSpPr>
        <p:spPr/>
        <p:txBody>
          <a:bodyPr/>
          <a:lstStyle/>
          <a:p>
            <a:r>
              <a:rPr lang="en-US" smtClean="0"/>
              <a:t>14 Jun. 2012</a:t>
            </a:r>
            <a:endParaRPr lang="en-US" dirty="0"/>
          </a:p>
        </p:txBody>
      </p:sp>
      <p:sp>
        <p:nvSpPr>
          <p:cNvPr id="5" name="Footer Placeholder 4"/>
          <p:cNvSpPr>
            <a:spLocks noGrp="1"/>
          </p:cNvSpPr>
          <p:nvPr>
            <p:ph type="ftr" sz="quarter" idx="11"/>
          </p:nvPr>
        </p:nvSpPr>
        <p:spPr/>
        <p:txBody>
          <a:bodyPr/>
          <a:lstStyle/>
          <a:p>
            <a:pPr algn="ctr"/>
            <a:r>
              <a:rPr lang="en-US" dirty="0" smtClean="0"/>
              <a:t>Attilio Milanese</a:t>
            </a:r>
            <a:endParaRPr lang="en-US" dirty="0"/>
          </a:p>
        </p:txBody>
      </p:sp>
      <p:sp>
        <p:nvSpPr>
          <p:cNvPr id="6" name="Slide Number Placeholder 5"/>
          <p:cNvSpPr>
            <a:spLocks noGrp="1"/>
          </p:cNvSpPr>
          <p:nvPr>
            <p:ph type="sldNum" sz="quarter" idx="12"/>
          </p:nvPr>
        </p:nvSpPr>
        <p:spPr/>
        <p:txBody>
          <a:bodyPr/>
          <a:lstStyle/>
          <a:p>
            <a:pPr algn="r"/>
            <a:fld id="{0CF90FD8-B023-486F-B6EE-DCFB485F1C64}" type="slidenum">
              <a:rPr lang="en-US" smtClean="0"/>
              <a:pPr algn="r"/>
              <a:t>15</a:t>
            </a:fld>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2570205006"/>
              </p:ext>
            </p:extLst>
          </p:nvPr>
        </p:nvGraphicFramePr>
        <p:xfrm>
          <a:off x="5410200" y="1524000"/>
          <a:ext cx="3528000" cy="4665240"/>
        </p:xfrm>
        <a:graphic>
          <a:graphicData uri="http://schemas.openxmlformats.org/drawingml/2006/table">
            <a:tbl>
              <a:tblPr bandRow="1">
                <a:tableStyleId>{5C22544A-7EE6-4342-B048-85BDC9FD1C3A}</a:tableStyleId>
              </a:tblPr>
              <a:tblGrid>
                <a:gridCol w="2484000"/>
                <a:gridCol w="1044000"/>
              </a:tblGrid>
              <a:tr h="324000">
                <a:tc>
                  <a:txBody>
                    <a:bodyPr/>
                    <a:lstStyle/>
                    <a:p>
                      <a:r>
                        <a:rPr lang="en-GB" sz="1500" dirty="0" smtClean="0"/>
                        <a:t>flux density</a:t>
                      </a:r>
                      <a:r>
                        <a:rPr lang="en-GB" sz="1500" baseline="0" dirty="0" smtClean="0"/>
                        <a:t> in the gaps</a:t>
                      </a:r>
                      <a:endParaRPr lang="en-GB" sz="1500" dirty="0"/>
                    </a:p>
                  </a:txBody>
                  <a:tcPr/>
                </a:tc>
                <a:tc>
                  <a:txBody>
                    <a:bodyPr/>
                    <a:lstStyle/>
                    <a:p>
                      <a:pPr algn="ctr"/>
                      <a:r>
                        <a:rPr lang="en-GB" sz="1500" baseline="0" dirty="0" smtClean="0"/>
                        <a:t>0.264 T</a:t>
                      </a:r>
                    </a:p>
                    <a:p>
                      <a:pPr algn="ctr"/>
                      <a:r>
                        <a:rPr lang="en-GB" sz="1500" baseline="0" dirty="0" smtClean="0"/>
                        <a:t>0.176 T</a:t>
                      </a:r>
                    </a:p>
                    <a:p>
                      <a:pPr algn="ctr"/>
                      <a:r>
                        <a:rPr lang="en-GB" sz="1500" baseline="0" dirty="0" smtClean="0"/>
                        <a:t>0.088 T </a:t>
                      </a:r>
                      <a:endParaRPr lang="en-GB" sz="1500" baseline="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magnetic length</a:t>
                      </a:r>
                    </a:p>
                  </a:txBody>
                  <a:tcPr/>
                </a:tc>
                <a:tc>
                  <a:txBody>
                    <a:bodyPr/>
                    <a:lstStyle/>
                    <a:p>
                      <a:pPr algn="ctr"/>
                      <a:r>
                        <a:rPr lang="en-GB" sz="1500" dirty="0" smtClean="0"/>
                        <a:t>4.0 m</a:t>
                      </a:r>
                      <a:endParaRPr lang="en-GB" sz="1500" dirty="0"/>
                    </a:p>
                  </a:txBody>
                  <a:tcPr anchor="ctr"/>
                </a:tc>
              </a:tr>
              <a:tr h="324000">
                <a:tc>
                  <a:txBody>
                    <a:bodyPr/>
                    <a:lstStyle/>
                    <a:p>
                      <a:r>
                        <a:rPr lang="en-GB" sz="1500" dirty="0" smtClean="0"/>
                        <a:t>vertical aperture</a:t>
                      </a:r>
                      <a:endParaRPr lang="en-GB" sz="1500" dirty="0"/>
                    </a:p>
                  </a:txBody>
                  <a:tcPr/>
                </a:tc>
                <a:tc>
                  <a:txBody>
                    <a:bodyPr/>
                    <a:lstStyle/>
                    <a:p>
                      <a:pPr algn="ctr"/>
                      <a:r>
                        <a:rPr lang="en-GB" sz="1500" dirty="0" smtClean="0"/>
                        <a:t>25 mm</a:t>
                      </a:r>
                      <a:endParaRPr lang="en-GB" sz="1500" dirty="0"/>
                    </a:p>
                  </a:txBody>
                  <a:tcPr anchor="ctr"/>
                </a:tc>
              </a:tr>
              <a:tr h="324000">
                <a:tc>
                  <a:txBody>
                    <a:bodyPr/>
                    <a:lstStyle/>
                    <a:p>
                      <a:r>
                        <a:rPr lang="en-GB" sz="1500" dirty="0" smtClean="0"/>
                        <a:t>pole width</a:t>
                      </a:r>
                      <a:endParaRPr lang="en-GB" sz="1500" dirty="0"/>
                    </a:p>
                  </a:txBody>
                  <a:tcPr/>
                </a:tc>
                <a:tc>
                  <a:txBody>
                    <a:bodyPr/>
                    <a:lstStyle/>
                    <a:p>
                      <a:pPr algn="ctr"/>
                      <a:r>
                        <a:rPr lang="en-GB" sz="1500" dirty="0" smtClean="0"/>
                        <a:t>85 mm</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number</a:t>
                      </a:r>
                      <a:r>
                        <a:rPr lang="en-GB" sz="1500" baseline="0" dirty="0" smtClean="0"/>
                        <a:t> of magnets</a:t>
                      </a:r>
                      <a:endParaRPr lang="en-GB" sz="1500" dirty="0" smtClean="0"/>
                    </a:p>
                  </a:txBody>
                  <a:tcPr/>
                </a:tc>
                <a:tc>
                  <a:txBody>
                    <a:bodyPr/>
                    <a:lstStyle/>
                    <a:p>
                      <a:pPr algn="ctr"/>
                      <a:r>
                        <a:rPr lang="en-GB" sz="1500" dirty="0" smtClean="0"/>
                        <a:t>584</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current</a:t>
                      </a:r>
                    </a:p>
                  </a:txBody>
                  <a:tcPr/>
                </a:tc>
                <a:tc>
                  <a:txBody>
                    <a:bodyPr/>
                    <a:lstStyle/>
                    <a:p>
                      <a:pPr algn="ctr"/>
                      <a:r>
                        <a:rPr lang="en-GB" sz="1500" dirty="0" smtClean="0"/>
                        <a:t>1750 A</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number of turns per</a:t>
                      </a:r>
                      <a:r>
                        <a:rPr lang="en-GB" sz="1500" baseline="0" dirty="0" smtClean="0"/>
                        <a:t> aperture</a:t>
                      </a:r>
                      <a:endParaRPr lang="en-GB" sz="1500" dirty="0" smtClean="0"/>
                    </a:p>
                  </a:txBody>
                  <a:tcPr/>
                </a:tc>
                <a:tc>
                  <a:txBody>
                    <a:bodyPr/>
                    <a:lstStyle/>
                    <a:p>
                      <a:pPr algn="ctr"/>
                      <a:r>
                        <a:rPr lang="en-GB" sz="1500" dirty="0" smtClean="0"/>
                        <a:t>1 / 2 / 3</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current density</a:t>
                      </a:r>
                    </a:p>
                  </a:txBody>
                  <a:tcPr/>
                </a:tc>
                <a:tc>
                  <a:txBody>
                    <a:bodyPr/>
                    <a:lstStyle/>
                    <a:p>
                      <a:pPr algn="ctr"/>
                      <a:r>
                        <a:rPr lang="en-GB" sz="1500" dirty="0" smtClean="0"/>
                        <a:t>0.7 A/mm</a:t>
                      </a:r>
                      <a:r>
                        <a:rPr lang="en-GB" sz="1500" baseline="30000" dirty="0" smtClean="0"/>
                        <a:t>2</a:t>
                      </a:r>
                      <a:endParaRPr lang="en-GB" sz="1500" baseline="300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conductor material</a:t>
                      </a:r>
                    </a:p>
                  </a:txBody>
                  <a:tcPr/>
                </a:tc>
                <a:tc>
                  <a:txBody>
                    <a:bodyPr/>
                    <a:lstStyle/>
                    <a:p>
                      <a:pPr algn="ctr"/>
                      <a:r>
                        <a:rPr lang="en-GB" sz="1500" dirty="0" smtClean="0"/>
                        <a:t>copper </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resistance</a:t>
                      </a:r>
                    </a:p>
                  </a:txBody>
                  <a:tcPr/>
                </a:tc>
                <a:tc>
                  <a:txBody>
                    <a:bodyPr/>
                    <a:lstStyle/>
                    <a:p>
                      <a:pPr algn="ctr"/>
                      <a:r>
                        <a:rPr lang="en-GB" sz="1500" dirty="0" smtClean="0"/>
                        <a:t>0.36 m</a:t>
                      </a:r>
                      <a:r>
                        <a:rPr lang="en-US" sz="1500" dirty="0" smtClean="0">
                          <a:sym typeface="Symbol"/>
                        </a:rPr>
                        <a:t></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power</a:t>
                      </a:r>
                    </a:p>
                  </a:txBody>
                  <a:tcPr/>
                </a:tc>
                <a:tc>
                  <a:txBody>
                    <a:bodyPr/>
                    <a:lstStyle/>
                    <a:p>
                      <a:pPr algn="ctr"/>
                      <a:r>
                        <a:rPr lang="en-GB" sz="1500" dirty="0" smtClean="0"/>
                        <a:t>1.1 kW</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total power</a:t>
                      </a:r>
                      <a:r>
                        <a:rPr lang="en-GB" sz="1500" baseline="0" dirty="0" smtClean="0"/>
                        <a:t> 20 / 40 / 60 GeV</a:t>
                      </a:r>
                      <a:endParaRPr lang="en-GB" sz="1500" dirty="0" smtClean="0"/>
                    </a:p>
                  </a:txBody>
                  <a:tcPr/>
                </a:tc>
                <a:tc>
                  <a:txBody>
                    <a:bodyPr/>
                    <a:lstStyle/>
                    <a:p>
                      <a:pPr algn="ctr"/>
                      <a:r>
                        <a:rPr lang="en-GB" sz="1500" dirty="0" smtClean="0"/>
                        <a:t>642 kW</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cooling</a:t>
                      </a:r>
                    </a:p>
                  </a:txBody>
                  <a:tcPr/>
                </a:tc>
                <a:tc>
                  <a:txBody>
                    <a:bodyPr/>
                    <a:lstStyle/>
                    <a:p>
                      <a:pPr algn="ctr"/>
                      <a:r>
                        <a:rPr lang="en-GB" sz="1500" dirty="0" smtClean="0"/>
                        <a:t>air</a:t>
                      </a:r>
                      <a:endParaRPr lang="en-GB" sz="1500" dirty="0"/>
                    </a:p>
                  </a:txBody>
                  <a:tcPr anchor="ctr"/>
                </a:tc>
              </a:tr>
            </a:tbl>
          </a:graphicData>
        </a:graphic>
      </p:graphicFrame>
      <p:sp>
        <p:nvSpPr>
          <p:cNvPr id="11" name="TextBox 10"/>
          <p:cNvSpPr txBox="1"/>
          <p:nvPr/>
        </p:nvSpPr>
        <p:spPr>
          <a:xfrm>
            <a:off x="5562600" y="914400"/>
            <a:ext cx="3770086" cy="400110"/>
          </a:xfrm>
          <a:prstGeom prst="rect">
            <a:avLst/>
          </a:prstGeom>
          <a:noFill/>
        </p:spPr>
        <p:txBody>
          <a:bodyPr wrap="square" rtlCol="0">
            <a:spAutoFit/>
          </a:bodyPr>
          <a:lstStyle/>
          <a:p>
            <a:r>
              <a:rPr lang="en-US" sz="2000" u="sng" dirty="0" smtClean="0"/>
              <a:t>First conceptual cross-section</a:t>
            </a:r>
            <a:endParaRPr lang="en-US" sz="2000" dirty="0" smtClean="0"/>
          </a:p>
        </p:txBody>
      </p:sp>
      <p:grpSp>
        <p:nvGrpSpPr>
          <p:cNvPr id="15" name="Group 14"/>
          <p:cNvGrpSpPr/>
          <p:nvPr/>
        </p:nvGrpSpPr>
        <p:grpSpPr>
          <a:xfrm>
            <a:off x="-228600" y="815090"/>
            <a:ext cx="5770200" cy="5585710"/>
            <a:chOff x="-228600" y="815090"/>
            <a:chExt cx="5770200" cy="5585710"/>
          </a:xfrm>
        </p:grpSpPr>
        <p:grpSp>
          <p:nvGrpSpPr>
            <p:cNvPr id="9" name="Group 8"/>
            <p:cNvGrpSpPr/>
            <p:nvPr/>
          </p:nvGrpSpPr>
          <p:grpSpPr>
            <a:xfrm>
              <a:off x="228600" y="815090"/>
              <a:ext cx="5313000" cy="5509510"/>
              <a:chOff x="228600" y="815090"/>
              <a:chExt cx="5313000" cy="5509510"/>
            </a:xfrm>
          </p:grpSpPr>
          <p:pic>
            <p:nvPicPr>
              <p:cNvPr id="1024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673" t="3436" r="23233"/>
              <a:stretch/>
            </p:blipFill>
            <p:spPr bwMode="auto">
              <a:xfrm>
                <a:off x="228600" y="815090"/>
                <a:ext cx="5221514" cy="55095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4932000" y="5105400"/>
                <a:ext cx="6096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5781" t="88930" r="17789"/>
            <a:stretch/>
          </p:blipFill>
          <p:spPr bwMode="auto">
            <a:xfrm>
              <a:off x="-228600" y="5791200"/>
              <a:ext cx="5205095" cy="609600"/>
            </a:xfrm>
            <a:prstGeom prst="rect">
              <a:avLst/>
            </a:prstGeom>
            <a:solidFill>
              <a:schemeClr val="bg1"/>
            </a:solidFill>
            <a:ln>
              <a:noFill/>
            </a:ln>
            <a:effectLst/>
          </p:spPr>
        </p:pic>
        <p:sp>
          <p:nvSpPr>
            <p:cNvPr id="8" name="Rectangle 7"/>
            <p:cNvSpPr/>
            <p:nvPr/>
          </p:nvSpPr>
          <p:spPr>
            <a:xfrm>
              <a:off x="152400" y="5715000"/>
              <a:ext cx="1371600" cy="76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9922101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Conclusion</a:t>
            </a:r>
            <a:endParaRPr lang="en-US" dirty="0"/>
          </a:p>
        </p:txBody>
      </p:sp>
      <p:sp>
        <p:nvSpPr>
          <p:cNvPr id="4" name="Date Placeholder 3"/>
          <p:cNvSpPr>
            <a:spLocks noGrp="1"/>
          </p:cNvSpPr>
          <p:nvPr>
            <p:ph type="dt" sz="half" idx="10"/>
          </p:nvPr>
        </p:nvSpPr>
        <p:spPr/>
        <p:txBody>
          <a:bodyPr/>
          <a:lstStyle/>
          <a:p>
            <a:r>
              <a:rPr lang="en-US" smtClean="0"/>
              <a:t>14 Jun. 2012</a:t>
            </a:r>
            <a:endParaRPr lang="en-US" dirty="0"/>
          </a:p>
        </p:txBody>
      </p:sp>
      <p:sp>
        <p:nvSpPr>
          <p:cNvPr id="5" name="Footer Placeholder 4"/>
          <p:cNvSpPr>
            <a:spLocks noGrp="1"/>
          </p:cNvSpPr>
          <p:nvPr>
            <p:ph type="ftr" sz="quarter" idx="11"/>
          </p:nvPr>
        </p:nvSpPr>
        <p:spPr/>
        <p:txBody>
          <a:bodyPr/>
          <a:lstStyle/>
          <a:p>
            <a:pPr algn="ctr"/>
            <a:r>
              <a:rPr lang="en-US" dirty="0" smtClean="0"/>
              <a:t>Attilio Milanese</a:t>
            </a:r>
            <a:endParaRPr lang="en-US" dirty="0"/>
          </a:p>
        </p:txBody>
      </p:sp>
      <p:sp>
        <p:nvSpPr>
          <p:cNvPr id="6" name="Slide Number Placeholder 5"/>
          <p:cNvSpPr>
            <a:spLocks noGrp="1"/>
          </p:cNvSpPr>
          <p:nvPr>
            <p:ph type="sldNum" sz="quarter" idx="12"/>
          </p:nvPr>
        </p:nvSpPr>
        <p:spPr/>
        <p:txBody>
          <a:bodyPr/>
          <a:lstStyle/>
          <a:p>
            <a:pPr algn="r"/>
            <a:fld id="{0CF90FD8-B023-486F-B6EE-DCFB485F1C64}" type="slidenum">
              <a:rPr lang="en-US" smtClean="0"/>
              <a:pPr algn="r"/>
              <a:t>16</a:t>
            </a:fld>
            <a:endParaRPr lang="en-US" dirty="0"/>
          </a:p>
        </p:txBody>
      </p:sp>
      <p:sp>
        <p:nvSpPr>
          <p:cNvPr id="8" name="Content Placeholder 2"/>
          <p:cNvSpPr txBox="1">
            <a:spLocks/>
          </p:cNvSpPr>
          <p:nvPr/>
        </p:nvSpPr>
        <p:spPr>
          <a:xfrm>
            <a:off x="182880" y="975360"/>
            <a:ext cx="8778240" cy="131064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118800">
              <a:spcBef>
                <a:spcPts val="0"/>
              </a:spcBef>
              <a:buNone/>
            </a:pPr>
            <a:r>
              <a:rPr lang="en-GB" sz="2800" dirty="0" smtClean="0">
                <a:solidFill>
                  <a:schemeClr val="accent1"/>
                </a:solidFill>
              </a:rPr>
              <a:t>RR magnets</a:t>
            </a:r>
          </a:p>
          <a:p>
            <a:pPr marL="0" indent="0" defTabSz="118800">
              <a:spcBef>
                <a:spcPts val="0"/>
              </a:spcBef>
              <a:buNone/>
            </a:pPr>
            <a:r>
              <a:rPr lang="en-GB" sz="2800" dirty="0" smtClean="0"/>
              <a:t>For the dipoles, several short models have been built at BINP and at CERN. The reproducibility of the (low) injection field has been met. The CERN design is light and compact, but an optimization of its support (considering structural, logistic and economic constraints) would be important.</a:t>
            </a:r>
          </a:p>
          <a:p>
            <a:pPr marL="0" indent="0" defTabSz="118800">
              <a:spcBef>
                <a:spcPts val="0"/>
              </a:spcBef>
              <a:buNone/>
            </a:pPr>
            <a:endParaRPr lang="en-GB" sz="1500" dirty="0" smtClean="0"/>
          </a:p>
          <a:p>
            <a:pPr marL="0" indent="0" defTabSz="118800">
              <a:spcBef>
                <a:spcPts val="0"/>
              </a:spcBef>
              <a:buNone/>
            </a:pPr>
            <a:r>
              <a:rPr lang="en-GB" sz="2800" dirty="0" smtClean="0">
                <a:solidFill>
                  <a:schemeClr val="accent1"/>
                </a:solidFill>
              </a:rPr>
              <a:t>LR recirculator magnets</a:t>
            </a:r>
          </a:p>
          <a:p>
            <a:pPr marL="0" indent="0" defTabSz="118800">
              <a:spcBef>
                <a:spcPts val="0"/>
              </a:spcBef>
              <a:buNone/>
            </a:pPr>
            <a:r>
              <a:rPr lang="en-GB" sz="2800" dirty="0" smtClean="0"/>
              <a:t>These </a:t>
            </a:r>
            <a:r>
              <a:rPr lang="en-GB" sz="2800" dirty="0"/>
              <a:t>magnets are operated in DC and, at this stage, do not represent an </a:t>
            </a:r>
            <a:r>
              <a:rPr lang="en-GB" sz="2800" dirty="0" smtClean="0"/>
              <a:t>issue. Other solutions (for example involving multiple apertures or permanent magnets) can be investigated.</a:t>
            </a:r>
            <a:endParaRPr lang="en-GB" sz="2800" dirty="0"/>
          </a:p>
          <a:p>
            <a:pPr marL="0" indent="0" defTabSz="118800">
              <a:spcBef>
                <a:spcPts val="0"/>
              </a:spcBef>
              <a:buNone/>
            </a:pPr>
            <a:r>
              <a:rPr lang="en-GB" sz="3000" dirty="0" smtClean="0"/>
              <a:t>								</a:t>
            </a:r>
            <a:endParaRPr lang="en-GB" sz="3000" dirty="0" smtClean="0">
              <a:solidFill>
                <a:schemeClr val="accent1"/>
              </a:solidFill>
            </a:endParaRPr>
          </a:p>
          <a:p>
            <a:pPr marL="0" indent="0" defTabSz="118800">
              <a:spcBef>
                <a:spcPts val="0"/>
              </a:spcBef>
              <a:buNone/>
            </a:pPr>
            <a:endParaRPr lang="en-GB" sz="3000" dirty="0"/>
          </a:p>
          <a:p>
            <a:pPr marL="0" indent="0" defTabSz="118800">
              <a:spcBef>
                <a:spcPts val="0"/>
              </a:spcBef>
              <a:buNone/>
            </a:pPr>
            <a:r>
              <a:rPr lang="en-GB" sz="3000" dirty="0"/>
              <a:t>		</a:t>
            </a:r>
            <a:endParaRPr lang="en-GB" sz="3000" dirty="0" smtClean="0"/>
          </a:p>
          <a:p>
            <a:pPr marL="0" indent="0" defTabSz="118800">
              <a:spcBef>
                <a:spcPts val="0"/>
              </a:spcBef>
              <a:buNone/>
            </a:pPr>
            <a:endParaRPr lang="en-GB" sz="3000" dirty="0"/>
          </a:p>
          <a:p>
            <a:pPr marL="0" indent="0" defTabSz="118800">
              <a:spcBef>
                <a:spcPts val="0"/>
              </a:spcBef>
              <a:buNone/>
            </a:pPr>
            <a:endParaRPr lang="en-GB" sz="3000" dirty="0"/>
          </a:p>
          <a:p>
            <a:pPr marL="0" indent="0" defTabSz="118800">
              <a:spcBef>
                <a:spcPts val="0"/>
              </a:spcBef>
              <a:buFont typeface="Arial" pitchFamily="34" charset="0"/>
              <a:buNone/>
            </a:pPr>
            <a:endParaRPr lang="en-GB" sz="3000" dirty="0" smtClean="0"/>
          </a:p>
        </p:txBody>
      </p:sp>
    </p:spTree>
    <p:extLst>
      <p:ext uri="{BB962C8B-B14F-4D97-AF65-F5344CB8AC3E}">
        <p14:creationId xmlns:p14="http://schemas.microsoft.com/office/powerpoint/2010/main" val="89772886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Discussion / next steps</a:t>
            </a:r>
          </a:p>
        </p:txBody>
      </p:sp>
      <p:sp>
        <p:nvSpPr>
          <p:cNvPr id="4" name="Date Placeholder 3"/>
          <p:cNvSpPr>
            <a:spLocks noGrp="1"/>
          </p:cNvSpPr>
          <p:nvPr>
            <p:ph type="dt" sz="half" idx="10"/>
          </p:nvPr>
        </p:nvSpPr>
        <p:spPr/>
        <p:txBody>
          <a:bodyPr/>
          <a:lstStyle/>
          <a:p>
            <a:r>
              <a:rPr lang="en-US" smtClean="0"/>
              <a:t>14 Jun. 2012</a:t>
            </a:r>
            <a:endParaRPr lang="en-US" dirty="0"/>
          </a:p>
        </p:txBody>
      </p:sp>
      <p:sp>
        <p:nvSpPr>
          <p:cNvPr id="5" name="Footer Placeholder 4"/>
          <p:cNvSpPr>
            <a:spLocks noGrp="1"/>
          </p:cNvSpPr>
          <p:nvPr>
            <p:ph type="ftr" sz="quarter" idx="11"/>
          </p:nvPr>
        </p:nvSpPr>
        <p:spPr/>
        <p:txBody>
          <a:bodyPr/>
          <a:lstStyle/>
          <a:p>
            <a:pPr algn="ctr"/>
            <a:r>
              <a:rPr lang="en-US" dirty="0" smtClean="0"/>
              <a:t>Attilio Milanese</a:t>
            </a:r>
            <a:endParaRPr lang="en-US" dirty="0"/>
          </a:p>
        </p:txBody>
      </p:sp>
      <p:sp>
        <p:nvSpPr>
          <p:cNvPr id="6" name="Slide Number Placeholder 5"/>
          <p:cNvSpPr>
            <a:spLocks noGrp="1"/>
          </p:cNvSpPr>
          <p:nvPr>
            <p:ph type="sldNum" sz="quarter" idx="12"/>
          </p:nvPr>
        </p:nvSpPr>
        <p:spPr/>
        <p:txBody>
          <a:bodyPr/>
          <a:lstStyle/>
          <a:p>
            <a:pPr algn="r"/>
            <a:fld id="{0CF90FD8-B023-486F-B6EE-DCFB485F1C64}" type="slidenum">
              <a:rPr lang="en-US" smtClean="0"/>
              <a:pPr algn="r"/>
              <a:t>17</a:t>
            </a:fld>
            <a:endParaRPr lang="en-US" dirty="0"/>
          </a:p>
        </p:txBody>
      </p:sp>
      <p:sp>
        <p:nvSpPr>
          <p:cNvPr id="8" name="Content Placeholder 2"/>
          <p:cNvSpPr txBox="1">
            <a:spLocks/>
          </p:cNvSpPr>
          <p:nvPr/>
        </p:nvSpPr>
        <p:spPr>
          <a:xfrm>
            <a:off x="182880" y="762000"/>
            <a:ext cx="8778240" cy="131064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118800">
              <a:spcBef>
                <a:spcPts val="0"/>
              </a:spcBef>
              <a:buNone/>
            </a:pPr>
            <a:r>
              <a:rPr lang="en-GB" sz="3000" dirty="0" smtClean="0">
                <a:solidFill>
                  <a:schemeClr val="accent1"/>
                </a:solidFill>
              </a:rPr>
              <a:t>LR recirculator dipoles and quadrupoles</a:t>
            </a:r>
          </a:p>
          <a:p>
            <a:pPr marL="0" indent="0" defTabSz="118800">
              <a:spcBef>
                <a:spcPts val="0"/>
              </a:spcBef>
              <a:buNone/>
            </a:pPr>
            <a:r>
              <a:rPr lang="en-GB" sz="3000" dirty="0" smtClean="0"/>
              <a:t>New </a:t>
            </a:r>
            <a:r>
              <a:rPr lang="en-GB" sz="3000" dirty="0"/>
              <a:t>requirements (aperture, field)?</a:t>
            </a:r>
          </a:p>
          <a:p>
            <a:pPr marL="0" indent="0" defTabSz="118800">
              <a:spcBef>
                <a:spcPts val="0"/>
              </a:spcBef>
              <a:buNone/>
            </a:pPr>
            <a:r>
              <a:rPr lang="en-GB" sz="3000" dirty="0" smtClean="0"/>
              <a:t>Use </a:t>
            </a:r>
            <a:r>
              <a:rPr lang="en-GB" sz="3000" dirty="0"/>
              <a:t>of permanent magnets?</a:t>
            </a:r>
          </a:p>
          <a:p>
            <a:pPr marL="0" indent="0" defTabSz="118800">
              <a:spcBef>
                <a:spcPts val="0"/>
              </a:spcBef>
              <a:buNone/>
            </a:pPr>
            <a:r>
              <a:rPr lang="en-GB" sz="3000" dirty="0" smtClean="0"/>
              <a:t>Combined </a:t>
            </a:r>
            <a:r>
              <a:rPr lang="en-GB" sz="3000" dirty="0"/>
              <a:t>apertures?</a:t>
            </a:r>
          </a:p>
          <a:p>
            <a:pPr marL="0" indent="0" defTabSz="118800">
              <a:spcBef>
                <a:spcPts val="0"/>
              </a:spcBef>
              <a:buNone/>
            </a:pPr>
            <a:r>
              <a:rPr lang="en-GB" sz="3000" dirty="0" smtClean="0"/>
              <a:t>Combined </a:t>
            </a:r>
            <a:r>
              <a:rPr lang="en-GB" sz="3000" dirty="0"/>
              <a:t>functions </a:t>
            </a:r>
            <a:r>
              <a:rPr lang="en-GB" sz="3000" dirty="0" smtClean="0"/>
              <a:t>(for example, </a:t>
            </a:r>
            <a:r>
              <a:rPr lang="en-GB" sz="3000" dirty="0"/>
              <a:t>dipole + quad)?</a:t>
            </a:r>
          </a:p>
          <a:p>
            <a:pPr marL="0" indent="0" defTabSz="118800">
              <a:spcBef>
                <a:spcPts val="0"/>
              </a:spcBef>
              <a:buNone/>
            </a:pPr>
            <a:endParaRPr lang="en-GB" sz="1500" dirty="0" smtClean="0">
              <a:solidFill>
                <a:schemeClr val="accent1"/>
              </a:solidFill>
            </a:endParaRPr>
          </a:p>
          <a:p>
            <a:pPr marL="0" indent="0" defTabSz="118800">
              <a:spcBef>
                <a:spcPts val="0"/>
              </a:spcBef>
              <a:buNone/>
            </a:pPr>
            <a:r>
              <a:rPr lang="en-GB" sz="3000" dirty="0" smtClean="0">
                <a:solidFill>
                  <a:schemeClr val="accent1"/>
                </a:solidFill>
              </a:rPr>
              <a:t>LR linac quadrupoles and correctors</a:t>
            </a:r>
          </a:p>
          <a:p>
            <a:pPr marL="0" indent="0" defTabSz="118800">
              <a:spcBef>
                <a:spcPts val="0"/>
              </a:spcBef>
              <a:buNone/>
            </a:pPr>
            <a:r>
              <a:rPr lang="en-GB" sz="3000" dirty="0" smtClean="0"/>
              <a:t>New </a:t>
            </a:r>
            <a:r>
              <a:rPr lang="en-GB" sz="3000" dirty="0"/>
              <a:t>requirements (aperture, field)?</a:t>
            </a:r>
          </a:p>
          <a:p>
            <a:pPr marL="0" indent="0" defTabSz="118800">
              <a:spcBef>
                <a:spcPts val="0"/>
              </a:spcBef>
              <a:buNone/>
            </a:pPr>
            <a:r>
              <a:rPr lang="en-GB" sz="3000" dirty="0" smtClean="0"/>
              <a:t>More </a:t>
            </a:r>
            <a:r>
              <a:rPr lang="en-GB" sz="3000" dirty="0"/>
              <a:t>compact magnets, maybe with at 	</a:t>
            </a:r>
            <a:r>
              <a:rPr lang="en-GB" sz="3000" dirty="0" smtClean="0"/>
              <a:t>least </a:t>
            </a:r>
            <a:r>
              <a:rPr lang="en-GB" sz="3000" dirty="0"/>
              <a:t>two </a:t>
            </a:r>
            <a:r>
              <a:rPr lang="en-GB" sz="3000" dirty="0" smtClean="0"/>
              <a:t> </a:t>
            </a:r>
          </a:p>
          <a:p>
            <a:pPr marL="0" indent="0" defTabSz="118800">
              <a:spcBef>
                <a:spcPts val="0"/>
              </a:spcBef>
              <a:buNone/>
            </a:pPr>
            <a:r>
              <a:rPr lang="en-GB" sz="3000" dirty="0"/>
              <a:t> </a:t>
            </a:r>
            <a:r>
              <a:rPr lang="en-GB" sz="3000" dirty="0" smtClean="0"/>
              <a:t>  families </a:t>
            </a:r>
            <a:r>
              <a:rPr lang="en-GB" sz="3000" dirty="0"/>
              <a:t>for quadrupoles?</a:t>
            </a:r>
          </a:p>
          <a:p>
            <a:pPr marL="0" indent="0" defTabSz="118800">
              <a:spcBef>
                <a:spcPts val="0"/>
              </a:spcBef>
              <a:buNone/>
            </a:pPr>
            <a:r>
              <a:rPr lang="en-GB" sz="3000" dirty="0" smtClean="0"/>
              <a:t>Permanent </a:t>
            </a:r>
            <a:r>
              <a:rPr lang="en-GB" sz="3000" dirty="0"/>
              <a:t>magnets / </a:t>
            </a:r>
            <a:r>
              <a:rPr lang="en-GB" sz="3000" dirty="0" smtClean="0"/>
              <a:t>superconducting </a:t>
            </a:r>
            <a:r>
              <a:rPr lang="en-GB" sz="3000"/>
              <a:t>for </a:t>
            </a:r>
            <a:r>
              <a:rPr lang="en-GB" sz="3000" smtClean="0"/>
              <a:t>quads</a:t>
            </a:r>
            <a:r>
              <a:rPr lang="en-GB" sz="3000" dirty="0" smtClean="0"/>
              <a:t>?</a:t>
            </a:r>
            <a:r>
              <a:rPr lang="en-GB" sz="3000" dirty="0"/>
              <a:t>	</a:t>
            </a:r>
            <a:endParaRPr lang="en-GB" sz="3000" dirty="0" smtClean="0">
              <a:solidFill>
                <a:schemeClr val="accent1"/>
              </a:solidFill>
            </a:endParaRPr>
          </a:p>
          <a:p>
            <a:pPr marL="0" indent="0" defTabSz="118800">
              <a:spcBef>
                <a:spcPts val="0"/>
              </a:spcBef>
              <a:buNone/>
            </a:pPr>
            <a:endParaRPr lang="en-GB" sz="1500" dirty="0" smtClean="0">
              <a:solidFill>
                <a:schemeClr val="accent1"/>
              </a:solidFill>
            </a:endParaRPr>
          </a:p>
          <a:p>
            <a:pPr marL="0" indent="0" defTabSz="118800">
              <a:spcBef>
                <a:spcPts val="0"/>
              </a:spcBef>
              <a:buNone/>
            </a:pPr>
            <a:r>
              <a:rPr lang="en-GB" sz="3000" dirty="0" smtClean="0">
                <a:solidFill>
                  <a:schemeClr val="accent1"/>
                </a:solidFill>
              </a:rPr>
              <a:t>Magnets for ERL test stand?</a:t>
            </a:r>
          </a:p>
          <a:p>
            <a:pPr marL="0" indent="0" defTabSz="118800">
              <a:spcBef>
                <a:spcPts val="0"/>
              </a:spcBef>
              <a:buNone/>
            </a:pPr>
            <a:r>
              <a:rPr lang="en-GB" dirty="0" smtClean="0"/>
              <a:t>								</a:t>
            </a:r>
            <a:endParaRPr lang="en-GB" dirty="0" smtClean="0">
              <a:solidFill>
                <a:schemeClr val="accent1"/>
              </a:solidFill>
            </a:endParaRPr>
          </a:p>
          <a:p>
            <a:pPr marL="0" indent="0" defTabSz="118800">
              <a:spcBef>
                <a:spcPts val="0"/>
              </a:spcBef>
              <a:buNone/>
            </a:pPr>
            <a:endParaRPr lang="en-GB" dirty="0"/>
          </a:p>
          <a:p>
            <a:pPr marL="0" indent="0" defTabSz="118800">
              <a:spcBef>
                <a:spcPts val="0"/>
              </a:spcBef>
              <a:buNone/>
            </a:pPr>
            <a:r>
              <a:rPr lang="en-GB" dirty="0"/>
              <a:t>		</a:t>
            </a:r>
            <a:endParaRPr lang="en-GB" dirty="0" smtClean="0"/>
          </a:p>
          <a:p>
            <a:pPr marL="0" indent="0" defTabSz="118800">
              <a:spcBef>
                <a:spcPts val="0"/>
              </a:spcBef>
              <a:buNone/>
            </a:pPr>
            <a:endParaRPr lang="en-GB" dirty="0"/>
          </a:p>
          <a:p>
            <a:pPr marL="0" indent="0" defTabSz="118800">
              <a:spcBef>
                <a:spcPts val="0"/>
              </a:spcBef>
              <a:buNone/>
            </a:pPr>
            <a:endParaRPr lang="en-GB" dirty="0"/>
          </a:p>
          <a:p>
            <a:pPr marL="0" indent="0" defTabSz="118800">
              <a:spcBef>
                <a:spcPts val="0"/>
              </a:spcBef>
              <a:buFont typeface="Arial" pitchFamily="34" charset="0"/>
              <a:buNone/>
            </a:pPr>
            <a:endParaRPr lang="en-GB" dirty="0" smtClean="0"/>
          </a:p>
        </p:txBody>
      </p:sp>
    </p:spTree>
    <p:extLst>
      <p:ext uri="{BB962C8B-B14F-4D97-AF65-F5344CB8AC3E}">
        <p14:creationId xmlns:p14="http://schemas.microsoft.com/office/powerpoint/2010/main" val="41588440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US" dirty="0"/>
          </a:p>
        </p:txBody>
      </p:sp>
      <p:sp>
        <p:nvSpPr>
          <p:cNvPr id="4" name="Date Placeholder 3"/>
          <p:cNvSpPr>
            <a:spLocks noGrp="1"/>
          </p:cNvSpPr>
          <p:nvPr>
            <p:ph type="dt" sz="half" idx="10"/>
          </p:nvPr>
        </p:nvSpPr>
        <p:spPr/>
        <p:txBody>
          <a:bodyPr/>
          <a:lstStyle/>
          <a:p>
            <a:r>
              <a:rPr lang="en-US" smtClean="0"/>
              <a:t>14 Jun. 2012</a:t>
            </a:r>
            <a:endParaRPr lang="en-US" dirty="0"/>
          </a:p>
        </p:txBody>
      </p:sp>
      <p:sp>
        <p:nvSpPr>
          <p:cNvPr id="5" name="Footer Placeholder 4"/>
          <p:cNvSpPr>
            <a:spLocks noGrp="1"/>
          </p:cNvSpPr>
          <p:nvPr>
            <p:ph type="ftr" sz="quarter" idx="11"/>
          </p:nvPr>
        </p:nvSpPr>
        <p:spPr/>
        <p:txBody>
          <a:bodyPr/>
          <a:lstStyle/>
          <a:p>
            <a:pPr algn="ctr"/>
            <a:r>
              <a:rPr lang="en-US" dirty="0" smtClean="0"/>
              <a:t>Attilio Milanese</a:t>
            </a:r>
            <a:endParaRPr lang="en-US" dirty="0"/>
          </a:p>
        </p:txBody>
      </p:sp>
      <p:sp>
        <p:nvSpPr>
          <p:cNvPr id="6" name="Slide Number Placeholder 5"/>
          <p:cNvSpPr>
            <a:spLocks noGrp="1"/>
          </p:cNvSpPr>
          <p:nvPr>
            <p:ph type="sldNum" sz="quarter" idx="12"/>
          </p:nvPr>
        </p:nvSpPr>
        <p:spPr/>
        <p:txBody>
          <a:bodyPr/>
          <a:lstStyle/>
          <a:p>
            <a:pPr algn="r"/>
            <a:fld id="{0CF90FD8-B023-486F-B6EE-DCFB485F1C64}" type="slidenum">
              <a:rPr lang="en-US" smtClean="0"/>
              <a:pPr algn="r"/>
              <a:t>18</a:t>
            </a:fld>
            <a:endParaRPr lang="en-US" dirty="0"/>
          </a:p>
        </p:txBody>
      </p:sp>
      <p:sp>
        <p:nvSpPr>
          <p:cNvPr id="7" name="Content Placeholder 2"/>
          <p:cNvSpPr txBox="1">
            <a:spLocks/>
          </p:cNvSpPr>
          <p:nvPr/>
        </p:nvSpPr>
        <p:spPr>
          <a:xfrm>
            <a:off x="182880" y="3108960"/>
            <a:ext cx="8778240" cy="131064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18800">
              <a:spcBef>
                <a:spcPts val="0"/>
              </a:spcBef>
              <a:buNone/>
            </a:pPr>
            <a:r>
              <a:rPr lang="en-GB" sz="5000" dirty="0" smtClean="0">
                <a:solidFill>
                  <a:schemeClr val="accent1"/>
                </a:solidFill>
              </a:rPr>
              <a:t>Thank you.</a:t>
            </a:r>
            <a:endParaRPr lang="en-GB" sz="5000" dirty="0"/>
          </a:p>
          <a:p>
            <a:pPr marL="0" indent="0" defTabSz="118800">
              <a:spcBef>
                <a:spcPts val="0"/>
              </a:spcBef>
              <a:buNone/>
            </a:pPr>
            <a:r>
              <a:rPr lang="en-GB" sz="3400" dirty="0"/>
              <a:t>		</a:t>
            </a:r>
            <a:endParaRPr lang="en-GB" sz="3400" dirty="0" smtClean="0"/>
          </a:p>
          <a:p>
            <a:pPr marL="0" indent="0" defTabSz="118800">
              <a:spcBef>
                <a:spcPts val="0"/>
              </a:spcBef>
              <a:buNone/>
            </a:pPr>
            <a:endParaRPr lang="en-GB" sz="3400" dirty="0"/>
          </a:p>
          <a:p>
            <a:pPr marL="0" indent="0" defTabSz="118800">
              <a:spcBef>
                <a:spcPts val="0"/>
              </a:spcBef>
              <a:buNone/>
            </a:pPr>
            <a:endParaRPr lang="en-GB" sz="3400" dirty="0"/>
          </a:p>
          <a:p>
            <a:pPr marL="0" indent="0" defTabSz="118800">
              <a:spcBef>
                <a:spcPts val="0"/>
              </a:spcBef>
              <a:buFont typeface="Arial" pitchFamily="34" charset="0"/>
              <a:buNone/>
            </a:pPr>
            <a:endParaRPr lang="en-GB" sz="3400" dirty="0" smtClean="0"/>
          </a:p>
        </p:txBody>
      </p:sp>
    </p:spTree>
    <p:extLst>
      <p:ext uri="{BB962C8B-B14F-4D97-AF65-F5344CB8AC3E}">
        <p14:creationId xmlns:p14="http://schemas.microsoft.com/office/powerpoint/2010/main" val="31450001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Overview</a:t>
            </a:r>
            <a:endParaRPr lang="en-US" dirty="0"/>
          </a:p>
        </p:txBody>
      </p:sp>
      <p:sp>
        <p:nvSpPr>
          <p:cNvPr id="3" name="Content Placeholder 2"/>
          <p:cNvSpPr>
            <a:spLocks noGrp="1"/>
          </p:cNvSpPr>
          <p:nvPr>
            <p:ph idx="1"/>
          </p:nvPr>
        </p:nvSpPr>
        <p:spPr>
          <a:xfrm>
            <a:off x="182880" y="822960"/>
            <a:ext cx="8778240" cy="5577840"/>
          </a:xfrm>
        </p:spPr>
        <p:txBody>
          <a:bodyPr>
            <a:noAutofit/>
          </a:bodyPr>
          <a:lstStyle/>
          <a:p>
            <a:pPr marL="0" indent="0" defTabSz="118800">
              <a:spcBef>
                <a:spcPts val="0"/>
              </a:spcBef>
              <a:buNone/>
            </a:pPr>
            <a:endParaRPr lang="en-GB" sz="2200" dirty="0" smtClean="0"/>
          </a:p>
          <a:p>
            <a:pPr marL="0" indent="0">
              <a:spcBef>
                <a:spcPts val="0"/>
              </a:spcBef>
              <a:buNone/>
            </a:pPr>
            <a:endParaRPr lang="en-GB" sz="2000" dirty="0" smtClean="0"/>
          </a:p>
        </p:txBody>
      </p:sp>
      <p:sp>
        <p:nvSpPr>
          <p:cNvPr id="4" name="Date Placeholder 3"/>
          <p:cNvSpPr>
            <a:spLocks noGrp="1"/>
          </p:cNvSpPr>
          <p:nvPr>
            <p:ph type="dt" sz="half" idx="10"/>
          </p:nvPr>
        </p:nvSpPr>
        <p:spPr/>
        <p:txBody>
          <a:bodyPr/>
          <a:lstStyle/>
          <a:p>
            <a:r>
              <a:rPr lang="en-US" smtClean="0"/>
              <a:t>14 Jun. 2012</a:t>
            </a:r>
            <a:endParaRPr lang="en-US" dirty="0"/>
          </a:p>
        </p:txBody>
      </p:sp>
      <p:sp>
        <p:nvSpPr>
          <p:cNvPr id="5" name="Footer Placeholder 4"/>
          <p:cNvSpPr>
            <a:spLocks noGrp="1"/>
          </p:cNvSpPr>
          <p:nvPr>
            <p:ph type="ftr" sz="quarter" idx="11"/>
          </p:nvPr>
        </p:nvSpPr>
        <p:spPr/>
        <p:txBody>
          <a:bodyPr/>
          <a:lstStyle/>
          <a:p>
            <a:pPr algn="ctr"/>
            <a:r>
              <a:rPr lang="en-US" smtClean="0"/>
              <a:t>Attilio Milanese</a:t>
            </a:r>
            <a:endParaRPr lang="en-US" dirty="0"/>
          </a:p>
        </p:txBody>
      </p:sp>
      <p:sp>
        <p:nvSpPr>
          <p:cNvPr id="6" name="Slide Number Placeholder 5"/>
          <p:cNvSpPr>
            <a:spLocks noGrp="1"/>
          </p:cNvSpPr>
          <p:nvPr>
            <p:ph type="sldNum" sz="quarter" idx="12"/>
          </p:nvPr>
        </p:nvSpPr>
        <p:spPr/>
        <p:txBody>
          <a:bodyPr/>
          <a:lstStyle/>
          <a:p>
            <a:pPr algn="r"/>
            <a:fld id="{0CF90FD8-B023-486F-B6EE-DCFB485F1C64}" type="slidenum">
              <a:rPr lang="en-US" smtClean="0"/>
              <a:pPr algn="r"/>
              <a:t>2</a:t>
            </a:fld>
            <a:endParaRPr lang="en-US" dirty="0"/>
          </a:p>
        </p:txBody>
      </p:sp>
      <p:sp>
        <p:nvSpPr>
          <p:cNvPr id="7" name="Content Placeholder 2"/>
          <p:cNvSpPr txBox="1">
            <a:spLocks/>
          </p:cNvSpPr>
          <p:nvPr/>
        </p:nvSpPr>
        <p:spPr>
          <a:xfrm>
            <a:off x="182880" y="899160"/>
            <a:ext cx="8778240" cy="131064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16000" indent="-216000" defTabSz="118800">
              <a:spcBef>
                <a:spcPts val="0"/>
              </a:spcBef>
            </a:pPr>
            <a:r>
              <a:rPr lang="en-GB" sz="3600" dirty="0" smtClean="0">
                <a:solidFill>
                  <a:schemeClr val="accent1"/>
                </a:solidFill>
              </a:rPr>
              <a:t>Ring-Ring magnets</a:t>
            </a:r>
          </a:p>
          <a:p>
            <a:pPr marL="0" indent="0" defTabSz="118800">
              <a:spcBef>
                <a:spcPts val="0"/>
              </a:spcBef>
              <a:buNone/>
            </a:pPr>
            <a:r>
              <a:rPr lang="en-GB" sz="3600" dirty="0" smtClean="0"/>
              <a:t>				dipoles</a:t>
            </a:r>
          </a:p>
          <a:p>
            <a:pPr marL="0" indent="0" defTabSz="118800">
              <a:spcBef>
                <a:spcPts val="0"/>
              </a:spcBef>
              <a:buNone/>
            </a:pPr>
            <a:r>
              <a:rPr lang="en-GB" sz="3600" dirty="0"/>
              <a:t>	</a:t>
            </a:r>
            <a:r>
              <a:rPr lang="en-GB" sz="3600" dirty="0" smtClean="0"/>
              <a:t>			quadrupoles</a:t>
            </a:r>
            <a:endParaRPr lang="en-GB" sz="3600" dirty="0"/>
          </a:p>
          <a:p>
            <a:pPr marL="216000" indent="-216000" defTabSz="118800">
              <a:spcBef>
                <a:spcPts val="0"/>
              </a:spcBef>
            </a:pPr>
            <a:r>
              <a:rPr lang="en-GB" sz="3600" dirty="0" smtClean="0">
                <a:solidFill>
                  <a:schemeClr val="accent1"/>
                </a:solidFill>
              </a:rPr>
              <a:t>Linac-Ring </a:t>
            </a:r>
            <a:r>
              <a:rPr lang="en-GB" sz="3600" dirty="0">
                <a:solidFill>
                  <a:schemeClr val="accent1"/>
                </a:solidFill>
              </a:rPr>
              <a:t>magnets</a:t>
            </a:r>
          </a:p>
          <a:p>
            <a:pPr marL="0" indent="0" defTabSz="118800">
              <a:spcBef>
                <a:spcPts val="0"/>
              </a:spcBef>
              <a:buNone/>
            </a:pPr>
            <a:r>
              <a:rPr lang="en-GB" sz="3600" dirty="0"/>
              <a:t>		</a:t>
            </a:r>
            <a:r>
              <a:rPr lang="en-GB" sz="3600" dirty="0" smtClean="0"/>
              <a:t>		dipoles</a:t>
            </a:r>
            <a:endParaRPr lang="en-GB" sz="3600" dirty="0"/>
          </a:p>
          <a:p>
            <a:pPr marL="0" indent="0" defTabSz="118800">
              <a:spcBef>
                <a:spcPts val="0"/>
              </a:spcBef>
              <a:buNone/>
            </a:pPr>
            <a:r>
              <a:rPr lang="en-GB" sz="3600" dirty="0"/>
              <a:t>		</a:t>
            </a:r>
            <a:r>
              <a:rPr lang="en-GB" sz="3600" dirty="0" smtClean="0"/>
              <a:t>		quadrupoles</a:t>
            </a:r>
          </a:p>
          <a:p>
            <a:pPr marL="216000" indent="-216000" defTabSz="118800">
              <a:spcBef>
                <a:spcPts val="0"/>
              </a:spcBef>
            </a:pPr>
            <a:r>
              <a:rPr lang="en-GB" sz="3600" dirty="0" smtClean="0">
                <a:solidFill>
                  <a:schemeClr val="accent1"/>
                </a:solidFill>
              </a:rPr>
              <a:t>Conclusion and discussion</a:t>
            </a:r>
          </a:p>
          <a:p>
            <a:pPr marL="216000" indent="-216000" defTabSz="118800">
              <a:spcBef>
                <a:spcPts val="0"/>
              </a:spcBef>
            </a:pPr>
            <a:endParaRPr lang="en-GB" sz="1800" dirty="0"/>
          </a:p>
          <a:p>
            <a:pPr marL="0" indent="0" defTabSz="118800">
              <a:spcBef>
                <a:spcPts val="0"/>
              </a:spcBef>
              <a:buNone/>
            </a:pPr>
            <a:r>
              <a:rPr lang="en-GB" sz="2600" dirty="0" smtClean="0"/>
              <a:t>Many thanks to Davide Tommasini, Miriam Fitterer and </a:t>
            </a:r>
            <a:r>
              <a:rPr lang="en-GB" sz="2600" dirty="0"/>
              <a:t> </a:t>
            </a:r>
            <a:r>
              <a:rPr lang="en-GB" sz="2600" dirty="0" smtClean="0"/>
              <a:t>            Alex Bogacz for the optics, the colleagues of TE-MSC and BINP that built and measured the </a:t>
            </a:r>
            <a:r>
              <a:rPr lang="en-GB" sz="2600" smtClean="0"/>
              <a:t>dipole </a:t>
            </a:r>
            <a:r>
              <a:rPr lang="en-GB" sz="2600"/>
              <a:t>models, and </a:t>
            </a:r>
            <a:r>
              <a:rPr lang="en-GB" sz="2600"/>
              <a:t>Neil </a:t>
            </a:r>
            <a:r>
              <a:rPr lang="en-GB" sz="2600" smtClean="0"/>
              <a:t>Marks.</a:t>
            </a:r>
            <a:endParaRPr lang="en-GB" sz="2600" dirty="0"/>
          </a:p>
          <a:p>
            <a:pPr marL="0" indent="0" defTabSz="118800">
              <a:spcBef>
                <a:spcPts val="0"/>
              </a:spcBef>
              <a:buNone/>
            </a:pPr>
            <a:r>
              <a:rPr lang="en-GB" sz="3400" dirty="0"/>
              <a:t>		</a:t>
            </a:r>
            <a:endParaRPr lang="en-GB" sz="3400" dirty="0" smtClean="0"/>
          </a:p>
          <a:p>
            <a:pPr marL="0" indent="0" defTabSz="118800">
              <a:spcBef>
                <a:spcPts val="0"/>
              </a:spcBef>
              <a:buNone/>
            </a:pPr>
            <a:endParaRPr lang="en-GB" sz="3400" dirty="0"/>
          </a:p>
          <a:p>
            <a:pPr marL="0" indent="0" defTabSz="118800">
              <a:spcBef>
                <a:spcPts val="0"/>
              </a:spcBef>
              <a:buNone/>
            </a:pPr>
            <a:endParaRPr lang="en-GB" sz="3400" dirty="0"/>
          </a:p>
          <a:p>
            <a:pPr marL="0" indent="0" defTabSz="118800">
              <a:spcBef>
                <a:spcPts val="0"/>
              </a:spcBef>
              <a:buFont typeface="Arial" pitchFamily="34" charset="0"/>
              <a:buNone/>
            </a:pPr>
            <a:endParaRPr lang="en-GB" sz="3400" dirty="0" smtClean="0"/>
          </a:p>
        </p:txBody>
      </p:sp>
    </p:spTree>
    <p:extLst>
      <p:ext uri="{BB962C8B-B14F-4D97-AF65-F5344CB8AC3E}">
        <p14:creationId xmlns:p14="http://schemas.microsoft.com/office/powerpoint/2010/main" val="1747464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Content Placeholder 2"/>
          <p:cNvSpPr txBox="1">
            <a:spLocks/>
          </p:cNvSpPr>
          <p:nvPr/>
        </p:nvSpPr>
        <p:spPr>
          <a:xfrm>
            <a:off x="182880" y="3261360"/>
            <a:ext cx="8778240" cy="131064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118800">
              <a:spcBef>
                <a:spcPts val="0"/>
              </a:spcBef>
              <a:buNone/>
            </a:pPr>
            <a:r>
              <a:rPr lang="en-GB" sz="2200" dirty="0" smtClean="0">
                <a:solidFill>
                  <a:schemeClr val="accent1"/>
                </a:solidFill>
              </a:rPr>
              <a:t>LEP main dipoles:</a:t>
            </a:r>
            <a:endParaRPr lang="en-GB" sz="2200" dirty="0">
              <a:solidFill>
                <a:schemeClr val="accent1"/>
              </a:solidFill>
            </a:endParaRPr>
          </a:p>
          <a:p>
            <a:pPr marL="0" indent="0" defTabSz="118800">
              <a:spcBef>
                <a:spcPts val="0"/>
              </a:spcBef>
              <a:buNone/>
            </a:pPr>
            <a:r>
              <a:rPr lang="en-GB" sz="2200" dirty="0" smtClean="0">
                <a:solidFill>
                  <a:schemeClr val="accent1"/>
                </a:solidFill>
              </a:rPr>
              <a:t>5.75 </a:t>
            </a:r>
            <a:r>
              <a:rPr lang="en-GB" sz="2200" dirty="0">
                <a:solidFill>
                  <a:schemeClr val="accent1"/>
                </a:solidFill>
              </a:rPr>
              <a:t>m per </a:t>
            </a:r>
            <a:r>
              <a:rPr lang="en-GB" sz="2200" dirty="0" smtClean="0">
                <a:solidFill>
                  <a:schemeClr val="accent1"/>
                </a:solidFill>
              </a:rPr>
              <a:t>core × 3280 cores (steel/concrete length </a:t>
            </a:r>
            <a:r>
              <a:rPr lang="en-GB" sz="2200" dirty="0">
                <a:solidFill>
                  <a:schemeClr val="accent1"/>
                </a:solidFill>
              </a:rPr>
              <a:t>27</a:t>
            </a:r>
            <a:r>
              <a:rPr lang="en-GB" sz="2200" dirty="0" smtClean="0">
                <a:solidFill>
                  <a:schemeClr val="accent1"/>
                </a:solidFill>
              </a:rPr>
              <a:t>%)</a:t>
            </a:r>
            <a:endParaRPr lang="en-GB" sz="2200" dirty="0">
              <a:solidFill>
                <a:schemeClr val="accent1"/>
              </a:solidFill>
            </a:endParaRPr>
          </a:p>
          <a:p>
            <a:pPr marL="0" indent="0" defTabSz="118800">
              <a:spcBef>
                <a:spcPts val="0"/>
              </a:spcBef>
              <a:buNone/>
            </a:pPr>
            <a:r>
              <a:rPr lang="en-GB" sz="2200" dirty="0" smtClean="0">
                <a:solidFill>
                  <a:schemeClr val="accent1"/>
                </a:solidFill>
              </a:rPr>
              <a:t>gap </a:t>
            </a:r>
            <a:r>
              <a:rPr lang="en-GB" sz="2200" dirty="0">
                <a:solidFill>
                  <a:schemeClr val="accent1"/>
                </a:solidFill>
              </a:rPr>
              <a:t>100 </a:t>
            </a:r>
            <a:r>
              <a:rPr lang="en-GB" sz="2200" dirty="0" smtClean="0">
                <a:solidFill>
                  <a:schemeClr val="accent1"/>
                </a:solidFill>
              </a:rPr>
              <a:t>mm, flux density 0.0220 </a:t>
            </a:r>
            <a:r>
              <a:rPr lang="en-GB" sz="2200" dirty="0">
                <a:solidFill>
                  <a:schemeClr val="accent1"/>
                </a:solidFill>
              </a:rPr>
              <a:t>T </a:t>
            </a:r>
            <a:r>
              <a:rPr lang="en-GB" sz="2200" dirty="0" smtClean="0">
                <a:solidFill>
                  <a:schemeClr val="accent1"/>
                </a:solidFill>
              </a:rPr>
              <a:t>(20 GeV) to 0.1100 </a:t>
            </a:r>
            <a:r>
              <a:rPr lang="en-GB" sz="2200" dirty="0">
                <a:solidFill>
                  <a:schemeClr val="accent1"/>
                </a:solidFill>
              </a:rPr>
              <a:t>T </a:t>
            </a:r>
            <a:r>
              <a:rPr lang="en-GB" sz="2200" dirty="0" smtClean="0">
                <a:solidFill>
                  <a:schemeClr val="accent1"/>
                </a:solidFill>
              </a:rPr>
              <a:t>(100 GeV)</a:t>
            </a:r>
          </a:p>
          <a:p>
            <a:pPr marL="0" indent="0" defTabSz="118800">
              <a:spcBef>
                <a:spcPts val="0"/>
              </a:spcBef>
              <a:buNone/>
            </a:pPr>
            <a:endParaRPr lang="en-GB" sz="800" u="sng" dirty="0" smtClean="0"/>
          </a:p>
          <a:p>
            <a:pPr marL="0" indent="0" defTabSz="118800">
              <a:spcBef>
                <a:spcPts val="0"/>
              </a:spcBef>
              <a:buNone/>
            </a:pPr>
            <a:r>
              <a:rPr lang="en-GB" sz="2200" u="sng" dirty="0" smtClean="0"/>
              <a:t>Challenges</a:t>
            </a:r>
          </a:p>
          <a:p>
            <a:pPr marL="216000" indent="-216000" defTabSz="118800">
              <a:spcBef>
                <a:spcPts val="0"/>
              </a:spcBef>
            </a:pPr>
            <a:r>
              <a:rPr lang="en-GB" sz="2200" dirty="0" smtClean="0"/>
              <a:t>compact </a:t>
            </a:r>
            <a:r>
              <a:rPr lang="en-GB" sz="2200" dirty="0"/>
              <a:t>and light </a:t>
            </a:r>
            <a:r>
              <a:rPr lang="en-GB" sz="2200" dirty="0" smtClean="0"/>
              <a:t>magnets, </a:t>
            </a:r>
            <a:r>
              <a:rPr lang="en-GB" sz="2200" dirty="0"/>
              <a:t>to fit in the existing LHC tunnel</a:t>
            </a:r>
          </a:p>
          <a:p>
            <a:pPr marL="216000" indent="-216000" defTabSz="118800">
              <a:spcBef>
                <a:spcPts val="0"/>
              </a:spcBef>
            </a:pPr>
            <a:r>
              <a:rPr lang="en-GB" sz="2200" dirty="0" smtClean="0"/>
              <a:t>sufficient </a:t>
            </a:r>
            <a:r>
              <a:rPr lang="en-GB" sz="2200" dirty="0"/>
              <a:t>mechanical stability in a light </a:t>
            </a:r>
            <a:r>
              <a:rPr lang="en-GB" sz="2200" dirty="0" smtClean="0"/>
              <a:t>structure</a:t>
            </a:r>
          </a:p>
          <a:p>
            <a:pPr marL="216000" indent="-216000" defTabSz="118800">
              <a:spcBef>
                <a:spcPts val="0"/>
              </a:spcBef>
            </a:pPr>
            <a:r>
              <a:rPr lang="en-GB" sz="2200" dirty="0" smtClean="0"/>
              <a:t>compatible with emitted synchrotron radiation</a:t>
            </a:r>
          </a:p>
          <a:p>
            <a:pPr marL="216000" indent="-216000" defTabSz="118800">
              <a:spcBef>
                <a:spcPts val="0"/>
              </a:spcBef>
            </a:pPr>
            <a:r>
              <a:rPr lang="en-GB" sz="2200" dirty="0"/>
              <a:t>satisfactory field homogeneity from injection to collision energy</a:t>
            </a:r>
          </a:p>
          <a:p>
            <a:pPr marL="216000" indent="-216000" defTabSz="118800">
              <a:spcBef>
                <a:spcPts val="0"/>
              </a:spcBef>
            </a:pPr>
            <a:r>
              <a:rPr lang="en-GB" sz="2200"/>
              <a:t>satisfactory field reproducibility from cycle to cycle</a:t>
            </a:r>
          </a:p>
          <a:p>
            <a:pPr marL="216000" indent="-216000" defTabSz="118800">
              <a:spcBef>
                <a:spcPts val="0"/>
              </a:spcBef>
            </a:pPr>
            <a:endParaRPr lang="en-GB" sz="2200" dirty="0"/>
          </a:p>
          <a:p>
            <a:pPr marL="0" indent="0" defTabSz="118800">
              <a:spcBef>
                <a:spcPts val="0"/>
              </a:spcBef>
              <a:buFont typeface="Arial" pitchFamily="34" charset="0"/>
              <a:buNone/>
            </a:pPr>
            <a:endParaRPr lang="en-GB" sz="2200" dirty="0" smtClean="0"/>
          </a:p>
        </p:txBody>
      </p:sp>
      <p:sp>
        <p:nvSpPr>
          <p:cNvPr id="2" name="Title 1"/>
          <p:cNvSpPr>
            <a:spLocks noGrp="1"/>
          </p:cNvSpPr>
          <p:nvPr>
            <p:ph type="title"/>
          </p:nvPr>
        </p:nvSpPr>
        <p:spPr/>
        <p:txBody>
          <a:bodyPr>
            <a:normAutofit fontScale="90000"/>
          </a:bodyPr>
          <a:lstStyle/>
          <a:p>
            <a:r>
              <a:rPr lang="en-US" dirty="0" smtClean="0"/>
              <a:t>RR dipoles: requirements and challenges</a:t>
            </a:r>
            <a:endParaRPr lang="en-US" dirty="0"/>
          </a:p>
        </p:txBody>
      </p:sp>
      <p:sp>
        <p:nvSpPr>
          <p:cNvPr id="4" name="Date Placeholder 3"/>
          <p:cNvSpPr>
            <a:spLocks noGrp="1"/>
          </p:cNvSpPr>
          <p:nvPr>
            <p:ph type="dt" sz="half" idx="10"/>
          </p:nvPr>
        </p:nvSpPr>
        <p:spPr/>
        <p:txBody>
          <a:bodyPr/>
          <a:lstStyle/>
          <a:p>
            <a:r>
              <a:rPr lang="en-US" dirty="0" smtClean="0"/>
              <a:t>14 Jun. 2012</a:t>
            </a:r>
            <a:endParaRPr lang="en-US" dirty="0"/>
          </a:p>
        </p:txBody>
      </p:sp>
      <p:sp>
        <p:nvSpPr>
          <p:cNvPr id="5" name="Footer Placeholder 4"/>
          <p:cNvSpPr>
            <a:spLocks noGrp="1"/>
          </p:cNvSpPr>
          <p:nvPr>
            <p:ph type="ftr" sz="quarter" idx="11"/>
          </p:nvPr>
        </p:nvSpPr>
        <p:spPr/>
        <p:txBody>
          <a:bodyPr/>
          <a:lstStyle/>
          <a:p>
            <a:pPr algn="ctr"/>
            <a:r>
              <a:rPr lang="en-US" dirty="0" smtClean="0"/>
              <a:t>Attilio Milanese</a:t>
            </a:r>
            <a:endParaRPr lang="en-US" dirty="0"/>
          </a:p>
        </p:txBody>
      </p:sp>
      <p:sp>
        <p:nvSpPr>
          <p:cNvPr id="6" name="Slide Number Placeholder 5"/>
          <p:cNvSpPr>
            <a:spLocks noGrp="1"/>
          </p:cNvSpPr>
          <p:nvPr>
            <p:ph type="sldNum" sz="quarter" idx="12"/>
          </p:nvPr>
        </p:nvSpPr>
        <p:spPr/>
        <p:txBody>
          <a:bodyPr/>
          <a:lstStyle/>
          <a:p>
            <a:pPr algn="r"/>
            <a:fld id="{0CF90FD8-B023-486F-B6EE-DCFB485F1C64}" type="slidenum">
              <a:rPr lang="en-US" smtClean="0"/>
              <a:pPr algn="r"/>
              <a:t>3</a:t>
            </a:fld>
            <a:endParaRPr lang="en-US" dirty="0"/>
          </a:p>
        </p:txBody>
      </p:sp>
      <p:graphicFrame>
        <p:nvGraphicFramePr>
          <p:cNvPr id="26" name="Table 25"/>
          <p:cNvGraphicFramePr>
            <a:graphicFrameLocks noGrp="1"/>
          </p:cNvGraphicFramePr>
          <p:nvPr>
            <p:extLst>
              <p:ext uri="{D42A27DB-BD31-4B8C-83A1-F6EECF244321}">
                <p14:modId xmlns:p14="http://schemas.microsoft.com/office/powerpoint/2010/main" val="2070515560"/>
              </p:ext>
            </p:extLst>
          </p:nvPr>
        </p:nvGraphicFramePr>
        <p:xfrm>
          <a:off x="990000" y="899160"/>
          <a:ext cx="7164000" cy="2377440"/>
        </p:xfrm>
        <a:graphic>
          <a:graphicData uri="http://schemas.openxmlformats.org/drawingml/2006/table">
            <a:tbl>
              <a:tblPr bandRow="1">
                <a:tableStyleId>{5C22544A-7EE6-4342-B048-85BDC9FD1C3A}</a:tableStyleId>
              </a:tblPr>
              <a:tblGrid>
                <a:gridCol w="2916000"/>
                <a:gridCol w="4248000"/>
              </a:tblGrid>
              <a:tr h="324000">
                <a:tc>
                  <a:txBody>
                    <a:bodyPr/>
                    <a:lstStyle/>
                    <a:p>
                      <a:r>
                        <a:rPr lang="en-GB" sz="2000" dirty="0" smtClean="0"/>
                        <a:t>number of magnets</a:t>
                      </a:r>
                      <a:endParaRPr lang="en-GB" sz="2000" dirty="0"/>
                    </a:p>
                  </a:txBody>
                  <a:tcPr/>
                </a:tc>
                <a:tc>
                  <a:txBody>
                    <a:bodyPr/>
                    <a:lstStyle/>
                    <a:p>
                      <a:pPr algn="ctr"/>
                      <a:r>
                        <a:rPr lang="en-GB" sz="2000" dirty="0" smtClean="0"/>
                        <a:t>3080</a:t>
                      </a:r>
                      <a:endParaRPr lang="en-GB" sz="2000" dirty="0"/>
                    </a:p>
                  </a:txBody>
                  <a:tcPr anchor="ctr"/>
                </a:tc>
              </a:tr>
              <a:tr h="324000">
                <a:tc>
                  <a:txBody>
                    <a:bodyPr/>
                    <a:lstStyle/>
                    <a:p>
                      <a:r>
                        <a:rPr lang="en-GB" sz="2000" dirty="0" smtClean="0"/>
                        <a:t>free aperture</a:t>
                      </a:r>
                      <a:endParaRPr lang="en-GB" sz="2000" dirty="0"/>
                    </a:p>
                  </a:txBody>
                  <a:tcPr/>
                </a:tc>
                <a:tc>
                  <a:txBody>
                    <a:bodyPr/>
                    <a:lstStyle/>
                    <a:p>
                      <a:pPr algn="ctr"/>
                      <a:r>
                        <a:rPr lang="en-GB" sz="2000" dirty="0" smtClean="0"/>
                        <a:t>90×40 mm</a:t>
                      </a:r>
                      <a:r>
                        <a:rPr lang="en-GB" sz="2000" baseline="30000" dirty="0" smtClean="0"/>
                        <a:t>2</a:t>
                      </a:r>
                      <a:endParaRPr lang="en-GB" sz="2000" baseline="300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dirty="0" smtClean="0"/>
                        <a:t>flux</a:t>
                      </a:r>
                      <a:r>
                        <a:rPr lang="en-GB" sz="2000" baseline="0" dirty="0" smtClean="0"/>
                        <a:t> density</a:t>
                      </a:r>
                      <a:endParaRPr lang="en-GB" sz="2000" dirty="0" smtClean="0"/>
                    </a:p>
                  </a:txBody>
                  <a:tcPr/>
                </a:tc>
                <a:tc>
                  <a:txBody>
                    <a:bodyPr/>
                    <a:lstStyle/>
                    <a:p>
                      <a:pPr algn="ctr"/>
                      <a:r>
                        <a:rPr lang="en-GB" sz="2000" dirty="0" smtClean="0"/>
                        <a:t>0.0127 T (10 GeV) to 0.0763 T (60 GeV)</a:t>
                      </a:r>
                      <a:endParaRPr lang="en-GB" sz="2000" dirty="0"/>
                    </a:p>
                  </a:txBody>
                  <a:tcPr anchor="ctr"/>
                </a:tc>
              </a:tr>
              <a:tr h="324000">
                <a:tc>
                  <a:txBody>
                    <a:bodyPr/>
                    <a:lstStyle/>
                    <a:p>
                      <a:r>
                        <a:rPr lang="en-GB" sz="2000" dirty="0" smtClean="0"/>
                        <a:t>magnetic length</a:t>
                      </a:r>
                      <a:endParaRPr lang="en-GB" sz="2000" dirty="0"/>
                    </a:p>
                  </a:txBody>
                  <a:tcPr/>
                </a:tc>
                <a:tc>
                  <a:txBody>
                    <a:bodyPr/>
                    <a:lstStyle/>
                    <a:p>
                      <a:pPr algn="ctr"/>
                      <a:r>
                        <a:rPr lang="en-GB" sz="2000" dirty="0" smtClean="0"/>
                        <a:t>5.35 m</a:t>
                      </a:r>
                      <a:endParaRPr lang="en-GB" sz="2000" dirty="0"/>
                    </a:p>
                  </a:txBody>
                  <a:tcPr anchor="ctr"/>
                </a:tc>
              </a:tr>
              <a:tr h="324000">
                <a:tc>
                  <a:txBody>
                    <a:bodyPr/>
                    <a:lstStyle/>
                    <a:p>
                      <a:r>
                        <a:rPr lang="en-GB" sz="2000" dirty="0" smtClean="0"/>
                        <a:t>field quality</a:t>
                      </a:r>
                      <a:endParaRPr lang="en-GB" sz="2000" dirty="0"/>
                    </a:p>
                  </a:txBody>
                  <a:tcPr/>
                </a:tc>
                <a:tc>
                  <a:txBody>
                    <a:bodyPr/>
                    <a:lstStyle/>
                    <a:p>
                      <a:pPr algn="ctr"/>
                      <a:r>
                        <a:rPr lang="en-GB" sz="2000" dirty="0" smtClean="0"/>
                        <a:t>2·10</a:t>
                      </a:r>
                      <a:r>
                        <a:rPr lang="en-GB" sz="2000" baseline="30000" dirty="0" smtClean="0"/>
                        <a:t>-4</a:t>
                      </a:r>
                      <a:r>
                        <a:rPr lang="en-GB" sz="2000" dirty="0" smtClean="0"/>
                        <a:t> in GFR</a:t>
                      </a:r>
                      <a:r>
                        <a:rPr lang="en-GB" sz="2000" baseline="0" dirty="0" smtClean="0"/>
                        <a:t> of </a:t>
                      </a:r>
                      <a:r>
                        <a:rPr lang="en-GB" sz="2000" dirty="0" smtClean="0"/>
                        <a:t>±10×6 mm</a:t>
                      </a:r>
                      <a:r>
                        <a:rPr lang="en-GB" sz="2000" baseline="30000" dirty="0" smtClean="0"/>
                        <a:t>2</a:t>
                      </a:r>
                      <a:endParaRPr lang="en-GB" sz="20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dirty="0" smtClean="0"/>
                        <a:t>field</a:t>
                      </a:r>
                      <a:r>
                        <a:rPr lang="en-GB" sz="2000" baseline="0" dirty="0" smtClean="0"/>
                        <a:t> reproducibility at inj.</a:t>
                      </a:r>
                      <a:endParaRPr lang="en-GB" sz="2000" dirty="0" smtClean="0"/>
                    </a:p>
                  </a:txBody>
                  <a:tcPr/>
                </a:tc>
                <a:tc>
                  <a:txBody>
                    <a:bodyPr/>
                    <a:lstStyle/>
                    <a:p>
                      <a:pPr algn="ctr"/>
                      <a:r>
                        <a:rPr lang="en-GB" sz="2000" dirty="0" smtClean="0"/>
                        <a:t>better than ±0.1·10</a:t>
                      </a:r>
                      <a:r>
                        <a:rPr lang="en-GB" sz="2000" baseline="30000" dirty="0" smtClean="0"/>
                        <a:t>-5</a:t>
                      </a:r>
                      <a:r>
                        <a:rPr lang="en-GB" sz="2000" baseline="0" dirty="0" smtClean="0"/>
                        <a:t> </a:t>
                      </a:r>
                      <a:r>
                        <a:rPr lang="en-GB" sz="2000" dirty="0" smtClean="0"/>
                        <a:t>T</a:t>
                      </a:r>
                      <a:endParaRPr lang="en-GB" sz="2000" dirty="0"/>
                    </a:p>
                  </a:txBody>
                  <a:tcPr anchor="ctr"/>
                </a:tc>
              </a:tr>
            </a:tbl>
          </a:graphicData>
        </a:graphic>
      </p:graphicFrame>
    </p:spTree>
    <p:extLst>
      <p:ext uri="{BB962C8B-B14F-4D97-AF65-F5344CB8AC3E}">
        <p14:creationId xmlns:p14="http://schemas.microsoft.com/office/powerpoint/2010/main" val="1126798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RR dipoles: BINP models</a:t>
            </a:r>
            <a:endParaRPr lang="en-US" dirty="0"/>
          </a:p>
        </p:txBody>
      </p:sp>
      <p:sp>
        <p:nvSpPr>
          <p:cNvPr id="4" name="Date Placeholder 3"/>
          <p:cNvSpPr>
            <a:spLocks noGrp="1"/>
          </p:cNvSpPr>
          <p:nvPr>
            <p:ph type="dt" sz="half" idx="10"/>
          </p:nvPr>
        </p:nvSpPr>
        <p:spPr/>
        <p:txBody>
          <a:bodyPr/>
          <a:lstStyle/>
          <a:p>
            <a:r>
              <a:rPr lang="en-US" smtClean="0"/>
              <a:t>14 Jun. 2012</a:t>
            </a:r>
            <a:endParaRPr lang="en-US" dirty="0"/>
          </a:p>
        </p:txBody>
      </p:sp>
      <p:sp>
        <p:nvSpPr>
          <p:cNvPr id="5" name="Footer Placeholder 4"/>
          <p:cNvSpPr>
            <a:spLocks noGrp="1"/>
          </p:cNvSpPr>
          <p:nvPr>
            <p:ph type="ftr" sz="quarter" idx="11"/>
          </p:nvPr>
        </p:nvSpPr>
        <p:spPr/>
        <p:txBody>
          <a:bodyPr/>
          <a:lstStyle/>
          <a:p>
            <a:pPr algn="ctr"/>
            <a:r>
              <a:rPr lang="en-US" dirty="0" smtClean="0"/>
              <a:t>Attilio Milanese</a:t>
            </a:r>
            <a:endParaRPr lang="en-US" dirty="0"/>
          </a:p>
        </p:txBody>
      </p:sp>
      <p:sp>
        <p:nvSpPr>
          <p:cNvPr id="6" name="Slide Number Placeholder 5"/>
          <p:cNvSpPr>
            <a:spLocks noGrp="1"/>
          </p:cNvSpPr>
          <p:nvPr>
            <p:ph type="sldNum" sz="quarter" idx="12"/>
          </p:nvPr>
        </p:nvSpPr>
        <p:spPr/>
        <p:txBody>
          <a:bodyPr/>
          <a:lstStyle/>
          <a:p>
            <a:pPr algn="r"/>
            <a:fld id="{0CF90FD8-B023-486F-B6EE-DCFB485F1C64}" type="slidenum">
              <a:rPr lang="en-US" smtClean="0"/>
              <a:pPr algn="r"/>
              <a:t>4</a:t>
            </a:fld>
            <a:endParaRPr lang="en-US" dirty="0"/>
          </a:p>
        </p:txBody>
      </p:sp>
      <p:pic>
        <p:nvPicPr>
          <p:cNvPr id="8" name="Picture 2"/>
          <p:cNvPicPr>
            <a:picLocks noChangeAspect="1" noChangeArrowheads="1"/>
          </p:cNvPicPr>
          <p:nvPr/>
        </p:nvPicPr>
        <p:blipFill>
          <a:blip r:embed="rId2" cstate="print"/>
          <a:srcRect r="27669" b="43056"/>
          <a:stretch>
            <a:fillRect/>
          </a:stretch>
        </p:blipFill>
        <p:spPr bwMode="auto">
          <a:xfrm>
            <a:off x="281214" y="2286000"/>
            <a:ext cx="2921000" cy="1716088"/>
          </a:xfrm>
          <a:prstGeom prst="rect">
            <a:avLst/>
          </a:prstGeom>
          <a:solidFill>
            <a:srgbClr val="FFFFFF"/>
          </a:solidFill>
          <a:ln w="9525">
            <a:noFill/>
            <a:miter lim="800000"/>
            <a:headEnd/>
            <a:tailEnd/>
          </a:ln>
        </p:spPr>
      </p:pic>
      <p:pic>
        <p:nvPicPr>
          <p:cNvPr id="9" name="Picture 3" descr="DSC00159"/>
          <p:cNvPicPr>
            <a:picLocks noChangeAspect="1" noChangeArrowheads="1"/>
          </p:cNvPicPr>
          <p:nvPr/>
        </p:nvPicPr>
        <p:blipFill rotWithShape="1">
          <a:blip r:embed="rId3" cstate="print">
            <a:lum bright="-8000" contrast="20000"/>
          </a:blip>
          <a:srcRect t="14627" r="664" b="10275"/>
          <a:stretch/>
        </p:blipFill>
        <p:spPr bwMode="auto">
          <a:xfrm>
            <a:off x="268973" y="3962400"/>
            <a:ext cx="2945482" cy="1676173"/>
          </a:xfrm>
          <a:prstGeom prst="rect">
            <a:avLst/>
          </a:prstGeom>
          <a:noFill/>
          <a:ln w="9525">
            <a:noFill/>
            <a:miter lim="800000"/>
            <a:headEnd/>
            <a:tailEnd/>
          </a:ln>
        </p:spPr>
      </p:pic>
      <p:pic>
        <p:nvPicPr>
          <p:cNvPr id="10" name="Picture 4" descr="DSC00157"/>
          <p:cNvPicPr>
            <a:picLocks noChangeAspect="1" noChangeArrowheads="1"/>
          </p:cNvPicPr>
          <p:nvPr/>
        </p:nvPicPr>
        <p:blipFill>
          <a:blip r:embed="rId4" cstate="print">
            <a:lum contrast="-14000"/>
          </a:blip>
          <a:srcRect l="5536" t="4430" r="12180" b="8858"/>
          <a:stretch>
            <a:fillRect/>
          </a:stretch>
        </p:blipFill>
        <p:spPr bwMode="auto">
          <a:xfrm>
            <a:off x="3483143" y="2057400"/>
            <a:ext cx="2148684" cy="1712684"/>
          </a:xfrm>
          <a:prstGeom prst="rect">
            <a:avLst/>
          </a:prstGeom>
          <a:noFill/>
          <a:ln w="9525">
            <a:noFill/>
            <a:miter lim="800000"/>
            <a:headEnd/>
            <a:tailEnd/>
          </a:ln>
        </p:spPr>
      </p:pic>
      <p:pic>
        <p:nvPicPr>
          <p:cNvPr id="11" name="Picture 5" descr="DSC00136"/>
          <p:cNvPicPr>
            <a:picLocks noChangeAspect="1" noChangeArrowheads="1"/>
          </p:cNvPicPr>
          <p:nvPr/>
        </p:nvPicPr>
        <p:blipFill rotWithShape="1">
          <a:blip r:embed="rId5" cstate="print">
            <a:lum bright="22000" contrast="20000"/>
          </a:blip>
          <a:srcRect l="15677" t="5240" r="8269" b="12824"/>
          <a:stretch/>
        </p:blipFill>
        <p:spPr bwMode="auto">
          <a:xfrm>
            <a:off x="3474645" y="3810000"/>
            <a:ext cx="2165681" cy="1828797"/>
          </a:xfrm>
          <a:prstGeom prst="rect">
            <a:avLst/>
          </a:prstGeom>
          <a:noFill/>
          <a:ln w="9525">
            <a:noFill/>
            <a:miter lim="800000"/>
            <a:headEnd/>
            <a:tailEnd/>
          </a:ln>
        </p:spPr>
      </p:pic>
      <p:pic>
        <p:nvPicPr>
          <p:cNvPr id="12" name="Picture 6"/>
          <p:cNvPicPr>
            <a:picLocks noChangeAspect="1" noChangeArrowheads="1"/>
          </p:cNvPicPr>
          <p:nvPr/>
        </p:nvPicPr>
        <p:blipFill rotWithShape="1">
          <a:blip r:embed="rId6" cstate="print"/>
          <a:srcRect l="2297" t="2890" r="3217" b="3344"/>
          <a:stretch/>
        </p:blipFill>
        <p:spPr bwMode="auto">
          <a:xfrm>
            <a:off x="5942309" y="1828800"/>
            <a:ext cx="2843939" cy="1844298"/>
          </a:xfrm>
          <a:prstGeom prst="rect">
            <a:avLst/>
          </a:prstGeom>
          <a:noFill/>
          <a:ln w="9525">
            <a:noFill/>
            <a:miter lim="800000"/>
            <a:headEnd/>
            <a:tailEnd/>
          </a:ln>
        </p:spPr>
      </p:pic>
      <p:pic>
        <p:nvPicPr>
          <p:cNvPr id="13" name="Picture 7"/>
          <p:cNvPicPr>
            <a:picLocks noChangeAspect="1" noChangeArrowheads="1"/>
          </p:cNvPicPr>
          <p:nvPr/>
        </p:nvPicPr>
        <p:blipFill rotWithShape="1">
          <a:blip r:embed="rId7" cstate="print"/>
          <a:srcRect l="1830" t="2978" r="2931" b="1486"/>
          <a:stretch/>
        </p:blipFill>
        <p:spPr bwMode="auto">
          <a:xfrm>
            <a:off x="5942309" y="3749298"/>
            <a:ext cx="2843939" cy="1894266"/>
          </a:xfrm>
          <a:prstGeom prst="rect">
            <a:avLst/>
          </a:prstGeom>
          <a:noFill/>
          <a:ln w="9525">
            <a:noFill/>
            <a:miter lim="800000"/>
            <a:headEnd/>
            <a:tailEnd/>
          </a:ln>
        </p:spPr>
      </p:pic>
      <p:sp>
        <p:nvSpPr>
          <p:cNvPr id="14" name="TextBox 13"/>
          <p:cNvSpPr txBox="1"/>
          <p:nvPr/>
        </p:nvSpPr>
        <p:spPr>
          <a:xfrm>
            <a:off x="5987142" y="914400"/>
            <a:ext cx="3309258" cy="707886"/>
          </a:xfrm>
          <a:prstGeom prst="rect">
            <a:avLst/>
          </a:prstGeom>
          <a:noFill/>
        </p:spPr>
        <p:txBody>
          <a:bodyPr wrap="square" rtlCol="0">
            <a:spAutoFit/>
          </a:bodyPr>
          <a:lstStyle/>
          <a:p>
            <a:r>
              <a:rPr lang="en-US" sz="2000" dirty="0" smtClean="0"/>
              <a:t>3408 grain oriented steel</a:t>
            </a:r>
          </a:p>
          <a:p>
            <a:r>
              <a:rPr lang="en-US" sz="2000" dirty="0" smtClean="0"/>
              <a:t>0.35 mm thick laminations</a:t>
            </a:r>
            <a:endParaRPr lang="en-US" sz="2000" dirty="0"/>
          </a:p>
        </p:txBody>
      </p:sp>
      <p:sp>
        <p:nvSpPr>
          <p:cNvPr id="15" name="TextBox 14"/>
          <p:cNvSpPr txBox="1"/>
          <p:nvPr/>
        </p:nvSpPr>
        <p:spPr>
          <a:xfrm>
            <a:off x="8120742" y="2743200"/>
            <a:ext cx="642258" cy="276999"/>
          </a:xfrm>
          <a:prstGeom prst="rect">
            <a:avLst/>
          </a:prstGeom>
          <a:solidFill>
            <a:schemeClr val="bg1">
              <a:lumMod val="95000"/>
            </a:schemeClr>
          </a:solidFill>
        </p:spPr>
        <p:txBody>
          <a:bodyPr wrap="square" lIns="0" tIns="0" rIns="0" bIns="0" rtlCol="0">
            <a:spAutoFit/>
          </a:bodyPr>
          <a:lstStyle/>
          <a:p>
            <a:pPr algn="ctr"/>
            <a:r>
              <a:rPr lang="en-US" dirty="0" smtClean="0"/>
              <a:t>6 A/m</a:t>
            </a:r>
            <a:endParaRPr lang="en-US" dirty="0"/>
          </a:p>
        </p:txBody>
      </p:sp>
      <p:sp>
        <p:nvSpPr>
          <p:cNvPr id="16" name="TextBox 15"/>
          <p:cNvSpPr txBox="1"/>
          <p:nvPr/>
        </p:nvSpPr>
        <p:spPr>
          <a:xfrm>
            <a:off x="8077200" y="2209800"/>
            <a:ext cx="745671" cy="276999"/>
          </a:xfrm>
          <a:prstGeom prst="rect">
            <a:avLst/>
          </a:prstGeom>
          <a:solidFill>
            <a:schemeClr val="bg1">
              <a:lumMod val="95000"/>
            </a:schemeClr>
          </a:solidFill>
        </p:spPr>
        <p:txBody>
          <a:bodyPr wrap="square" lIns="0" tIns="0" rIns="0" bIns="0" rtlCol="0">
            <a:spAutoFit/>
          </a:bodyPr>
          <a:lstStyle/>
          <a:p>
            <a:pPr algn="ctr"/>
            <a:r>
              <a:rPr lang="en-US" dirty="0" smtClean="0"/>
              <a:t>22 A/m</a:t>
            </a:r>
            <a:endParaRPr lang="en-US" dirty="0"/>
          </a:p>
        </p:txBody>
      </p:sp>
      <p:pic>
        <p:nvPicPr>
          <p:cNvPr id="17" name="Picture 9"/>
          <p:cNvPicPr>
            <a:picLocks noChangeAspect="1" noChangeArrowheads="1"/>
          </p:cNvPicPr>
          <p:nvPr/>
        </p:nvPicPr>
        <p:blipFill>
          <a:blip r:embed="rId8" cstate="print"/>
          <a:srcRect l="5943" t="48851" r="17828" b="7713"/>
          <a:stretch>
            <a:fillRect/>
          </a:stretch>
        </p:blipFill>
        <p:spPr bwMode="auto">
          <a:xfrm>
            <a:off x="152400" y="830550"/>
            <a:ext cx="3178629" cy="1397065"/>
          </a:xfrm>
          <a:prstGeom prst="rect">
            <a:avLst/>
          </a:prstGeom>
          <a:noFill/>
          <a:ln w="9525">
            <a:noFill/>
            <a:miter lim="800000"/>
            <a:headEnd/>
            <a:tailEnd/>
          </a:ln>
        </p:spPr>
      </p:pic>
      <p:pic>
        <p:nvPicPr>
          <p:cNvPr id="18" name="Picture 10"/>
          <p:cNvPicPr>
            <a:picLocks noChangeAspect="1" noChangeArrowheads="1"/>
          </p:cNvPicPr>
          <p:nvPr/>
        </p:nvPicPr>
        <p:blipFill>
          <a:blip r:embed="rId9" cstate="print"/>
          <a:srcRect l="7924" t="56564" r="33787" b="7713"/>
          <a:stretch>
            <a:fillRect/>
          </a:stretch>
        </p:blipFill>
        <p:spPr bwMode="auto">
          <a:xfrm>
            <a:off x="3323771" y="830550"/>
            <a:ext cx="2467429" cy="1165225"/>
          </a:xfrm>
          <a:prstGeom prst="rect">
            <a:avLst/>
          </a:prstGeom>
          <a:noFill/>
          <a:ln w="9525">
            <a:noFill/>
            <a:miter lim="800000"/>
            <a:headEnd/>
            <a:tailEnd/>
          </a:ln>
        </p:spPr>
      </p:pic>
      <p:sp>
        <p:nvSpPr>
          <p:cNvPr id="19" name="TextBox 18"/>
          <p:cNvSpPr txBox="1"/>
          <p:nvPr/>
        </p:nvSpPr>
        <p:spPr>
          <a:xfrm>
            <a:off x="76200" y="5715000"/>
            <a:ext cx="9067800" cy="707886"/>
          </a:xfrm>
          <a:prstGeom prst="rect">
            <a:avLst/>
          </a:prstGeom>
          <a:noFill/>
        </p:spPr>
        <p:txBody>
          <a:bodyPr wrap="square" rtlCol="0">
            <a:spAutoFit/>
          </a:bodyPr>
          <a:lstStyle/>
          <a:p>
            <a:r>
              <a:rPr lang="en-US" sz="2000" dirty="0" smtClean="0"/>
              <a:t>After cycles of different amplitude, the remanent field is of about 1 Gauss in all cases.</a:t>
            </a:r>
          </a:p>
          <a:p>
            <a:r>
              <a:rPr lang="en-US" sz="2000" dirty="0"/>
              <a:t>T</a:t>
            </a:r>
            <a:r>
              <a:rPr lang="en-US" sz="2000" dirty="0" smtClean="0"/>
              <a:t>he measured reproducibility of the injection field is about ± 0.075 Gauss.</a:t>
            </a:r>
          </a:p>
        </p:txBody>
      </p:sp>
    </p:spTree>
    <p:extLst>
      <p:ext uri="{BB962C8B-B14F-4D97-AF65-F5344CB8AC3E}">
        <p14:creationId xmlns:p14="http://schemas.microsoft.com/office/powerpoint/2010/main" val="8383985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RR dipoles: CERN models</a:t>
            </a:r>
            <a:endParaRPr lang="en-US" dirty="0"/>
          </a:p>
        </p:txBody>
      </p:sp>
      <p:sp>
        <p:nvSpPr>
          <p:cNvPr id="4" name="Date Placeholder 3"/>
          <p:cNvSpPr>
            <a:spLocks noGrp="1"/>
          </p:cNvSpPr>
          <p:nvPr>
            <p:ph type="dt" sz="half" idx="10"/>
          </p:nvPr>
        </p:nvSpPr>
        <p:spPr/>
        <p:txBody>
          <a:bodyPr/>
          <a:lstStyle/>
          <a:p>
            <a:r>
              <a:rPr lang="en-US" smtClean="0"/>
              <a:t>14 Jun. 2012</a:t>
            </a:r>
            <a:endParaRPr lang="en-US" dirty="0"/>
          </a:p>
        </p:txBody>
      </p:sp>
      <p:sp>
        <p:nvSpPr>
          <p:cNvPr id="5" name="Footer Placeholder 4"/>
          <p:cNvSpPr>
            <a:spLocks noGrp="1"/>
          </p:cNvSpPr>
          <p:nvPr>
            <p:ph type="ftr" sz="quarter" idx="11"/>
          </p:nvPr>
        </p:nvSpPr>
        <p:spPr/>
        <p:txBody>
          <a:bodyPr/>
          <a:lstStyle/>
          <a:p>
            <a:pPr algn="ctr"/>
            <a:r>
              <a:rPr lang="en-US" dirty="0" smtClean="0"/>
              <a:t>Attilio Milanese</a:t>
            </a:r>
            <a:endParaRPr lang="en-US" dirty="0"/>
          </a:p>
        </p:txBody>
      </p:sp>
      <p:sp>
        <p:nvSpPr>
          <p:cNvPr id="6" name="Slide Number Placeholder 5"/>
          <p:cNvSpPr>
            <a:spLocks noGrp="1"/>
          </p:cNvSpPr>
          <p:nvPr>
            <p:ph type="sldNum" sz="quarter" idx="12"/>
          </p:nvPr>
        </p:nvSpPr>
        <p:spPr/>
        <p:txBody>
          <a:bodyPr/>
          <a:lstStyle/>
          <a:p>
            <a:pPr algn="r"/>
            <a:fld id="{0CF90FD8-B023-486F-B6EE-DCFB485F1C64}" type="slidenum">
              <a:rPr lang="en-US" smtClean="0"/>
              <a:pPr algn="r"/>
              <a:t>5</a:t>
            </a:fld>
            <a:endParaRPr lang="en-US" dirty="0"/>
          </a:p>
        </p:txBody>
      </p:sp>
      <p:graphicFrame>
        <p:nvGraphicFramePr>
          <p:cNvPr id="11" name="Chart 10"/>
          <p:cNvGraphicFramePr>
            <a:graphicFrameLocks noGrp="1"/>
          </p:cNvGraphicFramePr>
          <p:nvPr>
            <p:extLst>
              <p:ext uri="{D42A27DB-BD31-4B8C-83A1-F6EECF244321}">
                <p14:modId xmlns:p14="http://schemas.microsoft.com/office/powerpoint/2010/main" val="3863789249"/>
              </p:ext>
            </p:extLst>
          </p:nvPr>
        </p:nvGraphicFramePr>
        <p:xfrm>
          <a:off x="609600" y="3845381"/>
          <a:ext cx="3429000" cy="1874619"/>
        </p:xfrm>
        <a:graphic>
          <a:graphicData uri="http://schemas.openxmlformats.org/drawingml/2006/chart">
            <c:chart xmlns:c="http://schemas.openxmlformats.org/drawingml/2006/chart" xmlns:r="http://schemas.openxmlformats.org/officeDocument/2006/relationships" r:id="rId3"/>
          </a:graphicData>
        </a:graphic>
      </p:graphicFrame>
      <p:pic>
        <p:nvPicPr>
          <p:cNvPr id="14" name="Picture 1" descr="\\cern.ch\dfs\Workspaces\n\NORMA\USERS\Davide\Projects\LHeC\Review-2011-12-01\Pictures\IMG_1482.jpg"/>
          <p:cNvPicPr>
            <a:picLocks noChangeAspect="1" noChangeArrowheads="1"/>
          </p:cNvPicPr>
          <p:nvPr/>
        </p:nvPicPr>
        <p:blipFill>
          <a:blip r:embed="rId4" cstate="print"/>
          <a:srcRect t="11110" b="8341"/>
          <a:stretch>
            <a:fillRect/>
          </a:stretch>
        </p:blipFill>
        <p:spPr bwMode="auto">
          <a:xfrm>
            <a:off x="304800" y="838200"/>
            <a:ext cx="4644493" cy="2806048"/>
          </a:xfrm>
          <a:prstGeom prst="rect">
            <a:avLst/>
          </a:prstGeom>
          <a:noFill/>
        </p:spPr>
      </p:pic>
      <p:sp>
        <p:nvSpPr>
          <p:cNvPr id="16" name="TextBox 15"/>
          <p:cNvSpPr txBox="1"/>
          <p:nvPr/>
        </p:nvSpPr>
        <p:spPr>
          <a:xfrm>
            <a:off x="5143500" y="903744"/>
            <a:ext cx="4000500" cy="2677656"/>
          </a:xfrm>
          <a:prstGeom prst="rect">
            <a:avLst/>
          </a:prstGeom>
          <a:noFill/>
        </p:spPr>
        <p:txBody>
          <a:bodyPr wrap="square" rtlCol="0">
            <a:spAutoFit/>
          </a:bodyPr>
          <a:lstStyle/>
          <a:p>
            <a:pPr marL="252000" indent="-180000">
              <a:buFont typeface="Arial" charset="0"/>
              <a:buChar char="•"/>
            </a:pPr>
            <a:r>
              <a:rPr lang="en-US" sz="2000" dirty="0" smtClean="0"/>
              <a:t>one-turn conductor, air cooled</a:t>
            </a:r>
          </a:p>
          <a:p>
            <a:pPr marL="252000" indent="-180000">
              <a:buFont typeface="Arial" charset="0"/>
              <a:buChar char="•"/>
            </a:pPr>
            <a:r>
              <a:rPr lang="en-US" sz="2000" dirty="0" smtClean="0"/>
              <a:t>interleaved laminations                 (1 mm iron, 2 mm plastic)</a:t>
            </a:r>
          </a:p>
          <a:p>
            <a:pPr marL="252000" indent="-180000">
              <a:buFont typeface="Arial" charset="0"/>
              <a:buChar char="•"/>
            </a:pPr>
            <a:endParaRPr lang="en-US" sz="800" dirty="0" smtClean="0"/>
          </a:p>
          <a:p>
            <a:pPr marL="72000"/>
            <a:r>
              <a:rPr lang="en-US" sz="2000" dirty="0" smtClean="0"/>
              <a:t>Three </a:t>
            </a:r>
            <a:r>
              <a:rPr lang="en-GB" sz="2000" dirty="0" smtClean="0"/>
              <a:t>400 </a:t>
            </a:r>
            <a:r>
              <a:rPr lang="en-GB" sz="2000" dirty="0"/>
              <a:t>mm long models with different types of </a:t>
            </a:r>
            <a:r>
              <a:rPr lang="en-GB" sz="2000" dirty="0" smtClean="0"/>
              <a:t>iron:</a:t>
            </a:r>
            <a:endParaRPr lang="en-US" sz="2000" dirty="0" smtClean="0"/>
          </a:p>
          <a:p>
            <a:pPr marL="360000" indent="-252000">
              <a:buAutoNum type="arabicPeriod"/>
            </a:pPr>
            <a:r>
              <a:rPr lang="en-US" sz="2000" dirty="0" err="1" smtClean="0"/>
              <a:t>NiFe</a:t>
            </a:r>
            <a:r>
              <a:rPr lang="en-US" sz="2000" dirty="0" smtClean="0"/>
              <a:t>, </a:t>
            </a:r>
            <a:r>
              <a:rPr lang="en-US" sz="2000" dirty="0" err="1" smtClean="0"/>
              <a:t>H</a:t>
            </a:r>
            <a:r>
              <a:rPr lang="en-US" sz="2000" baseline="-25000" dirty="0" err="1" smtClean="0"/>
              <a:t>c</a:t>
            </a:r>
            <a:r>
              <a:rPr lang="en-US" sz="2000" dirty="0" smtClean="0"/>
              <a:t> &lt; 6 A/m</a:t>
            </a:r>
          </a:p>
          <a:p>
            <a:pPr marL="360000" indent="-252000">
              <a:buAutoNum type="arabicPeriod"/>
            </a:pPr>
            <a:r>
              <a:rPr lang="en-US" sz="2000" dirty="0" smtClean="0"/>
              <a:t>low C, </a:t>
            </a:r>
            <a:r>
              <a:rPr lang="en-US" sz="2000" dirty="0" err="1" smtClean="0"/>
              <a:t>H</a:t>
            </a:r>
            <a:r>
              <a:rPr lang="en-US" sz="2000" baseline="-25000" dirty="0" err="1" smtClean="0"/>
              <a:t>c</a:t>
            </a:r>
            <a:r>
              <a:rPr lang="en-US" sz="2000" dirty="0" smtClean="0"/>
              <a:t> ≈ 70 A/m</a:t>
            </a:r>
          </a:p>
          <a:p>
            <a:pPr marL="360000" indent="-252000">
              <a:buAutoNum type="arabicPeriod"/>
            </a:pPr>
            <a:r>
              <a:rPr lang="en-US" sz="2000" dirty="0" smtClean="0"/>
              <a:t>grain oriented, </a:t>
            </a:r>
            <a:r>
              <a:rPr lang="en-US" sz="2000" dirty="0" err="1" smtClean="0"/>
              <a:t>H</a:t>
            </a:r>
            <a:r>
              <a:rPr lang="en-US" sz="2000" baseline="-25000" dirty="0" err="1" smtClean="0"/>
              <a:t>c</a:t>
            </a:r>
            <a:r>
              <a:rPr lang="en-US" sz="2000" dirty="0" smtClean="0"/>
              <a:t> </a:t>
            </a:r>
            <a:r>
              <a:rPr lang="en-US" sz="2000" dirty="0"/>
              <a:t>≈ </a:t>
            </a:r>
            <a:r>
              <a:rPr lang="en-US" sz="2000" dirty="0" smtClean="0"/>
              <a:t>7-22 A/m</a:t>
            </a:r>
            <a:endParaRPr lang="en-US" sz="2000" dirty="0"/>
          </a:p>
        </p:txBody>
      </p:sp>
      <p:sp>
        <p:nvSpPr>
          <p:cNvPr id="18" name="TextBox 17"/>
          <p:cNvSpPr txBox="1"/>
          <p:nvPr/>
        </p:nvSpPr>
        <p:spPr>
          <a:xfrm>
            <a:off x="152400" y="5754469"/>
            <a:ext cx="8940800" cy="707886"/>
          </a:xfrm>
          <a:prstGeom prst="rect">
            <a:avLst/>
          </a:prstGeom>
          <a:noFill/>
        </p:spPr>
        <p:txBody>
          <a:bodyPr wrap="square" rtlCol="0">
            <a:spAutoFit/>
          </a:bodyPr>
          <a:lstStyle/>
          <a:p>
            <a:r>
              <a:rPr lang="en-US" sz="2000" dirty="0" smtClean="0"/>
              <a:t>Within this range of field levels the value of </a:t>
            </a:r>
            <a:r>
              <a:rPr lang="en-US" sz="2000" dirty="0" err="1" smtClean="0"/>
              <a:t>H</a:t>
            </a:r>
            <a:r>
              <a:rPr lang="en-US" sz="2000" baseline="-25000" dirty="0" err="1" smtClean="0"/>
              <a:t>c</a:t>
            </a:r>
            <a:r>
              <a:rPr lang="en-US" sz="2000" dirty="0" smtClean="0"/>
              <a:t> does not seem to play a major role in the cycle to cycle reproducibility and all three models meet the LHeC specifications.</a:t>
            </a:r>
          </a:p>
        </p:txBody>
      </p:sp>
      <p:grpSp>
        <p:nvGrpSpPr>
          <p:cNvPr id="7" name="Group 6"/>
          <p:cNvGrpSpPr/>
          <p:nvPr/>
        </p:nvGrpSpPr>
        <p:grpSpPr>
          <a:xfrm>
            <a:off x="4572000" y="3886200"/>
            <a:ext cx="3962400" cy="1832431"/>
            <a:chOff x="4572000" y="3886200"/>
            <a:chExt cx="3962400" cy="1832431"/>
          </a:xfrm>
        </p:grpSpPr>
        <p:pic>
          <p:nvPicPr>
            <p:cNvPr id="1026"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9549"/>
            <a:stretch/>
          </p:blipFill>
          <p:spPr bwMode="auto">
            <a:xfrm>
              <a:off x="4572000" y="3886200"/>
              <a:ext cx="3962400" cy="1832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8316000" y="4038600"/>
              <a:ext cx="152400" cy="152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7589405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95600" y="-3124200"/>
            <a:ext cx="9851621" cy="13923471"/>
          </a:xfrm>
          <a:prstGeom prst="rect">
            <a:avLst/>
          </a:prstGeom>
        </p:spPr>
      </p:pic>
      <p:sp>
        <p:nvSpPr>
          <p:cNvPr id="2" name="Title 1"/>
          <p:cNvSpPr>
            <a:spLocks noGrp="1"/>
          </p:cNvSpPr>
          <p:nvPr>
            <p:ph type="title"/>
          </p:nvPr>
        </p:nvSpPr>
        <p:spPr/>
        <p:txBody>
          <a:bodyPr>
            <a:normAutofit fontScale="90000"/>
          </a:bodyPr>
          <a:lstStyle/>
          <a:p>
            <a:r>
              <a:rPr lang="en-US" dirty="0" smtClean="0"/>
              <a:t>RR dipoles: design</a:t>
            </a:r>
            <a:endParaRPr lang="en-US" dirty="0"/>
          </a:p>
        </p:txBody>
      </p:sp>
      <p:sp>
        <p:nvSpPr>
          <p:cNvPr id="4" name="Date Placeholder 3"/>
          <p:cNvSpPr>
            <a:spLocks noGrp="1"/>
          </p:cNvSpPr>
          <p:nvPr>
            <p:ph type="dt" sz="half" idx="10"/>
          </p:nvPr>
        </p:nvSpPr>
        <p:spPr/>
        <p:txBody>
          <a:bodyPr/>
          <a:lstStyle/>
          <a:p>
            <a:r>
              <a:rPr lang="en-US" smtClean="0"/>
              <a:t>14 Jun. 2012</a:t>
            </a:r>
            <a:endParaRPr lang="en-US" dirty="0"/>
          </a:p>
        </p:txBody>
      </p:sp>
      <p:sp>
        <p:nvSpPr>
          <p:cNvPr id="5" name="Footer Placeholder 4"/>
          <p:cNvSpPr>
            <a:spLocks noGrp="1"/>
          </p:cNvSpPr>
          <p:nvPr>
            <p:ph type="ftr" sz="quarter" idx="11"/>
          </p:nvPr>
        </p:nvSpPr>
        <p:spPr/>
        <p:txBody>
          <a:bodyPr/>
          <a:lstStyle/>
          <a:p>
            <a:pPr algn="ctr"/>
            <a:r>
              <a:rPr lang="en-US" dirty="0" smtClean="0"/>
              <a:t>Attilio Milanese</a:t>
            </a:r>
            <a:endParaRPr lang="en-US" dirty="0"/>
          </a:p>
        </p:txBody>
      </p:sp>
      <p:sp>
        <p:nvSpPr>
          <p:cNvPr id="6" name="Slide Number Placeholder 5"/>
          <p:cNvSpPr>
            <a:spLocks noGrp="1"/>
          </p:cNvSpPr>
          <p:nvPr>
            <p:ph type="sldNum" sz="quarter" idx="12"/>
          </p:nvPr>
        </p:nvSpPr>
        <p:spPr/>
        <p:txBody>
          <a:bodyPr/>
          <a:lstStyle/>
          <a:p>
            <a:pPr algn="r"/>
            <a:fld id="{0CF90FD8-B023-486F-B6EE-DCFB485F1C64}" type="slidenum">
              <a:rPr lang="en-US" smtClean="0"/>
              <a:pPr algn="r"/>
              <a:t>6</a:t>
            </a:fld>
            <a:endParaRPr lang="en-US" dirty="0"/>
          </a:p>
        </p:txBody>
      </p:sp>
      <p:graphicFrame>
        <p:nvGraphicFramePr>
          <p:cNvPr id="13" name="Table 12"/>
          <p:cNvGraphicFramePr>
            <a:graphicFrameLocks noGrp="1"/>
          </p:cNvGraphicFramePr>
          <p:nvPr>
            <p:extLst>
              <p:ext uri="{D42A27DB-BD31-4B8C-83A1-F6EECF244321}">
                <p14:modId xmlns:p14="http://schemas.microsoft.com/office/powerpoint/2010/main" val="1642241959"/>
              </p:ext>
            </p:extLst>
          </p:nvPr>
        </p:nvGraphicFramePr>
        <p:xfrm>
          <a:off x="4114800" y="990600"/>
          <a:ext cx="4860000" cy="5184000"/>
        </p:xfrm>
        <a:graphic>
          <a:graphicData uri="http://schemas.openxmlformats.org/drawingml/2006/table">
            <a:tbl>
              <a:tblPr bandRow="1">
                <a:tableStyleId>{5C22544A-7EE6-4342-B048-85BDC9FD1C3A}</a:tableStyleId>
              </a:tblPr>
              <a:tblGrid>
                <a:gridCol w="3060000"/>
                <a:gridCol w="1800000"/>
              </a:tblGrid>
              <a:tr h="324000">
                <a:tc>
                  <a:txBody>
                    <a:bodyPr/>
                    <a:lstStyle/>
                    <a:p>
                      <a:r>
                        <a:rPr lang="en-GB" sz="1500" dirty="0" smtClean="0"/>
                        <a:t>beam energy</a:t>
                      </a:r>
                      <a:endParaRPr lang="en-GB" sz="1500" dirty="0"/>
                    </a:p>
                  </a:txBody>
                  <a:tcPr/>
                </a:tc>
                <a:tc>
                  <a:txBody>
                    <a:bodyPr/>
                    <a:lstStyle/>
                    <a:p>
                      <a:pPr algn="ctr"/>
                      <a:r>
                        <a:rPr lang="en-GB" sz="1500" dirty="0" smtClean="0"/>
                        <a:t>10</a:t>
                      </a:r>
                      <a:r>
                        <a:rPr lang="en-GB" sz="1500" baseline="0" dirty="0" smtClean="0"/>
                        <a:t> to 60 GeV</a:t>
                      </a:r>
                      <a:endParaRPr lang="en-GB" sz="1500" dirty="0"/>
                    </a:p>
                  </a:txBody>
                  <a:tcPr anchor="ctr"/>
                </a:tc>
              </a:tr>
              <a:tr h="324000">
                <a:tc>
                  <a:txBody>
                    <a:bodyPr/>
                    <a:lstStyle/>
                    <a:p>
                      <a:r>
                        <a:rPr lang="en-GB" sz="1500" dirty="0" smtClean="0"/>
                        <a:t>flux density</a:t>
                      </a:r>
                      <a:r>
                        <a:rPr lang="en-GB" sz="1500" baseline="0" dirty="0" smtClean="0"/>
                        <a:t> in the centre</a:t>
                      </a:r>
                      <a:endParaRPr lang="en-GB" sz="1500" dirty="0"/>
                    </a:p>
                  </a:txBody>
                  <a:tcPr/>
                </a:tc>
                <a:tc>
                  <a:txBody>
                    <a:bodyPr/>
                    <a:lstStyle/>
                    <a:p>
                      <a:pPr algn="ctr"/>
                      <a:r>
                        <a:rPr lang="en-GB" sz="1500" baseline="0" dirty="0" smtClean="0"/>
                        <a:t>0.0127 to 0.0763 T</a:t>
                      </a:r>
                      <a:endParaRPr lang="en-GB" sz="1500" baseline="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magnetic length</a:t>
                      </a:r>
                    </a:p>
                  </a:txBody>
                  <a:tcPr/>
                </a:tc>
                <a:tc>
                  <a:txBody>
                    <a:bodyPr/>
                    <a:lstStyle/>
                    <a:p>
                      <a:pPr algn="ctr"/>
                      <a:r>
                        <a:rPr lang="en-GB" sz="1500" dirty="0" smtClean="0"/>
                        <a:t>5.35 m</a:t>
                      </a:r>
                      <a:endParaRPr lang="en-GB" sz="1500" dirty="0"/>
                    </a:p>
                  </a:txBody>
                  <a:tcPr anchor="ctr"/>
                </a:tc>
              </a:tr>
              <a:tr h="324000">
                <a:tc>
                  <a:txBody>
                    <a:bodyPr/>
                    <a:lstStyle/>
                    <a:p>
                      <a:r>
                        <a:rPr lang="en-GB" sz="1500" dirty="0" smtClean="0"/>
                        <a:t>vertical aperture</a:t>
                      </a:r>
                      <a:endParaRPr lang="en-GB" sz="1500" dirty="0"/>
                    </a:p>
                  </a:txBody>
                  <a:tcPr/>
                </a:tc>
                <a:tc>
                  <a:txBody>
                    <a:bodyPr/>
                    <a:lstStyle/>
                    <a:p>
                      <a:pPr algn="ctr"/>
                      <a:r>
                        <a:rPr lang="en-GB" sz="1500" dirty="0" smtClean="0"/>
                        <a:t>40 mm</a:t>
                      </a:r>
                      <a:endParaRPr lang="en-GB" sz="1500" dirty="0"/>
                    </a:p>
                  </a:txBody>
                  <a:tcPr anchor="ctr"/>
                </a:tc>
              </a:tr>
              <a:tr h="324000">
                <a:tc>
                  <a:txBody>
                    <a:bodyPr/>
                    <a:lstStyle/>
                    <a:p>
                      <a:r>
                        <a:rPr lang="en-GB" sz="1500" dirty="0" smtClean="0"/>
                        <a:t>pole width</a:t>
                      </a:r>
                      <a:endParaRPr lang="en-GB" sz="1500" dirty="0"/>
                    </a:p>
                  </a:txBody>
                  <a:tcPr/>
                </a:tc>
                <a:tc>
                  <a:txBody>
                    <a:bodyPr/>
                    <a:lstStyle/>
                    <a:p>
                      <a:pPr algn="ctr"/>
                      <a:r>
                        <a:rPr lang="en-GB" sz="1500" dirty="0" smtClean="0"/>
                        <a:t>150 mm</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mass</a:t>
                      </a:r>
                    </a:p>
                  </a:txBody>
                  <a:tcPr/>
                </a:tc>
                <a:tc>
                  <a:txBody>
                    <a:bodyPr/>
                    <a:lstStyle/>
                    <a:p>
                      <a:pPr algn="ctr"/>
                      <a:r>
                        <a:rPr lang="en-GB" sz="1500" dirty="0" smtClean="0"/>
                        <a:t>1400 kg</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number</a:t>
                      </a:r>
                      <a:r>
                        <a:rPr lang="en-GB" sz="1500" baseline="0" dirty="0" smtClean="0"/>
                        <a:t> of magnets</a:t>
                      </a:r>
                      <a:endParaRPr lang="en-GB" sz="1500" dirty="0" smtClean="0"/>
                    </a:p>
                  </a:txBody>
                  <a:tcPr/>
                </a:tc>
                <a:tc>
                  <a:txBody>
                    <a:bodyPr/>
                    <a:lstStyle/>
                    <a:p>
                      <a:pPr algn="ctr"/>
                      <a:r>
                        <a:rPr lang="en-GB" sz="1500" dirty="0" smtClean="0"/>
                        <a:t>3080</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current @ 0.0763 T</a:t>
                      </a:r>
                    </a:p>
                  </a:txBody>
                  <a:tcPr/>
                </a:tc>
                <a:tc>
                  <a:txBody>
                    <a:bodyPr/>
                    <a:lstStyle/>
                    <a:p>
                      <a:pPr algn="ctr"/>
                      <a:r>
                        <a:rPr lang="en-GB" sz="1500" dirty="0" smtClean="0"/>
                        <a:t>1300 A</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number of turns per pole</a:t>
                      </a:r>
                    </a:p>
                  </a:txBody>
                  <a:tcPr/>
                </a:tc>
                <a:tc>
                  <a:txBody>
                    <a:bodyPr/>
                    <a:lstStyle/>
                    <a:p>
                      <a:pPr algn="ctr"/>
                      <a:r>
                        <a:rPr lang="en-GB" sz="1500" dirty="0" smtClean="0"/>
                        <a:t>1</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current density</a:t>
                      </a:r>
                      <a:r>
                        <a:rPr lang="en-GB" sz="1500" baseline="0" dirty="0" smtClean="0"/>
                        <a:t> @ 0.0763 T</a:t>
                      </a:r>
                      <a:endParaRPr lang="en-GB" sz="1500" dirty="0" smtClean="0"/>
                    </a:p>
                  </a:txBody>
                  <a:tcPr/>
                </a:tc>
                <a:tc>
                  <a:txBody>
                    <a:bodyPr/>
                    <a:lstStyle/>
                    <a:p>
                      <a:pPr algn="ctr"/>
                      <a:r>
                        <a:rPr lang="en-GB" sz="1500" dirty="0" smtClean="0"/>
                        <a:t>0.4 A/mm</a:t>
                      </a:r>
                      <a:r>
                        <a:rPr lang="en-GB" sz="1500" baseline="30000" dirty="0" smtClean="0"/>
                        <a:t>2</a:t>
                      </a:r>
                      <a:endParaRPr lang="en-GB" sz="1500" baseline="300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conductor material</a:t>
                      </a:r>
                    </a:p>
                  </a:txBody>
                  <a:tcPr/>
                </a:tc>
                <a:tc>
                  <a:txBody>
                    <a:bodyPr/>
                    <a:lstStyle/>
                    <a:p>
                      <a:pPr algn="ctr"/>
                      <a:r>
                        <a:rPr lang="en-GB" sz="1500" dirty="0" smtClean="0"/>
                        <a:t>Aluminium</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inductance</a:t>
                      </a:r>
                    </a:p>
                  </a:txBody>
                  <a:tcPr/>
                </a:tc>
                <a:tc>
                  <a:txBody>
                    <a:bodyPr/>
                    <a:lstStyle/>
                    <a:p>
                      <a:pPr algn="ctr"/>
                      <a:r>
                        <a:rPr lang="en-GB" sz="1500" dirty="0" smtClean="0"/>
                        <a:t>0.13 </a:t>
                      </a:r>
                      <a:r>
                        <a:rPr lang="en-GB" sz="1500" dirty="0" err="1" smtClean="0"/>
                        <a:t>mH</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resistance</a:t>
                      </a:r>
                    </a:p>
                  </a:txBody>
                  <a:tcPr/>
                </a:tc>
                <a:tc>
                  <a:txBody>
                    <a:bodyPr/>
                    <a:lstStyle/>
                    <a:p>
                      <a:pPr algn="ctr"/>
                      <a:r>
                        <a:rPr lang="en-GB" sz="1500" dirty="0" smtClean="0"/>
                        <a:t>0.18 m</a:t>
                      </a:r>
                      <a:r>
                        <a:rPr lang="en-US" sz="1500" dirty="0" smtClean="0">
                          <a:sym typeface="Symbol"/>
                        </a:rPr>
                        <a:t></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power @ 60 GeV</a:t>
                      </a:r>
                    </a:p>
                  </a:txBody>
                  <a:tcPr/>
                </a:tc>
                <a:tc>
                  <a:txBody>
                    <a:bodyPr/>
                    <a:lstStyle/>
                    <a:p>
                      <a:pPr algn="ctr"/>
                      <a:r>
                        <a:rPr lang="en-GB" sz="1500" dirty="0" smtClean="0"/>
                        <a:t>300 W</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total power</a:t>
                      </a:r>
                      <a:r>
                        <a:rPr lang="en-GB" sz="1500" baseline="0" dirty="0" smtClean="0"/>
                        <a:t> @ 60 GeV</a:t>
                      </a:r>
                      <a:endParaRPr lang="en-GB" sz="1500" dirty="0" smtClean="0"/>
                    </a:p>
                  </a:txBody>
                  <a:tcPr/>
                </a:tc>
                <a:tc>
                  <a:txBody>
                    <a:bodyPr/>
                    <a:lstStyle/>
                    <a:p>
                      <a:pPr algn="ctr"/>
                      <a:r>
                        <a:rPr lang="en-GB" sz="1500" dirty="0" smtClean="0"/>
                        <a:t>0.92 MW</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cooling</a:t>
                      </a:r>
                    </a:p>
                  </a:txBody>
                  <a:tcPr/>
                </a:tc>
                <a:tc>
                  <a:txBody>
                    <a:bodyPr/>
                    <a:lstStyle/>
                    <a:p>
                      <a:pPr algn="ctr"/>
                      <a:r>
                        <a:rPr lang="en-GB" sz="1500" dirty="0" smtClean="0"/>
                        <a:t>Air</a:t>
                      </a:r>
                      <a:endParaRPr lang="en-GB" sz="1500" dirty="0"/>
                    </a:p>
                  </a:txBody>
                  <a:tcPr anchor="ctr"/>
                </a:tc>
              </a:tr>
            </a:tbl>
          </a:graphicData>
        </a:graphic>
      </p:graphicFrame>
    </p:spTree>
    <p:extLst>
      <p:ext uri="{BB962C8B-B14F-4D97-AF65-F5344CB8AC3E}">
        <p14:creationId xmlns:p14="http://schemas.microsoft.com/office/powerpoint/2010/main" val="8584881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RR quadrupoles: requirements</a:t>
            </a:r>
            <a:endParaRPr lang="en-US" dirty="0"/>
          </a:p>
        </p:txBody>
      </p:sp>
      <p:sp>
        <p:nvSpPr>
          <p:cNvPr id="4" name="Date Placeholder 3"/>
          <p:cNvSpPr>
            <a:spLocks noGrp="1"/>
          </p:cNvSpPr>
          <p:nvPr>
            <p:ph type="dt" sz="half" idx="10"/>
          </p:nvPr>
        </p:nvSpPr>
        <p:spPr/>
        <p:txBody>
          <a:bodyPr/>
          <a:lstStyle/>
          <a:p>
            <a:r>
              <a:rPr lang="en-US" smtClean="0"/>
              <a:t>14 Jun. 2012</a:t>
            </a:r>
            <a:endParaRPr lang="en-US" dirty="0"/>
          </a:p>
        </p:txBody>
      </p:sp>
      <p:sp>
        <p:nvSpPr>
          <p:cNvPr id="5" name="Footer Placeholder 4"/>
          <p:cNvSpPr>
            <a:spLocks noGrp="1"/>
          </p:cNvSpPr>
          <p:nvPr>
            <p:ph type="ftr" sz="quarter" idx="11"/>
          </p:nvPr>
        </p:nvSpPr>
        <p:spPr/>
        <p:txBody>
          <a:bodyPr/>
          <a:lstStyle/>
          <a:p>
            <a:pPr algn="ctr"/>
            <a:r>
              <a:rPr lang="en-US" dirty="0" smtClean="0"/>
              <a:t>Attilio Milanese</a:t>
            </a:r>
            <a:endParaRPr lang="en-US" dirty="0"/>
          </a:p>
        </p:txBody>
      </p:sp>
      <p:sp>
        <p:nvSpPr>
          <p:cNvPr id="6" name="Slide Number Placeholder 5"/>
          <p:cNvSpPr>
            <a:spLocks noGrp="1"/>
          </p:cNvSpPr>
          <p:nvPr>
            <p:ph type="sldNum" sz="quarter" idx="12"/>
          </p:nvPr>
        </p:nvSpPr>
        <p:spPr/>
        <p:txBody>
          <a:bodyPr/>
          <a:lstStyle/>
          <a:p>
            <a:pPr algn="r"/>
            <a:fld id="{0CF90FD8-B023-486F-B6EE-DCFB485F1C64}" type="slidenum">
              <a:rPr lang="en-US" smtClean="0"/>
              <a:pPr algn="r"/>
              <a:t>7</a:t>
            </a:fld>
            <a:endParaRPr lang="en-US" dirty="0"/>
          </a:p>
        </p:txBody>
      </p:sp>
      <p:graphicFrame>
        <p:nvGraphicFramePr>
          <p:cNvPr id="13" name="Table 12"/>
          <p:cNvGraphicFramePr>
            <a:graphicFrameLocks noGrp="1"/>
          </p:cNvGraphicFramePr>
          <p:nvPr>
            <p:extLst>
              <p:ext uri="{D42A27DB-BD31-4B8C-83A1-F6EECF244321}">
                <p14:modId xmlns:p14="http://schemas.microsoft.com/office/powerpoint/2010/main" val="481331925"/>
              </p:ext>
            </p:extLst>
          </p:nvPr>
        </p:nvGraphicFramePr>
        <p:xfrm>
          <a:off x="1724400" y="990600"/>
          <a:ext cx="6048000" cy="2133600"/>
        </p:xfrm>
        <a:graphic>
          <a:graphicData uri="http://schemas.openxmlformats.org/drawingml/2006/table">
            <a:tbl>
              <a:tblPr firstRow="1" bandRow="1">
                <a:tableStyleId>{5C22544A-7EE6-4342-B048-85BDC9FD1C3A}</a:tableStyleId>
              </a:tblPr>
              <a:tblGrid>
                <a:gridCol w="2736000"/>
                <a:gridCol w="1656000"/>
                <a:gridCol w="1656000"/>
              </a:tblGrid>
              <a:tr h="324000">
                <a:tc>
                  <a:txBody>
                    <a:bodyPr/>
                    <a:lstStyle/>
                    <a:p>
                      <a:r>
                        <a:rPr lang="en-GB" sz="2200" dirty="0" smtClean="0"/>
                        <a:t>Arc</a:t>
                      </a:r>
                      <a:endParaRPr lang="en-GB" sz="2200" dirty="0"/>
                    </a:p>
                  </a:txBody>
                  <a:tcPr/>
                </a:tc>
                <a:tc>
                  <a:txBody>
                    <a:bodyPr/>
                    <a:lstStyle/>
                    <a:p>
                      <a:pPr algn="ctr"/>
                      <a:r>
                        <a:rPr lang="en-GB" sz="2200" dirty="0" smtClean="0"/>
                        <a:t>QF</a:t>
                      </a:r>
                      <a:endParaRPr lang="en-GB" sz="2200" dirty="0"/>
                    </a:p>
                  </a:txBody>
                  <a:tcPr anchor="ctr"/>
                </a:tc>
                <a:tc>
                  <a:txBody>
                    <a:bodyPr/>
                    <a:lstStyle/>
                    <a:p>
                      <a:pPr algn="ctr"/>
                      <a:r>
                        <a:rPr lang="en-GB" sz="2200" dirty="0" smtClean="0"/>
                        <a:t>QD</a:t>
                      </a:r>
                      <a:endParaRPr lang="en-GB" sz="2200" dirty="0"/>
                    </a:p>
                  </a:txBody>
                  <a:tcPr anchor="ctr"/>
                </a:tc>
              </a:tr>
              <a:tr h="324000">
                <a:tc>
                  <a:txBody>
                    <a:bodyPr/>
                    <a:lstStyle/>
                    <a:p>
                      <a:r>
                        <a:rPr lang="en-GB" sz="2200" dirty="0" smtClean="0"/>
                        <a:t>number of magnets</a:t>
                      </a:r>
                      <a:endParaRPr lang="en-GB" sz="2200" dirty="0"/>
                    </a:p>
                  </a:txBody>
                  <a:tcPr/>
                </a:tc>
                <a:tc>
                  <a:txBody>
                    <a:bodyPr/>
                    <a:lstStyle/>
                    <a:p>
                      <a:pPr algn="ctr"/>
                      <a:r>
                        <a:rPr lang="en-GB" sz="2200" dirty="0" smtClean="0"/>
                        <a:t>336</a:t>
                      </a:r>
                      <a:endParaRPr lang="en-GB" sz="2200" dirty="0"/>
                    </a:p>
                  </a:txBody>
                  <a:tcPr anchor="ctr"/>
                </a:tc>
                <a:tc>
                  <a:txBody>
                    <a:bodyPr/>
                    <a:lstStyle/>
                    <a:p>
                      <a:pPr algn="ctr"/>
                      <a:r>
                        <a:rPr lang="en-GB" sz="2200" dirty="0" smtClean="0"/>
                        <a:t>336</a:t>
                      </a:r>
                      <a:endParaRPr lang="en-GB" sz="2200" dirty="0"/>
                    </a:p>
                  </a:txBody>
                  <a:tcPr anchor="ctr"/>
                </a:tc>
              </a:tr>
              <a:tr h="324000">
                <a:tc>
                  <a:txBody>
                    <a:bodyPr/>
                    <a:lstStyle/>
                    <a:p>
                      <a:r>
                        <a:rPr lang="en-GB" sz="2200" dirty="0" smtClean="0"/>
                        <a:t>aperture radius</a:t>
                      </a:r>
                      <a:endParaRPr lang="en-GB" sz="2200" dirty="0"/>
                    </a:p>
                  </a:txBody>
                  <a:tcPr/>
                </a:tc>
                <a:tc>
                  <a:txBody>
                    <a:bodyPr/>
                    <a:lstStyle/>
                    <a:p>
                      <a:pPr algn="ctr"/>
                      <a:r>
                        <a:rPr lang="en-GB" sz="2200" dirty="0" smtClean="0"/>
                        <a:t>&gt; 20 mm</a:t>
                      </a:r>
                      <a:endParaRPr lang="en-GB" sz="2200" baseline="30000" dirty="0"/>
                    </a:p>
                  </a:txBody>
                  <a:tcPr anchor="ctr"/>
                </a:tc>
                <a:tc>
                  <a:txBody>
                    <a:bodyPr/>
                    <a:lstStyle/>
                    <a:p>
                      <a:pPr algn="ctr"/>
                      <a:r>
                        <a:rPr lang="en-GB" sz="2200" dirty="0" smtClean="0"/>
                        <a:t>&gt; 20 mm</a:t>
                      </a:r>
                      <a:endParaRPr lang="en-GB" sz="2200" baseline="300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200" dirty="0" smtClean="0"/>
                        <a:t>maximum gradient</a:t>
                      </a:r>
                    </a:p>
                  </a:txBody>
                  <a:tcPr/>
                </a:tc>
                <a:tc>
                  <a:txBody>
                    <a:bodyPr/>
                    <a:lstStyle/>
                    <a:p>
                      <a:pPr algn="ctr"/>
                      <a:r>
                        <a:rPr lang="en-GB" sz="2200" dirty="0" smtClean="0"/>
                        <a:t>10.28 T/m</a:t>
                      </a:r>
                      <a:endParaRPr lang="en-GB" sz="2200" dirty="0"/>
                    </a:p>
                  </a:txBody>
                  <a:tcPr anchor="ctr"/>
                </a:tc>
                <a:tc>
                  <a:txBody>
                    <a:bodyPr/>
                    <a:lstStyle/>
                    <a:p>
                      <a:pPr algn="ctr"/>
                      <a:r>
                        <a:rPr lang="en-GB" sz="2200" dirty="0" smtClean="0"/>
                        <a:t>8.40 T/m</a:t>
                      </a:r>
                      <a:endParaRPr lang="en-GB" sz="2200" dirty="0"/>
                    </a:p>
                  </a:txBody>
                  <a:tcPr anchor="ctr"/>
                </a:tc>
              </a:tr>
              <a:tr h="324000">
                <a:tc>
                  <a:txBody>
                    <a:bodyPr/>
                    <a:lstStyle/>
                    <a:p>
                      <a:r>
                        <a:rPr lang="en-GB" sz="2200" dirty="0" smtClean="0"/>
                        <a:t>magnetic length</a:t>
                      </a:r>
                      <a:endParaRPr lang="en-GB" sz="2200" dirty="0"/>
                    </a:p>
                  </a:txBody>
                  <a:tcPr/>
                </a:tc>
                <a:tc>
                  <a:txBody>
                    <a:bodyPr/>
                    <a:lstStyle/>
                    <a:p>
                      <a:pPr algn="ctr"/>
                      <a:r>
                        <a:rPr lang="en-GB" sz="2200" dirty="0" smtClean="0"/>
                        <a:t>1.0 m</a:t>
                      </a:r>
                      <a:endParaRPr lang="en-GB" sz="2200" dirty="0"/>
                    </a:p>
                  </a:txBody>
                  <a:tcPr anchor="ctr"/>
                </a:tc>
                <a:tc>
                  <a:txBody>
                    <a:bodyPr/>
                    <a:lstStyle/>
                    <a:p>
                      <a:pPr algn="ctr"/>
                      <a:r>
                        <a:rPr lang="en-GB" sz="2200" dirty="0" smtClean="0"/>
                        <a:t>1.0 m</a:t>
                      </a:r>
                      <a:endParaRPr lang="en-GB" sz="2200" dirty="0"/>
                    </a:p>
                  </a:txBody>
                  <a:tcPr anchor="ctr"/>
                </a:tc>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2589008244"/>
              </p:ext>
            </p:extLst>
          </p:nvPr>
        </p:nvGraphicFramePr>
        <p:xfrm>
          <a:off x="1724400" y="3429000"/>
          <a:ext cx="6048000" cy="2133600"/>
        </p:xfrm>
        <a:graphic>
          <a:graphicData uri="http://schemas.openxmlformats.org/drawingml/2006/table">
            <a:tbl>
              <a:tblPr firstRow="1" bandRow="1">
                <a:tableStyleId>{5C22544A-7EE6-4342-B048-85BDC9FD1C3A}</a:tableStyleId>
              </a:tblPr>
              <a:tblGrid>
                <a:gridCol w="2736000"/>
                <a:gridCol w="1656000"/>
                <a:gridCol w="1656000"/>
              </a:tblGrid>
              <a:tr h="324000">
                <a:tc>
                  <a:txBody>
                    <a:bodyPr/>
                    <a:lstStyle/>
                    <a:p>
                      <a:r>
                        <a:rPr lang="en-GB" sz="2200" dirty="0" smtClean="0"/>
                        <a:t>Insertion / by-pass</a:t>
                      </a:r>
                      <a:endParaRPr lang="en-GB" sz="2200" dirty="0"/>
                    </a:p>
                  </a:txBody>
                  <a:tcPr/>
                </a:tc>
                <a:tc>
                  <a:txBody>
                    <a:bodyPr/>
                    <a:lstStyle/>
                    <a:p>
                      <a:pPr algn="ctr"/>
                      <a:r>
                        <a:rPr lang="en-GB" sz="2200" dirty="0" smtClean="0"/>
                        <a:t>QF</a:t>
                      </a:r>
                      <a:endParaRPr lang="en-GB" sz="2200" dirty="0"/>
                    </a:p>
                  </a:txBody>
                  <a:tcPr anchor="ctr"/>
                </a:tc>
                <a:tc>
                  <a:txBody>
                    <a:bodyPr/>
                    <a:lstStyle/>
                    <a:p>
                      <a:pPr algn="ctr"/>
                      <a:r>
                        <a:rPr lang="en-GB" sz="2200" dirty="0" smtClean="0"/>
                        <a:t>QD</a:t>
                      </a:r>
                      <a:endParaRPr lang="en-GB" sz="2200" dirty="0"/>
                    </a:p>
                  </a:txBody>
                  <a:tcPr anchor="ctr"/>
                </a:tc>
              </a:tr>
              <a:tr h="324000">
                <a:tc>
                  <a:txBody>
                    <a:bodyPr/>
                    <a:lstStyle/>
                    <a:p>
                      <a:r>
                        <a:rPr lang="en-GB" sz="2200" dirty="0" smtClean="0"/>
                        <a:t>number of magnets</a:t>
                      </a:r>
                      <a:endParaRPr lang="en-GB" sz="2200" dirty="0"/>
                    </a:p>
                  </a:txBody>
                  <a:tcPr/>
                </a:tc>
                <a:tc>
                  <a:txBody>
                    <a:bodyPr/>
                    <a:lstStyle/>
                    <a:p>
                      <a:pPr algn="ctr"/>
                      <a:r>
                        <a:rPr lang="en-GB" sz="2200" dirty="0" smtClean="0"/>
                        <a:t>148</a:t>
                      </a:r>
                      <a:endParaRPr lang="en-GB" sz="2200" dirty="0"/>
                    </a:p>
                  </a:txBody>
                  <a:tcPr anchor="ctr"/>
                </a:tc>
                <a:tc>
                  <a:txBody>
                    <a:bodyPr/>
                    <a:lstStyle/>
                    <a:p>
                      <a:pPr algn="ctr"/>
                      <a:r>
                        <a:rPr lang="en-GB" sz="2200" dirty="0" smtClean="0"/>
                        <a:t>148</a:t>
                      </a:r>
                      <a:endParaRPr lang="en-GB" sz="2200" dirty="0"/>
                    </a:p>
                  </a:txBody>
                  <a:tcPr anchor="ctr"/>
                </a:tc>
              </a:tr>
              <a:tr h="324000">
                <a:tc>
                  <a:txBody>
                    <a:bodyPr/>
                    <a:lstStyle/>
                    <a:p>
                      <a:r>
                        <a:rPr lang="en-GB" sz="2200" dirty="0" smtClean="0"/>
                        <a:t>aperture radius</a:t>
                      </a:r>
                      <a:endParaRPr lang="en-GB" sz="2200" dirty="0"/>
                    </a:p>
                  </a:txBody>
                  <a:tcPr/>
                </a:tc>
                <a:tc>
                  <a:txBody>
                    <a:bodyPr/>
                    <a:lstStyle/>
                    <a:p>
                      <a:pPr algn="ctr"/>
                      <a:r>
                        <a:rPr lang="en-GB" sz="2200" dirty="0" smtClean="0"/>
                        <a:t>&gt; 20 mm</a:t>
                      </a:r>
                      <a:endParaRPr lang="en-GB" sz="2200" baseline="30000" dirty="0"/>
                    </a:p>
                  </a:txBody>
                  <a:tcPr anchor="ctr"/>
                </a:tc>
                <a:tc>
                  <a:txBody>
                    <a:bodyPr/>
                    <a:lstStyle/>
                    <a:p>
                      <a:pPr algn="ctr"/>
                      <a:r>
                        <a:rPr lang="en-GB" sz="2200" dirty="0" smtClean="0"/>
                        <a:t>&gt; 20 mm</a:t>
                      </a:r>
                      <a:endParaRPr lang="en-GB" sz="2200" baseline="300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200" dirty="0" smtClean="0"/>
                        <a:t>maximum gradient</a:t>
                      </a:r>
                    </a:p>
                  </a:txBody>
                  <a:tcPr/>
                </a:tc>
                <a:tc>
                  <a:txBody>
                    <a:bodyPr/>
                    <a:lstStyle/>
                    <a:p>
                      <a:pPr algn="ctr"/>
                      <a:r>
                        <a:rPr lang="en-GB" sz="2200" dirty="0" smtClean="0"/>
                        <a:t>18 T/m</a:t>
                      </a:r>
                      <a:endParaRPr lang="en-GB" sz="2200" dirty="0"/>
                    </a:p>
                  </a:txBody>
                  <a:tcPr anchor="ctr"/>
                </a:tc>
                <a:tc>
                  <a:txBody>
                    <a:bodyPr/>
                    <a:lstStyle/>
                    <a:p>
                      <a:pPr algn="ctr"/>
                      <a:r>
                        <a:rPr lang="en-GB" sz="2200" dirty="0" smtClean="0"/>
                        <a:t>18 T/m</a:t>
                      </a:r>
                      <a:endParaRPr lang="en-GB" sz="2200" dirty="0"/>
                    </a:p>
                  </a:txBody>
                  <a:tcPr anchor="ctr"/>
                </a:tc>
              </a:tr>
              <a:tr h="324000">
                <a:tc>
                  <a:txBody>
                    <a:bodyPr/>
                    <a:lstStyle/>
                    <a:p>
                      <a:r>
                        <a:rPr lang="en-GB" sz="2200" dirty="0" smtClean="0"/>
                        <a:t>magnetic length</a:t>
                      </a:r>
                      <a:endParaRPr lang="en-GB" sz="2200" dirty="0"/>
                    </a:p>
                  </a:txBody>
                  <a:tcPr/>
                </a:tc>
                <a:tc>
                  <a:txBody>
                    <a:bodyPr/>
                    <a:lstStyle/>
                    <a:p>
                      <a:pPr algn="ctr"/>
                      <a:r>
                        <a:rPr lang="en-GB" sz="2200" dirty="0" smtClean="0"/>
                        <a:t>1.0 m</a:t>
                      </a:r>
                      <a:endParaRPr lang="en-GB" sz="2200" dirty="0"/>
                    </a:p>
                  </a:txBody>
                  <a:tcPr anchor="ctr"/>
                </a:tc>
                <a:tc>
                  <a:txBody>
                    <a:bodyPr/>
                    <a:lstStyle/>
                    <a:p>
                      <a:pPr algn="ctr"/>
                      <a:r>
                        <a:rPr lang="en-GB" sz="2200" dirty="0" smtClean="0"/>
                        <a:t>0.7 m</a:t>
                      </a:r>
                      <a:endParaRPr lang="en-GB" sz="2200" dirty="0"/>
                    </a:p>
                  </a:txBody>
                  <a:tcPr anchor="ctr"/>
                </a:tc>
              </a:tr>
            </a:tbl>
          </a:graphicData>
        </a:graphic>
      </p:graphicFrame>
      <p:sp>
        <p:nvSpPr>
          <p:cNvPr id="15" name="Content Placeholder 2"/>
          <p:cNvSpPr txBox="1">
            <a:spLocks/>
          </p:cNvSpPr>
          <p:nvPr/>
        </p:nvSpPr>
        <p:spPr>
          <a:xfrm>
            <a:off x="594360" y="5775960"/>
            <a:ext cx="8778240" cy="131064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118800">
              <a:spcBef>
                <a:spcPts val="0"/>
              </a:spcBef>
              <a:buNone/>
            </a:pPr>
            <a:r>
              <a:rPr lang="en-GB" sz="2200" dirty="0" smtClean="0"/>
              <a:t>Compactness is needed in particular for the arc quadrupoles.</a:t>
            </a:r>
          </a:p>
        </p:txBody>
      </p:sp>
    </p:spTree>
    <p:extLst>
      <p:ext uri="{BB962C8B-B14F-4D97-AF65-F5344CB8AC3E}">
        <p14:creationId xmlns:p14="http://schemas.microsoft.com/office/powerpoint/2010/main" val="15144653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RR quadrupoles: design (arc)</a:t>
            </a:r>
            <a:endParaRPr lang="en-US" dirty="0"/>
          </a:p>
        </p:txBody>
      </p:sp>
      <p:sp>
        <p:nvSpPr>
          <p:cNvPr id="4" name="Date Placeholder 3"/>
          <p:cNvSpPr>
            <a:spLocks noGrp="1"/>
          </p:cNvSpPr>
          <p:nvPr>
            <p:ph type="dt" sz="half" idx="10"/>
          </p:nvPr>
        </p:nvSpPr>
        <p:spPr/>
        <p:txBody>
          <a:bodyPr/>
          <a:lstStyle/>
          <a:p>
            <a:r>
              <a:rPr lang="en-US" smtClean="0"/>
              <a:t>14 Jun. 2012</a:t>
            </a:r>
            <a:endParaRPr lang="en-US" dirty="0"/>
          </a:p>
        </p:txBody>
      </p:sp>
      <p:sp>
        <p:nvSpPr>
          <p:cNvPr id="5" name="Footer Placeholder 4"/>
          <p:cNvSpPr>
            <a:spLocks noGrp="1"/>
          </p:cNvSpPr>
          <p:nvPr>
            <p:ph type="ftr" sz="quarter" idx="11"/>
          </p:nvPr>
        </p:nvSpPr>
        <p:spPr/>
        <p:txBody>
          <a:bodyPr/>
          <a:lstStyle/>
          <a:p>
            <a:pPr algn="ctr"/>
            <a:r>
              <a:rPr lang="en-US" dirty="0" smtClean="0"/>
              <a:t>Attilio Milanese</a:t>
            </a:r>
            <a:endParaRPr lang="en-US" dirty="0"/>
          </a:p>
        </p:txBody>
      </p:sp>
      <p:sp>
        <p:nvSpPr>
          <p:cNvPr id="6" name="Slide Number Placeholder 5"/>
          <p:cNvSpPr>
            <a:spLocks noGrp="1"/>
          </p:cNvSpPr>
          <p:nvPr>
            <p:ph type="sldNum" sz="quarter" idx="12"/>
          </p:nvPr>
        </p:nvSpPr>
        <p:spPr/>
        <p:txBody>
          <a:bodyPr/>
          <a:lstStyle/>
          <a:p>
            <a:pPr algn="r"/>
            <a:fld id="{0CF90FD8-B023-486F-B6EE-DCFB485F1C64}" type="slidenum">
              <a:rPr lang="en-US" smtClean="0"/>
              <a:pPr algn="r"/>
              <a:t>8</a:t>
            </a:fld>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8000" y="-3348000"/>
            <a:ext cx="9851621" cy="13923471"/>
          </a:xfrm>
          <a:prstGeom prst="rect">
            <a:avLst/>
          </a:prstGeom>
        </p:spPr>
      </p:pic>
      <p:graphicFrame>
        <p:nvGraphicFramePr>
          <p:cNvPr id="7" name="Table 6"/>
          <p:cNvGraphicFramePr>
            <a:graphicFrameLocks noGrp="1"/>
          </p:cNvGraphicFramePr>
          <p:nvPr>
            <p:extLst>
              <p:ext uri="{D42A27DB-BD31-4B8C-83A1-F6EECF244321}">
                <p14:modId xmlns:p14="http://schemas.microsoft.com/office/powerpoint/2010/main" val="1045855671"/>
              </p:ext>
            </p:extLst>
          </p:nvPr>
        </p:nvGraphicFramePr>
        <p:xfrm>
          <a:off x="4114800" y="990600"/>
          <a:ext cx="4860000" cy="5184000"/>
        </p:xfrm>
        <a:graphic>
          <a:graphicData uri="http://schemas.openxmlformats.org/drawingml/2006/table">
            <a:tbl>
              <a:tblPr bandRow="1">
                <a:tableStyleId>{5C22544A-7EE6-4342-B048-85BDC9FD1C3A}</a:tableStyleId>
              </a:tblPr>
              <a:tblGrid>
                <a:gridCol w="3060000"/>
                <a:gridCol w="1800000"/>
              </a:tblGrid>
              <a:tr h="324000">
                <a:tc>
                  <a:txBody>
                    <a:bodyPr/>
                    <a:lstStyle/>
                    <a:p>
                      <a:r>
                        <a:rPr lang="en-GB" sz="1500" dirty="0" smtClean="0"/>
                        <a:t>beam energy</a:t>
                      </a:r>
                      <a:endParaRPr lang="en-GB" sz="1500" dirty="0"/>
                    </a:p>
                  </a:txBody>
                  <a:tcPr/>
                </a:tc>
                <a:tc>
                  <a:txBody>
                    <a:bodyPr/>
                    <a:lstStyle/>
                    <a:p>
                      <a:pPr algn="ctr"/>
                      <a:r>
                        <a:rPr lang="en-GB" sz="1500" dirty="0" smtClean="0"/>
                        <a:t>10</a:t>
                      </a:r>
                      <a:r>
                        <a:rPr lang="en-GB" sz="1500" baseline="0" dirty="0" smtClean="0"/>
                        <a:t> to 60 GeV</a:t>
                      </a:r>
                      <a:endParaRPr lang="en-GB" sz="1500" dirty="0"/>
                    </a:p>
                  </a:txBody>
                  <a:tcPr anchor="ctr"/>
                </a:tc>
              </a:tr>
              <a:tr h="324000">
                <a:tc>
                  <a:txBody>
                    <a:bodyPr/>
                    <a:lstStyle/>
                    <a:p>
                      <a:r>
                        <a:rPr lang="en-GB" sz="1500" dirty="0" smtClean="0"/>
                        <a:t>field gradient @ 60 GeV (QF/QD)</a:t>
                      </a:r>
                      <a:endParaRPr lang="en-GB" sz="1500" dirty="0"/>
                    </a:p>
                  </a:txBody>
                  <a:tcPr/>
                </a:tc>
                <a:tc>
                  <a:txBody>
                    <a:bodyPr/>
                    <a:lstStyle/>
                    <a:p>
                      <a:pPr algn="ctr"/>
                      <a:r>
                        <a:rPr lang="en-GB" sz="1500" baseline="0" dirty="0" smtClean="0"/>
                        <a:t>10.28 / 8.40 T/m</a:t>
                      </a:r>
                      <a:endParaRPr lang="en-GB" sz="1500" baseline="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magnetic length</a:t>
                      </a:r>
                    </a:p>
                  </a:txBody>
                  <a:tcPr/>
                </a:tc>
                <a:tc>
                  <a:txBody>
                    <a:bodyPr/>
                    <a:lstStyle/>
                    <a:p>
                      <a:pPr algn="ctr"/>
                      <a:r>
                        <a:rPr lang="en-GB" sz="1500" dirty="0" smtClean="0"/>
                        <a:t>1.0 m</a:t>
                      </a:r>
                      <a:endParaRPr lang="en-GB" sz="1500" dirty="0"/>
                    </a:p>
                  </a:txBody>
                  <a:tcPr anchor="ctr"/>
                </a:tc>
              </a:tr>
              <a:tr h="324000">
                <a:tc>
                  <a:txBody>
                    <a:bodyPr/>
                    <a:lstStyle/>
                    <a:p>
                      <a:r>
                        <a:rPr lang="en-GB" sz="1500" dirty="0" smtClean="0"/>
                        <a:t>aperture radius</a:t>
                      </a:r>
                      <a:endParaRPr lang="en-GB" sz="1500" dirty="0"/>
                    </a:p>
                  </a:txBody>
                  <a:tcPr/>
                </a:tc>
                <a:tc>
                  <a:txBody>
                    <a:bodyPr/>
                    <a:lstStyle/>
                    <a:p>
                      <a:pPr algn="ctr"/>
                      <a:r>
                        <a:rPr lang="en-GB" sz="1500" dirty="0" smtClean="0"/>
                        <a:t>30 mm</a:t>
                      </a:r>
                      <a:endParaRPr lang="en-GB" sz="1500" dirty="0"/>
                    </a:p>
                  </a:txBody>
                  <a:tcPr anchor="ctr"/>
                </a:tc>
              </a:tr>
              <a:tr h="324000">
                <a:tc>
                  <a:txBody>
                    <a:bodyPr/>
                    <a:lstStyle/>
                    <a:p>
                      <a:r>
                        <a:rPr lang="en-GB" sz="1500" dirty="0" smtClean="0"/>
                        <a:t>pole width</a:t>
                      </a:r>
                      <a:endParaRPr lang="en-GB" sz="1500" dirty="0"/>
                    </a:p>
                  </a:txBody>
                  <a:tcPr/>
                </a:tc>
                <a:tc>
                  <a:txBody>
                    <a:bodyPr/>
                    <a:lstStyle/>
                    <a:p>
                      <a:pPr algn="ctr"/>
                      <a:r>
                        <a:rPr lang="en-GB" sz="1500" dirty="0" smtClean="0">
                          <a:solidFill>
                            <a:schemeClr val="tx1"/>
                          </a:solidFill>
                        </a:rPr>
                        <a:t>32 mm</a:t>
                      </a:r>
                      <a:endParaRPr lang="en-GB" sz="1500" dirty="0">
                        <a:solidFill>
                          <a:schemeClr val="tx1"/>
                        </a:solidFill>
                      </a:endParaRPr>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mass</a:t>
                      </a:r>
                    </a:p>
                  </a:txBody>
                  <a:tcPr/>
                </a:tc>
                <a:tc>
                  <a:txBody>
                    <a:bodyPr/>
                    <a:lstStyle/>
                    <a:p>
                      <a:pPr algn="ctr"/>
                      <a:r>
                        <a:rPr lang="en-GB" sz="1500" dirty="0" smtClean="0"/>
                        <a:t>400 kg</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number</a:t>
                      </a:r>
                      <a:r>
                        <a:rPr lang="en-GB" sz="1500" baseline="0" dirty="0" smtClean="0"/>
                        <a:t> of magnets (QF/QD)</a:t>
                      </a:r>
                      <a:endParaRPr lang="en-GB" sz="1500" dirty="0" smtClean="0"/>
                    </a:p>
                  </a:txBody>
                  <a:tcPr/>
                </a:tc>
                <a:tc>
                  <a:txBody>
                    <a:bodyPr/>
                    <a:lstStyle/>
                    <a:p>
                      <a:pPr algn="ctr"/>
                      <a:r>
                        <a:rPr lang="en-GB" sz="1500" dirty="0" smtClean="0"/>
                        <a:t>336 / 336</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current @ 60 GeV</a:t>
                      </a:r>
                    </a:p>
                  </a:txBody>
                  <a:tcPr/>
                </a:tc>
                <a:tc>
                  <a:txBody>
                    <a:bodyPr/>
                    <a:lstStyle/>
                    <a:p>
                      <a:pPr algn="ctr"/>
                      <a:r>
                        <a:rPr lang="en-GB" sz="1500" dirty="0" smtClean="0"/>
                        <a:t>380 / 310 A</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number of turns per pole</a:t>
                      </a:r>
                    </a:p>
                  </a:txBody>
                  <a:tcPr/>
                </a:tc>
                <a:tc>
                  <a:txBody>
                    <a:bodyPr/>
                    <a:lstStyle/>
                    <a:p>
                      <a:pPr algn="ctr"/>
                      <a:r>
                        <a:rPr lang="en-GB" sz="1500" dirty="0" smtClean="0"/>
                        <a:t>10</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current density</a:t>
                      </a:r>
                      <a:r>
                        <a:rPr lang="en-GB" sz="1500" baseline="0" dirty="0" smtClean="0"/>
                        <a:t> @ 60 GeV (QF/QD)</a:t>
                      </a:r>
                      <a:endParaRPr lang="en-GB" sz="1500" dirty="0" smtClean="0"/>
                    </a:p>
                  </a:txBody>
                  <a:tcPr/>
                </a:tc>
                <a:tc>
                  <a:txBody>
                    <a:bodyPr/>
                    <a:lstStyle/>
                    <a:p>
                      <a:pPr algn="ctr"/>
                      <a:r>
                        <a:rPr lang="en-GB" sz="1500" dirty="0" smtClean="0"/>
                        <a:t>4.0 / 3.3 A/mm</a:t>
                      </a:r>
                      <a:r>
                        <a:rPr lang="en-GB" sz="1500" baseline="30000" dirty="0" smtClean="0"/>
                        <a:t>2</a:t>
                      </a:r>
                      <a:endParaRPr lang="en-GB" sz="1500" baseline="300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conductor material</a:t>
                      </a:r>
                    </a:p>
                  </a:txBody>
                  <a:tcPr/>
                </a:tc>
                <a:tc>
                  <a:txBody>
                    <a:bodyPr/>
                    <a:lstStyle/>
                    <a:p>
                      <a:pPr algn="ctr"/>
                      <a:r>
                        <a:rPr lang="en-GB" sz="1500" dirty="0" smtClean="0"/>
                        <a:t>copper</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inductance</a:t>
                      </a:r>
                    </a:p>
                  </a:txBody>
                  <a:tcPr/>
                </a:tc>
                <a:tc>
                  <a:txBody>
                    <a:bodyPr/>
                    <a:lstStyle/>
                    <a:p>
                      <a:pPr algn="ctr"/>
                      <a:r>
                        <a:rPr lang="en-GB" sz="1500" dirty="0" smtClean="0"/>
                        <a:t>4 </a:t>
                      </a:r>
                      <a:r>
                        <a:rPr lang="en-GB" sz="1500" dirty="0" err="1" smtClean="0"/>
                        <a:t>mH</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resistance</a:t>
                      </a:r>
                    </a:p>
                  </a:txBody>
                  <a:tcPr/>
                </a:tc>
                <a:tc>
                  <a:txBody>
                    <a:bodyPr/>
                    <a:lstStyle/>
                    <a:p>
                      <a:pPr algn="ctr"/>
                      <a:r>
                        <a:rPr lang="en-GB" sz="1500" dirty="0" smtClean="0"/>
                        <a:t>16 m</a:t>
                      </a:r>
                      <a:r>
                        <a:rPr lang="en-US" sz="1500" dirty="0" smtClean="0">
                          <a:sym typeface="Symbol"/>
                        </a:rPr>
                        <a:t></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power @ 60 GeV (QF/QD)</a:t>
                      </a:r>
                    </a:p>
                  </a:txBody>
                  <a:tcPr/>
                </a:tc>
                <a:tc>
                  <a:txBody>
                    <a:bodyPr/>
                    <a:lstStyle/>
                    <a:p>
                      <a:pPr algn="ctr"/>
                      <a:r>
                        <a:rPr lang="en-GB" sz="1500" dirty="0" smtClean="0"/>
                        <a:t>2.3 / 1.5 kW</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total power</a:t>
                      </a:r>
                      <a:r>
                        <a:rPr lang="en-GB" sz="1500" baseline="0" dirty="0" smtClean="0"/>
                        <a:t> @ 60 GeV (QF/QD)</a:t>
                      </a:r>
                      <a:endParaRPr lang="en-GB" sz="1500" dirty="0" smtClean="0"/>
                    </a:p>
                  </a:txBody>
                  <a:tcPr/>
                </a:tc>
                <a:tc>
                  <a:txBody>
                    <a:bodyPr/>
                    <a:lstStyle/>
                    <a:p>
                      <a:pPr algn="ctr"/>
                      <a:r>
                        <a:rPr lang="en-GB" sz="1500" dirty="0" smtClean="0"/>
                        <a:t>0.77 / 0.52 MW</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cooling</a:t>
                      </a:r>
                    </a:p>
                  </a:txBody>
                  <a:tcPr/>
                </a:tc>
                <a:tc>
                  <a:txBody>
                    <a:bodyPr/>
                    <a:lstStyle/>
                    <a:p>
                      <a:pPr algn="ctr"/>
                      <a:r>
                        <a:rPr lang="en-GB" sz="1500" dirty="0" smtClean="0"/>
                        <a:t>water</a:t>
                      </a:r>
                      <a:endParaRPr lang="en-GB" sz="1500" dirty="0"/>
                    </a:p>
                  </a:txBody>
                  <a:tcPr anchor="ctr"/>
                </a:tc>
              </a:tr>
            </a:tbl>
          </a:graphicData>
        </a:graphic>
      </p:graphicFrame>
    </p:spTree>
    <p:extLst>
      <p:ext uri="{BB962C8B-B14F-4D97-AF65-F5344CB8AC3E}">
        <p14:creationId xmlns:p14="http://schemas.microsoft.com/office/powerpoint/2010/main" val="16147663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RR quadrupoles: design (insert. &amp; by-pass)</a:t>
            </a:r>
            <a:endParaRPr lang="en-US" dirty="0"/>
          </a:p>
        </p:txBody>
      </p:sp>
      <p:sp>
        <p:nvSpPr>
          <p:cNvPr id="4" name="Date Placeholder 3"/>
          <p:cNvSpPr>
            <a:spLocks noGrp="1"/>
          </p:cNvSpPr>
          <p:nvPr>
            <p:ph type="dt" sz="half" idx="10"/>
          </p:nvPr>
        </p:nvSpPr>
        <p:spPr/>
        <p:txBody>
          <a:bodyPr/>
          <a:lstStyle/>
          <a:p>
            <a:r>
              <a:rPr lang="en-US" smtClean="0"/>
              <a:t>14 Jun. 2012</a:t>
            </a:r>
            <a:endParaRPr lang="en-US" dirty="0"/>
          </a:p>
        </p:txBody>
      </p:sp>
      <p:sp>
        <p:nvSpPr>
          <p:cNvPr id="5" name="Footer Placeholder 4"/>
          <p:cNvSpPr>
            <a:spLocks noGrp="1"/>
          </p:cNvSpPr>
          <p:nvPr>
            <p:ph type="ftr" sz="quarter" idx="11"/>
          </p:nvPr>
        </p:nvSpPr>
        <p:spPr/>
        <p:txBody>
          <a:bodyPr/>
          <a:lstStyle/>
          <a:p>
            <a:pPr algn="ctr"/>
            <a:r>
              <a:rPr lang="en-US" dirty="0" smtClean="0"/>
              <a:t>Attilio Milanese</a:t>
            </a:r>
            <a:endParaRPr lang="en-US" dirty="0"/>
          </a:p>
        </p:txBody>
      </p:sp>
      <p:sp>
        <p:nvSpPr>
          <p:cNvPr id="6" name="Slide Number Placeholder 5"/>
          <p:cNvSpPr>
            <a:spLocks noGrp="1"/>
          </p:cNvSpPr>
          <p:nvPr>
            <p:ph type="sldNum" sz="quarter" idx="12"/>
          </p:nvPr>
        </p:nvSpPr>
        <p:spPr/>
        <p:txBody>
          <a:bodyPr/>
          <a:lstStyle/>
          <a:p>
            <a:pPr algn="r"/>
            <a:fld id="{0CF90FD8-B023-486F-B6EE-DCFB485F1C64}" type="slidenum">
              <a:rPr lang="en-US" smtClean="0"/>
              <a:pPr algn="r"/>
              <a:t>9</a:t>
            </a:fld>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8000" y="-3348000"/>
            <a:ext cx="9851621" cy="13923471"/>
          </a:xfrm>
          <a:prstGeom prst="rect">
            <a:avLst/>
          </a:prstGeom>
        </p:spPr>
      </p:pic>
      <p:graphicFrame>
        <p:nvGraphicFramePr>
          <p:cNvPr id="7" name="Table 6"/>
          <p:cNvGraphicFramePr>
            <a:graphicFrameLocks noGrp="1"/>
          </p:cNvGraphicFramePr>
          <p:nvPr>
            <p:extLst>
              <p:ext uri="{D42A27DB-BD31-4B8C-83A1-F6EECF244321}">
                <p14:modId xmlns:p14="http://schemas.microsoft.com/office/powerpoint/2010/main" val="2396074337"/>
              </p:ext>
            </p:extLst>
          </p:nvPr>
        </p:nvGraphicFramePr>
        <p:xfrm>
          <a:off x="4114800" y="990600"/>
          <a:ext cx="4860000" cy="5184000"/>
        </p:xfrm>
        <a:graphic>
          <a:graphicData uri="http://schemas.openxmlformats.org/drawingml/2006/table">
            <a:tbl>
              <a:tblPr bandRow="1">
                <a:tableStyleId>{5C22544A-7EE6-4342-B048-85BDC9FD1C3A}</a:tableStyleId>
              </a:tblPr>
              <a:tblGrid>
                <a:gridCol w="3060000"/>
                <a:gridCol w="1800000"/>
              </a:tblGrid>
              <a:tr h="324000">
                <a:tc>
                  <a:txBody>
                    <a:bodyPr/>
                    <a:lstStyle/>
                    <a:p>
                      <a:r>
                        <a:rPr lang="en-GB" sz="1500" dirty="0" smtClean="0"/>
                        <a:t>beam energy</a:t>
                      </a:r>
                      <a:endParaRPr lang="en-GB" sz="1500" dirty="0"/>
                    </a:p>
                  </a:txBody>
                  <a:tcPr/>
                </a:tc>
                <a:tc>
                  <a:txBody>
                    <a:bodyPr/>
                    <a:lstStyle/>
                    <a:p>
                      <a:pPr algn="ctr"/>
                      <a:r>
                        <a:rPr lang="en-GB" sz="1500" dirty="0" smtClean="0"/>
                        <a:t>10</a:t>
                      </a:r>
                      <a:r>
                        <a:rPr lang="en-GB" sz="1500" baseline="0" dirty="0" smtClean="0"/>
                        <a:t> to 60 GeV</a:t>
                      </a:r>
                      <a:endParaRPr lang="en-GB" sz="1500" dirty="0"/>
                    </a:p>
                  </a:txBody>
                  <a:tcPr anchor="ctr"/>
                </a:tc>
              </a:tr>
              <a:tr h="324000">
                <a:tc>
                  <a:txBody>
                    <a:bodyPr/>
                    <a:lstStyle/>
                    <a:p>
                      <a:r>
                        <a:rPr lang="en-GB" sz="1500" dirty="0" smtClean="0"/>
                        <a:t>field gradient @ 60 GeV</a:t>
                      </a:r>
                      <a:endParaRPr lang="en-GB" sz="1500" dirty="0"/>
                    </a:p>
                  </a:txBody>
                  <a:tcPr/>
                </a:tc>
                <a:tc>
                  <a:txBody>
                    <a:bodyPr/>
                    <a:lstStyle/>
                    <a:p>
                      <a:pPr algn="ctr"/>
                      <a:r>
                        <a:rPr lang="en-GB" sz="1500" baseline="0" dirty="0" smtClean="0"/>
                        <a:t>19 T/m</a:t>
                      </a:r>
                      <a:endParaRPr lang="en-GB" sz="1500" baseline="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magnetic length (QD/QF)</a:t>
                      </a:r>
                    </a:p>
                  </a:txBody>
                  <a:tcPr/>
                </a:tc>
                <a:tc>
                  <a:txBody>
                    <a:bodyPr/>
                    <a:lstStyle/>
                    <a:p>
                      <a:pPr algn="ctr"/>
                      <a:r>
                        <a:rPr lang="en-GB" sz="1500" dirty="0" smtClean="0"/>
                        <a:t>1.0 / 0.7 m</a:t>
                      </a:r>
                      <a:endParaRPr lang="en-GB" sz="1500" dirty="0"/>
                    </a:p>
                  </a:txBody>
                  <a:tcPr anchor="ctr"/>
                </a:tc>
              </a:tr>
              <a:tr h="324000">
                <a:tc>
                  <a:txBody>
                    <a:bodyPr/>
                    <a:lstStyle/>
                    <a:p>
                      <a:r>
                        <a:rPr lang="en-GB" sz="1500" dirty="0" smtClean="0"/>
                        <a:t>aperture radius</a:t>
                      </a:r>
                      <a:endParaRPr lang="en-GB" sz="1500" dirty="0"/>
                    </a:p>
                  </a:txBody>
                  <a:tcPr/>
                </a:tc>
                <a:tc>
                  <a:txBody>
                    <a:bodyPr/>
                    <a:lstStyle/>
                    <a:p>
                      <a:pPr algn="ctr"/>
                      <a:r>
                        <a:rPr lang="en-GB" sz="1500" dirty="0" smtClean="0"/>
                        <a:t>30 mm</a:t>
                      </a:r>
                      <a:endParaRPr lang="en-GB" sz="1500" dirty="0"/>
                    </a:p>
                  </a:txBody>
                  <a:tcPr anchor="ctr"/>
                </a:tc>
              </a:tr>
              <a:tr h="324000">
                <a:tc>
                  <a:txBody>
                    <a:bodyPr/>
                    <a:lstStyle/>
                    <a:p>
                      <a:r>
                        <a:rPr lang="en-GB" sz="1500" dirty="0" smtClean="0"/>
                        <a:t>pole root width</a:t>
                      </a:r>
                      <a:endParaRPr lang="en-GB" sz="1500" dirty="0"/>
                    </a:p>
                  </a:txBody>
                  <a:tcPr/>
                </a:tc>
                <a:tc>
                  <a:txBody>
                    <a:bodyPr/>
                    <a:lstStyle/>
                    <a:p>
                      <a:pPr algn="ctr"/>
                      <a:r>
                        <a:rPr lang="en-GB" sz="1500" dirty="0" smtClean="0">
                          <a:solidFill>
                            <a:schemeClr val="tx1"/>
                          </a:solidFill>
                        </a:rPr>
                        <a:t>58 mm</a:t>
                      </a:r>
                      <a:endParaRPr lang="en-GB" sz="1500" dirty="0">
                        <a:solidFill>
                          <a:schemeClr val="tx1"/>
                        </a:solidFill>
                      </a:endParaRPr>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mass (QD/QF)</a:t>
                      </a:r>
                    </a:p>
                  </a:txBody>
                  <a:tcPr/>
                </a:tc>
                <a:tc>
                  <a:txBody>
                    <a:bodyPr/>
                    <a:lstStyle/>
                    <a:p>
                      <a:pPr algn="ctr"/>
                      <a:r>
                        <a:rPr lang="en-GB" sz="1500" dirty="0" smtClean="0"/>
                        <a:t>560 / 390 kg</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number</a:t>
                      </a:r>
                      <a:r>
                        <a:rPr lang="en-GB" sz="1500" baseline="0" dirty="0" smtClean="0"/>
                        <a:t> of magnets (QD/QF)</a:t>
                      </a:r>
                      <a:endParaRPr lang="en-GB" sz="1500" dirty="0" smtClean="0"/>
                    </a:p>
                  </a:txBody>
                  <a:tcPr/>
                </a:tc>
                <a:tc>
                  <a:txBody>
                    <a:bodyPr/>
                    <a:lstStyle/>
                    <a:p>
                      <a:pPr algn="ctr"/>
                      <a:r>
                        <a:rPr lang="en-GB" sz="1500" dirty="0" smtClean="0"/>
                        <a:t>148 / 148</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current @ 19 T/m</a:t>
                      </a:r>
                    </a:p>
                  </a:txBody>
                  <a:tcPr/>
                </a:tc>
                <a:tc>
                  <a:txBody>
                    <a:bodyPr/>
                    <a:lstStyle/>
                    <a:p>
                      <a:pPr algn="ctr"/>
                      <a:r>
                        <a:rPr lang="en-GB" sz="1500" dirty="0" smtClean="0"/>
                        <a:t>420 A</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number of turns per pole</a:t>
                      </a:r>
                    </a:p>
                  </a:txBody>
                  <a:tcPr/>
                </a:tc>
                <a:tc>
                  <a:txBody>
                    <a:bodyPr/>
                    <a:lstStyle/>
                    <a:p>
                      <a:pPr algn="ctr"/>
                      <a:r>
                        <a:rPr lang="en-GB" sz="1500" dirty="0" smtClean="0"/>
                        <a:t>17</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current density</a:t>
                      </a:r>
                      <a:r>
                        <a:rPr lang="en-GB" sz="1500" baseline="0" dirty="0" smtClean="0"/>
                        <a:t> @ 19 T/m</a:t>
                      </a:r>
                      <a:endParaRPr lang="en-GB" sz="1500" dirty="0" smtClean="0"/>
                    </a:p>
                  </a:txBody>
                  <a:tcPr/>
                </a:tc>
                <a:tc>
                  <a:txBody>
                    <a:bodyPr/>
                    <a:lstStyle/>
                    <a:p>
                      <a:pPr algn="ctr"/>
                      <a:r>
                        <a:rPr lang="en-GB" sz="1500" dirty="0" smtClean="0"/>
                        <a:t>4.6 A/mm</a:t>
                      </a:r>
                      <a:r>
                        <a:rPr lang="en-GB" sz="1500" baseline="30000" dirty="0" smtClean="0"/>
                        <a:t>2</a:t>
                      </a:r>
                      <a:endParaRPr lang="en-GB" sz="1500" baseline="300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conductor material</a:t>
                      </a:r>
                    </a:p>
                  </a:txBody>
                  <a:tcPr/>
                </a:tc>
                <a:tc>
                  <a:txBody>
                    <a:bodyPr/>
                    <a:lstStyle/>
                    <a:p>
                      <a:pPr algn="ctr"/>
                      <a:r>
                        <a:rPr lang="en-GB" sz="1500" dirty="0" smtClean="0"/>
                        <a:t>copper</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inductance (QD/QF)</a:t>
                      </a:r>
                    </a:p>
                  </a:txBody>
                  <a:tcPr/>
                </a:tc>
                <a:tc>
                  <a:txBody>
                    <a:bodyPr/>
                    <a:lstStyle/>
                    <a:p>
                      <a:pPr algn="ctr"/>
                      <a:r>
                        <a:rPr lang="en-GB" sz="1500" dirty="0" smtClean="0"/>
                        <a:t>15 / 10 </a:t>
                      </a:r>
                      <a:r>
                        <a:rPr lang="en-GB" sz="1500" dirty="0" err="1" smtClean="0"/>
                        <a:t>mH</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resistance (QD/QF)</a:t>
                      </a:r>
                    </a:p>
                  </a:txBody>
                  <a:tcPr/>
                </a:tc>
                <a:tc>
                  <a:txBody>
                    <a:bodyPr/>
                    <a:lstStyle/>
                    <a:p>
                      <a:pPr algn="ctr"/>
                      <a:r>
                        <a:rPr lang="en-GB" sz="1500" dirty="0" smtClean="0"/>
                        <a:t>30 / 23 m</a:t>
                      </a:r>
                      <a:r>
                        <a:rPr lang="en-US" sz="1500" dirty="0" smtClean="0">
                          <a:sym typeface="Symbol"/>
                        </a:rPr>
                        <a:t></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power @ 19 T/m (QD/QF)</a:t>
                      </a:r>
                    </a:p>
                  </a:txBody>
                  <a:tcPr/>
                </a:tc>
                <a:tc>
                  <a:txBody>
                    <a:bodyPr/>
                    <a:lstStyle/>
                    <a:p>
                      <a:pPr algn="ctr"/>
                      <a:r>
                        <a:rPr lang="en-GB" sz="1500" dirty="0" smtClean="0"/>
                        <a:t>5.3 / 3.9 kW</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total power</a:t>
                      </a:r>
                      <a:r>
                        <a:rPr lang="en-GB" sz="1500" baseline="0" dirty="0" smtClean="0"/>
                        <a:t> @ 19 T/m (QD/QF)</a:t>
                      </a:r>
                      <a:endParaRPr lang="en-GB" sz="1500" dirty="0" smtClean="0"/>
                    </a:p>
                  </a:txBody>
                  <a:tcPr/>
                </a:tc>
                <a:tc>
                  <a:txBody>
                    <a:bodyPr/>
                    <a:lstStyle/>
                    <a:p>
                      <a:pPr algn="ctr"/>
                      <a:r>
                        <a:rPr lang="en-GB" sz="1500" dirty="0" smtClean="0"/>
                        <a:t>0.78 / 0.58 MW</a:t>
                      </a:r>
                      <a:endParaRPr lang="en-GB" sz="1500" dirty="0"/>
                    </a:p>
                  </a:txBody>
                  <a:tcPr anchor="ctr"/>
                </a:tc>
              </a:tr>
              <a:tr h="324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t>cooling</a:t>
                      </a:r>
                    </a:p>
                  </a:txBody>
                  <a:tcPr/>
                </a:tc>
                <a:tc>
                  <a:txBody>
                    <a:bodyPr/>
                    <a:lstStyle/>
                    <a:p>
                      <a:pPr algn="ctr"/>
                      <a:r>
                        <a:rPr lang="en-GB" sz="1500" dirty="0" smtClean="0"/>
                        <a:t>water</a:t>
                      </a:r>
                      <a:endParaRPr lang="en-GB" sz="1500" dirty="0"/>
                    </a:p>
                  </a:txBody>
                  <a:tcPr anchor="ctr"/>
                </a:tc>
              </a:tr>
            </a:tbl>
          </a:graphicData>
        </a:graphic>
      </p:graphicFrame>
    </p:spTree>
    <p:extLst>
      <p:ext uri="{BB962C8B-B14F-4D97-AF65-F5344CB8AC3E}">
        <p14:creationId xmlns:p14="http://schemas.microsoft.com/office/powerpoint/2010/main" val="67195772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1453</TotalTime>
  <Words>1584</Words>
  <Application>Microsoft Office PowerPoint</Application>
  <PresentationFormat>On-screen Show (4:3)</PresentationFormat>
  <Paragraphs>544</Paragraphs>
  <Slides>18</Slides>
  <Notes>2</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Warm magnets for LHeC</vt:lpstr>
      <vt:lpstr>Overview</vt:lpstr>
      <vt:lpstr>RR dipoles: requirements and challenges</vt:lpstr>
      <vt:lpstr>RR dipoles: BINP models</vt:lpstr>
      <vt:lpstr>RR dipoles: CERN models</vt:lpstr>
      <vt:lpstr>RR dipoles: design</vt:lpstr>
      <vt:lpstr>RR quadrupoles: requirements</vt:lpstr>
      <vt:lpstr>RR quadrupoles: design (arc)</vt:lpstr>
      <vt:lpstr>RR quadrupoles: design (insert. &amp; by-pass)</vt:lpstr>
      <vt:lpstr>LR dipoles: requirements</vt:lpstr>
      <vt:lpstr>LR dipoles: design (recirculator)</vt:lpstr>
      <vt:lpstr>LR quadrupoles: requirements</vt:lpstr>
      <vt:lpstr>LR quadrupoles: design (recirculator)</vt:lpstr>
      <vt:lpstr>LR quadrupoles: design (linac)</vt:lpstr>
      <vt:lpstr>LR dipoles: three apertures (not in the CdR)</vt:lpstr>
      <vt:lpstr>Conclusion</vt:lpstr>
      <vt:lpstr>Discussion / next steps</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SESAME meeting</dc:title>
  <dc:creator>Attilio Milanese</dc:creator>
  <cp:lastModifiedBy>Attilio Milanese</cp:lastModifiedBy>
  <cp:revision>244</cp:revision>
  <cp:lastPrinted>2012-06-13T06:30:45Z</cp:lastPrinted>
  <dcterms:created xsi:type="dcterms:W3CDTF">2011-11-24T09:23:27Z</dcterms:created>
  <dcterms:modified xsi:type="dcterms:W3CDTF">2012-06-14T10:31:49Z</dcterms:modified>
</cp:coreProperties>
</file>