
<file path=[Content_Types].xml><?xml version="1.0" encoding="utf-8"?>
<Types xmlns="http://schemas.openxmlformats.org/package/2006/content-types">
  <Default Extension="pict" ContentType="image/pict"/>
  <Override PartName="/ppt/embeddings/Microsoft_Equation12.bin" ContentType="application/vnd.openxmlformats-officedocument.oleObject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embeddings/Microsoft_Equation7.bin" ContentType="application/vnd.openxmlformats-officedocument.oleObject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embeddings/Microsoft_Equation3.bin" ContentType="application/vnd.openxmlformats-officedocument.oleObject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tableStyles.xml" ContentType="application/vnd.openxmlformats-officedocument.presentationml.tableStyles+xml"/>
  <Override PartName="/ppt/embeddings/Microsoft_Equation13.bin" ContentType="application/vnd.openxmlformats-officedocument.oleObject"/>
  <Override PartName="/ppt/embeddings/Microsoft_Equation8.bin" ContentType="application/vnd.openxmlformats-officedocument.oleObject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embeddings/Microsoft_Equation4.bin" ContentType="application/vnd.openxmlformats-officedocument.oleObject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pdf" ContentType="application/pdf"/>
  <Override PartName="/ppt/embeddings/Microsoft_Equation14.bin" ContentType="application/vnd.openxmlformats-officedocument.oleObject"/>
  <Override PartName="/ppt/embeddings/Microsoft_Equation10.bin" ContentType="application/vnd.openxmlformats-officedocument.oleObject"/>
  <Override PartName="/ppt/slides/slide7.xml" ContentType="application/vnd.openxmlformats-officedocument.presentationml.slide+xml"/>
  <Override PartName="/ppt/embeddings/Microsoft_Equation9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embeddings/Microsoft_Equation5.bin" ContentType="application/vnd.openxmlformats-officedocument.oleObject"/>
  <Override PartName="/ppt/slideLayouts/slideLayout3.xml" ContentType="application/vnd.openxmlformats-officedocument.presentationml.slideLayout+xml"/>
  <Override PartName="/ppt/embeddings/Microsoft_Equation1.bin" ContentType="application/vnd.openxmlformats-officedocument.oleObject"/>
  <Override PartName="/ppt/embeddings/Microsoft_Equation15.bin" ContentType="application/vnd.openxmlformats-officedocument.oleObject"/>
  <Override PartName="/ppt/embeddings/Microsoft_Equation11.bin" ContentType="application/vnd.openxmlformats-officedocument.oleObject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embeddings/Microsoft_Equation6.bin" ContentType="application/vnd.openxmlformats-officedocument.oleObject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embeddings/Microsoft_Equation2.bin" ContentType="application/vnd.openxmlformats-officedocument.oleObject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2" r:id="rId5"/>
    <p:sldId id="260" r:id="rId6"/>
    <p:sldId id="259" r:id="rId7"/>
    <p:sldId id="264" r:id="rId8"/>
    <p:sldId id="263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6699"/>
    <a:srgbClr val="9999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13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ict"/><Relationship Id="rId4" Type="http://schemas.openxmlformats.org/officeDocument/2006/relationships/image" Target="../media/image13.pict"/><Relationship Id="rId5" Type="http://schemas.openxmlformats.org/officeDocument/2006/relationships/image" Target="../media/image14.pict"/><Relationship Id="rId1" Type="http://schemas.openxmlformats.org/officeDocument/2006/relationships/image" Target="../media/image9.pict"/><Relationship Id="rId2" Type="http://schemas.openxmlformats.org/officeDocument/2006/relationships/image" Target="../media/image11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017A6-1E5A-4A49-BCE0-937B2B2574E1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2DC8C-2A86-E241-91EF-C2940EE42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B4B9C-3E0D-D247-9B9E-EA03EDB350DD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2A677-5015-EE42-9BBC-6122317E6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Calibri" charset="0"/>
              </a:defRPr>
            </a:lvl1pPr>
          </a:lstStyle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Calibri" charset="0"/>
              </a:defRPr>
            </a:lvl1pPr>
          </a:lstStyle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Calibri" charset="0"/>
              </a:defRPr>
            </a:lvl1pPr>
          </a:lstStyle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Calibri" charset="0"/>
              </a:defRPr>
            </a:lvl1pPr>
          </a:lstStyle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Calibri" charset="0"/>
              </a:defRPr>
            </a:lvl1pPr>
          </a:lstStyle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Calibri" charset="0"/>
              </a:defRPr>
            </a:lvl1pPr>
          </a:lstStyle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Calibri" charset="0"/>
              </a:defRPr>
            </a:lvl1pPr>
          </a:lstStyle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Calibri" charset="0"/>
              </a:defRPr>
            </a:lvl1pPr>
          </a:lstStyle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Calibri" charset="0"/>
              </a:defRPr>
            </a:lvl1pPr>
          </a:lstStyle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Calibri" charset="0"/>
              </a:defRPr>
            </a:lvl1pPr>
          </a:lstStyle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6038"/>
            <a:ext cx="8229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Calibri" charset="0"/>
              </a:defRPr>
            </a:lvl1pPr>
          </a:lstStyle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Calibri" charset="0"/>
              </a:defRPr>
            </a:lvl1pPr>
          </a:lstStyle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0" y="762000"/>
            <a:ext cx="6705600" cy="1588"/>
          </a:xfrm>
          <a:prstGeom prst="line">
            <a:avLst/>
          </a:prstGeom>
          <a:ln w="38100" cap="rnd">
            <a:solidFill>
              <a:srgbClr val="800000"/>
            </a:solidFill>
          </a:ln>
          <a:effectLst>
            <a:glow rad="63500">
              <a:srgbClr val="660066">
                <a:alpha val="56000"/>
              </a:srgbClr>
            </a:glow>
            <a:outerShdw blurRad="63500" dir="13500000" kx="2700000" rotWithShape="0">
              <a:srgbClr val="000000">
                <a:alpha val="15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" y="548640"/>
            <a:ext cx="2285999" cy="373987"/>
          </a:xfrm>
          <a:prstGeom prst="rect">
            <a:avLst/>
          </a:prstGeom>
        </p:spPr>
      </p:pic>
      <p:pic>
        <p:nvPicPr>
          <p:cNvPr id="13" name="Picture 12" descr="BNL_Logo_Small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858000" y="6188364"/>
            <a:ext cx="1828800" cy="6696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df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4.bin"/><Relationship Id="rId4" Type="http://schemas.openxmlformats.org/officeDocument/2006/relationships/oleObject" Target="../embeddings/Microsoft_Equation15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df"/><Relationship Id="rId4" Type="http://schemas.openxmlformats.org/officeDocument/2006/relationships/image" Target="../media/image7.png"/><Relationship Id="rId5" Type="http://schemas.openxmlformats.org/officeDocument/2006/relationships/oleObject" Target="../embeddings/Microsoft_Equation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.bin"/><Relationship Id="rId4" Type="http://schemas.openxmlformats.org/officeDocument/2006/relationships/oleObject" Target="../embeddings/Microsoft_Equation4.bin"/><Relationship Id="rId5" Type="http://schemas.openxmlformats.org/officeDocument/2006/relationships/oleObject" Target="../embeddings/Microsoft_Equation5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oleObject" Target="../embeddings/Microsoft_Equation6.bin"/><Relationship Id="rId5" Type="http://schemas.openxmlformats.org/officeDocument/2006/relationships/oleObject" Target="../embeddings/Microsoft_Equation7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oleObject" Target="../embeddings/Microsoft_Equation8.bin"/><Relationship Id="rId5" Type="http://schemas.openxmlformats.org/officeDocument/2006/relationships/oleObject" Target="../embeddings/Microsoft_Equation9.bin"/><Relationship Id="rId6" Type="http://schemas.openxmlformats.org/officeDocument/2006/relationships/oleObject" Target="../embeddings/Microsoft_Equation10.bin"/><Relationship Id="rId7" Type="http://schemas.openxmlformats.org/officeDocument/2006/relationships/oleObject" Target="../embeddings/Microsoft_Equation11.bin"/><Relationship Id="rId8" Type="http://schemas.openxmlformats.org/officeDocument/2006/relationships/oleObject" Target="../embeddings/Microsoft_Equation12.bin"/><Relationship Id="rId9" Type="http://schemas.openxmlformats.org/officeDocument/2006/relationships/oleObject" Target="../embeddings/Microsoft_Equation13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df"/><Relationship Id="rId5" Type="http://schemas.openxmlformats.org/officeDocument/2006/relationships/image" Target="../media/image19.png"/><Relationship Id="rId6" Type="http://schemas.openxmlformats.org/officeDocument/2006/relationships/image" Target="../media/image20.pdf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Spin Rotator for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LHeC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: Ring-LINAC Option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M. </a:t>
            </a:r>
            <a:r>
              <a:rPr lang="en-US" sz="240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Bai</a:t>
            </a:r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C-A Department</a:t>
            </a:r>
          </a:p>
          <a:p>
            <a:pPr eaLnBrk="1" hangingPunct="1"/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Brookhaven National Lab, Upton, NY</a:t>
            </a:r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High Energy Spin Rotator: HERA Type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"/>
          </a:xfrm>
        </p:spPr>
        <p:txBody>
          <a:bodyPr/>
          <a:lstStyle/>
          <a:p>
            <a:r>
              <a:rPr lang="en-US" sz="2400" dirty="0" smtClean="0"/>
              <a:t>Each dipole is 5 meter long, total length is ~40 </a:t>
            </a:r>
            <a:r>
              <a:rPr lang="en-US" sz="2400" dirty="0" err="1" smtClean="0"/>
              <a:t>m</a:t>
            </a:r>
            <a:r>
              <a:rPr lang="en-US" sz="2400" dirty="0" smtClean="0"/>
              <a:t> 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  <p:pic>
        <p:nvPicPr>
          <p:cNvPr id="23" name="Picture 22" descr="HERAspinrotator_phip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97248" y="1828800"/>
            <a:ext cx="4387103" cy="2743200"/>
          </a:xfrm>
          <a:prstGeom prst="rect">
            <a:avLst/>
          </a:prstGeom>
        </p:spPr>
      </p:pic>
      <p:pic>
        <p:nvPicPr>
          <p:cNvPr id="24" name="Picture 23" descr="HERAspinrotator_p1p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495800" y="1625600"/>
            <a:ext cx="4616718" cy="29464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66800" y="4431268"/>
            <a:ext cx="375636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Spin rotation of the 1</a:t>
            </a:r>
            <a:r>
              <a:rPr lang="en-US" baseline="30000" dirty="0" smtClean="0"/>
              <a:t>st</a:t>
            </a:r>
            <a:r>
              <a:rPr lang="en-US" dirty="0" smtClean="0"/>
              <a:t> V bend [</a:t>
            </a:r>
            <a:r>
              <a:rPr lang="en-US" dirty="0" err="1" smtClean="0"/>
              <a:t>rad</a:t>
            </a:r>
            <a:r>
              <a:rPr lang="en-US" dirty="0" smtClean="0"/>
              <a:t>] 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1338619" y="2405420"/>
            <a:ext cx="332357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Angle of spin vector from longitudinal at </a:t>
            </a:r>
            <a:r>
              <a:rPr lang="en-US" dirty="0" err="1" smtClean="0"/>
              <a:t>IP[degrees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485072" y="580286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BH = 0.67 T 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900844" y="580286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BV = 0.68 T 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495800" y="5758934"/>
            <a:ext cx="259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SR power = 0.81 </a:t>
            </a:r>
            <a:r>
              <a:rPr lang="en-US" dirty="0" err="1" smtClean="0"/>
              <a:t>Mwatt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High Energy Spin Rotator: Modified HERA Type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"/>
          </a:xfrm>
        </p:spPr>
        <p:txBody>
          <a:bodyPr/>
          <a:lstStyle/>
          <a:p>
            <a:r>
              <a:rPr lang="en-US" sz="2400" dirty="0" smtClean="0"/>
              <a:t>Each dipole is 5 meter long, total length is ~60 </a:t>
            </a:r>
            <a:r>
              <a:rPr lang="en-US" sz="2400" dirty="0" err="1" smtClean="0"/>
              <a:t>m</a:t>
            </a:r>
            <a:r>
              <a:rPr lang="en-US" sz="2400" dirty="0" smtClean="0"/>
              <a:t> 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66800" y="3657600"/>
            <a:ext cx="375636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Spin rotation of the 1</a:t>
            </a:r>
            <a:r>
              <a:rPr lang="en-US" baseline="30000" dirty="0" smtClean="0"/>
              <a:t>st</a:t>
            </a:r>
            <a:r>
              <a:rPr lang="en-US" dirty="0" smtClean="0"/>
              <a:t> V bend [</a:t>
            </a:r>
            <a:r>
              <a:rPr lang="en-US" dirty="0" err="1" smtClean="0"/>
              <a:t>rad</a:t>
            </a:r>
            <a:r>
              <a:rPr lang="en-US" dirty="0" smtClean="0"/>
              <a:t>]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485072" y="445186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BH = 0.46 T 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900844" y="4451866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BV = 0.56 T 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495800" y="4407932"/>
            <a:ext cx="259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SR power = 0.39 </a:t>
            </a:r>
            <a:r>
              <a:rPr lang="en-US" dirty="0" err="1" smtClean="0"/>
              <a:t>Mwatt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0" y="2502703"/>
            <a:ext cx="9144000" cy="159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be 13"/>
          <p:cNvSpPr/>
          <p:nvPr/>
        </p:nvSpPr>
        <p:spPr>
          <a:xfrm>
            <a:off x="1803400" y="2197904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-H</a:t>
            </a:r>
            <a:endParaRPr lang="en-US" dirty="0"/>
          </a:p>
        </p:txBody>
      </p:sp>
      <p:sp>
        <p:nvSpPr>
          <p:cNvPr id="15" name="Cube 14"/>
          <p:cNvSpPr/>
          <p:nvPr/>
        </p:nvSpPr>
        <p:spPr>
          <a:xfrm>
            <a:off x="2438400" y="2197904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-V</a:t>
            </a:r>
            <a:endParaRPr lang="en-US" dirty="0"/>
          </a:p>
        </p:txBody>
      </p:sp>
      <p:sp>
        <p:nvSpPr>
          <p:cNvPr id="16" name="Cube 15"/>
          <p:cNvSpPr/>
          <p:nvPr/>
        </p:nvSpPr>
        <p:spPr>
          <a:xfrm>
            <a:off x="3048000" y="2197904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17" name="Cube 16"/>
          <p:cNvSpPr/>
          <p:nvPr/>
        </p:nvSpPr>
        <p:spPr>
          <a:xfrm>
            <a:off x="3657600" y="2197904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18" name="Cube 17"/>
          <p:cNvSpPr/>
          <p:nvPr/>
        </p:nvSpPr>
        <p:spPr>
          <a:xfrm>
            <a:off x="4343400" y="2197904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be 18"/>
          <p:cNvSpPr/>
          <p:nvPr/>
        </p:nvSpPr>
        <p:spPr>
          <a:xfrm>
            <a:off x="4953000" y="2197904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be 19"/>
          <p:cNvSpPr/>
          <p:nvPr/>
        </p:nvSpPr>
        <p:spPr>
          <a:xfrm>
            <a:off x="7010399" y="2197904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-H</a:t>
            </a:r>
            <a:endParaRPr lang="en-US" dirty="0"/>
          </a:p>
        </p:txBody>
      </p:sp>
      <p:sp>
        <p:nvSpPr>
          <p:cNvPr id="21" name="Cube 20"/>
          <p:cNvSpPr/>
          <p:nvPr/>
        </p:nvSpPr>
        <p:spPr>
          <a:xfrm>
            <a:off x="7619999" y="2197904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r>
              <a:rPr lang="en-US" dirty="0" err="1" smtClean="0"/>
              <a:t>v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rot="5400000" flipH="1" flipV="1">
            <a:off x="2108200" y="2121704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2427413" y="2525588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 flipH="1" flipV="1">
            <a:off x="3124200" y="2121704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3352800" y="2121704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3733800" y="2197904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 flipH="1" flipV="1">
            <a:off x="3962400" y="2197904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4332413" y="2513692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4561013" y="2513692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4940424" y="2513692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5169024" y="2513692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 flipH="1" flipV="1">
            <a:off x="7391399" y="2121704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 flipH="1" flipV="1">
            <a:off x="-189706" y="2159804"/>
            <a:ext cx="685800" cy="1588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8458200" y="2502703"/>
            <a:ext cx="608012" cy="1591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Object 46"/>
          <p:cNvGraphicFramePr>
            <a:graphicFrameLocks noChangeAspect="1"/>
          </p:cNvGraphicFramePr>
          <p:nvPr/>
        </p:nvGraphicFramePr>
        <p:xfrm>
          <a:off x="178594" y="1447800"/>
          <a:ext cx="354806" cy="304004"/>
        </p:xfrm>
        <a:graphic>
          <a:graphicData uri="http://schemas.openxmlformats.org/presentationml/2006/ole">
            <p:oleObj spid="_x0000_s26626" name="Equation" r:id="rId3" imgW="127000" imgH="165100" progId="Equation.3">
              <p:embed/>
            </p:oleObj>
          </a:graphicData>
        </a:graphic>
      </p:graphicFrame>
      <p:graphicFrame>
        <p:nvGraphicFramePr>
          <p:cNvPr id="48" name="Object 5"/>
          <p:cNvGraphicFramePr>
            <a:graphicFrameLocks noChangeAspect="1"/>
          </p:cNvGraphicFramePr>
          <p:nvPr/>
        </p:nvGraphicFramePr>
        <p:xfrm>
          <a:off x="8713787" y="2579697"/>
          <a:ext cx="354013" cy="303213"/>
        </p:xfrm>
        <a:graphic>
          <a:graphicData uri="http://schemas.openxmlformats.org/presentationml/2006/ole">
            <p:oleObj spid="_x0000_s26627" name="Equation" r:id="rId4" imgW="127000" imgH="165100" progId="Equation.3">
              <p:embed/>
            </p:oleObj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4497389" y="24029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2" name="Cube 51"/>
          <p:cNvSpPr/>
          <p:nvPr/>
        </p:nvSpPr>
        <p:spPr>
          <a:xfrm>
            <a:off x="457200" y="2197904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-H</a:t>
            </a:r>
            <a:endParaRPr lang="en-US" dirty="0"/>
          </a:p>
        </p:txBody>
      </p:sp>
      <p:sp>
        <p:nvSpPr>
          <p:cNvPr id="53" name="Cube 52"/>
          <p:cNvSpPr/>
          <p:nvPr/>
        </p:nvSpPr>
        <p:spPr>
          <a:xfrm>
            <a:off x="1143000" y="2209800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-V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054600" y="23622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y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5400000">
            <a:off x="1472496" y="2578225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685800" y="2133600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Cube 54"/>
          <p:cNvSpPr/>
          <p:nvPr/>
        </p:nvSpPr>
        <p:spPr>
          <a:xfrm>
            <a:off x="5715000" y="2209800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-H</a:t>
            </a:r>
            <a:endParaRPr lang="en-US" dirty="0"/>
          </a:p>
        </p:txBody>
      </p:sp>
      <p:sp>
        <p:nvSpPr>
          <p:cNvPr id="56" name="Cube 55"/>
          <p:cNvSpPr/>
          <p:nvPr/>
        </p:nvSpPr>
        <p:spPr>
          <a:xfrm>
            <a:off x="6324600" y="2209800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r>
              <a:rPr lang="en-US" dirty="0" err="1" smtClean="0"/>
              <a:t>v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 rot="5400000" flipH="1" flipV="1">
            <a:off x="6096000" y="2133600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>
            <a:off x="6237413" y="2525588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5400000">
            <a:off x="7988424" y="2525588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371600" y="1701800"/>
          <a:ext cx="69342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752600"/>
                <a:gridCol w="25908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 of spin rotator [</a:t>
                      </a:r>
                      <a:r>
                        <a:rPr lang="en-US" dirty="0" err="1" smtClean="0"/>
                        <a:t>m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Maximum</a:t>
                      </a:r>
                      <a:r>
                        <a:rPr lang="en-US" baseline="0" dirty="0" smtClean="0"/>
                        <a:t> orbit excursion [mm]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SR power [</a:t>
                      </a:r>
                      <a:r>
                        <a:rPr lang="en-US" dirty="0" err="1" smtClean="0"/>
                        <a:t>Mwatt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RHIC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HERA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Modified</a:t>
                      </a:r>
                      <a:r>
                        <a:rPr lang="en-US" baseline="0" dirty="0" smtClean="0"/>
                        <a:t> HERA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990600"/>
            <a:ext cx="8229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High energy spin rotator options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39624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noProof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It is a challenge of building a </a:t>
            </a:r>
            <a:r>
              <a:rPr lang="en-US" sz="240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spin rotator for 60 </a:t>
            </a:r>
            <a:r>
              <a:rPr lang="en-US" sz="2400" dirty="0" err="1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GeV</a:t>
            </a:r>
            <a:r>
              <a:rPr lang="en-US" sz="240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en-US" sz="2400" dirty="0" err="1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e</a:t>
            </a:r>
            <a:r>
              <a:rPr lang="en-US" sz="240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 beam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noProof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With the </a:t>
            </a:r>
            <a:r>
              <a:rPr lang="en-US" sz="240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same space, </a:t>
            </a:r>
            <a:r>
              <a:rPr lang="en-US" sz="2400" noProof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RHIC type seems to be more practical and flexible for </a:t>
            </a:r>
            <a:r>
              <a:rPr lang="en-US" sz="240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controlling the spin direction at IP</a:t>
            </a:r>
            <a:endParaRPr lang="en-US" sz="2400" noProof="0" dirty="0" smtClean="0"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noProof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Needs more </a:t>
            </a:r>
            <a:r>
              <a:rPr lang="en-US" sz="240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detailed study on how to meet the SR budget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 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 smtClean="0"/>
          </a:p>
          <a:p>
            <a:pPr lvl="1"/>
            <a:r>
              <a:rPr lang="en-US" dirty="0" err="1" smtClean="0"/>
              <a:t>LHeC</a:t>
            </a:r>
            <a:r>
              <a:rPr lang="en-US" dirty="0" smtClean="0"/>
              <a:t> requirement</a:t>
            </a:r>
          </a:p>
          <a:p>
            <a:r>
              <a:rPr lang="en-US" dirty="0" smtClean="0"/>
              <a:t>Options</a:t>
            </a:r>
          </a:p>
          <a:p>
            <a:pPr lvl="1"/>
            <a:r>
              <a:rPr lang="en-US" dirty="0" smtClean="0"/>
              <a:t>Low energy spin flipper</a:t>
            </a:r>
          </a:p>
          <a:p>
            <a:pPr lvl="1"/>
            <a:r>
              <a:rPr lang="en-US" dirty="0" smtClean="0"/>
              <a:t>HERA type </a:t>
            </a:r>
          </a:p>
          <a:p>
            <a:pPr lvl="1"/>
            <a:r>
              <a:rPr lang="en-US" dirty="0" smtClean="0"/>
              <a:t>RHIC type</a:t>
            </a:r>
          </a:p>
          <a:p>
            <a:r>
              <a:rPr lang="en-US" dirty="0" smtClean="0"/>
              <a:t>Conclusion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on</a:t>
            </a:r>
            <a:r>
              <a:rPr lang="en-US" dirty="0" smtClean="0"/>
              <a:t> polarized electron beam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"/>
          </a:xfrm>
        </p:spPr>
        <p:txBody>
          <a:bodyPr/>
          <a:lstStyle/>
          <a:p>
            <a:r>
              <a:rPr lang="en-US" sz="2400" dirty="0" smtClean="0"/>
              <a:t>Longitudinally polarized 60 </a:t>
            </a:r>
            <a:r>
              <a:rPr lang="en-US" sz="2400" dirty="0" err="1" smtClean="0"/>
              <a:t>GeV</a:t>
            </a:r>
            <a:r>
              <a:rPr lang="en-US" sz="2400" dirty="0" smtClean="0"/>
              <a:t> electron beam at IP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76401"/>
            <a:ext cx="8229600" cy="448491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953000" y="4953000"/>
            <a:ext cx="685800" cy="762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343400" y="5181600"/>
            <a:ext cx="914399" cy="274321"/>
          </a:xfrm>
          <a:prstGeom prst="rightArrow">
            <a:avLst/>
          </a:prstGeom>
          <a:solidFill>
            <a:srgbClr val="008000">
              <a:alpha val="54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Spin motion of </a:t>
            </a:r>
            <a:r>
              <a:rPr lang="en-US" dirty="0" err="1" smtClean="0"/>
              <a:t>e</a:t>
            </a:r>
            <a:r>
              <a:rPr lang="en-US" dirty="0" smtClean="0"/>
              <a:t> Beam in ERL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"/>
          </a:xfrm>
        </p:spPr>
        <p:txBody>
          <a:bodyPr/>
          <a:lstStyle/>
          <a:p>
            <a:r>
              <a:rPr lang="en-US" sz="2400" dirty="0" smtClean="0"/>
              <a:t>For a spin vector in the horizontal plane, it </a:t>
            </a:r>
            <a:r>
              <a:rPr lang="en-US" sz="2400" dirty="0" err="1" smtClean="0"/>
              <a:t>precesses</a:t>
            </a:r>
            <a:r>
              <a:rPr lang="en-US" sz="2400" dirty="0" smtClean="0"/>
              <a:t> at its nth path through arcs </a:t>
            </a:r>
            <a:r>
              <a:rPr lang="en-US" sz="2400" dirty="0" smtClean="0"/>
              <a:t>by</a:t>
            </a:r>
            <a:r>
              <a:rPr lang="en-US" sz="2400" dirty="0" smtClean="0"/>
              <a:t>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2362200" y="1981200"/>
          <a:ext cx="4245429" cy="381000"/>
        </p:xfrm>
        <a:graphic>
          <a:graphicData uri="http://schemas.openxmlformats.org/presentationml/2006/ole">
            <p:oleObj spid="_x0000_s21506" name="Equation" r:id="rId3" imgW="1981200" imgH="177800" progId="Equation.3">
              <p:embed/>
            </p:oleObj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828800" y="4191000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</a:t>
                      </a:r>
                      <a:r>
                        <a:rPr lang="en-US" dirty="0" err="1" smtClean="0"/>
                        <a:t>Energy[GeV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Φ</a:t>
                      </a:r>
                      <a:r>
                        <a:rPr lang="en-US" baseline="0" dirty="0" smtClean="0"/>
                        <a:t> [degrees]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Spin</a:t>
                      </a:r>
                      <a:r>
                        <a:rPr lang="en-US" baseline="0" dirty="0" smtClean="0"/>
                        <a:t> direction before IP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348.0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105.1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539662" y="2724090"/>
            <a:ext cx="1584538" cy="40011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G = 0.00115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2895600" y="3181290"/>
            <a:ext cx="2621230" cy="40011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dirty="0" err="1" smtClean="0"/>
              <a:t>γ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 is the initial energy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5520784" y="2876490"/>
            <a:ext cx="2480216" cy="40011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e</a:t>
            </a:r>
            <a:r>
              <a:rPr lang="en-US" sz="2000" dirty="0" smtClean="0"/>
              <a:t>nergy gain per turn</a:t>
            </a:r>
            <a:endParaRPr lang="en-US" sz="2000" dirty="0"/>
          </a:p>
        </p:txBody>
      </p:sp>
      <p:cxnSp>
        <p:nvCxnSpPr>
          <p:cNvPr id="29" name="Straight Arrow Connector 28"/>
          <p:cNvCxnSpPr/>
          <p:nvPr/>
        </p:nvCxnSpPr>
        <p:spPr>
          <a:xfrm rot="16200000" flipV="1">
            <a:off x="3552855" y="2466945"/>
            <a:ext cx="590490" cy="381000"/>
          </a:xfrm>
          <a:prstGeom prst="straightConnector1">
            <a:avLst/>
          </a:prstGeom>
          <a:ln w="3810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5177023" y="2259688"/>
            <a:ext cx="614178" cy="590490"/>
          </a:xfrm>
          <a:prstGeom prst="straightConnector1">
            <a:avLst/>
          </a:prstGeom>
          <a:ln w="3810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2700383" y="2319382"/>
            <a:ext cx="390435" cy="304800"/>
          </a:xfrm>
          <a:prstGeom prst="straightConnector1">
            <a:avLst/>
          </a:prstGeom>
          <a:ln w="3810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Option 1: Low </a:t>
            </a:r>
            <a:r>
              <a:rPr lang="en-US" dirty="0" smtClean="0"/>
              <a:t>Energy Spin Rotator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533400"/>
          </a:xfrm>
        </p:spPr>
        <p:txBody>
          <a:bodyPr/>
          <a:lstStyle/>
          <a:p>
            <a:r>
              <a:rPr lang="en-US" sz="2400" dirty="0" smtClean="0"/>
              <a:t>Wien-filter in the injector to </a:t>
            </a:r>
            <a:r>
              <a:rPr lang="en-US" sz="2400" dirty="0" smtClean="0"/>
              <a:t>control the spin</a:t>
            </a:r>
            <a:r>
              <a:rPr lang="en-US" sz="2400" dirty="0" smtClean="0"/>
              <a:t> </a:t>
            </a:r>
            <a:r>
              <a:rPr lang="en-US" sz="2400" dirty="0" smtClean="0"/>
              <a:t>direction </a:t>
            </a:r>
            <a:endParaRPr lang="en-US" sz="2000" dirty="0" smtClean="0"/>
          </a:p>
          <a:p>
            <a:pPr lvl="1"/>
            <a:r>
              <a:rPr lang="en-US" sz="2000" dirty="0" smtClean="0"/>
              <a:t>Pros: </a:t>
            </a:r>
            <a:r>
              <a:rPr lang="en-US" sz="2000" dirty="0" smtClean="0"/>
              <a:t>economical and straightforward</a:t>
            </a:r>
          </a:p>
          <a:p>
            <a:pPr lvl="1"/>
            <a:r>
              <a:rPr lang="en-US" sz="2000" dirty="0" smtClean="0"/>
              <a:t>Cons: spin spread due to different </a:t>
            </a:r>
          </a:p>
          <a:p>
            <a:pPr lvl="1">
              <a:buNone/>
            </a:pPr>
            <a:r>
              <a:rPr lang="en-US" sz="2000" dirty="0" smtClean="0"/>
              <a:t>     amount of spin rotation for</a:t>
            </a:r>
          </a:p>
          <a:p>
            <a:pPr lvl="1">
              <a:buNone/>
            </a:pPr>
            <a:r>
              <a:rPr lang="en-US" sz="2000" dirty="0" smtClean="0"/>
              <a:t>     </a:t>
            </a:r>
            <a:r>
              <a:rPr lang="en-US" sz="2000" dirty="0" smtClean="0"/>
              <a:t>particles with different</a:t>
            </a:r>
          </a:p>
          <a:p>
            <a:pPr lvl="1">
              <a:buNone/>
            </a:pPr>
            <a:r>
              <a:rPr lang="en-US" sz="2000" dirty="0" smtClean="0"/>
              <a:t>     energy, </a:t>
            </a:r>
            <a:r>
              <a:rPr lang="en-US" sz="2000" dirty="0" err="1" smtClean="0"/>
              <a:t>ie</a:t>
            </a:r>
            <a:r>
              <a:rPr lang="en-US" sz="2000" dirty="0" smtClean="0"/>
              <a:t>. momentum</a:t>
            </a:r>
          </a:p>
          <a:p>
            <a:pPr lvl="1">
              <a:buNone/>
            </a:pPr>
            <a:r>
              <a:rPr lang="en-US" sz="2000" dirty="0" smtClean="0"/>
              <a:t>     spread</a:t>
            </a:r>
            <a:r>
              <a:rPr lang="en-US" sz="2000" dirty="0" smtClean="0"/>
              <a:t> 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  <p:pic>
        <p:nvPicPr>
          <p:cNvPr id="9" name="Picture 8" descr="spinsprea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038599" y="2209800"/>
            <a:ext cx="5092505" cy="3657600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762000" y="4460420"/>
          <a:ext cx="2286000" cy="843643"/>
        </p:xfrm>
        <a:graphic>
          <a:graphicData uri="http://schemas.openxmlformats.org/presentationml/2006/ole">
            <p:oleObj spid="_x0000_s19458" name="Equation" r:id="rId5" imgW="1066800" imgH="3937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" y="4091088"/>
            <a:ext cx="3597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Spin rotation by an magnetic field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Option 2: High Energy Spin Rotator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"/>
          </a:xfrm>
        </p:spPr>
        <p:txBody>
          <a:bodyPr/>
          <a:lstStyle/>
          <a:p>
            <a:r>
              <a:rPr lang="en-US" sz="2400" dirty="0" smtClean="0"/>
              <a:t>Low energy spin rotator to bring 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1066800" y="2273300"/>
            <a:ext cx="7010400" cy="2832100"/>
            <a:chOff x="1066800" y="1524000"/>
            <a:chExt cx="7010400" cy="2832100"/>
          </a:xfrm>
        </p:grpSpPr>
        <p:cxnSp>
          <p:nvCxnSpPr>
            <p:cNvPr id="8" name="Straight Connector 7"/>
            <p:cNvCxnSpPr>
              <a:endCxn id="14" idx="2"/>
            </p:cNvCxnSpPr>
            <p:nvPr/>
          </p:nvCxnSpPr>
          <p:spPr>
            <a:xfrm flipV="1">
              <a:off x="1371600" y="3016251"/>
              <a:ext cx="5486400" cy="1587"/>
            </a:xfrm>
            <a:prstGeom prst="line">
              <a:avLst/>
            </a:prstGeom>
            <a:ln>
              <a:solidFill>
                <a:srgbClr val="000090"/>
              </a:solidFill>
              <a:prstDash val="dash"/>
              <a:tailEnd type="arrow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xplosion 1 9"/>
            <p:cNvSpPr/>
            <p:nvPr/>
          </p:nvSpPr>
          <p:spPr>
            <a:xfrm>
              <a:off x="5257800" y="2787650"/>
              <a:ext cx="533400" cy="533400"/>
            </a:xfrm>
            <a:prstGeom prst="irregularSeal1">
              <a:avLst/>
            </a:prstGeom>
            <a:solidFill>
              <a:srgbClr val="FF0000">
                <a:alpha val="83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an 10"/>
            <p:cNvSpPr/>
            <p:nvPr/>
          </p:nvSpPr>
          <p:spPr>
            <a:xfrm rot="5400000">
              <a:off x="4267200" y="2604770"/>
              <a:ext cx="533400" cy="838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ube 13"/>
            <p:cNvSpPr/>
            <p:nvPr/>
          </p:nvSpPr>
          <p:spPr>
            <a:xfrm>
              <a:off x="6858000" y="2559050"/>
              <a:ext cx="1219200" cy="731521"/>
            </a:xfrm>
            <a:prstGeom prst="cube">
              <a:avLst/>
            </a:prstGeom>
            <a:solidFill>
              <a:srgbClr val="800000">
                <a:alpha val="53000"/>
              </a:srgbClr>
            </a:solidFill>
            <a:ln>
              <a:solidFill>
                <a:srgbClr val="800000">
                  <a:alpha val="39000"/>
                </a:srgbClr>
              </a:solidFill>
            </a:ln>
            <a:effectLst>
              <a:glow rad="101600">
                <a:srgbClr val="800000">
                  <a:alpha val="3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an 14"/>
            <p:cNvSpPr/>
            <p:nvPr/>
          </p:nvSpPr>
          <p:spPr>
            <a:xfrm rot="5400000">
              <a:off x="2362200" y="2598738"/>
              <a:ext cx="533400" cy="838200"/>
            </a:xfrm>
            <a:prstGeom prst="can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Up Arrow 17"/>
            <p:cNvSpPr/>
            <p:nvPr/>
          </p:nvSpPr>
          <p:spPr>
            <a:xfrm>
              <a:off x="1752600" y="2101850"/>
              <a:ext cx="228600" cy="914401"/>
            </a:xfrm>
            <a:prstGeom prst="upArrow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10800000" flipV="1">
              <a:off x="1066800" y="3017838"/>
              <a:ext cx="838200" cy="760412"/>
            </a:xfrm>
            <a:prstGeom prst="line">
              <a:avLst/>
            </a:prstGeom>
            <a:ln>
              <a:solidFill>
                <a:srgbClr val="000090"/>
              </a:solidFill>
              <a:prstDash val="dash"/>
              <a:tailEnd type="arrow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0800000" flipV="1">
              <a:off x="2819400" y="3016250"/>
              <a:ext cx="838200" cy="760412"/>
            </a:xfrm>
            <a:prstGeom prst="line">
              <a:avLst/>
            </a:prstGeom>
            <a:ln>
              <a:solidFill>
                <a:srgbClr val="000090"/>
              </a:solidFill>
              <a:prstDash val="dash"/>
              <a:tailEnd type="arrow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 flipV="1">
              <a:off x="4648201" y="3017838"/>
              <a:ext cx="838200" cy="760412"/>
            </a:xfrm>
            <a:prstGeom prst="line">
              <a:avLst/>
            </a:prstGeom>
            <a:ln>
              <a:solidFill>
                <a:srgbClr val="000090"/>
              </a:solidFill>
              <a:prstDash val="dash"/>
              <a:tailEnd type="arrow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ight Arrow 23"/>
            <p:cNvSpPr/>
            <p:nvPr/>
          </p:nvSpPr>
          <p:spPr>
            <a:xfrm>
              <a:off x="5486401" y="2863850"/>
              <a:ext cx="914399" cy="274321"/>
            </a:xfrm>
            <a:prstGeom prst="rightArrow">
              <a:avLst/>
            </a:prstGeom>
            <a:solidFill>
              <a:srgbClr val="008000">
                <a:alpha val="54000"/>
              </a:srgb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6" name="Object 25"/>
            <p:cNvGraphicFramePr>
              <a:graphicFrameLocks noChangeAspect="1"/>
            </p:cNvGraphicFramePr>
            <p:nvPr/>
          </p:nvGraphicFramePr>
          <p:xfrm>
            <a:off x="5956299" y="2270124"/>
            <a:ext cx="444501" cy="577851"/>
          </p:xfrm>
          <a:graphic>
            <a:graphicData uri="http://schemas.openxmlformats.org/presentationml/2006/ole">
              <p:oleObj spid="_x0000_s18434" name="Equation" r:id="rId3" imgW="127000" imgH="165100" progId="Equation.3">
                <p:embed/>
              </p:oleObj>
            </a:graphicData>
          </a:graphic>
        </p:graphicFrame>
        <p:graphicFrame>
          <p:nvGraphicFramePr>
            <p:cNvPr id="18435" name="Object 3"/>
            <p:cNvGraphicFramePr>
              <a:graphicFrameLocks noChangeAspect="1"/>
            </p:cNvGraphicFramePr>
            <p:nvPr/>
          </p:nvGraphicFramePr>
          <p:xfrm>
            <a:off x="1536700" y="1524000"/>
            <a:ext cx="444500" cy="577850"/>
          </p:xfrm>
          <a:graphic>
            <a:graphicData uri="http://schemas.openxmlformats.org/presentationml/2006/ole">
              <p:oleObj spid="_x0000_s18435" name="Equation" r:id="rId4" imgW="127000" imgH="165100" progId="Equation.3">
                <p:embed/>
              </p:oleObj>
            </a:graphicData>
          </a:graphic>
        </p:graphicFrame>
        <p:sp>
          <p:nvSpPr>
            <p:cNvPr id="28" name="TextBox 27"/>
            <p:cNvSpPr txBox="1"/>
            <p:nvPr/>
          </p:nvSpPr>
          <p:spPr>
            <a:xfrm>
              <a:off x="2130429" y="2109569"/>
              <a:ext cx="14293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High energy</a:t>
              </a:r>
            </a:p>
            <a:p>
              <a:r>
                <a:rPr lang="en-US" dirty="0" smtClean="0"/>
                <a:t>Spin rotator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79861" y="2374384"/>
              <a:ext cx="1365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Final dipole</a:t>
              </a:r>
              <a:endParaRPr lang="en-US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5400000">
              <a:off x="3010694" y="3131344"/>
              <a:ext cx="760412" cy="533400"/>
            </a:xfrm>
            <a:prstGeom prst="straightConnector1">
              <a:avLst/>
            </a:prstGeom>
            <a:ln w="127000">
              <a:solidFill>
                <a:srgbClr val="008000"/>
              </a:solidFill>
              <a:tailEnd type="triangle" w="med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8436" name="Object 4"/>
            <p:cNvGraphicFramePr>
              <a:graphicFrameLocks noChangeAspect="1"/>
            </p:cNvGraphicFramePr>
            <p:nvPr/>
          </p:nvGraphicFramePr>
          <p:xfrm>
            <a:off x="3213100" y="3778250"/>
            <a:ext cx="444500" cy="577850"/>
          </p:xfrm>
          <a:graphic>
            <a:graphicData uri="http://schemas.openxmlformats.org/presentationml/2006/ole">
              <p:oleObj spid="_x0000_s18436" name="Equation" r:id="rId5" imgW="127000" imgH="165100" progId="Equation.3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HERA Spin Rotator: Steffen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"/>
          </a:xfrm>
        </p:spPr>
        <p:txBody>
          <a:bodyPr/>
          <a:lstStyle/>
          <a:p>
            <a:r>
              <a:rPr lang="en-US" sz="2400" dirty="0" smtClean="0"/>
              <a:t>Consists of a series of dipoles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828800"/>
            <a:ext cx="6051680" cy="245745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117600" y="4964747"/>
            <a:ext cx="7416800" cy="79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be 7"/>
          <p:cNvSpPr/>
          <p:nvPr/>
        </p:nvSpPr>
        <p:spPr>
          <a:xfrm>
            <a:off x="1651000" y="4659947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-H</a:t>
            </a:r>
            <a:endParaRPr lang="en-US" dirty="0"/>
          </a:p>
        </p:txBody>
      </p:sp>
      <p:sp>
        <p:nvSpPr>
          <p:cNvPr id="9" name="Cube 8"/>
          <p:cNvSpPr/>
          <p:nvPr/>
        </p:nvSpPr>
        <p:spPr>
          <a:xfrm>
            <a:off x="2489200" y="4659947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-V</a:t>
            </a:r>
            <a:endParaRPr lang="en-US" dirty="0"/>
          </a:p>
        </p:txBody>
      </p:sp>
      <p:sp>
        <p:nvSpPr>
          <p:cNvPr id="10" name="Cube 9"/>
          <p:cNvSpPr/>
          <p:nvPr/>
        </p:nvSpPr>
        <p:spPr>
          <a:xfrm>
            <a:off x="3327400" y="4659947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11" name="Cube 10"/>
          <p:cNvSpPr/>
          <p:nvPr/>
        </p:nvSpPr>
        <p:spPr>
          <a:xfrm>
            <a:off x="3937000" y="4659947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12" name="Cube 11"/>
          <p:cNvSpPr/>
          <p:nvPr/>
        </p:nvSpPr>
        <p:spPr>
          <a:xfrm>
            <a:off x="4775200" y="4659947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be 12"/>
          <p:cNvSpPr/>
          <p:nvPr/>
        </p:nvSpPr>
        <p:spPr>
          <a:xfrm>
            <a:off x="5384800" y="4659947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be 13"/>
          <p:cNvSpPr/>
          <p:nvPr/>
        </p:nvSpPr>
        <p:spPr>
          <a:xfrm>
            <a:off x="6223000" y="4659947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-H</a:t>
            </a:r>
            <a:endParaRPr lang="en-US" dirty="0"/>
          </a:p>
        </p:txBody>
      </p:sp>
      <p:sp>
        <p:nvSpPr>
          <p:cNvPr id="15" name="Cube 14"/>
          <p:cNvSpPr/>
          <p:nvPr/>
        </p:nvSpPr>
        <p:spPr>
          <a:xfrm>
            <a:off x="6832600" y="4659947"/>
            <a:ext cx="685800" cy="5334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-V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1727200" y="4583747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1955800" y="4583747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2402013" y="5028371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2781424" y="5028371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3403600" y="4583747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632200" y="4583747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4013200" y="4659947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4241800" y="4659947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4764213" y="4975735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4992813" y="4975735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>
            <a:off x="5372224" y="4975735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5600824" y="4975735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6375400" y="4583747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6604000" y="4583747"/>
            <a:ext cx="228600" cy="22860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 flipH="1" flipV="1">
            <a:off x="1003300" y="4621847"/>
            <a:ext cx="685800" cy="1588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926388" y="4964746"/>
            <a:ext cx="608012" cy="1591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Object 40"/>
          <p:cNvGraphicFramePr>
            <a:graphicFrameLocks noChangeAspect="1"/>
          </p:cNvGraphicFramePr>
          <p:nvPr/>
        </p:nvGraphicFramePr>
        <p:xfrm>
          <a:off x="990600" y="4150111"/>
          <a:ext cx="354806" cy="304004"/>
        </p:xfrm>
        <a:graphic>
          <a:graphicData uri="http://schemas.openxmlformats.org/presentationml/2006/ole">
            <p:oleObj spid="_x0000_s23554" name="Equation" r:id="rId4" imgW="127000" imgH="165100" progId="Equation.3">
              <p:embed/>
            </p:oleObj>
          </a:graphicData>
        </a:graphic>
      </p:graphicFrame>
      <p:graphicFrame>
        <p:nvGraphicFramePr>
          <p:cNvPr id="42" name="Object 5"/>
          <p:cNvGraphicFramePr>
            <a:graphicFrameLocks noChangeAspect="1"/>
          </p:cNvGraphicFramePr>
          <p:nvPr/>
        </p:nvGraphicFramePr>
        <p:xfrm>
          <a:off x="7926388" y="5041740"/>
          <a:ext cx="354013" cy="303213"/>
        </p:xfrm>
        <a:graphic>
          <a:graphicData uri="http://schemas.openxmlformats.org/presentationml/2006/ole">
            <p:oleObj spid="_x0000_s23555" name="Equation" r:id="rId5" imgW="127000" imgH="165100" progId="Equation.3">
              <p:embed/>
            </p:oleObj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4927600" y="4857074"/>
            <a:ext cx="35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V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15947" y="4800600"/>
            <a:ext cx="35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V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rot="5400000">
            <a:off x="6770813" y="5016624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>
            <a:off x="7150224" y="5016624"/>
            <a:ext cx="328363" cy="158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RHIC Spin Rotator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1219200"/>
          </a:xfrm>
        </p:spPr>
        <p:txBody>
          <a:bodyPr/>
          <a:lstStyle/>
          <a:p>
            <a:r>
              <a:rPr lang="en-US" sz="2400" dirty="0" smtClean="0"/>
              <a:t>Consists of four helical dipoles to rotate spin vector by 90 degrees around an axis in the horizontal plane 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  <p:pic>
        <p:nvPicPr>
          <p:cNvPr id="7" name="Picture 345" descr="Hel_Sect_Photo"/>
          <p:cNvPicPr>
            <a:picLocks noChangeAspect="1" noChangeArrowheads="1"/>
          </p:cNvPicPr>
          <p:nvPr/>
        </p:nvPicPr>
        <p:blipFill>
          <a:blip r:embed="rId3"/>
          <a:srcRect l="21216" t="14598" r="21674" b="15193"/>
          <a:stretch>
            <a:fillRect/>
          </a:stretch>
        </p:blipFill>
        <p:spPr bwMode="auto">
          <a:xfrm>
            <a:off x="762000" y="2209800"/>
            <a:ext cx="14478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3"/>
          <p:cNvGrpSpPr/>
          <p:nvPr/>
        </p:nvGrpSpPr>
        <p:grpSpPr>
          <a:xfrm>
            <a:off x="2286000" y="2331338"/>
            <a:ext cx="6096000" cy="838200"/>
            <a:chOff x="1680826" y="2895600"/>
            <a:chExt cx="4691671" cy="572963"/>
          </a:xfrm>
        </p:grpSpPr>
        <p:grpSp>
          <p:nvGrpSpPr>
            <p:cNvPr id="9" name="Group 14"/>
            <p:cNvGrpSpPr/>
            <p:nvPr/>
          </p:nvGrpSpPr>
          <p:grpSpPr>
            <a:xfrm>
              <a:off x="1680826" y="2977420"/>
              <a:ext cx="4691671" cy="418599"/>
              <a:chOff x="1543811" y="2576078"/>
              <a:chExt cx="4691671" cy="418599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543811" y="2781332"/>
                <a:ext cx="4691671" cy="108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Can 18"/>
              <p:cNvSpPr/>
              <p:nvPr/>
            </p:nvSpPr>
            <p:spPr>
              <a:xfrm rot="5400000">
                <a:off x="2539820" y="2444256"/>
                <a:ext cx="407332" cy="68295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Can 19"/>
              <p:cNvSpPr/>
              <p:nvPr/>
            </p:nvSpPr>
            <p:spPr>
              <a:xfrm rot="5400000">
                <a:off x="3363130" y="2440918"/>
                <a:ext cx="407332" cy="682954"/>
              </a:xfrm>
              <a:prstGeom prst="can">
                <a:avLst/>
              </a:prstGeom>
              <a:gradFill flip="none"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solidFill>
                  <a:schemeClr val="bg2">
                    <a:lumMod val="75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Can 20"/>
              <p:cNvSpPr/>
              <p:nvPr/>
            </p:nvSpPr>
            <p:spPr>
              <a:xfrm rot="5400000">
                <a:off x="5052361" y="2438267"/>
                <a:ext cx="407332" cy="68295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Can 21"/>
              <p:cNvSpPr/>
              <p:nvPr/>
            </p:nvSpPr>
            <p:spPr>
              <a:xfrm rot="5400000">
                <a:off x="4210370" y="2449534"/>
                <a:ext cx="407332" cy="682954"/>
              </a:xfrm>
              <a:prstGeom prst="can">
                <a:avLst/>
              </a:prstGeom>
              <a:gradFill flip="none"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solidFill>
                  <a:schemeClr val="bg2">
                    <a:lumMod val="75000"/>
                  </a:schemeClr>
                </a:solidFill>
              </a:ln>
              <a:effectLst>
                <a:outerShdw blurRad="40005" dist="22987" dir="5400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rot="10800000" flipV="1">
              <a:off x="2205527" y="3156038"/>
              <a:ext cx="354988" cy="15720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>
              <a:off x="4058387" y="3210611"/>
              <a:ext cx="290013" cy="1588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5051565" y="3021636"/>
              <a:ext cx="344167" cy="161038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3224667" y="3178526"/>
              <a:ext cx="312191" cy="1588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urved Right Arrow 13"/>
            <p:cNvSpPr/>
            <p:nvPr/>
          </p:nvSpPr>
          <p:spPr>
            <a:xfrm>
              <a:off x="2853744" y="2895600"/>
              <a:ext cx="77788" cy="572963"/>
            </a:xfrm>
            <a:prstGeom prst="curvedRightArrow">
              <a:avLst>
                <a:gd name="adj1" fmla="val 25000"/>
                <a:gd name="adj2" fmla="val 20706"/>
                <a:gd name="adj3" fmla="val 25000"/>
              </a:avLst>
            </a:prstGeom>
            <a:solidFill>
              <a:srgbClr val="FF6600"/>
            </a:solidFill>
            <a:ln>
              <a:solidFill>
                <a:srgbClr val="FF6600"/>
              </a:solidFill>
              <a:tailEnd type="triangle" w="lg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Curved Right Arrow 14"/>
            <p:cNvSpPr/>
            <p:nvPr/>
          </p:nvSpPr>
          <p:spPr>
            <a:xfrm>
              <a:off x="3674786" y="2895600"/>
              <a:ext cx="77788" cy="572963"/>
            </a:xfrm>
            <a:prstGeom prst="curvedRightArrow">
              <a:avLst>
                <a:gd name="adj1" fmla="val 25000"/>
                <a:gd name="adj2" fmla="val 20706"/>
                <a:gd name="adj3" fmla="val 25000"/>
              </a:avLst>
            </a:prstGeom>
            <a:solidFill>
              <a:srgbClr val="FF6600"/>
            </a:solidFill>
            <a:ln>
              <a:solidFill>
                <a:srgbClr val="FF6600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Curved Right Arrow 15"/>
            <p:cNvSpPr/>
            <p:nvPr/>
          </p:nvSpPr>
          <p:spPr>
            <a:xfrm>
              <a:off x="4535332" y="2895600"/>
              <a:ext cx="77788" cy="572963"/>
            </a:xfrm>
            <a:prstGeom prst="curvedRightArrow">
              <a:avLst>
                <a:gd name="adj1" fmla="val 25000"/>
                <a:gd name="adj2" fmla="val 20706"/>
                <a:gd name="adj3" fmla="val 25000"/>
              </a:avLst>
            </a:prstGeom>
            <a:solidFill>
              <a:srgbClr val="FF6600"/>
            </a:solidFill>
            <a:ln>
              <a:solidFill>
                <a:srgbClr val="FF6600"/>
              </a:solidFill>
              <a:tailEnd type="triangle" w="lg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Curved Right Arrow 16"/>
            <p:cNvSpPr/>
            <p:nvPr/>
          </p:nvSpPr>
          <p:spPr>
            <a:xfrm>
              <a:off x="5356375" y="2895600"/>
              <a:ext cx="77788" cy="572963"/>
            </a:xfrm>
            <a:prstGeom prst="curvedRightArrow">
              <a:avLst>
                <a:gd name="adj1" fmla="val 25000"/>
                <a:gd name="adj2" fmla="val 20706"/>
                <a:gd name="adj3" fmla="val 25000"/>
              </a:avLst>
            </a:prstGeom>
            <a:solidFill>
              <a:srgbClr val="FF6600"/>
            </a:solidFill>
            <a:ln>
              <a:solidFill>
                <a:srgbClr val="FF6600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513401" y="3093338"/>
            <a:ext cx="697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2.4m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2475706" y="2422074"/>
            <a:ext cx="685800" cy="1588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2463006" y="1950338"/>
          <a:ext cx="354806" cy="304004"/>
        </p:xfrm>
        <a:graphic>
          <a:graphicData uri="http://schemas.openxmlformats.org/presentationml/2006/ole">
            <p:oleObj spid="_x0000_s22530" name="Equation" r:id="rId4" imgW="127000" imgH="165100" progId="Equation.3">
              <p:embed/>
            </p:oleObj>
          </a:graphicData>
        </a:graphic>
      </p:graphicFrame>
      <p:cxnSp>
        <p:nvCxnSpPr>
          <p:cNvPr id="27" name="Straight Arrow Connector 26"/>
          <p:cNvCxnSpPr/>
          <p:nvPr/>
        </p:nvCxnSpPr>
        <p:spPr>
          <a:xfrm>
            <a:off x="7924800" y="2712338"/>
            <a:ext cx="762000" cy="1588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8204200" y="2366435"/>
          <a:ext cx="355600" cy="303213"/>
        </p:xfrm>
        <a:graphic>
          <a:graphicData uri="http://schemas.openxmlformats.org/presentationml/2006/ole">
            <p:oleObj spid="_x0000_s22531" name="Equation" r:id="rId5" imgW="127000" imgH="165100" progId="Equation.3">
              <p:embed/>
            </p:oleObj>
          </a:graphicData>
        </a:graphic>
      </p:graphicFrame>
      <p:cxnSp>
        <p:nvCxnSpPr>
          <p:cNvPr id="29" name="Straight Arrow Connector 28"/>
          <p:cNvCxnSpPr/>
          <p:nvPr/>
        </p:nvCxnSpPr>
        <p:spPr>
          <a:xfrm rot="10800000" flipV="1">
            <a:off x="7553060" y="2710749"/>
            <a:ext cx="371740" cy="264003"/>
          </a:xfrm>
          <a:prstGeom prst="straightConnector1">
            <a:avLst/>
          </a:prstGeom>
          <a:ln w="38100" cmpd="sng">
            <a:solidFill>
              <a:srgbClr val="FFFF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1292943" y="4800600"/>
          <a:ext cx="1674813" cy="379412"/>
        </p:xfrm>
        <a:graphic>
          <a:graphicData uri="http://schemas.openxmlformats.org/presentationml/2006/ole">
            <p:oleObj spid="_x0000_s22532" name="Equation" r:id="rId6" imgW="787400" imgH="177800" progId="Equation.3">
              <p:embed/>
            </p:oleObj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3276072" y="4800600"/>
          <a:ext cx="1701800" cy="433388"/>
        </p:xfrm>
        <a:graphic>
          <a:graphicData uri="http://schemas.openxmlformats.org/presentationml/2006/ole">
            <p:oleObj spid="_x0000_s22533" name="Equation" r:id="rId7" imgW="800100" imgH="203200" progId="Equation.3">
              <p:embed/>
            </p:oleObj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5358202" y="4827588"/>
          <a:ext cx="863600" cy="406400"/>
        </p:xfrm>
        <a:graphic>
          <a:graphicData uri="http://schemas.openxmlformats.org/presentationml/2006/ole">
            <p:oleObj spid="_x0000_s22534" name="Equation" r:id="rId8" imgW="406400" imgH="190500" progId="Equation.3">
              <p:embed/>
            </p:oleObj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6656387" y="4827588"/>
          <a:ext cx="1268413" cy="298450"/>
        </p:xfrm>
        <a:graphic>
          <a:graphicData uri="http://schemas.openxmlformats.org/presentationml/2006/ole">
            <p:oleObj spid="_x0000_s22535" name="Equation" r:id="rId9" imgW="596900" imgH="139700" progId="Equation.3">
              <p:embed/>
            </p:oleObj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762000" y="4062412"/>
            <a:ext cx="2558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each helical dipole,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High Energy Spin Rotator: RHIC Type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14 – 15,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LHeC Workshop, Chavannes-de-Bogis, Switzerland</a:t>
            </a:r>
            <a:endParaRPr lang="en-US" dirty="0"/>
          </a:p>
        </p:txBody>
      </p:sp>
      <p:pic>
        <p:nvPicPr>
          <p:cNvPr id="8" name="Content Placeholder 7" descr="SpinRotatorLayout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67952" b="-67952"/>
              <a:stretch>
                <a:fillRect/>
              </a:stretch>
            </p:blipFill>
          </mc:Choice>
          <mc:Fallback>
            <p:blipFill>
              <a:blip r:embed="rId3"/>
              <a:srcRect t="-67952" b="-67952"/>
              <a:stretch>
                <a:fillRect/>
              </a:stretch>
            </p:blipFill>
          </mc:Fallback>
        </mc:AlternateContent>
        <p:spPr>
          <a:xfrm>
            <a:off x="2971800" y="238220"/>
            <a:ext cx="4953000" cy="2723959"/>
          </a:xfrm>
        </p:spPr>
      </p:pic>
      <p:pic>
        <p:nvPicPr>
          <p:cNvPr id="9" name="Picture 8" descr="LHeCspinrotator_V2_phiB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52400" y="2362200"/>
            <a:ext cx="5105400" cy="3136900"/>
          </a:xfrm>
          <a:prstGeom prst="rect">
            <a:avLst/>
          </a:prstGeom>
        </p:spPr>
      </p:pic>
      <p:pic>
        <p:nvPicPr>
          <p:cNvPr id="10" name="Picture 9" descr="LHeCspinrotator_V2_B1B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621285" y="2362200"/>
            <a:ext cx="4522715" cy="28257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19200" y="5650468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outer = 0.46 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" y="1182469"/>
            <a:ext cx="2838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each helical, L = 15 </a:t>
            </a:r>
            <a:r>
              <a:rPr lang="en-US" dirty="0" err="1" smtClean="0"/>
              <a:t>m</a:t>
            </a:r>
            <a:endParaRPr lang="en-US" dirty="0" smtClean="0"/>
          </a:p>
          <a:p>
            <a:r>
              <a:rPr lang="en-US" dirty="0" smtClean="0"/>
              <a:t>Total length: ~ 60 </a:t>
            </a:r>
            <a:r>
              <a:rPr lang="en-US" dirty="0" err="1" smtClean="0"/>
              <a:t>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10565" y="5650468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inner = 0.37 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89106" y="5650468"/>
            <a:ext cx="259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SR power = 0.31 </a:t>
            </a:r>
            <a:r>
              <a:rPr lang="en-US" dirty="0" err="1" smtClean="0"/>
              <a:t>Mwatt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906489" y="3732311"/>
            <a:ext cx="4267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Angle of spin vector from longitudinal at </a:t>
            </a:r>
            <a:r>
              <a:rPr lang="en-US" sz="1400" dirty="0" err="1" smtClean="0"/>
              <a:t>IP[degrees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538702" y="5105400"/>
            <a:ext cx="9288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 outer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8425109" y="3465685"/>
            <a:ext cx="9160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 inner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HICSPIN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RHICSPIN_Template.pot</Template>
  <TotalTime>669</TotalTime>
  <Words>692</Words>
  <Application>Microsoft Macintosh PowerPoint</Application>
  <PresentationFormat>On-screen Show (4:3)</PresentationFormat>
  <Paragraphs>136</Paragraphs>
  <Slides>12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RHICSPIN_Template</vt:lpstr>
      <vt:lpstr>Microsoft Equation</vt:lpstr>
      <vt:lpstr>Equation</vt:lpstr>
      <vt:lpstr>Spin Rotator for LHeC: Ring-LINAC Option</vt:lpstr>
      <vt:lpstr>Outline</vt:lpstr>
      <vt:lpstr>Requirement on polarized electron beam</vt:lpstr>
      <vt:lpstr>   Spin motion of e Beam in ERL</vt:lpstr>
      <vt:lpstr>           Option 1: Low Energy Spin Rotator</vt:lpstr>
      <vt:lpstr>             Option 2: High Energy Spin Rotator</vt:lpstr>
      <vt:lpstr>        HERA Spin Rotator: Steffen</vt:lpstr>
      <vt:lpstr>        RHIC Spin Rotator</vt:lpstr>
      <vt:lpstr>                 High Energy Spin Rotator: RHIC Type</vt:lpstr>
      <vt:lpstr>                 High Energy Spin Rotator: HERA Type</vt:lpstr>
      <vt:lpstr>    High Energy Spin Rotator: Modified HERA Type</vt:lpstr>
      <vt:lpstr>Summary</vt:lpstr>
    </vt:vector>
  </TitlesOfParts>
  <Company>Brookhaven National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Mei Bai</dc:creator>
  <cp:lastModifiedBy>Mei Bai</cp:lastModifiedBy>
  <cp:revision>65</cp:revision>
  <dcterms:created xsi:type="dcterms:W3CDTF">2012-06-14T22:24:16Z</dcterms:created>
  <dcterms:modified xsi:type="dcterms:W3CDTF">2012-06-15T09:17:50Z</dcterms:modified>
</cp:coreProperties>
</file>