
<file path=[Content_Types].xml><?xml version="1.0" encoding="utf-8"?>
<Types xmlns="http://schemas.openxmlformats.org/package/2006/content-types">
  <Override PartName="/ppt/slides/slide41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50.xml" ContentType="application/vnd.openxmlformats-officedocument.presentationml.slide+xml"/>
  <Override PartName="/ppt/slides/slide18.xml" ContentType="application/vnd.openxmlformats-officedocument.presentationml.slide+xml"/>
  <Override PartName="/ppt/theme/theme17.xml" ContentType="application/vnd.openxmlformats-officedocument.theme+xml"/>
  <Override PartName="/ppt/slides/slide28.xml" ContentType="application/vnd.openxmlformats-officedocument.presentationml.slide+xml"/>
  <Override PartName="/ppt/slides/slide37.xml" ContentType="application/vnd.openxmlformats-officedocument.presentationml.slide+xml"/>
  <Override PartName="/ppt/slideMasters/slideMaster18.xml" ContentType="application/vnd.openxmlformats-officedocument.presentationml.slideMaster+xml"/>
  <Override PartName="/ppt/slides/slide9.xml" ContentType="application/vnd.openxmlformats-officedocument.presentationml.slide+xml"/>
  <Override PartName="/ppt/slideMasters/slideMaster7.xml" ContentType="application/vnd.openxmlformats-officedocument.presentationml.slideMaster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Default Extension="vml" ContentType="application/vnd.openxmlformats-officedocument.vmlDrawing"/>
  <Override PartName="/ppt/slideLayouts/slideLayout15.xml" ContentType="application/vnd.openxmlformats-officedocument.presentationml.slideLayout+xml"/>
  <Override PartName="/ppt/theme/theme1.xml" ContentType="application/vnd.openxmlformats-officedocument.theme+xml"/>
  <Override PartName="/ppt/notesSlides/notesSlide2.xml" ContentType="application/vnd.openxmlformats-officedocument.presentationml.notesSlide+xml"/>
  <Override PartName="/ppt/slideLayouts/slideLayout24.xml" ContentType="application/vnd.openxmlformats-officedocument.presentationml.slideLayout+xml"/>
  <Override PartName="/ppt/slideLayouts/slideLayout34.xml" ContentType="application/vnd.openxmlformats-officedocument.presentationml.slideLayout+xml"/>
  <Override PartName="/ppt/embeddings/oleObject1.bin" ContentType="application/vnd.openxmlformats-officedocument.oleObject"/>
  <Override PartName="/ppt/theme/theme7.xml" ContentType="application/vnd.openxmlformats-officedocument.theme+xml"/>
  <Default Extension="jpeg" ContentType="image/jpeg"/>
  <Override PartName="/ppt/notesSlides/notesSlide11.xml" ContentType="application/vnd.openxmlformats-officedocument.presentationml.notesSlide+xml"/>
  <Override PartName="/ppt/theme/theme12.xml" ContentType="application/vnd.openxmlformats-officedocument.theme+xml"/>
  <Override PartName="/ppt/slides/slide13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23.xml" ContentType="application/vnd.openxmlformats-officedocument.presentationml.slide+xml"/>
  <Override PartName="/ppt/slideMasters/slideMaster13.xml" ContentType="application/vnd.openxmlformats-officedocument.presentationml.slideMaster+xml"/>
  <Override PartName="/ppt/slides/slide4.xml" ContentType="application/vnd.openxmlformats-officedocument.presentationml.slide+xml"/>
  <Override PartName="/ppt/slides/slide32.xml" ContentType="application/vnd.openxmlformats-officedocument.presentationml.slide+xml"/>
  <Override PartName="/ppt/slideLayouts/slideLayout5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42.xml" ContentType="application/vnd.openxmlformats-officedocument.presentationml.slide+xml"/>
  <Override PartName="/ppt/notesSlides/notesSlide17.xml" ContentType="application/vnd.openxmlformats-officedocument.presentationml.notesSlide+xml"/>
  <Override PartName="/ppt/slides/slide51.xml" ContentType="application/vnd.openxmlformats-officedocument.presentationml.slide+xml"/>
  <Override PartName="/ppt/slides/slide19.xml" ContentType="application/vnd.openxmlformats-officedocument.presentationml.slide+xml"/>
  <Override PartName="/ppt/theme/theme18.xml" ContentType="application/vnd.openxmlformats-officedocument.theme+xml"/>
  <Override PartName="/ppt/slideLayouts/slideLayout10.xml" ContentType="application/vnd.openxmlformats-officedocument.presentationml.slideLayout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Masters/slideMaster19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48.xml" ContentType="application/vnd.openxmlformats-officedocument.presentationml.slide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3.xml" ContentType="application/vnd.openxmlformats-officedocument.presentationml.notesSlide+xml"/>
  <Override PartName="/ppt/slideLayouts/slideLayout25.xml" ContentType="application/vnd.openxmlformats-officedocument.presentationml.slideLayout+xml"/>
  <Default Extension="emf" ContentType="image/x-emf"/>
  <Override PartName="/ppt/embeddings/oleObject2.bin" ContentType="application/vnd.openxmlformats-officedocument.oleObject"/>
  <Override PartName="/ppt/theme/theme8.xml" ContentType="application/vnd.openxmlformats-officedocument.theme+xml"/>
  <Override PartName="/ppt/notesSlides/notesSlide8.xml" ContentType="application/vnd.openxmlformats-officedocument.presentationml.notesSlide+xml"/>
  <Override PartName="/ppt/notesSlides/notesSlide12.xml" ContentType="application/vnd.openxmlformats-officedocument.presentationml.notesSlide+xml"/>
  <Override PartName="/ppt/slides/slide14.xml" ContentType="application/vnd.openxmlformats-officedocument.presentationml.slide+xml"/>
  <Override PartName="/ppt/theme/theme13.xml" ContentType="application/vnd.openxmlformats-officedocument.theme+xml"/>
  <Override PartName="/ppt/notesSlides/notesSlide22.xml" ContentType="application/vnd.openxmlformats-officedocument.presentationml.notesSlide+xml"/>
  <Override PartName="/ppt/slides/slide24.xml" ContentType="application/vnd.openxmlformats-officedocument.presentationml.slide+xml"/>
  <Default Extension="bin" ContentType="application/vnd.openxmlformats-officedocument.presentationml.printerSettings"/>
  <Override PartName="/ppt/slides/slide33.xml" ContentType="application/vnd.openxmlformats-officedocument.presentationml.slide+xml"/>
  <Override PartName="/ppt/slideMasters/slideMaster14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s/slide4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notesSlides/notesSlide18.xml" ContentType="application/vnd.openxmlformats-officedocument.presentationml.notesSlide+xml"/>
  <Override PartName="/ppt/slides/slide52.xml" ContentType="application/vnd.openxmlformats-officedocument.presentationml.slide+xml"/>
  <Override PartName="/ppt/theme/theme19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app.xml" ContentType="application/vnd.openxmlformats-officedocument.extended-properties+xml"/>
  <Override PartName="/ppt/slides/slide39.xml" ContentType="application/vnd.openxmlformats-officedocument.presentationml.slide+xml"/>
  <Override PartName="/ppt/slideLayouts/slideLayout3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notesSlides/notesSlide4.xml" ContentType="application/vnd.openxmlformats-officedocument.presentationml.notesSlide+xml"/>
  <Override PartName="/ppt/slideLayouts/slideLayout26.xml" ContentType="application/vnd.openxmlformats-officedocument.presentationml.slideLayout+xml"/>
  <Override PartName="/ppt/embeddings/oleObject3.bin" ContentType="application/vnd.openxmlformats-officedocument.oleObject"/>
  <Override PartName="/ppt/slideLayouts/slideLayout1.xml" ContentType="application/vnd.openxmlformats-officedocument.presentationml.slideLayout+xml"/>
  <Override PartName="/ppt/theme/theme9.xml" ContentType="application/vnd.openxmlformats-officedocument.theme+xml"/>
  <Override PartName="/ppt/notesSlides/notesSlide9.xml" ContentType="application/vnd.openxmlformats-officedocument.presentationml.notesSlide+xml"/>
  <Override PartName="/ppt/notesSlides/notesSlide13.xml" ContentType="application/vnd.openxmlformats-officedocument.presentationml.notesSlide+xml"/>
  <Override PartName="/ppt/slides/slide15.xml" ContentType="application/vnd.openxmlformats-officedocument.presentationml.slide+xml"/>
  <Override PartName="/ppt/theme/theme14.xml" ContentType="application/vnd.openxmlformats-officedocument.theme+xml"/>
  <Override PartName="/ppt/notesSlides/notesSlide23.xml" ContentType="application/vnd.openxmlformats-officedocument.presentationml.notes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Masters/slideMaster15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44.xml" ContentType="application/vnd.openxmlformats-officedocument.presentationml.slide+xml"/>
  <Default Extension="png" ContentType="image/png"/>
  <Override PartName="/ppt/notesSlides/notesSlide19.xml" ContentType="application/vnd.openxmlformats-officedocument.presentationml.notesSlide+xml"/>
  <Override PartName="/ppt/slides/slide53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notesSlides/notesSlide5.xml" ContentType="application/vnd.openxmlformats-officedocument.presentationml.notesSlide+xml"/>
  <Override PartName="/ppt/slideLayouts/slideLayout27.xml" ContentType="application/vnd.openxmlformats-officedocument.presentationml.slideLayout+xml"/>
  <Override PartName="/ppt/slides/slide10.xml" ContentType="application/vnd.openxmlformats-officedocument.presentationml.slide+xml"/>
  <Override PartName="/ppt/slides/slide20.xml" ContentType="application/vnd.openxmlformats-officedocument.presentationml.slide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16.xml" ContentType="application/vnd.openxmlformats-officedocument.presentationml.slide+xml"/>
  <Override PartName="/ppt/theme/theme15.xml" ContentType="application/vnd.openxmlformats-officedocument.theme+xml"/>
  <Override PartName="/ppt/viewProps.xml" ContentType="application/vnd.openxmlformats-officedocument.presentationml.viewProps+xml"/>
  <Default Extension="rels" ContentType="application/vnd.openxmlformats-package.relationships+xml"/>
  <Override PartName="/ppt/slides/slide26.xml" ContentType="application/vnd.openxmlformats-officedocument.presentationml.slide+xml"/>
  <Override PartName="/ppt/slideMasters/slideMaster16.xml" ContentType="application/vnd.openxmlformats-officedocument.presentationml.slideMaster+xml"/>
  <Default Extension="wmf" ContentType="image/x-wmf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5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13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32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6.xml" ContentType="application/vnd.openxmlformats-officedocument.presentationml.notesSlide+xml"/>
  <Override PartName="/ppt/slideLayouts/slideLayout28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theme/theme10.xml" ContentType="application/vnd.openxmlformats-officedocument.them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Masters/slideMaster11.xml" ContentType="application/vnd.openxmlformats-officedocument.presentationml.slideMaster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40.xml" ContentType="application/vnd.openxmlformats-officedocument.presentationml.slide+xml"/>
  <Override PartName="/ppt/notesSlides/notesSlide15.xml" ContentType="application/vnd.openxmlformats-officedocument.presentationml.notesSlide+xml"/>
  <Override PartName="/ppt/theme/theme16.xml" ContentType="application/vnd.openxmlformats-officedocument.theme+xml"/>
  <Override PartName="/ppt/slides/slide17.xml" ContentType="application/vnd.openxmlformats-officedocument.presentationml.slide+xml"/>
  <Override PartName="/ppt/slides/slide27.xml" ContentType="application/vnd.openxmlformats-officedocument.presentationml.slide+xml"/>
  <Override PartName="/ppt/slideMasters/slideMaster17.xml" ContentType="application/vnd.openxmlformats-officedocument.presentationml.slideMaster+xml"/>
  <Override PartName="/ppt/slides/slide8.xml" ContentType="application/vnd.openxmlformats-officedocument.presentationml.slide+xml"/>
  <Override PartName="/ppt/slides/slide36.xml" ContentType="application/vnd.openxmlformats-officedocument.presentationml.slide+xml"/>
  <Override PartName="/ppt/slideLayouts/slideLayout9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23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6.xml" ContentType="application/vnd.openxmlformats-officedocument.theme+xml"/>
  <Override PartName="/ppt/notesSlides/notesSlide7.xml" ContentType="application/vnd.openxmlformats-officedocument.presentationml.notesSlide+xml"/>
  <Override PartName="/ppt/slideLayouts/slideLayout29.xml" ContentType="application/vnd.openxmlformats-officedocument.presentationml.slideLayout+xml"/>
  <Override PartName="/ppt/slides/slide12.xml" ContentType="application/vnd.openxmlformats-officedocument.presentationml.slide+xml"/>
  <Override PartName="/ppt/theme/theme11.xml" ContentType="application/vnd.openxmlformats-officedocument.theme+xml"/>
  <Override PartName="/ppt/notesSlides/notesSlide20.xml" ContentType="application/vnd.openxmlformats-officedocument.presentationml.notesSlide+xml"/>
  <Override PartName="/ppt/theme/theme20.xml" ContentType="application/vnd.openxmlformats-officedocument.them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3.xml" ContentType="application/vnd.openxmlformats-officedocument.presentationml.slide+xml"/>
  <Override PartName="/ppt/slideMasters/slideMaster12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70" r:id="rId2"/>
    <p:sldMasterId id="2147483672" r:id="rId3"/>
    <p:sldMasterId id="2147483686" r:id="rId4"/>
    <p:sldMasterId id="2147483689" r:id="rId5"/>
    <p:sldMasterId id="2147483691" r:id="rId6"/>
    <p:sldMasterId id="2147483693" r:id="rId7"/>
    <p:sldMasterId id="2147483695" r:id="rId8"/>
    <p:sldMasterId id="2147483697" r:id="rId9"/>
    <p:sldMasterId id="2147483699" r:id="rId10"/>
    <p:sldMasterId id="2147483701" r:id="rId11"/>
    <p:sldMasterId id="2147483703" r:id="rId12"/>
    <p:sldMasterId id="2147483705" r:id="rId13"/>
    <p:sldMasterId id="2147483710" r:id="rId14"/>
    <p:sldMasterId id="2147483712" r:id="rId15"/>
    <p:sldMasterId id="2147483714" r:id="rId16"/>
    <p:sldMasterId id="2147483716" r:id="rId17"/>
    <p:sldMasterId id="2147483718" r:id="rId18"/>
    <p:sldMasterId id="2147483720" r:id="rId19"/>
  </p:sldMasterIdLst>
  <p:notesMasterIdLst>
    <p:notesMasterId r:id="rId76"/>
  </p:notesMasterIdLst>
  <p:sldIdLst>
    <p:sldId id="289" r:id="rId20"/>
    <p:sldId id="300" r:id="rId21"/>
    <p:sldId id="302" r:id="rId22"/>
    <p:sldId id="374" r:id="rId23"/>
    <p:sldId id="373" r:id="rId24"/>
    <p:sldId id="376" r:id="rId25"/>
    <p:sldId id="375" r:id="rId26"/>
    <p:sldId id="377" r:id="rId27"/>
    <p:sldId id="390" r:id="rId28"/>
    <p:sldId id="380" r:id="rId29"/>
    <p:sldId id="388" r:id="rId30"/>
    <p:sldId id="389" r:id="rId31"/>
    <p:sldId id="286" r:id="rId32"/>
    <p:sldId id="290" r:id="rId33"/>
    <p:sldId id="359" r:id="rId34"/>
    <p:sldId id="360" r:id="rId35"/>
    <p:sldId id="362" r:id="rId36"/>
    <p:sldId id="363" r:id="rId37"/>
    <p:sldId id="382" r:id="rId38"/>
    <p:sldId id="379" r:id="rId39"/>
    <p:sldId id="364" r:id="rId40"/>
    <p:sldId id="365" r:id="rId41"/>
    <p:sldId id="366" r:id="rId42"/>
    <p:sldId id="371" r:id="rId43"/>
    <p:sldId id="370" r:id="rId44"/>
    <p:sldId id="369" r:id="rId45"/>
    <p:sldId id="367" r:id="rId46"/>
    <p:sldId id="301" r:id="rId47"/>
    <p:sldId id="354" r:id="rId48"/>
    <p:sldId id="356" r:id="rId49"/>
    <p:sldId id="357" r:id="rId50"/>
    <p:sldId id="381" r:id="rId51"/>
    <p:sldId id="324" r:id="rId52"/>
    <p:sldId id="368" r:id="rId53"/>
    <p:sldId id="387" r:id="rId54"/>
    <p:sldId id="383" r:id="rId55"/>
    <p:sldId id="384" r:id="rId56"/>
    <p:sldId id="385" r:id="rId57"/>
    <p:sldId id="386" r:id="rId58"/>
    <p:sldId id="338" r:id="rId59"/>
    <p:sldId id="348" r:id="rId60"/>
    <p:sldId id="344" r:id="rId61"/>
    <p:sldId id="349" r:id="rId62"/>
    <p:sldId id="328" r:id="rId63"/>
    <p:sldId id="350" r:id="rId64"/>
    <p:sldId id="339" r:id="rId65"/>
    <p:sldId id="347" r:id="rId66"/>
    <p:sldId id="351" r:id="rId67"/>
    <p:sldId id="352" r:id="rId68"/>
    <p:sldId id="321" r:id="rId69"/>
    <p:sldId id="314" r:id="rId70"/>
    <p:sldId id="313" r:id="rId71"/>
    <p:sldId id="309" r:id="rId72"/>
    <p:sldId id="320" r:id="rId73"/>
    <p:sldId id="303" r:id="rId74"/>
    <p:sldId id="343" r:id="rId75"/>
  </p:sldIdLst>
  <p:sldSz cx="9144000" cy="6858000" type="screen4x3"/>
  <p:notesSz cx="6858000" cy="9144000"/>
  <p:defaultTextStyle>
    <a:defPPr>
      <a:defRPr lang="en-US"/>
    </a:defPPr>
    <a:lvl1pPr marL="0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7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51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78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04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30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56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82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09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AE9E49"/>
    <a:srgbClr val="1B337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8339" autoAdjust="0"/>
  </p:normalViewPr>
  <p:slideViewPr>
    <p:cSldViewPr snapToGrid="0" snapToObjects="1">
      <p:cViewPr>
        <p:scale>
          <a:sx n="100" d="100"/>
          <a:sy n="100" d="100"/>
        </p:scale>
        <p:origin x="-1128" y="-6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63" Type="http://schemas.openxmlformats.org/officeDocument/2006/relationships/slide" Target="slides/slide44.xml"/><Relationship Id="rId64" Type="http://schemas.openxmlformats.org/officeDocument/2006/relationships/slide" Target="slides/slide45.xml"/><Relationship Id="rId65" Type="http://schemas.openxmlformats.org/officeDocument/2006/relationships/slide" Target="slides/slide46.xml"/><Relationship Id="rId66" Type="http://schemas.openxmlformats.org/officeDocument/2006/relationships/slide" Target="slides/slide47.xml"/><Relationship Id="rId67" Type="http://schemas.openxmlformats.org/officeDocument/2006/relationships/slide" Target="slides/slide48.xml"/><Relationship Id="rId68" Type="http://schemas.openxmlformats.org/officeDocument/2006/relationships/slide" Target="slides/slide49.xml"/><Relationship Id="rId69" Type="http://schemas.openxmlformats.org/officeDocument/2006/relationships/slide" Target="slides/slide50.xml"/><Relationship Id="rId50" Type="http://schemas.openxmlformats.org/officeDocument/2006/relationships/slide" Target="slides/slide31.xml"/><Relationship Id="rId51" Type="http://schemas.openxmlformats.org/officeDocument/2006/relationships/slide" Target="slides/slide32.xml"/><Relationship Id="rId52" Type="http://schemas.openxmlformats.org/officeDocument/2006/relationships/slide" Target="slides/slide33.xml"/><Relationship Id="rId53" Type="http://schemas.openxmlformats.org/officeDocument/2006/relationships/slide" Target="slides/slide34.xml"/><Relationship Id="rId54" Type="http://schemas.openxmlformats.org/officeDocument/2006/relationships/slide" Target="slides/slide35.xml"/><Relationship Id="rId55" Type="http://schemas.openxmlformats.org/officeDocument/2006/relationships/slide" Target="slides/slide36.xml"/><Relationship Id="rId56" Type="http://schemas.openxmlformats.org/officeDocument/2006/relationships/slide" Target="slides/slide37.xml"/><Relationship Id="rId57" Type="http://schemas.openxmlformats.org/officeDocument/2006/relationships/slide" Target="slides/slide38.xml"/><Relationship Id="rId58" Type="http://schemas.openxmlformats.org/officeDocument/2006/relationships/slide" Target="slides/slide39.xml"/><Relationship Id="rId59" Type="http://schemas.openxmlformats.org/officeDocument/2006/relationships/slide" Target="slides/slide40.xml"/><Relationship Id="rId40" Type="http://schemas.openxmlformats.org/officeDocument/2006/relationships/slide" Target="slides/slide21.xml"/><Relationship Id="rId41" Type="http://schemas.openxmlformats.org/officeDocument/2006/relationships/slide" Target="slides/slide22.xml"/><Relationship Id="rId42" Type="http://schemas.openxmlformats.org/officeDocument/2006/relationships/slide" Target="slides/slide23.xml"/><Relationship Id="rId43" Type="http://schemas.openxmlformats.org/officeDocument/2006/relationships/slide" Target="slides/slide24.xml"/><Relationship Id="rId44" Type="http://schemas.openxmlformats.org/officeDocument/2006/relationships/slide" Target="slides/slide25.xml"/><Relationship Id="rId45" Type="http://schemas.openxmlformats.org/officeDocument/2006/relationships/slide" Target="slides/slide26.xml"/><Relationship Id="rId46" Type="http://schemas.openxmlformats.org/officeDocument/2006/relationships/slide" Target="slides/slide27.xml"/><Relationship Id="rId47" Type="http://schemas.openxmlformats.org/officeDocument/2006/relationships/slide" Target="slides/slide28.xml"/><Relationship Id="rId48" Type="http://schemas.openxmlformats.org/officeDocument/2006/relationships/slide" Target="slides/slide29.xml"/><Relationship Id="rId49" Type="http://schemas.openxmlformats.org/officeDocument/2006/relationships/slide" Target="slides/slide3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11.xml"/><Relationship Id="rId31" Type="http://schemas.openxmlformats.org/officeDocument/2006/relationships/slide" Target="slides/slide12.xml"/><Relationship Id="rId32" Type="http://schemas.openxmlformats.org/officeDocument/2006/relationships/slide" Target="slides/slide13.xml"/><Relationship Id="rId33" Type="http://schemas.openxmlformats.org/officeDocument/2006/relationships/slide" Target="slides/slide14.xml"/><Relationship Id="rId34" Type="http://schemas.openxmlformats.org/officeDocument/2006/relationships/slide" Target="slides/slide15.xml"/><Relationship Id="rId35" Type="http://schemas.openxmlformats.org/officeDocument/2006/relationships/slide" Target="slides/slide16.xml"/><Relationship Id="rId36" Type="http://schemas.openxmlformats.org/officeDocument/2006/relationships/slide" Target="slides/slide17.xml"/><Relationship Id="rId37" Type="http://schemas.openxmlformats.org/officeDocument/2006/relationships/slide" Target="slides/slide18.xml"/><Relationship Id="rId38" Type="http://schemas.openxmlformats.org/officeDocument/2006/relationships/slide" Target="slides/slide19.xml"/><Relationship Id="rId39" Type="http://schemas.openxmlformats.org/officeDocument/2006/relationships/slide" Target="slides/slide20.xml"/><Relationship Id="rId80" Type="http://schemas.openxmlformats.org/officeDocument/2006/relationships/theme" Target="theme/theme1.xml"/><Relationship Id="rId81" Type="http://schemas.openxmlformats.org/officeDocument/2006/relationships/tableStyles" Target="tableStyles.xml"/><Relationship Id="rId70" Type="http://schemas.openxmlformats.org/officeDocument/2006/relationships/slide" Target="slides/slide51.xml"/><Relationship Id="rId71" Type="http://schemas.openxmlformats.org/officeDocument/2006/relationships/slide" Target="slides/slide52.xml"/><Relationship Id="rId72" Type="http://schemas.openxmlformats.org/officeDocument/2006/relationships/slide" Target="slides/slide53.xml"/><Relationship Id="rId20" Type="http://schemas.openxmlformats.org/officeDocument/2006/relationships/slide" Target="slides/slide1.xml"/><Relationship Id="rId21" Type="http://schemas.openxmlformats.org/officeDocument/2006/relationships/slide" Target="slides/slide2.xml"/><Relationship Id="rId22" Type="http://schemas.openxmlformats.org/officeDocument/2006/relationships/slide" Target="slides/slide3.xml"/><Relationship Id="rId23" Type="http://schemas.openxmlformats.org/officeDocument/2006/relationships/slide" Target="slides/slide4.xml"/><Relationship Id="rId24" Type="http://schemas.openxmlformats.org/officeDocument/2006/relationships/slide" Target="slides/slide5.xml"/><Relationship Id="rId25" Type="http://schemas.openxmlformats.org/officeDocument/2006/relationships/slide" Target="slides/slide6.xml"/><Relationship Id="rId26" Type="http://schemas.openxmlformats.org/officeDocument/2006/relationships/slide" Target="slides/slide7.xml"/><Relationship Id="rId27" Type="http://schemas.openxmlformats.org/officeDocument/2006/relationships/slide" Target="slides/slide8.xml"/><Relationship Id="rId28" Type="http://schemas.openxmlformats.org/officeDocument/2006/relationships/slide" Target="slides/slide9.xml"/><Relationship Id="rId29" Type="http://schemas.openxmlformats.org/officeDocument/2006/relationships/slide" Target="slides/slide10.xml"/><Relationship Id="rId73" Type="http://schemas.openxmlformats.org/officeDocument/2006/relationships/slide" Target="slides/slide54.xml"/><Relationship Id="rId74" Type="http://schemas.openxmlformats.org/officeDocument/2006/relationships/slide" Target="slides/slide55.xml"/><Relationship Id="rId75" Type="http://schemas.openxmlformats.org/officeDocument/2006/relationships/slide" Target="slides/slide56.xml"/><Relationship Id="rId76" Type="http://schemas.openxmlformats.org/officeDocument/2006/relationships/notesMaster" Target="notesMasters/notesMaster1.xml"/><Relationship Id="rId77" Type="http://schemas.openxmlformats.org/officeDocument/2006/relationships/printerSettings" Target="printerSettings/printerSettings1.bin"/><Relationship Id="rId78" Type="http://schemas.openxmlformats.org/officeDocument/2006/relationships/presProps" Target="presProps.xml"/><Relationship Id="rId79" Type="http://schemas.openxmlformats.org/officeDocument/2006/relationships/viewProps" Target="viewProps.xml"/><Relationship Id="rId60" Type="http://schemas.openxmlformats.org/officeDocument/2006/relationships/slide" Target="slides/slide41.xml"/><Relationship Id="rId61" Type="http://schemas.openxmlformats.org/officeDocument/2006/relationships/slide" Target="slides/slide42.xml"/><Relationship Id="rId62" Type="http://schemas.openxmlformats.org/officeDocument/2006/relationships/slide" Target="slides/slide43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Relationship Id="rId2" Type="http://schemas.openxmlformats.org/officeDocument/2006/relationships/image" Target="../media/image35.wmf"/><Relationship Id="rId3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DB9F7-FB95-5B49-81D5-A6292D05164F}" type="datetimeFigureOut">
              <a:rPr lang="en-US" smtClean="0"/>
              <a:pPr/>
              <a:t>6/15/12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567A2E-FA6F-0341-8570-996F48668A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27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51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78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04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30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56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82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09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1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31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32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33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40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41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43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44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45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46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47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3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48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49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5788C0A-DA3D-B04E-94F3-4057953B0612}" type="slidenum">
              <a:rPr lang="en-US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55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4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10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12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574AB2-3CE7-6849-A5AE-E481110191FA}" type="slidenum">
              <a:rPr lang="en-US" smtClean="0">
                <a:solidFill>
                  <a:srgbClr val="C0504D"/>
                </a:solidFill>
              </a:rPr>
              <a:pPr>
                <a:defRPr/>
              </a:pPr>
              <a:t>14</a:t>
            </a:fld>
            <a:endParaRPr lang="en-US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28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29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30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00DDF-E027-D247-8B9C-FD6D687659D9}" type="datetimeFigureOut">
              <a:rPr lang="en-US" smtClean="0"/>
              <a:pPr/>
              <a:t>6/15/12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041F-07D4-3747-95BF-643009698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00DDF-E027-D247-8B9C-FD6D687659D9}" type="datetimeFigureOut">
              <a:rPr lang="en-US" smtClean="0"/>
              <a:pPr/>
              <a:t>6/15/12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041F-07D4-3747-95BF-643009698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2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00DDF-E027-D247-8B9C-FD6D687659D9}" type="datetimeFigureOut">
              <a:rPr lang="en-US" smtClean="0"/>
              <a:pPr/>
              <a:t>6/15/12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041F-07D4-3747-95BF-643009698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338F9-E562-0540-9F53-0EE006FAA13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00DDF-E027-D247-8B9C-FD6D687659D9}" type="datetimeFigureOut">
              <a:rPr lang="en-US" smtClean="0"/>
              <a:pPr/>
              <a:t>6/15/12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041F-07D4-3747-95BF-643009698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68075-537A-0E43-93AC-10DEB5D16C46}" type="datetime1">
              <a:rPr lang="en-US"/>
              <a:pPr>
                <a:defRPr/>
              </a:pPr>
              <a:t>6/15/12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01256-EA06-D142-99DB-0F74414E65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23D03-6760-EC48-BE18-5AF1D51C8A19}" type="datetime1">
              <a:rPr lang="en-US"/>
              <a:pPr>
                <a:defRPr/>
              </a:pPr>
              <a:t>6/15/12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23A99-BCD3-6446-ABA8-A3DA17EA44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8 Sept 2010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L. Rossi - HL-LHC Design Study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charset="0"/>
              </a:defRPr>
            </a:lvl1pPr>
          </a:lstStyle>
          <a:p>
            <a:pPr>
              <a:defRPr/>
            </a:pPr>
            <a:fld id="{98748F9D-E3B2-B24B-A14C-998687E738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889D7-B6C9-3949-9ED8-25570DDF698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6/15/12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5498-D0D5-1F4D-9D20-5FE842BB6B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46787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338F9-E562-0540-9F53-0EE006FAA13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June 14th 2012</a:t>
            </a:r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John Osborne</a:t>
            </a:r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7EA6-C7F3-1D41-A54D-0CC9A6BD10C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00DDF-E027-D247-8B9C-FD6D687659D9}" type="datetimeFigureOut">
              <a:rPr lang="en-US" smtClean="0"/>
              <a:pPr/>
              <a:t>6/15/12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041F-07D4-3747-95BF-643009698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LHeC Workshop 14-15 June 2012</a:t>
            </a:r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Sylvain Weisz - CERN/DG-DI-DAT</a:t>
            </a:r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4670F-9667-47CA-B0AC-5FC80D08CC15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LHeC Workshop 14-15 June 2012</a:t>
            </a:r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Sylvain Weisz - CERN/DG-DI-DAT</a:t>
            </a:r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4670F-9667-47CA-B0AC-5FC80D08CC15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LHeC Workshop 14-15 June 2012</a:t>
            </a:r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Sylvain Weisz - CERN/DG-DI-DAT</a:t>
            </a:r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4670F-9667-47CA-B0AC-5FC80D08CC15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LHeC Workshop 14-15 June 2012</a:t>
            </a:r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Sylvain Weisz - CERN/DG-DI-DAT</a:t>
            </a:r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D7EFD-DBAB-4DBB-B81F-E5E222D1FEBD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LHeC Workshop 14-15 June 2012</a:t>
            </a:r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Sylvain Weisz - CERN/DG-DI-DAT</a:t>
            </a:r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D7EFD-DBAB-4DBB-B81F-E5E222D1FEBD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76200"/>
            <a:ext cx="8229600" cy="59436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" y="841248"/>
            <a:ext cx="8778240" cy="557784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507480"/>
            <a:ext cx="2133600" cy="274320"/>
          </a:xfrm>
          <a:prstGeom prst="rect">
            <a:avLst/>
          </a:prstGeom>
        </p:spPr>
        <p:txBody>
          <a:bodyPr lIns="91435" tIns="45718" rIns="91435" bIns="45718"/>
          <a:lstStyle>
            <a:lvl1pPr defTabSz="914353">
              <a:defRPr sz="15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14 Jun. 2012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1" y="6507480"/>
            <a:ext cx="2895600" cy="274320"/>
          </a:xfrm>
          <a:prstGeom prst="rect">
            <a:avLst/>
          </a:prstGeom>
        </p:spPr>
        <p:txBody>
          <a:bodyPr lIns="91435" tIns="45718" rIns="91435" bIns="45718"/>
          <a:lstStyle>
            <a:lvl1pPr algn="ctr" defTabSz="914353">
              <a:defRPr sz="15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err="1" smtClean="0">
                <a:solidFill>
                  <a:prstClr val="white">
                    <a:lumMod val="50000"/>
                  </a:prstClr>
                </a:solidFill>
              </a:rPr>
              <a:t>Attilio</a:t>
            </a:r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 Milanese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07480"/>
            <a:ext cx="2133600" cy="274320"/>
          </a:xfrm>
          <a:prstGeom prst="rect">
            <a:avLst/>
          </a:prstGeom>
        </p:spPr>
        <p:txBody>
          <a:bodyPr lIns="91435" tIns="45718" rIns="91435" bIns="45718"/>
          <a:lstStyle>
            <a:lvl1pPr algn="r" defTabSz="914353">
              <a:defRPr sz="15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CF90FD8-B023-486F-B6EE-DCFB485F1C64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28600" y="731520"/>
            <a:ext cx="868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28600" y="6477000"/>
            <a:ext cx="868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13"/>
          <p:cNvPicPr>
            <a:picLocks noChangeAspect="1" noChangeArrowheads="1"/>
          </p:cNvPicPr>
          <p:nvPr userDrawn="1"/>
        </p:nvPicPr>
        <p:blipFill>
          <a:blip r:embed="rId2" cstate="print"/>
          <a:srcRect r="1060" b="1387"/>
          <a:stretch>
            <a:fillRect/>
          </a:stretch>
        </p:blipFill>
        <p:spPr bwMode="auto">
          <a:xfrm>
            <a:off x="8534400" y="109428"/>
            <a:ext cx="492168" cy="500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5782" y="1143000"/>
            <a:ext cx="4063008" cy="5715000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945" y="1143000"/>
            <a:ext cx="4063008" cy="5715000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86E033-E2C7-854F-BE0C-88CDB2B9F8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827" y="53578"/>
            <a:ext cx="6402586" cy="5804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5781" y="1143000"/>
            <a:ext cx="8233172" cy="5715000"/>
          </a:xfrm>
        </p:spPr>
        <p:txBody>
          <a:bodyPr/>
          <a:lstStyle/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90763A-FE05-D24D-9969-70BFC2FD61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4ED73E-1E17-2A41-95B9-0B40360D3E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 userDrawn="1">
            <p:ph type="ftr" sz="quarter" idx="10"/>
          </p:nvPr>
        </p:nvSpPr>
        <p:spPr>
          <a:xfrm>
            <a:off x="5595938" y="6589713"/>
            <a:ext cx="2962275" cy="268287"/>
          </a:xfrm>
        </p:spPr>
        <p:txBody>
          <a:bodyPr/>
          <a:lstStyle>
            <a:lvl1pPr>
              <a:defRPr sz="1100" b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r>
              <a:rPr lang="en-US"/>
              <a:t>2012 CERN-ECFA-</a:t>
            </a:r>
            <a:r>
              <a:rPr lang="en-US" err="1"/>
              <a:t>NuPECC</a:t>
            </a:r>
            <a:r>
              <a:rPr lang="en-US"/>
              <a:t> Workshop on the </a:t>
            </a:r>
            <a:r>
              <a:rPr lang="en-US" err="1"/>
              <a:t>LHeC</a:t>
            </a:r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2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00DDF-E027-D247-8B9C-FD6D687659D9}" type="datetimeFigureOut">
              <a:rPr lang="en-US" smtClean="0"/>
              <a:pPr/>
              <a:t>6/15/12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041F-07D4-3747-95BF-643009698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June 14th 2012</a:t>
            </a:r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John Osborne</a:t>
            </a:r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7EA6-C7F3-1D41-A54D-0CC9A6BD10C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624736" cy="936104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08 September 2010</a:t>
            </a: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624736" cy="936104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08 September 2010</a:t>
            </a: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J.M. Jowett,14/06/2012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2012 CERN-ECFA-NuPECC Workshop on the LHeC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450586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624736" cy="936104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0" y="1196752"/>
            <a:ext cx="4161656" cy="51125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196752"/>
            <a:ext cx="4161656" cy="51125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08 September 2010</a:t>
            </a: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00DDF-E027-D247-8B9C-FD6D687659D9}" type="datetimeFigureOut">
              <a:rPr lang="en-US" smtClean="0"/>
              <a:pPr/>
              <a:t>6/15/12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041F-07D4-3747-95BF-643009698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7" indent="0">
              <a:buNone/>
              <a:defRPr sz="2000" b="1"/>
            </a:lvl2pPr>
            <a:lvl3pPr marL="914251" indent="0">
              <a:buNone/>
              <a:defRPr sz="1800" b="1"/>
            </a:lvl3pPr>
            <a:lvl4pPr marL="1371378" indent="0">
              <a:buNone/>
              <a:defRPr sz="1600" b="1"/>
            </a:lvl4pPr>
            <a:lvl5pPr marL="1828504" indent="0">
              <a:buNone/>
              <a:defRPr sz="1600" b="1"/>
            </a:lvl5pPr>
            <a:lvl6pPr marL="2285630" indent="0">
              <a:buNone/>
              <a:defRPr sz="1600" b="1"/>
            </a:lvl6pPr>
            <a:lvl7pPr marL="2742756" indent="0">
              <a:buNone/>
              <a:defRPr sz="1600" b="1"/>
            </a:lvl7pPr>
            <a:lvl8pPr marL="3199882" indent="0">
              <a:buNone/>
              <a:defRPr sz="1600" b="1"/>
            </a:lvl8pPr>
            <a:lvl9pPr marL="36570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7" indent="0">
              <a:buNone/>
              <a:defRPr sz="2000" b="1"/>
            </a:lvl2pPr>
            <a:lvl3pPr marL="914251" indent="0">
              <a:buNone/>
              <a:defRPr sz="1800" b="1"/>
            </a:lvl3pPr>
            <a:lvl4pPr marL="1371378" indent="0">
              <a:buNone/>
              <a:defRPr sz="1600" b="1"/>
            </a:lvl4pPr>
            <a:lvl5pPr marL="1828504" indent="0">
              <a:buNone/>
              <a:defRPr sz="1600" b="1"/>
            </a:lvl5pPr>
            <a:lvl6pPr marL="2285630" indent="0">
              <a:buNone/>
              <a:defRPr sz="1600" b="1"/>
            </a:lvl6pPr>
            <a:lvl7pPr marL="2742756" indent="0">
              <a:buNone/>
              <a:defRPr sz="1600" b="1"/>
            </a:lvl7pPr>
            <a:lvl8pPr marL="3199882" indent="0">
              <a:buNone/>
              <a:defRPr sz="1600" b="1"/>
            </a:lvl8pPr>
            <a:lvl9pPr marL="36570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00DDF-E027-D247-8B9C-FD6D687659D9}" type="datetimeFigureOut">
              <a:rPr lang="en-US" smtClean="0"/>
              <a:pPr/>
              <a:t>6/15/12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041F-07D4-3747-95BF-643009698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00DDF-E027-D247-8B9C-FD6D687659D9}" type="datetimeFigureOut">
              <a:rPr lang="en-US" smtClean="0"/>
              <a:pPr/>
              <a:t>6/15/12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041F-07D4-3747-95BF-643009698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00DDF-E027-D247-8B9C-FD6D687659D9}" type="datetimeFigureOut">
              <a:rPr lang="en-US" smtClean="0"/>
              <a:pPr/>
              <a:t>6/15/12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041F-07D4-3747-95BF-643009698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1" indent="0">
              <a:buNone/>
              <a:defRPr sz="1000"/>
            </a:lvl3pPr>
            <a:lvl4pPr marL="1371378" indent="0">
              <a:buNone/>
              <a:defRPr sz="900"/>
            </a:lvl4pPr>
            <a:lvl5pPr marL="1828504" indent="0">
              <a:buNone/>
              <a:defRPr sz="900"/>
            </a:lvl5pPr>
            <a:lvl6pPr marL="2285630" indent="0">
              <a:buNone/>
              <a:defRPr sz="900"/>
            </a:lvl6pPr>
            <a:lvl7pPr marL="2742756" indent="0">
              <a:buNone/>
              <a:defRPr sz="900"/>
            </a:lvl7pPr>
            <a:lvl8pPr marL="3199882" indent="0">
              <a:buNone/>
              <a:defRPr sz="900"/>
            </a:lvl8pPr>
            <a:lvl9pPr marL="36570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00DDF-E027-D247-8B9C-FD6D687659D9}" type="datetimeFigureOut">
              <a:rPr lang="en-US" smtClean="0"/>
              <a:pPr/>
              <a:t>6/15/12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041F-07D4-3747-95BF-643009698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27" indent="0">
              <a:buNone/>
              <a:defRPr sz="2800"/>
            </a:lvl2pPr>
            <a:lvl3pPr marL="914251" indent="0">
              <a:buNone/>
              <a:defRPr sz="2400"/>
            </a:lvl3pPr>
            <a:lvl4pPr marL="1371378" indent="0">
              <a:buNone/>
              <a:defRPr sz="2000"/>
            </a:lvl4pPr>
            <a:lvl5pPr marL="1828504" indent="0">
              <a:buNone/>
              <a:defRPr sz="2000"/>
            </a:lvl5pPr>
            <a:lvl6pPr marL="2285630" indent="0">
              <a:buNone/>
              <a:defRPr sz="2000"/>
            </a:lvl6pPr>
            <a:lvl7pPr marL="2742756" indent="0">
              <a:buNone/>
              <a:defRPr sz="2000"/>
            </a:lvl7pPr>
            <a:lvl8pPr marL="3199882" indent="0">
              <a:buNone/>
              <a:defRPr sz="2000"/>
            </a:lvl8pPr>
            <a:lvl9pPr marL="36570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1" indent="0">
              <a:buNone/>
              <a:defRPr sz="1000"/>
            </a:lvl3pPr>
            <a:lvl4pPr marL="1371378" indent="0">
              <a:buNone/>
              <a:defRPr sz="900"/>
            </a:lvl4pPr>
            <a:lvl5pPr marL="1828504" indent="0">
              <a:buNone/>
              <a:defRPr sz="900"/>
            </a:lvl5pPr>
            <a:lvl6pPr marL="2285630" indent="0">
              <a:buNone/>
              <a:defRPr sz="900"/>
            </a:lvl6pPr>
            <a:lvl7pPr marL="2742756" indent="0">
              <a:buNone/>
              <a:defRPr sz="900"/>
            </a:lvl7pPr>
            <a:lvl8pPr marL="3199882" indent="0">
              <a:buNone/>
              <a:defRPr sz="900"/>
            </a:lvl8pPr>
            <a:lvl9pPr marL="36570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00DDF-E027-D247-8B9C-FD6D687659D9}" type="datetimeFigureOut">
              <a:rPr lang="en-US" smtClean="0"/>
              <a:pPr/>
              <a:t>6/15/12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041F-07D4-3747-95BF-643009698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8.xml"/><Relationship Id="rId2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29.xml"/><Relationship Id="rId2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31.xml"/><Relationship Id="rId2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32.xml"/><Relationship Id="rId2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34.xml"/><Relationship Id="rId2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  <a:prstGeom prst="rect">
            <a:avLst/>
          </a:prstGeom>
        </p:spPr>
        <p:txBody>
          <a:bodyPr vert="horz" lIns="91425" tIns="45713" rIns="91425" bIns="4571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600202"/>
            <a:ext cx="8229600" cy="4525963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2" y="6356351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00DDF-E027-D247-8B9C-FD6D687659D9}" type="datetimeFigureOut">
              <a:rPr lang="en-US" smtClean="0"/>
              <a:pPr/>
              <a:t>6/15/12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1"/>
            <a:ext cx="2895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6356351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4041F-07D4-3747-95BF-643009698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12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4" indent="-342844" algn="l" defTabSz="45712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0" indent="-285703" algn="l" defTabSz="45712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15" indent="-228562" algn="l" defTabSz="45712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41" indent="-228562" algn="l" defTabSz="45712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67" indent="-228562" algn="l" defTabSz="45712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93" indent="-228562" algn="l" defTabSz="45712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19" indent="-228562" algn="l" defTabSz="45712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44" indent="-228562" algn="l" defTabSz="45712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71" indent="-228562" algn="l" defTabSz="45712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7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1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8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04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30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56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82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09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35" tIns="45718" rIns="91435" bIns="45718" anchor="t" compatLnSpc="1"/>
          <a:lstStyle/>
          <a:p>
            <a:pPr defTabSz="914353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35" tIns="45718" rIns="91435" bIns="45718" anchor="t" compatLnSpc="1"/>
          <a:lstStyle/>
          <a:p>
            <a:pPr defTabSz="914353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18" tIns="45718" rIns="45718" bIns="45718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467600" cy="4525963"/>
          </a:xfrm>
          <a:prstGeom prst="rect">
            <a:avLst/>
          </a:prstGeom>
        </p:spPr>
        <p:txBody>
          <a:bodyPr vert="horz" lIns="91435" tIns="45718" rIns="91435" bIns="45718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5"/>
            <a:ext cx="2133600" cy="365125"/>
          </a:xfrm>
          <a:prstGeom prst="rect">
            <a:avLst/>
          </a:prstGeom>
        </p:spPr>
        <p:txBody>
          <a:bodyPr vert="horz" lIns="91435" tIns="45718" rIns="91435" bIns="0" anchor="b"/>
          <a:lstStyle>
            <a:lvl1pPr algn="l" defTabSz="914353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dirty="0" err="1" smtClean="0">
                <a:solidFill>
                  <a:srgbClr val="D4D2D0">
                    <a:shade val="50000"/>
                  </a:srgbClr>
                </a:solidFill>
              </a:rPr>
              <a:t>LHeC</a:t>
            </a:r>
            <a:r>
              <a:rPr lang="en-US" dirty="0" smtClean="0">
                <a:solidFill>
                  <a:srgbClr val="D4D2D0">
                    <a:shade val="50000"/>
                  </a:srgbClr>
                </a:solidFill>
              </a:rPr>
              <a:t> Workshop 14-15 June 2012</a:t>
            </a:r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1" y="6422065"/>
            <a:ext cx="2895600" cy="365125"/>
          </a:xfrm>
          <a:prstGeom prst="rect">
            <a:avLst/>
          </a:prstGeom>
        </p:spPr>
        <p:txBody>
          <a:bodyPr vert="horz" lIns="0" tIns="45718" rIns="0" bIns="0" anchor="b"/>
          <a:lstStyle>
            <a:lvl1pPr algn="ctr" defTabSz="914353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D4D2D0">
                    <a:shade val="50000"/>
                  </a:srgbClr>
                </a:solidFill>
              </a:rPr>
              <a:t>Sylvain </a:t>
            </a:r>
            <a:r>
              <a:rPr lang="en-US" dirty="0" err="1" smtClean="0">
                <a:solidFill>
                  <a:srgbClr val="D4D2D0">
                    <a:shade val="50000"/>
                  </a:srgbClr>
                </a:solidFill>
              </a:rPr>
              <a:t>Weisz</a:t>
            </a:r>
            <a:r>
              <a:rPr lang="en-US" dirty="0" smtClean="0">
                <a:solidFill>
                  <a:srgbClr val="D4D2D0">
                    <a:shade val="50000"/>
                  </a:srgbClr>
                </a:solidFill>
              </a:rPr>
              <a:t> - CERN/DG-DI-DAT</a:t>
            </a:r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5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defTabSz="914353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3AD7EFD-DBAB-4DBB-B81F-E5E222D1FEBD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0" r:id="rId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02" indent="-38402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39" indent="-274306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789" indent="-256019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095" indent="-237732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396" indent="-182871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97" indent="-18287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41" indent="-18287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587" indent="-18287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01" indent="-18287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35" tIns="45718" rIns="91435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hf hdr="0"/>
  <p:txStyles>
    <p:titleStyle>
      <a:lvl1pPr algn="ctr" defTabSz="914353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2" indent="-342882" algn="l" defTabSz="91435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2" indent="-285736" algn="l" defTabSz="91435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8" algn="l" defTabSz="91435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18" indent="-228588" algn="l" defTabSz="91435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5" indent="-228588" algn="l" defTabSz="91435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1" indent="-228588" algn="l" defTabSz="9143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8" indent="-228588" algn="l" defTabSz="9143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5" indent="-228588" algn="l" defTabSz="9143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1" indent="-228588" algn="l" defTabSz="9143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/>
          </p:cNvSpPr>
          <p:nvPr/>
        </p:nvSpPr>
        <p:spPr bwMode="auto">
          <a:xfrm>
            <a:off x="702098" y="0"/>
            <a:ext cx="8441903" cy="687586"/>
          </a:xfrm>
          <a:prstGeom prst="rect">
            <a:avLst/>
          </a:prstGeom>
          <a:gradFill rotWithShape="0">
            <a:gsLst>
              <a:gs pos="0">
                <a:srgbClr val="4782C3"/>
              </a:gs>
              <a:gs pos="100000">
                <a:srgbClr val="8DABC8"/>
              </a:gs>
            </a:gsLst>
            <a:lin ang="4380000" scaled="1"/>
          </a:gradFill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defTabSz="914353" fontAlgn="base">
              <a:spcBef>
                <a:spcPct val="0"/>
              </a:spcBef>
              <a:spcAft>
                <a:spcPct val="0"/>
              </a:spcAft>
            </a:pPr>
            <a:endParaRPr lang="de-DE" sz="1400" dirty="0">
              <a:solidFill>
                <a:srgbClr val="000000"/>
              </a:solidFill>
              <a:latin typeface="Gill Sans" pitchFamily="-84" charset="0"/>
              <a:cs typeface="ＭＳ Ｐゴシック" pitchFamily="-84" charset="-128"/>
              <a:sym typeface="Gill Sans" pitchFamily="-84" charset="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5781" y="1143000"/>
            <a:ext cx="8233172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a="http://schemas.openxmlformats.org/drawingml/2006/main" xmlns:p="http://schemas.openxmlformats.org/presentation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a="http://schemas.openxmlformats.org/drawingml/2006/main" xmlns:p="http://schemas.openxmlformats.org/presentationml/2006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:a="http://schemas.openxmlformats.org/drawingml/2006/main" xmlns:p="http://schemas.openxmlformats.org/presentationml/2006/main" xmlns="" val="1"/>
            </a:ext>
          </a:extLst>
        </p:spPr>
        <p:txBody>
          <a:bodyPr vert="horz" wrap="square" lIns="35708" tIns="35708" rIns="124981" bIns="3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pitchFamily="-84" charset="0"/>
              </a:rPr>
              <a:t>Click to edit Master text styles</a:t>
            </a:r>
          </a:p>
          <a:p>
            <a:pPr lvl="1"/>
            <a:r>
              <a:rPr lang="en-US">
                <a:sym typeface="Arial" pitchFamily="-84" charset="0"/>
              </a:rPr>
              <a:t>Second level</a:t>
            </a:r>
          </a:p>
          <a:p>
            <a:pPr lvl="2"/>
            <a:r>
              <a:rPr lang="en-US">
                <a:sym typeface="Arial" pitchFamily="-84" charset="0"/>
              </a:rPr>
              <a:t>Third level</a:t>
            </a:r>
          </a:p>
          <a:p>
            <a:pPr lvl="3"/>
            <a:r>
              <a:rPr lang="en-US">
                <a:sym typeface="Arial" pitchFamily="-84" charset="0"/>
              </a:rPr>
              <a:t>Fourth level</a:t>
            </a:r>
          </a:p>
          <a:p>
            <a:pPr lvl="4"/>
            <a:r>
              <a:rPr lang="en-US">
                <a:sym typeface="Arial" pitchFamily="-84" charset="0"/>
              </a:rPr>
              <a:t>Fifth level</a:t>
            </a:r>
          </a:p>
        </p:txBody>
      </p:sp>
      <p:sp>
        <p:nvSpPr>
          <p:cNvPr id="1028" name="Rectangle 3"/>
          <p:cNvSpPr>
            <a:spLocks/>
          </p:cNvSpPr>
          <p:nvPr/>
        </p:nvSpPr>
        <p:spPr bwMode="auto">
          <a:xfrm>
            <a:off x="0" y="678656"/>
            <a:ext cx="232172" cy="6179344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defTabSz="914353" fontAlgn="base">
              <a:spcBef>
                <a:spcPct val="0"/>
              </a:spcBef>
              <a:spcAft>
                <a:spcPct val="0"/>
              </a:spcAft>
            </a:pPr>
            <a:endParaRPr lang="de-DE" sz="1400" dirty="0">
              <a:solidFill>
                <a:srgbClr val="000000"/>
              </a:solidFill>
              <a:latin typeface="Gill Sans" pitchFamily="-84" charset="0"/>
              <a:cs typeface="ＭＳ Ｐゴシック" pitchFamily="-84" charset="-128"/>
              <a:sym typeface="Gill Sans" pitchFamily="-84" charset="0"/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10828" y="53578"/>
            <a:ext cx="6402586" cy="580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a="http://schemas.openxmlformats.org/drawingml/2006/main" xmlns:p="http://schemas.openxmlformats.org/presentation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a="http://schemas.openxmlformats.org/drawingml/2006/main" xmlns:p="http://schemas.openxmlformats.org/presentationml/2006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:a="http://schemas.openxmlformats.org/drawingml/2006/main" xmlns:p="http://schemas.openxmlformats.org/presentationml/2006/main" xmlns="" val="1"/>
            </a:ext>
          </a:extLst>
        </p:spPr>
        <p:txBody>
          <a:bodyPr vert="horz" wrap="square" lIns="35708" tIns="35708" rIns="71258" bIns="357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title style</a:t>
            </a:r>
          </a:p>
        </p:txBody>
      </p:sp>
      <p:sp>
        <p:nvSpPr>
          <p:cNvPr id="1030" name="Rectangle 5"/>
          <p:cNvSpPr>
            <a:spLocks/>
          </p:cNvSpPr>
          <p:nvPr/>
        </p:nvSpPr>
        <p:spPr bwMode="auto">
          <a:xfrm rot="-5400000">
            <a:off x="-1581850" y="4982841"/>
            <a:ext cx="3357922" cy="153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22" bIns="0" anchor="ctr">
            <a:prstTxWarp prst="textNoShape">
              <a:avLst/>
            </a:prstTxWarp>
            <a:spAutoFit/>
          </a:bodyPr>
          <a:lstStyle/>
          <a:p>
            <a:pPr marL="37948"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808080"/>
                </a:solidFill>
                <a:ea typeface="Arial" pitchFamily="-84" charset="0"/>
                <a:cs typeface="Arial" pitchFamily="-84" charset="0"/>
                <a:sym typeface="Arial" pitchFamily="-84" charset="0"/>
              </a:rPr>
              <a:t>Stephan </a:t>
            </a:r>
            <a:r>
              <a:rPr lang="en-US" sz="1000" dirty="0" err="1">
                <a:solidFill>
                  <a:srgbClr val="808080"/>
                </a:solidFill>
                <a:ea typeface="Arial" pitchFamily="-84" charset="0"/>
                <a:cs typeface="Arial" pitchFamily="-84" charset="0"/>
                <a:sym typeface="Arial" pitchFamily="-84" charset="0"/>
              </a:rPr>
              <a:t>Russenschuck</a:t>
            </a:r>
            <a:r>
              <a:rPr lang="en-US" sz="1000" dirty="0">
                <a:solidFill>
                  <a:srgbClr val="808080"/>
                </a:solidFill>
                <a:ea typeface="Arial" pitchFamily="-84" charset="0"/>
                <a:cs typeface="Arial" pitchFamily="-84" charset="0"/>
                <a:sym typeface="Arial" pitchFamily="-84" charset="0"/>
              </a:rPr>
              <a:t>, CERN TE-</a:t>
            </a:r>
            <a:r>
              <a:rPr lang="en-US" sz="1000" dirty="0" err="1">
                <a:solidFill>
                  <a:srgbClr val="808080"/>
                </a:solidFill>
                <a:ea typeface="Arial" pitchFamily="-84" charset="0"/>
                <a:cs typeface="Arial" pitchFamily="-84" charset="0"/>
                <a:sym typeface="Arial" pitchFamily="-84" charset="0"/>
              </a:rPr>
              <a:t>MSC</a:t>
            </a:r>
            <a:r>
              <a:rPr lang="en-US" sz="1000" dirty="0">
                <a:solidFill>
                  <a:srgbClr val="808080"/>
                </a:solidFill>
                <a:ea typeface="Arial" pitchFamily="-84" charset="0"/>
                <a:cs typeface="Arial" pitchFamily="-84" charset="0"/>
                <a:sym typeface="Arial" pitchFamily="-84" charset="0"/>
              </a:rPr>
              <a:t>, 1211 Geneva 23 </a:t>
            </a:r>
          </a:p>
        </p:txBody>
      </p:sp>
      <p:sp>
        <p:nvSpPr>
          <p:cNvPr id="2054" name="Text Box 6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477623" y="6482954"/>
            <a:ext cx="21877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a="http://schemas.openxmlformats.org/drawingml/2006/main" xmlns:p="http://schemas.openxmlformats.org/presentation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a="http://schemas.openxmlformats.org/drawingml/2006/main" xmlns:p="http://schemas.openxmlformats.org/presentationml/2006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64277" tIns="32137" rIns="64277" bIns="32137" numCol="1" anchor="t" anchorCtr="0" compatLnSpc="1">
            <a:prstTxWarp prst="textNoShape">
              <a:avLst/>
            </a:prstTxWarp>
          </a:bodyPr>
          <a:lstStyle>
            <a:lvl1pPr algn="ctr" defTabSz="914353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rgbClr val="808080"/>
                </a:solidFill>
                <a:latin typeface="Arial" pitchFamily="-84" charset="0"/>
                <a:ea typeface="Arial" pitchFamily="-84" charset="0"/>
                <a:cs typeface="Arial" pitchFamily="-84" charset="0"/>
                <a:sym typeface="Arial" pitchFamily="-84" charset="0"/>
              </a:defRPr>
            </a:lvl1pPr>
          </a:lstStyle>
          <a:p>
            <a:fld id="{95A02D7A-9B4B-564C-8876-9FE0BAFB542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32" name="Picture 7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7688461"/>
            <a:ext cx="1375172" cy="5491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033" name="Picture 8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684238" cy="6875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</p:sldLayoutIdLst>
  <p:transition/>
  <p:hf hdr="0" ftr="0" dt="0"/>
  <p:txStyles>
    <p:titleStyle>
      <a:lvl1pPr marL="24555" indent="-24555"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+mj-lt"/>
          <a:ea typeface="+mj-ea"/>
          <a:cs typeface="ＭＳ Ｐゴシック" charset="0"/>
          <a:sym typeface="Arial" pitchFamily="-84" charset="0"/>
        </a:defRPr>
      </a:lvl1pPr>
      <a:lvl2pPr marL="24555" indent="-24555"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ＭＳ Ｐゴシック" charset="0"/>
          <a:cs typeface="ＭＳ Ｐゴシック" charset="0"/>
          <a:sym typeface="Arial" pitchFamily="-84" charset="0"/>
        </a:defRPr>
      </a:lvl2pPr>
      <a:lvl3pPr marL="24555" indent="-24555"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ＭＳ Ｐゴシック" charset="0"/>
          <a:cs typeface="ＭＳ Ｐゴシック" charset="0"/>
          <a:sym typeface="Arial" pitchFamily="-84" charset="0"/>
        </a:defRPr>
      </a:lvl3pPr>
      <a:lvl4pPr marL="24555" indent="-24555"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ＭＳ Ｐゴシック" charset="0"/>
          <a:cs typeface="ＭＳ Ｐゴシック" charset="0"/>
          <a:sym typeface="Arial" pitchFamily="-84" charset="0"/>
        </a:defRPr>
      </a:lvl4pPr>
      <a:lvl5pPr marL="24555" indent="-24555"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ＭＳ Ｐゴシック" charset="0"/>
          <a:cs typeface="ＭＳ Ｐゴシック" charset="0"/>
          <a:sym typeface="Arial" pitchFamily="-84" charset="0"/>
        </a:defRPr>
      </a:lvl5pPr>
      <a:lvl6pPr marL="348160" indent="-26782" algn="l" rtl="0" fontAlgn="base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6pPr>
      <a:lvl7pPr marL="669540" indent="-26782" algn="l" rtl="0" fontAlgn="base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7pPr>
      <a:lvl8pPr marL="990918" indent="-26782" algn="l" rtl="0" fontAlgn="base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8pPr>
      <a:lvl9pPr marL="1312299" indent="-26782" algn="l" rtl="0" fontAlgn="base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9pPr>
    </p:titleStyle>
    <p:bodyStyle>
      <a:lvl1pPr marL="296887" indent="-265635" algn="l" rtl="0" eaLnBrk="0" fontAlgn="base" hangingPunct="0">
        <a:lnSpc>
          <a:spcPts val="1406"/>
        </a:lnSpc>
        <a:spcBef>
          <a:spcPts val="1055"/>
        </a:spcBef>
        <a:spcAft>
          <a:spcPct val="0"/>
        </a:spcAft>
        <a:buClr>
          <a:srgbClr val="013469"/>
        </a:buClr>
        <a:buSzPct val="94000"/>
        <a:buFont typeface="Wingdings" pitchFamily="-84" charset="2"/>
        <a:buChar char="è"/>
        <a:defRPr sz="1700">
          <a:solidFill>
            <a:schemeClr val="tx1"/>
          </a:solidFill>
          <a:latin typeface="+mn-lt"/>
          <a:ea typeface="+mn-ea"/>
          <a:cs typeface="ＭＳ Ｐゴシック" charset="0"/>
          <a:sym typeface="Arial" pitchFamily="-84" charset="0"/>
        </a:defRPr>
      </a:lvl1pPr>
      <a:lvl2pPr marL="573682" indent="-220991" algn="l" rtl="0" eaLnBrk="0" fontAlgn="base" hangingPunct="0">
        <a:lnSpc>
          <a:spcPts val="1406"/>
        </a:lnSpc>
        <a:spcBef>
          <a:spcPts val="1055"/>
        </a:spcBef>
        <a:spcAft>
          <a:spcPct val="0"/>
        </a:spcAft>
        <a:buClr>
          <a:srgbClr val="013469"/>
        </a:buClr>
        <a:buSzPct val="100000"/>
        <a:buFont typeface="Arial" pitchFamily="-84" charset="0"/>
        <a:buChar char="–"/>
        <a:defRPr sz="1700">
          <a:solidFill>
            <a:schemeClr val="tx1"/>
          </a:solidFill>
          <a:latin typeface="+mn-lt"/>
          <a:ea typeface="+mn-ea"/>
          <a:sym typeface="Arial" pitchFamily="-84" charset="0"/>
        </a:defRPr>
      </a:lvl2pPr>
      <a:lvl3pPr marL="886195" indent="-176346" algn="l" rtl="0" eaLnBrk="0" fontAlgn="base" hangingPunct="0">
        <a:lnSpc>
          <a:spcPts val="1406"/>
        </a:lnSpc>
        <a:spcBef>
          <a:spcPts val="1055"/>
        </a:spcBef>
        <a:spcAft>
          <a:spcPct val="0"/>
        </a:spcAft>
        <a:buClr>
          <a:srgbClr val="013469"/>
        </a:buClr>
        <a:buSzPct val="100000"/>
        <a:buFont typeface="Arial" pitchFamily="-84" charset="0"/>
        <a:buChar char="•"/>
        <a:defRPr sz="1700">
          <a:solidFill>
            <a:schemeClr val="tx1"/>
          </a:solidFill>
          <a:latin typeface="+mn-lt"/>
          <a:ea typeface="+mn-ea"/>
          <a:sym typeface="Arial" pitchFamily="-84" charset="0"/>
        </a:defRPr>
      </a:lvl3pPr>
      <a:lvl4pPr marL="1243351" indent="-176346" algn="l" rtl="0" eaLnBrk="0" fontAlgn="base" hangingPunct="0">
        <a:spcBef>
          <a:spcPts val="422"/>
        </a:spcBef>
        <a:spcAft>
          <a:spcPct val="0"/>
        </a:spcAft>
        <a:buSzPct val="100000"/>
        <a:buFont typeface="Arial" pitchFamily="-84" charset="0"/>
        <a:buChar char="–"/>
        <a:defRPr sz="1700">
          <a:solidFill>
            <a:schemeClr val="tx1"/>
          </a:solidFill>
          <a:latin typeface="+mn-lt"/>
          <a:ea typeface="+mn-ea"/>
          <a:sym typeface="Arial" pitchFamily="-84" charset="0"/>
        </a:defRPr>
      </a:lvl4pPr>
      <a:lvl5pPr marL="1600508" indent="-176346" algn="l" rtl="0" eaLnBrk="0" fontAlgn="base" hangingPunct="0">
        <a:lnSpc>
          <a:spcPts val="1406"/>
        </a:lnSpc>
        <a:spcBef>
          <a:spcPts val="1055"/>
        </a:spcBef>
        <a:spcAft>
          <a:spcPct val="0"/>
        </a:spcAft>
        <a:buClr>
          <a:srgbClr val="013469"/>
        </a:buClr>
        <a:buSzPct val="100000"/>
        <a:buFont typeface="Arial" pitchFamily="-84" charset="0"/>
        <a:buChar char="»"/>
        <a:defRPr sz="1700">
          <a:solidFill>
            <a:schemeClr val="tx1"/>
          </a:solidFill>
          <a:latin typeface="+mn-lt"/>
          <a:ea typeface="+mn-ea"/>
          <a:sym typeface="Arial" pitchFamily="-84" charset="0"/>
        </a:defRPr>
      </a:lvl5pPr>
      <a:lvl6pPr marL="1923812" indent="-178544" algn="l" rtl="0" fontAlgn="base">
        <a:lnSpc>
          <a:spcPts val="1405"/>
        </a:lnSpc>
        <a:spcBef>
          <a:spcPts val="1055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1700">
          <a:solidFill>
            <a:schemeClr val="tx1"/>
          </a:solidFill>
          <a:latin typeface="+mn-lt"/>
          <a:ea typeface="+mn-ea"/>
          <a:sym typeface="Arial" charset="0"/>
        </a:defRPr>
      </a:lvl6pPr>
      <a:lvl7pPr marL="2245190" indent="-178544" algn="l" rtl="0" fontAlgn="base">
        <a:lnSpc>
          <a:spcPts val="1405"/>
        </a:lnSpc>
        <a:spcBef>
          <a:spcPts val="1055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1700">
          <a:solidFill>
            <a:schemeClr val="tx1"/>
          </a:solidFill>
          <a:latin typeface="+mn-lt"/>
          <a:ea typeface="+mn-ea"/>
          <a:sym typeface="Arial" charset="0"/>
        </a:defRPr>
      </a:lvl7pPr>
      <a:lvl8pPr marL="2566571" indent="-178544" algn="l" rtl="0" fontAlgn="base">
        <a:lnSpc>
          <a:spcPts val="1405"/>
        </a:lnSpc>
        <a:spcBef>
          <a:spcPts val="1055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1700">
          <a:solidFill>
            <a:schemeClr val="tx1"/>
          </a:solidFill>
          <a:latin typeface="+mn-lt"/>
          <a:ea typeface="+mn-ea"/>
          <a:sym typeface="Arial" charset="0"/>
        </a:defRPr>
      </a:lvl8pPr>
      <a:lvl9pPr marL="2887948" indent="-178544" algn="l" rtl="0" fontAlgn="base">
        <a:lnSpc>
          <a:spcPts val="1405"/>
        </a:lnSpc>
        <a:spcBef>
          <a:spcPts val="1055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1700">
          <a:solidFill>
            <a:schemeClr val="tx1"/>
          </a:solidFill>
          <a:latin typeface="+mn-lt"/>
          <a:ea typeface="+mn-ea"/>
          <a:sym typeface="Arial" charset="0"/>
        </a:defRPr>
      </a:lvl9pPr>
    </p:bodyStyle>
    <p:otherStyle>
      <a:defPPr>
        <a:defRPr lang="en-US"/>
      </a:defPPr>
      <a:lvl1pPr marL="0" algn="l" defTabSz="3213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379" algn="l" defTabSz="3213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757" algn="l" defTabSz="3213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136" algn="l" defTabSz="3213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519" algn="l" defTabSz="3213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895" algn="l" defTabSz="3213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276" algn="l" defTabSz="3213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654" algn="l" defTabSz="3213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034" algn="l" defTabSz="3213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/>
          </p:cNvSpPr>
          <p:nvPr/>
        </p:nvSpPr>
        <p:spPr bwMode="auto">
          <a:xfrm>
            <a:off x="702098" y="0"/>
            <a:ext cx="8441903" cy="687586"/>
          </a:xfrm>
          <a:prstGeom prst="rect">
            <a:avLst/>
          </a:prstGeom>
          <a:gradFill rotWithShape="0">
            <a:gsLst>
              <a:gs pos="0">
                <a:srgbClr val="4782C3"/>
              </a:gs>
              <a:gs pos="100000">
                <a:srgbClr val="8DABC8"/>
              </a:gs>
            </a:gsLst>
            <a:lin ang="4380000" scaled="1"/>
          </a:gradFill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defTabSz="914353" fontAlgn="base">
              <a:spcBef>
                <a:spcPct val="0"/>
              </a:spcBef>
              <a:spcAft>
                <a:spcPct val="0"/>
              </a:spcAft>
            </a:pPr>
            <a:endParaRPr lang="de-DE" sz="1400" dirty="0">
              <a:solidFill>
                <a:srgbClr val="000000"/>
              </a:solidFill>
              <a:latin typeface="Gill Sans" pitchFamily="-84" charset="0"/>
              <a:cs typeface="ＭＳ Ｐゴシック" pitchFamily="-84" charset="-128"/>
              <a:sym typeface="Gill Sans" pitchFamily="-84" charset="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5781" y="1143000"/>
            <a:ext cx="8233172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a="http://schemas.openxmlformats.org/drawingml/2006/main" xmlns:p="http://schemas.openxmlformats.org/presentation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a="http://schemas.openxmlformats.org/drawingml/2006/main" xmlns:p="http://schemas.openxmlformats.org/presentationml/2006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:a="http://schemas.openxmlformats.org/drawingml/2006/main" xmlns:p="http://schemas.openxmlformats.org/presentationml/2006/main" xmlns="" val="1"/>
            </a:ext>
          </a:extLst>
        </p:spPr>
        <p:txBody>
          <a:bodyPr vert="horz" wrap="square" lIns="35708" tIns="35708" rIns="124981" bIns="3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pitchFamily="-84" charset="0"/>
              </a:rPr>
              <a:t>Click to edit Master text styles</a:t>
            </a:r>
          </a:p>
          <a:p>
            <a:pPr lvl="1"/>
            <a:r>
              <a:rPr lang="en-US">
                <a:sym typeface="Arial" pitchFamily="-84" charset="0"/>
              </a:rPr>
              <a:t>Second level</a:t>
            </a:r>
          </a:p>
          <a:p>
            <a:pPr lvl="2"/>
            <a:r>
              <a:rPr lang="en-US">
                <a:sym typeface="Arial" pitchFamily="-84" charset="0"/>
              </a:rPr>
              <a:t>Third level</a:t>
            </a:r>
          </a:p>
          <a:p>
            <a:pPr lvl="3"/>
            <a:r>
              <a:rPr lang="en-US">
                <a:sym typeface="Arial" pitchFamily="-84" charset="0"/>
              </a:rPr>
              <a:t>Fourth level</a:t>
            </a:r>
          </a:p>
          <a:p>
            <a:pPr lvl="4"/>
            <a:r>
              <a:rPr lang="en-US">
                <a:sym typeface="Arial" pitchFamily="-84" charset="0"/>
              </a:rPr>
              <a:t>Fifth level</a:t>
            </a:r>
          </a:p>
        </p:txBody>
      </p:sp>
      <p:sp>
        <p:nvSpPr>
          <p:cNvPr id="1028" name="Rectangle 3"/>
          <p:cNvSpPr>
            <a:spLocks/>
          </p:cNvSpPr>
          <p:nvPr/>
        </p:nvSpPr>
        <p:spPr bwMode="auto">
          <a:xfrm>
            <a:off x="0" y="678656"/>
            <a:ext cx="232172" cy="6179344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defTabSz="914353" fontAlgn="base">
              <a:spcBef>
                <a:spcPct val="0"/>
              </a:spcBef>
              <a:spcAft>
                <a:spcPct val="0"/>
              </a:spcAft>
            </a:pPr>
            <a:endParaRPr lang="de-DE" sz="1400" dirty="0">
              <a:solidFill>
                <a:srgbClr val="000000"/>
              </a:solidFill>
              <a:latin typeface="Gill Sans" pitchFamily="-84" charset="0"/>
              <a:cs typeface="ＭＳ Ｐゴシック" pitchFamily="-84" charset="-128"/>
              <a:sym typeface="Gill Sans" pitchFamily="-84" charset="0"/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10828" y="53578"/>
            <a:ext cx="6402586" cy="580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a="http://schemas.openxmlformats.org/drawingml/2006/main" xmlns:p="http://schemas.openxmlformats.org/presentation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a="http://schemas.openxmlformats.org/drawingml/2006/main" xmlns:p="http://schemas.openxmlformats.org/presentationml/2006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:a="http://schemas.openxmlformats.org/drawingml/2006/main" xmlns:p="http://schemas.openxmlformats.org/presentationml/2006/main" xmlns="" val="1"/>
            </a:ext>
          </a:extLst>
        </p:spPr>
        <p:txBody>
          <a:bodyPr vert="horz" wrap="square" lIns="35708" tIns="35708" rIns="71258" bIns="357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title style</a:t>
            </a:r>
          </a:p>
        </p:txBody>
      </p:sp>
      <p:sp>
        <p:nvSpPr>
          <p:cNvPr id="1030" name="Rectangle 5"/>
          <p:cNvSpPr>
            <a:spLocks/>
          </p:cNvSpPr>
          <p:nvPr/>
        </p:nvSpPr>
        <p:spPr bwMode="auto">
          <a:xfrm rot="-5400000">
            <a:off x="-1581850" y="4982841"/>
            <a:ext cx="3357922" cy="153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22" bIns="0" anchor="ctr">
            <a:prstTxWarp prst="textNoShape">
              <a:avLst/>
            </a:prstTxWarp>
            <a:spAutoFit/>
          </a:bodyPr>
          <a:lstStyle/>
          <a:p>
            <a:pPr marL="37948"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808080"/>
                </a:solidFill>
                <a:ea typeface="Arial" pitchFamily="-84" charset="0"/>
                <a:cs typeface="Arial" pitchFamily="-84" charset="0"/>
                <a:sym typeface="Arial" pitchFamily="-84" charset="0"/>
              </a:rPr>
              <a:t>Stephan </a:t>
            </a:r>
            <a:r>
              <a:rPr lang="en-US" sz="1000" dirty="0" err="1">
                <a:solidFill>
                  <a:srgbClr val="808080"/>
                </a:solidFill>
                <a:ea typeface="Arial" pitchFamily="-84" charset="0"/>
                <a:cs typeface="Arial" pitchFamily="-84" charset="0"/>
                <a:sym typeface="Arial" pitchFamily="-84" charset="0"/>
              </a:rPr>
              <a:t>Russenschuck</a:t>
            </a:r>
            <a:r>
              <a:rPr lang="en-US" sz="1000" dirty="0">
                <a:solidFill>
                  <a:srgbClr val="808080"/>
                </a:solidFill>
                <a:ea typeface="Arial" pitchFamily="-84" charset="0"/>
                <a:cs typeface="Arial" pitchFamily="-84" charset="0"/>
                <a:sym typeface="Arial" pitchFamily="-84" charset="0"/>
              </a:rPr>
              <a:t>, CERN TE-</a:t>
            </a:r>
            <a:r>
              <a:rPr lang="en-US" sz="1000" dirty="0" err="1">
                <a:solidFill>
                  <a:srgbClr val="808080"/>
                </a:solidFill>
                <a:ea typeface="Arial" pitchFamily="-84" charset="0"/>
                <a:cs typeface="Arial" pitchFamily="-84" charset="0"/>
                <a:sym typeface="Arial" pitchFamily="-84" charset="0"/>
              </a:rPr>
              <a:t>MSC</a:t>
            </a:r>
            <a:r>
              <a:rPr lang="en-US" sz="1000" dirty="0">
                <a:solidFill>
                  <a:srgbClr val="808080"/>
                </a:solidFill>
                <a:ea typeface="Arial" pitchFamily="-84" charset="0"/>
                <a:cs typeface="Arial" pitchFamily="-84" charset="0"/>
                <a:sym typeface="Arial" pitchFamily="-84" charset="0"/>
              </a:rPr>
              <a:t>, 1211 Geneva 23 </a:t>
            </a:r>
          </a:p>
        </p:txBody>
      </p:sp>
      <p:sp>
        <p:nvSpPr>
          <p:cNvPr id="2054" name="Text Box 6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477623" y="6482954"/>
            <a:ext cx="21877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a="http://schemas.openxmlformats.org/drawingml/2006/main" xmlns:p="http://schemas.openxmlformats.org/presentation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a="http://schemas.openxmlformats.org/drawingml/2006/main" xmlns:p="http://schemas.openxmlformats.org/presentationml/2006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64277" tIns="32137" rIns="64277" bIns="32137" numCol="1" anchor="t" anchorCtr="0" compatLnSpc="1">
            <a:prstTxWarp prst="textNoShape">
              <a:avLst/>
            </a:prstTxWarp>
          </a:bodyPr>
          <a:lstStyle>
            <a:lvl1pPr algn="ctr" defTabSz="914353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rgbClr val="808080"/>
                </a:solidFill>
                <a:latin typeface="Arial" pitchFamily="-84" charset="0"/>
                <a:ea typeface="Arial" pitchFamily="-84" charset="0"/>
                <a:cs typeface="Arial" pitchFamily="-84" charset="0"/>
                <a:sym typeface="Arial" pitchFamily="-84" charset="0"/>
              </a:defRPr>
            </a:lvl1pPr>
          </a:lstStyle>
          <a:p>
            <a:fld id="{95A02D7A-9B4B-564C-8876-9FE0BAFB542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32" name="Picture 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7688461"/>
            <a:ext cx="1375172" cy="5491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033" name="Picture 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84238" cy="6875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transition/>
  <p:hf hdr="0" ftr="0" dt="0"/>
  <p:txStyles>
    <p:titleStyle>
      <a:lvl1pPr marL="24555" indent="-24555"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+mj-lt"/>
          <a:ea typeface="+mj-ea"/>
          <a:cs typeface="ＭＳ Ｐゴシック" charset="0"/>
          <a:sym typeface="Arial" pitchFamily="-84" charset="0"/>
        </a:defRPr>
      </a:lvl1pPr>
      <a:lvl2pPr marL="24555" indent="-24555"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ＭＳ Ｐゴシック" charset="0"/>
          <a:cs typeface="ＭＳ Ｐゴシック" charset="0"/>
          <a:sym typeface="Arial" pitchFamily="-84" charset="0"/>
        </a:defRPr>
      </a:lvl2pPr>
      <a:lvl3pPr marL="24555" indent="-24555"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ＭＳ Ｐゴシック" charset="0"/>
          <a:cs typeface="ＭＳ Ｐゴシック" charset="0"/>
          <a:sym typeface="Arial" pitchFamily="-84" charset="0"/>
        </a:defRPr>
      </a:lvl3pPr>
      <a:lvl4pPr marL="24555" indent="-24555"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ＭＳ Ｐゴシック" charset="0"/>
          <a:cs typeface="ＭＳ Ｐゴシック" charset="0"/>
          <a:sym typeface="Arial" pitchFamily="-84" charset="0"/>
        </a:defRPr>
      </a:lvl4pPr>
      <a:lvl5pPr marL="24555" indent="-24555"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ＭＳ Ｐゴシック" charset="0"/>
          <a:cs typeface="ＭＳ Ｐゴシック" charset="0"/>
          <a:sym typeface="Arial" pitchFamily="-84" charset="0"/>
        </a:defRPr>
      </a:lvl5pPr>
      <a:lvl6pPr marL="348160" indent="-26782" algn="l" rtl="0" fontAlgn="base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6pPr>
      <a:lvl7pPr marL="669540" indent="-26782" algn="l" rtl="0" fontAlgn="base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7pPr>
      <a:lvl8pPr marL="990918" indent="-26782" algn="l" rtl="0" fontAlgn="base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8pPr>
      <a:lvl9pPr marL="1312299" indent="-26782" algn="l" rtl="0" fontAlgn="base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9pPr>
    </p:titleStyle>
    <p:bodyStyle>
      <a:lvl1pPr marL="296887" indent="-265635" algn="l" rtl="0" eaLnBrk="0" fontAlgn="base" hangingPunct="0">
        <a:lnSpc>
          <a:spcPts val="1406"/>
        </a:lnSpc>
        <a:spcBef>
          <a:spcPts val="1055"/>
        </a:spcBef>
        <a:spcAft>
          <a:spcPct val="0"/>
        </a:spcAft>
        <a:buClr>
          <a:srgbClr val="013469"/>
        </a:buClr>
        <a:buSzPct val="94000"/>
        <a:buFont typeface="Wingdings" pitchFamily="-84" charset="2"/>
        <a:buChar char="è"/>
        <a:defRPr sz="1700">
          <a:solidFill>
            <a:schemeClr val="tx1"/>
          </a:solidFill>
          <a:latin typeface="+mn-lt"/>
          <a:ea typeface="+mn-ea"/>
          <a:cs typeface="ＭＳ Ｐゴシック" charset="0"/>
          <a:sym typeface="Arial" pitchFamily="-84" charset="0"/>
        </a:defRPr>
      </a:lvl1pPr>
      <a:lvl2pPr marL="573682" indent="-220991" algn="l" rtl="0" eaLnBrk="0" fontAlgn="base" hangingPunct="0">
        <a:lnSpc>
          <a:spcPts val="1406"/>
        </a:lnSpc>
        <a:spcBef>
          <a:spcPts val="1055"/>
        </a:spcBef>
        <a:spcAft>
          <a:spcPct val="0"/>
        </a:spcAft>
        <a:buClr>
          <a:srgbClr val="013469"/>
        </a:buClr>
        <a:buSzPct val="100000"/>
        <a:buFont typeface="Arial" pitchFamily="-84" charset="0"/>
        <a:buChar char="–"/>
        <a:defRPr sz="1700">
          <a:solidFill>
            <a:schemeClr val="tx1"/>
          </a:solidFill>
          <a:latin typeface="+mn-lt"/>
          <a:ea typeface="+mn-ea"/>
          <a:sym typeface="Arial" pitchFamily="-84" charset="0"/>
        </a:defRPr>
      </a:lvl2pPr>
      <a:lvl3pPr marL="886195" indent="-176346" algn="l" rtl="0" eaLnBrk="0" fontAlgn="base" hangingPunct="0">
        <a:lnSpc>
          <a:spcPts val="1406"/>
        </a:lnSpc>
        <a:spcBef>
          <a:spcPts val="1055"/>
        </a:spcBef>
        <a:spcAft>
          <a:spcPct val="0"/>
        </a:spcAft>
        <a:buClr>
          <a:srgbClr val="013469"/>
        </a:buClr>
        <a:buSzPct val="100000"/>
        <a:buFont typeface="Arial" pitchFamily="-84" charset="0"/>
        <a:buChar char="•"/>
        <a:defRPr sz="1700">
          <a:solidFill>
            <a:schemeClr val="tx1"/>
          </a:solidFill>
          <a:latin typeface="+mn-lt"/>
          <a:ea typeface="+mn-ea"/>
          <a:sym typeface="Arial" pitchFamily="-84" charset="0"/>
        </a:defRPr>
      </a:lvl3pPr>
      <a:lvl4pPr marL="1243351" indent="-176346" algn="l" rtl="0" eaLnBrk="0" fontAlgn="base" hangingPunct="0">
        <a:spcBef>
          <a:spcPts val="422"/>
        </a:spcBef>
        <a:spcAft>
          <a:spcPct val="0"/>
        </a:spcAft>
        <a:buSzPct val="100000"/>
        <a:buFont typeface="Arial" pitchFamily="-84" charset="0"/>
        <a:buChar char="–"/>
        <a:defRPr sz="1700">
          <a:solidFill>
            <a:schemeClr val="tx1"/>
          </a:solidFill>
          <a:latin typeface="+mn-lt"/>
          <a:ea typeface="+mn-ea"/>
          <a:sym typeface="Arial" pitchFamily="-84" charset="0"/>
        </a:defRPr>
      </a:lvl4pPr>
      <a:lvl5pPr marL="1600508" indent="-176346" algn="l" rtl="0" eaLnBrk="0" fontAlgn="base" hangingPunct="0">
        <a:lnSpc>
          <a:spcPts val="1406"/>
        </a:lnSpc>
        <a:spcBef>
          <a:spcPts val="1055"/>
        </a:spcBef>
        <a:spcAft>
          <a:spcPct val="0"/>
        </a:spcAft>
        <a:buClr>
          <a:srgbClr val="013469"/>
        </a:buClr>
        <a:buSzPct val="100000"/>
        <a:buFont typeface="Arial" pitchFamily="-84" charset="0"/>
        <a:buChar char="»"/>
        <a:defRPr sz="1700">
          <a:solidFill>
            <a:schemeClr val="tx1"/>
          </a:solidFill>
          <a:latin typeface="+mn-lt"/>
          <a:ea typeface="+mn-ea"/>
          <a:sym typeface="Arial" pitchFamily="-84" charset="0"/>
        </a:defRPr>
      </a:lvl5pPr>
      <a:lvl6pPr marL="1923812" indent="-178544" algn="l" rtl="0" fontAlgn="base">
        <a:lnSpc>
          <a:spcPts val="1405"/>
        </a:lnSpc>
        <a:spcBef>
          <a:spcPts val="1055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1700">
          <a:solidFill>
            <a:schemeClr val="tx1"/>
          </a:solidFill>
          <a:latin typeface="+mn-lt"/>
          <a:ea typeface="+mn-ea"/>
          <a:sym typeface="Arial" charset="0"/>
        </a:defRPr>
      </a:lvl6pPr>
      <a:lvl7pPr marL="2245190" indent="-178544" algn="l" rtl="0" fontAlgn="base">
        <a:lnSpc>
          <a:spcPts val="1405"/>
        </a:lnSpc>
        <a:spcBef>
          <a:spcPts val="1055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1700">
          <a:solidFill>
            <a:schemeClr val="tx1"/>
          </a:solidFill>
          <a:latin typeface="+mn-lt"/>
          <a:ea typeface="+mn-ea"/>
          <a:sym typeface="Arial" charset="0"/>
        </a:defRPr>
      </a:lvl7pPr>
      <a:lvl8pPr marL="2566571" indent="-178544" algn="l" rtl="0" fontAlgn="base">
        <a:lnSpc>
          <a:spcPts val="1405"/>
        </a:lnSpc>
        <a:spcBef>
          <a:spcPts val="1055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1700">
          <a:solidFill>
            <a:schemeClr val="tx1"/>
          </a:solidFill>
          <a:latin typeface="+mn-lt"/>
          <a:ea typeface="+mn-ea"/>
          <a:sym typeface="Arial" charset="0"/>
        </a:defRPr>
      </a:lvl8pPr>
      <a:lvl9pPr marL="2887948" indent="-178544" algn="l" rtl="0" fontAlgn="base">
        <a:lnSpc>
          <a:spcPts val="1405"/>
        </a:lnSpc>
        <a:spcBef>
          <a:spcPts val="1055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1700">
          <a:solidFill>
            <a:schemeClr val="tx1"/>
          </a:solidFill>
          <a:latin typeface="+mn-lt"/>
          <a:ea typeface="+mn-ea"/>
          <a:sym typeface="Arial" charset="0"/>
        </a:defRPr>
      </a:lvl9pPr>
    </p:bodyStyle>
    <p:otherStyle>
      <a:defPPr>
        <a:defRPr lang="en-US"/>
      </a:defPPr>
      <a:lvl1pPr marL="0" algn="l" defTabSz="3213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379" algn="l" defTabSz="3213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757" algn="l" defTabSz="3213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136" algn="l" defTabSz="3213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519" algn="l" defTabSz="3213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895" algn="l" defTabSz="3213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276" algn="l" defTabSz="3213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654" algn="l" defTabSz="3213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034" algn="l" defTabSz="3213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718" name="Line 22"/>
          <p:cNvSpPr>
            <a:spLocks noChangeShapeType="1"/>
          </p:cNvSpPr>
          <p:nvPr userDrawn="1"/>
        </p:nvSpPr>
        <p:spPr bwMode="auto">
          <a:xfrm>
            <a:off x="0" y="6424613"/>
            <a:ext cx="9144000" cy="0"/>
          </a:xfrm>
          <a:prstGeom prst="line">
            <a:avLst/>
          </a:prstGeom>
          <a:noFill/>
          <a:ln w="57150">
            <a:solidFill>
              <a:srgbClr val="00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51000" y="366713"/>
            <a:ext cx="6530975" cy="38735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Title of Slide</a:t>
            </a:r>
          </a:p>
        </p:txBody>
      </p:sp>
      <p:sp>
        <p:nvSpPr>
          <p:cNvPr id="541699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00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541701" name="Text Box 5"/>
          <p:cNvSpPr txBox="1">
            <a:spLocks noChangeArrowheads="1"/>
          </p:cNvSpPr>
          <p:nvPr/>
        </p:nvSpPr>
        <p:spPr bwMode="auto">
          <a:xfrm>
            <a:off x="82550" y="6677025"/>
            <a:ext cx="2633663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 eaLnBrk="0" fontAlgn="base" hangingPunct="0">
              <a:lnSpc>
                <a:spcPct val="6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660066"/>
                </a:solidFill>
              </a:rPr>
              <a:t>Operated by JSA for the U.S. Department of Energy</a:t>
            </a:r>
          </a:p>
        </p:txBody>
      </p:sp>
      <p:sp>
        <p:nvSpPr>
          <p:cNvPr id="541704" name="Rectangle 8"/>
          <p:cNvSpPr>
            <a:spLocks noChangeArrowheads="1"/>
          </p:cNvSpPr>
          <p:nvPr/>
        </p:nvSpPr>
        <p:spPr bwMode="auto">
          <a:xfrm>
            <a:off x="2574925" y="6335713"/>
            <a:ext cx="3852863" cy="1698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9144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>
                <a:solidFill>
                  <a:srgbClr val="339966"/>
                </a:solidFill>
                <a:latin typeface="Century Schoolbook" pitchFamily="18" charset="0"/>
              </a:rPr>
              <a:t> </a:t>
            </a:r>
            <a:r>
              <a:rPr lang="en-US" sz="1200" b="1">
                <a:solidFill>
                  <a:srgbClr val="339966"/>
                </a:solidFill>
              </a:rPr>
              <a:t>Thomas Jefferson National Accelerator Facility</a:t>
            </a:r>
          </a:p>
        </p:txBody>
      </p:sp>
      <p:sp>
        <p:nvSpPr>
          <p:cNvPr id="103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5738" y="1223963"/>
            <a:ext cx="8734425" cy="489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2" name="Picture 27" descr="JLab_logo_white-sm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77838" y="6145213"/>
            <a:ext cx="156686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 userDrawn="1"/>
        </p:nvSpPr>
        <p:spPr>
          <a:xfrm>
            <a:off x="8764588" y="6543675"/>
            <a:ext cx="371475" cy="276225"/>
          </a:xfrm>
          <a:prstGeom prst="rect">
            <a:avLst/>
          </a:prstGeom>
          <a:noFill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9D14605-6D11-7C43-89BF-7D455AF08107}" type="slidenum">
              <a:rPr lang="en-US" sz="1200">
                <a:solidFill>
                  <a:srgbClr val="000000"/>
                </a:solidFill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4" name="Rectangle 37"/>
          <p:cNvSpPr>
            <a:spLocks noGrp="1" noChangeArrowheads="1"/>
          </p:cNvSpPr>
          <p:nvPr>
            <p:ph type="ftr" sz="quarter" idx="3"/>
          </p:nvPr>
        </p:nvSpPr>
        <p:spPr>
          <a:xfrm>
            <a:off x="5426075" y="6608763"/>
            <a:ext cx="3252788" cy="249237"/>
          </a:xfrm>
          <a:prstGeom prst="rect">
            <a:avLst/>
          </a:prstGeom>
        </p:spPr>
        <p:txBody>
          <a:bodyPr/>
          <a:lstStyle>
            <a:lvl1pPr>
              <a:defRPr>
                <a:latin typeface="Arial Unicode MS" pitchFamily="34" charset="-128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035" name="Picture 5" descr="Logo LHeC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591425" y="6081713"/>
            <a:ext cx="993775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transition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  <a:ea typeface="ＭＳ Ｐゴシック" pitchFamily="-84" charset="-128"/>
          <a:cs typeface="ＭＳ Ｐゴシック" pitchFamily="-84" charset="-128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  <a:ea typeface="ＭＳ Ｐゴシック" pitchFamily="-84" charset="-128"/>
          <a:cs typeface="ＭＳ Ｐゴシック" pitchFamily="-84" charset="-128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  <a:ea typeface="ＭＳ Ｐゴシック" pitchFamily="-84" charset="-128"/>
          <a:cs typeface="ＭＳ Ｐゴシック" pitchFamily="-84" charset="-128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  <a:ea typeface="ＭＳ Ｐゴシック" pitchFamily="-84" charset="-128"/>
          <a:cs typeface="ＭＳ Ｐゴシック" pitchFamily="-84" charset="-128"/>
        </a:defRPr>
      </a:lvl5pPr>
      <a:lvl6pPr marL="4572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6pPr>
      <a:lvl7pPr marL="9144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7pPr>
      <a:lvl8pPr marL="13716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8pPr>
      <a:lvl9pPr marL="18288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45000"/>
        </a:spcBef>
        <a:spcAft>
          <a:spcPct val="30000"/>
        </a:spcAft>
        <a:buSzPct val="100000"/>
        <a:buBlip>
          <a:blip r:embed="rId5"/>
        </a:buBlip>
        <a:defRPr sz="2400">
          <a:solidFill>
            <a:srgbClr val="000066"/>
          </a:solidFill>
          <a:latin typeface="+mn-lt"/>
          <a:ea typeface="ＭＳ Ｐゴシック" pitchFamily="-84" charset="-128"/>
          <a:cs typeface="ＭＳ Ｐゴシック" pitchFamily="-84" charset="-128"/>
        </a:defRPr>
      </a:lvl1pPr>
      <a:lvl2pPr marL="742950" indent="-285750" algn="l" rtl="0" eaLnBrk="0" fontAlgn="base" hangingPunct="0">
        <a:lnSpc>
          <a:spcPct val="110000"/>
        </a:lnSpc>
        <a:spcBef>
          <a:spcPct val="45000"/>
        </a:spcBef>
        <a:spcAft>
          <a:spcPct val="30000"/>
        </a:spcAft>
        <a:buBlip>
          <a:blip r:embed="rId6"/>
        </a:buBlip>
        <a:defRPr sz="2000">
          <a:solidFill>
            <a:srgbClr val="990099"/>
          </a:solidFill>
          <a:latin typeface="+mn-lt"/>
          <a:ea typeface="ＭＳ Ｐゴシック" pitchFamily="-84" charset="-128"/>
        </a:defRPr>
      </a:lvl2pPr>
      <a:lvl3pPr marL="1143000" indent="-228600" algn="l" rtl="0" eaLnBrk="0" fontAlgn="base" hangingPunct="0">
        <a:lnSpc>
          <a:spcPct val="110000"/>
        </a:lnSpc>
        <a:spcBef>
          <a:spcPct val="45000"/>
        </a:spcBef>
        <a:spcAft>
          <a:spcPct val="30000"/>
        </a:spcAft>
        <a:buSzPct val="100000"/>
        <a:buBlip>
          <a:blip r:embed="rId7"/>
        </a:buBlip>
        <a:defRPr>
          <a:solidFill>
            <a:srgbClr val="009900"/>
          </a:solidFill>
          <a:latin typeface="+mn-lt"/>
          <a:ea typeface="ＭＳ Ｐゴシック" pitchFamily="-8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defRPr sz="2400">
          <a:solidFill>
            <a:schemeClr val="tx1"/>
          </a:solidFill>
          <a:latin typeface="Times New Roman" pitchFamily="18" charset="0"/>
          <a:ea typeface="ＭＳ Ｐゴシック" pitchFamily="-8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  <a:ea typeface="ＭＳ Ｐゴシック" pitchFamily="-84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pPr defTabSz="457200"/>
            <a:r>
              <a:rPr lang="en-US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June 14th 2012</a:t>
            </a:r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 defTabSz="457200"/>
            <a:r>
              <a:rPr lang="en-US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John Osborne</a:t>
            </a:r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 defTabSz="457200"/>
            <a:fld id="{00F17EA6-C7F3-1D41-A54D-0CC9A6BD10C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755576" y="116632"/>
            <a:ext cx="6984776" cy="93610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251520" y="1124744"/>
            <a:ext cx="8682168" cy="5256584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251520" y="6453336"/>
            <a:ext cx="1512168" cy="332234"/>
          </a:xfrm>
          <a:prstGeom prst="rect">
            <a:avLst/>
          </a:prstGeom>
        </p:spPr>
        <p:txBody>
          <a:bodyPr anchor="b"/>
          <a:lstStyle>
            <a:lvl1pPr algn="l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08 September 2010</a:t>
            </a:r>
            <a:endParaRPr lang="en-US" dirty="0">
              <a:solidFill>
                <a:srgbClr val="E7DEC9">
                  <a:shade val="5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1835696" y="6453336"/>
            <a:ext cx="6696744" cy="328464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 defTabSz="914400"/>
            <a:endParaRPr lang="en-US" dirty="0">
              <a:solidFill>
                <a:srgbClr val="E7DEC9">
                  <a:shade val="5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453336"/>
            <a:ext cx="457200" cy="328464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 defTabSz="914400"/>
            <a:fld id="{6294C92D-0306-4E69-9CD3-20855E849650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914400"/>
              <a:t>‹#›</a:t>
            </a:fld>
            <a:endParaRPr lang="en-US" dirty="0">
              <a:solidFill>
                <a:srgbClr val="E7DEC9">
                  <a:shade val="50000"/>
                </a:srgbClr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/>
          <a:srcRect l="10222" t="8235" r="9112" b="8421"/>
          <a:stretch>
            <a:fillRect/>
          </a:stretch>
        </p:blipFill>
        <p:spPr bwMode="auto">
          <a:xfrm>
            <a:off x="8428655" y="116632"/>
            <a:ext cx="679848" cy="473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4191"/>
            <a:ext cx="516497" cy="51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9933" y="104191"/>
            <a:ext cx="788491" cy="48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755576" y="116632"/>
            <a:ext cx="6984776" cy="93610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251520" y="1124744"/>
            <a:ext cx="8682168" cy="5256584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251520" y="6453336"/>
            <a:ext cx="1512168" cy="332234"/>
          </a:xfrm>
          <a:prstGeom prst="rect">
            <a:avLst/>
          </a:prstGeom>
        </p:spPr>
        <p:txBody>
          <a:bodyPr anchor="b"/>
          <a:lstStyle>
            <a:lvl1pPr algn="l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08 September 2010</a:t>
            </a:r>
            <a:endParaRPr lang="en-US" dirty="0">
              <a:solidFill>
                <a:srgbClr val="E7DEC9">
                  <a:shade val="5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1835696" y="6453336"/>
            <a:ext cx="6696744" cy="328464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 defTabSz="914400"/>
            <a:endParaRPr lang="en-US" dirty="0">
              <a:solidFill>
                <a:srgbClr val="E7DEC9">
                  <a:shade val="5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453336"/>
            <a:ext cx="457200" cy="328464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 defTabSz="914400"/>
            <a:fld id="{6294C92D-0306-4E69-9CD3-20855E849650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914400"/>
              <a:t>‹#›</a:t>
            </a:fld>
            <a:endParaRPr lang="en-US" dirty="0">
              <a:solidFill>
                <a:srgbClr val="E7DEC9">
                  <a:shade val="50000"/>
                </a:srgbClr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/>
          <a:srcRect l="10222" t="8235" r="9112" b="8421"/>
          <a:stretch>
            <a:fillRect/>
          </a:stretch>
        </p:blipFill>
        <p:spPr bwMode="auto">
          <a:xfrm>
            <a:off x="8428655" y="116632"/>
            <a:ext cx="679848" cy="473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4191"/>
            <a:ext cx="516497" cy="51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9933" y="104191"/>
            <a:ext cx="788491" cy="48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491"/>
            <a:ext cx="9144000" cy="49006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476672"/>
            <a:ext cx="8496944" cy="6120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7637" y="6669360"/>
            <a:ext cx="2133600" cy="206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J.M. Jowett,14/06/2012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669359"/>
            <a:ext cx="2895600" cy="2109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2012 CERN-ECFA-NuPECC Workshop on the LHeC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8412" y="6669360"/>
            <a:ext cx="2133600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323EE74B-AA29-428B-826F-5CD1FF8C5BA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6810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755576" y="116632"/>
            <a:ext cx="6984776" cy="93610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251520" y="1124744"/>
            <a:ext cx="8682168" cy="5256584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251520" y="6453336"/>
            <a:ext cx="1512168" cy="332234"/>
          </a:xfrm>
          <a:prstGeom prst="rect">
            <a:avLst/>
          </a:prstGeom>
        </p:spPr>
        <p:txBody>
          <a:bodyPr anchor="b"/>
          <a:lstStyle>
            <a:lvl1pPr algn="l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08 September 2010</a:t>
            </a:r>
            <a:endParaRPr lang="en-US" dirty="0">
              <a:solidFill>
                <a:srgbClr val="E7DEC9">
                  <a:shade val="5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1835696" y="6453336"/>
            <a:ext cx="6696744" cy="328464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 defTabSz="914400"/>
            <a:endParaRPr lang="en-US" dirty="0">
              <a:solidFill>
                <a:srgbClr val="E7DEC9">
                  <a:shade val="5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453336"/>
            <a:ext cx="457200" cy="328464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 defTabSz="914400"/>
            <a:fld id="{6294C92D-0306-4E69-9CD3-20855E849650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914400"/>
              <a:t>‹#›</a:t>
            </a:fld>
            <a:endParaRPr lang="en-US" dirty="0">
              <a:solidFill>
                <a:srgbClr val="E7DEC9">
                  <a:shade val="50000"/>
                </a:srgbClr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/>
          <a:srcRect l="10222" t="8235" r="9112" b="8421"/>
          <a:stretch>
            <a:fillRect/>
          </a:stretch>
        </p:blipFill>
        <p:spPr bwMode="auto">
          <a:xfrm>
            <a:off x="8428655" y="116632"/>
            <a:ext cx="679848" cy="473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4191"/>
            <a:ext cx="516497" cy="51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9933" y="104191"/>
            <a:ext cx="788491" cy="48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4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103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l" defTabSz="914353" eaLnBrk="1" fontAlgn="base" hangingPunct="1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aramond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2103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ctr" defTabSz="914353" eaLnBrk="1" fontAlgn="base" hangingPunct="1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aramond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2103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defTabSz="914353" eaLnBrk="1" fontAlgn="base" hangingPunct="1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aramond" charset="0"/>
              </a:defRPr>
            </a:lvl1pPr>
          </a:lstStyle>
          <a:p>
            <a:pPr>
              <a:defRPr/>
            </a:pPr>
            <a:fld id="{39DFAD98-DBF9-A247-98FB-5D13906027AD}" type="slidenum">
              <a:rPr lang="en-GB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055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 lIns="91435" tIns="45718" rIns="91435" bIns="45718">
            <a:prstTxWarp prst="textNoShape">
              <a:avLst/>
            </a:prstTxWarp>
          </a:bodyPr>
          <a:lstStyle/>
          <a:p>
            <a:pPr algn="ctr" defTabSz="91435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2400" dirty="0">
              <a:solidFill>
                <a:srgbClr val="3B812F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 lIns="91435" tIns="45718" rIns="91435" bIns="45718">
            <a:prstTxWarp prst="textNoShape">
              <a:avLst/>
            </a:prstTxWarp>
          </a:bodyPr>
          <a:lstStyle/>
          <a:p>
            <a:pPr algn="ctr" defTabSz="91435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2400" dirty="0">
              <a:solidFill>
                <a:srgbClr val="3B812F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4" r:id="rId2"/>
    <p:sldLayoutId id="2147483677" r:id="rId3"/>
    <p:sldLayoutId id="2147483678" r:id="rId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5pPr>
      <a:lvl6pPr marL="457177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6pPr>
      <a:lvl7pPr marL="914353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7pPr>
      <a:lvl8pPr marL="137153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8pPr>
      <a:lvl9pPr marL="1828706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9pPr>
    </p:titleStyle>
    <p:bodyStyle>
      <a:lvl1pPr marL="342882" indent="-342882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30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69890" indent="-325421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600">
          <a:solidFill>
            <a:schemeClr val="tx1"/>
          </a:solidFill>
          <a:latin typeface="+mn-lt"/>
          <a:ea typeface="ＭＳ Ｐゴシック" pitchFamily="-110" charset="-128"/>
        </a:defRPr>
      </a:lvl2pPr>
      <a:lvl3pPr marL="1022298" indent="-35082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200">
          <a:solidFill>
            <a:schemeClr val="tx1"/>
          </a:solidFill>
          <a:latin typeface="+mn-lt"/>
          <a:ea typeface="ＭＳ Ｐゴシック" pitchFamily="-110" charset="-128"/>
        </a:defRPr>
      </a:lvl3pPr>
      <a:lvl4pPr marL="1339782" indent="-315897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 sz="2000">
          <a:solidFill>
            <a:schemeClr val="tx1"/>
          </a:solidFill>
          <a:latin typeface="+mn-lt"/>
          <a:ea typeface="ＭＳ Ｐゴシック" pitchFamily="-110" charset="-128"/>
        </a:defRPr>
      </a:lvl4pPr>
      <a:lvl5pPr marL="1681077" indent="-33970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5pPr>
      <a:lvl6pPr marL="2138254" indent="-33970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6pPr>
      <a:lvl7pPr marL="2595430" indent="-33970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7pPr>
      <a:lvl8pPr marL="3052607" indent="-33970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8pPr>
      <a:lvl9pPr marL="3509783" indent="-33970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96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l" defTabSz="914353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8 Sept 2010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1"/>
            <a:ext cx="28956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ctr" defTabSz="914353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r>
              <a:rPr lang="en-US" dirty="0" err="1" smtClean="0">
                <a:ea typeface="ＭＳ Ｐゴシック" charset="-128"/>
                <a:cs typeface="ＭＳ Ｐゴシック" charset="-128"/>
              </a:rPr>
              <a:t>L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. Rossi - HL-</a:t>
            </a:r>
            <a:r>
              <a:rPr lang="en-US" dirty="0" err="1" smtClean="0">
                <a:ea typeface="ＭＳ Ｐゴシック" charset="-128"/>
                <a:cs typeface="ＭＳ Ｐゴシック" charset="-128"/>
              </a:rPr>
              <a:t>LHC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 Design Study 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r" defTabSz="914353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478F55B3-D50B-ED42-BC11-F246407F4CF1}" type="slidenum">
              <a:rPr lang="en-US" smtClean="0">
                <a:ea typeface="ＭＳ Ｐゴシック" charset="-128"/>
                <a:cs typeface="ＭＳ Ｐゴシック" charset="-128"/>
              </a:rPr>
              <a:pPr>
                <a:defRPr/>
              </a:pPr>
              <a:t>‹#›</a:t>
            </a:fld>
            <a:endParaRPr lang="en-US" dirty="0">
              <a:ea typeface="ＭＳ Ｐゴシック" charset="-128"/>
              <a:cs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1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35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53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70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882" indent="-34288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12" indent="-28573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2942" indent="-2285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118" indent="-2285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295" indent="-2285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471" indent="-228588" algn="l" defTabSz="9143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8" indent="-228588" algn="l" defTabSz="9143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5" indent="-228588" algn="l" defTabSz="9143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1" indent="-228588" algn="l" defTabSz="9143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2737"/>
            <a:ext cx="8229600" cy="5073427"/>
          </a:xfrm>
          <a:prstGeom prst="rect">
            <a:avLst/>
          </a:prstGeom>
        </p:spPr>
        <p:txBody>
          <a:bodyPr vert="horz" lIns="91435" tIns="45718" rIns="91435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l" defTabSz="457177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889D7-B6C9-3949-9ED8-25570DDF698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6/15/12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1"/>
            <a:ext cx="28956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ctr" defTabSz="457177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r" defTabSz="457177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15498-D0D5-1F4D-9D20-5FE842BB6B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4493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txStyles>
    <p:titleStyle>
      <a:lvl1pPr algn="ctr" defTabSz="4571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2" indent="-342882" algn="l" defTabSz="45717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2" indent="-285736" algn="l" defTabSz="45717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8" algn="l" defTabSz="45717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18" indent="-228588" algn="l" defTabSz="45717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5" indent="-228588" algn="l" defTabSz="45717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1" indent="-228588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8" indent="-228588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5" indent="-228588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1" indent="-228588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6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 defTabSz="457177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7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 defTabSz="457177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2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 defTabSz="457177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 defTabSz="457177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lIns="91435" tIns="45718" rIns="91435" bIns="45718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 lIns="91435" tIns="45718" rIns="91435" bIns="45718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1"/>
            <a:ext cx="2133600" cy="476250"/>
          </a:xfrm>
          <a:prstGeom prst="rect">
            <a:avLst/>
          </a:prstGeom>
        </p:spPr>
        <p:txBody>
          <a:bodyPr lIns="91435" tIns="45718" rIns="91435" bIns="45718" anchor="b"/>
          <a:lstStyle>
            <a:lvl1pPr algn="r" defTabSz="457177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June 14th 2012</a:t>
            </a:r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1"/>
            <a:ext cx="2895600" cy="476250"/>
          </a:xfrm>
          <a:prstGeom prst="rect">
            <a:avLst/>
          </a:prstGeom>
        </p:spPr>
        <p:txBody>
          <a:bodyPr lIns="91435" tIns="45718" rIns="91435" bIns="45718" anchor="b"/>
          <a:lstStyle>
            <a:lvl1pPr defTabSz="457177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r>
              <a:rPr lang="en-US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John Osborne</a:t>
            </a:r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1"/>
            <a:ext cx="457200" cy="476250"/>
          </a:xfrm>
          <a:prstGeom prst="rect">
            <a:avLst/>
          </a:prstGeom>
        </p:spPr>
        <p:txBody>
          <a:bodyPr lIns="91435" tIns="45718" rIns="91435" bIns="45718" anchor="b"/>
          <a:lstStyle>
            <a:lvl1pPr algn="ctr" defTabSz="457177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00F17EA6-C7F3-1D41-A54D-0CC9A6BD10C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 defTabSz="457177"/>
            <a:endParaRPr lang="en-US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41" indent="-283450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47" indent="-237732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23" indent="-228588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24" indent="-173727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382" indent="-182871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682" indent="-182871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8984" indent="-182871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141" indent="-182871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443" indent="-182871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35" tIns="45718" rIns="91435" bIns="45718" anchor="t" compatLnSpc="1"/>
          <a:lstStyle/>
          <a:p>
            <a:pPr defTabSz="914353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35" tIns="45718" rIns="91435" bIns="45718" anchor="t" compatLnSpc="1"/>
          <a:lstStyle/>
          <a:p>
            <a:pPr defTabSz="914353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18" tIns="45718" rIns="45718" bIns="45718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467600" cy="4525963"/>
          </a:xfrm>
          <a:prstGeom prst="rect">
            <a:avLst/>
          </a:prstGeom>
        </p:spPr>
        <p:txBody>
          <a:bodyPr vert="horz" lIns="91435" tIns="45718" rIns="91435" bIns="45718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5"/>
            <a:ext cx="2133600" cy="365125"/>
          </a:xfrm>
          <a:prstGeom prst="rect">
            <a:avLst/>
          </a:prstGeom>
        </p:spPr>
        <p:txBody>
          <a:bodyPr vert="horz" lIns="91435" tIns="45718" rIns="91435" bIns="0" anchor="b"/>
          <a:lstStyle>
            <a:lvl1pPr algn="l" defTabSz="914353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dirty="0" err="1" smtClean="0">
                <a:solidFill>
                  <a:srgbClr val="D4D2D0">
                    <a:shade val="50000"/>
                  </a:srgbClr>
                </a:solidFill>
              </a:rPr>
              <a:t>LHeC</a:t>
            </a:r>
            <a:r>
              <a:rPr lang="en-US" dirty="0" smtClean="0">
                <a:solidFill>
                  <a:srgbClr val="D4D2D0">
                    <a:shade val="50000"/>
                  </a:srgbClr>
                </a:solidFill>
              </a:rPr>
              <a:t> Workshop 14-15 June 2012</a:t>
            </a:r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1" y="6422065"/>
            <a:ext cx="2895600" cy="365125"/>
          </a:xfrm>
          <a:prstGeom prst="rect">
            <a:avLst/>
          </a:prstGeom>
        </p:spPr>
        <p:txBody>
          <a:bodyPr vert="horz" lIns="0" tIns="45718" rIns="0" bIns="0" anchor="b"/>
          <a:lstStyle>
            <a:lvl1pPr algn="ctr" defTabSz="914353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D4D2D0">
                    <a:shade val="50000"/>
                  </a:srgbClr>
                </a:solidFill>
              </a:rPr>
              <a:t>Sylvain </a:t>
            </a:r>
            <a:r>
              <a:rPr lang="en-US" dirty="0" err="1" smtClean="0">
                <a:solidFill>
                  <a:srgbClr val="D4D2D0">
                    <a:shade val="50000"/>
                  </a:srgbClr>
                </a:solidFill>
              </a:rPr>
              <a:t>Weisz</a:t>
            </a:r>
            <a:r>
              <a:rPr lang="en-US" dirty="0" smtClean="0">
                <a:solidFill>
                  <a:srgbClr val="D4D2D0">
                    <a:shade val="50000"/>
                  </a:srgbClr>
                </a:solidFill>
              </a:rPr>
              <a:t> - CERN/DG-DI-DAT</a:t>
            </a:r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5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defTabSz="914353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3AD7EFD-DBAB-4DBB-B81F-E5E222D1FEBD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2" r:id="rId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02" indent="-38402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39" indent="-274306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789" indent="-256019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095" indent="-237732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396" indent="-182871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97" indent="-18287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41" indent="-18287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587" indent="-18287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01" indent="-18287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35" tIns="45718" rIns="91435" bIns="45718" anchor="t" compatLnSpc="1"/>
          <a:lstStyle/>
          <a:p>
            <a:pPr defTabSz="914353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35" tIns="45718" rIns="91435" bIns="45718" anchor="t" compatLnSpc="1"/>
          <a:lstStyle/>
          <a:p>
            <a:pPr defTabSz="914353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18" tIns="45718" rIns="45718" bIns="45718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467600" cy="4525963"/>
          </a:xfrm>
          <a:prstGeom prst="rect">
            <a:avLst/>
          </a:prstGeom>
        </p:spPr>
        <p:txBody>
          <a:bodyPr vert="horz" lIns="91435" tIns="45718" rIns="91435" bIns="45718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5"/>
            <a:ext cx="2133600" cy="365125"/>
          </a:xfrm>
          <a:prstGeom prst="rect">
            <a:avLst/>
          </a:prstGeom>
        </p:spPr>
        <p:txBody>
          <a:bodyPr vert="horz" lIns="91435" tIns="45718" rIns="91435" bIns="0" anchor="b"/>
          <a:lstStyle>
            <a:lvl1pPr algn="l" defTabSz="914353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dirty="0" err="1" smtClean="0">
                <a:solidFill>
                  <a:srgbClr val="D4D2D0">
                    <a:shade val="50000"/>
                  </a:srgbClr>
                </a:solidFill>
              </a:rPr>
              <a:t>LHeC</a:t>
            </a:r>
            <a:r>
              <a:rPr lang="en-US" dirty="0" smtClean="0">
                <a:solidFill>
                  <a:srgbClr val="D4D2D0">
                    <a:shade val="50000"/>
                  </a:srgbClr>
                </a:solidFill>
              </a:rPr>
              <a:t> Workshop 14-15 June 2012</a:t>
            </a:r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1" y="6422065"/>
            <a:ext cx="2895600" cy="365125"/>
          </a:xfrm>
          <a:prstGeom prst="rect">
            <a:avLst/>
          </a:prstGeom>
        </p:spPr>
        <p:txBody>
          <a:bodyPr vert="horz" lIns="0" tIns="45718" rIns="0" bIns="0" anchor="b"/>
          <a:lstStyle>
            <a:lvl1pPr algn="ctr" defTabSz="914353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D4D2D0">
                    <a:shade val="50000"/>
                  </a:srgbClr>
                </a:solidFill>
              </a:rPr>
              <a:t>Sylvain </a:t>
            </a:r>
            <a:r>
              <a:rPr lang="en-US" dirty="0" err="1" smtClean="0">
                <a:solidFill>
                  <a:srgbClr val="D4D2D0">
                    <a:shade val="50000"/>
                  </a:srgbClr>
                </a:solidFill>
              </a:rPr>
              <a:t>Weisz</a:t>
            </a:r>
            <a:r>
              <a:rPr lang="en-US" dirty="0" smtClean="0">
                <a:solidFill>
                  <a:srgbClr val="D4D2D0">
                    <a:shade val="50000"/>
                  </a:srgbClr>
                </a:solidFill>
              </a:rPr>
              <a:t> - CERN/DG-DI-DAT</a:t>
            </a:r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5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defTabSz="914353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3AD7EFD-DBAB-4DBB-B81F-E5E222D1FEBD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4" r:id="rId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02" indent="-38402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39" indent="-274306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789" indent="-256019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095" indent="-237732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396" indent="-182871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97" indent="-18287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41" indent="-18287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587" indent="-18287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01" indent="-18287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35" tIns="45718" rIns="91435" bIns="45718" anchor="t" compatLnSpc="1"/>
          <a:lstStyle/>
          <a:p>
            <a:pPr defTabSz="914353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35" tIns="45718" rIns="91435" bIns="45718" anchor="t" compatLnSpc="1"/>
          <a:lstStyle/>
          <a:p>
            <a:pPr defTabSz="914353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18" tIns="45718" rIns="45718" bIns="45718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467600" cy="4525963"/>
          </a:xfrm>
          <a:prstGeom prst="rect">
            <a:avLst/>
          </a:prstGeom>
        </p:spPr>
        <p:txBody>
          <a:bodyPr vert="horz" lIns="91435" tIns="45718" rIns="91435" bIns="45718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5"/>
            <a:ext cx="2133600" cy="365125"/>
          </a:xfrm>
          <a:prstGeom prst="rect">
            <a:avLst/>
          </a:prstGeom>
        </p:spPr>
        <p:txBody>
          <a:bodyPr vert="horz" lIns="91435" tIns="45718" rIns="91435" bIns="0" anchor="b"/>
          <a:lstStyle>
            <a:lvl1pPr algn="l" defTabSz="914353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dirty="0" err="1" smtClean="0">
                <a:solidFill>
                  <a:srgbClr val="D4D2D0">
                    <a:shade val="50000"/>
                  </a:srgbClr>
                </a:solidFill>
              </a:rPr>
              <a:t>LHeC</a:t>
            </a:r>
            <a:r>
              <a:rPr lang="en-US" dirty="0" smtClean="0">
                <a:solidFill>
                  <a:srgbClr val="D4D2D0">
                    <a:shade val="50000"/>
                  </a:srgbClr>
                </a:solidFill>
              </a:rPr>
              <a:t> Workshop 14-15 June 2012</a:t>
            </a:r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1" y="6422065"/>
            <a:ext cx="2895600" cy="365125"/>
          </a:xfrm>
          <a:prstGeom prst="rect">
            <a:avLst/>
          </a:prstGeom>
        </p:spPr>
        <p:txBody>
          <a:bodyPr vert="horz" lIns="0" tIns="45718" rIns="0" bIns="0" anchor="b"/>
          <a:lstStyle>
            <a:lvl1pPr algn="ctr" defTabSz="914353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D4D2D0">
                    <a:shade val="50000"/>
                  </a:srgbClr>
                </a:solidFill>
              </a:rPr>
              <a:t>Sylvain </a:t>
            </a:r>
            <a:r>
              <a:rPr lang="en-US" dirty="0" err="1" smtClean="0">
                <a:solidFill>
                  <a:srgbClr val="D4D2D0">
                    <a:shade val="50000"/>
                  </a:srgbClr>
                </a:solidFill>
              </a:rPr>
              <a:t>Weisz</a:t>
            </a:r>
            <a:r>
              <a:rPr lang="en-US" dirty="0" smtClean="0">
                <a:solidFill>
                  <a:srgbClr val="D4D2D0">
                    <a:shade val="50000"/>
                  </a:srgbClr>
                </a:solidFill>
              </a:rPr>
              <a:t> - CERN/DG-DI-DAT</a:t>
            </a:r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5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defTabSz="914353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3AD7EFD-DBAB-4DBB-B81F-E5E222D1FEBD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02" indent="-38402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39" indent="-274306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789" indent="-256019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095" indent="-237732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396" indent="-182871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97" indent="-18287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41" indent="-18287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587" indent="-18287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01" indent="-18287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35" tIns="45718" rIns="91435" bIns="45718" anchor="t" compatLnSpc="1"/>
          <a:lstStyle/>
          <a:p>
            <a:pPr defTabSz="914353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35" tIns="45718" rIns="91435" bIns="45718" anchor="t" compatLnSpc="1"/>
          <a:lstStyle/>
          <a:p>
            <a:pPr defTabSz="914353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18" tIns="45718" rIns="45718" bIns="45718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467600" cy="4525963"/>
          </a:xfrm>
          <a:prstGeom prst="rect">
            <a:avLst/>
          </a:prstGeom>
        </p:spPr>
        <p:txBody>
          <a:bodyPr vert="horz" lIns="91435" tIns="45718" rIns="91435" bIns="45718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5"/>
            <a:ext cx="2133600" cy="365125"/>
          </a:xfrm>
          <a:prstGeom prst="rect">
            <a:avLst/>
          </a:prstGeom>
        </p:spPr>
        <p:txBody>
          <a:bodyPr vert="horz" lIns="91435" tIns="45718" rIns="91435" bIns="0" anchor="b"/>
          <a:lstStyle>
            <a:lvl1pPr algn="l" defTabSz="914353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dirty="0" err="1" smtClean="0">
                <a:solidFill>
                  <a:srgbClr val="D4D2D0">
                    <a:shade val="50000"/>
                  </a:srgbClr>
                </a:solidFill>
              </a:rPr>
              <a:t>LHeC</a:t>
            </a:r>
            <a:r>
              <a:rPr lang="en-US" dirty="0" smtClean="0">
                <a:solidFill>
                  <a:srgbClr val="D4D2D0">
                    <a:shade val="50000"/>
                  </a:srgbClr>
                </a:solidFill>
              </a:rPr>
              <a:t> Workshop 14-15 June 2012</a:t>
            </a:r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1" y="6422065"/>
            <a:ext cx="2895600" cy="365125"/>
          </a:xfrm>
          <a:prstGeom prst="rect">
            <a:avLst/>
          </a:prstGeom>
        </p:spPr>
        <p:txBody>
          <a:bodyPr vert="horz" lIns="0" tIns="45718" rIns="0" bIns="0" anchor="b"/>
          <a:lstStyle>
            <a:lvl1pPr algn="ctr" defTabSz="914353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D4D2D0">
                    <a:shade val="50000"/>
                  </a:srgbClr>
                </a:solidFill>
              </a:rPr>
              <a:t>Sylvain </a:t>
            </a:r>
            <a:r>
              <a:rPr lang="en-US" dirty="0" err="1" smtClean="0">
                <a:solidFill>
                  <a:srgbClr val="D4D2D0">
                    <a:shade val="50000"/>
                  </a:srgbClr>
                </a:solidFill>
              </a:rPr>
              <a:t>Weisz</a:t>
            </a:r>
            <a:r>
              <a:rPr lang="en-US" dirty="0" smtClean="0">
                <a:solidFill>
                  <a:srgbClr val="D4D2D0">
                    <a:shade val="50000"/>
                  </a:srgbClr>
                </a:solidFill>
              </a:rPr>
              <a:t> - CERN/DG-DI-DAT</a:t>
            </a:r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5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defTabSz="914353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3AD7EFD-DBAB-4DBB-B81F-E5E222D1FEBD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02" indent="-38402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39" indent="-274306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789" indent="-256019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095" indent="-237732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396" indent="-182871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97" indent="-18287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41" indent="-18287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587" indent="-18287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01" indent="-18287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7.jpeg"/><Relationship Id="rId3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oleObject" Target="../embeddings/oleObject1.bin"/><Relationship Id="rId5" Type="http://schemas.openxmlformats.org/officeDocument/2006/relationships/oleObject" Target="../embeddings/oleObject2.bin"/><Relationship Id="rId6" Type="http://schemas.openxmlformats.org/officeDocument/2006/relationships/oleObject" Target="../embeddings/oleObject3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4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jpeg"/><Relationship Id="rId1" Type="http://schemas.openxmlformats.org/officeDocument/2006/relationships/slideLayout" Target="../slideLayouts/slideLayout32.xml"/><Relationship Id="rId2" Type="http://schemas.openxmlformats.org/officeDocument/2006/relationships/image" Target="../media/image4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7" Type="http://schemas.openxmlformats.org/officeDocument/2006/relationships/image" Target="../media/image50.png"/><Relationship Id="rId1" Type="http://schemas.openxmlformats.org/officeDocument/2006/relationships/slideLayout" Target="../slideLayouts/slideLayout31.xml"/><Relationship Id="rId2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31.xml"/><Relationship Id="rId2" Type="http://schemas.openxmlformats.org/officeDocument/2006/relationships/image" Target="../media/image5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31.xml"/><Relationship Id="rId2" Type="http://schemas.openxmlformats.org/officeDocument/2006/relationships/image" Target="../media/image5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7" Type="http://schemas.openxmlformats.org/officeDocument/2006/relationships/image" Target="../media/image63.png"/><Relationship Id="rId1" Type="http://schemas.openxmlformats.org/officeDocument/2006/relationships/slideLayout" Target="../slideLayouts/slideLayout31.xml"/><Relationship Id="rId2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66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4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70.png"/><Relationship Id="rId5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8.png"/><Relationship Id="rId3" Type="http://schemas.openxmlformats.org/officeDocument/2006/relationships/image" Target="../media/image19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72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3.png"/><Relationship Id="rId3" Type="http://schemas.openxmlformats.org/officeDocument/2006/relationships/image" Target="../media/image14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4.png"/><Relationship Id="rId3" Type="http://schemas.openxmlformats.org/officeDocument/2006/relationships/image" Target="../media/image1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5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4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NULL"/><Relationship Id="rId5" Type="http://schemas.openxmlformats.org/officeDocument/2006/relationships/image" Target="NULL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76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err="1" smtClean="0">
                <a:solidFill>
                  <a:srgbClr val="FF0000"/>
                </a:solidFill>
              </a:rPr>
              <a:t>LHeC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793752" y="422278"/>
            <a:ext cx="5707061" cy="492126"/>
            <a:chOff x="288" y="720"/>
            <a:chExt cx="5730" cy="310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16 Presentation</a:t>
              </a:r>
              <a:r>
                <a:rPr lang="en-US" sz="20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</a:t>
              </a:r>
              <a:endParaRPr lang="en-US" sz="2000" dirty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6755" y="336352"/>
            <a:ext cx="803274" cy="495390"/>
          </a:xfrm>
          <a:prstGeom prst="rect">
            <a:avLst/>
          </a:prstGeom>
        </p:spPr>
      </p:pic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8" name="Picture 27" descr="Screen Shot 2012-06-14 at 9.55.32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5394" y="977900"/>
            <a:ext cx="4258607" cy="2540000"/>
          </a:xfrm>
          <a:prstGeom prst="rect">
            <a:avLst/>
          </a:prstGeom>
        </p:spPr>
      </p:pic>
      <p:pic>
        <p:nvPicPr>
          <p:cNvPr id="29" name="Picture 28" descr="Screen Shot 2012-06-14 at 9.54.14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939801"/>
            <a:ext cx="5610976" cy="520382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292638" y="1042189"/>
            <a:ext cx="8440078" cy="4339645"/>
          </a:xfrm>
          <a:prstGeom prst="rect">
            <a:avLst/>
          </a:prstGeom>
          <a:solidFill>
            <a:schemeClr val="bg1"/>
          </a:solidFill>
        </p:spPr>
        <p:txBody>
          <a:bodyPr wrap="square" lIns="91435" tIns="45718" rIns="91435" bIns="45718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Impressive Progress for RR and </a:t>
            </a:r>
            <a:r>
              <a:rPr lang="en-US" sz="3600" b="1" dirty="0" err="1" smtClean="0">
                <a:solidFill>
                  <a:srgbClr val="FF0000"/>
                </a:solidFill>
              </a:rPr>
              <a:t>LR</a:t>
            </a:r>
            <a:r>
              <a:rPr lang="en-US" sz="3600" b="1" dirty="0" smtClean="0">
                <a:solidFill>
                  <a:srgbClr val="FF0000"/>
                </a:solidFill>
              </a:rPr>
              <a:t>!</a:t>
            </a:r>
          </a:p>
          <a:p>
            <a:pPr algn="ctr"/>
            <a:endParaRPr lang="en-US" sz="3600" b="1" dirty="0" smtClean="0">
              <a:solidFill>
                <a:srgbClr val="FF0000"/>
              </a:solidFill>
            </a:endParaRPr>
          </a:p>
          <a:p>
            <a:pPr algn="ctr">
              <a:buFont typeface="Wingdings" pitchFamily="1" charset="2"/>
              <a:buChar char="è"/>
            </a:pPr>
            <a:r>
              <a:rPr lang="en-US" sz="3600" dirty="0" smtClean="0"/>
              <a:t> Most of the Work done on Good </a:t>
            </a:r>
            <a:r>
              <a:rPr lang="en-US" sz="3600" dirty="0" smtClean="0"/>
              <a:t>Will</a:t>
            </a:r>
          </a:p>
          <a:p>
            <a:pPr algn="ctr"/>
            <a:r>
              <a:rPr lang="en-US" sz="3600" dirty="0" smtClean="0"/>
              <a:t>and during ‘free’ time</a:t>
            </a:r>
          </a:p>
          <a:p>
            <a:pPr algn="ctr"/>
            <a:endParaRPr lang="en-US" sz="3600" dirty="0" smtClean="0"/>
          </a:p>
          <a:p>
            <a:pPr algn="ctr"/>
            <a:r>
              <a:rPr lang="en-US" sz="3600" dirty="0" smtClean="0"/>
              <a:t> </a:t>
            </a:r>
            <a:r>
              <a:rPr lang="en-US" sz="3600" b="1" dirty="0" smtClean="0">
                <a:solidFill>
                  <a:srgbClr val="008000"/>
                </a:solidFill>
              </a:rPr>
              <a:t>Large </a:t>
            </a:r>
            <a:r>
              <a:rPr lang="en-US" sz="3600" b="1" dirty="0" smtClean="0">
                <a:solidFill>
                  <a:srgbClr val="008000"/>
                </a:solidFill>
              </a:rPr>
              <a:t>Thanks to </a:t>
            </a:r>
            <a:r>
              <a:rPr lang="en-US" sz="3600" b="1" dirty="0" smtClean="0">
                <a:solidFill>
                  <a:srgbClr val="008000"/>
                </a:solidFill>
              </a:rPr>
              <a:t>Everybody!</a:t>
            </a:r>
            <a:r>
              <a:rPr lang="en-US" sz="3600" b="1" dirty="0" smtClean="0">
                <a:solidFill>
                  <a:srgbClr val="008000"/>
                </a:solidFill>
              </a:rPr>
              <a:t>!</a:t>
            </a:r>
          </a:p>
          <a:p>
            <a:pPr algn="ctr"/>
            <a:endParaRPr lang="en-US" sz="3600" dirty="0" smtClean="0"/>
          </a:p>
          <a:p>
            <a:pPr algn="ctr"/>
            <a:r>
              <a:rPr lang="en-US" sz="2400" dirty="0" smtClean="0"/>
              <a:t>(CERN staff &amp; external collaborators)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65386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err="1" smtClean="0">
                <a:solidFill>
                  <a:srgbClr val="FF0000"/>
                </a:solidFill>
              </a:rPr>
              <a:t>LHeC</a:t>
            </a:r>
            <a:r>
              <a:rPr lang="en-US" sz="3600" u="sng" dirty="0" smtClean="0">
                <a:solidFill>
                  <a:srgbClr val="FF0000"/>
                </a:solidFill>
              </a:rPr>
              <a:t> Lattice and Optics Studies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84139" y="607552"/>
            <a:ext cx="9096389" cy="3108326"/>
            <a:chOff x="288" y="720"/>
            <a:chExt cx="5730" cy="1958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1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Ring-Ring: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  <a:endParaRPr lang="en-US" sz="2000" dirty="0" smtClean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-Well advanced including studies on correction systems </a:t>
              </a:r>
              <a:r>
                <a:rPr lang="en-US" sz="2400" dirty="0" smtClean="0">
                  <a:solidFill>
                    <a:srgbClr val="008000"/>
                  </a:solidFill>
                  <a:latin typeface="Zapf Dingbats"/>
                  <a:ea typeface="Zapf Dingbats"/>
                  <a:cs typeface="Zapf Dingbats"/>
                  <a:sym typeface="Wingdings" charset="2"/>
                </a:rPr>
                <a:t>✔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FF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-Spin Rotators and SR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Iteration on SR absorbers with spin rotators and doglegs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Field quality specification for magnets (triplet)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endParaRPr lang="en-US" sz="2400" dirty="0" smtClean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84139" y="3160251"/>
            <a:ext cx="9096389" cy="3108329"/>
            <a:chOff x="288" y="720"/>
            <a:chExt cx="5730" cy="1958"/>
          </a:xfrm>
        </p:grpSpPr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6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1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err="1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Linac</a:t>
              </a: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-Ring: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  <a:endParaRPr lang="en-US" sz="2000" dirty="0" smtClean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-Proof of principle </a:t>
              </a:r>
              <a:r>
                <a:rPr lang="en-US" sz="24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IR</a:t>
              </a: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  <a:r>
                <a:rPr lang="en-US" sz="2400" dirty="0" smtClean="0">
                  <a:solidFill>
                    <a:srgbClr val="008000"/>
                  </a:solidFill>
                  <a:latin typeface="Zapf Dingbats"/>
                  <a:ea typeface="Zapf Dingbats"/>
                  <a:cs typeface="Zapf Dingbats"/>
                  <a:sym typeface="Wingdings" charset="2"/>
                </a:rPr>
                <a:t>✔</a:t>
              </a:r>
              <a:endParaRPr lang="en-US" sz="24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Wingdings" charset="2"/>
              </a:endParaRP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FF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-Integration of proton layout and optics with HL-</a:t>
              </a:r>
              <a:r>
                <a:rPr lang="en-US" sz="2400" dirty="0" err="1" smtClean="0">
                  <a:solidFill>
                    <a:srgbClr val="FF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LHC</a:t>
              </a:r>
              <a:r>
                <a:rPr lang="en-US" sz="2400" dirty="0" smtClean="0">
                  <a:solidFill>
                    <a:srgbClr val="FF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optics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-Correction circuits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-Field quality specifications for magnets (triplet)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-Beam dynamics and operation studies (still many new ideas!!!)</a:t>
              </a:r>
            </a:p>
          </p:txBody>
        </p:sp>
      </p:grp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Assuming that the electron beams can be adapted to the filling scheme of the LHC’s heavy ion beams, the </a:t>
            </a:r>
            <a:r>
              <a:rPr lang="en-US" dirty="0" err="1" smtClean="0"/>
              <a:t>LHeC</a:t>
            </a:r>
            <a:r>
              <a:rPr lang="en-US" dirty="0" smtClean="0"/>
              <a:t> could operate as an electron-ion collider in parallel with normal operation as heavy-ion collider </a:t>
            </a:r>
          </a:p>
          <a:p>
            <a:pPr lvl="1"/>
            <a:r>
              <a:rPr lang="en-US" dirty="0" smtClean="0"/>
              <a:t>Integrated luminosity could be better in dedicated mode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Deuterons require a study on source and pre-injectors to be started with several years lead time</a:t>
            </a:r>
          </a:p>
          <a:p>
            <a:r>
              <a:rPr lang="en-US" baseline="30000" dirty="0" smtClean="0"/>
              <a:t>4</a:t>
            </a:r>
            <a:r>
              <a:rPr lang="en-US" dirty="0" smtClean="0"/>
              <a:t>He beams may be easier if acceptable for physics ??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J.M. Jowett,14/06/2012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2012 CERN-ECFA-NuPECC Workshop on the LHeC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0454" y="29892"/>
            <a:ext cx="2896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i="1" dirty="0" smtClean="0">
                <a:solidFill>
                  <a:srgbClr val="800000"/>
                </a:solidFill>
              </a:rPr>
              <a:t>(</a:t>
            </a:r>
            <a:r>
              <a:rPr lang="de-DE" sz="2400" i="1" dirty="0" err="1" smtClean="0">
                <a:solidFill>
                  <a:srgbClr val="800000"/>
                </a:solidFill>
              </a:rPr>
              <a:t>LHeC</a:t>
            </a:r>
            <a:r>
              <a:rPr lang="de-DE" sz="2400" i="1" dirty="0" smtClean="0">
                <a:solidFill>
                  <a:srgbClr val="800000"/>
                </a:solidFill>
              </a:rPr>
              <a:t> as Ion </a:t>
            </a:r>
            <a:r>
              <a:rPr lang="de-DE" sz="2400" i="1" dirty="0" err="1" smtClean="0">
                <a:solidFill>
                  <a:srgbClr val="800000"/>
                </a:solidFill>
              </a:rPr>
              <a:t>Collider</a:t>
            </a:r>
            <a:r>
              <a:rPr lang="de-DE" sz="2400" i="1" dirty="0" smtClean="0">
                <a:solidFill>
                  <a:srgbClr val="800000"/>
                </a:solidFill>
              </a:rPr>
              <a:t>)</a:t>
            </a:r>
            <a:endParaRPr lang="de-DE" sz="2400" i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0155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28886"/>
            <a:ext cx="8229600" cy="720725"/>
          </a:xfrm>
          <a:solidFill>
            <a:schemeClr val="bg1"/>
          </a:solidFill>
        </p:spPr>
        <p:txBody>
          <a:bodyPr/>
          <a:lstStyle/>
          <a:p>
            <a:pPr algn="ctr" eaLnBrk="1" hangingPunct="1"/>
            <a:r>
              <a:rPr lang="en-US" sz="3600" u="sng" dirty="0" err="1" smtClean="0">
                <a:solidFill>
                  <a:srgbClr val="FF0000"/>
                </a:solidFill>
              </a:rPr>
              <a:t>LHeC</a:t>
            </a:r>
            <a:r>
              <a:rPr lang="en-US" sz="3600" u="sng" dirty="0" smtClean="0">
                <a:solidFill>
                  <a:srgbClr val="FF0000"/>
                </a:solidFill>
              </a:rPr>
              <a:t> </a:t>
            </a:r>
            <a:r>
              <a:rPr lang="en-US" sz="3600" u="sng" dirty="0" err="1" smtClean="0">
                <a:solidFill>
                  <a:srgbClr val="FF0000"/>
                </a:solidFill>
              </a:rPr>
              <a:t>p</a:t>
            </a:r>
            <a:r>
              <a:rPr lang="en-US" sz="3600" u="sng" dirty="0" smtClean="0">
                <a:solidFill>
                  <a:srgbClr val="FF0000"/>
                </a:solidFill>
              </a:rPr>
              <a:t>-Ion collider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84139" y="899652"/>
            <a:ext cx="9096389" cy="3754438"/>
            <a:chOff x="288" y="720"/>
            <a:chExt cx="5730" cy="2365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2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Personal comments: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</a:p>
            <a:p>
              <a:pPr>
                <a:buFont typeface="Arial"/>
                <a:buChar char="•"/>
              </a:pPr>
              <a:r>
                <a:rPr lang="en-US" sz="2400" b="1" dirty="0" err="1" smtClean="0">
                  <a:solidFill>
                    <a:srgbClr val="800000"/>
                  </a:solidFill>
                </a:rPr>
                <a:t>RF</a:t>
              </a:r>
              <a:r>
                <a:rPr lang="en-US" sz="2400" b="1" dirty="0" smtClean="0">
                  <a:solidFill>
                    <a:srgbClr val="800000"/>
                  </a:solidFill>
                </a:rPr>
                <a:t> </a:t>
              </a:r>
              <a:r>
                <a:rPr lang="en-US" sz="2400" b="1" dirty="0" err="1" smtClean="0">
                  <a:solidFill>
                    <a:srgbClr val="800000"/>
                  </a:solidFill>
                </a:rPr>
                <a:t>tuneability</a:t>
              </a:r>
              <a:r>
                <a:rPr lang="en-US" sz="2400" b="1" dirty="0" smtClean="0">
                  <a:solidFill>
                    <a:srgbClr val="800000"/>
                  </a:solidFill>
                </a:rPr>
                <a:t> for coping with different revolution frequencies of </a:t>
              </a:r>
              <a:r>
                <a:rPr lang="en-US" sz="2400" b="1" dirty="0" err="1" smtClean="0">
                  <a:solidFill>
                    <a:srgbClr val="800000"/>
                  </a:solidFill>
                </a:rPr>
                <a:t>p</a:t>
              </a:r>
              <a:r>
                <a:rPr lang="en-US" sz="2400" b="1" dirty="0" smtClean="0">
                  <a:solidFill>
                    <a:srgbClr val="800000"/>
                  </a:solidFill>
                </a:rPr>
                <a:t> &amp; ions</a:t>
              </a:r>
              <a:r>
                <a:rPr lang="en-US" sz="2400" b="1" dirty="0" smtClean="0">
                  <a:solidFill>
                    <a:srgbClr val="800000"/>
                  </a:solidFill>
                </a:rPr>
                <a:t>! </a:t>
              </a:r>
              <a:r>
                <a:rPr lang="en-US" sz="2400" dirty="0" smtClean="0">
                  <a:solidFill>
                    <a:srgbClr val="800000"/>
                  </a:solidFill>
                  <a:latin typeface="Zapf Dingbats"/>
                  <a:ea typeface="Zapf Dingbats"/>
                  <a:cs typeface="Zapf Dingbats"/>
                  <a:sym typeface="Wingdings" charset="2"/>
                </a:rPr>
                <a:t>✔ </a:t>
              </a:r>
              <a:r>
                <a:rPr lang="en-US" sz="2400" b="1" dirty="0" smtClean="0">
                  <a:solidFill>
                    <a:srgbClr val="800000"/>
                  </a:solidFill>
                  <a:sym typeface="Wingdings" charset="2"/>
                </a:rPr>
                <a:t>(probably not an issue but needs to be looked at)</a:t>
              </a:r>
              <a:endParaRPr lang="en-US" sz="2400" dirty="0" smtClean="0">
                <a:solidFill>
                  <a:srgbClr val="800000"/>
                </a:solidFill>
                <a:latin typeface="Zapf Dingbats"/>
                <a:ea typeface="Zapf Dingbats"/>
                <a:cs typeface="Zapf Dingbats"/>
                <a:sym typeface="Wingdings" charset="2"/>
              </a:endParaRPr>
            </a:p>
            <a:p>
              <a:pPr lvl="0">
                <a:buFont typeface="Arial"/>
                <a:buChar char="•"/>
              </a:pPr>
              <a:endParaRPr lang="en-US" sz="2400" b="1" dirty="0" smtClean="0">
                <a:solidFill>
                  <a:srgbClr val="800000"/>
                </a:solidFill>
              </a:endParaRPr>
            </a:p>
            <a:p>
              <a:pPr>
                <a:buFont typeface="Arial"/>
                <a:buChar char="•"/>
              </a:pPr>
              <a:endParaRPr lang="en-US" sz="2400" b="1" dirty="0" smtClean="0">
                <a:solidFill>
                  <a:srgbClr val="800000"/>
                </a:solidFill>
              </a:endParaRPr>
            </a:p>
            <a:p>
              <a:pPr>
                <a:buFont typeface="Arial"/>
                <a:buChar char="•"/>
              </a:pPr>
              <a:r>
                <a:rPr lang="en-US" sz="2400" b="1" dirty="0" smtClean="0">
                  <a:solidFill>
                    <a:srgbClr val="800000"/>
                  </a:solidFill>
                </a:rPr>
                <a:t>Ion program during HL-</a:t>
              </a:r>
              <a:r>
                <a:rPr lang="en-US" sz="2400" b="1" dirty="0" err="1" smtClean="0">
                  <a:solidFill>
                    <a:srgbClr val="800000"/>
                  </a:solidFill>
                </a:rPr>
                <a:t>LHC</a:t>
              </a:r>
              <a:r>
                <a:rPr lang="en-US" sz="2400" b="1" dirty="0" smtClean="0">
                  <a:solidFill>
                    <a:srgbClr val="800000"/>
                  </a:solidFill>
                </a:rPr>
                <a:t> phase without ALICE</a:t>
              </a:r>
              <a:r>
                <a:rPr lang="en-US" sz="2400" b="1" dirty="0" smtClean="0">
                  <a:solidFill>
                    <a:srgbClr val="800000"/>
                  </a:solidFill>
                </a:rPr>
                <a:t>?</a:t>
              </a:r>
            </a:p>
            <a:p>
              <a:pPr>
                <a:buFont typeface="Arial"/>
                <a:buChar char="•"/>
              </a:pPr>
              <a:endParaRPr lang="en-US" sz="24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Wingdings" charset="2"/>
              </a:endParaRP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-CDR assumption was that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LHeC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runs parasitically to HL-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LHC</a:t>
              </a:r>
              <a:endParaRPr lang="en-US" sz="24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endParaRPr lang="en-US" sz="2400" dirty="0" smtClean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684" y="725969"/>
            <a:ext cx="7117522" cy="41477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870" y="5579243"/>
            <a:ext cx="8150087" cy="455949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6846956" y="5239920"/>
            <a:ext cx="1778000" cy="1588"/>
          </a:xfrm>
          <a:prstGeom prst="straightConnector1">
            <a:avLst/>
          </a:prstGeom>
          <a:ln w="31750">
            <a:solidFill>
              <a:srgbClr val="FF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001565" y="4873764"/>
            <a:ext cx="1498327" cy="373648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LS3 --- HL LHC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299105" y="5813442"/>
            <a:ext cx="480462" cy="2217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4206" y="129025"/>
            <a:ext cx="803274" cy="49539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77310" y="165680"/>
            <a:ext cx="4000584" cy="461651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r>
              <a:rPr lang="en-US" sz="2400" b="1" dirty="0" err="1" smtClean="0">
                <a:solidFill>
                  <a:srgbClr val="1B337E"/>
                </a:solidFill>
              </a:rPr>
              <a:t>LHeC</a:t>
            </a:r>
            <a:r>
              <a:rPr lang="en-US" sz="2400" b="1" dirty="0" smtClean="0">
                <a:solidFill>
                  <a:srgbClr val="1B337E"/>
                </a:solidFill>
              </a:rPr>
              <a:t> Tentative Time Schedule</a:t>
            </a:r>
            <a:endParaRPr lang="en-US" sz="2400" b="1" dirty="0">
              <a:solidFill>
                <a:srgbClr val="1B337E"/>
              </a:solidFill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E2A25B-9314-1444-BC47-A74146C8819A}" type="slidenum">
              <a:rPr lang="en-US" smtClean="0">
                <a:solidFill>
                  <a:srgbClr val="898989"/>
                </a:solidFill>
              </a:rPr>
              <a:pPr/>
              <a:t>14</a:t>
            </a:fld>
            <a:endParaRPr lang="en-US" smtClean="0">
              <a:solidFill>
                <a:srgbClr val="898989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077200" y="3523713"/>
          <a:ext cx="1066800" cy="31208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</a:tblGrid>
              <a:tr h="274320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2022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de-DE" sz="12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de-DE" sz="1200" b="1" dirty="0" smtClean="0">
                          <a:solidFill>
                            <a:srgbClr val="000000"/>
                          </a:solidFill>
                        </a:rPr>
                        <a:t>LS3</a:t>
                      </a:r>
                      <a:endParaRPr lang="de-DE" sz="12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Installation of the </a:t>
                      </a:r>
                    </a:p>
                    <a:p>
                      <a:r>
                        <a:rPr lang="en-US" sz="1400" noProof="0" dirty="0" smtClean="0"/>
                        <a:t>HL-</a:t>
                      </a:r>
                      <a:r>
                        <a:rPr lang="en-US" sz="1400" noProof="0" dirty="0" err="1" smtClean="0"/>
                        <a:t>LHC</a:t>
                      </a:r>
                      <a:r>
                        <a:rPr lang="en-US" sz="1400" noProof="0" dirty="0" smtClean="0"/>
                        <a:t> hardware</a:t>
                      </a:r>
                    </a:p>
                    <a:p>
                      <a:r>
                        <a:rPr lang="en-US" sz="1400" noProof="0" dirty="0" smtClean="0">
                          <a:solidFill>
                            <a:srgbClr val="FF0000"/>
                          </a:solidFill>
                        </a:rPr>
                        <a:t>Installation</a:t>
                      </a:r>
                    </a:p>
                    <a:p>
                      <a:r>
                        <a:rPr lang="en-US" sz="1400" noProof="0" dirty="0" smtClean="0">
                          <a:solidFill>
                            <a:srgbClr val="FF0000"/>
                          </a:solidFill>
                        </a:rPr>
                        <a:t>of </a:t>
                      </a:r>
                      <a:r>
                        <a:rPr lang="en-US" sz="1400" noProof="0" dirty="0" err="1" smtClean="0">
                          <a:solidFill>
                            <a:srgbClr val="FF0000"/>
                          </a:solidFill>
                        </a:rPr>
                        <a:t>LHeC</a:t>
                      </a:r>
                      <a:endParaRPr lang="en-US" sz="1400" noProof="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sz="1400" noProof="0" dirty="0" smtClean="0">
                          <a:solidFill>
                            <a:schemeClr val="tx1"/>
                          </a:solidFill>
                        </a:rPr>
                        <a:t>Preparation for HE-</a:t>
                      </a:r>
                      <a:r>
                        <a:rPr lang="en-US" sz="1400" noProof="0" dirty="0" err="1" smtClean="0">
                          <a:solidFill>
                            <a:schemeClr val="tx1"/>
                          </a:solidFill>
                        </a:rPr>
                        <a:t>LHC</a:t>
                      </a:r>
                      <a:endParaRPr lang="en-US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046"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</a:tr>
              <a:tr h="213360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 rot="19773881">
            <a:off x="292638" y="1969289"/>
            <a:ext cx="8440078" cy="2862318"/>
          </a:xfrm>
          <a:prstGeom prst="rect">
            <a:avLst/>
          </a:prstGeom>
          <a:solidFill>
            <a:schemeClr val="bg1"/>
          </a:solidFill>
        </p:spPr>
        <p:txBody>
          <a:bodyPr wrap="square" lIns="91435" tIns="45718" rIns="91435" bIns="45718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800000"/>
                </a:solidFill>
              </a:rPr>
              <a:t>LS1 and LS2 too close to be effectively used for </a:t>
            </a:r>
            <a:r>
              <a:rPr lang="en-US" sz="3600" b="1" dirty="0" err="1" smtClean="0">
                <a:solidFill>
                  <a:srgbClr val="800000"/>
                </a:solidFill>
              </a:rPr>
              <a:t>LHeC</a:t>
            </a:r>
            <a:r>
              <a:rPr lang="en-US" sz="3600" b="1" dirty="0" smtClean="0">
                <a:solidFill>
                  <a:srgbClr val="800000"/>
                </a:solidFill>
              </a:rPr>
              <a:t> activities inside </a:t>
            </a:r>
            <a:r>
              <a:rPr lang="en-US" sz="3600" b="1" dirty="0" err="1" smtClean="0">
                <a:solidFill>
                  <a:srgbClr val="800000"/>
                </a:solidFill>
              </a:rPr>
              <a:t>LHC</a:t>
            </a:r>
            <a:r>
              <a:rPr lang="en-US" sz="3600" b="1" dirty="0" smtClean="0">
                <a:solidFill>
                  <a:srgbClr val="800000"/>
                </a:solidFill>
              </a:rPr>
              <a:t> tunnel!</a:t>
            </a:r>
            <a:endParaRPr lang="en-US" sz="3600" b="1" dirty="0" smtClean="0">
              <a:solidFill>
                <a:srgbClr val="800000"/>
              </a:solidFill>
            </a:endParaRP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Leaves essentially</a:t>
            </a:r>
            <a:r>
              <a:rPr lang="en-US" sz="3600" b="1" dirty="0" smtClean="0">
                <a:solidFill>
                  <a:srgbClr val="FF0000"/>
                </a:solidFill>
              </a:rPr>
              <a:t> only one </a:t>
            </a:r>
            <a:r>
              <a:rPr lang="en-US" sz="3600" b="1" dirty="0" smtClean="0">
                <a:solidFill>
                  <a:srgbClr val="FF0000"/>
                </a:solidFill>
              </a:rPr>
              <a:t>long shutdown for </a:t>
            </a:r>
            <a:r>
              <a:rPr lang="en-US" sz="3600" b="1" dirty="0" err="1" smtClean="0">
                <a:solidFill>
                  <a:srgbClr val="FF0000"/>
                </a:solidFill>
              </a:rPr>
              <a:t>LHeC</a:t>
            </a:r>
            <a:r>
              <a:rPr lang="en-US" sz="3600" b="1" dirty="0" smtClean="0">
                <a:solidFill>
                  <a:srgbClr val="FF0000"/>
                </a:solidFill>
              </a:rPr>
              <a:t> installation</a:t>
            </a:r>
            <a:r>
              <a:rPr lang="en-US" sz="3600" b="1" dirty="0" smtClean="0">
                <a:solidFill>
                  <a:srgbClr val="FF0000"/>
                </a:solidFill>
              </a:rPr>
              <a:t> in / connection with</a:t>
            </a:r>
          </a:p>
          <a:p>
            <a:pPr algn="ctr"/>
            <a:r>
              <a:rPr lang="en-US" sz="3600" b="1" dirty="0" err="1" smtClean="0">
                <a:solidFill>
                  <a:srgbClr val="FF0000"/>
                </a:solidFill>
              </a:rPr>
              <a:t>LHC</a:t>
            </a:r>
            <a:r>
              <a:rPr lang="en-US" sz="3600" b="1" dirty="0" smtClean="0">
                <a:solidFill>
                  <a:srgbClr val="FF0000"/>
                </a:solidFill>
              </a:rPr>
              <a:t> tunnel</a:t>
            </a:r>
            <a:endParaRPr lang="en-US" sz="3600" dirty="0" smtClean="0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7282" y="11857"/>
            <a:ext cx="8136717" cy="87869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Site Features                         </a:t>
            </a:r>
            <a:r>
              <a:rPr lang="en-US" sz="4000" i="1" dirty="0" smtClean="0"/>
              <a:t>Location   </a:t>
            </a:r>
            <a:endParaRPr lang="en-US" sz="4000" i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07282" y="805891"/>
            <a:ext cx="8136718" cy="52982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Location: By-pass tunnels for Ring-Ring</a:t>
            </a:r>
            <a:endParaRPr lang="en-US" sz="2600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June 14th 2012</a:t>
            </a:r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7EA6-C7F3-1D41-A54D-0CC9A6BD10C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15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John Osborne</a:t>
            </a: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pic>
        <p:nvPicPr>
          <p:cNvPr id="12" name="Picture 32" descr="region-aerienne"/>
          <p:cNvPicPr>
            <a:picLocks noChangeAspect="1" noChangeArrowheads="1"/>
          </p:cNvPicPr>
          <p:nvPr/>
        </p:nvPicPr>
        <p:blipFill>
          <a:blip r:embed="rId2" cstate="print"/>
          <a:srcRect b="7997"/>
          <a:stretch>
            <a:fillRect/>
          </a:stretch>
        </p:blipFill>
        <p:spPr bwMode="auto">
          <a:xfrm>
            <a:off x="1007282" y="1296302"/>
            <a:ext cx="8136717" cy="5122428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918966" y="3896264"/>
            <a:ext cx="969133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defTabSz="457177"/>
            <a:r>
              <a:rPr lang="en-US" b="1" dirty="0" smtClean="0">
                <a:solidFill>
                  <a:prstClr val="white"/>
                </a:solidFill>
              </a:rPr>
              <a:t>Border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03096" y="2954324"/>
            <a:ext cx="467753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r" defTabSz="457177"/>
            <a:r>
              <a:rPr lang="en-US" b="1" dirty="0" smtClean="0">
                <a:solidFill>
                  <a:srgbClr val="FEB80A"/>
                </a:solidFill>
              </a:rPr>
              <a:t>P5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62603" y="2250546"/>
            <a:ext cx="635508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defTabSz="457177"/>
            <a:r>
              <a:rPr lang="en-US" b="1" dirty="0" smtClean="0">
                <a:solidFill>
                  <a:prstClr val="white"/>
                </a:solidFill>
              </a:rPr>
              <a:t>Jura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46342" y="2701965"/>
            <a:ext cx="770761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defTabSz="457177"/>
            <a:r>
              <a:rPr lang="en-US" b="1" dirty="0" smtClean="0">
                <a:solidFill>
                  <a:srgbClr val="FEB80A"/>
                </a:solidFill>
              </a:rPr>
              <a:t>P2 IR</a:t>
            </a:r>
            <a:endParaRPr lang="en-US" b="1" dirty="0">
              <a:solidFill>
                <a:srgbClr val="FEB80A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06938" y="3587773"/>
            <a:ext cx="1759458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defTabSz="457177"/>
            <a:r>
              <a:rPr lang="en-US" b="1" dirty="0" smtClean="0">
                <a:solidFill>
                  <a:srgbClr val="FEB80A"/>
                </a:solidFill>
              </a:rPr>
              <a:t>bypass tunnels</a:t>
            </a:r>
            <a:endParaRPr lang="en-US" b="1" dirty="0">
              <a:solidFill>
                <a:srgbClr val="FEB80A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36881" y="3338873"/>
            <a:ext cx="1759458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defTabSz="457177"/>
            <a:r>
              <a:rPr lang="en-US" b="1" dirty="0" smtClean="0">
                <a:solidFill>
                  <a:srgbClr val="FEB80A"/>
                </a:solidFill>
              </a:rPr>
              <a:t>bypass tunnels</a:t>
            </a:r>
            <a:endParaRPr lang="en-US" b="1" dirty="0">
              <a:solidFill>
                <a:srgbClr val="FEB80A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10559" y="3258765"/>
            <a:ext cx="467753" cy="373659"/>
          </a:xfrm>
          <a:prstGeom prst="rect">
            <a:avLst/>
          </a:prstGeom>
        </p:spPr>
        <p:txBody>
          <a:bodyPr wrap="none" lIns="91435" tIns="45718" rIns="91435" bIns="45718">
            <a:spAutoFit/>
          </a:bodyPr>
          <a:lstStyle/>
          <a:p>
            <a:pPr defTabSz="457177"/>
            <a:r>
              <a:rPr lang="en-US" b="1" dirty="0">
                <a:solidFill>
                  <a:srgbClr val="FEB80A"/>
                </a:solidFill>
              </a:rPr>
              <a:t>P1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8181976" y="3133726"/>
            <a:ext cx="752475" cy="504825"/>
          </a:xfrm>
          <a:custGeom>
            <a:avLst/>
            <a:gdLst>
              <a:gd name="connsiteX0" fmla="*/ 0 w 752475"/>
              <a:gd name="connsiteY0" fmla="*/ 0 h 504825"/>
              <a:gd name="connsiteX1" fmla="*/ 466725 w 752475"/>
              <a:gd name="connsiteY1" fmla="*/ 114300 h 504825"/>
              <a:gd name="connsiteX2" fmla="*/ 695325 w 752475"/>
              <a:gd name="connsiteY2" fmla="*/ 352425 h 504825"/>
              <a:gd name="connsiteX3" fmla="*/ 752475 w 752475"/>
              <a:gd name="connsiteY3" fmla="*/ 504825 h 504825"/>
              <a:gd name="connsiteX4" fmla="*/ 752475 w 752475"/>
              <a:gd name="connsiteY4" fmla="*/ 50482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475" h="504825">
                <a:moveTo>
                  <a:pt x="0" y="0"/>
                </a:moveTo>
                <a:cubicBezTo>
                  <a:pt x="175419" y="27781"/>
                  <a:pt x="350838" y="55563"/>
                  <a:pt x="466725" y="114300"/>
                </a:cubicBezTo>
                <a:cubicBezTo>
                  <a:pt x="582612" y="173037"/>
                  <a:pt x="647700" y="287338"/>
                  <a:pt x="695325" y="352425"/>
                </a:cubicBezTo>
                <a:cubicBezTo>
                  <a:pt x="742950" y="417513"/>
                  <a:pt x="752475" y="504825"/>
                  <a:pt x="752475" y="504825"/>
                </a:cubicBezTo>
                <a:lnTo>
                  <a:pt x="752475" y="504825"/>
                </a:lnTo>
              </a:path>
            </a:pathLst>
          </a:custGeom>
          <a:ln w="50800" cap="rnd">
            <a:solidFill>
              <a:srgbClr val="FF0000"/>
            </a:solidFill>
          </a:ln>
          <a:effectLst>
            <a:outerShdw blurRad="38100" dist="38100" dir="6480000" rotWithShape="0">
              <a:srgbClr val="000000">
                <a:alpha val="87000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6350">
            <a:bevelT w="0" h="0"/>
            <a:contourClr>
              <a:schemeClr val="accent3">
                <a:lumMod val="75000"/>
              </a:schemeClr>
            </a:contourClr>
          </a:sp3d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lIns="91435" tIns="45718" rIns="91435" bIns="45718" rtlCol="0" anchor="ctr"/>
          <a:lstStyle/>
          <a:p>
            <a:pPr algn="ctr" defTabSz="457177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" name="Freeform 1"/>
          <p:cNvSpPr/>
          <p:nvPr/>
        </p:nvSpPr>
        <p:spPr>
          <a:xfrm>
            <a:off x="3172544" y="3351573"/>
            <a:ext cx="310431" cy="398103"/>
          </a:xfrm>
          <a:custGeom>
            <a:avLst/>
            <a:gdLst>
              <a:gd name="connsiteX0" fmla="*/ 31031 w 310431"/>
              <a:gd name="connsiteY0" fmla="*/ 398103 h 398103"/>
              <a:gd name="connsiteX1" fmla="*/ 5631 w 310431"/>
              <a:gd name="connsiteY1" fmla="*/ 166328 h 398103"/>
              <a:gd name="connsiteX2" fmla="*/ 126281 w 310431"/>
              <a:gd name="connsiteY2" fmla="*/ 20278 h 398103"/>
              <a:gd name="connsiteX3" fmla="*/ 310431 w 310431"/>
              <a:gd name="connsiteY3" fmla="*/ 1228 h 398103"/>
              <a:gd name="connsiteX4" fmla="*/ 310431 w 310431"/>
              <a:gd name="connsiteY4" fmla="*/ 1228 h 398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431" h="398103">
                <a:moveTo>
                  <a:pt x="31031" y="398103"/>
                </a:moveTo>
                <a:cubicBezTo>
                  <a:pt x="10393" y="313701"/>
                  <a:pt x="-10244" y="229299"/>
                  <a:pt x="5631" y="166328"/>
                </a:cubicBezTo>
                <a:cubicBezTo>
                  <a:pt x="21506" y="103357"/>
                  <a:pt x="75481" y="47795"/>
                  <a:pt x="126281" y="20278"/>
                </a:cubicBezTo>
                <a:cubicBezTo>
                  <a:pt x="177081" y="-7239"/>
                  <a:pt x="310431" y="1228"/>
                  <a:pt x="310431" y="1228"/>
                </a:cubicBezTo>
                <a:lnTo>
                  <a:pt x="310431" y="1228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</a:ln>
          <a:effectLst>
            <a:outerShdw blurRad="38100" dist="63500" dir="2700000" algn="tl" rotWithShape="0">
              <a:prstClr val="black">
                <a:alpha val="70000"/>
              </a:prst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rgbClr val="C00000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 defTabSz="457177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8" name="Arc 17"/>
          <p:cNvSpPr/>
          <p:nvPr/>
        </p:nvSpPr>
        <p:spPr>
          <a:xfrm rot="12129554">
            <a:off x="3231259" y="4193723"/>
            <a:ext cx="1306544" cy="403677"/>
          </a:xfrm>
          <a:prstGeom prst="arc">
            <a:avLst/>
          </a:prstGeom>
          <a:ln w="635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3961496" y="4269923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b="1" dirty="0" smtClean="0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Bypass tunnel IR8?</a:t>
            </a:r>
            <a:endParaRPr lang="en-US" sz="1500" b="1" dirty="0">
              <a:solidFill>
                <a:schemeClr val="accent2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742606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7282" y="11857"/>
            <a:ext cx="8136717" cy="87869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Site Features                         </a:t>
            </a:r>
            <a:r>
              <a:rPr lang="en-US" sz="4000" i="1" dirty="0" smtClean="0"/>
              <a:t>Location   </a:t>
            </a:r>
            <a:endParaRPr lang="en-US" sz="4000" i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07282" y="805891"/>
            <a:ext cx="8136718" cy="52982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Location: </a:t>
            </a:r>
            <a:r>
              <a:rPr lang="en-US" sz="2800" dirty="0" err="1" smtClean="0"/>
              <a:t>Linac</a:t>
            </a:r>
            <a:r>
              <a:rPr lang="en-US" sz="2800" dirty="0" smtClean="0"/>
              <a:t>-Ring ERL</a:t>
            </a:r>
            <a:endParaRPr lang="en-US" sz="2600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June 14th 2012</a:t>
            </a:r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7EA6-C7F3-1D41-A54D-0CC9A6BD10C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John Osborne</a:t>
            </a: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pic>
        <p:nvPicPr>
          <p:cNvPr id="12" name="Picture 32" descr="region-aerienne"/>
          <p:cNvPicPr>
            <a:picLocks noChangeAspect="1" noChangeArrowheads="1"/>
          </p:cNvPicPr>
          <p:nvPr/>
        </p:nvPicPr>
        <p:blipFill>
          <a:blip r:embed="rId2" cstate="print"/>
          <a:srcRect b="7997"/>
          <a:stretch>
            <a:fillRect/>
          </a:stretch>
        </p:blipFill>
        <p:spPr bwMode="auto">
          <a:xfrm>
            <a:off x="1027868" y="1303607"/>
            <a:ext cx="8136717" cy="5122428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918966" y="3896264"/>
            <a:ext cx="969133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defTabSz="457177"/>
            <a:r>
              <a:rPr lang="en-US" b="1" dirty="0" smtClean="0">
                <a:solidFill>
                  <a:prstClr val="white"/>
                </a:solidFill>
              </a:rPr>
              <a:t>Border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62603" y="2250546"/>
            <a:ext cx="635508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defTabSz="457177"/>
            <a:r>
              <a:rPr lang="en-US" b="1" dirty="0" smtClean="0">
                <a:solidFill>
                  <a:prstClr val="white"/>
                </a:solidFill>
              </a:rPr>
              <a:t>Jura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 rot="20186826">
            <a:off x="3876663" y="3044976"/>
            <a:ext cx="846556" cy="241873"/>
          </a:xfrm>
          <a:prstGeom prst="ellipse">
            <a:avLst/>
          </a:prstGeom>
          <a:noFill/>
          <a:ln w="44450" cmpd="sng">
            <a:solidFill>
              <a:srgbClr val="FF0000"/>
            </a:solidFill>
          </a:ln>
          <a:effectLst>
            <a:outerShdw blurRad="50800" dist="38100" dir="2700000" sx="102000" sy="102000" algn="tl" rotWithShape="0">
              <a:prstClr val="black">
                <a:alpha val="74000"/>
              </a:prstClr>
            </a:outerShdw>
          </a:effectLst>
          <a:scene3d>
            <a:camera prst="orthographicFront">
              <a:rot lat="0" lon="0" rev="20699999"/>
            </a:camera>
            <a:lightRig rig="brightRoom" dir="tl">
              <a:rot lat="0" lon="0" rev="8700000"/>
            </a:lightRig>
          </a:scene3d>
          <a:sp3d contourW="6350">
            <a:bevelT w="0" h="0"/>
            <a:contourClr>
              <a:schemeClr val="accent3">
                <a:lumMod val="75000"/>
              </a:schemeClr>
            </a:contourClr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 defTabSz="457177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46342" y="2701965"/>
            <a:ext cx="770761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defTabSz="457177"/>
            <a:r>
              <a:rPr lang="en-US" b="1" dirty="0" smtClean="0">
                <a:solidFill>
                  <a:srgbClr val="FEB80A"/>
                </a:solidFill>
              </a:rPr>
              <a:t>P2 IR</a:t>
            </a:r>
            <a:endParaRPr lang="en-US" b="1" dirty="0">
              <a:solidFill>
                <a:srgbClr val="FEB80A"/>
              </a:solidFill>
            </a:endParaRPr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5438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07283" y="890556"/>
            <a:ext cx="7926406" cy="107371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800" dirty="0" smtClean="0"/>
              <a:t>Linac– Ring:  Injection point at P2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Tunnel mostly horizontal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1" name="TextBox 40"/>
          <p:cNvSpPr txBox="1"/>
          <p:nvPr/>
        </p:nvSpPr>
        <p:spPr>
          <a:xfrm>
            <a:off x="474133" y="2540000"/>
            <a:ext cx="184663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endParaRPr lang="en-US" dirty="0"/>
          </a:p>
        </p:txBody>
      </p:sp>
      <p:pic>
        <p:nvPicPr>
          <p:cNvPr id="30" name="Picture 29" descr="linac-ring.png"/>
          <p:cNvPicPr>
            <a:picLocks noChangeAspect="1"/>
          </p:cNvPicPr>
          <p:nvPr/>
        </p:nvPicPr>
        <p:blipFill rotWithShape="1">
          <a:blip r:embed="rId2"/>
          <a:srcRect t="4546" b="4668"/>
          <a:stretch/>
        </p:blipFill>
        <p:spPr>
          <a:xfrm>
            <a:off x="1023159" y="1802681"/>
            <a:ext cx="8136717" cy="5013833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John Osborne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7EA6-C7F3-1D41-A54D-0CC9A6BD10C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14th 2012</a:t>
            </a:r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1007282" y="11857"/>
            <a:ext cx="8136718" cy="87869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Civil Construction  </a:t>
            </a:r>
            <a:r>
              <a:rPr lang="en-US" sz="4000" i="1" dirty="0" smtClean="0"/>
              <a:t>   Linac-ring scheme</a:t>
            </a:r>
            <a:endParaRPr lang="en-US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14th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Osborne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7EA6-C7F3-1D41-A54D-0CC9A6BD10C2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8" name="Picture 2" descr="G:\Departments\GS\Groups\SEM\CE\Activities and Services\DO\Kosmicki\etudes\LHeC\20120613-last minute.com\0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 l="11610" t="13137" r="13443" b="8539"/>
          <a:stretch/>
        </p:blipFill>
        <p:spPr bwMode="auto">
          <a:xfrm>
            <a:off x="1114424" y="910557"/>
            <a:ext cx="7867651" cy="5488602"/>
          </a:xfrm>
          <a:prstGeom prst="rect">
            <a:avLst/>
          </a:prstGeom>
          <a:noFill/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4"/>
          <p:cNvSpPr txBox="1">
            <a:spLocks/>
          </p:cNvSpPr>
          <p:nvPr/>
        </p:nvSpPr>
        <p:spPr>
          <a:xfrm>
            <a:off x="1055670" y="185709"/>
            <a:ext cx="7926406" cy="1073715"/>
          </a:xfrm>
          <a:prstGeom prst="rect">
            <a:avLst/>
          </a:prstGeom>
        </p:spPr>
        <p:txBody>
          <a:bodyPr lIns="91435" tIns="45718" rIns="91435" bIns="45718"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800" dirty="0" err="1" smtClean="0"/>
              <a:t>Linac</a:t>
            </a:r>
            <a:r>
              <a:rPr lang="en-US" sz="2800" dirty="0" smtClean="0"/>
              <a:t>– Ring:  Dimensions</a:t>
            </a:r>
          </a:p>
          <a:p>
            <a:pPr>
              <a:buFont typeface="Wingdings 2"/>
              <a:buNone/>
            </a:pPr>
            <a:endParaRPr lang="en-US" sz="2800" dirty="0" smtClean="0"/>
          </a:p>
          <a:p>
            <a:pPr lvl="1">
              <a:buFont typeface="Verdana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428644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Departments\GS\Groups\SEM\CE\Activities and Services\DO\Kosmicki\etudes\LHeC\20120613-last minute.com\pretty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044000" y="1083937"/>
            <a:ext cx="8100000" cy="5774063"/>
          </a:xfrm>
          <a:prstGeom prst="rect">
            <a:avLst/>
          </a:prstGeom>
          <a:noFill/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June 14th 2012</a:t>
            </a: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John Osborne</a:t>
            </a: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7EA6-C7F3-1D41-A54D-0CC9A6BD10C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19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950257" y="890555"/>
            <a:ext cx="4612468" cy="735449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spcBef>
                <a:spcPts val="0"/>
              </a:spcBef>
              <a:buClr>
                <a:srgbClr val="3891A7"/>
              </a:buClr>
            </a:pPr>
            <a:r>
              <a:rPr lang="en-US" sz="2800" smtClean="0">
                <a:solidFill>
                  <a:prstClr val="black"/>
                </a:solidFill>
              </a:rPr>
              <a:t>Linac– Ring: </a:t>
            </a:r>
          </a:p>
          <a:p>
            <a:pPr defTabSz="457200">
              <a:buClr>
                <a:srgbClr val="3891A7"/>
              </a:buClr>
              <a:buFont typeface="Wingdings 2"/>
              <a:buNone/>
            </a:pPr>
            <a:endParaRPr lang="en-US" sz="2800" smtClean="0">
              <a:solidFill>
                <a:prstClr val="black"/>
              </a:solidFill>
            </a:endParaRPr>
          </a:p>
          <a:p>
            <a:pPr lvl="1" defTabSz="457200">
              <a:buClr>
                <a:srgbClr val="3891A7"/>
              </a:buClr>
              <a:buFont typeface="Verdana"/>
              <a:buNone/>
            </a:pPr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24933" y="4877216"/>
            <a:ext cx="885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black"/>
                </a:solidFill>
              </a:rPr>
              <a:t>PM 18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1007282" y="11856"/>
            <a:ext cx="8136718" cy="878699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defTabSz="457200"/>
            <a:r>
              <a:rPr lang="en-US" sz="4000" smtClean="0">
                <a:solidFill>
                  <a:srgbClr val="4F271C">
                    <a:satMod val="130000"/>
                  </a:srgbClr>
                </a:solidFill>
              </a:rPr>
              <a:t>Civil Construction  </a:t>
            </a:r>
            <a:r>
              <a:rPr lang="en-US" sz="4000" i="1" smtClean="0">
                <a:solidFill>
                  <a:srgbClr val="4F271C">
                    <a:satMod val="130000"/>
                  </a:srgbClr>
                </a:solidFill>
              </a:rPr>
              <a:t>   Linac-ring scheme</a:t>
            </a:r>
            <a:endParaRPr lang="en-US" sz="4000" i="1" dirty="0">
              <a:solidFill>
                <a:srgbClr val="4F271C">
                  <a:satMod val="130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9883" y="2391191"/>
            <a:ext cx="885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black"/>
                </a:solidFill>
              </a:rPr>
              <a:t>PMI 2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8604" y="2575857"/>
            <a:ext cx="885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>
                <a:solidFill>
                  <a:prstClr val="black"/>
                </a:solidFill>
              </a:rPr>
              <a:t>T</a:t>
            </a:r>
            <a:r>
              <a:rPr lang="en-US" dirty="0" smtClean="0">
                <a:solidFill>
                  <a:prstClr val="black"/>
                </a:solidFill>
              </a:rPr>
              <a:t>I 2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414910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01730" y="155497"/>
            <a:ext cx="8742271" cy="855225"/>
          </a:xfrm>
        </p:spPr>
        <p:txBody>
          <a:bodyPr/>
          <a:lstStyle/>
          <a:p>
            <a:pPr eaLnBrk="1" hangingPunct="1"/>
            <a:r>
              <a:rPr lang="en-US" sz="3600" u="sng" dirty="0" err="1">
                <a:solidFill>
                  <a:srgbClr val="FF0000"/>
                </a:solidFill>
              </a:rPr>
              <a:t>LHeC</a:t>
            </a:r>
            <a:r>
              <a:rPr lang="en-US" sz="3600" u="sng" dirty="0" smtClean="0">
                <a:solidFill>
                  <a:srgbClr val="FF0000"/>
                </a:solidFill>
              </a:rPr>
              <a:t> options: RR and </a:t>
            </a:r>
            <a:r>
              <a:rPr lang="en-US" sz="3600" u="sng" dirty="0" err="1" smtClean="0">
                <a:solidFill>
                  <a:srgbClr val="FF0000"/>
                </a:solidFill>
              </a:rPr>
              <a:t>LR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pic>
        <p:nvPicPr>
          <p:cNvPr id="34819" name="Picture 3" descr="CERNcomplex-croppe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793134"/>
            <a:ext cx="848518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381001" y="1264840"/>
            <a:ext cx="7391400" cy="24384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anchor="ctr"/>
          <a:lstStyle/>
          <a:p>
            <a:pPr algn="ctr" defTabSz="914251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461249" y="883842"/>
            <a:ext cx="1787254" cy="2061611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5" tIns="45713" rIns="91425" bIns="45713">
            <a:prstTxWarp prst="textNoShape">
              <a:avLst/>
            </a:prstTxWarp>
            <a:spAutoFit/>
          </a:bodyPr>
          <a:lstStyle/>
          <a:p>
            <a:pPr defTabSz="914251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B050"/>
                </a:solidFill>
                <a:latin typeface="Arial"/>
                <a:cs typeface="Arial"/>
              </a:rPr>
              <a:t>RR </a:t>
            </a:r>
            <a:r>
              <a:rPr lang="en-US" b="1" dirty="0" err="1">
                <a:solidFill>
                  <a:srgbClr val="00B050"/>
                </a:solidFill>
                <a:latin typeface="Arial"/>
                <a:cs typeface="Arial"/>
              </a:rPr>
              <a:t>LHeC</a:t>
            </a:r>
            <a:r>
              <a:rPr lang="en-US" b="1" dirty="0">
                <a:solidFill>
                  <a:srgbClr val="00B050"/>
                </a:solidFill>
                <a:latin typeface="Arial"/>
                <a:cs typeface="Arial"/>
              </a:rPr>
              <a:t>:</a:t>
            </a:r>
          </a:p>
          <a:p>
            <a:pPr defTabSz="914251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B050"/>
                </a:solidFill>
                <a:latin typeface="Arial"/>
                <a:cs typeface="Arial"/>
              </a:rPr>
              <a:t>new ring in </a:t>
            </a:r>
          </a:p>
          <a:p>
            <a:pPr defTabSz="914251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err="1">
                <a:solidFill>
                  <a:srgbClr val="00B050"/>
                </a:solidFill>
                <a:latin typeface="Arial"/>
                <a:cs typeface="Arial"/>
              </a:rPr>
              <a:t>LHC</a:t>
            </a:r>
            <a:r>
              <a:rPr lang="en-US" b="1" dirty="0">
                <a:solidFill>
                  <a:srgbClr val="00B050"/>
                </a:solidFill>
                <a:latin typeface="Arial"/>
                <a:cs typeface="Arial"/>
              </a:rPr>
              <a:t> tunnel,</a:t>
            </a:r>
          </a:p>
          <a:p>
            <a:pPr defTabSz="914251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B050"/>
                </a:solidFill>
                <a:latin typeface="Arial"/>
                <a:cs typeface="Arial"/>
              </a:rPr>
              <a:t>with bypasses</a:t>
            </a:r>
          </a:p>
          <a:p>
            <a:pPr defTabSz="914251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B050"/>
                </a:solidFill>
                <a:latin typeface="Arial"/>
                <a:cs typeface="Arial"/>
              </a:rPr>
              <a:t>around </a:t>
            </a:r>
            <a:endParaRPr lang="en-US" b="1" dirty="0" smtClean="0">
              <a:solidFill>
                <a:srgbClr val="00B050"/>
              </a:solidFill>
              <a:latin typeface="Arial"/>
              <a:cs typeface="Arial"/>
            </a:endParaRPr>
          </a:p>
          <a:p>
            <a:pPr defTabSz="914251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B050"/>
                </a:solidFill>
                <a:latin typeface="Arial"/>
                <a:cs typeface="Arial"/>
              </a:rPr>
              <a:t>existing</a:t>
            </a:r>
          </a:p>
          <a:p>
            <a:pPr defTabSz="914251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B050"/>
                </a:solidFill>
                <a:latin typeface="Arial"/>
                <a:cs typeface="Arial"/>
              </a:rPr>
              <a:t>experiments</a:t>
            </a:r>
            <a:endParaRPr lang="en-US" b="1" dirty="0">
              <a:solidFill>
                <a:srgbClr val="00B050"/>
              </a:solidFill>
              <a:latin typeface="Arial"/>
              <a:cs typeface="Arial"/>
            </a:endParaRPr>
          </a:p>
        </p:txBody>
      </p:sp>
      <p:sp>
        <p:nvSpPr>
          <p:cNvPr id="6" name="Oval 5"/>
          <p:cNvSpPr/>
          <p:nvPr/>
        </p:nvSpPr>
        <p:spPr>
          <a:xfrm>
            <a:off x="5562600" y="3855641"/>
            <a:ext cx="1371600" cy="6096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anchor="ctr"/>
          <a:lstStyle/>
          <a:p>
            <a:pPr algn="ctr" defTabSz="914251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940551" y="3703241"/>
            <a:ext cx="2229804" cy="1217630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5" tIns="45713" rIns="91425" bIns="45713">
            <a:prstTxWarp prst="textNoShape">
              <a:avLst/>
            </a:prstTxWarp>
            <a:spAutoFit/>
          </a:bodyPr>
          <a:lstStyle/>
          <a:p>
            <a:pPr defTabSz="914251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B050"/>
                </a:solidFill>
              </a:rPr>
              <a:t>RR </a:t>
            </a:r>
            <a:r>
              <a:rPr lang="en-US" b="1" dirty="0" err="1">
                <a:solidFill>
                  <a:srgbClr val="00B050"/>
                </a:solidFill>
              </a:rPr>
              <a:t>LHeC</a:t>
            </a:r>
            <a:endParaRPr lang="en-US" b="1" dirty="0">
              <a:solidFill>
                <a:srgbClr val="00B050"/>
              </a:solidFill>
            </a:endParaRPr>
          </a:p>
          <a:p>
            <a:pPr defTabSz="914251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err="1">
                <a:solidFill>
                  <a:srgbClr val="00B050"/>
                </a:solidFill>
              </a:rPr>
              <a:t>e-/e</a:t>
            </a:r>
            <a:r>
              <a:rPr lang="en-US" b="1" dirty="0">
                <a:solidFill>
                  <a:srgbClr val="00B050"/>
                </a:solidFill>
              </a:rPr>
              <a:t>+ injector</a:t>
            </a:r>
          </a:p>
          <a:p>
            <a:pPr defTabSz="914251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B050"/>
                </a:solidFill>
              </a:rPr>
              <a:t>10 </a:t>
            </a:r>
            <a:r>
              <a:rPr lang="en-US" b="1" dirty="0" err="1">
                <a:solidFill>
                  <a:srgbClr val="00B050"/>
                </a:solidFill>
              </a:rPr>
              <a:t>GeV</a:t>
            </a:r>
            <a:r>
              <a:rPr lang="en-US" b="1" dirty="0">
                <a:solidFill>
                  <a:srgbClr val="00B050"/>
                </a:solidFill>
              </a:rPr>
              <a:t>,</a:t>
            </a:r>
          </a:p>
          <a:p>
            <a:pPr defTabSz="914251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B050"/>
                </a:solidFill>
              </a:rPr>
              <a:t>10 min. filling </a:t>
            </a:r>
            <a:r>
              <a:rPr lang="en-US" b="1" dirty="0" smtClean="0">
                <a:solidFill>
                  <a:srgbClr val="00B050"/>
                </a:solidFill>
              </a:rPr>
              <a:t>time</a:t>
            </a:r>
            <a:endParaRPr lang="en-US" b="1" dirty="0">
              <a:solidFill>
                <a:srgbClr val="00B05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019801" y="3855641"/>
            <a:ext cx="1828800" cy="4572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6200000" flipH="1">
            <a:off x="190500" y="2750741"/>
            <a:ext cx="91440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24" idx="2"/>
          </p:cNvCxnSpPr>
          <p:nvPr/>
        </p:nvCxnSpPr>
        <p:spPr>
          <a:xfrm rot="16200000" flipH="1">
            <a:off x="1200150" y="2731690"/>
            <a:ext cx="87630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/>
        </p:nvSpPr>
        <p:spPr>
          <a:xfrm>
            <a:off x="381000" y="240784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5" tIns="45713" rIns="91425" bIns="45713" anchor="ctr"/>
          <a:lstStyle/>
          <a:p>
            <a:pPr algn="ctr" defTabSz="914251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Arc 19"/>
          <p:cNvSpPr/>
          <p:nvPr/>
        </p:nvSpPr>
        <p:spPr>
          <a:xfrm flipH="1">
            <a:off x="381000" y="240784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5" tIns="45713" rIns="91425" bIns="45713" anchor="ctr"/>
          <a:lstStyle/>
          <a:p>
            <a:pPr algn="ctr" defTabSz="914251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3" name="Arc 22"/>
          <p:cNvSpPr/>
          <p:nvPr/>
        </p:nvSpPr>
        <p:spPr>
          <a:xfrm flipH="1" flipV="1">
            <a:off x="914400" y="324604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5" tIns="45713" rIns="91425" bIns="45713" anchor="ctr"/>
          <a:lstStyle/>
          <a:p>
            <a:pPr algn="ctr" defTabSz="914251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Arc 23"/>
          <p:cNvSpPr/>
          <p:nvPr/>
        </p:nvSpPr>
        <p:spPr>
          <a:xfrm flipV="1">
            <a:off x="914400" y="324604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5" tIns="45713" rIns="91425" bIns="45713" anchor="ctr"/>
          <a:lstStyle/>
          <a:p>
            <a:pPr algn="ctr" defTabSz="914251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" y="3911143"/>
            <a:ext cx="1570091" cy="2031311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91425" tIns="45713" rIns="91425" bIns="45713">
            <a:prstTxWarp prst="textNoShape">
              <a:avLst/>
            </a:prstTxWarp>
            <a:spAutoFit/>
          </a:bodyPr>
          <a:lstStyle/>
          <a:p>
            <a:pPr defTabSz="914251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err="1">
                <a:solidFill>
                  <a:srgbClr val="FF0000"/>
                </a:solidFill>
              </a:rPr>
              <a:t>LR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LHeC</a:t>
            </a:r>
            <a:r>
              <a:rPr lang="en-US" b="1" dirty="0">
                <a:solidFill>
                  <a:srgbClr val="FF0000"/>
                </a:solidFill>
              </a:rPr>
              <a:t>:</a:t>
            </a:r>
          </a:p>
          <a:p>
            <a:pPr defTabSz="914251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err="1">
                <a:solidFill>
                  <a:srgbClr val="FF0000"/>
                </a:solidFill>
              </a:rPr>
              <a:t>recirculating</a:t>
            </a:r>
            <a:endParaRPr lang="en-US" b="1" dirty="0">
              <a:solidFill>
                <a:srgbClr val="FF0000"/>
              </a:solidFill>
            </a:endParaRPr>
          </a:p>
          <a:p>
            <a:pPr defTabSz="914251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err="1">
                <a:solidFill>
                  <a:srgbClr val="FF0000"/>
                </a:solidFill>
              </a:rPr>
              <a:t>linac</a:t>
            </a:r>
            <a:r>
              <a:rPr lang="en-US" b="1" dirty="0">
                <a:solidFill>
                  <a:srgbClr val="FF0000"/>
                </a:solidFill>
              </a:rPr>
              <a:t> with</a:t>
            </a:r>
          </a:p>
          <a:p>
            <a:pPr defTabSz="914251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0000"/>
                </a:solidFill>
              </a:rPr>
              <a:t>energy </a:t>
            </a:r>
          </a:p>
          <a:p>
            <a:pPr defTabSz="914251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0000"/>
                </a:solidFill>
              </a:rPr>
              <a:t>recovery,</a:t>
            </a:r>
          </a:p>
          <a:p>
            <a:pPr defTabSz="914251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0000"/>
                </a:solidFill>
              </a:rPr>
              <a:t>or straight</a:t>
            </a:r>
          </a:p>
          <a:p>
            <a:pPr defTabSz="914251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err="1" smtClean="0">
                <a:solidFill>
                  <a:srgbClr val="FF0000"/>
                </a:solidFill>
              </a:rPr>
              <a:t>linac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>
            <a:stCxn id="20" idx="2"/>
          </p:cNvCxnSpPr>
          <p:nvPr/>
        </p:nvCxnSpPr>
        <p:spPr>
          <a:xfrm rot="16200000" flipH="1">
            <a:off x="-476249" y="3455591"/>
            <a:ext cx="3238500" cy="15240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Frank Zimmermann, UPHUK4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Bodrum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2010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9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5595938" y="6589713"/>
            <a:ext cx="2962275" cy="2682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>
                <a:solidFill>
                  <a:srgbClr val="7030A0"/>
                </a:solidFill>
              </a:rPr>
              <a:t>June 14th 2012</a:t>
            </a:r>
          </a:p>
        </p:txBody>
      </p:sp>
      <p:sp>
        <p:nvSpPr>
          <p:cNvPr id="67590" name="Footer Placeholder 4"/>
          <p:cNvSpPr>
            <a:spLocks noGrp="1"/>
          </p:cNvSpPr>
          <p:nvPr>
            <p:ph type="ftr" sz="quarter" idx="10"/>
          </p:nvPr>
        </p:nvSpPr>
        <p:spPr bwMode="auto">
          <a:xfrm>
            <a:off x="5715000" y="6305550"/>
            <a:ext cx="2895600" cy="4762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000000"/>
                </a:solidFill>
                <a:latin typeface="Arial Unicode MS" pitchFamily="-84" charset="0"/>
              </a:rPr>
              <a:t>John Osborne</a:t>
            </a:r>
          </a:p>
        </p:txBody>
      </p:sp>
      <p:sp>
        <p:nvSpPr>
          <p:cNvPr id="6759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13775" y="6305550"/>
            <a:ext cx="4572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52C62138-D66D-7944-A505-8AD5EBAD430F}" type="slidenum">
              <a:rPr lang="en-US" sz="1000">
                <a:solidFill>
                  <a:srgbClr val="000000"/>
                </a:solidFill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sz="1000">
              <a:solidFill>
                <a:srgbClr val="000000"/>
              </a:solidFill>
            </a:endParaRPr>
          </a:p>
        </p:txBody>
      </p:sp>
      <p:pic>
        <p:nvPicPr>
          <p:cNvPr id="67592" name="Picture 2" descr="G:\Departments\GS\Groups\SEM\CE\Activities and Services\DO\Kosmicki\etudes\LHeC\20120613-last minute.com\01.png"/>
          <p:cNvPicPr>
            <a:picLocks noChangeAspect="1" noChangeArrowheads="1"/>
          </p:cNvPicPr>
          <p:nvPr/>
        </p:nvPicPr>
        <p:blipFill>
          <a:blip r:embed="rId3"/>
          <a:srcRect l="11610" t="13136" r="13443" b="8539"/>
          <a:stretch>
            <a:fillRect/>
          </a:stretch>
        </p:blipFill>
        <p:spPr bwMode="auto">
          <a:xfrm>
            <a:off x="1114425" y="1141413"/>
            <a:ext cx="7078663" cy="493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3" name="Content Placeholder 4"/>
          <p:cNvSpPr txBox="1">
            <a:spLocks/>
          </p:cNvSpPr>
          <p:nvPr/>
        </p:nvSpPr>
        <p:spPr bwMode="auto">
          <a:xfrm>
            <a:off x="654050" y="173038"/>
            <a:ext cx="79263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65125" indent="-282575" algn="ctr" defTabSz="914400" fontAlgn="base">
              <a:spcBef>
                <a:spcPct val="0"/>
              </a:spcBef>
              <a:spcAft>
                <a:spcPct val="0"/>
              </a:spcAft>
              <a:buClr>
                <a:srgbClr val="DDDDDD"/>
              </a:buClr>
              <a:buSzPct val="80000"/>
              <a:buFont typeface="Wingdings 2" pitchFamily="-84" charset="2"/>
              <a:buNone/>
            </a:pPr>
            <a:r>
              <a:rPr lang="en-US" sz="3200">
                <a:solidFill>
                  <a:srgbClr val="00B050"/>
                </a:solidFill>
              </a:rPr>
              <a:t>Linac–Ring:  Dimensions/Layout</a:t>
            </a:r>
          </a:p>
        </p:txBody>
      </p:sp>
      <p:sp>
        <p:nvSpPr>
          <p:cNvPr id="67594" name="TextBox 84"/>
          <p:cNvSpPr txBox="1">
            <a:spLocks noChangeArrowheads="1"/>
          </p:cNvSpPr>
          <p:nvPr/>
        </p:nvSpPr>
        <p:spPr bwMode="auto">
          <a:xfrm>
            <a:off x="1304925" y="1296988"/>
            <a:ext cx="1620838" cy="369887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800080"/>
                </a:solidFill>
              </a:rPr>
              <a:t>J. Osborne</a:t>
            </a:r>
          </a:p>
        </p:txBody>
      </p:sp>
      <p:cxnSp>
        <p:nvCxnSpPr>
          <p:cNvPr id="67595" name="Straight Connector 10"/>
          <p:cNvCxnSpPr>
            <a:cxnSpLocks noChangeShapeType="1"/>
          </p:cNvCxnSpPr>
          <p:nvPr/>
        </p:nvCxnSpPr>
        <p:spPr bwMode="auto">
          <a:xfrm flipV="1">
            <a:off x="3490913" y="5191125"/>
            <a:ext cx="2538412" cy="141288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67596" name="Straight Connector 11"/>
          <p:cNvCxnSpPr>
            <a:cxnSpLocks noChangeShapeType="1"/>
          </p:cNvCxnSpPr>
          <p:nvPr/>
        </p:nvCxnSpPr>
        <p:spPr bwMode="auto">
          <a:xfrm flipV="1">
            <a:off x="2724150" y="2200275"/>
            <a:ext cx="2447925" cy="638175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</p:spPr>
      </p:cxn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952625" y="2500313"/>
            <a:ext cx="2697163" cy="2865437"/>
            <a:chOff x="1953371" y="2501065"/>
            <a:chExt cx="2695978" cy="2865175"/>
          </a:xfrm>
        </p:grpSpPr>
        <p:sp>
          <p:nvSpPr>
            <p:cNvPr id="16" name="Arc 15"/>
            <p:cNvSpPr/>
            <p:nvPr/>
          </p:nvSpPr>
          <p:spPr bwMode="auto">
            <a:xfrm rot="20401349" flipH="1">
              <a:off x="1986694" y="2761391"/>
              <a:ext cx="2438915" cy="2604849"/>
            </a:xfrm>
            <a:prstGeom prst="arc">
              <a:avLst>
                <a:gd name="adj1" fmla="val 16200000"/>
                <a:gd name="adj2" fmla="val 21582048"/>
              </a:avLst>
            </a:prstGeom>
            <a:noFill/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90488" tIns="44450" rIns="90488" bIns="44450" anchor="ctr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>
                <a:solidFill>
                  <a:srgbClr val="000000"/>
                </a:solidFill>
              </a:endParaRPr>
            </a:p>
          </p:txBody>
        </p:sp>
        <p:sp>
          <p:nvSpPr>
            <p:cNvPr id="17" name="Arc 16"/>
            <p:cNvSpPr/>
            <p:nvPr/>
          </p:nvSpPr>
          <p:spPr bwMode="auto">
            <a:xfrm rot="21094158" flipH="1" flipV="1">
              <a:off x="1953371" y="2501065"/>
              <a:ext cx="2695978" cy="2846127"/>
            </a:xfrm>
            <a:prstGeom prst="arc">
              <a:avLst>
                <a:gd name="adj1" fmla="val 16200000"/>
                <a:gd name="adj2" fmla="val 21582048"/>
              </a:avLst>
            </a:prstGeom>
            <a:noFill/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90488" tIns="44450" rIns="90488" bIns="44450" anchor="ctr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>
                <a:solidFill>
                  <a:srgbClr val="000000"/>
                </a:solidFill>
              </a:endParaRPr>
            </a:p>
          </p:txBody>
        </p:sp>
      </p:grp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5984875" y="3389313"/>
            <a:ext cx="1473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FFFF00"/>
                </a:solidFill>
              </a:rPr>
              <a:t>Arc 6 (60 GeV)</a:t>
            </a:r>
          </a:p>
        </p:txBody>
      </p:sp>
      <p:sp>
        <p:nvSpPr>
          <p:cNvPr id="21" name="Rectangle 18"/>
          <p:cNvSpPr>
            <a:spLocks noChangeArrowheads="1"/>
          </p:cNvSpPr>
          <p:nvPr/>
        </p:nvSpPr>
        <p:spPr bwMode="auto">
          <a:xfrm>
            <a:off x="1955800" y="3941763"/>
            <a:ext cx="17668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FFFF00"/>
                </a:solidFill>
              </a:rPr>
              <a:t>Arc5 (50 GeV)</a:t>
            </a:r>
          </a:p>
        </p:txBody>
      </p:sp>
      <p:sp>
        <p:nvSpPr>
          <p:cNvPr id="67600" name="Text Box 132"/>
          <p:cNvSpPr txBox="1">
            <a:spLocks noChangeArrowheads="1"/>
          </p:cNvSpPr>
          <p:nvPr/>
        </p:nvSpPr>
        <p:spPr bwMode="auto">
          <a:xfrm>
            <a:off x="5381625" y="2270125"/>
            <a:ext cx="303213" cy="244475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>
                <a:solidFill>
                  <a:srgbClr val="FFFF00"/>
                </a:solidFill>
              </a:rPr>
              <a:t>IP</a:t>
            </a:r>
          </a:p>
        </p:txBody>
      </p:sp>
      <p:sp>
        <p:nvSpPr>
          <p:cNvPr id="23" name="5-Point Star 22"/>
          <p:cNvSpPr/>
          <p:nvPr/>
        </p:nvSpPr>
        <p:spPr bwMode="auto">
          <a:xfrm>
            <a:off x="5410200" y="2116138"/>
            <a:ext cx="190500" cy="171450"/>
          </a:xfrm>
          <a:prstGeom prst="star5">
            <a:avLst/>
          </a:prstGeom>
          <a:solidFill>
            <a:srgbClr val="FFFF00"/>
          </a:solidFill>
          <a:ln w="12699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000">
              <a:solidFill>
                <a:srgbClr val="000000"/>
              </a:solidFill>
            </a:endParaRPr>
          </a:p>
        </p:txBody>
      </p:sp>
      <p:graphicFrame>
        <p:nvGraphicFramePr>
          <p:cNvPr id="104450" name="Object 4"/>
          <p:cNvGraphicFramePr>
            <a:graphicFrameLocks noChangeAspect="1"/>
          </p:cNvGraphicFramePr>
          <p:nvPr/>
        </p:nvGraphicFramePr>
        <p:xfrm>
          <a:off x="3689350" y="3668713"/>
          <a:ext cx="2147888" cy="695325"/>
        </p:xfrm>
        <a:graphic>
          <a:graphicData uri="http://schemas.openxmlformats.org/presentationml/2006/ole">
            <p:oleObj spid="_x0000_s233474" name="Equation" r:id="rId4" imgW="1320480" imgH="444240" progId="Equation.DSMT4">
              <p:embed/>
            </p:oleObj>
          </a:graphicData>
        </a:graphic>
      </p:graphicFrame>
      <p:graphicFrame>
        <p:nvGraphicFramePr>
          <p:cNvPr id="24" name="Object 4"/>
          <p:cNvGraphicFramePr>
            <a:graphicFrameLocks noChangeAspect="1"/>
          </p:cNvGraphicFramePr>
          <p:nvPr/>
        </p:nvGraphicFramePr>
        <p:xfrm>
          <a:off x="3806825" y="4364038"/>
          <a:ext cx="1300163" cy="317500"/>
        </p:xfrm>
        <a:graphic>
          <a:graphicData uri="http://schemas.openxmlformats.org/presentationml/2006/ole">
            <p:oleObj spid="_x0000_s233475" name="Equation" r:id="rId5" imgW="799920" imgH="203040" progId="Equation.DSMT4">
              <p:embed/>
            </p:oleObj>
          </a:graphicData>
        </a:graphic>
      </p:graphicFrame>
      <p:graphicFrame>
        <p:nvGraphicFramePr>
          <p:cNvPr id="25" name="Object 4"/>
          <p:cNvGraphicFramePr>
            <a:graphicFrameLocks noChangeAspect="1"/>
          </p:cNvGraphicFramePr>
          <p:nvPr/>
        </p:nvGraphicFramePr>
        <p:xfrm>
          <a:off x="3724275" y="4687888"/>
          <a:ext cx="1962150" cy="279400"/>
        </p:xfrm>
        <a:graphic>
          <a:graphicData uri="http://schemas.openxmlformats.org/presentationml/2006/ole">
            <p:oleObj spid="_x0000_s233476" name="Equation" r:id="rId6" imgW="1206360" imgH="177480" progId="Equation.DSMT4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7282" y="11857"/>
            <a:ext cx="8136718" cy="878699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Costing and Planning        </a:t>
            </a:r>
            <a:r>
              <a:rPr lang="en-US" sz="2200" b="1" u="sng" dirty="0" smtClean="0"/>
              <a:t>Preliminary</a:t>
            </a:r>
            <a:r>
              <a:rPr lang="en-US" sz="2200" dirty="0" smtClean="0"/>
              <a:t> </a:t>
            </a:r>
            <a:r>
              <a:rPr lang="en-US" sz="2200" i="1" dirty="0" smtClean="0"/>
              <a:t>LHeC </a:t>
            </a:r>
            <a:r>
              <a:rPr lang="en-US" sz="2200" b="1" i="1" u="sng" dirty="0" smtClean="0"/>
              <a:t>underground</a:t>
            </a:r>
            <a:r>
              <a:rPr lang="en-US" sz="2200" i="1" dirty="0" smtClean="0"/>
              <a:t> costs</a:t>
            </a:r>
            <a:endParaRPr lang="en-US" sz="2200" i="1" dirty="0"/>
          </a:p>
        </p:txBody>
      </p:sp>
      <p:sp>
        <p:nvSpPr>
          <p:cNvPr id="41" name="TextBox 40"/>
          <p:cNvSpPr txBox="1"/>
          <p:nvPr/>
        </p:nvSpPr>
        <p:spPr>
          <a:xfrm>
            <a:off x="474133" y="2540000"/>
            <a:ext cx="184663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John Osborne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7EA6-C7F3-1D41-A54D-0CC9A6BD10C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14th 2012</a:t>
            </a:r>
            <a:endParaRPr lang="en-US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850063782"/>
              </p:ext>
            </p:extLst>
          </p:nvPr>
        </p:nvGraphicFramePr>
        <p:xfrm>
          <a:off x="1240456" y="1635347"/>
          <a:ext cx="7541594" cy="20367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6120"/>
                <a:gridCol w="1356120"/>
                <a:gridCol w="1356120"/>
                <a:gridCol w="1207020"/>
                <a:gridCol w="1505220"/>
                <a:gridCol w="760994"/>
              </a:tblGrid>
              <a:tr h="407353">
                <a:tc>
                  <a:txBody>
                    <a:bodyPr/>
                    <a:lstStyle/>
                    <a:p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Ring – Ring *</a:t>
                      </a:r>
                      <a:endParaRPr lang="en-GB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Linac-Ring</a:t>
                      </a:r>
                      <a:endParaRPr lang="en-GB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7353">
                <a:tc>
                  <a:txBody>
                    <a:bodyPr/>
                    <a:lstStyle/>
                    <a:p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P1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(Atlas)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P5 (CMS)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Total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735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Underground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40,156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38,445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78,602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226,983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735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Consultancy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4,059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3,886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7,946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22,945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735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Total KCHF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44,216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42,331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86,547</a:t>
                      </a:r>
                      <a:endParaRPr lang="en-GB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249,928</a:t>
                      </a:r>
                      <a:endParaRPr lang="en-GB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07282" y="4143376"/>
            <a:ext cx="8131769" cy="116954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* Ring-Ring costs do not include : Bypass tunnels at Point 8 (LHCb) or Injection Complex</a:t>
            </a:r>
          </a:p>
          <a:p>
            <a:pPr marL="742912" lvl="1" indent="-285736">
              <a:buFont typeface="Arial" charset="0"/>
              <a:buChar char="•"/>
            </a:pP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No surface structures included in this cost estimate. Integration with other services (Cooling &amp; Ventilation, Electricity etc) needed in the next phase to better define underground volumes and surface building requirements.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7280" y="6165348"/>
            <a:ext cx="4707720" cy="33855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Cost estimation by Amberg Engineering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GB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 descr="AmbergLogo_rgb_40"/>
          <p:cNvPicPr/>
          <p:nvPr/>
        </p:nvPicPr>
        <p:blipFill>
          <a:blip r:embed="rId2"/>
          <a:srcRect t="24022" b="24022"/>
          <a:stretch>
            <a:fillRect/>
          </a:stretch>
        </p:blipFill>
        <p:spPr bwMode="auto">
          <a:xfrm>
            <a:off x="7630668" y="6139498"/>
            <a:ext cx="1440180" cy="332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28676" y="7939"/>
            <a:ext cx="8115324" cy="94456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Costing and Planning </a:t>
            </a:r>
            <a:r>
              <a:rPr lang="en-US" sz="4000" i="1" dirty="0" smtClean="0"/>
              <a:t>           LHeC planning</a:t>
            </a:r>
            <a:endParaRPr lang="en-US" sz="4000" i="1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4033778958"/>
              </p:ext>
            </p:extLst>
          </p:nvPr>
        </p:nvGraphicFramePr>
        <p:xfrm>
          <a:off x="1054101" y="1253334"/>
          <a:ext cx="8089900" cy="2230584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171316"/>
                <a:gridCol w="933899"/>
                <a:gridCol w="852183"/>
                <a:gridCol w="828835"/>
                <a:gridCol w="818172"/>
                <a:gridCol w="809094"/>
                <a:gridCol w="800100"/>
                <a:gridCol w="876301"/>
              </a:tblGrid>
              <a:tr h="3475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LHeC </a:t>
                      </a:r>
                      <a:r>
                        <a:rPr lang="en-GB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construction planning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YEAR 1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YEAR 2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YEAR 3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YEAR 4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YEAR 5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YEAR 6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YEAR 7</a:t>
                      </a:r>
                      <a:endParaRPr lang="en-GB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75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Land negotiations 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75920" algn="l"/>
                        </a:tabLs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2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Environmental Impact Study 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75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Building permits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75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Detailed design &amp; tendering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6C0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75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Construction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663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663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663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7" marR="637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6633"/>
                    </a:solidFill>
                  </a:tcPr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14th 2012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John Osborne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7EA6-C7F3-1D41-A54D-0CC9A6BD10C2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74133" y="2540000"/>
            <a:ext cx="184663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28676" y="3970185"/>
            <a:ext cx="8115324" cy="273920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4 year Construction schedule for either LHeC option: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882" indent="-342882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Ring-ring:</a:t>
            </a:r>
          </a:p>
          <a:p>
            <a:pPr marL="800059" lvl="1" indent="-342882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Assuming 2 roadheaders with excavation progress of 30m/week</a:t>
            </a:r>
          </a:p>
          <a:p>
            <a:pPr lv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36" indent="-285736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Linac-Ring:</a:t>
            </a:r>
          </a:p>
          <a:p>
            <a:pPr marL="742912" lvl="1" indent="-285736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Assuming 2 roadheaders and 1 shielded TBM (TBM excavation progress of 150m/week)</a:t>
            </a:r>
          </a:p>
          <a:p>
            <a:pPr lvl="1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36232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28676" y="7939"/>
            <a:ext cx="8115324" cy="9445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Conclusions &amp; Next Steps for </a:t>
            </a:r>
            <a:r>
              <a:rPr lang="en-US" sz="3200" i="1" dirty="0" smtClean="0"/>
              <a:t>Civil Engineering </a:t>
            </a:r>
            <a:endParaRPr lang="en-US" sz="3200" i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14th 2012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John Osborne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7EA6-C7F3-1D41-A54D-0CC9A6BD10C2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74133" y="2540000"/>
            <a:ext cx="184663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28676" y="952499"/>
            <a:ext cx="7905012" cy="5558659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Both the Ring-Ring and Linac</a:t>
            </a:r>
            <a:r>
              <a:rPr lang="en-US" sz="2800" dirty="0"/>
              <a:t> </a:t>
            </a:r>
            <a:r>
              <a:rPr lang="en-US" sz="2800" dirty="0" smtClean="0"/>
              <a:t>– Ring options are feasible. </a:t>
            </a:r>
          </a:p>
          <a:p>
            <a:pPr lvl="1"/>
            <a:r>
              <a:rPr lang="en-US" sz="2200" dirty="0" smtClean="0"/>
              <a:t>Ring-Ring:  cheaper, but increased risk to LHC activity</a:t>
            </a:r>
          </a:p>
          <a:p>
            <a:pPr lvl="1"/>
            <a:r>
              <a:rPr lang="en-US" sz="2200" dirty="0" smtClean="0"/>
              <a:t>Linac-Ring: lower risk to LHC, but more expensive + more time needed for :</a:t>
            </a:r>
          </a:p>
          <a:p>
            <a:pPr lvl="2"/>
            <a:r>
              <a:rPr lang="en-US" sz="2200" dirty="0" smtClean="0"/>
              <a:t>building permits</a:t>
            </a:r>
          </a:p>
          <a:p>
            <a:pPr lvl="2"/>
            <a:r>
              <a:rPr lang="en-US" sz="2200" dirty="0" smtClean="0"/>
              <a:t>environmental impact study</a:t>
            </a:r>
          </a:p>
          <a:p>
            <a:pPr marL="82292" indent="0">
              <a:buNone/>
            </a:pPr>
            <a:endParaRPr lang="en-US" sz="800" dirty="0" smtClean="0"/>
          </a:p>
          <a:p>
            <a:r>
              <a:rPr lang="en-US" sz="2800" dirty="0" smtClean="0"/>
              <a:t>More studies needed for</a:t>
            </a:r>
          </a:p>
          <a:p>
            <a:pPr lvl="1"/>
            <a:r>
              <a:rPr lang="en-US" sz="2200" dirty="0" smtClean="0"/>
              <a:t>Integration with all services (EL,CV, transport, survey </a:t>
            </a:r>
            <a:r>
              <a:rPr lang="en-US" sz="2200" dirty="0" err="1" smtClean="0"/>
              <a:t>etc</a:t>
            </a:r>
            <a:r>
              <a:rPr lang="en-US" sz="2200" dirty="0" smtClean="0"/>
              <a:t>).</a:t>
            </a:r>
          </a:p>
          <a:p>
            <a:pPr lvl="1"/>
            <a:r>
              <a:rPr lang="en-US" sz="2200" dirty="0" smtClean="0"/>
              <a:t>Geology</a:t>
            </a:r>
          </a:p>
          <a:p>
            <a:pPr lvl="1"/>
            <a:r>
              <a:rPr lang="en-US" sz="2200" dirty="0" smtClean="0"/>
              <a:t>Understanding vibration risks</a:t>
            </a:r>
          </a:p>
          <a:p>
            <a:pPr lvl="1"/>
            <a:r>
              <a:rPr lang="en-US" sz="2200" dirty="0" smtClean="0"/>
              <a:t>Environmental impact assessment</a:t>
            </a:r>
          </a:p>
          <a:p>
            <a:pPr lvl="1"/>
            <a:endParaRPr lang="en-US" sz="2600" dirty="0" smtClean="0"/>
          </a:p>
          <a:p>
            <a:r>
              <a:rPr lang="en-US" sz="2600" dirty="0" smtClean="0"/>
              <a:t>7 year program for CE works, so if machine is to be operational by 2023, dedicated CE team must be in place by 2014 !</a:t>
            </a:r>
            <a:endParaRPr lang="en-GB" sz="2600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38412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4513" y="1162051"/>
            <a:ext cx="5514975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LHeC Workshop 14-15 June 2012</a:t>
            </a:r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D7EFD-DBAB-4DBB-B81F-E5E222D1FEBD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24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Sylvain Weisz - CERN/DG-DI-DAT</a:t>
            </a:r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71600" y="228600"/>
            <a:ext cx="6986698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defTabSz="914353"/>
            <a:r>
              <a:rPr lang="en-US" sz="2800" b="1" dirty="0" smtClean="0">
                <a:solidFill>
                  <a:prstClr val="white"/>
                </a:solidFill>
              </a:rPr>
              <a:t>Geometry of the </a:t>
            </a:r>
            <a:r>
              <a:rPr lang="en-US" sz="2800" b="1" dirty="0" err="1" smtClean="0">
                <a:solidFill>
                  <a:prstClr val="white"/>
                </a:solidFill>
              </a:rPr>
              <a:t>LHeC</a:t>
            </a:r>
            <a:r>
              <a:rPr lang="en-US" sz="2800" b="1" dirty="0" smtClean="0">
                <a:solidFill>
                  <a:prstClr val="white"/>
                </a:solidFill>
              </a:rPr>
              <a:t> Ring-Ring option</a:t>
            </a:r>
            <a:endParaRPr lang="en-US" sz="2800" b="1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1219200"/>
            <a:ext cx="4153646" cy="373659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none" lIns="91435" tIns="45718" rIns="91435" bIns="45718" rtlCol="0">
            <a:spAutoFit/>
          </a:bodyPr>
          <a:lstStyle/>
          <a:p>
            <a:pPr defTabSz="914353"/>
            <a:r>
              <a:rPr lang="fr-CH" b="1" dirty="0" err="1" smtClean="0">
                <a:solidFill>
                  <a:prstClr val="white"/>
                </a:solidFill>
              </a:rPr>
              <a:t>Two</a:t>
            </a:r>
            <a:r>
              <a:rPr lang="fr-CH" b="1" dirty="0" smtClean="0">
                <a:solidFill>
                  <a:prstClr val="white"/>
                </a:solidFill>
              </a:rPr>
              <a:t> by-passes </a:t>
            </a:r>
            <a:r>
              <a:rPr lang="fr-CH" b="1" dirty="0" err="1" smtClean="0">
                <a:solidFill>
                  <a:prstClr val="white"/>
                </a:solidFill>
              </a:rPr>
              <a:t>foreseen</a:t>
            </a:r>
            <a:r>
              <a:rPr lang="fr-CH" b="1" dirty="0" smtClean="0">
                <a:solidFill>
                  <a:prstClr val="white"/>
                </a:solidFill>
              </a:rPr>
              <a:t> in the CDR</a:t>
            </a:r>
            <a:endParaRPr lang="en-US" b="1" dirty="0">
              <a:solidFill>
                <a:prstClr val="white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514600" y="1600200"/>
            <a:ext cx="2667000" cy="22860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438400" y="1600200"/>
            <a:ext cx="1447800" cy="297180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352800" y="4648200"/>
            <a:ext cx="948651" cy="373659"/>
          </a:xfrm>
          <a:prstGeom prst="rect">
            <a:avLst/>
          </a:prstGeom>
          <a:solidFill>
            <a:schemeClr val="bg1"/>
          </a:solidFill>
        </p:spPr>
        <p:txBody>
          <a:bodyPr wrap="none" lIns="91435" tIns="45718" rIns="91435" bIns="45718" rtlCol="0">
            <a:spAutoFit/>
          </a:bodyPr>
          <a:lstStyle/>
          <a:p>
            <a:pPr defTabSz="914353"/>
            <a:r>
              <a:rPr lang="fr-CH" b="1" dirty="0" smtClean="0">
                <a:solidFill>
                  <a:prstClr val="white"/>
                </a:solidFill>
              </a:rPr>
              <a:t>ATLAS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29201" y="1981200"/>
            <a:ext cx="705626" cy="373659"/>
          </a:xfrm>
          <a:prstGeom prst="rect">
            <a:avLst/>
          </a:prstGeom>
          <a:solidFill>
            <a:schemeClr val="bg1"/>
          </a:solidFill>
        </p:spPr>
        <p:txBody>
          <a:bodyPr wrap="none" lIns="91435" tIns="45718" rIns="91435" bIns="45718" rtlCol="0">
            <a:spAutoFit/>
          </a:bodyPr>
          <a:lstStyle/>
          <a:p>
            <a:pPr defTabSz="914353"/>
            <a:r>
              <a:rPr lang="fr-CH" b="1" dirty="0" smtClean="0">
                <a:solidFill>
                  <a:prstClr val="white"/>
                </a:solidFill>
              </a:rPr>
              <a:t>CMS</a:t>
            </a:r>
            <a:endParaRPr lang="en-US" b="1" dirty="0">
              <a:solidFill>
                <a:prstClr val="white"/>
              </a:solidFill>
            </a:endParaRPr>
          </a:p>
        </p:txBody>
      </p:sp>
      <p:grpSp>
        <p:nvGrpSpPr>
          <p:cNvPr id="2" name="Group 21"/>
          <p:cNvGrpSpPr/>
          <p:nvPr/>
        </p:nvGrpSpPr>
        <p:grpSpPr>
          <a:xfrm>
            <a:off x="4800600" y="3657600"/>
            <a:ext cx="3532788" cy="2350532"/>
            <a:chOff x="4800600" y="3657600"/>
            <a:chExt cx="3532788" cy="2350532"/>
          </a:xfrm>
        </p:grpSpPr>
        <p:sp>
          <p:nvSpPr>
            <p:cNvPr id="17" name="TextBox 16"/>
            <p:cNvSpPr txBox="1"/>
            <p:nvPr/>
          </p:nvSpPr>
          <p:spPr>
            <a:xfrm>
              <a:off x="4800600" y="5638800"/>
              <a:ext cx="3532788" cy="369332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</p:spPr>
          <p:txBody>
            <a:bodyPr wrap="none" rtlCol="0">
              <a:spAutoFit/>
            </a:bodyPr>
            <a:lstStyle/>
            <a:p>
              <a:pPr defTabSz="914353"/>
              <a:r>
                <a:rPr lang="fr-CH" b="1" dirty="0" err="1" smtClean="0">
                  <a:solidFill>
                    <a:prstClr val="white"/>
                  </a:solidFill>
                </a:rPr>
                <a:t>Need</a:t>
              </a:r>
              <a:r>
                <a:rPr lang="fr-CH" b="1" dirty="0" smtClean="0">
                  <a:solidFill>
                    <a:prstClr val="white"/>
                  </a:solidFill>
                </a:rPr>
                <a:t> to </a:t>
              </a:r>
              <a:r>
                <a:rPr lang="fr-CH" b="1" dirty="0" err="1" smtClean="0">
                  <a:solidFill>
                    <a:prstClr val="white"/>
                  </a:solidFill>
                </a:rPr>
                <a:t>consider</a:t>
              </a:r>
              <a:r>
                <a:rPr lang="fr-CH" b="1" dirty="0" smtClean="0">
                  <a:solidFill>
                    <a:prstClr val="white"/>
                  </a:solidFill>
                </a:rPr>
                <a:t> a 3</a:t>
              </a:r>
              <a:r>
                <a:rPr lang="fr-CH" b="1" baseline="30000" dirty="0" smtClean="0">
                  <a:solidFill>
                    <a:prstClr val="white"/>
                  </a:solidFill>
                </a:rPr>
                <a:t>rd</a:t>
              </a:r>
              <a:r>
                <a:rPr lang="fr-CH" b="1" dirty="0" smtClean="0">
                  <a:solidFill>
                    <a:prstClr val="white"/>
                  </a:solidFill>
                </a:rPr>
                <a:t> by-pass</a:t>
              </a:r>
              <a:endParaRPr lang="en-US" b="1" dirty="0">
                <a:solidFill>
                  <a:prstClr val="white"/>
                </a:solidFill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 flipV="1">
              <a:off x="5867400" y="4495800"/>
              <a:ext cx="609600" cy="1143000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5257800" y="3657600"/>
              <a:ext cx="80006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defTabSz="914353"/>
              <a:r>
                <a:rPr lang="fr-CH" b="1" dirty="0" err="1" smtClean="0">
                  <a:solidFill>
                    <a:prstClr val="white"/>
                  </a:solidFill>
                </a:rPr>
                <a:t>LHCb</a:t>
              </a:r>
              <a:endParaRPr lang="en-US" b="1" dirty="0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1" y="1219200"/>
            <a:ext cx="527304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LHeC Workshop 14-15 June 2012</a:t>
            </a:r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D7EFD-DBAB-4DBB-B81F-E5E222D1FEBD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25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Sylvain Weisz - CERN/DG-DI-DAT</a:t>
            </a:r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1" y="228601"/>
            <a:ext cx="8580790" cy="892548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defTabSz="914353"/>
            <a:r>
              <a:rPr lang="fr-CH" sz="2800" b="1" dirty="0" err="1" smtClean="0">
                <a:solidFill>
                  <a:prstClr val="white"/>
                </a:solidFill>
              </a:rPr>
              <a:t>LHeC</a:t>
            </a:r>
            <a:r>
              <a:rPr lang="fr-CH" sz="2800" b="1" dirty="0" smtClean="0">
                <a:solidFill>
                  <a:prstClr val="white"/>
                </a:solidFill>
              </a:rPr>
              <a:t> Ring-Ring </a:t>
            </a:r>
            <a:r>
              <a:rPr lang="fr-CH" sz="2800" b="1" dirty="0" err="1" smtClean="0">
                <a:solidFill>
                  <a:prstClr val="white"/>
                </a:solidFill>
              </a:rPr>
              <a:t>Geometry</a:t>
            </a:r>
            <a:r>
              <a:rPr lang="fr-CH" sz="2800" b="1" dirty="0" smtClean="0">
                <a:solidFill>
                  <a:prstClr val="white"/>
                </a:solidFill>
              </a:rPr>
              <a:t>: </a:t>
            </a:r>
          </a:p>
          <a:p>
            <a:pPr defTabSz="914353"/>
            <a:r>
              <a:rPr lang="fr-CH" sz="2400" b="1" dirty="0">
                <a:solidFill>
                  <a:prstClr val="white"/>
                </a:solidFill>
              </a:rPr>
              <a:t>	</a:t>
            </a:r>
            <a:r>
              <a:rPr lang="fr-CH" sz="2400" b="1" dirty="0" smtClean="0">
                <a:solidFill>
                  <a:prstClr val="white"/>
                </a:solidFill>
              </a:rPr>
              <a:t>	compensation for </a:t>
            </a:r>
            <a:r>
              <a:rPr lang="fr-CH" sz="2400" b="1" dirty="0" err="1" smtClean="0">
                <a:solidFill>
                  <a:prstClr val="white"/>
                </a:solidFill>
              </a:rPr>
              <a:t>additional</a:t>
            </a:r>
            <a:r>
              <a:rPr lang="fr-CH" sz="2400" b="1" dirty="0" smtClean="0">
                <a:solidFill>
                  <a:prstClr val="white"/>
                </a:solidFill>
              </a:rPr>
              <a:t> by-pass </a:t>
            </a:r>
            <a:r>
              <a:rPr lang="fr-CH" sz="2400" b="1" dirty="0" err="1" smtClean="0">
                <a:solidFill>
                  <a:prstClr val="white"/>
                </a:solidFill>
              </a:rPr>
              <a:t>lengths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4400" y="1600200"/>
            <a:ext cx="4523276" cy="373659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none" lIns="91435" tIns="45718" rIns="91435" bIns="45718" rtlCol="0">
            <a:spAutoFit/>
          </a:bodyPr>
          <a:lstStyle/>
          <a:p>
            <a:pPr defTabSz="914353"/>
            <a:r>
              <a:rPr lang="fr-CH" b="1" dirty="0" smtClean="0">
                <a:solidFill>
                  <a:prstClr val="white"/>
                </a:solidFill>
              </a:rPr>
              <a:t>e </a:t>
            </a:r>
            <a:r>
              <a:rPr lang="fr-CH" b="1" dirty="0" err="1" smtClean="0">
                <a:solidFill>
                  <a:prstClr val="white"/>
                </a:solidFill>
              </a:rPr>
              <a:t>beam</a:t>
            </a:r>
            <a:r>
              <a:rPr lang="fr-CH" b="1" dirty="0" smtClean="0">
                <a:solidFill>
                  <a:prstClr val="white"/>
                </a:solidFill>
              </a:rPr>
              <a:t> offset of 61cm / LHC </a:t>
            </a:r>
            <a:r>
              <a:rPr lang="fr-CH" b="1" dirty="0" err="1" smtClean="0">
                <a:solidFill>
                  <a:prstClr val="white"/>
                </a:solidFill>
              </a:rPr>
              <a:t>mean</a:t>
            </a:r>
            <a:r>
              <a:rPr lang="fr-CH" b="1" dirty="0" smtClean="0">
                <a:solidFill>
                  <a:prstClr val="white"/>
                </a:solidFill>
              </a:rPr>
              <a:t> axis</a:t>
            </a:r>
            <a:endParaRPr lang="en-US" b="1" dirty="0">
              <a:solidFill>
                <a:prstClr val="white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810000" y="1981200"/>
            <a:ext cx="2819400" cy="762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1"/>
          <p:cNvGrpSpPr/>
          <p:nvPr/>
        </p:nvGrpSpPr>
        <p:grpSpPr>
          <a:xfrm>
            <a:off x="3976688" y="2697480"/>
            <a:ext cx="5167312" cy="1578650"/>
            <a:chOff x="3976688" y="2697480"/>
            <a:chExt cx="5167312" cy="1578650"/>
          </a:xfrm>
        </p:grpSpPr>
        <p:sp>
          <p:nvSpPr>
            <p:cNvPr id="3" name="Rectangle 2"/>
            <p:cNvSpPr/>
            <p:nvPr/>
          </p:nvSpPr>
          <p:spPr>
            <a:xfrm>
              <a:off x="3976688" y="2697480"/>
              <a:ext cx="473392" cy="457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3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709160" y="3352800"/>
              <a:ext cx="4434840" cy="923330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</p:spPr>
          <p:txBody>
            <a:bodyPr wrap="square" rtlCol="0">
              <a:spAutoFit/>
            </a:bodyPr>
            <a:lstStyle/>
            <a:p>
              <a:pPr defTabSz="914353"/>
              <a:r>
                <a:rPr lang="fr-CH" b="1" dirty="0" smtClean="0">
                  <a:solidFill>
                    <a:prstClr val="white"/>
                  </a:solidFill>
                </a:rPr>
                <a:t>3rd by-pass </a:t>
              </a:r>
              <a:r>
                <a:rPr lang="fr-CH" b="1" dirty="0" err="1" smtClean="0">
                  <a:solidFill>
                    <a:prstClr val="white"/>
                  </a:solidFill>
                </a:rPr>
                <a:t>length</a:t>
              </a:r>
              <a:r>
                <a:rPr lang="fr-CH" b="1" dirty="0" smtClean="0">
                  <a:solidFill>
                    <a:prstClr val="white"/>
                  </a:solidFill>
                </a:rPr>
                <a:t> compensation</a:t>
              </a:r>
            </a:p>
            <a:p>
              <a:pPr defTabSz="914353"/>
              <a:r>
                <a:rPr lang="fr-CH" b="1" dirty="0" err="1" smtClean="0">
                  <a:solidFill>
                    <a:prstClr val="white"/>
                  </a:solidFill>
                </a:rPr>
                <a:t>would</a:t>
              </a:r>
              <a:r>
                <a:rPr lang="fr-CH" b="1" dirty="0" smtClean="0">
                  <a:solidFill>
                    <a:prstClr val="white"/>
                  </a:solidFill>
                </a:rPr>
                <a:t> move the </a:t>
              </a:r>
              <a:r>
                <a:rPr lang="fr-CH" b="1" dirty="0" err="1" smtClean="0">
                  <a:solidFill>
                    <a:prstClr val="white"/>
                  </a:solidFill>
                </a:rPr>
                <a:t>beam</a:t>
              </a:r>
              <a:r>
                <a:rPr lang="fr-CH" b="1" dirty="0" smtClean="0">
                  <a:solidFill>
                    <a:prstClr val="white"/>
                  </a:solidFill>
                </a:rPr>
                <a:t> ~30cm </a:t>
              </a:r>
            </a:p>
            <a:p>
              <a:pPr defTabSz="914353"/>
              <a:r>
                <a:rPr lang="fr-CH" b="1" dirty="0" err="1" smtClean="0">
                  <a:solidFill>
                    <a:prstClr val="white"/>
                  </a:solidFill>
                </a:rPr>
                <a:t>further</a:t>
              </a:r>
              <a:r>
                <a:rPr lang="fr-CH" b="1" dirty="0" smtClean="0">
                  <a:solidFill>
                    <a:prstClr val="white"/>
                  </a:solidFill>
                </a:rPr>
                <a:t> </a:t>
              </a:r>
              <a:r>
                <a:rPr lang="fr-CH" b="1" dirty="0" err="1" smtClean="0">
                  <a:solidFill>
                    <a:prstClr val="white"/>
                  </a:solidFill>
                </a:rPr>
                <a:t>into</a:t>
              </a:r>
              <a:r>
                <a:rPr lang="fr-CH" b="1" dirty="0" smtClean="0">
                  <a:solidFill>
                    <a:prstClr val="white"/>
                  </a:solidFill>
                </a:rPr>
                <a:t> the transport </a:t>
              </a:r>
              <a:r>
                <a:rPr lang="fr-CH" b="1" dirty="0" err="1" smtClean="0">
                  <a:solidFill>
                    <a:prstClr val="white"/>
                  </a:solidFill>
                </a:rPr>
                <a:t>reserved</a:t>
              </a:r>
              <a:r>
                <a:rPr lang="fr-CH" b="1" dirty="0" smtClean="0">
                  <a:solidFill>
                    <a:prstClr val="white"/>
                  </a:solidFill>
                </a:rPr>
                <a:t> area</a:t>
              </a:r>
              <a:endParaRPr lang="en-US" b="1" dirty="0">
                <a:solidFill>
                  <a:prstClr val="white"/>
                </a:solidFill>
              </a:endParaRPr>
            </a:p>
          </p:txBody>
        </p:sp>
        <p:cxnSp>
          <p:nvCxnSpPr>
            <p:cNvPr id="14" name="Straight Arrow Connector 13"/>
            <p:cNvCxnSpPr>
              <a:endCxn id="3" idx="3"/>
            </p:cNvCxnSpPr>
            <p:nvPr/>
          </p:nvCxnSpPr>
          <p:spPr>
            <a:xfrm flipH="1" flipV="1">
              <a:off x="4450080" y="2926080"/>
              <a:ext cx="2255520" cy="42672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24"/>
          <p:cNvGrpSpPr/>
          <p:nvPr/>
        </p:nvGrpSpPr>
        <p:grpSpPr>
          <a:xfrm>
            <a:off x="2864168" y="2682240"/>
            <a:ext cx="6280934" cy="2487692"/>
            <a:chOff x="2864168" y="2682240"/>
            <a:chExt cx="6280934" cy="2487692"/>
          </a:xfrm>
        </p:grpSpPr>
        <p:cxnSp>
          <p:nvCxnSpPr>
            <p:cNvPr id="18" name="Straight Arrow Connector 17"/>
            <p:cNvCxnSpPr/>
            <p:nvPr/>
          </p:nvCxnSpPr>
          <p:spPr>
            <a:xfrm flipH="1" flipV="1">
              <a:off x="3276600" y="3048000"/>
              <a:ext cx="1981200" cy="175260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2864168" y="2682240"/>
              <a:ext cx="473392" cy="457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3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240093" y="4800600"/>
              <a:ext cx="4905009" cy="369332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</p:spPr>
          <p:txBody>
            <a:bodyPr wrap="none" rtlCol="0">
              <a:spAutoFit/>
            </a:bodyPr>
            <a:lstStyle/>
            <a:p>
              <a:pPr defTabSz="914353"/>
              <a:r>
                <a:rPr lang="fr-CH" b="1" dirty="0" err="1" smtClean="0">
                  <a:solidFill>
                    <a:prstClr val="white"/>
                  </a:solidFill>
                </a:rPr>
                <a:t>Space</a:t>
              </a:r>
              <a:r>
                <a:rPr lang="fr-CH" b="1" dirty="0" smtClean="0">
                  <a:solidFill>
                    <a:prstClr val="white"/>
                  </a:solidFill>
                </a:rPr>
                <a:t> </a:t>
              </a:r>
              <a:r>
                <a:rPr lang="fr-CH" b="1" dirty="0" err="1" smtClean="0">
                  <a:solidFill>
                    <a:prstClr val="white"/>
                  </a:solidFill>
                </a:rPr>
                <a:t>originally</a:t>
              </a:r>
              <a:r>
                <a:rPr lang="fr-CH" b="1" dirty="0" smtClean="0">
                  <a:solidFill>
                    <a:prstClr val="white"/>
                  </a:solidFill>
                </a:rPr>
                <a:t> </a:t>
              </a:r>
              <a:r>
                <a:rPr lang="fr-CH" b="1" dirty="0" err="1" smtClean="0">
                  <a:solidFill>
                    <a:prstClr val="white"/>
                  </a:solidFill>
                </a:rPr>
                <a:t>allocated</a:t>
              </a:r>
              <a:r>
                <a:rPr lang="fr-CH" b="1" dirty="0" smtClean="0">
                  <a:solidFill>
                    <a:prstClr val="white"/>
                  </a:solidFill>
                </a:rPr>
                <a:t> to a future e ring</a:t>
              </a:r>
              <a:endParaRPr lang="en-US" b="1" dirty="0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+mn-lt"/>
              </a:rPr>
              <a:t>Junction of the e-ring by-passes with LHC tunnel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LHeC Workshop 14-15 June 2012</a:t>
            </a:r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Sylvain Weisz - CERN/DG-DI-DAT</a:t>
            </a:r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4670F-9667-47CA-B0AC-5FC80D08CC15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26</a:t>
            </a:fld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  <p:pic>
        <p:nvPicPr>
          <p:cNvPr id="7" name="Picture 6" descr="Junction_Reg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295400"/>
            <a:ext cx="6426200" cy="48196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48401" y="1295400"/>
            <a:ext cx="2047127" cy="373659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none" lIns="91435" tIns="45718" rIns="91435" bIns="45718" rtlCol="0">
            <a:spAutoFit/>
          </a:bodyPr>
          <a:lstStyle/>
          <a:p>
            <a:pPr defTabSz="914353"/>
            <a:r>
              <a:rPr lang="fr-CH" b="1" dirty="0" smtClean="0">
                <a:solidFill>
                  <a:prstClr val="white"/>
                </a:solidFill>
              </a:rPr>
              <a:t>LHC main tunnel</a:t>
            </a:r>
            <a:endParaRPr lang="en-US" b="1" dirty="0">
              <a:solidFill>
                <a:prstClr val="white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657600" y="1676400"/>
            <a:ext cx="3276600" cy="1752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4801" y="1447800"/>
            <a:ext cx="2737738" cy="373659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none" lIns="91435" tIns="45718" rIns="91435" bIns="45718" rtlCol="0">
            <a:spAutoFit/>
          </a:bodyPr>
          <a:lstStyle/>
          <a:p>
            <a:pPr defTabSz="914353"/>
            <a:r>
              <a:rPr lang="en-US" b="1" dirty="0" smtClean="0">
                <a:solidFill>
                  <a:prstClr val="white"/>
                </a:solidFill>
              </a:rPr>
              <a:t>Injection line at Point 8</a:t>
            </a:r>
            <a:endParaRPr lang="en-US" b="1" dirty="0">
              <a:solidFill>
                <a:prstClr val="white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524000" y="1828800"/>
            <a:ext cx="1371600" cy="1600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66800" y="4876801"/>
            <a:ext cx="2819400" cy="646327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square" lIns="91435" tIns="45718" rIns="91435" bIns="45718" rtlCol="0">
            <a:spAutoFit/>
          </a:bodyPr>
          <a:lstStyle/>
          <a:p>
            <a:pPr defTabSz="914353"/>
            <a:r>
              <a:rPr lang="en-US" b="1" dirty="0" smtClean="0">
                <a:solidFill>
                  <a:prstClr val="white"/>
                </a:solidFill>
              </a:rPr>
              <a:t>Thickness of separation wall is about 1 m</a:t>
            </a:r>
            <a:endParaRPr lang="en-US" b="1" dirty="0">
              <a:solidFill>
                <a:prstClr val="white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362201" y="3505200"/>
            <a:ext cx="762000" cy="1295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848" y="150125"/>
            <a:ext cx="7467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+mn-lt"/>
              </a:rPr>
              <a:t>Installation schedule:</a:t>
            </a:r>
            <a:br>
              <a:rPr lang="en-US" sz="2800" b="1" dirty="0" smtClean="0">
                <a:latin typeface="+mn-lt"/>
              </a:rPr>
            </a:br>
            <a:r>
              <a:rPr lang="en-US" sz="2800" b="1" dirty="0" smtClean="0">
                <a:latin typeface="+mn-lt"/>
              </a:rPr>
              <a:t>		Interference with LHC operation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594" y="1214651"/>
            <a:ext cx="8382000" cy="3886200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CE to complete the first junction areas (digging, water-proofing, concreting) would take </a:t>
            </a:r>
            <a:r>
              <a:rPr lang="en-US" sz="2400" dirty="0" smtClean="0">
                <a:solidFill>
                  <a:srgbClr val="FF0000"/>
                </a:solidFill>
              </a:rPr>
              <a:t>~6 months</a:t>
            </a:r>
            <a:r>
              <a:rPr lang="en-US" sz="2400" dirty="0" smtClean="0"/>
              <a:t>; </a:t>
            </a:r>
          </a:p>
          <a:p>
            <a:r>
              <a:rPr lang="en-US" sz="2400" dirty="0" smtClean="0"/>
              <a:t>The completion of the 3 by-passes (1km each) and of the 6 junction areas would take another year (see John Osborne)</a:t>
            </a:r>
          </a:p>
          <a:p>
            <a:r>
              <a:rPr lang="en-US" sz="2400" dirty="0" smtClean="0"/>
              <a:t>The installation of services for the e-ring can be evaluated to last      </a:t>
            </a:r>
            <a:r>
              <a:rPr lang="en-US" sz="2400" dirty="0" smtClean="0">
                <a:solidFill>
                  <a:srgbClr val="FF0000"/>
                </a:solidFill>
              </a:rPr>
              <a:t>2 years </a:t>
            </a:r>
            <a:r>
              <a:rPr lang="en-US" sz="2400" dirty="0" smtClean="0"/>
              <a:t>(LEP and LHC experience), out of which 1 year overlaps with civil engineering;  </a:t>
            </a:r>
          </a:p>
          <a:p>
            <a:r>
              <a:rPr lang="en-US" sz="2400" dirty="0" smtClean="0"/>
              <a:t>The installation of the e-ring elements would also take 2 years, out of which half could overlap with the services:</a:t>
            </a:r>
          </a:p>
          <a:p>
            <a:pPr>
              <a:buNone/>
            </a:pPr>
            <a:r>
              <a:rPr lang="en-US" sz="2400" dirty="0" smtClean="0">
                <a:sym typeface="Wingdings" pitchFamily="2" charset="2"/>
              </a:rPr>
              <a:t>	</a:t>
            </a:r>
            <a:r>
              <a:rPr lang="en-US" sz="2400" dirty="0" smtClean="0">
                <a:solidFill>
                  <a:srgbClr val="FF0000"/>
                </a:solidFill>
                <a:sym typeface="Wingdings" pitchFamily="2" charset="2"/>
              </a:rPr>
              <a:t> ~1 year </a:t>
            </a:r>
            <a:r>
              <a:rPr lang="en-US" sz="2400" dirty="0" smtClean="0">
                <a:sym typeface="Wingdings" pitchFamily="2" charset="2"/>
              </a:rPr>
              <a:t>of installation on the critical path</a:t>
            </a:r>
          </a:p>
          <a:p>
            <a:pPr>
              <a:buNone/>
            </a:pPr>
            <a:r>
              <a:rPr lang="fr-CH" sz="2400" dirty="0" smtClean="0">
                <a:sym typeface="Wingdings" pitchFamily="2" charset="2"/>
              </a:rPr>
              <a:t>	 </a:t>
            </a:r>
            <a:r>
              <a:rPr lang="en-US" sz="2400" dirty="0" smtClean="0">
                <a:sym typeface="Wingdings" pitchFamily="2" charset="2"/>
              </a:rPr>
              <a:t>the re-installation and commissioning of LHC could occur in // 			(managing of co-activities will be challenging)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LHeC Workshop 14-15 June 2012</a:t>
            </a:r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Sylvain Weisz - CERN/DG-DI-DAT</a:t>
            </a:r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4670F-9667-47CA-B0AC-5FC80D08CC15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27</a:t>
            </a:fld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" y="4953000"/>
            <a:ext cx="7924799" cy="1305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28886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err="1" smtClean="0">
                <a:solidFill>
                  <a:srgbClr val="FF0000"/>
                </a:solidFill>
              </a:rPr>
              <a:t>LHeC</a:t>
            </a:r>
            <a:r>
              <a:rPr lang="en-US" sz="3600" u="sng" dirty="0" smtClean="0">
                <a:solidFill>
                  <a:srgbClr val="FF0000"/>
                </a:solidFill>
              </a:rPr>
              <a:t> Options: Executive Summary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84139" y="3546892"/>
            <a:ext cx="9096389" cy="2586041"/>
            <a:chOff x="288" y="720"/>
            <a:chExt cx="5619" cy="1629"/>
          </a:xfrm>
        </p:grpSpPr>
        <p:sp>
          <p:nvSpPr>
            <p:cNvPr id="53264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5" name="Text Box 7"/>
            <p:cNvSpPr txBox="1">
              <a:spLocks noChangeArrowheads="1"/>
            </p:cNvSpPr>
            <p:nvPr/>
          </p:nvSpPr>
          <p:spPr bwMode="auto">
            <a:xfrm>
              <a:off x="634" y="720"/>
              <a:ext cx="5273" cy="1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err="1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Linac</a:t>
              </a: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-Ring option: 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-Installation decoupled from </a:t>
              </a:r>
              <a:r>
                <a:rPr lang="en-US" sz="24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LHC</a:t>
              </a: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operation and shutdown planning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-Infrastructure investment with potential exploitation beyond </a:t>
              </a:r>
              <a:r>
                <a:rPr lang="en-US" sz="24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LHeC</a:t>
              </a:r>
              <a:endParaRPr lang="en-US" sz="2400" dirty="0" smtClean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rPr>
                <a:t>-Challenge 1: technology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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rPr>
                <a:t> high 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rPr>
                <a:t>energy SC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rPr>
                <a:t>ERL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rPr>
                <a:t>; SC magnets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rPr>
                <a:t>-Challenge 2: Positron source</a:t>
              </a:r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84139" y="848852"/>
            <a:ext cx="9096389" cy="2586039"/>
            <a:chOff x="288" y="720"/>
            <a:chExt cx="5730" cy="1629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1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Ring-Ring option: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-We know we can do it: </a:t>
              </a:r>
              <a:r>
                <a:rPr lang="en-US" sz="24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</a:t>
              </a: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</a:t>
              </a:r>
              <a:r>
                <a:rPr lang="en-US" sz="24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LEP</a:t>
              </a: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1.5</a:t>
              </a:r>
              <a:endParaRPr lang="en-US" sz="2400" dirty="0" smtClean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-Challenge 1: integration in tunnel and co-existence with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LHC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HW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-Challenge 2: installation within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LHC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shutdown 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schedule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-Challenge 3: Spin rotators and polarization</a:t>
              </a:r>
              <a:endParaRPr lang="en-US" sz="24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28886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err="1" smtClean="0">
                <a:solidFill>
                  <a:srgbClr val="FF0000"/>
                </a:solidFill>
              </a:rPr>
              <a:t>LHeC</a:t>
            </a:r>
            <a:r>
              <a:rPr lang="en-US" sz="3600" u="sng" dirty="0" smtClean="0">
                <a:solidFill>
                  <a:srgbClr val="FF0000"/>
                </a:solidFill>
              </a:rPr>
              <a:t>: Possible Next Steps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84139" y="1016000"/>
            <a:ext cx="9096389" cy="3908435"/>
            <a:chOff x="288" y="720"/>
            <a:chExt cx="5619" cy="2462"/>
          </a:xfrm>
        </p:grpSpPr>
        <p:sp>
          <p:nvSpPr>
            <p:cNvPr id="53264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5" name="Text Box 7"/>
            <p:cNvSpPr txBox="1">
              <a:spLocks noChangeArrowheads="1"/>
            </p:cNvSpPr>
            <p:nvPr/>
          </p:nvSpPr>
          <p:spPr bwMode="auto">
            <a:xfrm>
              <a:off x="634" y="720"/>
              <a:ext cx="5273" cy="2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Launch SC </a:t>
              </a:r>
              <a:r>
                <a:rPr lang="en-US" sz="2600" dirty="0" err="1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RF</a:t>
              </a: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and </a:t>
              </a:r>
              <a:r>
                <a:rPr lang="en-US" sz="2600" dirty="0" err="1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ERL</a:t>
              </a: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R&amp;D and Establish collaborations: 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-SC </a:t>
              </a:r>
              <a:r>
                <a:rPr lang="en-US" sz="24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RF</a:t>
              </a: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R&amp;D has direct impact on </a:t>
              </a:r>
              <a:r>
                <a:rPr lang="en-US" sz="24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cryo</a:t>
              </a: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power consumption</a:t>
              </a:r>
            </a:p>
            <a:p>
              <a:pPr lvl="1"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0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-Synergy with </a:t>
              </a:r>
              <a:r>
                <a:rPr lang="en-US" sz="20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ESS</a:t>
              </a:r>
              <a:r>
                <a:rPr lang="en-US" sz="20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and </a:t>
              </a:r>
              <a:r>
                <a:rPr lang="en-US" sz="20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SPL</a:t>
              </a:r>
              <a:endParaRPr lang="en-US" sz="20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  <a:p>
              <a:pPr lvl="1"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0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-Synergy with research activities in other laboratories (e.g. </a:t>
              </a:r>
              <a:r>
                <a:rPr lang="en-US" sz="20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JLab</a:t>
              </a:r>
              <a:r>
                <a:rPr lang="en-US" sz="20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; </a:t>
              </a:r>
              <a:r>
                <a:rPr lang="en-US" sz="20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BNL</a:t>
              </a:r>
              <a:r>
                <a:rPr lang="en-US" sz="20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etc)</a:t>
              </a:r>
            </a:p>
            <a:p>
              <a:pPr lvl="1"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0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  <a:endParaRPr lang="en-US" sz="2400" dirty="0" smtClean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</a:t>
              </a:r>
              <a:r>
                <a:rPr lang="en-US" sz="24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ERL</a:t>
              </a: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is a hot topic with many applications</a:t>
              </a:r>
            </a:p>
            <a:p>
              <a:pPr lvl="1"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0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-Synergy with</a:t>
              </a:r>
              <a:r>
                <a:rPr lang="en-US" sz="20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other national </a:t>
              </a:r>
              <a:r>
                <a:rPr lang="en-US" sz="20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research plans: </a:t>
              </a:r>
            </a:p>
            <a:p>
              <a:pPr lvl="1"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0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e.g.</a:t>
              </a:r>
              <a:r>
                <a:rPr lang="en-US" sz="20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  <a:r>
                <a:rPr lang="en-US" sz="20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BNL</a:t>
              </a:r>
              <a:r>
                <a:rPr lang="en-US" sz="20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, </a:t>
              </a:r>
              <a:r>
                <a:rPr lang="en-US" sz="20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JLab</a:t>
              </a:r>
              <a:r>
                <a:rPr lang="en-US" sz="20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, Cockcroft, etc.</a:t>
              </a: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76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smtClean="0">
                <a:solidFill>
                  <a:srgbClr val="FF0000"/>
                </a:solidFill>
              </a:rPr>
              <a:t>Two </a:t>
            </a:r>
            <a:r>
              <a:rPr lang="en-US" sz="3600" u="sng" dirty="0" err="1" smtClean="0">
                <a:solidFill>
                  <a:srgbClr val="FF0000"/>
                </a:solidFill>
              </a:rPr>
              <a:t>LHeC</a:t>
            </a:r>
            <a:r>
              <a:rPr lang="en-US" sz="3600" u="sng" dirty="0" smtClean="0">
                <a:solidFill>
                  <a:srgbClr val="FF0000"/>
                </a:solidFill>
              </a:rPr>
              <a:t> Options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3263" name="Text Box 7"/>
          <p:cNvSpPr txBox="1">
            <a:spLocks noChangeArrowheads="1"/>
          </p:cNvSpPr>
          <p:nvPr/>
        </p:nvSpPr>
        <p:spPr bwMode="auto">
          <a:xfrm>
            <a:off x="0" y="1015665"/>
            <a:ext cx="4292600" cy="545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64" tIns="45683" rIns="91364" bIns="45683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ts val="1200"/>
              </a:spcAft>
            </a:pPr>
            <a:r>
              <a:rPr lang="en-US" sz="2600" dirty="0" smtClean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Ring-Ring:</a:t>
            </a:r>
            <a:r>
              <a:rPr lang="en-US" sz="2000" dirty="0" smtClean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</a:t>
            </a:r>
          </a:p>
          <a:p>
            <a:pPr defTabSz="914353"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-Confident to reach luminosity goal</a:t>
            </a:r>
          </a:p>
          <a:p>
            <a:pPr defTabSz="914353"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-Proven technology for most part</a:t>
            </a:r>
          </a:p>
          <a:p>
            <a:pPr defTabSz="914353" fontAlgn="base">
              <a:spcBef>
                <a:spcPct val="0"/>
              </a:spcBef>
              <a:spcAft>
                <a:spcPts val="1200"/>
              </a:spcAft>
            </a:pPr>
            <a:endParaRPr lang="en-US" sz="2400" dirty="0" smtClean="0">
              <a:solidFill>
                <a:srgbClr val="800000"/>
              </a:solidFill>
              <a:latin typeface="Times New Roman" charset="0"/>
              <a:ea typeface="ＭＳ Ｐゴシック" charset="-128"/>
              <a:cs typeface="ＭＳ Ｐゴシック" charset="-128"/>
              <a:sym typeface="Wingdings" charset="2"/>
            </a:endParaRPr>
          </a:p>
          <a:p>
            <a:pPr defTabSz="914353"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-Integration and cohabitation with HL-</a:t>
            </a:r>
            <a:r>
              <a:rPr lang="en-US" sz="2400" dirty="0" err="1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LHC</a:t>
            </a:r>
            <a:endParaRPr lang="en-US" sz="2400" dirty="0" smtClean="0">
              <a:solidFill>
                <a:srgbClr val="800000"/>
              </a:solidFill>
              <a:latin typeface="Times New Roman" charset="0"/>
              <a:ea typeface="ＭＳ Ｐゴシック" charset="-128"/>
              <a:cs typeface="ＭＳ Ｐゴシック" charset="-128"/>
              <a:sym typeface="Wingdings" charset="2"/>
            </a:endParaRPr>
          </a:p>
          <a:p>
            <a:pPr defTabSz="914353"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-Bypass length (</a:t>
            </a:r>
            <a:r>
              <a:rPr lang="en-US" sz="2400" dirty="0" err="1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LHCb</a:t>
            </a:r>
            <a:r>
              <a:rPr lang="en-US" sz="24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?) and ring position in tunnel</a:t>
            </a:r>
          </a:p>
          <a:p>
            <a:pPr defTabSz="914353"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-Timing and schedule</a:t>
            </a:r>
          </a:p>
          <a:p>
            <a:pPr defTabSz="914353"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-Polarization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4711512" y="1015664"/>
            <a:ext cx="4292600" cy="4062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64" tIns="45683" rIns="91364" bIns="45683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ts val="1200"/>
              </a:spcAft>
            </a:pPr>
            <a:r>
              <a:rPr lang="en-US" sz="2600" dirty="0" err="1" smtClean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Linac</a:t>
            </a:r>
            <a:r>
              <a:rPr lang="en-US" sz="2600" dirty="0" smtClean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-Ring:</a:t>
            </a:r>
            <a:r>
              <a:rPr lang="en-US" sz="2000" dirty="0" smtClean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</a:t>
            </a:r>
          </a:p>
          <a:p>
            <a:pPr defTabSz="914353"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-Construction to large extend decoupled from </a:t>
            </a:r>
            <a:r>
              <a:rPr lang="en-US" sz="2400" dirty="0" err="1" smtClean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LHC</a:t>
            </a:r>
            <a:r>
              <a:rPr lang="en-US" sz="2400" dirty="0" smtClean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operation</a:t>
            </a:r>
          </a:p>
          <a:p>
            <a:pPr defTabSz="914353"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-New infrastructure and long term asset</a:t>
            </a:r>
          </a:p>
          <a:p>
            <a:pPr defTabSz="914353"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-Challenging and new technology (SC </a:t>
            </a:r>
            <a:r>
              <a:rPr lang="en-US" sz="2400" dirty="0" err="1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RF</a:t>
            </a:r>
            <a:r>
              <a:rPr lang="en-US" sz="24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&amp; SC magnets)</a:t>
            </a:r>
          </a:p>
          <a:p>
            <a:pPr defTabSz="914353"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-Positrons</a:t>
            </a:r>
            <a:endParaRPr lang="en-US" sz="2400" dirty="0" smtClean="0">
              <a:solidFill>
                <a:srgbClr val="800000"/>
              </a:solidFill>
              <a:latin typeface="Times New Roman" charset="0"/>
              <a:ea typeface="ＭＳ Ｐゴシック" charset="-128"/>
              <a:cs typeface="ＭＳ Ｐゴシック" charset="-128"/>
              <a:sym typeface="Wingdings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2638" y="1616088"/>
            <a:ext cx="8440078" cy="5078310"/>
          </a:xfrm>
          <a:prstGeom prst="rect">
            <a:avLst/>
          </a:prstGeom>
          <a:solidFill>
            <a:schemeClr val="bg1"/>
          </a:solidFill>
        </p:spPr>
        <p:txBody>
          <a:bodyPr wrap="square" lIns="91435" tIns="45718" rIns="91435" bIns="45718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Both options demonstrated general feasibility (provided technical components are validated in R&amp;D)</a:t>
            </a:r>
          </a:p>
          <a:p>
            <a:pPr algn="ctr"/>
            <a:endParaRPr lang="en-US" sz="36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3600" b="1" dirty="0" err="1" smtClean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sz="3600" b="1" dirty="0" smtClean="0">
                <a:solidFill>
                  <a:srgbClr val="FF0000"/>
                </a:solidFill>
              </a:rPr>
              <a:t> the final </a:t>
            </a:r>
            <a:r>
              <a:rPr lang="en-US" sz="3600" b="1" dirty="0" smtClean="0">
                <a:solidFill>
                  <a:srgbClr val="FF0000"/>
                </a:solidFill>
              </a:rPr>
              <a:t>decision on </a:t>
            </a:r>
            <a:r>
              <a:rPr lang="en-US" sz="3600" b="1" dirty="0" err="1" smtClean="0">
                <a:solidFill>
                  <a:srgbClr val="FF0000"/>
                </a:solidFill>
              </a:rPr>
              <a:t>LR</a:t>
            </a:r>
            <a:r>
              <a:rPr lang="en-US" sz="3600" b="1" dirty="0" smtClean="0">
                <a:solidFill>
                  <a:srgbClr val="FF0000"/>
                </a:solidFill>
              </a:rPr>
              <a:t> versus </a:t>
            </a:r>
            <a:r>
              <a:rPr lang="en-US" sz="3600" b="1" smtClean="0">
                <a:solidFill>
                  <a:srgbClr val="FF0000"/>
                </a:solidFill>
              </a:rPr>
              <a:t>RR</a:t>
            </a:r>
            <a:r>
              <a:rPr lang="en-US" sz="3600" b="1" smtClean="0">
                <a:solidFill>
                  <a:srgbClr val="FF0000"/>
                </a:solidFill>
              </a:rPr>
              <a:t> is </a:t>
            </a:r>
            <a:r>
              <a:rPr lang="en-US" sz="3600" b="1" dirty="0" smtClean="0">
                <a:solidFill>
                  <a:srgbClr val="FF0000"/>
                </a:solidFill>
              </a:rPr>
              <a:t>driven by schedule and integration issues</a:t>
            </a:r>
          </a:p>
          <a:p>
            <a:pPr algn="ctr"/>
            <a:endParaRPr lang="en-US" sz="3600" b="1" dirty="0" smtClean="0">
              <a:solidFill>
                <a:srgbClr val="FF0000"/>
              </a:solidFill>
            </a:endParaRPr>
          </a:p>
          <a:p>
            <a:pPr algn="ctr">
              <a:buFont typeface="Wingdings" pitchFamily="1" charset="2"/>
              <a:buChar char="è"/>
            </a:pPr>
            <a:r>
              <a:rPr lang="en-US" sz="3600" dirty="0" smtClean="0"/>
              <a:t> Will focus summary on these issues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76"/>
            <a:ext cx="8229600" cy="720725"/>
          </a:xfrm>
        </p:spPr>
        <p:txBody>
          <a:bodyPr/>
          <a:lstStyle/>
          <a:p>
            <a:r>
              <a:rPr lang="en-US" sz="3600" u="sng" dirty="0" err="1" smtClean="0">
                <a:solidFill>
                  <a:srgbClr val="FF0000"/>
                </a:solidFill>
              </a:rPr>
              <a:t>LHeC</a:t>
            </a:r>
            <a:r>
              <a:rPr lang="en-US" sz="3600" u="sng" dirty="0" smtClean="0">
                <a:solidFill>
                  <a:srgbClr val="FF0000"/>
                </a:solidFill>
              </a:rPr>
              <a:t>: Possible Next Steps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47611" y="1082676"/>
            <a:ext cx="9096389" cy="2065338"/>
            <a:chOff x="288" y="720"/>
            <a:chExt cx="5730" cy="1301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1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Magnet R&amp;D activities: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-Normal conducting compact magnet design </a:t>
              </a:r>
              <a:r>
                <a:rPr lang="en-US" sz="2400" dirty="0" smtClean="0">
                  <a:solidFill>
                    <a:srgbClr val="008000"/>
                  </a:solidFill>
                  <a:latin typeface="Zapf Dingbats"/>
                  <a:ea typeface="Zapf Dingbats"/>
                  <a:cs typeface="Zapf Dingbats"/>
                  <a:sym typeface="Wingdings" charset="2"/>
                </a:rPr>
                <a:t>✔</a:t>
              </a:r>
              <a:endParaRPr lang="en-US" sz="2400" dirty="0" smtClean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-Superconducting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IR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magnet design </a:t>
              </a:r>
            </a:p>
            <a:p>
              <a:pPr lvl="1" defTabSz="914353" fontAlgn="base">
                <a:spcBef>
                  <a:spcPct val="0"/>
                </a:spcBef>
                <a:spcAft>
                  <a:spcPts val="1200"/>
                </a:spcAft>
                <a:buFont typeface="Wingdings" pitchFamily="1" charset="2"/>
                <a:buChar char="è"/>
              </a:pPr>
              <a:r>
                <a:rPr lang="en-US" sz="20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synergy with HL-</a:t>
              </a:r>
              <a:r>
                <a:rPr lang="en-US" sz="20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LHC</a:t>
              </a:r>
              <a:r>
                <a:rPr lang="en-US" sz="20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triplet magnet development and </a:t>
              </a:r>
              <a:r>
                <a:rPr lang="en-US" sz="20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USLARP</a:t>
              </a:r>
              <a:r>
                <a:rPr lang="en-US" sz="20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</a:t>
              </a: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grpSp>
        <p:nvGrpSpPr>
          <p:cNvPr id="17" name="Group 23"/>
          <p:cNvGrpSpPr>
            <a:grpSpLocks/>
          </p:cNvGrpSpPr>
          <p:nvPr/>
        </p:nvGrpSpPr>
        <p:grpSpPr bwMode="auto">
          <a:xfrm>
            <a:off x="84139" y="4430712"/>
            <a:ext cx="9096389" cy="1538289"/>
            <a:chOff x="288" y="720"/>
            <a:chExt cx="5730" cy="969"/>
          </a:xfrm>
        </p:grpSpPr>
        <p:sp>
          <p:nvSpPr>
            <p:cNvPr id="18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0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9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Civil Engineering: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  <a:endParaRPr lang="en-US" sz="2000" dirty="0" smtClean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-Develop further the layout and integration studies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-Develop integration plan for experimental cavern</a:t>
              </a:r>
              <a:endParaRPr lang="en-US" sz="2400" dirty="0" smtClean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28886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err="1" smtClean="0">
                <a:solidFill>
                  <a:srgbClr val="FF0000"/>
                </a:solidFill>
              </a:rPr>
              <a:t>LHeC</a:t>
            </a:r>
            <a:r>
              <a:rPr lang="en-US" sz="3600" u="sng" dirty="0" smtClean="0">
                <a:solidFill>
                  <a:srgbClr val="FF0000"/>
                </a:solidFill>
              </a:rPr>
              <a:t>: Possible Next Steps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47611" y="1054100"/>
            <a:ext cx="9096389" cy="2586042"/>
            <a:chOff x="288" y="720"/>
            <a:chExt cx="5619" cy="1629"/>
          </a:xfrm>
        </p:grpSpPr>
        <p:sp>
          <p:nvSpPr>
            <p:cNvPr id="53264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5" name="Text Box 7"/>
            <p:cNvSpPr txBox="1">
              <a:spLocks noChangeArrowheads="1"/>
            </p:cNvSpPr>
            <p:nvPr/>
          </p:nvSpPr>
          <p:spPr bwMode="auto">
            <a:xfrm>
              <a:off x="634" y="720"/>
              <a:ext cx="5273" cy="1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Design </a:t>
              </a: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an</a:t>
              </a: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  <a:r>
                <a:rPr lang="en-US" sz="2600" dirty="0" err="1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LHeC</a:t>
              </a: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  <a:r>
                <a:rPr lang="en-US" sz="2600" dirty="0" err="1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ERL</a:t>
              </a: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test facility: </a:t>
              </a:r>
              <a:endParaRPr lang="en-US" sz="2600" dirty="0" smtClean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-Optimum choice for </a:t>
              </a:r>
              <a:r>
                <a:rPr lang="en-US" sz="24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LHeC</a:t>
              </a: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  <a:r>
                <a:rPr lang="en-US" sz="24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RF</a:t>
              </a: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frequency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-Option for testing some of the proposed </a:t>
              </a:r>
              <a:r>
                <a:rPr lang="en-US" sz="24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LR</a:t>
              </a: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operation scenarios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	</a:t>
              </a:r>
              <a:r>
                <a:rPr lang="en-US" sz="2000" dirty="0" smtClean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(Daniel, Alex and Vladimir’s presentations -&gt; still many new ideas)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-Synergy with other research plans: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ESS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and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SPL</a:t>
              </a:r>
              <a:endParaRPr lang="en-US" sz="24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84139" y="4097336"/>
            <a:ext cx="9096389" cy="2125665"/>
            <a:chOff x="288" y="720"/>
            <a:chExt cx="5730" cy="1339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1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Develop a </a:t>
              </a:r>
              <a:r>
                <a:rPr lang="en-US" sz="2600" dirty="0" err="1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TDR</a:t>
              </a: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: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-requires technical choice (RR versus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LR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)!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-requires dedicated resources (manpower)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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can not be done in the same way we did the CDR!</a:t>
              </a:r>
              <a:endParaRPr lang="en-US" sz="24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76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smtClean="0">
                <a:solidFill>
                  <a:srgbClr val="FF0000"/>
                </a:solidFill>
              </a:rPr>
              <a:t>Accelerator Session Conclusion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84139" y="1015156"/>
            <a:ext cx="9096389" cy="4154490"/>
            <a:chOff x="288" y="720"/>
            <a:chExt cx="5730" cy="2617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26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err="1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LHeC</a:t>
              </a: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planning:</a:t>
              </a: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  <a:r>
                <a:rPr lang="en-US" sz="2600" dirty="0" err="1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LR</a:t>
              </a: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as Plan ‘A’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-Launch R&amp;D studies for key technologies so that a decision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can be taken end 2015 (13-14TeV CM energy results from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LHC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)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err="1" smtClean="0"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</a:t>
              </a:r>
              <a:r>
                <a:rPr lang="en-US" sz="2400" dirty="0" smtClean="0"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prototype construction for key components!</a:t>
              </a:r>
              <a:endParaRPr lang="en-US" sz="2400" dirty="0" smtClean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-Develop Civil Engineering studies for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LR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option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-Continue lattice and beam dynamics studies for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ERL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option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	         </a:t>
              </a:r>
              <a:r>
                <a:rPr lang="en-US" sz="2400" dirty="0" smtClean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(integration with HL-</a:t>
              </a:r>
              <a:r>
                <a:rPr lang="en-US" sz="2400" dirty="0" err="1" smtClean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LHC</a:t>
              </a:r>
              <a:r>
                <a:rPr lang="en-US" sz="2400" dirty="0" smtClean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  <a:r>
                <a:rPr lang="en-US" sz="2400" dirty="0" err="1" smtClean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ATS</a:t>
              </a:r>
              <a:r>
                <a:rPr lang="en-US" sz="2400" dirty="0" smtClean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  <a:r>
                <a:rPr lang="en-US" sz="2400" dirty="0" err="1" smtClean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optis</a:t>
              </a:r>
              <a:r>
                <a:rPr lang="en-US" sz="2400" dirty="0" smtClean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&amp; spin rotators) 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-Launch design studies for an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LHeC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ERL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test facility</a:t>
              </a:r>
              <a:endParaRPr lang="en-US" sz="2200" dirty="0" smtClean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1085394"/>
            <a:ext cx="9144000" cy="4031869"/>
          </a:xfrm>
          <a:prstGeom prst="rect">
            <a:avLst/>
          </a:prstGeom>
          <a:solidFill>
            <a:schemeClr val="bg1"/>
          </a:solidFill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3200" b="1" dirty="0" smtClean="0">
                <a:solidFill>
                  <a:srgbClr val="800000"/>
                </a:solidFill>
              </a:rPr>
              <a:t>Ed’s Conclusions (SC </a:t>
            </a:r>
            <a:r>
              <a:rPr lang="en-US" sz="3200" b="1" dirty="0" err="1" smtClean="0">
                <a:solidFill>
                  <a:srgbClr val="800000"/>
                </a:solidFill>
              </a:rPr>
              <a:t>RF</a:t>
            </a:r>
            <a:r>
              <a:rPr lang="en-US" sz="3200" b="1" dirty="0" smtClean="0">
                <a:solidFill>
                  <a:srgbClr val="800000"/>
                </a:solidFill>
              </a:rPr>
              <a:t> Prototype Design and </a:t>
            </a:r>
            <a:r>
              <a:rPr lang="en-US" sz="3200" b="1" dirty="0" err="1" smtClean="0">
                <a:solidFill>
                  <a:srgbClr val="800000"/>
                </a:solidFill>
              </a:rPr>
              <a:t>Cryo</a:t>
            </a:r>
            <a:r>
              <a:rPr lang="en-US" sz="3200" b="1" dirty="0" smtClean="0">
                <a:solidFill>
                  <a:srgbClr val="800000"/>
                </a:solidFill>
              </a:rPr>
              <a:t>):</a:t>
            </a:r>
          </a:p>
          <a:p>
            <a:r>
              <a:rPr lang="en-US" sz="3200" dirty="0" smtClean="0"/>
              <a:t>‘Much </a:t>
            </a:r>
            <a:r>
              <a:rPr lang="en-US" sz="3200" dirty="0" smtClean="0"/>
              <a:t>of what is needed is in place and the time is right to embark, jointly with collaborating institutes,  on construction of an </a:t>
            </a:r>
            <a:r>
              <a:rPr lang="en-US" sz="3200" dirty="0" err="1" smtClean="0"/>
              <a:t>ERL</a:t>
            </a:r>
            <a:r>
              <a:rPr lang="en-US" sz="3200" dirty="0" smtClean="0"/>
              <a:t> test </a:t>
            </a:r>
            <a:r>
              <a:rPr lang="en-US" sz="3200" dirty="0" smtClean="0"/>
              <a:t>facility’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b="1" dirty="0">
              <a:solidFill>
                <a:srgbClr val="8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322" y="3276600"/>
            <a:ext cx="8440078" cy="3046984"/>
          </a:xfrm>
          <a:prstGeom prst="rect">
            <a:avLst/>
          </a:prstGeom>
          <a:solidFill>
            <a:schemeClr val="bg1"/>
          </a:solidFill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3200" b="1" u="sng" dirty="0" smtClean="0">
                <a:solidFill>
                  <a:srgbClr val="800000"/>
                </a:solidFill>
              </a:rPr>
              <a:t>Requires</a:t>
            </a:r>
            <a:r>
              <a:rPr lang="en-US" sz="3200" b="1" u="sng" dirty="0" smtClean="0">
                <a:solidFill>
                  <a:srgbClr val="800000"/>
                </a:solidFill>
              </a:rPr>
              <a:t>:</a:t>
            </a:r>
            <a:r>
              <a:rPr lang="en-US" sz="3200" b="1" dirty="0" smtClean="0">
                <a:solidFill>
                  <a:srgbClr val="800000"/>
                </a:solidFill>
              </a:rPr>
              <a:t> 		-CERN mandate</a:t>
            </a:r>
          </a:p>
          <a:p>
            <a:r>
              <a:rPr lang="en-US" sz="3200" b="1" dirty="0" smtClean="0">
                <a:solidFill>
                  <a:srgbClr val="800000"/>
                </a:solidFill>
              </a:rPr>
              <a:t>					-some CERN resources in </a:t>
            </a:r>
            <a:r>
              <a:rPr lang="en-US" sz="3200" b="1" dirty="0" err="1" smtClean="0">
                <a:solidFill>
                  <a:srgbClr val="800000"/>
                </a:solidFill>
              </a:rPr>
              <a:t>ATS</a:t>
            </a:r>
            <a:endParaRPr lang="en-US" sz="3200" b="1" dirty="0" smtClean="0">
              <a:solidFill>
                <a:srgbClr val="800000"/>
              </a:solidFill>
            </a:endParaRPr>
          </a:p>
          <a:p>
            <a:r>
              <a:rPr lang="en-US" sz="3200" b="1" dirty="0" smtClean="0">
                <a:solidFill>
                  <a:srgbClr val="800000"/>
                </a:solidFill>
              </a:rPr>
              <a:t>					-Material Budget  </a:t>
            </a:r>
          </a:p>
          <a:p>
            <a:r>
              <a:rPr lang="en-US" sz="3200" b="1" dirty="0" smtClean="0">
                <a:solidFill>
                  <a:srgbClr val="800000"/>
                </a:solidFill>
              </a:rPr>
              <a:t>					-Collaboration agreements</a:t>
            </a:r>
          </a:p>
          <a:p>
            <a:endParaRPr lang="en-US" sz="3200" b="1" dirty="0" smtClean="0">
              <a:solidFill>
                <a:srgbClr val="800000"/>
              </a:solidFill>
            </a:endParaRPr>
          </a:p>
          <a:p>
            <a:endParaRPr lang="en-US" sz="32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76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smtClean="0">
                <a:solidFill>
                  <a:srgbClr val="FF0000"/>
                </a:solidFill>
              </a:rPr>
              <a:t>Reserve Transparencies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atin typeface="+mn-lt"/>
              </a:rPr>
              <a:t>Installation schedule:</a:t>
            </a:r>
            <a:br>
              <a:rPr lang="en-US" sz="2800" b="1" dirty="0" smtClean="0">
                <a:latin typeface="+mn-lt"/>
              </a:rPr>
            </a:br>
            <a:r>
              <a:rPr lang="en-US" sz="2800" b="1" dirty="0" smtClean="0">
                <a:latin typeface="+mn-lt"/>
              </a:rPr>
              <a:t>		Interference with LHC operation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720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CE for new shafts and klystron galleries can probably proceed while LHC is running;</a:t>
            </a:r>
          </a:p>
          <a:p>
            <a:r>
              <a:rPr lang="en-US" sz="2400" dirty="0" smtClean="0"/>
              <a:t>However, it is not the case of the by-passes: 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smtClean="0">
                <a:sym typeface="Wingdings" pitchFamily="2" charset="2"/>
              </a:rPr>
              <a:t> </a:t>
            </a:r>
            <a:r>
              <a:rPr lang="en-US" sz="2400" dirty="0" smtClean="0"/>
              <a:t>we need 7m of earth to shield a working area from an accidental LHC beam loss;</a:t>
            </a:r>
          </a:p>
          <a:p>
            <a:r>
              <a:rPr lang="en-US" sz="2400" dirty="0" smtClean="0"/>
              <a:t>Need to dismount LHC in the junction areas to be </a:t>
            </a:r>
            <a:r>
              <a:rPr lang="en-US" sz="2400" dirty="0" err="1" smtClean="0"/>
              <a:t>digged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smtClean="0"/>
              <a:t>The </a:t>
            </a:r>
            <a:r>
              <a:rPr lang="en-US" sz="2000" dirty="0" err="1" smtClean="0"/>
              <a:t>cryo</a:t>
            </a:r>
            <a:r>
              <a:rPr lang="en-US" sz="2000" dirty="0" smtClean="0"/>
              <a:t>-magnets would be disconnected and stored on surface,</a:t>
            </a:r>
          </a:p>
          <a:p>
            <a:pPr lvl="1"/>
            <a:r>
              <a:rPr lang="en-US" sz="2000" dirty="0" smtClean="0"/>
              <a:t>The </a:t>
            </a:r>
            <a:r>
              <a:rPr lang="en-US" sz="2000" dirty="0" err="1" smtClean="0"/>
              <a:t>cryo</a:t>
            </a:r>
            <a:r>
              <a:rPr lang="en-US" sz="2000" dirty="0" smtClean="0"/>
              <a:t>-line would also be dismounted,</a:t>
            </a:r>
          </a:p>
          <a:p>
            <a:pPr lvl="1"/>
            <a:r>
              <a:rPr lang="en-US" sz="2000" dirty="0" smtClean="0"/>
              <a:t>All services have to be removed,</a:t>
            </a:r>
          </a:p>
          <a:p>
            <a:pPr lvl="1"/>
            <a:r>
              <a:rPr lang="en-US" sz="2000" dirty="0" smtClean="0"/>
              <a:t>The CE work-site has to be sealed for dust, but ventilation must  be maintained in the LHC to control temperature/dew point.</a:t>
            </a:r>
          </a:p>
          <a:p>
            <a:pPr lvl="1">
              <a:buNone/>
            </a:pPr>
            <a:r>
              <a:rPr lang="en-US" sz="2000" dirty="0" smtClean="0">
                <a:sym typeface="Wingdings" pitchFamily="2" charset="2"/>
              </a:rPr>
              <a:t>	 Assume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~6 months </a:t>
            </a:r>
            <a:r>
              <a:rPr lang="en-US" sz="2000" dirty="0" smtClean="0">
                <a:sym typeface="Wingdings" pitchFamily="2" charset="2"/>
              </a:rPr>
              <a:t>before CE can start in the junction areas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LHeC Workshop 14-15 June 2012</a:t>
            </a:r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Sylvain Weisz - CERN/DG-DI-DAT</a:t>
            </a:r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4670F-9667-47CA-B0AC-5FC80D08CC15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34</a:t>
            </a:fld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Lower </a:t>
            </a:r>
            <a:r>
              <a:rPr lang="en-GB" i="1" dirty="0" smtClean="0"/>
              <a:t>f</a:t>
            </a:r>
            <a:r>
              <a:rPr lang="en-GB" dirty="0" smtClean="0"/>
              <a:t>, larger currents possible</a:t>
            </a:r>
            <a:endParaRPr lang="en-GB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4237"/>
          <a:stretch/>
        </p:blipFill>
        <p:spPr bwMode="auto">
          <a:xfrm>
            <a:off x="1517476" y="1219200"/>
            <a:ext cx="6438900" cy="5067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appySmily.tiff                                                001E8FE8Macintosh HD                   C004F8A6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5802" y="1564482"/>
            <a:ext cx="417513" cy="41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SadSmiley.tiff                                                 001E8FE8Macintosh HD                   C004F8A6: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5803" y="5862022"/>
            <a:ext cx="417512" cy="42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 rot="16200000">
            <a:off x="-186058" y="3434530"/>
            <a:ext cx="2540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dirty="0" smtClean="0">
                <a:solidFill>
                  <a:prstClr val="black"/>
                </a:solidFill>
              </a:rPr>
              <a:t>Stable beam current limit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4063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624736" cy="579481"/>
          </a:xfrm>
        </p:spPr>
        <p:txBody>
          <a:bodyPr>
            <a:noAutofit/>
          </a:bodyPr>
          <a:lstStyle/>
          <a:p>
            <a:r>
              <a:rPr lang="en-GB" sz="2800" dirty="0" smtClean="0">
                <a:latin typeface="+mn-lt"/>
              </a:rPr>
              <a:t>Low Energy ERL’s and ERL test facilities</a:t>
            </a:r>
            <a:endParaRPr lang="en-GB" sz="2800" dirty="0">
              <a:latin typeface="+mn-lt"/>
            </a:endParaRPr>
          </a:p>
        </p:txBody>
      </p:sp>
      <p:grpSp>
        <p:nvGrpSpPr>
          <p:cNvPr id="2" name="Group 23"/>
          <p:cNvGrpSpPr/>
          <p:nvPr/>
        </p:nvGrpSpPr>
        <p:grpSpPr>
          <a:xfrm>
            <a:off x="4860032" y="961155"/>
            <a:ext cx="3840163" cy="1703787"/>
            <a:chOff x="4918542" y="961155"/>
            <a:chExt cx="3840163" cy="1703787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1489" t="9705" r="813" b="6117"/>
            <a:stretch/>
          </p:blipFill>
          <p:spPr bwMode="auto">
            <a:xfrm>
              <a:off x="4918542" y="961155"/>
              <a:ext cx="3840163" cy="1703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36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5171182" y="1655291"/>
              <a:ext cx="2805113" cy="557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defTabSz="914400">
                <a:lnSpc>
                  <a:spcPct val="123000"/>
                </a:lnSpc>
              </a:pPr>
              <a:r>
                <a:rPr lang="en-US" sz="1300" dirty="0">
                  <a:latin typeface="Gill Sans MT"/>
                </a:rPr>
                <a:t>3 x 7 cell cavities, 1.3 GHz</a:t>
              </a:r>
            </a:p>
            <a:p>
              <a:pPr algn="ctr" defTabSz="914400">
                <a:lnSpc>
                  <a:spcPct val="123000"/>
                </a:lnSpc>
              </a:pPr>
              <a:r>
                <a:rPr lang="en-US" sz="1200" dirty="0">
                  <a:latin typeface="Gill Sans MT"/>
                </a:rPr>
                <a:t>100mA, 50MeV, 1 mm </a:t>
              </a:r>
              <a:r>
                <a:rPr lang="en-US" sz="1200" dirty="0" err="1">
                  <a:latin typeface="Gill Sans MT"/>
                </a:rPr>
                <a:t>mrad</a:t>
              </a:r>
              <a:r>
                <a:rPr lang="en-US" sz="1200" dirty="0">
                  <a:latin typeface="Gill Sans MT"/>
                </a:rPr>
                <a:t> (norm), 2ps</a:t>
              </a: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5928420" y="985366"/>
              <a:ext cx="1344612" cy="603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defTabSz="914400">
                <a:lnSpc>
                  <a:spcPct val="123000"/>
                </a:lnSpc>
              </a:pPr>
              <a:r>
                <a:rPr lang="en-US" b="1">
                  <a:latin typeface="Gill Sans MT"/>
                </a:rPr>
                <a:t>BERLinPro</a:t>
              </a:r>
            </a:p>
          </p:txBody>
        </p:sp>
      </p:grpSp>
      <p:grpSp>
        <p:nvGrpSpPr>
          <p:cNvPr id="3" name="Group 24"/>
          <p:cNvGrpSpPr/>
          <p:nvPr/>
        </p:nvGrpSpPr>
        <p:grpSpPr>
          <a:xfrm>
            <a:off x="4860032" y="2636912"/>
            <a:ext cx="3840162" cy="1886371"/>
            <a:chOff x="4918543" y="2664942"/>
            <a:chExt cx="3840162" cy="1886371"/>
          </a:xfrm>
        </p:grpSpPr>
        <p:pic>
          <p:nvPicPr>
            <p:cNvPr id="11" name="Picture 7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b="3363"/>
            <a:stretch/>
          </p:blipFill>
          <p:spPr bwMode="auto">
            <a:xfrm>
              <a:off x="4918543" y="2784004"/>
              <a:ext cx="3840162" cy="1767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36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6152030" y="2664942"/>
              <a:ext cx="2066925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defTabSz="914400">
                <a:lnSpc>
                  <a:spcPct val="123000"/>
                </a:lnSpc>
              </a:pPr>
              <a:r>
                <a:rPr lang="en-US" b="1">
                  <a:latin typeface="Gill Sans MT"/>
                </a:rPr>
                <a:t>ALICE, Daresbury</a:t>
              </a: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5898030" y="3406304"/>
              <a:ext cx="2522538" cy="5572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defTabSz="914400">
                <a:lnSpc>
                  <a:spcPct val="123000"/>
                </a:lnSpc>
              </a:pPr>
              <a:r>
                <a:rPr lang="en-US" sz="1300" dirty="0">
                  <a:latin typeface="Gill Sans MT"/>
                </a:rPr>
                <a:t>2 x 9 cell, 1.3 GHz</a:t>
              </a:r>
            </a:p>
            <a:p>
              <a:pPr algn="ctr" defTabSz="914400">
                <a:lnSpc>
                  <a:spcPct val="123000"/>
                </a:lnSpc>
              </a:pPr>
              <a:r>
                <a:rPr lang="en-US" sz="1200" dirty="0">
                  <a:latin typeface="Gill Sans MT"/>
                </a:rPr>
                <a:t>100 </a:t>
              </a:r>
              <a:r>
                <a:rPr lang="en-US" sz="1200" dirty="0" err="1">
                  <a:latin typeface="Gill Sans MT"/>
                </a:rPr>
                <a:t>pC</a:t>
              </a:r>
              <a:r>
                <a:rPr lang="en-US" sz="1200" dirty="0">
                  <a:latin typeface="Gill Sans MT"/>
                </a:rPr>
                <a:t>, 10 MeV, 100 </a:t>
              </a:r>
              <a:r>
                <a:rPr lang="en-US" sz="1200" dirty="0" smtClean="0">
                  <a:latin typeface="Gill Sans MT"/>
                </a:rPr>
                <a:t>µs </a:t>
              </a:r>
              <a:r>
                <a:rPr lang="en-US" sz="1200" dirty="0">
                  <a:latin typeface="Gill Sans MT"/>
                </a:rPr>
                <a:t>bunch train</a:t>
              </a:r>
            </a:p>
          </p:txBody>
        </p:sp>
      </p:grpSp>
      <p:grpSp>
        <p:nvGrpSpPr>
          <p:cNvPr id="5" name="Group 1"/>
          <p:cNvGrpSpPr/>
          <p:nvPr/>
        </p:nvGrpSpPr>
        <p:grpSpPr>
          <a:xfrm>
            <a:off x="467544" y="2496321"/>
            <a:ext cx="3425825" cy="2012799"/>
            <a:chOff x="537915" y="2420888"/>
            <a:chExt cx="3425825" cy="2012799"/>
          </a:xfrm>
        </p:grpSpPr>
        <p:pic>
          <p:nvPicPr>
            <p:cNvPr id="14" name="Picture 10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t="5292" b="5230"/>
            <a:stretch/>
          </p:blipFill>
          <p:spPr bwMode="auto">
            <a:xfrm>
              <a:off x="537915" y="2420888"/>
              <a:ext cx="3425825" cy="20127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1088777" y="2420888"/>
              <a:ext cx="1911350" cy="428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defTabSz="914400">
                <a:lnSpc>
                  <a:spcPct val="123000"/>
                </a:lnSpc>
              </a:pPr>
              <a:r>
                <a:rPr lang="en-US" b="1" dirty="0" smtClean="0">
                  <a:latin typeface="Gill Sans MT"/>
                </a:rPr>
                <a:t>Peking </a:t>
              </a:r>
              <a:r>
                <a:rPr lang="en-US" b="1" dirty="0">
                  <a:latin typeface="Gill Sans MT"/>
                </a:rPr>
                <a:t>ERL-FEL</a:t>
              </a:r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1158627" y="3379738"/>
              <a:ext cx="2327275" cy="557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defTabSz="914400">
                <a:lnSpc>
                  <a:spcPct val="123000"/>
                </a:lnSpc>
              </a:pPr>
              <a:r>
                <a:rPr lang="en-US" sz="1300">
                  <a:latin typeface="Gill Sans MT"/>
                </a:rPr>
                <a:t>1 x 9 cell, 1.3 GHz</a:t>
              </a:r>
            </a:p>
            <a:p>
              <a:pPr algn="ctr" defTabSz="914400">
                <a:lnSpc>
                  <a:spcPct val="123000"/>
                </a:lnSpc>
              </a:pPr>
              <a:r>
                <a:rPr lang="en-US" sz="1200">
                  <a:latin typeface="Gill Sans MT"/>
                </a:rPr>
                <a:t>60 pC, 30 MeV, 2 ms bunch train</a:t>
              </a:r>
            </a:p>
          </p:txBody>
        </p:sp>
      </p:grpSp>
      <p:grpSp>
        <p:nvGrpSpPr>
          <p:cNvPr id="24" name="Group 2"/>
          <p:cNvGrpSpPr/>
          <p:nvPr/>
        </p:nvGrpSpPr>
        <p:grpSpPr>
          <a:xfrm>
            <a:off x="393452" y="746844"/>
            <a:ext cx="3529013" cy="1652588"/>
            <a:chOff x="393452" y="746844"/>
            <a:chExt cx="3529013" cy="1652588"/>
          </a:xfrm>
        </p:grpSpPr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452" y="908769"/>
              <a:ext cx="3529013" cy="1490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1195140" y="1343744"/>
              <a:ext cx="2225675" cy="557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defTabSz="914400">
                <a:lnSpc>
                  <a:spcPct val="123000"/>
                </a:lnSpc>
              </a:pPr>
              <a:r>
                <a:rPr lang="en-US" sz="1300" dirty="0">
                  <a:latin typeface="Gill Sans MT"/>
                </a:rPr>
                <a:t>2 x 7 cell 1.3 GHz + DC Gun</a:t>
              </a:r>
            </a:p>
            <a:p>
              <a:pPr algn="ctr" defTabSz="914400">
                <a:lnSpc>
                  <a:spcPct val="123000"/>
                </a:lnSpc>
              </a:pPr>
              <a:r>
                <a:rPr lang="en-US" sz="1200" dirty="0">
                  <a:latin typeface="Gill Sans MT"/>
                </a:rPr>
                <a:t>10mA, 35MeV, 2ps</a:t>
              </a:r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1090365" y="746844"/>
              <a:ext cx="2141537" cy="428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defTabSz="914400">
                <a:lnSpc>
                  <a:spcPct val="123000"/>
                </a:lnSpc>
              </a:pPr>
              <a:r>
                <a:rPr lang="en-US" b="1">
                  <a:latin typeface="Gill Sans MT"/>
                </a:rPr>
                <a:t>IHEP ERL, Beijing</a:t>
              </a:r>
            </a:p>
          </p:txBody>
        </p:sp>
      </p:grpSp>
      <p:grpSp>
        <p:nvGrpSpPr>
          <p:cNvPr id="25" name="Group 4"/>
          <p:cNvGrpSpPr/>
          <p:nvPr/>
        </p:nvGrpSpPr>
        <p:grpSpPr>
          <a:xfrm>
            <a:off x="395536" y="4509120"/>
            <a:ext cx="3565525" cy="2304256"/>
            <a:chOff x="395536" y="4509120"/>
            <a:chExt cx="3565525" cy="2304256"/>
          </a:xfrm>
        </p:grpSpPr>
        <p:grpSp>
          <p:nvGrpSpPr>
            <p:cNvPr id="26" name="Group 26"/>
            <p:cNvGrpSpPr/>
            <p:nvPr/>
          </p:nvGrpSpPr>
          <p:grpSpPr>
            <a:xfrm>
              <a:off x="395536" y="4509120"/>
              <a:ext cx="3565525" cy="1828800"/>
              <a:chOff x="395536" y="4509120"/>
              <a:chExt cx="3565525" cy="1828800"/>
            </a:xfrm>
          </p:grpSpPr>
          <p:pic>
            <p:nvPicPr>
              <p:cNvPr id="18" name="Picture 14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5536" y="4509120"/>
                <a:ext cx="3565525" cy="1828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19" name="Text Box 15"/>
              <p:cNvSpPr txBox="1">
                <a:spLocks noChangeArrowheads="1"/>
              </p:cNvSpPr>
              <p:nvPr/>
            </p:nvSpPr>
            <p:spPr bwMode="auto">
              <a:xfrm>
                <a:off x="1414711" y="4736857"/>
                <a:ext cx="2087563" cy="4286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5000" rIns="90000" bIns="45000"/>
              <a:lstStyle>
                <a:lvl1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1pPr>
                <a:lvl2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2pPr>
                <a:lvl3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3pPr>
                <a:lvl4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4pPr>
                <a:lvl5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9pPr>
              </a:lstStyle>
              <a:p>
                <a:pPr defTabSz="914400">
                  <a:lnSpc>
                    <a:spcPct val="123000"/>
                  </a:lnSpc>
                </a:pPr>
                <a:r>
                  <a:rPr lang="en-US" b="1">
                    <a:latin typeface="Gill Sans MT"/>
                  </a:rPr>
                  <a:t>2loop-CERL, KEK</a:t>
                </a:r>
              </a:p>
            </p:txBody>
          </p:sp>
        </p:grp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941412" y="6256164"/>
              <a:ext cx="2620962" cy="557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defTabSz="914400">
                <a:lnSpc>
                  <a:spcPct val="123000"/>
                </a:lnSpc>
              </a:pPr>
              <a:r>
                <a:rPr lang="en-US" sz="1300" dirty="0">
                  <a:latin typeface="Gill Sans MT"/>
                </a:rPr>
                <a:t> 9 cell, 1.3 GHz cavities, 4 modules</a:t>
              </a:r>
            </a:p>
            <a:p>
              <a:pPr algn="ctr" defTabSz="914400">
                <a:lnSpc>
                  <a:spcPct val="123000"/>
                </a:lnSpc>
              </a:pPr>
              <a:r>
                <a:rPr lang="en-US" sz="1200" dirty="0">
                  <a:latin typeface="Gill Sans MT"/>
                </a:rPr>
                <a:t>77 </a:t>
              </a:r>
              <a:r>
                <a:rPr lang="en-US" sz="1200" dirty="0" err="1">
                  <a:latin typeface="Gill Sans MT"/>
                </a:rPr>
                <a:t>pC</a:t>
              </a:r>
              <a:r>
                <a:rPr lang="en-US" sz="1200" dirty="0">
                  <a:latin typeface="Gill Sans MT"/>
                </a:rPr>
                <a:t>, 245 MeV, 1-3 ps</a:t>
              </a:r>
            </a:p>
          </p:txBody>
        </p:sp>
      </p:grpSp>
      <p:grpSp>
        <p:nvGrpSpPr>
          <p:cNvPr id="27" name="Group 25"/>
          <p:cNvGrpSpPr/>
          <p:nvPr/>
        </p:nvGrpSpPr>
        <p:grpSpPr>
          <a:xfrm>
            <a:off x="4788024" y="4581128"/>
            <a:ext cx="3970784" cy="2029818"/>
            <a:chOff x="4716016" y="4590251"/>
            <a:chExt cx="4114800" cy="2103437"/>
          </a:xfrm>
        </p:grpSpPr>
        <p:pic>
          <p:nvPicPr>
            <p:cNvPr id="21" name="Picture 1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b="21538"/>
            <a:stretch>
              <a:fillRect/>
            </a:stretch>
          </p:blipFill>
          <p:spPr bwMode="auto">
            <a:xfrm>
              <a:off x="4716016" y="4590251"/>
              <a:ext cx="4114800" cy="2103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blipFill dpi="0" rotWithShape="0">
                    <a:blip/>
                    <a:srcRect b="21538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2" name="Text Box 18"/>
            <p:cNvSpPr txBox="1">
              <a:spLocks noChangeArrowheads="1"/>
            </p:cNvSpPr>
            <p:nvPr/>
          </p:nvSpPr>
          <p:spPr bwMode="auto">
            <a:xfrm>
              <a:off x="6024116" y="4691851"/>
              <a:ext cx="1946275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defTabSz="914400">
                <a:lnSpc>
                  <a:spcPct val="123000"/>
                </a:lnSpc>
              </a:pPr>
              <a:r>
                <a:rPr lang="en-US" b="1" dirty="0">
                  <a:latin typeface="Gill Sans MT"/>
                </a:rPr>
                <a:t>Brookhaven ERL</a:t>
              </a:r>
            </a:p>
          </p:txBody>
        </p:sp>
        <p:sp>
          <p:nvSpPr>
            <p:cNvPr id="23" name="Text Box 19"/>
            <p:cNvSpPr txBox="1">
              <a:spLocks noChangeArrowheads="1"/>
            </p:cNvSpPr>
            <p:nvPr/>
          </p:nvSpPr>
          <p:spPr bwMode="auto">
            <a:xfrm>
              <a:off x="6165403" y="5325263"/>
              <a:ext cx="1651000" cy="5572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defTabSz="914400">
                <a:lnSpc>
                  <a:spcPct val="123000"/>
                </a:lnSpc>
              </a:pPr>
              <a:r>
                <a:rPr lang="en-US" sz="1300">
                  <a:latin typeface="Gill Sans MT"/>
                </a:rPr>
                <a:t>1 x 5 cell, 704 MHz</a:t>
              </a:r>
            </a:p>
            <a:p>
              <a:pPr algn="ctr" defTabSz="914400">
                <a:lnSpc>
                  <a:spcPct val="123000"/>
                </a:lnSpc>
              </a:pPr>
              <a:r>
                <a:rPr lang="en-US" sz="1200">
                  <a:latin typeface="Gill Sans MT"/>
                </a:rPr>
                <a:t>0.7-5 nC, 20 MeV, CW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147846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624736" cy="720080"/>
          </a:xfrm>
        </p:spPr>
        <p:txBody>
          <a:bodyPr>
            <a:noAutofit/>
          </a:bodyPr>
          <a:lstStyle/>
          <a:p>
            <a:r>
              <a:rPr lang="en-GB" sz="2800" dirty="0"/>
              <a:t>Low Energy ERL’s and ERL test </a:t>
            </a:r>
            <a:r>
              <a:rPr lang="en-GB" sz="2800" dirty="0" smtClean="0"/>
              <a:t>facilities (contd.)</a:t>
            </a:r>
            <a:endParaRPr lang="en-GB" sz="2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6445" y="1338263"/>
            <a:ext cx="36576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5982" y="3857625"/>
            <a:ext cx="34163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1" name="Group 11"/>
          <p:cNvGrpSpPr/>
          <p:nvPr/>
        </p:nvGrpSpPr>
        <p:grpSpPr>
          <a:xfrm>
            <a:off x="411609" y="1311275"/>
            <a:ext cx="4016375" cy="2127017"/>
            <a:chOff x="251520" y="1311275"/>
            <a:chExt cx="4016375" cy="2127017"/>
          </a:xfrm>
        </p:grpSpPr>
        <p:pic>
          <p:nvPicPr>
            <p:cNvPr id="3" name="Picture 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1311275"/>
              <a:ext cx="4016375" cy="1673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65832" y="1374775"/>
              <a:ext cx="1611313" cy="557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defTabSz="914400">
                <a:lnSpc>
                  <a:spcPct val="123000"/>
                </a:lnSpc>
              </a:pPr>
              <a:r>
                <a:rPr lang="en-US" sz="1300" dirty="0">
                  <a:latin typeface="Gill Sans MT"/>
                </a:rPr>
                <a:t>500 MHz + DC Gun</a:t>
              </a:r>
            </a:p>
            <a:p>
              <a:pPr algn="ctr" defTabSz="914400">
                <a:lnSpc>
                  <a:spcPct val="123000"/>
                </a:lnSpc>
              </a:pPr>
              <a:r>
                <a:rPr lang="en-US" sz="1200" dirty="0" smtClean="0">
                  <a:latin typeface="Gill Sans MT"/>
                </a:rPr>
                <a:t>5 mA</a:t>
              </a:r>
              <a:r>
                <a:rPr lang="en-US" sz="1200" dirty="0">
                  <a:latin typeface="Gill Sans MT"/>
                </a:rPr>
                <a:t>, </a:t>
              </a:r>
              <a:r>
                <a:rPr lang="en-US" sz="1200" dirty="0" smtClean="0">
                  <a:latin typeface="Gill Sans MT"/>
                </a:rPr>
                <a:t>17 MeV</a:t>
              </a:r>
              <a:r>
                <a:rPr lang="en-US" sz="1200" dirty="0">
                  <a:latin typeface="Gill Sans MT"/>
                </a:rPr>
                <a:t>, </a:t>
              </a:r>
              <a:r>
                <a:rPr lang="en-US" sz="1200" dirty="0" smtClean="0">
                  <a:latin typeface="Gill Sans MT"/>
                </a:rPr>
                <a:t>12 ps</a:t>
              </a:r>
              <a:endParaRPr lang="en-US" sz="1200" dirty="0">
                <a:latin typeface="Gill Sans M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580321" y="3068960"/>
              <a:ext cx="12634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GB" dirty="0" smtClean="0">
                  <a:solidFill>
                    <a:prstClr val="black"/>
                  </a:solidFill>
                </a:rPr>
                <a:t>JAERI, Tokai</a:t>
              </a:r>
              <a:endParaRPr lang="en-GB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2" name="Group 10"/>
          <p:cNvGrpSpPr/>
          <p:nvPr/>
        </p:nvGrpSpPr>
        <p:grpSpPr>
          <a:xfrm>
            <a:off x="144016" y="3930650"/>
            <a:ext cx="4572000" cy="2042557"/>
            <a:chOff x="0" y="3930650"/>
            <a:chExt cx="4572000" cy="2042557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433888"/>
              <a:ext cx="4572000" cy="1169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601663" y="3930650"/>
              <a:ext cx="3009900" cy="557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defTabSz="914400">
                <a:lnSpc>
                  <a:spcPct val="123000"/>
                </a:lnSpc>
              </a:pPr>
              <a:r>
                <a:rPr lang="en-US" sz="1300" dirty="0" smtClean="0">
                  <a:latin typeface="Gill Sans MT"/>
                </a:rPr>
                <a:t>Normal </a:t>
              </a:r>
              <a:r>
                <a:rPr lang="en-US" sz="1300" dirty="0">
                  <a:latin typeface="Gill Sans MT"/>
                </a:rPr>
                <a:t>Conducting 180 MHz + DC Gun</a:t>
              </a:r>
            </a:p>
            <a:p>
              <a:pPr algn="ctr" defTabSz="914400">
                <a:lnSpc>
                  <a:spcPct val="123000"/>
                </a:lnSpc>
              </a:pPr>
              <a:r>
                <a:rPr lang="en-US" sz="1200" dirty="0" smtClean="0">
                  <a:latin typeface="Gill Sans MT"/>
                </a:rPr>
                <a:t>30 mA</a:t>
              </a:r>
              <a:r>
                <a:rPr lang="en-US" sz="1200" dirty="0">
                  <a:latin typeface="Gill Sans MT"/>
                </a:rPr>
                <a:t>, </a:t>
              </a:r>
              <a:r>
                <a:rPr lang="en-US" sz="1200" dirty="0" smtClean="0">
                  <a:latin typeface="Gill Sans MT"/>
                </a:rPr>
                <a:t>11 MeV</a:t>
              </a:r>
              <a:r>
                <a:rPr lang="en-US" sz="1200" dirty="0">
                  <a:latin typeface="Gill Sans MT"/>
                </a:rPr>
                <a:t>, </a:t>
              </a:r>
              <a:r>
                <a:rPr lang="en-US" sz="1200" dirty="0" smtClean="0">
                  <a:latin typeface="Gill Sans MT"/>
                </a:rPr>
                <a:t>70-100 ps</a:t>
              </a:r>
              <a:endParaRPr lang="en-US" sz="1200" dirty="0">
                <a:latin typeface="Gill Sans M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7664" y="5603875"/>
              <a:ext cx="19138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GB" dirty="0" smtClean="0">
                  <a:solidFill>
                    <a:prstClr val="black"/>
                  </a:solidFill>
                </a:rPr>
                <a:t>BINP,  Novosibirsk</a:t>
              </a:r>
              <a:endParaRPr lang="en-GB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677082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624736" cy="720080"/>
          </a:xfrm>
        </p:spPr>
        <p:txBody>
          <a:bodyPr>
            <a:noAutofit/>
          </a:bodyPr>
          <a:lstStyle/>
          <a:p>
            <a:r>
              <a:rPr lang="en-GB" sz="2800" dirty="0" smtClean="0"/>
              <a:t>High </a:t>
            </a:r>
            <a:r>
              <a:rPr lang="en-GB" sz="2800" dirty="0"/>
              <a:t>Energy </a:t>
            </a:r>
            <a:r>
              <a:rPr lang="en-GB" sz="2800" dirty="0" smtClean="0"/>
              <a:t>ERL’s, EIC’s (election-ion)</a:t>
            </a:r>
            <a:endParaRPr lang="en-GB" sz="2800" dirty="0"/>
          </a:p>
        </p:txBody>
      </p:sp>
      <p:graphicFrame>
        <p:nvGraphicFramePr>
          <p:cNvPr id="4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45439647"/>
              </p:ext>
            </p:extLst>
          </p:nvPr>
        </p:nvGraphicFramePr>
        <p:xfrm>
          <a:off x="5076056" y="1340768"/>
          <a:ext cx="3833886" cy="3315832"/>
        </p:xfrm>
        <a:graphic>
          <a:graphicData uri="http://schemas.openxmlformats.org/drawingml/2006/table">
            <a:tbl>
              <a:tblPr/>
              <a:tblGrid>
                <a:gridCol w="1277524"/>
                <a:gridCol w="1278839"/>
                <a:gridCol w="1277523"/>
              </a:tblGrid>
              <a:tr h="4648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JLab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Droid Sans Fallback" charset="0"/>
                        <a:cs typeface="Droid Sans Fallback" charset="0"/>
                      </a:endParaRP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MEIC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BNL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eRHIC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CERN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LHeC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41549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5-10 GeV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20 GeV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60 GeV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4648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750 MHz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? passes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704 MHz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6 passes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704 MHz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3-passes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41549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3 A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50 mA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6.4 mA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41549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4 nC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3.5 nC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0.3 nC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41621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7.5 mm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2 mm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0.3 mm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41621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Planned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Planned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Planned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6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075" y="1865313"/>
            <a:ext cx="2743200" cy="1700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Text Box 66"/>
          <p:cNvSpPr txBox="1">
            <a:spLocks noChangeArrowheads="1"/>
          </p:cNvSpPr>
          <p:nvPr/>
        </p:nvSpPr>
        <p:spPr bwMode="auto">
          <a:xfrm>
            <a:off x="906463" y="1438275"/>
            <a:ext cx="1404937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defTabSz="914400">
              <a:lnSpc>
                <a:spcPct val="123000"/>
              </a:lnSpc>
            </a:pPr>
            <a:r>
              <a:rPr lang="en-US">
                <a:latin typeface="Gill Sans MT"/>
              </a:rPr>
              <a:t>JLAB, MEIC</a:t>
            </a:r>
          </a:p>
        </p:txBody>
      </p:sp>
      <p:sp>
        <p:nvSpPr>
          <p:cNvPr id="7" name="Text Box 67"/>
          <p:cNvSpPr txBox="1">
            <a:spLocks noChangeArrowheads="1"/>
          </p:cNvSpPr>
          <p:nvPr/>
        </p:nvSpPr>
        <p:spPr bwMode="auto">
          <a:xfrm>
            <a:off x="3286125" y="1457325"/>
            <a:ext cx="1379538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defTabSz="914400">
              <a:lnSpc>
                <a:spcPct val="123000"/>
              </a:lnSpc>
            </a:pPr>
            <a:r>
              <a:rPr lang="en-US">
                <a:latin typeface="Gill Sans MT"/>
              </a:rPr>
              <a:t>BNL, eRHIC</a:t>
            </a:r>
          </a:p>
        </p:txBody>
      </p:sp>
      <p:pic>
        <p:nvPicPr>
          <p:cNvPr id="8" name="Picture 6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1175" y="1858963"/>
            <a:ext cx="1828800" cy="185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6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2325" y="4297363"/>
            <a:ext cx="3657600" cy="196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Text Box 70"/>
          <p:cNvSpPr txBox="1">
            <a:spLocks noChangeArrowheads="1"/>
          </p:cNvSpPr>
          <p:nvPr/>
        </p:nvSpPr>
        <p:spPr bwMode="auto">
          <a:xfrm>
            <a:off x="1700213" y="4062413"/>
            <a:ext cx="14478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defTabSz="914400">
              <a:lnSpc>
                <a:spcPct val="123000"/>
              </a:lnSpc>
            </a:pPr>
            <a:r>
              <a:rPr lang="en-US">
                <a:latin typeface="Gill Sans MT"/>
              </a:rPr>
              <a:t>CERN, LHeC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2780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624736" cy="720080"/>
          </a:xfrm>
        </p:spPr>
        <p:txBody>
          <a:bodyPr>
            <a:noAutofit/>
          </a:bodyPr>
          <a:lstStyle/>
          <a:p>
            <a:r>
              <a:rPr lang="en-GB" sz="2800" dirty="0" smtClean="0"/>
              <a:t>High </a:t>
            </a:r>
            <a:r>
              <a:rPr lang="en-GB" sz="2800" dirty="0"/>
              <a:t>Energy </a:t>
            </a:r>
            <a:r>
              <a:rPr lang="en-GB" sz="2800" dirty="0" smtClean="0"/>
              <a:t>ERL’s, Light sources, FEL</a:t>
            </a:r>
            <a:endParaRPr lang="en-GB" sz="2800" dirty="0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228940" y="2724664"/>
            <a:ext cx="3581400" cy="1644650"/>
            <a:chOff x="572" y="1928"/>
            <a:chExt cx="2256" cy="1036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" y="1928"/>
              <a:ext cx="1547" cy="1036"/>
            </a:xfrm>
            <a:prstGeom prst="rect">
              <a:avLst/>
            </a:prstGeom>
            <a:solidFill>
              <a:srgbClr val="D3EB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2622" y="2507"/>
              <a:ext cx="43" cy="68"/>
            </a:xfrm>
            <a:prstGeom prst="rect">
              <a:avLst/>
            </a:prstGeom>
            <a:solidFill>
              <a:srgbClr val="FF0000"/>
            </a:solidFill>
            <a:ln w="2844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6" name="Rectangle 5"/>
            <p:cNvSpPr>
              <a:spLocks noChangeArrowheads="1"/>
            </p:cNvSpPr>
            <p:nvPr/>
          </p:nvSpPr>
          <p:spPr bwMode="auto">
            <a:xfrm>
              <a:off x="1724" y="2563"/>
              <a:ext cx="524" cy="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>
              <a:spAutoFit/>
            </a:bodyPr>
            <a:lstStyle/>
            <a:p>
              <a:pPr defTabSz="914400">
                <a:tabLst>
                  <a:tab pos="723900" algn="l"/>
                </a:tabLst>
              </a:pPr>
              <a:r>
                <a:rPr lang="en-US" sz="1400">
                  <a:solidFill>
                    <a:srgbClr val="FF0000"/>
                  </a:solidFill>
                  <a:ea typeface="ＭＳ Ｐゴシック" charset="-128"/>
                </a:rPr>
                <a:t>7GeV</a:t>
              </a:r>
            </a:p>
            <a:p>
              <a:pPr defTabSz="914400">
                <a:tabLst>
                  <a:tab pos="723900" algn="l"/>
                </a:tabLst>
              </a:pPr>
              <a:r>
                <a:rPr lang="en-US" sz="1000">
                  <a:solidFill>
                    <a:srgbClr val="FF0000"/>
                  </a:solidFill>
                  <a:ea typeface="ＭＳ Ｐゴシック" charset="-128"/>
                </a:rPr>
                <a:t>Double Acc</a:t>
              </a:r>
              <a:r>
                <a:rPr lang="en-US" sz="1200">
                  <a:solidFill>
                    <a:srgbClr val="FF0000"/>
                  </a:solidFill>
                  <a:ea typeface="ＭＳ Ｐゴシック" charset="-128"/>
                </a:rPr>
                <a:t>.</a:t>
              </a:r>
            </a:p>
          </p:txBody>
        </p:sp>
        <p:pic>
          <p:nvPicPr>
            <p:cNvPr id="17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5956" t="2702" r="2415" b="71564"/>
            <a:stretch>
              <a:fillRect/>
            </a:stretch>
          </p:blipFill>
          <p:spPr bwMode="auto">
            <a:xfrm>
              <a:off x="2088" y="2395"/>
              <a:ext cx="533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blipFill dpi="0" rotWithShape="0">
                    <a:blip/>
                    <a:srcRect l="5956" t="2702" r="2415" b="71564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8" name="Line 7"/>
            <p:cNvSpPr>
              <a:spLocks noChangeShapeType="1"/>
            </p:cNvSpPr>
            <p:nvPr/>
          </p:nvSpPr>
          <p:spPr bwMode="auto">
            <a:xfrm>
              <a:off x="1874" y="2542"/>
              <a:ext cx="230" cy="1"/>
            </a:xfrm>
            <a:prstGeom prst="line">
              <a:avLst/>
            </a:prstGeom>
            <a:noFill/>
            <a:ln w="2844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2174" y="2470"/>
              <a:ext cx="68" cy="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2556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2363" y="2470"/>
              <a:ext cx="51" cy="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2556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1" name="AutoShape 10"/>
            <p:cNvSpPr>
              <a:spLocks noChangeArrowheads="1"/>
            </p:cNvSpPr>
            <p:nvPr/>
          </p:nvSpPr>
          <p:spPr bwMode="auto">
            <a:xfrm>
              <a:off x="572" y="1989"/>
              <a:ext cx="1536" cy="959"/>
            </a:xfrm>
            <a:prstGeom prst="roundRect">
              <a:avLst>
                <a:gd name="adj" fmla="val 15431"/>
              </a:avLst>
            </a:prstGeom>
            <a:noFill/>
            <a:ln w="9360" cap="rnd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2" name="Rectangle 11"/>
            <p:cNvSpPr>
              <a:spLocks noChangeArrowheads="1"/>
            </p:cNvSpPr>
            <p:nvPr/>
          </p:nvSpPr>
          <p:spPr bwMode="auto">
            <a:xfrm>
              <a:off x="572" y="2654"/>
              <a:ext cx="604" cy="290"/>
            </a:xfrm>
            <a:prstGeom prst="rect">
              <a:avLst/>
            </a:prstGeom>
            <a:solidFill>
              <a:srgbClr val="FFFF99"/>
            </a:solidFill>
            <a:ln w="936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defTabSz="914400"/>
              <a:r>
                <a:rPr lang="en-US" sz="1200" dirty="0">
                  <a:solidFill>
                    <a:srgbClr val="FF0000"/>
                  </a:solidFill>
                  <a:ea typeface="ＭＳ Ｐゴシック" charset="-128"/>
                </a:rPr>
                <a:t>3GeV ERL</a:t>
              </a:r>
            </a:p>
            <a:p>
              <a:pPr defTabSz="914400"/>
              <a:r>
                <a:rPr lang="en-US" sz="1200" dirty="0">
                  <a:solidFill>
                    <a:srgbClr val="FF0000"/>
                  </a:solidFill>
                  <a:ea typeface="ＭＳ Ｐゴシック" charset="-128"/>
                </a:rPr>
                <a:t>First Stage</a:t>
              </a:r>
            </a:p>
          </p:txBody>
        </p:sp>
        <p:sp>
          <p:nvSpPr>
            <p:cNvPr id="23" name="AutoShape 12"/>
            <p:cNvSpPr>
              <a:spLocks noChangeArrowheads="1"/>
            </p:cNvSpPr>
            <p:nvPr/>
          </p:nvSpPr>
          <p:spPr bwMode="auto">
            <a:xfrm>
              <a:off x="2069" y="2363"/>
              <a:ext cx="693" cy="418"/>
            </a:xfrm>
            <a:prstGeom prst="roundRect">
              <a:avLst>
                <a:gd name="adj" fmla="val 15431"/>
              </a:avLst>
            </a:prstGeom>
            <a:noFill/>
            <a:ln w="9360" cap="rnd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4" name="Rectangle 13"/>
            <p:cNvSpPr>
              <a:spLocks noChangeArrowheads="1"/>
            </p:cNvSpPr>
            <p:nvPr/>
          </p:nvSpPr>
          <p:spPr bwMode="auto">
            <a:xfrm>
              <a:off x="2001" y="2194"/>
              <a:ext cx="827" cy="174"/>
            </a:xfrm>
            <a:prstGeom prst="rect">
              <a:avLst/>
            </a:prstGeom>
            <a:solidFill>
              <a:srgbClr val="FFFF99"/>
            </a:solidFill>
            <a:ln w="936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>
              <a:spAutoFit/>
            </a:bodyPr>
            <a:lstStyle/>
            <a:p>
              <a:pPr defTabSz="914400">
                <a:tabLst>
                  <a:tab pos="723900" algn="l"/>
                </a:tabLst>
              </a:pPr>
              <a:r>
                <a:rPr lang="en-US" sz="1200">
                  <a:solidFill>
                    <a:srgbClr val="0000FF"/>
                  </a:solidFill>
                  <a:ea typeface="ＭＳ Ｐゴシック" charset="-128"/>
                </a:rPr>
                <a:t>XFEL-O 2</a:t>
              </a:r>
              <a:r>
                <a:rPr lang="en-US" sz="1200" baseline="33000">
                  <a:solidFill>
                    <a:srgbClr val="0000FF"/>
                  </a:solidFill>
                  <a:ea typeface="ＭＳ Ｐゴシック" charset="-128"/>
                </a:rPr>
                <a:t>nd</a:t>
              </a:r>
              <a:r>
                <a:rPr lang="en-US" sz="1200">
                  <a:solidFill>
                    <a:srgbClr val="0000FF"/>
                  </a:solidFill>
                  <a:ea typeface="ＭＳ Ｐゴシック" charset="-128"/>
                </a:rPr>
                <a:t> Phase</a:t>
              </a:r>
            </a:p>
          </p:txBody>
        </p:sp>
        <p:sp>
          <p:nvSpPr>
            <p:cNvPr id="25" name="Rectangle 14"/>
            <p:cNvSpPr>
              <a:spLocks noChangeArrowheads="1"/>
            </p:cNvSpPr>
            <p:nvPr/>
          </p:nvSpPr>
          <p:spPr bwMode="auto">
            <a:xfrm>
              <a:off x="2208" y="2810"/>
              <a:ext cx="551" cy="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/>
            <a:p>
              <a:pPr defTabSz="914400">
                <a:tabLst>
                  <a:tab pos="723900" algn="l"/>
                </a:tabLst>
              </a:pPr>
              <a:endParaRPr lang="en-US" sz="2200" dirty="0">
                <a:solidFill>
                  <a:srgbClr val="898989"/>
                </a:solidFill>
                <a:ea typeface="ＭＳ Ｐゴシック" charset="-128"/>
              </a:endParaRPr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284804" y="1124744"/>
            <a:ext cx="3999164" cy="1472244"/>
            <a:chOff x="257104" y="1245627"/>
            <a:chExt cx="3999164" cy="1472244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t="30737" b="31902"/>
            <a:stretch/>
          </p:blipFill>
          <p:spPr bwMode="auto">
            <a:xfrm>
              <a:off x="257104" y="1245627"/>
              <a:ext cx="3999164" cy="14722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pic>
        <p:sp>
          <p:nvSpPr>
            <p:cNvPr id="29" name="Text Box 18"/>
            <p:cNvSpPr txBox="1">
              <a:spLocks noChangeArrowheads="1"/>
            </p:cNvSpPr>
            <p:nvPr/>
          </p:nvSpPr>
          <p:spPr bwMode="auto">
            <a:xfrm>
              <a:off x="264480" y="2290833"/>
              <a:ext cx="2244725" cy="4270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defTabSz="914400">
                <a:lnSpc>
                  <a:spcPct val="123000"/>
                </a:lnSpc>
              </a:pPr>
              <a:r>
                <a:rPr lang="en-US" dirty="0">
                  <a:latin typeface="Gill Sans MT"/>
                </a:rPr>
                <a:t>JLAB, FEL, 160 MeV</a:t>
              </a:r>
            </a:p>
          </p:txBody>
        </p:sp>
      </p:grpSp>
      <p:sp>
        <p:nvSpPr>
          <p:cNvPr id="30" name="Text Box 19"/>
          <p:cNvSpPr txBox="1">
            <a:spLocks noChangeArrowheads="1"/>
          </p:cNvSpPr>
          <p:nvPr/>
        </p:nvSpPr>
        <p:spPr bwMode="auto">
          <a:xfrm>
            <a:off x="952840" y="2926278"/>
            <a:ext cx="12604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defTabSz="914400">
              <a:lnSpc>
                <a:spcPct val="123000"/>
              </a:lnSpc>
            </a:pPr>
            <a:r>
              <a:rPr lang="en-US">
                <a:latin typeface="Gill Sans MT"/>
              </a:rPr>
              <a:t>KEK-JAEA</a:t>
            </a:r>
          </a:p>
        </p:txBody>
      </p:sp>
      <p:grpSp>
        <p:nvGrpSpPr>
          <p:cNvPr id="5" name="Group 34"/>
          <p:cNvGrpSpPr/>
          <p:nvPr/>
        </p:nvGrpSpPr>
        <p:grpSpPr>
          <a:xfrm>
            <a:off x="5004594" y="3581400"/>
            <a:ext cx="3859212" cy="1781175"/>
            <a:chOff x="5004594" y="3581400"/>
            <a:chExt cx="3859212" cy="1781175"/>
          </a:xfrm>
        </p:grpSpPr>
        <p:pic>
          <p:nvPicPr>
            <p:cNvPr id="26" name="Picture 1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594" y="3581400"/>
              <a:ext cx="3859212" cy="1781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7" name="Text Box 16"/>
            <p:cNvSpPr txBox="1">
              <a:spLocks noChangeArrowheads="1"/>
            </p:cNvSpPr>
            <p:nvPr/>
          </p:nvSpPr>
          <p:spPr bwMode="auto">
            <a:xfrm>
              <a:off x="5220072" y="3893344"/>
              <a:ext cx="1965325" cy="7635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defTabSz="914400">
                <a:lnSpc>
                  <a:spcPct val="123000"/>
                </a:lnSpc>
              </a:pPr>
              <a:r>
                <a:rPr lang="en-US" dirty="0">
                  <a:latin typeface="Gill Sans MT"/>
                </a:rPr>
                <a:t>APS-ERL Upgrade</a:t>
              </a:r>
            </a:p>
            <a:p>
              <a:pPr defTabSz="914400">
                <a:lnSpc>
                  <a:spcPct val="123000"/>
                </a:lnSpc>
              </a:pPr>
              <a:r>
                <a:rPr lang="en-US" dirty="0">
                  <a:latin typeface="Gill Sans MT"/>
                </a:rPr>
                <a:t>5 GeV, 1-2 passes</a:t>
              </a:r>
            </a:p>
          </p:txBody>
        </p:sp>
        <p:sp>
          <p:nvSpPr>
            <p:cNvPr id="31" name="Text Box 20"/>
            <p:cNvSpPr txBox="1">
              <a:spLocks noChangeArrowheads="1"/>
            </p:cNvSpPr>
            <p:nvPr/>
          </p:nvSpPr>
          <p:spPr bwMode="auto">
            <a:xfrm>
              <a:off x="7652544" y="4083050"/>
              <a:ext cx="606425" cy="4270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/>
            <a:p>
              <a:pPr defTabSz="914400">
                <a:lnSpc>
                  <a:spcPct val="123000"/>
                </a:lnSpc>
              </a:pPr>
              <a:r>
                <a:rPr lang="en-US">
                  <a:solidFill>
                    <a:srgbClr val="000000"/>
                  </a:solidFill>
                  <a:ea typeface="Droid Sans Fallback" charset="0"/>
                  <a:cs typeface="Droid Sans Fallback" charset="0"/>
                </a:rPr>
                <a:t>APS</a:t>
              </a:r>
            </a:p>
          </p:txBody>
        </p:sp>
      </p:grpSp>
      <p:grpSp>
        <p:nvGrpSpPr>
          <p:cNvPr id="6" name="Group 8"/>
          <p:cNvGrpSpPr/>
          <p:nvPr/>
        </p:nvGrpSpPr>
        <p:grpSpPr>
          <a:xfrm>
            <a:off x="4972050" y="1051998"/>
            <a:ext cx="3657600" cy="2147887"/>
            <a:chOff x="4972050" y="1051998"/>
            <a:chExt cx="3657600" cy="2147887"/>
          </a:xfrm>
        </p:grpSpPr>
        <p:pic>
          <p:nvPicPr>
            <p:cNvPr id="12" name="Picture 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2050" y="1434585"/>
              <a:ext cx="3657600" cy="1765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2" name="Text Box 21"/>
            <p:cNvSpPr txBox="1">
              <a:spLocks noChangeArrowheads="1"/>
            </p:cNvSpPr>
            <p:nvPr/>
          </p:nvSpPr>
          <p:spPr bwMode="auto">
            <a:xfrm>
              <a:off x="5019675" y="1051998"/>
              <a:ext cx="3565525" cy="4270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defTabSz="914400">
                <a:lnSpc>
                  <a:spcPct val="123000"/>
                </a:lnSpc>
              </a:pPr>
              <a:r>
                <a:rPr lang="en-US" dirty="0">
                  <a:latin typeface="Gill Sans MT"/>
                </a:rPr>
                <a:t>Cornell ERL Light Source, 5 GeV</a:t>
              </a:r>
            </a:p>
          </p:txBody>
        </p:sp>
      </p:grpSp>
      <p:grpSp>
        <p:nvGrpSpPr>
          <p:cNvPr id="7" name="Group 35"/>
          <p:cNvGrpSpPr/>
          <p:nvPr/>
        </p:nvGrpSpPr>
        <p:grpSpPr>
          <a:xfrm>
            <a:off x="319428" y="4420115"/>
            <a:ext cx="4572000" cy="2182812"/>
            <a:chOff x="400050" y="4675188"/>
            <a:chExt cx="4572000" cy="2182812"/>
          </a:xfrm>
        </p:grpSpPr>
        <p:pic>
          <p:nvPicPr>
            <p:cNvPr id="33" name="Picture 2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050" y="4727575"/>
              <a:ext cx="4572000" cy="2130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4" name="Text Box 24"/>
            <p:cNvSpPr txBox="1">
              <a:spLocks noChangeArrowheads="1"/>
            </p:cNvSpPr>
            <p:nvPr/>
          </p:nvSpPr>
          <p:spPr bwMode="auto">
            <a:xfrm>
              <a:off x="517525" y="4675188"/>
              <a:ext cx="1716088" cy="687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defTabSz="914400">
                <a:lnSpc>
                  <a:spcPct val="123000"/>
                </a:lnSpc>
              </a:pPr>
              <a:r>
                <a:rPr lang="en-US" sz="1600">
                  <a:latin typeface="Gill Sans MT"/>
                </a:rPr>
                <a:t>Beijing Advanced </a:t>
              </a:r>
            </a:p>
            <a:p>
              <a:pPr defTabSz="914400">
                <a:lnSpc>
                  <a:spcPct val="123000"/>
                </a:lnSpc>
              </a:pPr>
              <a:r>
                <a:rPr lang="en-US" sz="1600">
                  <a:latin typeface="Gill Sans MT"/>
                </a:rPr>
                <a:t>Photon Complex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3637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28886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err="1" smtClean="0">
                <a:solidFill>
                  <a:srgbClr val="FF0000"/>
                </a:solidFill>
              </a:rPr>
              <a:t>LHeC</a:t>
            </a:r>
            <a:r>
              <a:rPr lang="en-US" sz="3600" u="sng" dirty="0" smtClean="0">
                <a:solidFill>
                  <a:srgbClr val="FF0000"/>
                </a:solidFill>
              </a:rPr>
              <a:t> Technology Requirements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84139" y="810752"/>
            <a:ext cx="9096389" cy="1016000"/>
            <a:chOff x="288" y="720"/>
            <a:chExt cx="5730" cy="640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Warm magnets: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-Compact &amp; light weight &amp; high reproducibility </a:t>
              </a:r>
              <a:r>
                <a:rPr lang="en-US" sz="2400" dirty="0" smtClean="0">
                  <a:solidFill>
                    <a:srgbClr val="008000"/>
                  </a:solidFill>
                  <a:latin typeface="Zapf Dingbats"/>
                  <a:ea typeface="Zapf Dingbats"/>
                  <a:cs typeface="Zapf Dingbats"/>
                  <a:sym typeface="Wingdings" charset="2"/>
                </a:rPr>
                <a:t>✔</a:t>
              </a:r>
              <a:endParaRPr lang="en-US" sz="2400" dirty="0" smtClean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grpSp>
        <p:nvGrpSpPr>
          <p:cNvPr id="13" name="Group 23"/>
          <p:cNvGrpSpPr>
            <a:grpSpLocks/>
          </p:cNvGrpSpPr>
          <p:nvPr/>
        </p:nvGrpSpPr>
        <p:grpSpPr bwMode="auto">
          <a:xfrm>
            <a:off x="84139" y="2169651"/>
            <a:ext cx="9096389" cy="2125665"/>
            <a:chOff x="288" y="720"/>
            <a:chExt cx="5730" cy="1339"/>
          </a:xfrm>
        </p:grpSpPr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6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1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Cold magnets: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-SC mirror magnets &amp; aperture for non-colliding beams </a:t>
              </a:r>
              <a:r>
                <a:rPr lang="en-US" sz="2400" dirty="0" smtClean="0">
                  <a:solidFill>
                    <a:srgbClr val="008000"/>
                  </a:solidFill>
                  <a:latin typeface="Zapf Dingbats"/>
                  <a:ea typeface="Zapf Dingbats"/>
                  <a:cs typeface="Zapf Dingbats"/>
                  <a:sym typeface="Wingdings" charset="2"/>
                </a:rPr>
                <a:t>✔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-High gradient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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Nb3Sn technology &amp; mechanical stress</a:t>
              </a:r>
              <a:endParaRPr lang="en-US" sz="24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endParaRP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		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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R&amp;D</a:t>
              </a:r>
              <a:endParaRPr lang="en-US" sz="24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grpSp>
        <p:nvGrpSpPr>
          <p:cNvPr id="18" name="Group 23"/>
          <p:cNvGrpSpPr>
            <a:grpSpLocks/>
          </p:cNvGrpSpPr>
          <p:nvPr/>
        </p:nvGrpSpPr>
        <p:grpSpPr bwMode="auto">
          <a:xfrm>
            <a:off x="84139" y="4206904"/>
            <a:ext cx="9096389" cy="2062163"/>
            <a:chOff x="288" y="720"/>
            <a:chExt cx="5730" cy="1299"/>
          </a:xfrm>
        </p:grpSpPr>
        <p:sp>
          <p:nvSpPr>
            <p:cNvPr id="20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1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1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SC </a:t>
              </a:r>
              <a:r>
                <a:rPr lang="en-US" sz="2600" dirty="0" err="1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RF</a:t>
              </a: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: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  <a:endParaRPr lang="en-US" sz="2000" dirty="0" smtClean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-Frequency Choice!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</a:t>
              </a: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High Q</a:t>
              </a:r>
              <a:r>
                <a:rPr lang="en-US" sz="2400" baseline="-250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0</a:t>
              </a: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cavities with </a:t>
              </a:r>
              <a:r>
                <a:rPr lang="en-US" sz="24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CW</a:t>
              </a: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operation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-BI and feedbacks for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ERL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operation</a:t>
              </a:r>
              <a:endParaRPr lang="en-US" sz="24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76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smtClean="0">
                <a:solidFill>
                  <a:srgbClr val="FF0000"/>
                </a:solidFill>
              </a:rPr>
              <a:t>MESA Project at </a:t>
            </a:r>
            <a:r>
              <a:rPr lang="en-US" sz="3600" u="sng" dirty="0" err="1" smtClean="0">
                <a:solidFill>
                  <a:srgbClr val="FF0000"/>
                </a:solidFill>
              </a:rPr>
              <a:t>MAMI</a:t>
            </a:r>
            <a:r>
              <a:rPr lang="en-US" sz="3600" u="sng" dirty="0" smtClean="0">
                <a:solidFill>
                  <a:srgbClr val="FF0000"/>
                </a:solidFill>
              </a:rPr>
              <a:t> Mainz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pic>
        <p:nvPicPr>
          <p:cNvPr id="7" name="Picture 6" descr="13 Aulenbacher_Page_1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68" y="32683"/>
            <a:ext cx="9144000" cy="64674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76600" y="449453"/>
            <a:ext cx="2514600" cy="523220"/>
          </a:xfrm>
          <a:prstGeom prst="rect">
            <a:avLst/>
          </a:prstGeom>
          <a:solidFill>
            <a:schemeClr val="bg1"/>
          </a:solidFill>
        </p:spPr>
        <p:txBody>
          <a:bodyPr wrap="square" lIns="91435" tIns="45718" rIns="91435" bIns="45718" rtlCol="0">
            <a:spAutoFit/>
          </a:bodyPr>
          <a:lstStyle/>
          <a:p>
            <a:pPr algn="ctr"/>
            <a:r>
              <a:rPr lang="de-DE" sz="2800" b="1" u="sng" dirty="0" smtClean="0">
                <a:solidFill>
                  <a:srgbClr val="FF0000"/>
                </a:solidFill>
              </a:rPr>
              <a:t>MESA</a:t>
            </a:r>
            <a:endParaRPr lang="de-DE" sz="2800" b="1" u="sng" dirty="0">
              <a:solidFill>
                <a:srgbClr val="FF0000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92076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err="1" smtClean="0">
                <a:solidFill>
                  <a:srgbClr val="FF0000"/>
                </a:solidFill>
              </a:rPr>
              <a:t>ERL</a:t>
            </a:r>
            <a:r>
              <a:rPr lang="en-US" sz="3600" u="sng" dirty="0" smtClean="0">
                <a:solidFill>
                  <a:srgbClr val="FF0000"/>
                </a:solidFill>
              </a:rPr>
              <a:t> Facilities around the World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76201" y="901514"/>
            <a:ext cx="9096389" cy="492126"/>
            <a:chOff x="288" y="720"/>
            <a:chExt cx="5730" cy="310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Planned Test Facilities and Installations: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485775" y="1393088"/>
            <a:ext cx="8547100" cy="51601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21175642">
            <a:off x="2534238" y="3504458"/>
            <a:ext cx="4091411" cy="584776"/>
          </a:xfrm>
          <a:prstGeom prst="rect">
            <a:avLst/>
          </a:prstGeom>
          <a:solidFill>
            <a:schemeClr val="bg1"/>
          </a:solidFill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3200" b="1" u="sng" dirty="0" smtClean="0">
                <a:solidFill>
                  <a:srgbClr val="800000"/>
                </a:solidFill>
              </a:rPr>
              <a:t>Frequency choice!</a:t>
            </a:r>
            <a:endParaRPr lang="en-US" sz="3200" b="1" dirty="0">
              <a:solidFill>
                <a:srgbClr val="800000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5" descr="Screen shot 2012-02-09 at 11.06.20 P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089" r="3089"/>
          <a:stretch>
            <a:fillRect/>
          </a:stretch>
        </p:blipFill>
        <p:spPr>
          <a:xfrm>
            <a:off x="5160016" y="705558"/>
            <a:ext cx="3946994" cy="442330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LHeC</a:t>
            </a:r>
            <a:r>
              <a:rPr lang="en-US" dirty="0" smtClean="0"/>
              <a:t> IR quad R&amp;D work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861048"/>
            <a:ext cx="4038600" cy="2808312"/>
          </a:xfrm>
        </p:spPr>
        <p:txBody>
          <a:bodyPr>
            <a:normAutofit/>
          </a:bodyPr>
          <a:lstStyle/>
          <a:p>
            <a:r>
              <a:rPr lang="en-US" dirty="0" smtClean="0"/>
              <a:t>Half-quad with field-free region, assembled using MQXC coils</a:t>
            </a:r>
          </a:p>
          <a:p>
            <a:pPr lvl="1"/>
            <a:r>
              <a:rPr lang="en-US" dirty="0" smtClean="0"/>
              <a:t>2.5 FTE</a:t>
            </a:r>
          </a:p>
          <a:p>
            <a:pPr lvl="1"/>
            <a:r>
              <a:rPr lang="en-US" dirty="0" smtClean="0"/>
              <a:t>500 </a:t>
            </a:r>
            <a:r>
              <a:rPr lang="en-US" dirty="0" err="1" smtClean="0"/>
              <a:t>kCHF</a:t>
            </a:r>
            <a:endParaRPr lang="en-US" dirty="0" smtClean="0"/>
          </a:p>
          <a:p>
            <a:pPr lvl="1"/>
            <a:r>
              <a:rPr lang="en-US" dirty="0"/>
              <a:t>a</a:t>
            </a:r>
            <a:r>
              <a:rPr lang="en-US" dirty="0" smtClean="0"/>
              <a:t>pprox. 2 years till test</a:t>
            </a:r>
            <a:endParaRPr lang="en-US" dirty="0"/>
          </a:p>
        </p:txBody>
      </p:sp>
      <p:pic>
        <p:nvPicPr>
          <p:cNvPr id="5" name="Picture 4" descr="Screen shot 2012-02-03 at 6.53.42 PM.png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9751" t="8632"/>
          <a:stretch/>
        </p:blipFill>
        <p:spPr>
          <a:xfrm>
            <a:off x="971600" y="1124744"/>
            <a:ext cx="2813464" cy="2854310"/>
          </a:xfrm>
          <a:prstGeom prst="rect">
            <a:avLst/>
          </a:prstGeom>
        </p:spPr>
      </p:pic>
      <p:pic>
        <p:nvPicPr>
          <p:cNvPr id="7" name="Picture 6" descr="Screen shot 2012-02-03 at 6.58.51 PM.png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1275" t="11382" r="42282" b="49006"/>
          <a:stretch/>
        </p:blipFill>
        <p:spPr>
          <a:xfrm flipV="1">
            <a:off x="4652534" y="4527894"/>
            <a:ext cx="2079476" cy="21451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62205" y="5720651"/>
            <a:ext cx="2078183" cy="9233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defTabSz="457177"/>
            <a:r>
              <a:rPr lang="en-US" dirty="0" smtClean="0">
                <a:solidFill>
                  <a:prstClr val="black"/>
                </a:solidFill>
              </a:rPr>
              <a:t>Large resultants on the magnetic wedge (&gt; 50 tons/m)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72103" y="183932"/>
            <a:ext cx="3909889" cy="4971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Luca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Bottura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@ </a:t>
            </a:r>
          </a:p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Chamonix 2012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0148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76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err="1" smtClean="0">
                <a:solidFill>
                  <a:srgbClr val="FF0000"/>
                </a:solidFill>
              </a:rPr>
              <a:t>ERL</a:t>
            </a:r>
            <a:r>
              <a:rPr lang="en-US" sz="3600" u="sng" dirty="0" smtClean="0">
                <a:solidFill>
                  <a:srgbClr val="FF0000"/>
                </a:solidFill>
              </a:rPr>
              <a:t> Test Facility at CERN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2701" y="990413"/>
            <a:ext cx="9096389" cy="4721231"/>
            <a:chOff x="288" y="720"/>
            <a:chExt cx="5730" cy="2974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29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Physics Motivation: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</a:p>
            <a:p>
              <a:pPr marL="342882" indent="-342882">
                <a:lnSpc>
                  <a:spcPct val="115000"/>
                </a:lnSpc>
                <a:buFont typeface="Symbol"/>
                <a:buChar char=""/>
              </a:pPr>
              <a:r>
                <a:rPr lang="en-GB" sz="2000" dirty="0" err="1" smtClean="0">
                  <a:latin typeface="Times New Roman"/>
                  <a:ea typeface="Calibri"/>
                  <a:cs typeface="Times New Roman"/>
                </a:rPr>
                <a:t>ERL</a:t>
              </a:r>
              <a:r>
                <a:rPr lang="en-GB" sz="2000" dirty="0" smtClean="0">
                  <a:latin typeface="Times New Roman"/>
                  <a:ea typeface="Calibri"/>
                  <a:cs typeface="Times New Roman"/>
                </a:rPr>
                <a:t> demonstrator, </a:t>
              </a:r>
              <a:endParaRPr lang="en-US" sz="2000" dirty="0" smtClean="0">
                <a:latin typeface="Times New Roman"/>
                <a:ea typeface="Calibri"/>
                <a:cs typeface="Times New Roman"/>
              </a:endParaRPr>
            </a:p>
            <a:p>
              <a:pPr marL="342882" indent="-342882">
                <a:lnSpc>
                  <a:spcPct val="115000"/>
                </a:lnSpc>
                <a:spcAft>
                  <a:spcPts val="1000"/>
                </a:spcAft>
                <a:buFont typeface="Symbol"/>
                <a:buChar char=""/>
              </a:pPr>
              <a:r>
                <a:rPr lang="en-GB" sz="2000" dirty="0" err="1" smtClean="0">
                  <a:latin typeface="Times New Roman"/>
                  <a:ea typeface="Calibri"/>
                  <a:cs typeface="Times New Roman"/>
                </a:rPr>
                <a:t>e</a:t>
              </a:r>
              <a:r>
                <a:rPr lang="en-GB" sz="2000" dirty="0" smtClean="0">
                  <a:latin typeface="Times New Roman"/>
                  <a:ea typeface="Calibri"/>
                  <a:cs typeface="Times New Roman"/>
                </a:rPr>
                <a:t>-cooling (@PS/</a:t>
              </a:r>
              <a:r>
                <a:rPr lang="en-GB" sz="2000" dirty="0" err="1" smtClean="0">
                  <a:latin typeface="Times New Roman"/>
                  <a:ea typeface="Calibri"/>
                  <a:cs typeface="Times New Roman"/>
                </a:rPr>
                <a:t>SPS</a:t>
              </a:r>
              <a:r>
                <a:rPr lang="en-GB" sz="2000" dirty="0" smtClean="0">
                  <a:latin typeface="Times New Roman"/>
                  <a:ea typeface="Calibri"/>
                  <a:cs typeface="Times New Roman"/>
                </a:rPr>
                <a:t> energies),</a:t>
              </a:r>
            </a:p>
            <a:p>
              <a:pPr marL="342882" indent="-342882">
                <a:lnSpc>
                  <a:spcPct val="115000"/>
                </a:lnSpc>
                <a:spcAft>
                  <a:spcPts val="1000"/>
                </a:spcAft>
                <a:buFont typeface="Symbol"/>
                <a:buChar char=""/>
              </a:pPr>
              <a:r>
                <a:rPr lang="en-US" sz="2000" dirty="0" smtClean="0">
                  <a:latin typeface="Times New Roman"/>
                  <a:ea typeface="Calibri"/>
                  <a:cs typeface="Times New Roman"/>
                </a:rPr>
                <a:t>ultra-short electron bunches </a:t>
              </a:r>
            </a:p>
            <a:p>
              <a:pPr marL="342882" indent="-342882">
                <a:lnSpc>
                  <a:spcPct val="115000"/>
                </a:lnSpc>
                <a:spcAft>
                  <a:spcPts val="1000"/>
                </a:spcAft>
                <a:buFont typeface="Symbol"/>
                <a:buChar char=""/>
              </a:pPr>
              <a:r>
                <a:rPr lang="en-US" sz="2000" dirty="0" smtClean="0">
                  <a:latin typeface="Times New Roman"/>
                  <a:ea typeface="Calibri"/>
                  <a:cs typeface="Times New Roman"/>
                </a:rPr>
                <a:t>strong synergy with </a:t>
              </a:r>
              <a:r>
                <a:rPr lang="en-US" sz="2000" dirty="0" err="1" smtClean="0">
                  <a:latin typeface="Times New Roman"/>
                  <a:ea typeface="Calibri"/>
                  <a:cs typeface="Times New Roman"/>
                </a:rPr>
                <a:t>SPL-ESS</a:t>
              </a:r>
              <a:r>
                <a:rPr lang="en-US" sz="2000" dirty="0" smtClean="0">
                  <a:latin typeface="Times New Roman"/>
                  <a:ea typeface="Calibri"/>
                  <a:cs typeface="Times New Roman"/>
                </a:rPr>
                <a:t> &amp; </a:t>
              </a:r>
              <a:r>
                <a:rPr lang="en-US" sz="2000" dirty="0" err="1" smtClean="0">
                  <a:latin typeface="Times New Roman"/>
                  <a:ea typeface="Calibri"/>
                  <a:cs typeface="Times New Roman"/>
                </a:rPr>
                <a:t>BNL</a:t>
              </a:r>
              <a:r>
                <a:rPr lang="en-US" sz="2000" dirty="0" smtClean="0">
                  <a:latin typeface="Times New Roman"/>
                  <a:ea typeface="Calibri"/>
                  <a:cs typeface="Times New Roman"/>
                </a:rPr>
                <a:t> activities</a:t>
              </a:r>
            </a:p>
            <a:p>
              <a:pPr marL="342882" indent="-342882">
                <a:lnSpc>
                  <a:spcPct val="115000"/>
                </a:lnSpc>
                <a:spcAft>
                  <a:spcPts val="1000"/>
                </a:spcAft>
                <a:buFont typeface="Symbol"/>
                <a:buChar char=""/>
              </a:pPr>
              <a:r>
                <a:rPr lang="en-US" sz="2000" dirty="0" smtClean="0">
                  <a:latin typeface="Times New Roman"/>
                  <a:ea typeface="Calibri"/>
                  <a:cs typeface="Times New Roman"/>
                </a:rPr>
                <a:t>High energies &amp; </a:t>
              </a:r>
              <a:r>
                <a:rPr lang="en-US" sz="2000" dirty="0" err="1" smtClean="0">
                  <a:latin typeface="Times New Roman"/>
                  <a:ea typeface="Calibri"/>
                  <a:cs typeface="Times New Roman"/>
                </a:rPr>
                <a:t>CW</a:t>
              </a:r>
              <a:r>
                <a:rPr lang="en-US" sz="2000" dirty="0" smtClean="0">
                  <a:latin typeface="Times New Roman"/>
                  <a:ea typeface="Calibri"/>
                  <a:cs typeface="Times New Roman"/>
                </a:rPr>
                <a:t> (100 – 400 </a:t>
              </a:r>
              <a:r>
                <a:rPr lang="en-US" sz="2000" dirty="0" err="1" smtClean="0">
                  <a:latin typeface="Times New Roman"/>
                  <a:ea typeface="Calibri"/>
                  <a:cs typeface="Times New Roman"/>
                </a:rPr>
                <a:t>MeV</a:t>
              </a:r>
              <a:r>
                <a:rPr lang="en-US" sz="2000" dirty="0" smtClean="0">
                  <a:latin typeface="Times New Roman"/>
                  <a:ea typeface="Calibri"/>
                  <a:cs typeface="Times New Roman"/>
                </a:rPr>
                <a:t>)</a:t>
              </a:r>
            </a:p>
            <a:p>
              <a:pPr marL="342882" indent="-342882">
                <a:lnSpc>
                  <a:spcPct val="115000"/>
                </a:lnSpc>
                <a:spcAft>
                  <a:spcPts val="1000"/>
                </a:spcAft>
                <a:buFont typeface="Symbol"/>
                <a:buChar char=""/>
              </a:pPr>
              <a:r>
                <a:rPr lang="en-US" sz="2000" dirty="0" smtClean="0">
                  <a:latin typeface="Times New Roman"/>
                  <a:ea typeface="Calibri"/>
                  <a:cs typeface="Times New Roman"/>
                </a:rPr>
                <a:t>Multi-cavity </a:t>
              </a:r>
              <a:r>
                <a:rPr lang="en-US" sz="2000" dirty="0" err="1" smtClean="0">
                  <a:latin typeface="Times New Roman"/>
                  <a:ea typeface="Calibri"/>
                  <a:cs typeface="Times New Roman"/>
                </a:rPr>
                <a:t>cryomodule</a:t>
              </a:r>
              <a:r>
                <a:rPr lang="en-US" sz="2000" dirty="0" smtClean="0">
                  <a:latin typeface="Times New Roman"/>
                  <a:ea typeface="Calibri"/>
                  <a:cs typeface="Times New Roman"/>
                </a:rPr>
                <a:t> layout (validation + gymnastics)</a:t>
              </a:r>
            </a:p>
            <a:p>
              <a:pPr marL="342882" indent="-342882">
                <a:lnSpc>
                  <a:spcPct val="115000"/>
                </a:lnSpc>
                <a:spcAft>
                  <a:spcPts val="1000"/>
                </a:spcAft>
                <a:buFont typeface="Symbol"/>
                <a:buChar char=""/>
              </a:pPr>
              <a:r>
                <a:rPr lang="en-US" sz="2000" dirty="0" smtClean="0">
                  <a:latin typeface="Times New Roman"/>
                  <a:ea typeface="Calibri"/>
                  <a:cs typeface="Times New Roman"/>
                </a:rPr>
                <a:t>MW class power coupler tests in non-</a:t>
              </a:r>
              <a:r>
                <a:rPr lang="en-US" sz="2000" dirty="0" err="1" smtClean="0">
                  <a:latin typeface="Times New Roman"/>
                  <a:ea typeface="Calibri"/>
                  <a:cs typeface="Times New Roman"/>
                </a:rPr>
                <a:t>ERL</a:t>
              </a:r>
              <a:r>
                <a:rPr lang="en-US" sz="2000" dirty="0" smtClean="0">
                  <a:latin typeface="Times New Roman"/>
                  <a:ea typeface="Calibri"/>
                  <a:cs typeface="Times New Roman"/>
                </a:rPr>
                <a:t> mode (vector feedback?)</a:t>
              </a:r>
            </a:p>
            <a:p>
              <a:pPr marL="342882" indent="-342882">
                <a:lnSpc>
                  <a:spcPct val="115000"/>
                </a:lnSpc>
                <a:spcAft>
                  <a:spcPts val="1000"/>
                </a:spcAft>
                <a:buFont typeface="Symbol"/>
                <a:buChar char=""/>
              </a:pPr>
              <a:r>
                <a:rPr lang="en-US" sz="2000" dirty="0" smtClean="0">
                  <a:latin typeface="Times New Roman"/>
                  <a:ea typeface="Calibri"/>
                  <a:cs typeface="Times New Roman"/>
                </a:rPr>
                <a:t>Complete </a:t>
              </a:r>
              <a:r>
                <a:rPr lang="en-US" sz="2000" dirty="0" err="1" smtClean="0">
                  <a:latin typeface="Times New Roman"/>
                  <a:ea typeface="Calibri"/>
                  <a:cs typeface="Times New Roman"/>
                </a:rPr>
                <a:t>HOM</a:t>
              </a:r>
              <a:r>
                <a:rPr lang="en-US" sz="2000" dirty="0" smtClean="0">
                  <a:latin typeface="Times New Roman"/>
                  <a:ea typeface="Calibri"/>
                  <a:cs typeface="Times New Roman"/>
                </a:rPr>
                <a:t> characterization and instability studies</a:t>
              </a:r>
            </a:p>
            <a:p>
              <a:pPr marL="342882" indent="-342882">
                <a:lnSpc>
                  <a:spcPct val="115000"/>
                </a:lnSpc>
                <a:spcAft>
                  <a:spcPts val="1000"/>
                </a:spcAft>
                <a:buFont typeface="Symbol"/>
                <a:buChar char=""/>
              </a:pPr>
              <a:r>
                <a:rPr lang="en-GB" sz="2000" dirty="0" err="1" smtClean="0">
                  <a:latin typeface="Times New Roman"/>
                  <a:ea typeface="Calibri"/>
                  <a:cs typeface="Times New Roman"/>
                </a:rPr>
                <a:t>FEL</a:t>
              </a:r>
              <a:r>
                <a:rPr lang="en-GB" sz="2000" dirty="0" smtClean="0">
                  <a:latin typeface="Times New Roman"/>
                  <a:ea typeface="Calibri"/>
                  <a:cs typeface="Times New Roman"/>
                </a:rPr>
                <a:t> &amp; gamma-ray source</a:t>
              </a:r>
              <a:endParaRPr lang="en-US" sz="2000" dirty="0" smtClean="0">
                <a:latin typeface="Times New Roman"/>
                <a:ea typeface="Calibri"/>
                <a:cs typeface="Times New Roman"/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72103" y="183933"/>
            <a:ext cx="3909889" cy="7280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Rama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Calaga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 Ed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Ciapala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</a:p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Erk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Jensen,</a:t>
            </a:r>
          </a:p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J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.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Tückmantel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38180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smtClean="0">
                <a:solidFill>
                  <a:srgbClr val="FF0000"/>
                </a:solidFill>
              </a:rPr>
              <a:t>Summary </a:t>
            </a:r>
            <a:r>
              <a:rPr lang="en-US" sz="3600" u="sng" dirty="0" err="1" smtClean="0">
                <a:solidFill>
                  <a:srgbClr val="FF0000"/>
                </a:solidFill>
              </a:rPr>
              <a:t>LHeC</a:t>
            </a:r>
            <a:r>
              <a:rPr lang="en-US" sz="3600" u="sng" dirty="0" smtClean="0">
                <a:solidFill>
                  <a:srgbClr val="FF0000"/>
                </a:solidFill>
              </a:rPr>
              <a:t> Planning and Timeline 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1" y="730736"/>
            <a:ext cx="9096389" cy="5600705"/>
            <a:chOff x="288" y="720"/>
            <a:chExt cx="5730" cy="3528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3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Questions and required R&amp;D activities for coming years: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-Superconducting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RF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with high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Q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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1.3 GHz versus 720 MHz?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</a:t>
              </a:r>
              <a:r>
                <a:rPr lang="en-US" sz="20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</a:t>
              </a:r>
              <a:r>
                <a:rPr lang="en-US" sz="20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synergies with </a:t>
              </a:r>
              <a:r>
                <a:rPr lang="en-US" sz="20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ESS</a:t>
              </a:r>
              <a:r>
                <a:rPr lang="en-US" sz="20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, </a:t>
              </a:r>
              <a:r>
                <a:rPr lang="en-US" sz="20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SPL</a:t>
              </a:r>
              <a:r>
                <a:rPr lang="en-US" sz="20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, </a:t>
              </a:r>
              <a:r>
                <a:rPr lang="en-US" sz="20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XFEL</a:t>
              </a:r>
              <a:endParaRPr lang="en-US" sz="2000" dirty="0" smtClean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ERL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operation in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GeV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regime (new territory [tens of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MeV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]!)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000" dirty="0" smtClean="0">
                  <a:solidFill>
                    <a:srgbClr val="FF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    </a:t>
              </a:r>
              <a:r>
                <a:rPr lang="en-US" sz="2000" dirty="0" err="1" smtClean="0">
                  <a:solidFill>
                    <a:srgbClr val="FF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</a:t>
              </a:r>
              <a:r>
                <a:rPr lang="en-US" sz="2000" dirty="0" smtClean="0">
                  <a:solidFill>
                    <a:srgbClr val="FF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beam stability, tolerances on beam shape, diagnostics, </a:t>
              </a:r>
              <a:r>
                <a:rPr lang="en-US" sz="2000" dirty="0" err="1" smtClean="0">
                  <a:solidFill>
                    <a:srgbClr val="FF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RF</a:t>
              </a:r>
              <a:r>
                <a:rPr lang="en-US" sz="2000" dirty="0" smtClean="0">
                  <a:solidFill>
                    <a:srgbClr val="FF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control etc.</a:t>
              </a:r>
              <a:endParaRPr lang="en-US" sz="2000" dirty="0" smtClean="0">
                <a:solidFill>
                  <a:srgbClr val="FF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-Test facility for Energy recovery operations 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0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    </a:t>
              </a:r>
              <a:r>
                <a:rPr lang="en-US" sz="20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</a:t>
              </a:r>
              <a:r>
                <a:rPr lang="en-US" sz="20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synergy with other facilities: Cornell, </a:t>
              </a:r>
              <a:r>
                <a:rPr lang="en-US" sz="20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BNL</a:t>
              </a:r>
              <a:r>
                <a:rPr lang="en-US" sz="20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, </a:t>
              </a:r>
              <a:r>
                <a:rPr lang="en-US" sz="20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Daresbury</a:t>
              </a:r>
              <a:r>
                <a:rPr lang="en-US" sz="20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, Berlin-Pro, MESA</a:t>
              </a:r>
              <a:endParaRPr lang="en-US" sz="24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-Compact injector complex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0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	</a:t>
              </a:r>
              <a:r>
                <a:rPr lang="en-US" sz="20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</a:t>
              </a:r>
              <a:r>
                <a:rPr lang="en-US" sz="20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synergy with plasma network?</a:t>
              </a:r>
              <a:endParaRPr lang="en-US" sz="24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-High intensity polarized positron sources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0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	</a:t>
              </a:r>
              <a:r>
                <a:rPr lang="en-US" sz="20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</a:t>
              </a:r>
              <a:r>
                <a:rPr lang="en-US" sz="20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synergy with </a:t>
              </a:r>
              <a:r>
                <a:rPr lang="en-US" sz="20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CLIC</a:t>
              </a:r>
              <a:r>
                <a:rPr lang="en-US" sz="20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and </a:t>
              </a:r>
              <a:r>
                <a:rPr lang="en-US" sz="2000" dirty="0" err="1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ILC</a:t>
              </a:r>
              <a:r>
                <a:rPr lang="en-US" sz="20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activities</a:t>
              </a:r>
              <a:endParaRPr lang="en-US" sz="24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19794037">
            <a:off x="63250" y="2122542"/>
            <a:ext cx="8999337" cy="2554541"/>
          </a:xfrm>
          <a:prstGeom prst="rect">
            <a:avLst/>
          </a:prstGeom>
          <a:solidFill>
            <a:schemeClr val="bg1"/>
          </a:solidFill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The first 3 points fit well into overall strategy for 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developing SC </a:t>
            </a:r>
            <a:r>
              <a:rPr lang="en-US" sz="3200" b="1" dirty="0" err="1" smtClean="0">
                <a:solidFill>
                  <a:srgbClr val="FF0000"/>
                </a:solidFill>
              </a:rPr>
              <a:t>RF</a:t>
            </a:r>
            <a:r>
              <a:rPr lang="en-US" sz="3200" b="1" dirty="0" smtClean="0">
                <a:solidFill>
                  <a:srgbClr val="FF0000"/>
                </a:solidFill>
              </a:rPr>
              <a:t> expertise at CERN!</a:t>
            </a:r>
          </a:p>
          <a:p>
            <a:endParaRPr lang="en-US" sz="3200" b="1" dirty="0" smtClean="0">
              <a:solidFill>
                <a:srgbClr val="FF0000"/>
              </a:solidFill>
            </a:endParaRPr>
          </a:p>
          <a:p>
            <a:r>
              <a:rPr lang="en-US" sz="3200" b="1" dirty="0" smtClean="0">
                <a:solidFill>
                  <a:srgbClr val="FF0000"/>
                </a:solidFill>
              </a:rPr>
              <a:t>The fourth point can also be addressed by an </a:t>
            </a:r>
            <a:r>
              <a:rPr lang="en-US" sz="3200" b="1" dirty="0" err="1" smtClean="0">
                <a:solidFill>
                  <a:srgbClr val="FF0000"/>
                </a:solidFill>
              </a:rPr>
              <a:t>ERL</a:t>
            </a:r>
            <a:r>
              <a:rPr lang="en-US" sz="3200" b="1" dirty="0" smtClean="0">
                <a:solidFill>
                  <a:srgbClr val="FF0000"/>
                </a:solidFill>
              </a:rPr>
              <a:t> test facility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76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err="1" smtClean="0">
                <a:solidFill>
                  <a:srgbClr val="FF0000"/>
                </a:solidFill>
              </a:rPr>
              <a:t>ERL</a:t>
            </a:r>
            <a:r>
              <a:rPr lang="en-US" sz="3600" u="sng" dirty="0" smtClean="0">
                <a:solidFill>
                  <a:srgbClr val="FF0000"/>
                </a:solidFill>
              </a:rPr>
              <a:t> Test Facility at CERN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45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2701" y="876116"/>
            <a:ext cx="9096389" cy="492127"/>
            <a:chOff x="288" y="720"/>
            <a:chExt cx="5730" cy="310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Potential layout: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625477" y="1676400"/>
            <a:ext cx="8089899" cy="3937000"/>
          </a:xfrm>
          <a:prstGeom prst="rect">
            <a:avLst/>
          </a:prstGeom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72103" y="183932"/>
            <a:ext cx="3909889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Erk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Jensen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892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err="1" smtClean="0">
                <a:solidFill>
                  <a:srgbClr val="FF0000"/>
                </a:solidFill>
              </a:rPr>
              <a:t>ERL</a:t>
            </a:r>
            <a:r>
              <a:rPr lang="en-US" sz="3600" u="sng" dirty="0" smtClean="0">
                <a:solidFill>
                  <a:srgbClr val="FF0000"/>
                </a:solidFill>
              </a:rPr>
              <a:t> </a:t>
            </a:r>
            <a:r>
              <a:rPr lang="en-US" sz="2400" u="sng" dirty="0" smtClean="0">
                <a:solidFill>
                  <a:srgbClr val="FF0000"/>
                </a:solidFill>
              </a:rPr>
              <a:t>(from </a:t>
            </a:r>
            <a:r>
              <a:rPr lang="en-US" sz="2400" u="sng" dirty="0" err="1" smtClean="0">
                <a:solidFill>
                  <a:srgbClr val="FF0000"/>
                </a:solidFill>
              </a:rPr>
              <a:t>BerlinPRO</a:t>
            </a:r>
            <a:r>
              <a:rPr lang="en-US" sz="2400" u="sng" dirty="0" smtClean="0">
                <a:solidFill>
                  <a:srgbClr val="FF0000"/>
                </a:solidFill>
              </a:rPr>
              <a:t> website)</a:t>
            </a:r>
            <a:endParaRPr lang="en-US" sz="2400" u="sng" dirty="0">
              <a:solidFill>
                <a:srgbClr val="FF0000"/>
              </a:solidFill>
            </a:endParaRP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46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53470" y="655070"/>
            <a:ext cx="9197471" cy="598625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2200" b="1" dirty="0" err="1" smtClean="0"/>
              <a:t>ERLs</a:t>
            </a:r>
            <a:r>
              <a:rPr lang="en-US" sz="2200" b="1" dirty="0" smtClean="0"/>
              <a:t> hold the promise of becoming the future backbone of modern </a:t>
            </a:r>
          </a:p>
          <a:p>
            <a:r>
              <a:rPr lang="en-US" sz="2200" b="1" dirty="0" smtClean="0"/>
              <a:t>accelerator facilities, satisfying the needs of the user community in applied science and fundamental research. </a:t>
            </a:r>
            <a:endParaRPr lang="en-US" sz="2200" dirty="0" smtClean="0"/>
          </a:p>
          <a:p>
            <a:r>
              <a:rPr lang="en-US" sz="2200" dirty="0" smtClean="0">
                <a:solidFill>
                  <a:srgbClr val="008000"/>
                </a:solidFill>
              </a:rPr>
              <a:t>They combine the efficiency advantage of storage rings with the improved </a:t>
            </a:r>
          </a:p>
          <a:p>
            <a:r>
              <a:rPr lang="en-US" sz="2200" dirty="0" smtClean="0">
                <a:solidFill>
                  <a:srgbClr val="008000"/>
                </a:solidFill>
              </a:rPr>
              <a:t>beam quality achievable in a </a:t>
            </a:r>
            <a:r>
              <a:rPr lang="en-US" sz="2200" dirty="0" err="1" smtClean="0">
                <a:solidFill>
                  <a:srgbClr val="008000"/>
                </a:solidFill>
              </a:rPr>
              <a:t>linac</a:t>
            </a:r>
            <a:r>
              <a:rPr lang="en-US" sz="2200" dirty="0" smtClean="0">
                <a:solidFill>
                  <a:srgbClr val="008000"/>
                </a:solidFill>
              </a:rPr>
              <a:t>. </a:t>
            </a:r>
            <a:r>
              <a:rPr lang="en-US" sz="2200" dirty="0" smtClean="0"/>
              <a:t> The next-generation accelerator facilities must circumvent the equilibrium beam properties of a storage ring, i.e., the beam must be discarded before the equilibrium is established. A single-pass linear accelerator (</a:t>
            </a:r>
            <a:r>
              <a:rPr lang="en-US" sz="2200" dirty="0" err="1" smtClean="0"/>
              <a:t>linac</a:t>
            </a:r>
            <a:r>
              <a:rPr lang="en-US" sz="2200" dirty="0" smtClean="0"/>
              <a:t>) represents the most extreme example of such a device….</a:t>
            </a:r>
          </a:p>
          <a:p>
            <a:r>
              <a:rPr lang="en-US" sz="2200" b="1" dirty="0" smtClean="0"/>
              <a:t>Superconducting </a:t>
            </a:r>
            <a:r>
              <a:rPr lang="en-US" sz="2200" b="1" dirty="0" err="1" smtClean="0"/>
              <a:t>RF</a:t>
            </a:r>
            <a:r>
              <a:rPr lang="en-US" sz="2200" b="1" dirty="0" smtClean="0"/>
              <a:t> (</a:t>
            </a:r>
            <a:r>
              <a:rPr lang="en-US" sz="2200" b="1" dirty="0" err="1" smtClean="0"/>
              <a:t>SRF</a:t>
            </a:r>
            <a:r>
              <a:rPr lang="en-US" sz="2200" b="1" dirty="0" smtClean="0"/>
              <a:t>) cavities are the enabling technology that allows </a:t>
            </a:r>
          </a:p>
          <a:p>
            <a:r>
              <a:rPr lang="en-US" sz="2200" b="1" dirty="0" smtClean="0"/>
              <a:t>Continuous Wave (</a:t>
            </a:r>
            <a:r>
              <a:rPr lang="en-US" sz="2200" b="1" dirty="0" err="1" smtClean="0"/>
              <a:t>CW</a:t>
            </a:r>
            <a:r>
              <a:rPr lang="en-US" sz="2200" b="1" dirty="0" smtClean="0"/>
              <a:t>) </a:t>
            </a:r>
            <a:r>
              <a:rPr lang="en-US" sz="2200" b="1" dirty="0" err="1" smtClean="0"/>
              <a:t>ERLs</a:t>
            </a:r>
            <a:r>
              <a:rPr lang="en-US" sz="2200" b="1" dirty="0" smtClean="0"/>
              <a:t> to implement energy recovery without storing </a:t>
            </a:r>
          </a:p>
          <a:p>
            <a:r>
              <a:rPr lang="en-US" sz="2200" b="1" dirty="0" smtClean="0"/>
              <a:t>the beam. </a:t>
            </a:r>
          </a:p>
          <a:p>
            <a:r>
              <a:rPr lang="en-US" sz="2200" b="1" dirty="0" err="1" smtClean="0"/>
              <a:t>ERLs</a:t>
            </a:r>
            <a:r>
              <a:rPr lang="en-US" sz="2200" b="1" dirty="0" smtClean="0"/>
              <a:t> thus combine two important properties: </a:t>
            </a:r>
          </a:p>
          <a:p>
            <a:r>
              <a:rPr lang="en-US" sz="2200" b="1" dirty="0" smtClean="0">
                <a:solidFill>
                  <a:srgbClr val="008000"/>
                </a:solidFill>
              </a:rPr>
              <a:t>High-brightness electron beam and high-power electron beam capabilities. </a:t>
            </a:r>
          </a:p>
          <a:p>
            <a:r>
              <a:rPr lang="en-US" sz="2200" dirty="0" smtClean="0"/>
              <a:t>As such, it has the potential to be applied to a large number of uses, notably </a:t>
            </a:r>
          </a:p>
          <a:p>
            <a:r>
              <a:rPr lang="en-US" sz="2200" dirty="0" smtClean="0"/>
              <a:t>particle collider, compact Compton sources and the next generation of </a:t>
            </a:r>
          </a:p>
          <a:p>
            <a:r>
              <a:rPr lang="en-US" sz="2200" dirty="0" smtClean="0"/>
              <a:t>synchrotron light sources. </a:t>
            </a:r>
          </a:p>
        </p:txBody>
      </p:sp>
      <p:sp>
        <p:nvSpPr>
          <p:cNvPr id="10" name="TextBox 9"/>
          <p:cNvSpPr txBox="1"/>
          <p:nvPr/>
        </p:nvSpPr>
        <p:spPr>
          <a:xfrm rot="19773881">
            <a:off x="301828" y="2192206"/>
            <a:ext cx="8440078" cy="2554541"/>
          </a:xfrm>
          <a:prstGeom prst="rect">
            <a:avLst/>
          </a:prstGeom>
          <a:solidFill>
            <a:schemeClr val="bg1"/>
          </a:solidFill>
        </p:spPr>
        <p:txBody>
          <a:bodyPr wrap="square" lIns="91435" tIns="45718" rIns="91435" bIns="45718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Existing </a:t>
            </a:r>
            <a:r>
              <a:rPr lang="en-US" sz="3200" b="1" dirty="0" err="1" smtClean="0">
                <a:solidFill>
                  <a:srgbClr val="FF0000"/>
                </a:solidFill>
              </a:rPr>
              <a:t>ERLs</a:t>
            </a:r>
            <a:r>
              <a:rPr lang="en-US" sz="3200" b="1" dirty="0" smtClean="0">
                <a:solidFill>
                  <a:srgbClr val="FF0000"/>
                </a:solidFill>
              </a:rPr>
              <a:t> and planned Test Facilities operate with 10MeV – 150MeV beam energies</a:t>
            </a:r>
          </a:p>
          <a:p>
            <a:pPr algn="ctr"/>
            <a:endParaRPr lang="en-US" sz="32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3200" b="1" dirty="0" err="1" smtClean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sz="3200" b="1" dirty="0" smtClean="0">
                <a:solidFill>
                  <a:srgbClr val="FF0000"/>
                </a:solidFill>
                <a:sym typeface="Wingdings"/>
              </a:rPr>
              <a:t> long way to go got a 60 </a:t>
            </a:r>
            <a:r>
              <a:rPr lang="en-US" sz="3200" b="1" dirty="0" err="1" smtClean="0">
                <a:solidFill>
                  <a:srgbClr val="FF0000"/>
                </a:solidFill>
                <a:sym typeface="Wingdings"/>
              </a:rPr>
              <a:t>GeV</a:t>
            </a:r>
            <a:r>
              <a:rPr lang="en-US" sz="3200" b="1" dirty="0" smtClean="0">
                <a:solidFill>
                  <a:srgbClr val="FF0000"/>
                </a:solidFill>
                <a:sym typeface="Wingdings"/>
              </a:rPr>
              <a:t> beam</a:t>
            </a:r>
            <a:endParaRPr lang="en-US" sz="3200" b="1" dirty="0" smtClean="0">
              <a:solidFill>
                <a:srgbClr val="FF0000"/>
              </a:solidFill>
            </a:endParaRPr>
          </a:p>
          <a:p>
            <a:pPr algn="ctr"/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76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err="1" smtClean="0">
                <a:solidFill>
                  <a:srgbClr val="FF0000"/>
                </a:solidFill>
              </a:rPr>
              <a:t>ERL</a:t>
            </a:r>
            <a:r>
              <a:rPr lang="en-US" sz="3600" u="sng" dirty="0" smtClean="0">
                <a:solidFill>
                  <a:srgbClr val="FF0000"/>
                </a:solidFill>
              </a:rPr>
              <a:t> Topics &amp; Questions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47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" y="1015812"/>
            <a:ext cx="9096389" cy="5338766"/>
            <a:chOff x="288" y="720"/>
            <a:chExt cx="5730" cy="3363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3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Specific questions in the context of an </a:t>
              </a:r>
              <a:r>
                <a:rPr lang="en-US" sz="2600" dirty="0" err="1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ERL</a:t>
              </a: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for </a:t>
              </a:r>
              <a:r>
                <a:rPr lang="en-US" sz="2600" dirty="0" err="1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LHeC</a:t>
              </a: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: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</a:p>
            <a:p>
              <a:pPr marL="342882" indent="-342882">
                <a:lnSpc>
                  <a:spcPct val="115000"/>
                </a:lnSpc>
                <a:buFont typeface="Symbol"/>
                <a:buChar char=""/>
              </a:pPr>
              <a:r>
                <a:rPr lang="en-GB" dirty="0" smtClean="0">
                  <a:latin typeface="Times New Roman"/>
                  <a:ea typeface="Calibri"/>
                  <a:cs typeface="Times New Roman"/>
                </a:rPr>
                <a:t>What is the optimum </a:t>
              </a:r>
              <a:r>
                <a:rPr lang="en-GB" i="1" dirty="0" smtClean="0">
                  <a:latin typeface="Times New Roman"/>
                  <a:ea typeface="Calibri"/>
                  <a:cs typeface="Times New Roman"/>
                </a:rPr>
                <a:t>Q</a:t>
              </a:r>
              <a:r>
                <a:rPr lang="en-GB" i="1" baseline="-25000" dirty="0" smtClean="0">
                  <a:latin typeface="Times New Roman"/>
                  <a:ea typeface="Calibri"/>
                  <a:cs typeface="Times New Roman"/>
                </a:rPr>
                <a:t>0</a:t>
              </a:r>
              <a:r>
                <a:rPr lang="en-GB" dirty="0" smtClean="0">
                  <a:latin typeface="Times New Roman"/>
                  <a:ea typeface="Calibri"/>
                  <a:cs typeface="Times New Roman"/>
                </a:rPr>
                <a:t> at medium gradients?</a:t>
              </a:r>
              <a:endParaRPr lang="en-US" dirty="0" smtClean="0">
                <a:latin typeface="Times New Roman"/>
                <a:ea typeface="Calibri"/>
                <a:cs typeface="Times New Roman"/>
              </a:endParaRPr>
            </a:p>
            <a:p>
              <a:pPr marL="742912" lvl="1" indent="-285736">
                <a:lnSpc>
                  <a:spcPct val="115000"/>
                </a:lnSpc>
                <a:buFont typeface="Courier New"/>
                <a:buChar char="o"/>
              </a:pPr>
              <a:r>
                <a:rPr lang="en-GB" dirty="0" err="1" smtClean="0">
                  <a:latin typeface="Times New Roman"/>
                  <a:ea typeface="Calibri"/>
                  <a:cs typeface="Courier New"/>
                </a:rPr>
                <a:t>BCP</a:t>
              </a:r>
              <a:r>
                <a:rPr lang="en-GB" dirty="0" smtClean="0">
                  <a:latin typeface="Times New Roman"/>
                  <a:ea typeface="Calibri"/>
                  <a:cs typeface="Courier New"/>
                </a:rPr>
                <a:t> and/or electro-polishing</a:t>
              </a:r>
              <a:endParaRPr lang="en-US" dirty="0" smtClean="0">
                <a:latin typeface="Times New Roman"/>
                <a:ea typeface="Calibri"/>
                <a:cs typeface="Courier New"/>
              </a:endParaRPr>
            </a:p>
            <a:p>
              <a:pPr marL="742912" lvl="1" indent="-285736">
                <a:lnSpc>
                  <a:spcPct val="115000"/>
                </a:lnSpc>
                <a:buFont typeface="Courier New"/>
                <a:buChar char="o"/>
              </a:pPr>
              <a:r>
                <a:rPr lang="en-GB" dirty="0" smtClean="0">
                  <a:latin typeface="Times New Roman"/>
                  <a:ea typeface="Calibri"/>
                  <a:cs typeface="Courier New"/>
                </a:rPr>
                <a:t>Surface inspection (optical microscopy or by other means)</a:t>
              </a:r>
              <a:endParaRPr lang="en-US" dirty="0" smtClean="0">
                <a:latin typeface="Times New Roman"/>
                <a:ea typeface="Calibri"/>
                <a:cs typeface="Courier New"/>
              </a:endParaRPr>
            </a:p>
            <a:p>
              <a:pPr marL="342882" indent="-342882">
                <a:lnSpc>
                  <a:spcPct val="115000"/>
                </a:lnSpc>
                <a:buFont typeface="Symbol"/>
                <a:buChar char=""/>
              </a:pPr>
              <a:r>
                <a:rPr lang="en-GB" dirty="0" smtClean="0">
                  <a:latin typeface="Times New Roman"/>
                  <a:ea typeface="Calibri"/>
                  <a:cs typeface="Times New Roman"/>
                </a:rPr>
                <a:t>Optimum frequency (we think 704 MHz a good choice - gradients of 15-20 MV/</a:t>
              </a:r>
              <a:r>
                <a:rPr lang="en-GB" dirty="0" err="1" smtClean="0">
                  <a:latin typeface="Times New Roman"/>
                  <a:ea typeface="Calibri"/>
                  <a:cs typeface="Times New Roman"/>
                </a:rPr>
                <a:t>m</a:t>
              </a:r>
              <a:r>
                <a:rPr lang="en-GB" dirty="0" smtClean="0">
                  <a:latin typeface="Times New Roman"/>
                  <a:ea typeface="Calibri"/>
                  <a:cs typeface="Times New Roman"/>
                </a:rPr>
                <a:t> can be  achieved with good </a:t>
              </a:r>
              <a:r>
                <a:rPr lang="en-GB" i="1" dirty="0" smtClean="0">
                  <a:latin typeface="Times New Roman"/>
                  <a:ea typeface="Calibri"/>
                  <a:cs typeface="Times New Roman"/>
                </a:rPr>
                <a:t>Q</a:t>
              </a:r>
              <a:r>
                <a:rPr lang="en-GB" i="1" baseline="-25000" dirty="0" smtClean="0">
                  <a:latin typeface="Times New Roman"/>
                  <a:ea typeface="Calibri"/>
                  <a:cs typeface="Times New Roman"/>
                </a:rPr>
                <a:t>0</a:t>
              </a:r>
              <a:r>
                <a:rPr lang="en-GB" dirty="0" smtClean="0">
                  <a:latin typeface="Times New Roman"/>
                  <a:ea typeface="Calibri"/>
                  <a:cs typeface="Times New Roman"/>
                </a:rPr>
                <a:t>)</a:t>
              </a:r>
              <a:endParaRPr lang="en-US" dirty="0" smtClean="0">
                <a:latin typeface="Times New Roman"/>
                <a:ea typeface="Calibri"/>
                <a:cs typeface="Times New Roman"/>
              </a:endParaRPr>
            </a:p>
            <a:p>
              <a:pPr marL="742912" lvl="1" indent="-285736">
                <a:lnSpc>
                  <a:spcPct val="115000"/>
                </a:lnSpc>
                <a:buFont typeface="Courier New"/>
                <a:buChar char="o"/>
              </a:pPr>
              <a:r>
                <a:rPr lang="en-GB" dirty="0" smtClean="0">
                  <a:latin typeface="Times New Roman"/>
                  <a:ea typeface="Calibri"/>
                  <a:cs typeface="Courier New"/>
                </a:rPr>
                <a:t>Synergy with </a:t>
              </a:r>
              <a:r>
                <a:rPr lang="en-GB" dirty="0" err="1" smtClean="0">
                  <a:latin typeface="Times New Roman"/>
                  <a:ea typeface="Calibri"/>
                  <a:cs typeface="Courier New"/>
                </a:rPr>
                <a:t>ESS</a:t>
              </a:r>
              <a:r>
                <a:rPr lang="en-GB" dirty="0" smtClean="0">
                  <a:latin typeface="Times New Roman"/>
                  <a:ea typeface="Calibri"/>
                  <a:cs typeface="Courier New"/>
                </a:rPr>
                <a:t>, </a:t>
              </a:r>
              <a:r>
                <a:rPr lang="en-GB" dirty="0" err="1" smtClean="0">
                  <a:latin typeface="Times New Roman"/>
                  <a:ea typeface="Calibri"/>
                  <a:cs typeface="Courier New"/>
                </a:rPr>
                <a:t>SPL</a:t>
              </a:r>
              <a:r>
                <a:rPr lang="en-GB" dirty="0" smtClean="0">
                  <a:latin typeface="Times New Roman"/>
                  <a:ea typeface="Calibri"/>
                  <a:cs typeface="Courier New"/>
                </a:rPr>
                <a:t>, </a:t>
              </a:r>
              <a:r>
                <a:rPr lang="en-GB" dirty="0" err="1" smtClean="0">
                  <a:latin typeface="Times New Roman"/>
                  <a:ea typeface="Calibri"/>
                  <a:cs typeface="Courier New"/>
                </a:rPr>
                <a:t>BNL</a:t>
              </a:r>
              <a:r>
                <a:rPr lang="en-GB" dirty="0" smtClean="0">
                  <a:latin typeface="Times New Roman"/>
                  <a:ea typeface="Calibri"/>
                  <a:cs typeface="Courier New"/>
                </a:rPr>
                <a:t>!</a:t>
              </a:r>
              <a:endParaRPr lang="en-US" dirty="0" smtClean="0">
                <a:latin typeface="Times New Roman"/>
                <a:ea typeface="Calibri"/>
                <a:cs typeface="Courier New"/>
              </a:endParaRPr>
            </a:p>
            <a:p>
              <a:pPr marL="742912" lvl="1" indent="-285736">
                <a:lnSpc>
                  <a:spcPct val="115000"/>
                </a:lnSpc>
                <a:buFont typeface="Courier New"/>
                <a:buChar char="o"/>
              </a:pPr>
              <a:r>
                <a:rPr lang="en-GB" dirty="0" smtClean="0">
                  <a:latin typeface="Times New Roman"/>
                  <a:ea typeface="Calibri"/>
                  <a:cs typeface="Courier New"/>
                </a:rPr>
                <a:t>downside may be the physical size and amount of niobium needed… but:</a:t>
              </a:r>
              <a:endParaRPr lang="en-US" dirty="0" smtClean="0">
                <a:latin typeface="Times New Roman"/>
                <a:ea typeface="Calibri"/>
                <a:cs typeface="Courier New"/>
              </a:endParaRPr>
            </a:p>
            <a:p>
              <a:pPr marL="342882" indent="-342882">
                <a:lnSpc>
                  <a:spcPct val="115000"/>
                </a:lnSpc>
                <a:buFont typeface="Symbol"/>
                <a:buChar char=""/>
              </a:pPr>
              <a:r>
                <a:rPr lang="en-GB" dirty="0" smtClean="0">
                  <a:latin typeface="Times New Roman"/>
                  <a:ea typeface="Calibri"/>
                  <a:cs typeface="Times New Roman"/>
                </a:rPr>
                <a:t>Studies of material other than bulk niobium e.g. </a:t>
              </a:r>
              <a:r>
                <a:rPr lang="en-GB" dirty="0" err="1" smtClean="0">
                  <a:latin typeface="Times New Roman"/>
                  <a:ea typeface="Calibri"/>
                  <a:cs typeface="Times New Roman"/>
                </a:rPr>
                <a:t>HiPIMMS</a:t>
              </a:r>
              <a:r>
                <a:rPr lang="en-GB" dirty="0" smtClean="0">
                  <a:latin typeface="Times New Roman"/>
                  <a:ea typeface="Calibri"/>
                  <a:cs typeface="Times New Roman"/>
                </a:rPr>
                <a:t> ? Nb</a:t>
              </a:r>
              <a:r>
                <a:rPr lang="en-GB" baseline="-25000" dirty="0" smtClean="0">
                  <a:latin typeface="Times New Roman"/>
                  <a:ea typeface="Calibri"/>
                  <a:cs typeface="Times New Roman"/>
                </a:rPr>
                <a:t>3</a:t>
              </a:r>
              <a:r>
                <a:rPr lang="en-GB" dirty="0" smtClean="0">
                  <a:latin typeface="Times New Roman"/>
                  <a:ea typeface="Calibri"/>
                  <a:cs typeface="Times New Roman"/>
                </a:rPr>
                <a:t>Sn ?</a:t>
              </a:r>
              <a:endParaRPr lang="en-US" dirty="0" smtClean="0">
                <a:latin typeface="Times New Roman"/>
                <a:ea typeface="Calibri"/>
                <a:cs typeface="Times New Roman"/>
              </a:endParaRPr>
            </a:p>
            <a:p>
              <a:pPr marL="742912" lvl="1" indent="-285736">
                <a:lnSpc>
                  <a:spcPct val="115000"/>
                </a:lnSpc>
                <a:buFont typeface="Courier New"/>
                <a:buChar char="o"/>
              </a:pPr>
              <a:r>
                <a:rPr lang="en-GB" dirty="0" err="1" smtClean="0">
                  <a:latin typeface="Times New Roman"/>
                  <a:ea typeface="Calibri"/>
                  <a:cs typeface="Courier New"/>
                </a:rPr>
                <a:t>HiPIMMS</a:t>
              </a:r>
              <a:r>
                <a:rPr lang="en-GB" dirty="0" smtClean="0">
                  <a:latin typeface="Times New Roman"/>
                  <a:ea typeface="Calibri"/>
                  <a:cs typeface="Courier New"/>
                </a:rPr>
                <a:t> is ongoing CERN/</a:t>
              </a:r>
              <a:r>
                <a:rPr lang="en-GB" dirty="0" err="1" smtClean="0">
                  <a:latin typeface="Times New Roman"/>
                  <a:ea typeface="Calibri"/>
                  <a:cs typeface="Courier New"/>
                </a:rPr>
                <a:t>Legnaro</a:t>
              </a:r>
              <a:r>
                <a:rPr lang="en-GB" dirty="0" smtClean="0">
                  <a:latin typeface="Times New Roman"/>
                  <a:ea typeface="Calibri"/>
                  <a:cs typeface="Courier New"/>
                </a:rPr>
                <a:t>/Sheffield.</a:t>
              </a:r>
              <a:endParaRPr lang="en-US" dirty="0" smtClean="0">
                <a:latin typeface="Times New Roman"/>
                <a:ea typeface="Calibri"/>
                <a:cs typeface="Courier New"/>
              </a:endParaRPr>
            </a:p>
            <a:p>
              <a:pPr marL="742912" lvl="1" indent="-285736">
                <a:lnSpc>
                  <a:spcPct val="115000"/>
                </a:lnSpc>
                <a:buFont typeface="Courier New"/>
                <a:buChar char="o"/>
              </a:pPr>
              <a:r>
                <a:rPr lang="en-GB" dirty="0" smtClean="0">
                  <a:latin typeface="Times New Roman"/>
                  <a:ea typeface="Calibri"/>
                  <a:cs typeface="Courier New"/>
                </a:rPr>
                <a:t>Nb</a:t>
              </a:r>
              <a:r>
                <a:rPr lang="en-GB" baseline="-25000" dirty="0" smtClean="0">
                  <a:latin typeface="Times New Roman"/>
                  <a:ea typeface="Calibri"/>
                  <a:cs typeface="Courier New"/>
                </a:rPr>
                <a:t>3</a:t>
              </a:r>
              <a:r>
                <a:rPr lang="en-GB" dirty="0" smtClean="0">
                  <a:latin typeface="Times New Roman"/>
                  <a:ea typeface="Calibri"/>
                  <a:cs typeface="Courier New"/>
                </a:rPr>
                <a:t>Sn could be studied at CERN (Quad resonator) in collaboration with others, e.g. </a:t>
              </a:r>
              <a:r>
                <a:rPr lang="en-GB" dirty="0" err="1" smtClean="0">
                  <a:latin typeface="Times New Roman"/>
                  <a:ea typeface="Calibri"/>
                  <a:cs typeface="Courier New"/>
                </a:rPr>
                <a:t>HZB</a:t>
              </a:r>
              <a:r>
                <a:rPr lang="en-GB" dirty="0" smtClean="0">
                  <a:latin typeface="Times New Roman"/>
                  <a:ea typeface="Calibri"/>
                  <a:cs typeface="Courier New"/>
                </a:rPr>
                <a:t>.</a:t>
              </a:r>
              <a:endParaRPr lang="en-US" dirty="0" smtClean="0">
                <a:latin typeface="Times New Roman"/>
                <a:ea typeface="Calibri"/>
                <a:cs typeface="Courier New"/>
              </a:endParaRPr>
            </a:p>
            <a:p>
              <a:pPr marL="742912" lvl="1" indent="-285736">
                <a:lnSpc>
                  <a:spcPct val="115000"/>
                </a:lnSpc>
                <a:spcAft>
                  <a:spcPts val="1000"/>
                </a:spcAft>
                <a:buFont typeface="Courier New"/>
                <a:buChar char="o"/>
              </a:pPr>
              <a:r>
                <a:rPr lang="en-GB" dirty="0" smtClean="0">
                  <a:latin typeface="Times New Roman"/>
                  <a:ea typeface="Calibri"/>
                  <a:cs typeface="Courier New"/>
                </a:rPr>
                <a:t>This has strong synergy with the general need to re-establish and strengthen </a:t>
              </a:r>
              <a:r>
                <a:rPr lang="en-GB" dirty="0" err="1" smtClean="0">
                  <a:latin typeface="Times New Roman"/>
                  <a:ea typeface="Calibri"/>
                  <a:cs typeface="Courier New"/>
                </a:rPr>
                <a:t>SRF</a:t>
              </a:r>
              <a:r>
                <a:rPr lang="en-GB" dirty="0" smtClean="0">
                  <a:latin typeface="Times New Roman"/>
                  <a:ea typeface="Calibri"/>
                  <a:cs typeface="Courier New"/>
                </a:rPr>
                <a:t> technology at CERN.</a:t>
              </a:r>
              <a:endParaRPr lang="en-US" dirty="0" smtClean="0">
                <a:latin typeface="Times New Roman"/>
                <a:ea typeface="Calibri"/>
                <a:cs typeface="Courier New"/>
              </a:endParaRP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endParaRPr lang="en-US" sz="2000" dirty="0" smtClean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72103" y="183932"/>
            <a:ext cx="3909889" cy="4971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Rama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Calaga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 Ed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Ciapala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</a:p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Erk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Jensen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76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err="1" smtClean="0">
                <a:solidFill>
                  <a:srgbClr val="FF0000"/>
                </a:solidFill>
              </a:rPr>
              <a:t>ERL</a:t>
            </a:r>
            <a:r>
              <a:rPr lang="en-US" sz="3600" u="sng" dirty="0" smtClean="0">
                <a:solidFill>
                  <a:srgbClr val="FF0000"/>
                </a:solidFill>
              </a:rPr>
              <a:t> Test Facility at CERN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48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2701" y="876114"/>
            <a:ext cx="9096389" cy="5338769"/>
            <a:chOff x="288" y="720"/>
            <a:chExt cx="5730" cy="3363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3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Specific </a:t>
              </a:r>
              <a:r>
                <a:rPr lang="en-US" sz="2600" dirty="0" err="1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LHeC</a:t>
              </a: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questions: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</a:p>
            <a:p>
              <a:pPr marL="342882" indent="-342882">
                <a:lnSpc>
                  <a:spcPct val="115000"/>
                </a:lnSpc>
                <a:buFont typeface="Symbol"/>
                <a:buChar char=""/>
              </a:pPr>
              <a:r>
                <a:rPr lang="en-GB" dirty="0" smtClean="0">
                  <a:latin typeface="Times New Roman"/>
                  <a:ea typeface="Calibri"/>
                  <a:cs typeface="Times New Roman"/>
                </a:rPr>
                <a:t>What is the best practical choice for </a:t>
              </a:r>
              <a:r>
                <a:rPr lang="en-GB" i="1" dirty="0" err="1" smtClean="0">
                  <a:latin typeface="Times New Roman"/>
                  <a:ea typeface="Calibri"/>
                  <a:cs typeface="Times New Roman"/>
                </a:rPr>
                <a:t>Q</a:t>
              </a:r>
              <a:r>
                <a:rPr lang="en-GB" baseline="-25000" dirty="0" err="1" smtClean="0">
                  <a:latin typeface="Times New Roman"/>
                  <a:ea typeface="Calibri"/>
                  <a:cs typeface="Times New Roman"/>
                </a:rPr>
                <a:t>ext</a:t>
              </a:r>
              <a:r>
                <a:rPr lang="en-GB" dirty="0" smtClean="0">
                  <a:latin typeface="Times New Roman"/>
                  <a:ea typeface="Calibri"/>
                  <a:cs typeface="Times New Roman"/>
                </a:rPr>
                <a:t> (Stability, </a:t>
              </a:r>
              <a:r>
                <a:rPr lang="en-GB" dirty="0" err="1" smtClean="0">
                  <a:latin typeface="Times New Roman"/>
                  <a:ea typeface="Calibri"/>
                  <a:cs typeface="Times New Roman"/>
                </a:rPr>
                <a:t>RF</a:t>
              </a:r>
              <a:r>
                <a:rPr lang="en-GB" dirty="0" smtClean="0">
                  <a:latin typeface="Times New Roman"/>
                  <a:ea typeface="Calibri"/>
                  <a:cs typeface="Times New Roman"/>
                </a:rPr>
                <a:t> power, </a:t>
              </a:r>
              <a:r>
                <a:rPr lang="en-GB" dirty="0" err="1" smtClean="0">
                  <a:latin typeface="Times New Roman"/>
                  <a:ea typeface="Calibri"/>
                  <a:cs typeface="Times New Roman"/>
                </a:rPr>
                <a:t>microphonics</a:t>
              </a:r>
              <a:r>
                <a:rPr lang="en-GB" dirty="0" smtClean="0">
                  <a:latin typeface="Times New Roman"/>
                  <a:ea typeface="Calibri"/>
                  <a:cs typeface="Times New Roman"/>
                </a:rPr>
                <a:t>, feedback)</a:t>
              </a:r>
              <a:endParaRPr lang="en-US" dirty="0" smtClean="0">
                <a:latin typeface="Times New Roman"/>
                <a:ea typeface="Calibri"/>
                <a:cs typeface="Times New Roman"/>
              </a:endParaRPr>
            </a:p>
            <a:p>
              <a:pPr marL="742912" lvl="1" indent="-285736">
                <a:lnSpc>
                  <a:spcPct val="115000"/>
                </a:lnSpc>
                <a:buFont typeface="Courier New"/>
                <a:buChar char="o"/>
              </a:pPr>
              <a:r>
                <a:rPr lang="en-GB" dirty="0" smtClean="0">
                  <a:latin typeface="Times New Roman"/>
                  <a:ea typeface="Calibri"/>
                  <a:cs typeface="Courier New"/>
                </a:rPr>
                <a:t>5 </a:t>
              </a:r>
              <a:r>
                <a:rPr lang="en-GB" dirty="0" err="1" smtClean="0">
                  <a:latin typeface="Times New Roman"/>
                  <a:ea typeface="Calibri"/>
                  <a:cs typeface="Courier New"/>
                </a:rPr>
                <a:t>MeV</a:t>
              </a:r>
              <a:r>
                <a:rPr lang="en-GB" dirty="0" smtClean="0">
                  <a:latin typeface="Times New Roman"/>
                  <a:ea typeface="Calibri"/>
                  <a:cs typeface="Courier New"/>
                </a:rPr>
                <a:t> injector: </a:t>
              </a:r>
              <a:r>
                <a:rPr lang="en-GB" i="1" dirty="0" err="1" smtClean="0">
                  <a:latin typeface="Times New Roman"/>
                  <a:ea typeface="Calibri"/>
                  <a:cs typeface="Courier New"/>
                </a:rPr>
                <a:t>P</a:t>
              </a:r>
              <a:r>
                <a:rPr lang="en-GB" baseline="-25000" dirty="0" err="1" smtClean="0">
                  <a:latin typeface="Times New Roman"/>
                  <a:ea typeface="Calibri"/>
                  <a:cs typeface="Courier New"/>
                </a:rPr>
                <a:t>beam</a:t>
              </a:r>
              <a:r>
                <a:rPr lang="en-GB" dirty="0" smtClean="0">
                  <a:latin typeface="Times New Roman"/>
                  <a:ea typeface="Calibri"/>
                  <a:cs typeface="Courier New"/>
                </a:rPr>
                <a:t> 50 kW (10 </a:t>
              </a:r>
              <a:r>
                <a:rPr lang="en-GB" dirty="0" err="1" smtClean="0">
                  <a:latin typeface="Times New Roman"/>
                  <a:ea typeface="Calibri"/>
                  <a:cs typeface="Courier New"/>
                </a:rPr>
                <a:t>mA</a:t>
              </a:r>
              <a:r>
                <a:rPr lang="en-GB" dirty="0" smtClean="0">
                  <a:latin typeface="Times New Roman"/>
                  <a:ea typeface="Calibri"/>
                  <a:cs typeface="Courier New"/>
                </a:rPr>
                <a:t>)</a:t>
              </a:r>
              <a:endParaRPr lang="en-US" dirty="0" smtClean="0">
                <a:latin typeface="Times New Roman"/>
                <a:ea typeface="Calibri"/>
                <a:cs typeface="Courier New"/>
              </a:endParaRPr>
            </a:p>
            <a:p>
              <a:pPr marL="742912" lvl="1" indent="-285736">
                <a:lnSpc>
                  <a:spcPct val="115000"/>
                </a:lnSpc>
                <a:buFont typeface="Courier New"/>
                <a:buChar char="o"/>
              </a:pPr>
              <a:r>
                <a:rPr lang="en-GB" dirty="0" smtClean="0">
                  <a:latin typeface="Times New Roman"/>
                  <a:ea typeface="Calibri"/>
                  <a:cs typeface="Courier New"/>
                </a:rPr>
                <a:t>Main </a:t>
              </a:r>
              <a:r>
                <a:rPr lang="en-GB" dirty="0" err="1" smtClean="0">
                  <a:latin typeface="Times New Roman"/>
                  <a:ea typeface="Calibri"/>
                  <a:cs typeface="Courier New"/>
                </a:rPr>
                <a:t>LINAC</a:t>
              </a:r>
              <a:r>
                <a:rPr lang="en-GB" dirty="0" smtClean="0">
                  <a:latin typeface="Times New Roman"/>
                  <a:ea typeface="Calibri"/>
                  <a:cs typeface="Courier New"/>
                </a:rPr>
                <a:t> (with zero beam loading): </a:t>
              </a:r>
            </a:p>
            <a:p>
              <a:pPr marL="742912" lvl="1" indent="-285736">
                <a:lnSpc>
                  <a:spcPct val="115000"/>
                </a:lnSpc>
              </a:pPr>
              <a:r>
                <a:rPr lang="en-GB" i="1" dirty="0" smtClean="0">
                  <a:latin typeface="Times New Roman"/>
                  <a:ea typeface="Calibri"/>
                  <a:cs typeface="Courier New"/>
                </a:rPr>
                <a:t>     </a:t>
              </a:r>
              <a:r>
                <a:rPr lang="en-GB" dirty="0" smtClean="0">
                  <a:latin typeface="Times New Roman"/>
                  <a:ea typeface="Calibri"/>
                  <a:cs typeface="Courier New"/>
                </a:rPr>
                <a:t>with </a:t>
              </a:r>
              <a:r>
                <a:rPr lang="en-GB" i="1" dirty="0" err="1" smtClean="0">
                  <a:latin typeface="Times New Roman"/>
                  <a:ea typeface="Calibri"/>
                  <a:cs typeface="Courier New"/>
                </a:rPr>
                <a:t>Q</a:t>
              </a:r>
              <a:r>
                <a:rPr lang="en-GB" baseline="-25000" dirty="0" err="1" smtClean="0">
                  <a:latin typeface="Times New Roman"/>
                  <a:ea typeface="Calibri"/>
                  <a:cs typeface="Courier New"/>
                </a:rPr>
                <a:t>ext</a:t>
              </a:r>
              <a:r>
                <a:rPr lang="en-GB" dirty="0" smtClean="0">
                  <a:latin typeface="Times New Roman"/>
                  <a:ea typeface="Times New Roman"/>
                  <a:cs typeface="Courier New"/>
                </a:rPr>
                <a:t>=5E6, we get to 50 kW and thus in the realm of commercial television </a:t>
              </a:r>
              <a:r>
                <a:rPr lang="en-GB" dirty="0" err="1" smtClean="0">
                  <a:latin typeface="Times New Roman"/>
                  <a:ea typeface="Times New Roman"/>
                  <a:cs typeface="Courier New"/>
                </a:rPr>
                <a:t>IOT’s</a:t>
              </a:r>
              <a:r>
                <a:rPr lang="en-GB" dirty="0" smtClean="0">
                  <a:latin typeface="Times New Roman"/>
                  <a:ea typeface="Times New Roman"/>
                  <a:cs typeface="Courier New"/>
                </a:rPr>
                <a:t>. This exists at </a:t>
              </a:r>
              <a:r>
                <a:rPr lang="en-GB" dirty="0" err="1" smtClean="0">
                  <a:latin typeface="Times New Roman"/>
                  <a:ea typeface="Times New Roman"/>
                  <a:cs typeface="Courier New"/>
                </a:rPr>
                <a:t>BNL</a:t>
              </a:r>
              <a:r>
                <a:rPr lang="en-GB" dirty="0" smtClean="0">
                  <a:latin typeface="Times New Roman"/>
                  <a:ea typeface="Times New Roman"/>
                  <a:cs typeface="Courier New"/>
                </a:rPr>
                <a:t> and a similar system at 800 MHz is studied at CERN for </a:t>
              </a:r>
              <a:r>
                <a:rPr lang="en-GB" dirty="0" err="1" smtClean="0">
                  <a:latin typeface="Times New Roman"/>
                  <a:ea typeface="Times New Roman"/>
                  <a:cs typeface="Courier New"/>
                </a:rPr>
                <a:t>SPS</a:t>
              </a:r>
              <a:r>
                <a:rPr lang="en-GB" dirty="0" smtClean="0">
                  <a:latin typeface="Times New Roman"/>
                  <a:ea typeface="Times New Roman"/>
                  <a:cs typeface="Courier New"/>
                </a:rPr>
                <a:t>.</a:t>
              </a:r>
              <a:endParaRPr lang="en-US" dirty="0" smtClean="0">
                <a:latin typeface="Times New Roman"/>
                <a:ea typeface="Calibri"/>
                <a:cs typeface="Courier New"/>
              </a:endParaRPr>
            </a:p>
            <a:p>
              <a:pPr marL="342882" indent="-342882">
                <a:lnSpc>
                  <a:spcPct val="115000"/>
                </a:lnSpc>
                <a:buFont typeface="Symbol"/>
                <a:buChar char=""/>
              </a:pPr>
              <a:r>
                <a:rPr lang="en-GB" dirty="0" smtClean="0">
                  <a:latin typeface="Times New Roman"/>
                  <a:ea typeface="Calibri"/>
                  <a:cs typeface="Times New Roman"/>
                </a:rPr>
                <a:t>What are the losses and what is the resulting </a:t>
              </a:r>
              <a:r>
                <a:rPr lang="en-GB" b="1" dirty="0" smtClean="0">
                  <a:latin typeface="Times New Roman"/>
                  <a:ea typeface="Calibri"/>
                  <a:cs typeface="Times New Roman"/>
                </a:rPr>
                <a:t>average</a:t>
              </a:r>
              <a:r>
                <a:rPr lang="en-GB" dirty="0" smtClean="0">
                  <a:latin typeface="Times New Roman"/>
                  <a:ea typeface="Calibri"/>
                  <a:cs typeface="Times New Roman"/>
                </a:rPr>
                <a:t> power needed. Study of the mechanisms - e.g. Beam/phase errors, beam loss, switch-on switch-off transients, …</a:t>
              </a:r>
              <a:endParaRPr lang="en-US" dirty="0" smtClean="0">
                <a:latin typeface="Times New Roman"/>
                <a:ea typeface="Calibri"/>
                <a:cs typeface="Times New Roman"/>
              </a:endParaRPr>
            </a:p>
            <a:p>
              <a:pPr marL="342882" indent="-342882">
                <a:lnSpc>
                  <a:spcPct val="115000"/>
                </a:lnSpc>
                <a:buFont typeface="Symbol"/>
                <a:buChar char=""/>
              </a:pPr>
              <a:r>
                <a:rPr lang="en-GB" dirty="0" smtClean="0">
                  <a:latin typeface="Times New Roman"/>
                  <a:ea typeface="Calibri"/>
                  <a:cs typeface="Times New Roman"/>
                </a:rPr>
                <a:t>What are the failure modes – how to mitigate?</a:t>
              </a:r>
              <a:endParaRPr lang="en-US" dirty="0" smtClean="0">
                <a:latin typeface="Times New Roman"/>
                <a:ea typeface="Calibri"/>
                <a:cs typeface="Times New Roman"/>
              </a:endParaRPr>
            </a:p>
            <a:p>
              <a:pPr marL="742912" lvl="1" indent="-285736">
                <a:lnSpc>
                  <a:spcPct val="115000"/>
                </a:lnSpc>
                <a:buFont typeface="Courier New"/>
                <a:buChar char="o"/>
              </a:pPr>
              <a:r>
                <a:rPr lang="en-GB" dirty="0" smtClean="0">
                  <a:latin typeface="Times New Roman"/>
                  <a:ea typeface="Calibri"/>
                  <a:cs typeface="Courier New"/>
                </a:rPr>
                <a:t>Slow failures (power cut)</a:t>
              </a:r>
              <a:endParaRPr lang="en-US" dirty="0" smtClean="0">
                <a:latin typeface="Times New Roman"/>
                <a:ea typeface="Calibri"/>
                <a:cs typeface="Courier New"/>
              </a:endParaRPr>
            </a:p>
            <a:p>
              <a:pPr marL="742912" lvl="1" indent="-285736">
                <a:lnSpc>
                  <a:spcPct val="115000"/>
                </a:lnSpc>
                <a:buFont typeface="Courier New"/>
                <a:buChar char="o"/>
              </a:pPr>
              <a:r>
                <a:rPr lang="en-GB" dirty="0" smtClean="0">
                  <a:latin typeface="Times New Roman"/>
                  <a:ea typeface="Calibri"/>
                  <a:cs typeface="Courier New"/>
                </a:rPr>
                <a:t>Fast failures (arc) – beam current reduction? Power increase? </a:t>
              </a:r>
              <a:endParaRPr lang="en-US" dirty="0" smtClean="0">
                <a:latin typeface="Times New Roman"/>
                <a:ea typeface="Calibri"/>
                <a:cs typeface="Courier New"/>
              </a:endParaRPr>
            </a:p>
            <a:p>
              <a:pPr marL="742912" lvl="1" indent="-285736">
                <a:lnSpc>
                  <a:spcPct val="115000"/>
                </a:lnSpc>
                <a:spcAft>
                  <a:spcPts val="1000"/>
                </a:spcAft>
                <a:buFont typeface="Courier New"/>
                <a:buChar char="o"/>
              </a:pPr>
              <a:r>
                <a:rPr lang="en-GB" dirty="0" smtClean="0">
                  <a:latin typeface="Times New Roman"/>
                  <a:ea typeface="Calibri"/>
                  <a:cs typeface="Courier New"/>
                </a:rPr>
                <a:t>…</a:t>
              </a:r>
              <a:endParaRPr lang="en-US" dirty="0" smtClean="0">
                <a:latin typeface="Times New Roman"/>
                <a:ea typeface="Calibri"/>
                <a:cs typeface="Courier New"/>
              </a:endParaRP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endParaRPr lang="en-US" sz="2000" dirty="0" smtClean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92076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err="1" smtClean="0">
                <a:solidFill>
                  <a:srgbClr val="FF0000"/>
                </a:solidFill>
              </a:rPr>
              <a:t>ERL</a:t>
            </a:r>
            <a:r>
              <a:rPr lang="en-US" sz="3600" u="sng" dirty="0" smtClean="0">
                <a:solidFill>
                  <a:srgbClr val="FF0000"/>
                </a:solidFill>
              </a:rPr>
              <a:t> Facilities around the World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49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76201" y="647513"/>
            <a:ext cx="9096389" cy="492126"/>
            <a:chOff x="288" y="720"/>
            <a:chExt cx="5730" cy="310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Existing Test Facilities and Installations: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976" y="1568450"/>
            <a:ext cx="3070224" cy="2130184"/>
          </a:xfrm>
          <a:prstGeom prst="rect">
            <a:avLst/>
          </a:prstGeom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76200" y="1203136"/>
            <a:ext cx="40513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0000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TJNAF</a:t>
            </a:r>
            <a:r>
              <a:rPr lang="en-US" sz="1500" dirty="0" smtClean="0">
                <a:solidFill>
                  <a:srgbClr val="000000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</a:t>
            </a:r>
            <a:r>
              <a:rPr lang="en-US" sz="1500" dirty="0" err="1" smtClean="0">
                <a:solidFill>
                  <a:srgbClr val="000000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ERL-FEL</a:t>
            </a:r>
            <a:r>
              <a:rPr lang="en-US" sz="1500" dirty="0" smtClean="0">
                <a:solidFill>
                  <a:srgbClr val="000000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@ </a:t>
            </a:r>
            <a:r>
              <a:rPr lang="en-US" sz="1500" dirty="0" err="1" smtClean="0">
                <a:solidFill>
                  <a:srgbClr val="000000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JLAB</a:t>
            </a:r>
            <a:r>
              <a:rPr lang="en-US" sz="1500" dirty="0" smtClean="0">
                <a:solidFill>
                  <a:srgbClr val="000000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 USA, 200 </a:t>
            </a:r>
            <a:r>
              <a:rPr lang="en-US" sz="1500" dirty="0" err="1" smtClean="0">
                <a:solidFill>
                  <a:srgbClr val="000000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MeV</a:t>
            </a:r>
            <a:endParaRPr lang="en-US" sz="1500" dirty="0">
              <a:solidFill>
                <a:srgbClr val="000000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0922" y="1215836"/>
            <a:ext cx="4953188" cy="3533964"/>
          </a:xfrm>
          <a:prstGeom prst="rect">
            <a:avLst/>
          </a:prstGeom>
        </p:spPr>
      </p:pic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LR dipoles: three apertures (not in the </a:t>
            </a:r>
            <a:r>
              <a:rPr lang="en-US" dirty="0" err="1" smtClean="0"/>
              <a:t>CdR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14 Jun. 2012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Attilio Milanese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CF90FD8-B023-486F-B6EE-DCFB485F1C64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 algn="r"/>
              <a:t>5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70205006"/>
              </p:ext>
            </p:extLst>
          </p:nvPr>
        </p:nvGraphicFramePr>
        <p:xfrm>
          <a:off x="5410200" y="1524000"/>
          <a:ext cx="3528000" cy="46652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484000"/>
                <a:gridCol w="1044000"/>
              </a:tblGrid>
              <a:tr h="77724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flux density</a:t>
                      </a:r>
                      <a:r>
                        <a:rPr lang="en-GB" sz="1500" baseline="0" dirty="0" smtClean="0"/>
                        <a:t> in the gaps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aseline="0" dirty="0" smtClean="0"/>
                        <a:t>0.264 T</a:t>
                      </a:r>
                    </a:p>
                    <a:p>
                      <a:pPr algn="ctr"/>
                      <a:r>
                        <a:rPr lang="en-GB" sz="1500" baseline="0" dirty="0" smtClean="0"/>
                        <a:t>0.176 T</a:t>
                      </a:r>
                    </a:p>
                    <a:p>
                      <a:pPr algn="ctr"/>
                      <a:r>
                        <a:rPr lang="en-GB" sz="1500" baseline="0" dirty="0" smtClean="0"/>
                        <a:t>0.088 T </a:t>
                      </a:r>
                      <a:endParaRPr lang="en-GB" sz="1500" baseline="0" dirty="0"/>
                    </a:p>
                  </a:txBody>
                  <a:tcPr anchor="ctr"/>
                </a:tc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magnetic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4.0 m</a:t>
                      </a:r>
                      <a:endParaRPr lang="en-GB" sz="1500" dirty="0"/>
                    </a:p>
                  </a:txBody>
                  <a:tcPr anchor="ctr"/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vertical aperture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25 mm</a:t>
                      </a:r>
                      <a:endParaRPr lang="en-GB" sz="1500" dirty="0"/>
                    </a:p>
                  </a:txBody>
                  <a:tcPr anchor="ctr"/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pole width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85 mm</a:t>
                      </a:r>
                      <a:endParaRPr lang="en-GB" sz="1500" dirty="0"/>
                    </a:p>
                  </a:txBody>
                  <a:tcPr anchor="ctr"/>
                </a:tc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number</a:t>
                      </a:r>
                      <a:r>
                        <a:rPr lang="en-GB" sz="1500" baseline="0" dirty="0" smtClean="0"/>
                        <a:t> of magnets</a:t>
                      </a:r>
                      <a:endParaRPr lang="en-GB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584</a:t>
                      </a:r>
                      <a:endParaRPr lang="en-GB" sz="1500" dirty="0"/>
                    </a:p>
                  </a:txBody>
                  <a:tcPr anchor="ctr"/>
                </a:tc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1750 A</a:t>
                      </a:r>
                      <a:endParaRPr lang="en-GB" sz="1500" dirty="0"/>
                    </a:p>
                  </a:txBody>
                  <a:tcPr anchor="ctr"/>
                </a:tc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number of turns per</a:t>
                      </a:r>
                      <a:r>
                        <a:rPr lang="en-GB" sz="1500" baseline="0" dirty="0" smtClean="0"/>
                        <a:t> aperture</a:t>
                      </a:r>
                      <a:endParaRPr lang="en-GB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 / 2 / 3</a:t>
                      </a:r>
                      <a:endParaRPr lang="en-GB" sz="1500" dirty="0"/>
                    </a:p>
                  </a:txBody>
                  <a:tcPr anchor="ctr"/>
                </a:tc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current density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0.7 A/mm</a:t>
                      </a:r>
                      <a:r>
                        <a:rPr lang="en-GB" sz="1500" baseline="30000" dirty="0" smtClean="0"/>
                        <a:t>2</a:t>
                      </a:r>
                      <a:endParaRPr lang="en-GB" sz="1500" baseline="30000" dirty="0"/>
                    </a:p>
                  </a:txBody>
                  <a:tcPr anchor="ctr"/>
                </a:tc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conductor 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copper </a:t>
                      </a:r>
                      <a:endParaRPr lang="en-GB" sz="1500" dirty="0"/>
                    </a:p>
                  </a:txBody>
                  <a:tcPr anchor="ctr"/>
                </a:tc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resistance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0.36 m</a:t>
                      </a:r>
                      <a:r>
                        <a:rPr lang="en-US" sz="1500" dirty="0" smtClean="0">
                          <a:sym typeface="Symbol"/>
                        </a:rPr>
                        <a:t></a:t>
                      </a:r>
                      <a:endParaRPr lang="en-GB" sz="1500" dirty="0"/>
                    </a:p>
                  </a:txBody>
                  <a:tcPr anchor="ctr"/>
                </a:tc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1.1 kW</a:t>
                      </a:r>
                      <a:endParaRPr lang="en-GB" sz="1500" dirty="0"/>
                    </a:p>
                  </a:txBody>
                  <a:tcPr anchor="ctr"/>
                </a:tc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total power</a:t>
                      </a:r>
                      <a:r>
                        <a:rPr lang="en-GB" sz="1500" baseline="0" dirty="0" smtClean="0"/>
                        <a:t> 20 / 40 / 60 GeV</a:t>
                      </a:r>
                      <a:endParaRPr lang="en-GB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642 kW</a:t>
                      </a:r>
                      <a:endParaRPr lang="en-GB" sz="1500" dirty="0"/>
                    </a:p>
                  </a:txBody>
                  <a:tcPr anchor="ctr"/>
                </a:tc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cooling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air</a:t>
                      </a:r>
                      <a:endParaRPr lang="en-GB" sz="15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562600" y="914400"/>
            <a:ext cx="3770086" cy="40011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defTabSz="914353"/>
            <a:r>
              <a:rPr lang="en-US" sz="2000" u="sng" dirty="0" smtClean="0">
                <a:solidFill>
                  <a:prstClr val="black"/>
                </a:solidFill>
              </a:rPr>
              <a:t>First conceptual cross-section</a:t>
            </a:r>
            <a:endParaRPr lang="en-US" sz="2000" dirty="0" smtClean="0">
              <a:solidFill>
                <a:prstClr val="black"/>
              </a:solidFill>
            </a:endParaRPr>
          </a:p>
        </p:txBody>
      </p:sp>
      <p:grpSp>
        <p:nvGrpSpPr>
          <p:cNvPr id="9" name="Group 14"/>
          <p:cNvGrpSpPr/>
          <p:nvPr/>
        </p:nvGrpSpPr>
        <p:grpSpPr>
          <a:xfrm>
            <a:off x="-228600" y="815090"/>
            <a:ext cx="5770200" cy="5585710"/>
            <a:chOff x="-228600" y="815090"/>
            <a:chExt cx="5770200" cy="5585710"/>
          </a:xfrm>
        </p:grpSpPr>
        <p:grpSp>
          <p:nvGrpSpPr>
            <p:cNvPr id="10" name="Group 8"/>
            <p:cNvGrpSpPr/>
            <p:nvPr/>
          </p:nvGrpSpPr>
          <p:grpSpPr>
            <a:xfrm>
              <a:off x="228600" y="815090"/>
              <a:ext cx="5313000" cy="5509510"/>
              <a:chOff x="228600" y="815090"/>
              <a:chExt cx="5313000" cy="5509510"/>
            </a:xfrm>
          </p:grpSpPr>
          <p:pic>
            <p:nvPicPr>
              <p:cNvPr id="10242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rcRect l="3673" t="3436" r="23233"/>
              <a:stretch/>
            </p:blipFill>
            <p:spPr bwMode="auto">
              <a:xfrm>
                <a:off x="228600" y="815090"/>
                <a:ext cx="5221514" cy="55095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Rectangle 2"/>
              <p:cNvSpPr/>
              <p:nvPr/>
            </p:nvSpPr>
            <p:spPr>
              <a:xfrm>
                <a:off x="4932000" y="5105400"/>
                <a:ext cx="609600" cy="533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53"/>
                <a:endParaRPr lang="en-GB" dirty="0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 l="-15781" t="88930" r="17789"/>
            <a:stretch/>
          </p:blipFill>
          <p:spPr bwMode="auto">
            <a:xfrm>
              <a:off x="-228600" y="5791200"/>
              <a:ext cx="5205095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pic>
        <p:sp>
          <p:nvSpPr>
            <p:cNvPr id="8" name="Rectangle 7"/>
            <p:cNvSpPr/>
            <p:nvPr/>
          </p:nvSpPr>
          <p:spPr>
            <a:xfrm>
              <a:off x="152400" y="5715000"/>
              <a:ext cx="1371600" cy="76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3"/>
              <a:endParaRPr lang="en-GB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9221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>
              <a:defRPr/>
            </a:pPr>
            <a:r>
              <a:rPr lang="en-US" sz="5400" dirty="0">
                <a:solidFill>
                  <a:schemeClr val="tx1"/>
                </a:solidFill>
              </a:rPr>
              <a:t>interaction region (2008)</a:t>
            </a:r>
          </a:p>
        </p:txBody>
      </p:sp>
      <p:pic>
        <p:nvPicPr>
          <p:cNvPr id="54275" name="Picture 2" descr="WEPP154f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143000"/>
            <a:ext cx="87979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6" name="TextBox 3"/>
          <p:cNvSpPr txBox="1">
            <a:spLocks noChangeArrowheads="1"/>
          </p:cNvSpPr>
          <p:nvPr/>
        </p:nvSpPr>
        <p:spPr bwMode="auto">
          <a:xfrm>
            <a:off x="7010401" y="990600"/>
            <a:ext cx="2223053" cy="460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>
            <a:prstTxWarp prst="textNoShape">
              <a:avLst/>
            </a:prstTxWarp>
            <a:spAutoFit/>
          </a:bodyPr>
          <a:lstStyle/>
          <a:p>
            <a:r>
              <a:rPr lang="en-US" sz="2400" b="1" dirty="0" err="1"/>
              <a:t>R</a:t>
            </a:r>
            <a:r>
              <a:rPr lang="en-US" sz="2400" b="1" dirty="0"/>
              <a:t>. Tomas, </a:t>
            </a:r>
            <a:r>
              <a:rPr lang="en-US" sz="2400" b="1" dirty="0" err="1"/>
              <a:t>F.Z</a:t>
            </a:r>
            <a:r>
              <a:rPr lang="en-US" sz="2400" b="1" dirty="0"/>
              <a:t>.</a:t>
            </a:r>
          </a:p>
        </p:txBody>
      </p:sp>
      <p:sp>
        <p:nvSpPr>
          <p:cNvPr id="54277" name="TextBox 4"/>
          <p:cNvSpPr txBox="1">
            <a:spLocks noChangeArrowheads="1"/>
          </p:cNvSpPr>
          <p:nvPr/>
        </p:nvSpPr>
        <p:spPr bwMode="auto">
          <a:xfrm>
            <a:off x="0" y="5657850"/>
            <a:ext cx="9144000" cy="1200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small </a:t>
            </a:r>
            <a:r>
              <a:rPr lang="en-US" sz="2400" dirty="0" err="1">
                <a:solidFill>
                  <a:srgbClr val="0000FF"/>
                </a:solidFill>
              </a:rPr>
              <a:t>e</a:t>
            </a:r>
            <a:r>
              <a:rPr lang="en-US" sz="2400" dirty="0">
                <a:solidFill>
                  <a:srgbClr val="0000FF"/>
                </a:solidFill>
              </a:rPr>
              <a:t>- </a:t>
            </a:r>
            <a:r>
              <a:rPr lang="en-US" sz="2400" dirty="0" err="1">
                <a:solidFill>
                  <a:srgbClr val="0000FF"/>
                </a:solidFill>
              </a:rPr>
              <a:t>emittance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/>
              <a:t>→ relaxed </a:t>
            </a:r>
            <a:r>
              <a:rPr lang="en-US" sz="2400" dirty="0">
                <a:latin typeface="Symbol" charset="2"/>
              </a:rPr>
              <a:t>b</a:t>
            </a:r>
            <a:r>
              <a:rPr lang="en-US" sz="2400" baseline="-25000" dirty="0"/>
              <a:t>e</a:t>
            </a:r>
            <a:r>
              <a:rPr lang="en-US" sz="2400" baseline="30000" dirty="0"/>
              <a:t>*</a:t>
            </a:r>
            <a:r>
              <a:rPr lang="en-US" sz="2400" dirty="0"/>
              <a:t> → </a:t>
            </a:r>
            <a:r>
              <a:rPr lang="en-US" sz="2400" i="1" dirty="0">
                <a:solidFill>
                  <a:srgbClr val="0000FF"/>
                </a:solidFill>
              </a:rPr>
              <a:t>L</a:t>
            </a:r>
            <a:r>
              <a:rPr lang="en-US" sz="2400" baseline="-25000" dirty="0">
                <a:solidFill>
                  <a:srgbClr val="0000FF"/>
                </a:solidFill>
              </a:rPr>
              <a:t>e</a:t>
            </a:r>
            <a:r>
              <a:rPr lang="en-US" sz="2400" baseline="30000" dirty="0">
                <a:solidFill>
                  <a:srgbClr val="0000FF"/>
                </a:solidFill>
              </a:rPr>
              <a:t>*</a:t>
            </a:r>
            <a:r>
              <a:rPr lang="en-US" sz="2400" dirty="0">
                <a:solidFill>
                  <a:srgbClr val="0000FF"/>
                </a:solidFill>
              </a:rPr>
              <a:t> &gt; </a:t>
            </a:r>
            <a:r>
              <a:rPr lang="en-US" sz="2400" i="1" dirty="0" err="1">
                <a:solidFill>
                  <a:srgbClr val="0000FF"/>
                </a:solidFill>
              </a:rPr>
              <a:t>L</a:t>
            </a:r>
            <a:r>
              <a:rPr lang="en-US" sz="2400" baseline="-25000" dirty="0" err="1">
                <a:solidFill>
                  <a:srgbClr val="0000FF"/>
                </a:solidFill>
              </a:rPr>
              <a:t>p</a:t>
            </a:r>
            <a:r>
              <a:rPr lang="en-US" sz="2400" baseline="30000" dirty="0">
                <a:solidFill>
                  <a:srgbClr val="0000FF"/>
                </a:solidFill>
              </a:rPr>
              <a:t>*</a:t>
            </a:r>
            <a:r>
              <a:rPr lang="en-US" sz="2400" dirty="0">
                <a:solidFill>
                  <a:srgbClr val="0000FF"/>
                </a:solidFill>
              </a:rPr>
              <a:t>, </a:t>
            </a:r>
            <a:r>
              <a:rPr lang="en-US" sz="2400" dirty="0" err="1">
                <a:solidFill>
                  <a:srgbClr val="0000FF"/>
                </a:solidFill>
              </a:rPr>
              <a:t>can</a:t>
            </a:r>
            <a:r>
              <a:rPr lang="en-US" sz="2400" dirty="0" err="1">
                <a:solidFill>
                  <a:srgbClr val="FF0000"/>
                </a:solidFill>
              </a:rPr>
              <a:t>&amp;must</a:t>
            </a:r>
            <a:r>
              <a:rPr lang="en-US" sz="2400" dirty="0">
                <a:solidFill>
                  <a:srgbClr val="0000FF"/>
                </a:solidFill>
              </a:rPr>
              <a:t> profit from ↓</a:t>
            </a:r>
            <a:r>
              <a:rPr lang="en-US" sz="2400" dirty="0" err="1">
                <a:solidFill>
                  <a:srgbClr val="0000FF"/>
                </a:solidFill>
                <a:latin typeface="Symbol" charset="2"/>
              </a:rPr>
              <a:t>b</a:t>
            </a:r>
            <a:r>
              <a:rPr lang="en-US" sz="2400" baseline="-25000" dirty="0" err="1">
                <a:solidFill>
                  <a:srgbClr val="0000FF"/>
                </a:solidFill>
              </a:rPr>
              <a:t>p</a:t>
            </a:r>
            <a:r>
              <a:rPr lang="en-US" sz="2400" baseline="30000" dirty="0">
                <a:solidFill>
                  <a:srgbClr val="0000FF"/>
                </a:solidFill>
              </a:rPr>
              <a:t>*</a:t>
            </a:r>
            <a:r>
              <a:rPr lang="en-US" sz="2400" dirty="0">
                <a:solidFill>
                  <a:srgbClr val="0000FF"/>
                </a:solidFill>
              </a:rPr>
              <a:t> ; single pass &amp; low </a:t>
            </a:r>
            <a:r>
              <a:rPr lang="en-US" sz="2400" dirty="0" err="1">
                <a:solidFill>
                  <a:srgbClr val="0000FF"/>
                </a:solidFill>
              </a:rPr>
              <a:t>e</a:t>
            </a:r>
            <a:r>
              <a:rPr lang="en-US" sz="2400" dirty="0">
                <a:solidFill>
                  <a:srgbClr val="0000FF"/>
                </a:solidFill>
              </a:rPr>
              <a:t>-divergence </a:t>
            </a:r>
            <a:r>
              <a:rPr lang="en-US" sz="2400" dirty="0"/>
              <a:t>→ parasitic collisions of little concern;  → </a:t>
            </a:r>
            <a:r>
              <a:rPr lang="en-US" sz="2400" dirty="0">
                <a:solidFill>
                  <a:srgbClr val="0000FF"/>
                </a:solidFill>
              </a:rPr>
              <a:t>head-on </a:t>
            </a:r>
            <a:r>
              <a:rPr lang="en-US" sz="2400" dirty="0" err="1">
                <a:solidFill>
                  <a:srgbClr val="0000FF"/>
                </a:solidFill>
              </a:rPr>
              <a:t>e-p</a:t>
            </a:r>
            <a:r>
              <a:rPr lang="en-US" sz="2400" dirty="0">
                <a:solidFill>
                  <a:srgbClr val="0000FF"/>
                </a:solidFill>
              </a:rPr>
              <a:t> collision </a:t>
            </a:r>
            <a:r>
              <a:rPr lang="en-US" sz="2400" dirty="0"/>
              <a:t>realized by long dipoles</a:t>
            </a:r>
          </a:p>
        </p:txBody>
      </p:sp>
      <p:sp>
        <p:nvSpPr>
          <p:cNvPr id="54278" name="TextBox 5"/>
          <p:cNvSpPr txBox="1">
            <a:spLocks noChangeArrowheads="1"/>
          </p:cNvSpPr>
          <p:nvPr/>
        </p:nvSpPr>
        <p:spPr bwMode="auto">
          <a:xfrm>
            <a:off x="990600" y="1600201"/>
            <a:ext cx="1828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or return loop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5812" y="246203"/>
            <a:ext cx="8755230" cy="775252"/>
          </a:xfrm>
          <a:noFill/>
        </p:spPr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</a:rPr>
              <a:t>Interaction Region:</a:t>
            </a:r>
            <a:r>
              <a:rPr lang="en-US" sz="3600" b="1" dirty="0" smtClean="0">
                <a:solidFill>
                  <a:srgbClr val="FF0000"/>
                </a:solidFill>
              </a:rPr>
              <a:t> Synchrotron Radiation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8544" y="927715"/>
            <a:ext cx="3872502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dirty="0" smtClean="0"/>
              <a:t>Radiation Fan: Example </a:t>
            </a:r>
            <a:r>
              <a:rPr lang="en-US" dirty="0" err="1" smtClean="0"/>
              <a:t>Linac</a:t>
            </a:r>
            <a:r>
              <a:rPr lang="en-US" dirty="0" smtClean="0"/>
              <a:t>-Ring</a:t>
            </a:r>
          </a:p>
        </p:txBody>
      </p:sp>
      <p:pic>
        <p:nvPicPr>
          <p:cNvPr id="6" name="Picture 5" descr="LR-IRf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516" y="1297047"/>
            <a:ext cx="7529800" cy="47924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2673" y="38319"/>
            <a:ext cx="803274" cy="495390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51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730" y="259160"/>
            <a:ext cx="8755230" cy="775252"/>
          </a:xfrm>
          <a:noFill/>
        </p:spPr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</a:rPr>
              <a:t>Interaction Region:</a:t>
            </a:r>
            <a:r>
              <a:rPr lang="en-US" sz="3600" b="1" dirty="0" smtClean="0">
                <a:solidFill>
                  <a:srgbClr val="FF0000"/>
                </a:solidFill>
              </a:rPr>
              <a:t> Synchrotron Radiation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8545" y="927715"/>
            <a:ext cx="5103650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dirty="0" smtClean="0"/>
              <a:t>Significant power: &gt; 20 kW. Example Ring-Ring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1" y="2085867"/>
            <a:ext cx="1970008" cy="27627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sz="1200" b="1" dirty="0" smtClean="0"/>
              <a:t>Focus of current activity</a:t>
            </a:r>
            <a:endParaRPr lang="en-US" sz="1200" b="1" dirty="0"/>
          </a:p>
        </p:txBody>
      </p:sp>
      <p:pic>
        <p:nvPicPr>
          <p:cNvPr id="13" name="Picture 12" descr="1degAb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580983"/>
            <a:ext cx="8219796" cy="430112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4509" y="38319"/>
            <a:ext cx="803274" cy="495390"/>
          </a:xfrm>
          <a:prstGeom prst="rect">
            <a:avLst/>
          </a:prstGeom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52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 rot="19773881">
            <a:off x="126200" y="2144374"/>
            <a:ext cx="8760539" cy="2400653"/>
          </a:xfrm>
          <a:prstGeom prst="rect">
            <a:avLst/>
          </a:prstGeom>
          <a:solidFill>
            <a:schemeClr val="bg1"/>
          </a:solidFill>
        </p:spPr>
        <p:txBody>
          <a:bodyPr wrap="square" lIns="91435" tIns="45718" rIns="91435" bIns="45718" rtlCol="0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FF0000"/>
                </a:solidFill>
              </a:rPr>
              <a:t>First design of SR masks exists.</a:t>
            </a:r>
          </a:p>
          <a:p>
            <a:pPr algn="ctr"/>
            <a:endParaRPr lang="en-US" sz="30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3000" b="1" dirty="0" smtClean="0">
                <a:solidFill>
                  <a:srgbClr val="FF0000"/>
                </a:solidFill>
              </a:rPr>
              <a:t>But still require more detailed vacuum and background studies for such high SC radiation power.</a:t>
            </a:r>
            <a:endParaRPr lang="en-US" sz="3000" b="1" dirty="0">
              <a:solidFill>
                <a:srgbClr val="FF0000"/>
              </a:solidFill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01730" y="142539"/>
            <a:ext cx="8151029" cy="806174"/>
          </a:xfrm>
          <a:prstGeom prst="rect">
            <a:avLst/>
          </a:prstGeom>
          <a:noFill/>
        </p:spPr>
        <p:txBody>
          <a:bodyPr vert="horz" lIns="91425" tIns="45713" rIns="91425" bIns="45713" rtlCol="0" anchor="ctr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600" b="1" u="sng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Bypassing CMS: </a:t>
            </a:r>
            <a:r>
              <a:rPr lang="en-US" sz="3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20m distance to Cavern</a:t>
            </a:r>
            <a:endParaRPr lang="en-US" sz="36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3218"/>
            <a:ext cx="9144000" cy="59783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918" y="3920435"/>
            <a:ext cx="2743926" cy="2671606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43034" y="5666827"/>
            <a:ext cx="497152" cy="373648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r>
              <a:rPr lang="en-US" dirty="0" smtClean="0"/>
              <a:t>RF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0726" y="103664"/>
            <a:ext cx="803274" cy="495390"/>
          </a:xfrm>
          <a:prstGeom prst="rect">
            <a:avLst/>
          </a:prstGeom>
        </p:spPr>
      </p:pic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53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Rectangle 9"/>
          <p:cNvSpPr/>
          <p:nvPr/>
        </p:nvSpPr>
        <p:spPr>
          <a:xfrm rot="10800000" flipV="1">
            <a:off x="3151752" y="5776703"/>
            <a:ext cx="5802727" cy="654986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r>
              <a:rPr lang="en-US" dirty="0" smtClean="0"/>
              <a:t>ca. 1.3 km long bypass</a:t>
            </a:r>
          </a:p>
          <a:p>
            <a:r>
              <a:rPr lang="en-US" dirty="0" smtClean="0"/>
              <a:t>ca. 300m long dispersion free area for </a:t>
            </a:r>
            <a:r>
              <a:rPr lang="en-US" dirty="0" err="1" smtClean="0"/>
              <a:t>RF</a:t>
            </a:r>
            <a:r>
              <a:rPr lang="en-US" dirty="0" smtClean="0"/>
              <a:t> installation</a:t>
            </a:r>
            <a:endParaRPr lang="de-DE" dirty="0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27647" y="116623"/>
            <a:ext cx="8703394" cy="916609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sz="3600" b="1" u="sng" dirty="0" smtClean="0">
                <a:solidFill>
                  <a:srgbClr val="FF0000"/>
                </a:solidFill>
              </a:rPr>
              <a:t>Design Parameters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816689"/>
          <a:ext cx="5638799" cy="5446749"/>
        </p:xfrm>
        <a:graphic>
          <a:graphicData uri="http://schemas.openxmlformats.org/drawingml/2006/table">
            <a:tbl>
              <a:tblPr/>
              <a:tblGrid>
                <a:gridCol w="2590800"/>
                <a:gridCol w="1066800"/>
                <a:gridCol w="710483"/>
                <a:gridCol w="1270716"/>
              </a:tblGrid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electron</a:t>
                      </a:r>
                      <a:r>
                        <a:rPr lang="en-US" sz="1800" b="1" baseline="0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 beam</a:t>
                      </a:r>
                      <a:endParaRPr lang="en-US" sz="1800" b="1" dirty="0">
                        <a:solidFill>
                          <a:srgbClr val="1F497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RR</a:t>
                      </a:r>
                      <a:r>
                        <a:rPr lang="en-US" sz="1800" b="1" baseline="30000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**</a:t>
                      </a:r>
                      <a:endParaRPr lang="en-US" sz="1800" b="1" baseline="30000" dirty="0">
                        <a:solidFill>
                          <a:srgbClr val="1F497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LR</a:t>
                      </a:r>
                      <a:r>
                        <a:rPr lang="en-US" sz="1800" b="1" baseline="0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800" b="1" dirty="0">
                        <a:solidFill>
                          <a:srgbClr val="1F497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LR</a:t>
                      </a:r>
                      <a:r>
                        <a:rPr lang="en-US" sz="1800" b="1" baseline="30000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*</a:t>
                      </a:r>
                      <a:endParaRPr lang="en-US" sz="1800" b="1" baseline="30000" dirty="0">
                        <a:solidFill>
                          <a:srgbClr val="1F497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e- energy 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at IP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GeV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140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luminosity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[10</a:t>
                      </a:r>
                      <a:r>
                        <a:rPr lang="en-US" sz="18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32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cm</a:t>
                      </a:r>
                      <a:r>
                        <a:rPr lang="en-US" sz="18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US" sz="18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0.9</a:t>
                      </a:r>
                      <a:endParaRPr lang="en-US" sz="1800" b="1" baseline="30000" dirty="0">
                        <a:solidFill>
                          <a:srgbClr val="3333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0.44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polarization [%]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40 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bunch population [10</a:t>
                      </a:r>
                      <a:r>
                        <a:rPr lang="en-US" sz="18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2.0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1.6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e- bunch length [mm]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6.88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0.3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0.3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bunch interval [ns]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transv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emit. </a:t>
                      </a:r>
                      <a:r>
                        <a:rPr lang="en-US" sz="1800" b="1" baseline="0" dirty="0" err="1" smtClean="0">
                          <a:latin typeface="Symbol" pitchFamily="18" charset="2"/>
                          <a:ea typeface="Calibri"/>
                          <a:cs typeface="Times New Roman"/>
                        </a:rPr>
                        <a:t>ge</a:t>
                      </a:r>
                      <a:r>
                        <a:rPr lang="en-US" sz="1800" b="1" baseline="-25000" dirty="0" err="1" smtClean="0">
                          <a:latin typeface="Calibri"/>
                          <a:ea typeface="Calibri"/>
                          <a:cs typeface="Times New Roman"/>
                        </a:rPr>
                        <a:t>x,y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[mm]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0.26, 0.15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0.05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0.04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rms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 IP beam size </a:t>
                      </a:r>
                      <a:r>
                        <a:rPr lang="en-US" sz="1800" b="1" dirty="0" err="1" smtClean="0">
                          <a:latin typeface="Symbol" pitchFamily="18" charset="2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US" sz="1800" b="1" baseline="-25000" dirty="0" err="1" smtClean="0">
                          <a:latin typeface="Calibri"/>
                          <a:ea typeface="Calibri"/>
                          <a:cs typeface="Times New Roman"/>
                        </a:rPr>
                        <a:t>x,y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 [</a:t>
                      </a:r>
                      <a:r>
                        <a:rPr lang="en-US" sz="1800" b="1" dirty="0" smtClean="0"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m]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30, 16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e- IP 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beta </a:t>
                      </a: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funct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n-US" sz="1800" b="1" dirty="0" smtClean="0">
                          <a:latin typeface="Symbol" pitchFamily="18" charset="2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1800" b="1" dirty="0" smtClean="0">
                          <a:latin typeface="+mn-lt"/>
                          <a:ea typeface="Calibri"/>
                          <a:cs typeface="Times New Roman"/>
                        </a:rPr>
                        <a:t>*</a:t>
                      </a:r>
                      <a:r>
                        <a:rPr lang="en-US" sz="1800" b="1" baseline="-25000" dirty="0" err="1" smtClean="0">
                          <a:latin typeface="+mn-lt"/>
                          <a:ea typeface="Calibri"/>
                          <a:cs typeface="Times New Roman"/>
                        </a:rPr>
                        <a:t>x,y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[m]</a:t>
                      </a: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0.4, 0.2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0.12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0.14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full crossing angle 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mrad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1.0</a:t>
                      </a:r>
                      <a:endParaRPr lang="en-US" sz="1800" b="1" dirty="0">
                        <a:solidFill>
                          <a:srgbClr val="3333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geometric reduction </a:t>
                      </a:r>
                      <a:r>
                        <a:rPr lang="en-US" sz="1800" b="1" i="1" dirty="0" err="1" smtClean="0"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en-US" sz="1800" b="1" baseline="-25000" dirty="0" err="1" smtClean="0">
                          <a:latin typeface="Calibri"/>
                          <a:ea typeface="Calibri"/>
                          <a:cs typeface="Times New Roman"/>
                        </a:rPr>
                        <a:t>hg</a:t>
                      </a:r>
                      <a:endParaRPr lang="en-US" sz="1800" b="1" baseline="-25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0.86</a:t>
                      </a:r>
                      <a:endParaRPr lang="en-US" sz="1800" b="1" dirty="0">
                        <a:solidFill>
                          <a:srgbClr val="3333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0.91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0.94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repetition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rate [Hz]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beam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pulse length [ms]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ER efficiency 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94%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average current [</a:t>
                      </a: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mA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6.6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5.4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tot. wall plug power[MW]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715001" y="843418"/>
          <a:ext cx="3429001" cy="1922382"/>
        </p:xfrm>
        <a:graphic>
          <a:graphicData uri="http://schemas.openxmlformats.org/drawingml/2006/table">
            <a:tbl>
              <a:tblPr/>
              <a:tblGrid>
                <a:gridCol w="1877786"/>
                <a:gridCol w="734785"/>
                <a:gridCol w="816430"/>
              </a:tblGrid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3AB748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proton beam</a:t>
                      </a:r>
                      <a:endParaRPr lang="en-US" sz="1800" b="1" dirty="0">
                        <a:solidFill>
                          <a:srgbClr val="3AB748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3AB748"/>
                          </a:solidFill>
                          <a:latin typeface="Calibri"/>
                          <a:ea typeface="Calibri"/>
                          <a:cs typeface="Times New Roman"/>
                        </a:rPr>
                        <a:t>RR</a:t>
                      </a:r>
                      <a:endParaRPr lang="en-US" sz="1800" b="1" dirty="0">
                        <a:solidFill>
                          <a:srgbClr val="3AB748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3AB748"/>
                          </a:solidFill>
                          <a:latin typeface="Calibri"/>
                          <a:ea typeface="Calibri"/>
                          <a:cs typeface="Times New Roman"/>
                        </a:rPr>
                        <a:t>LR</a:t>
                      </a:r>
                      <a:endParaRPr lang="en-US" sz="1800" b="1" dirty="0">
                        <a:solidFill>
                          <a:srgbClr val="3AB748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bunch pop. [10</a:t>
                      </a:r>
                      <a:r>
                        <a:rPr lang="en-US" sz="18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1.7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1.7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tr.</a:t>
                      </a:r>
                      <a:r>
                        <a:rPr lang="en-US" sz="1800" b="1" baseline="0" dirty="0" err="1" smtClean="0">
                          <a:latin typeface="Calibri"/>
                          <a:ea typeface="Calibri"/>
                          <a:cs typeface="Times New Roman"/>
                        </a:rPr>
                        <a:t>emit.</a:t>
                      </a:r>
                      <a:r>
                        <a:rPr lang="en-US" sz="1800" b="1" baseline="0" dirty="0" err="1" smtClean="0">
                          <a:latin typeface="Symbol" pitchFamily="18" charset="2"/>
                          <a:ea typeface="Calibri"/>
                          <a:cs typeface="Times New Roman"/>
                        </a:rPr>
                        <a:t>ge</a:t>
                      </a:r>
                      <a:r>
                        <a:rPr lang="en-US" sz="1800" b="1" baseline="-25000" dirty="0" err="1" smtClean="0">
                          <a:latin typeface="Calibri"/>
                          <a:ea typeface="Calibri"/>
                          <a:cs typeface="Times New Roman"/>
                        </a:rPr>
                        <a:t>x,y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[</a:t>
                      </a:r>
                      <a:r>
                        <a:rPr lang="en-US" sz="1800" b="1" baseline="0" dirty="0" smtClean="0"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m]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3.75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3.75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spot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size </a:t>
                      </a:r>
                      <a:r>
                        <a:rPr lang="en-US" sz="1800" b="1" dirty="0" err="1" smtClean="0">
                          <a:latin typeface="Symbol" pitchFamily="18" charset="2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US" sz="1800" b="1" baseline="-25000" dirty="0" err="1" smtClean="0">
                          <a:latin typeface="Calibri"/>
                          <a:ea typeface="Calibri"/>
                          <a:cs typeface="Times New Roman"/>
                        </a:rPr>
                        <a:t>x,y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 [</a:t>
                      </a:r>
                      <a:r>
                        <a:rPr lang="en-US" sz="1800" b="1" dirty="0" smtClean="0"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m]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30, 16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Symbol" pitchFamily="18" charset="2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*</a:t>
                      </a:r>
                      <a:r>
                        <a:rPr lang="en-US" sz="1800" b="1" baseline="-25000" dirty="0" err="1" smtClean="0">
                          <a:latin typeface="Calibri"/>
                          <a:ea typeface="Calibri"/>
                          <a:cs typeface="Times New Roman"/>
                        </a:rPr>
                        <a:t>x,y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 [m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1.8,0.5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0.1</a:t>
                      </a:r>
                      <a:endParaRPr lang="en-US" sz="1800" b="1" baseline="30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bunch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spacing [ns]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25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941391" y="4472925"/>
            <a:ext cx="1536789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sz="1400" b="1" dirty="0" smtClean="0"/>
              <a:t>RR</a:t>
            </a:r>
            <a:r>
              <a:rPr lang="en-US" sz="1400" dirty="0" smtClean="0"/>
              <a:t>= Ring – Ring</a:t>
            </a:r>
          </a:p>
          <a:p>
            <a:r>
              <a:rPr lang="en-US" sz="1400" b="1" dirty="0" smtClean="0"/>
              <a:t>LR</a:t>
            </a:r>
            <a:r>
              <a:rPr lang="en-US" sz="1400" dirty="0" smtClean="0"/>
              <a:t> =</a:t>
            </a:r>
            <a:r>
              <a:rPr lang="en-US" sz="1400" dirty="0" err="1" smtClean="0"/>
              <a:t>Linac</a:t>
            </a:r>
            <a:r>
              <a:rPr lang="en-US" sz="1400" dirty="0" smtClean="0"/>
              <a:t> –Ring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41392" y="5259653"/>
            <a:ext cx="2858415" cy="523216"/>
          </a:xfrm>
          <a:prstGeom prst="rect">
            <a:avLst/>
          </a:prstGeom>
          <a:solidFill>
            <a:srgbClr val="D1B039">
              <a:alpha val="14000"/>
            </a:srgbClr>
          </a:solidFill>
        </p:spPr>
        <p:txBody>
          <a:bodyPr wrap="none" lIns="91435" tIns="45718" rIns="91435" bIns="45718" rtlCol="0">
            <a:spAutoFit/>
          </a:bodyPr>
          <a:lstStyle/>
          <a:p>
            <a:r>
              <a:rPr lang="en-US" sz="1400" b="1" dirty="0" smtClean="0">
                <a:solidFill>
                  <a:srgbClr val="1F497D"/>
                </a:solidFill>
              </a:rPr>
              <a:t>Ring uses 1</a:t>
            </a:r>
            <a:r>
              <a:rPr lang="en-US" sz="1400" b="1" baseline="30000" dirty="0" smtClean="0">
                <a:solidFill>
                  <a:srgbClr val="1F497D"/>
                </a:solidFill>
              </a:rPr>
              <a:t>o</a:t>
            </a:r>
            <a:r>
              <a:rPr lang="en-US" sz="1400" b="1" dirty="0" smtClean="0">
                <a:solidFill>
                  <a:srgbClr val="1F497D"/>
                </a:solidFill>
              </a:rPr>
              <a:t> as baseline : L/2</a:t>
            </a:r>
          </a:p>
          <a:p>
            <a:r>
              <a:rPr lang="en-US" sz="1400" b="1" dirty="0" smtClean="0">
                <a:solidFill>
                  <a:srgbClr val="1F497D"/>
                </a:solidFill>
              </a:rPr>
              <a:t>          </a:t>
            </a:r>
            <a:r>
              <a:rPr lang="en-US" sz="1400" b="1" dirty="0" err="1" smtClean="0">
                <a:solidFill>
                  <a:srgbClr val="1F497D"/>
                </a:solidFill>
              </a:rPr>
              <a:t>Linac</a:t>
            </a:r>
            <a:r>
              <a:rPr lang="en-US" sz="1400" b="1" dirty="0" smtClean="0">
                <a:solidFill>
                  <a:srgbClr val="1F497D"/>
                </a:solidFill>
              </a:rPr>
              <a:t>: clearing gap: L*2/3</a:t>
            </a:r>
            <a:endParaRPr lang="en-US" sz="1400" b="1" dirty="0">
              <a:solidFill>
                <a:srgbClr val="1F497D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1391" y="2860787"/>
            <a:ext cx="2856217" cy="149896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dirty="0" smtClean="0"/>
              <a:t>“ultimate </a:t>
            </a:r>
            <a:r>
              <a:rPr lang="en-US" dirty="0" err="1" smtClean="0"/>
              <a:t>p</a:t>
            </a:r>
            <a:r>
              <a:rPr lang="en-US" dirty="0" smtClean="0"/>
              <a:t> beam”</a:t>
            </a:r>
          </a:p>
          <a:p>
            <a:r>
              <a:rPr lang="en-US" dirty="0" smtClean="0"/>
              <a:t>1.7 probably conservative</a:t>
            </a:r>
          </a:p>
          <a:p>
            <a:endParaRPr lang="en-US" dirty="0" smtClean="0"/>
          </a:p>
          <a:p>
            <a:r>
              <a:rPr lang="en-US" dirty="0" smtClean="0"/>
              <a:t>Design also for deuterons </a:t>
            </a:r>
          </a:p>
          <a:p>
            <a:r>
              <a:rPr lang="en-US" dirty="0" smtClean="0"/>
              <a:t>(new) and lead (exists)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8591" y="64234"/>
            <a:ext cx="803274" cy="49539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-1" y="6195904"/>
            <a:ext cx="6684211" cy="276985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r>
              <a:rPr lang="en-US" sz="1200" b="1" dirty="0" smtClean="0">
                <a:solidFill>
                  <a:srgbClr val="1B337E"/>
                </a:solidFill>
              </a:rPr>
              <a:t>*) pulsed, but high energy </a:t>
            </a:r>
            <a:r>
              <a:rPr lang="en-US" sz="1200" b="1" baseline="-25000" dirty="0" smtClean="0">
                <a:solidFill>
                  <a:srgbClr val="1B337E"/>
                </a:solidFill>
              </a:rPr>
              <a:t> </a:t>
            </a:r>
            <a:r>
              <a:rPr lang="en-US" sz="1200" b="1" dirty="0" smtClean="0">
                <a:solidFill>
                  <a:srgbClr val="1B337E"/>
                </a:solidFill>
              </a:rPr>
              <a:t>ERL not impossible;</a:t>
            </a:r>
            <a:r>
              <a:rPr lang="en-US" sz="1200" b="1" baseline="30000" dirty="0" smtClean="0">
                <a:solidFill>
                  <a:srgbClr val="1B337E"/>
                </a:solidFill>
              </a:rPr>
              <a:t> ** </a:t>
            </a:r>
            <a:r>
              <a:rPr lang="en-US" sz="1200" b="1" dirty="0" smtClean="0">
                <a:solidFill>
                  <a:srgbClr val="1B337E"/>
                </a:solidFill>
              </a:rPr>
              <a:t>) 1</a:t>
            </a:r>
            <a:r>
              <a:rPr lang="en-US" sz="1200" b="1" baseline="30000" dirty="0" smtClean="0">
                <a:solidFill>
                  <a:srgbClr val="1B337E"/>
                </a:solidFill>
              </a:rPr>
              <a:t>o</a:t>
            </a:r>
            <a:r>
              <a:rPr lang="en-US" sz="1200" b="1" dirty="0" smtClean="0">
                <a:solidFill>
                  <a:srgbClr val="1B337E"/>
                </a:solidFill>
              </a:rPr>
              <a:t> acceptance optics</a:t>
            </a:r>
            <a:endParaRPr lang="en-US" sz="1200" b="1" dirty="0">
              <a:solidFill>
                <a:srgbClr val="1B337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9773881">
            <a:off x="451552" y="1845126"/>
            <a:ext cx="8440078" cy="3046984"/>
          </a:xfrm>
          <a:prstGeom prst="rect">
            <a:avLst/>
          </a:prstGeom>
          <a:solidFill>
            <a:schemeClr val="bg1"/>
          </a:solidFill>
        </p:spPr>
        <p:txBody>
          <a:bodyPr wrap="square" lIns="91435" tIns="45718" rIns="91435" bIns="45718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Final parameter set to be developed as we gain experience with </a:t>
            </a:r>
            <a:r>
              <a:rPr lang="en-US" sz="3200" b="1" dirty="0" err="1" smtClean="0">
                <a:solidFill>
                  <a:srgbClr val="FF0000"/>
                </a:solidFill>
              </a:rPr>
              <a:t>LHC</a:t>
            </a:r>
            <a:r>
              <a:rPr lang="en-US" sz="3200" b="1" dirty="0" smtClean="0">
                <a:solidFill>
                  <a:srgbClr val="FF0000"/>
                </a:solidFill>
              </a:rPr>
              <a:t> operational (beam-beam, spacing etc)</a:t>
            </a:r>
          </a:p>
          <a:p>
            <a:pPr algn="ctr"/>
            <a:endParaRPr lang="en-US" sz="32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The goal here is to demonstrate that realistic sets exist for both </a:t>
            </a:r>
            <a:r>
              <a:rPr lang="en-US" sz="3200" b="1" dirty="0" err="1" smtClean="0">
                <a:solidFill>
                  <a:srgbClr val="FF0000"/>
                </a:solidFill>
              </a:rPr>
              <a:t>LHeC</a:t>
            </a:r>
            <a:r>
              <a:rPr lang="en-US" sz="3200" b="1" dirty="0" smtClean="0">
                <a:solidFill>
                  <a:srgbClr val="FF0000"/>
                </a:solidFill>
              </a:rPr>
              <a:t> versions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54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76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err="1" smtClean="0">
                <a:solidFill>
                  <a:srgbClr val="FF0000"/>
                </a:solidFill>
              </a:rPr>
              <a:t>LHeC</a:t>
            </a:r>
            <a:r>
              <a:rPr lang="en-US" sz="3600" u="sng" dirty="0" smtClean="0">
                <a:solidFill>
                  <a:srgbClr val="FF0000"/>
                </a:solidFill>
              </a:rPr>
              <a:t> Planning and Timeline 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algn="r" defTabSz="914353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53" fontAlgn="base">
                <a:spcBef>
                  <a:spcPct val="0"/>
                </a:spcBef>
                <a:spcAft>
                  <a:spcPct val="0"/>
                </a:spcAft>
              </a:pPr>
              <a:t>55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84139" y="4032653"/>
            <a:ext cx="9122291" cy="2125665"/>
            <a:chOff x="288" y="720"/>
            <a:chExt cx="5635" cy="1339"/>
          </a:xfrm>
        </p:grpSpPr>
        <p:sp>
          <p:nvSpPr>
            <p:cNvPr id="53264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5" name="Text Box 7"/>
            <p:cNvSpPr txBox="1">
              <a:spLocks noChangeArrowheads="1"/>
            </p:cNvSpPr>
            <p:nvPr/>
          </p:nvSpPr>
          <p:spPr bwMode="auto">
            <a:xfrm>
              <a:off x="650" y="720"/>
              <a:ext cx="5273" cy="1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err="1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LHeC</a:t>
              </a: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planning: 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-Should start R&amp;D work as soon as possible in order to keep project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 viable for operation start in mid 2020ies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-Eventually need to decide on one option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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management decision</a:t>
              </a:r>
              <a:endParaRPr lang="en-US" sz="24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84139" y="1015665"/>
            <a:ext cx="9096389" cy="2771777"/>
            <a:chOff x="288" y="720"/>
            <a:chExt cx="5730" cy="1746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53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1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CERN Medium Term Plan: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-Only 2 long shutdowns planned before 2022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-Only 10 years for the </a:t>
              </a:r>
              <a:r>
                <a:rPr lang="en-US" sz="2400" dirty="0" err="1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LHeC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from CDR to project start.</a:t>
              </a:r>
            </a:p>
            <a:p>
              <a:pPr defTabSz="914353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200" dirty="0" smtClean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(Other smaller projects like </a:t>
              </a:r>
              <a:r>
                <a:rPr lang="en-US" sz="2200" dirty="0" err="1" smtClean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ESS</a:t>
              </a:r>
              <a:r>
                <a:rPr lang="en-US" sz="2200" dirty="0" smtClean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and PSI </a:t>
              </a:r>
              <a:r>
                <a:rPr lang="en-US" sz="2200" dirty="0" err="1" smtClean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XFEL</a:t>
              </a:r>
              <a:r>
                <a:rPr lang="en-US" sz="2200" dirty="0" smtClean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plan for 8 to 9 years [</a:t>
              </a:r>
              <a:r>
                <a:rPr lang="en-US" sz="2200" dirty="0" err="1" smtClean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TDR</a:t>
              </a:r>
              <a:r>
                <a:rPr lang="en-US" sz="2200" dirty="0" smtClean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to project start] and the EU </a:t>
              </a:r>
              <a:r>
                <a:rPr lang="en-US" sz="2200" dirty="0" err="1" smtClean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XFEL</a:t>
              </a:r>
              <a:r>
                <a:rPr lang="en-US" sz="2200" dirty="0" smtClean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plans for 5 years from construction to operation start)</a:t>
              </a: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Workshop,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15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June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2012, 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Chavannes de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Bogis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6248400" y="6553201"/>
            <a:ext cx="2209800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CERN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 magnets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07504" y="1052736"/>
            <a:ext cx="3384376" cy="230425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Ring-ring</a:t>
            </a:r>
          </a:p>
          <a:p>
            <a:pPr lvl="1"/>
            <a:r>
              <a:rPr lang="en-US" dirty="0" smtClean="0"/>
              <a:t>G=140 T/m </a:t>
            </a:r>
          </a:p>
          <a:p>
            <a:pPr lvl="1"/>
            <a:r>
              <a:rPr lang="en-US" dirty="0" smtClean="0"/>
              <a:t>A=70 mm</a:t>
            </a:r>
          </a:p>
          <a:p>
            <a:pPr lvl="1"/>
            <a:r>
              <a:rPr lang="en-US" b="1" dirty="0" err="1" smtClean="0">
                <a:solidFill>
                  <a:srgbClr val="FF0000"/>
                </a:solidFill>
              </a:rPr>
              <a:t>B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fringe</a:t>
            </a:r>
            <a:r>
              <a:rPr lang="en-US" b="1" dirty="0" smtClean="0">
                <a:solidFill>
                  <a:srgbClr val="FF0000"/>
                </a:solidFill>
              </a:rPr>
              <a:t> = 30 </a:t>
            </a:r>
            <a:r>
              <a:rPr lang="en-US" b="1" dirty="0" err="1" smtClean="0">
                <a:solidFill>
                  <a:srgbClr val="FF0000"/>
                </a:solidFill>
              </a:rPr>
              <a:t>mT</a:t>
            </a:r>
            <a:endParaRPr lang="en-US" b="1" dirty="0" smtClean="0">
              <a:solidFill>
                <a:srgbClr val="FF0000"/>
              </a:solidFill>
            </a:endParaRP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O(15) kW SR power in the proton aperture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107504" y="3573016"/>
            <a:ext cx="3240360" cy="2736304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Linac</a:t>
            </a:r>
            <a:r>
              <a:rPr lang="en-US" dirty="0"/>
              <a:t>-Ring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G=250-300 T/m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A=90 mm</a:t>
            </a:r>
          </a:p>
          <a:p>
            <a:pPr lvl="1"/>
            <a:r>
              <a:rPr lang="en-US" dirty="0" err="1"/>
              <a:t>B</a:t>
            </a:r>
            <a:r>
              <a:rPr lang="en-US" baseline="-25000" dirty="0" err="1"/>
              <a:t>fringe</a:t>
            </a:r>
            <a:r>
              <a:rPr lang="en-US" dirty="0"/>
              <a:t> = 500 </a:t>
            </a:r>
            <a:r>
              <a:rPr lang="en-US" dirty="0" err="1"/>
              <a:t>mT</a:t>
            </a:r>
            <a:endParaRPr lang="en-US" dirty="0"/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O(2) kW SR power in the proton </a:t>
            </a:r>
            <a:r>
              <a:rPr lang="en-US" b="1" dirty="0" smtClean="0">
                <a:solidFill>
                  <a:srgbClr val="FF0000"/>
                </a:solidFill>
              </a:rPr>
              <a:t>aperture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7" name="Group 16"/>
          <p:cNvGrpSpPr/>
          <p:nvPr/>
        </p:nvGrpSpPr>
        <p:grpSpPr>
          <a:xfrm>
            <a:off x="3296042" y="3068960"/>
            <a:ext cx="5390759" cy="3661470"/>
            <a:chOff x="3296041" y="3126412"/>
            <a:chExt cx="5390759" cy="3661470"/>
          </a:xfrm>
        </p:grpSpPr>
        <p:grpSp>
          <p:nvGrpSpPr>
            <p:cNvPr id="8" name="Group 7"/>
            <p:cNvGrpSpPr/>
            <p:nvPr/>
          </p:nvGrpSpPr>
          <p:grpSpPr>
            <a:xfrm>
              <a:off x="3296041" y="3126412"/>
              <a:ext cx="5390759" cy="3661470"/>
              <a:chOff x="3296041" y="3126412"/>
              <a:chExt cx="5390759" cy="3661470"/>
            </a:xfrm>
          </p:grpSpPr>
          <p:pic>
            <p:nvPicPr>
              <p:cNvPr id="4" name="Picture 3" descr="Screen shot 2012-02-03 at 6.58.28 PM.png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  </a:ext>
                </a:extLst>
              </a:blip>
              <a:srcRect l="18681" t="5738" r="6120" b="5041"/>
              <a:stretch/>
            </p:blipFill>
            <p:spPr>
              <a:xfrm>
                <a:off x="3296041" y="3339090"/>
                <a:ext cx="3076159" cy="3080546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6245132" y="5464443"/>
                <a:ext cx="2441668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err="1" smtClean="0">
                    <a:solidFill>
                      <a:srgbClr val="FF0000"/>
                    </a:solidFill>
                  </a:rPr>
                  <a:t>NbTi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 or Nb3Sn ?</a:t>
                </a:r>
              </a:p>
              <a:p>
                <a:r>
                  <a:rPr lang="en-US" sz="2000" dirty="0" smtClean="0">
                    <a:solidFill>
                      <a:srgbClr val="FF0000"/>
                    </a:solidFill>
                  </a:rPr>
                  <a:t>Large aperture ?</a:t>
                </a:r>
              </a:p>
              <a:p>
                <a:r>
                  <a:rPr lang="en-US" sz="2000" dirty="0">
                    <a:solidFill>
                      <a:srgbClr val="FF0000"/>
                    </a:solidFill>
                  </a:rPr>
                  <a:t>Mechanics ?</a:t>
                </a:r>
              </a:p>
              <a:p>
                <a:r>
                  <a:rPr lang="en-US" sz="2000" dirty="0">
                    <a:solidFill>
                      <a:srgbClr val="FF0000"/>
                    </a:solidFill>
                  </a:rPr>
                  <a:t>Heat removal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?</a:t>
                </a:r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  <p:pic>
            <p:nvPicPr>
              <p:cNvPr id="6" name="Picture 5" descr="Screen shot 2012-02-03 at 6.58.51 PM.png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  </a:ext>
                </a:extLst>
              </a:blip>
              <a:srcRect l="11275" t="11382" r="42282" b="10671"/>
              <a:stretch/>
            </p:blipFill>
            <p:spPr>
              <a:xfrm>
                <a:off x="7535464" y="3126412"/>
                <a:ext cx="1151336" cy="2337123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6672309" y="4869160"/>
                <a:ext cx="12697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100 tons/m</a:t>
                </a:r>
                <a:endParaRPr lang="en-US" dirty="0"/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 flipH="1">
                <a:off x="7164288" y="4941168"/>
                <a:ext cx="288032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Rounded Rectangle 15"/>
            <p:cNvSpPr/>
            <p:nvPr/>
          </p:nvSpPr>
          <p:spPr>
            <a:xfrm>
              <a:off x="6245133" y="5464443"/>
              <a:ext cx="1927268" cy="1323439"/>
            </a:xfrm>
            <a:prstGeom prst="roundRect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18"/>
          <p:cNvGrpSpPr/>
          <p:nvPr/>
        </p:nvGrpSpPr>
        <p:grpSpPr>
          <a:xfrm>
            <a:off x="107645" y="1052737"/>
            <a:ext cx="8895511" cy="5686068"/>
            <a:chOff x="107644" y="1052736"/>
            <a:chExt cx="8895511" cy="5686068"/>
          </a:xfrm>
        </p:grpSpPr>
        <p:grpSp>
          <p:nvGrpSpPr>
            <p:cNvPr id="17" name="Group 9"/>
            <p:cNvGrpSpPr/>
            <p:nvPr/>
          </p:nvGrpSpPr>
          <p:grpSpPr>
            <a:xfrm>
              <a:off x="3707904" y="1052736"/>
              <a:ext cx="5295251" cy="2286354"/>
              <a:chOff x="3707904" y="1052736"/>
              <a:chExt cx="5295251" cy="2286354"/>
            </a:xfrm>
          </p:grpSpPr>
          <p:grpSp>
            <p:nvGrpSpPr>
              <p:cNvPr id="19" name="Group 6"/>
              <p:cNvGrpSpPr/>
              <p:nvPr/>
            </p:nvGrpSpPr>
            <p:grpSpPr>
              <a:xfrm>
                <a:off x="3707904" y="1052736"/>
                <a:ext cx="5295251" cy="2286354"/>
                <a:chOff x="3707904" y="1052736"/>
                <a:chExt cx="5295251" cy="2286354"/>
              </a:xfrm>
            </p:grpSpPr>
            <p:pic>
              <p:nvPicPr>
                <p:cNvPr id="3" name="Picture 2" descr="Screen shot 2012-02-03 at 6.53.42 PM.png"/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    </a:ext>
                  </a:extLst>
                </a:blip>
                <a:srcRect l="19751" t="8632"/>
                <a:stretch/>
              </p:blipFill>
              <p:spPr>
                <a:xfrm>
                  <a:off x="3707904" y="1052736"/>
                  <a:ext cx="2253636" cy="2286354"/>
                </a:xfrm>
                <a:prstGeom prst="rect">
                  <a:avLst/>
                </a:prstGeom>
              </p:spPr>
            </p:pic>
            <p:sp>
              <p:nvSpPr>
                <p:cNvPr id="11" name="TextBox 10"/>
                <p:cNvSpPr txBox="1"/>
                <p:nvPr/>
              </p:nvSpPr>
              <p:spPr>
                <a:xfrm>
                  <a:off x="5856191" y="1889537"/>
                  <a:ext cx="3146964" cy="13234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 err="1" smtClean="0"/>
                    <a:t>NbTi</a:t>
                  </a:r>
                  <a:r>
                    <a:rPr lang="en-US" sz="2000" dirty="0" smtClean="0"/>
                    <a:t> suitable for this </a:t>
                  </a:r>
                  <a:r>
                    <a:rPr lang="en-US" sz="2000" i="1" dirty="0" smtClean="0"/>
                    <a:t>medium gradient </a:t>
                  </a:r>
                  <a:r>
                    <a:rPr lang="en-US" sz="2000" dirty="0" smtClean="0"/>
                    <a:t>option</a:t>
                  </a:r>
                </a:p>
                <a:p>
                  <a:r>
                    <a:rPr lang="en-US" sz="2000" dirty="0">
                      <a:solidFill>
                        <a:srgbClr val="FF0000"/>
                      </a:solidFill>
                    </a:rPr>
                    <a:t>M</a:t>
                  </a:r>
                  <a:r>
                    <a:rPr lang="en-US" sz="2000" dirty="0" smtClean="0">
                      <a:solidFill>
                        <a:srgbClr val="FF0000"/>
                      </a:solidFill>
                    </a:rPr>
                    <a:t>echanics ?</a:t>
                  </a:r>
                </a:p>
                <a:p>
                  <a:r>
                    <a:rPr lang="en-US" sz="2000" dirty="0" smtClean="0">
                      <a:solidFill>
                        <a:srgbClr val="FF0000"/>
                      </a:solidFill>
                    </a:rPr>
                    <a:t>Heat removal ?</a:t>
                  </a:r>
                </a:p>
              </p:txBody>
            </p:sp>
          </p:grpSp>
          <p:sp>
            <p:nvSpPr>
              <p:cNvPr id="15" name="Rounded Rectangle 14"/>
              <p:cNvSpPr/>
              <p:nvPr/>
            </p:nvSpPr>
            <p:spPr>
              <a:xfrm>
                <a:off x="5856191" y="2557643"/>
                <a:ext cx="1740145" cy="655333"/>
              </a:xfrm>
              <a:prstGeom prst="roundRect">
                <a:avLst/>
              </a:prstGeom>
              <a:noFill/>
              <a:ln w="28575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8" name="Rectangle 1030"/>
            <p:cNvSpPr>
              <a:spLocks noChangeArrowheads="1"/>
            </p:cNvSpPr>
            <p:nvPr/>
          </p:nvSpPr>
          <p:spPr bwMode="auto">
            <a:xfrm>
              <a:off x="107644" y="6338694"/>
              <a:ext cx="339442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0000FF"/>
                  </a:solidFill>
                </a:rPr>
                <a:t>By courtesy of </a:t>
              </a:r>
              <a:r>
                <a:rPr lang="en-US" sz="2000" dirty="0" smtClean="0">
                  <a:solidFill>
                    <a:srgbClr val="0000FF"/>
                  </a:solidFill>
                </a:rPr>
                <a:t>S. </a:t>
              </a:r>
              <a:r>
                <a:rPr lang="en-US" sz="2000" dirty="0" err="1" smtClean="0">
                  <a:solidFill>
                    <a:srgbClr val="0000FF"/>
                  </a:solidFill>
                </a:rPr>
                <a:t>Russenschuck</a:t>
              </a:r>
              <a:endParaRPr lang="en-US" sz="2000" dirty="0">
                <a:solidFill>
                  <a:srgbClr val="0000FF"/>
                </a:solidFill>
              </a:endParaRPr>
            </a:p>
          </p:txBody>
        </p:sp>
      </p:grp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457201" y="274638"/>
            <a:ext cx="3909889" cy="266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0" tIns="17580" rIns="43950" bIns="17580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Luca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Bottura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@ Chamonix 2012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5138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6780" indent="-26780">
              <a:defRPr/>
            </a:pPr>
            <a:r>
              <a:rPr lang="en-US" dirty="0" smtClean="0">
                <a:sym typeface="Arial" charset="0"/>
              </a:rPr>
              <a:t>Model Magnet with MQXC (LHC Upgrade Option) </a:t>
            </a:r>
            <a:endParaRPr lang="en-US" dirty="0">
              <a:sym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 xmlns:a="http://schemas.openxmlformats.org/drawingml/2006/main" xmlns:p="http://schemas.openxmlformats.org/presentation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a="http://schemas.openxmlformats.org/drawingml/2006/main" xmlns:p="http://schemas.openxmlformats.org/presentationml/2006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fld id="{018BDE4F-1C24-A845-82F4-2CECA272E0D9}" type="slidenum">
              <a:rPr lang="en-US"/>
              <a:pPr/>
              <a:t>6</a:t>
            </a:fld>
            <a:endParaRPr lang="en-US"/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9328" y="2089549"/>
            <a:ext cx="288987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 descr="photo-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9344" y="3429002"/>
            <a:ext cx="2678906" cy="275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7" descr="Screen shot 2012-06-13 at 8.02.25 PM.png"/>
          <p:cNvPicPr>
            <a:picLocks noChangeAspect="1"/>
          </p:cNvPicPr>
          <p:nvPr/>
        </p:nvPicPr>
        <p:blipFill>
          <a:blip r:embed="rId4"/>
          <a:srcRect t="-2759" b="-2759"/>
          <a:stretch>
            <a:fillRect/>
          </a:stretch>
        </p:blipFill>
        <p:spPr bwMode="auto">
          <a:xfrm>
            <a:off x="6179344" y="1178721"/>
            <a:ext cx="2690068" cy="1972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Content Placeholder 4" descr="Screen shot 2012-06-13 at 3.41.34 PM.png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:r="http://schemas.openxmlformats.org/officeDocument/2006/relationships" xmlns:a="http://schemas.openxmlformats.org/drawingml/2006/main" xmlns:p="http://schemas.openxmlformats.org/presentationml/2006/main" xmlns="" val="0"/>
              </a:ext>
            </a:extLst>
          </a:blip>
          <a:srcRect t="4260" b="6275"/>
          <a:stretch/>
        </p:blipFill>
        <p:spPr>
          <a:xfrm>
            <a:off x="3071813" y="910828"/>
            <a:ext cx="3053953" cy="2302744"/>
          </a:xfrm>
        </p:spPr>
      </p:pic>
      <p:sp>
        <p:nvSpPr>
          <p:cNvPr id="21511" name="TextBox 2"/>
          <p:cNvSpPr txBox="1">
            <a:spLocks noChangeArrowheads="1"/>
          </p:cNvSpPr>
          <p:nvPr/>
        </p:nvSpPr>
        <p:spPr bwMode="auto">
          <a:xfrm>
            <a:off x="660797" y="4929187"/>
            <a:ext cx="5089922" cy="114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77" tIns="32137" rIns="64277" bIns="32137">
            <a:prstTxWarp prst="textNoShape">
              <a:avLst/>
            </a:prstTxWarp>
            <a:spAutoFit/>
          </a:bodyPr>
          <a:lstStyle/>
          <a:p>
            <a:pPr defTabSz="642882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00"/>
                </a:solidFill>
                <a:latin typeface="Gill Sans" pitchFamily="-84" charset="0"/>
                <a:cs typeface="ＭＳ Ｐゴシック" pitchFamily="-84" charset="-128"/>
                <a:sym typeface="Gill Sans" pitchFamily="-84" charset="0"/>
              </a:rPr>
              <a:t>Gradient of 97 </a:t>
            </a:r>
            <a:r>
              <a:rPr lang="en-US" sz="1400" dirty="0" err="1">
                <a:solidFill>
                  <a:srgbClr val="000000"/>
                </a:solidFill>
                <a:latin typeface="Gill Sans" pitchFamily="-84" charset="0"/>
                <a:cs typeface="ＭＳ Ｐゴシック" pitchFamily="-84" charset="-128"/>
                <a:sym typeface="Gill Sans" pitchFamily="-84" charset="0"/>
              </a:rPr>
              <a:t>T/m</a:t>
            </a:r>
            <a:r>
              <a:rPr lang="en-US" sz="1400" dirty="0">
                <a:solidFill>
                  <a:srgbClr val="000000"/>
                </a:solidFill>
                <a:latin typeface="Gill Sans" pitchFamily="-84" charset="0"/>
                <a:cs typeface="ＭＳ Ｐゴシック" pitchFamily="-84" charset="-128"/>
                <a:sym typeface="Gill Sans" pitchFamily="-84" charset="0"/>
              </a:rPr>
              <a:t> and 2.7 </a:t>
            </a:r>
            <a:r>
              <a:rPr lang="en-US" sz="1400" dirty="0" err="1">
                <a:solidFill>
                  <a:srgbClr val="000000"/>
                </a:solidFill>
                <a:latin typeface="Gill Sans" pitchFamily="-84" charset="0"/>
                <a:cs typeface="ＭＳ Ｐゴシック" pitchFamily="-84" charset="-128"/>
                <a:sym typeface="Gill Sans" pitchFamily="-84" charset="0"/>
              </a:rPr>
              <a:t>T</a:t>
            </a:r>
            <a:r>
              <a:rPr lang="en-US" sz="1400" dirty="0">
                <a:solidFill>
                  <a:srgbClr val="000000"/>
                </a:solidFill>
                <a:latin typeface="Gill Sans" pitchFamily="-84" charset="0"/>
                <a:cs typeface="ＭＳ Ｐゴシック" pitchFamily="-84" charset="-128"/>
                <a:sym typeface="Gill Sans" pitchFamily="-84" charset="0"/>
              </a:rPr>
              <a:t> dipole field  compared to 120 </a:t>
            </a:r>
            <a:r>
              <a:rPr lang="en-US" sz="1400" dirty="0" err="1">
                <a:solidFill>
                  <a:srgbClr val="000000"/>
                </a:solidFill>
                <a:latin typeface="Gill Sans" pitchFamily="-84" charset="0"/>
                <a:cs typeface="ＭＳ Ｐゴシック" pitchFamily="-84" charset="-128"/>
                <a:sym typeface="Gill Sans" pitchFamily="-84" charset="0"/>
              </a:rPr>
              <a:t>T/m</a:t>
            </a:r>
            <a:r>
              <a:rPr lang="en-US" sz="1400" dirty="0">
                <a:solidFill>
                  <a:srgbClr val="000000"/>
                </a:solidFill>
                <a:latin typeface="Gill Sans" pitchFamily="-84" charset="0"/>
                <a:cs typeface="ＭＳ Ｐゴシック" pitchFamily="-84" charset="-128"/>
                <a:sym typeface="Gill Sans" pitchFamily="-84" charset="0"/>
              </a:rPr>
              <a:t> achieved with </a:t>
            </a:r>
            <a:r>
              <a:rPr lang="en-US" sz="1400" dirty="0" err="1">
                <a:solidFill>
                  <a:srgbClr val="000000"/>
                </a:solidFill>
                <a:latin typeface="Gill Sans" pitchFamily="-84" charset="0"/>
                <a:cs typeface="ＭＳ Ｐゴシック" pitchFamily="-84" charset="-128"/>
                <a:sym typeface="Gill Sans" pitchFamily="-84" charset="0"/>
              </a:rPr>
              <a:t>MQXC</a:t>
            </a:r>
            <a:r>
              <a:rPr lang="en-US" sz="1400" dirty="0">
                <a:solidFill>
                  <a:srgbClr val="000000"/>
                </a:solidFill>
                <a:latin typeface="Gill Sans" pitchFamily="-84" charset="0"/>
                <a:cs typeface="ＭＳ Ｐゴシック" pitchFamily="-84" charset="-128"/>
                <a:sym typeface="Gill Sans" pitchFamily="-84" charset="0"/>
              </a:rPr>
              <a:t> (full) </a:t>
            </a:r>
            <a:r>
              <a:rPr lang="en-US" sz="1400" dirty="0" err="1">
                <a:solidFill>
                  <a:srgbClr val="000000"/>
                </a:solidFill>
                <a:latin typeface="Gill Sans" pitchFamily="-84" charset="0"/>
                <a:cs typeface="ＭＳ Ｐゴシック" pitchFamily="-84" charset="-128"/>
                <a:sym typeface="Gill Sans" pitchFamily="-84" charset="0"/>
              </a:rPr>
              <a:t>quadrupole</a:t>
            </a:r>
            <a:r>
              <a:rPr lang="en-US" sz="1400" dirty="0">
                <a:solidFill>
                  <a:srgbClr val="000000"/>
                </a:solidFill>
                <a:latin typeface="Gill Sans" pitchFamily="-84" charset="0"/>
                <a:cs typeface="ＭＳ Ｐゴシック" pitchFamily="-84" charset="-128"/>
                <a:sym typeface="Gill Sans" pitchFamily="-84" charset="0"/>
              </a:rPr>
              <a:t> but</a:t>
            </a:r>
          </a:p>
          <a:p>
            <a:pPr defTabSz="642882" fontAlgn="base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000000"/>
              </a:solidFill>
              <a:latin typeface="Gill Sans" pitchFamily="-84" charset="0"/>
              <a:cs typeface="ＭＳ Ｐゴシック" pitchFamily="-84" charset="-128"/>
              <a:sym typeface="Gill Sans" pitchFamily="-84" charset="0"/>
            </a:endParaRPr>
          </a:p>
          <a:p>
            <a:pPr defTabSz="642882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FF"/>
                </a:solidFill>
                <a:latin typeface="Gill Sans" pitchFamily="-84" charset="0"/>
                <a:cs typeface="ＭＳ Ｐゴシック" pitchFamily="-84" charset="-128"/>
                <a:sym typeface="Gill Sans" pitchFamily="-84" charset="0"/>
              </a:rPr>
              <a:t>Not so far from the conceptual design using </a:t>
            </a:r>
            <a:r>
              <a:rPr lang="en-US" sz="1400" dirty="0" err="1">
                <a:solidFill>
                  <a:srgbClr val="0000FF"/>
                </a:solidFill>
                <a:latin typeface="Gill Sans" pitchFamily="-84" charset="0"/>
                <a:cs typeface="ＭＳ Ｐゴシック" pitchFamily="-84" charset="-128"/>
                <a:sym typeface="Gill Sans" pitchFamily="-84" charset="0"/>
              </a:rPr>
              <a:t>MQY</a:t>
            </a:r>
            <a:r>
              <a:rPr lang="en-US" sz="1400" dirty="0">
                <a:solidFill>
                  <a:srgbClr val="0000FF"/>
                </a:solidFill>
                <a:latin typeface="Gill Sans" pitchFamily="-84" charset="0"/>
                <a:cs typeface="ＭＳ Ｐゴシック" pitchFamily="-84" charset="-128"/>
                <a:sym typeface="Gill Sans" pitchFamily="-84" charset="0"/>
              </a:rPr>
              <a:t> cable (110 </a:t>
            </a:r>
            <a:r>
              <a:rPr lang="en-US" sz="1400" dirty="0" err="1">
                <a:solidFill>
                  <a:srgbClr val="0000FF"/>
                </a:solidFill>
                <a:latin typeface="Gill Sans" pitchFamily="-84" charset="0"/>
                <a:cs typeface="ＭＳ Ｐゴシック" pitchFamily="-84" charset="-128"/>
                <a:sym typeface="Gill Sans" pitchFamily="-84" charset="0"/>
              </a:rPr>
              <a:t>T/m</a:t>
            </a:r>
            <a:r>
              <a:rPr lang="en-US" sz="1400" dirty="0">
                <a:solidFill>
                  <a:srgbClr val="0000FF"/>
                </a:solidFill>
                <a:latin typeface="Gill Sans" pitchFamily="-84" charset="0"/>
                <a:cs typeface="ＭＳ Ｐゴシック" pitchFamily="-84" charset="-128"/>
                <a:sym typeface="Gill Sans" pitchFamily="-84" charset="0"/>
              </a:rPr>
              <a:t>)</a:t>
            </a:r>
          </a:p>
          <a:p>
            <a:pPr defTabSz="642882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FF"/>
                </a:solidFill>
                <a:latin typeface="Gill Sans" pitchFamily="-84" charset="0"/>
                <a:cs typeface="ＭＳ Ｐゴシック" pitchFamily="-84" charset="-128"/>
                <a:sym typeface="Gill Sans" pitchFamily="-84" charset="0"/>
              </a:rPr>
              <a:t>Conductor, end-spacers, winding and curing tooling available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4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 xmlns:a="http://schemas.openxmlformats.org/drawingml/2006/main" xmlns:p="http://schemas.openxmlformats.org/presentation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a="http://schemas.openxmlformats.org/drawingml/2006/main" xmlns:p="http://schemas.openxmlformats.org/presentationml/2006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fld id="{56909C53-75DB-FA4C-BFF3-CCFC1F5BD0BF}" type="slidenum">
              <a:rPr lang="en-US"/>
              <a:pPr/>
              <a:t>7</a:t>
            </a:fld>
            <a:endParaRPr lang="en-US"/>
          </a:p>
        </p:txBody>
      </p:sp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26780" indent="-26780" eaLnBrk="1" hangingPunct="1">
              <a:defRPr/>
            </a:pPr>
            <a:r>
              <a:rPr lang="en-US" dirty="0" err="1" smtClean="0">
                <a:cs typeface="+mj-cs"/>
                <a:sym typeface="Arial" charset="0"/>
              </a:rPr>
              <a:t>Linac</a:t>
            </a:r>
            <a:r>
              <a:rPr lang="en-US" dirty="0" smtClean="0">
                <a:cs typeface="+mj-cs"/>
                <a:sym typeface="Arial" charset="0"/>
              </a:rPr>
              <a:t>-Ring Nb3Sn</a:t>
            </a:r>
          </a:p>
        </p:txBody>
      </p:sp>
      <p:graphicFrame>
        <p:nvGraphicFramePr>
          <p:cNvPr id="163879" name="Group 39"/>
          <p:cNvGraphicFramePr>
            <a:graphicFrameLocks noGrp="1"/>
          </p:cNvGraphicFramePr>
          <p:nvPr>
            <p:ph sz="half" idx="2"/>
          </p:nvPr>
        </p:nvGraphicFramePr>
        <p:xfrm>
          <a:off x="714377" y="3911203"/>
          <a:ext cx="7608094" cy="1702636"/>
        </p:xfrm>
        <a:graphic>
          <a:graphicData uri="http://schemas.openxmlformats.org/drawingml/2006/table">
            <a:tbl>
              <a:tblPr/>
              <a:tblGrid>
                <a:gridCol w="3696891"/>
                <a:gridCol w="3911203"/>
              </a:tblGrid>
              <a:tr h="521271"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ts val="2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013469"/>
                        </a:buClr>
                        <a:buSzPct val="94000"/>
                        <a:buFont typeface="Wingdings" pitchFamily="-84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-84" charset="0"/>
                          <a:ea typeface="ＭＳ Ｐゴシック" pitchFamily="-84" charset="-128"/>
                          <a:cs typeface="ＭＳ Ｐゴシック" pitchFamily="-84" charset="-128"/>
                          <a:sym typeface="Arial" pitchFamily="-84" charset="0"/>
                        </a:rPr>
                        <a:t>8600 A, 311 T/m, at 78% on load-line</a:t>
                      </a:r>
                    </a:p>
                  </a:txBody>
                  <a:tcPr marL="64294" marR="64294" marT="32143" marB="321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ts val="2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013469"/>
                        </a:buClr>
                        <a:buSzPct val="94000"/>
                        <a:buFont typeface="Wingdings" pitchFamily="-84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-84" charset="0"/>
                          <a:ea typeface="ＭＳ Ｐゴシック" pitchFamily="-84" charset="-128"/>
                          <a:cs typeface="ＭＳ Ｐゴシック" pitchFamily="-84" charset="-128"/>
                          <a:sym typeface="Arial" pitchFamily="-84" charset="0"/>
                        </a:rPr>
                        <a:t>5700 A, 175 T/m, 4.7 T at 79% on LL (4 layers)</a:t>
                      </a:r>
                    </a:p>
                  </a:txBody>
                  <a:tcPr marL="64294" marR="64294" marT="32143" marB="321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786"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ts val="2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013469"/>
                        </a:buClr>
                        <a:buSzPct val="94000"/>
                        <a:buFont typeface="Wingdings" pitchFamily="-84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  <a:ea typeface="ＭＳ Ｐゴシック" pitchFamily="-84" charset="-128"/>
                          <a:cs typeface="ＭＳ Ｐゴシック" pitchFamily="-84" charset="-128"/>
                          <a:sym typeface="Arial" pitchFamily="-84" charset="0"/>
                        </a:rPr>
                        <a:t>23 mm aperture</a:t>
                      </a:r>
                    </a:p>
                    <a:p>
                      <a:pPr marL="44450" marR="0" lvl="0" indent="0" algn="l" defTabSz="914400" rtl="0" eaLnBrk="1" fontAlgn="base" latinLnBrk="0" hangingPunct="1">
                        <a:lnSpc>
                          <a:spcPts val="2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013469"/>
                        </a:buClr>
                        <a:buSzPct val="94000"/>
                        <a:buFont typeface="Wingdings" pitchFamily="-84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  <a:ea typeface="ＭＳ Ｐゴシック" pitchFamily="-84" charset="-128"/>
                          <a:cs typeface="ＭＳ Ｐゴシック" pitchFamily="-84" charset="-128"/>
                          <a:sym typeface="Arial" pitchFamily="-84" charset="0"/>
                        </a:rPr>
                        <a:t>87 mm beam separation</a:t>
                      </a:r>
                    </a:p>
                  </a:txBody>
                  <a:tcPr marL="64294" marR="64294" marT="32143" marB="321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ts val="2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013469"/>
                        </a:buClr>
                        <a:buSzPct val="94000"/>
                        <a:buFont typeface="Wingdings" pitchFamily="-84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  <a:ea typeface="ＭＳ Ｐゴシック" pitchFamily="-84" charset="-128"/>
                          <a:cs typeface="ＭＳ Ｐゴシック" pitchFamily="-84" charset="-128"/>
                          <a:sym typeface="Arial" pitchFamily="-84" charset="0"/>
                        </a:rPr>
                        <a:t>46 mm (half) aperture</a:t>
                      </a:r>
                    </a:p>
                    <a:p>
                      <a:pPr marL="44450" marR="0" lvl="0" indent="0" algn="l" defTabSz="914400" rtl="0" eaLnBrk="1" fontAlgn="base" latinLnBrk="0" hangingPunct="1">
                        <a:lnSpc>
                          <a:spcPts val="2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013469"/>
                        </a:buClr>
                        <a:buSzPct val="94000"/>
                        <a:buFont typeface="Wingdings" pitchFamily="-84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  <a:ea typeface="ＭＳ Ｐゴシック" pitchFamily="-84" charset="-128"/>
                          <a:cs typeface="ＭＳ Ｐゴシック" pitchFamily="-84" charset="-128"/>
                          <a:sym typeface="Arial" pitchFamily="-84" charset="0"/>
                        </a:rPr>
                        <a:t>57 mm beam separation</a:t>
                      </a:r>
                    </a:p>
                  </a:txBody>
                  <a:tcPr marL="64294" marR="64294" marT="32143" marB="321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8579"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ts val="2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013469"/>
                        </a:buClr>
                        <a:buSzPct val="94000"/>
                        <a:buFont typeface="Wingdings" pitchFamily="-84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-84" charset="0"/>
                          <a:ea typeface="ＭＳ Ｐゴシック" pitchFamily="-84" charset="-128"/>
                          <a:cs typeface="ＭＳ Ｐゴシック" pitchFamily="-84" charset="-128"/>
                          <a:sym typeface="Arial" pitchFamily="-84" charset="0"/>
                        </a:rPr>
                        <a:t>0.09 T, 9 T/m in p1/e-beam pipe</a:t>
                      </a:r>
                    </a:p>
                  </a:txBody>
                  <a:tcPr marL="64294" marR="64294" marT="32143" marB="321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ts val="2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013469"/>
                        </a:buClr>
                        <a:buSzPct val="94000"/>
                        <a:buFont typeface="Wingdings" pitchFamily="-84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84" charset="0"/>
                          <a:ea typeface="ＭＳ Ｐゴシック" pitchFamily="-84" charset="-128"/>
                          <a:cs typeface="ＭＳ Ｐゴシック" pitchFamily="-84" charset="-128"/>
                          <a:sym typeface="Arial" pitchFamily="-84" charset="0"/>
                        </a:rPr>
                        <a:t>0.5 T, 25 T/m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-84" charset="0"/>
                          <a:ea typeface="ＭＳ Ｐゴシック" pitchFamily="-84" charset="-128"/>
                          <a:cs typeface="ＭＳ Ｐゴシック" pitchFamily="-84" charset="-128"/>
                          <a:sym typeface="Arial" pitchFamily="-84" charset="0"/>
                        </a:rPr>
                        <a:t>in p1/e-beam pipe</a:t>
                      </a:r>
                    </a:p>
                  </a:txBody>
                  <a:tcPr marL="64294" marR="64294" marT="32143" marB="321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593" name="Picture 28" descr="linac-ring_class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9422" y="857250"/>
            <a:ext cx="2893219" cy="2424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4" name="Picture 29" descr="linac-ring-mirr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39891" y="857252"/>
            <a:ext cx="2678906" cy="2320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0" name="Text Box 40"/>
          <p:cNvSpPr txBox="1">
            <a:spLocks/>
          </p:cNvSpPr>
          <p:nvPr/>
        </p:nvSpPr>
        <p:spPr bwMode="auto">
          <a:xfrm>
            <a:off x="7461871" y="910830"/>
            <a:ext cx="373930" cy="286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a="http://schemas.openxmlformats.org/drawingml/2006/main" xmlns:p="http://schemas.openxmlformats.org/presentationml/2006/main" xmlns="">
                <a:blipFill dpi="0" rotWithShape="0">
                  <a:blip xmlns:r="http://schemas.openxmlformats.org/officeDocument/2006/relationships" r:embed="rId4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xmlns:a="http://schemas.openxmlformats.org/drawingml/2006/main" xmlns:p="http://schemas.openxmlformats.org/presentationml/2006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4274" tIns="32135" rIns="64274" bIns="32135">
            <a:spAutoFit/>
          </a:bodyPr>
          <a:lstStyle/>
          <a:p>
            <a:pPr algn="ctr" defTabSz="64288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latin typeface="Gill Sans" charset="0"/>
                <a:cs typeface="ＭＳ Ｐゴシック" pitchFamily="-84" charset="-128"/>
                <a:sym typeface="Gill Sans" charset="0"/>
              </a:rPr>
              <a:t>Q1</a:t>
            </a:r>
          </a:p>
        </p:txBody>
      </p:sp>
      <p:sp>
        <p:nvSpPr>
          <p:cNvPr id="163881" name="Text Box 41"/>
          <p:cNvSpPr txBox="1">
            <a:spLocks/>
          </p:cNvSpPr>
          <p:nvPr/>
        </p:nvSpPr>
        <p:spPr bwMode="auto">
          <a:xfrm>
            <a:off x="3657824" y="910830"/>
            <a:ext cx="373930" cy="286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a="http://schemas.openxmlformats.org/drawingml/2006/main" xmlns:p="http://schemas.openxmlformats.org/presentationml/2006/main" xmlns="">
                <a:blipFill dpi="0" rotWithShape="0">
                  <a:blip xmlns:r="http://schemas.openxmlformats.org/officeDocument/2006/relationships" r:embed="rId5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xmlns:a="http://schemas.openxmlformats.org/drawingml/2006/main" xmlns:p="http://schemas.openxmlformats.org/presentationml/2006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4274" tIns="32135" rIns="64274" bIns="32135">
            <a:spAutoFit/>
          </a:bodyPr>
          <a:lstStyle/>
          <a:p>
            <a:pPr algn="ctr" defTabSz="64288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latin typeface="Gill Sans" charset="0"/>
                <a:cs typeface="ＭＳ Ｐゴシック" pitchFamily="-84" charset="-128"/>
                <a:sym typeface="Gill Sans" charset="0"/>
              </a:rPr>
              <a:t>Q2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828" y="53578"/>
            <a:ext cx="6402586" cy="580430"/>
          </a:xfrm>
        </p:spPr>
        <p:txBody>
          <a:bodyPr/>
          <a:lstStyle/>
          <a:p>
            <a:pPr marL="25669" indent="-25669">
              <a:defRPr/>
            </a:pPr>
            <a:r>
              <a:rPr lang="en-US" dirty="0" smtClean="0">
                <a:sym typeface="Arial" charset="0"/>
              </a:rPr>
              <a:t>Conclusion</a:t>
            </a:r>
            <a:endParaRPr lang="en-US" dirty="0">
              <a:sym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 xmlns:a="http://schemas.openxmlformats.org/drawingml/2006/main" xmlns:p="http://schemas.openxmlformats.org/presentation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a="http://schemas.openxmlformats.org/drawingml/2006/main" xmlns:p="http://schemas.openxmlformats.org/presentationml/2006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fld id="{EC1477D6-F84E-AA48-89B6-B14EFC5BA331}" type="slidenum">
              <a:rPr lang="en-US"/>
              <a:pPr/>
              <a:t>8</a:t>
            </a:fld>
            <a:endParaRPr lang="en-US"/>
          </a:p>
        </p:txBody>
      </p:sp>
      <p:sp>
        <p:nvSpPr>
          <p:cNvPr id="27651" name="TextBox 4"/>
          <p:cNvSpPr txBox="1">
            <a:spLocks noChangeArrowheads="1"/>
          </p:cNvSpPr>
          <p:nvPr/>
        </p:nvSpPr>
        <p:spPr bwMode="auto">
          <a:xfrm>
            <a:off x="660797" y="964407"/>
            <a:ext cx="5732859" cy="215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87" tIns="32143" rIns="64287" bIns="32143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 dirty="0">
                <a:solidFill>
                  <a:srgbClr val="3366FF"/>
                </a:solidFill>
              </a:rPr>
              <a:t>Ring-ring option:  </a:t>
            </a:r>
            <a:r>
              <a:rPr lang="en-US" sz="1700" dirty="0" err="1"/>
              <a:t>Nb</a:t>
            </a:r>
            <a:r>
              <a:rPr lang="en-US" sz="1700" dirty="0"/>
              <a:t>-Ti magnets can be built with </a:t>
            </a:r>
            <a:r>
              <a:rPr lang="en-US" sz="1700" dirty="0" err="1"/>
              <a:t>LHC</a:t>
            </a:r>
            <a:r>
              <a:rPr lang="en-US" sz="1700" dirty="0"/>
              <a:t> cable (either </a:t>
            </a:r>
            <a:r>
              <a:rPr lang="en-US" sz="1700" dirty="0" err="1"/>
              <a:t>MQY</a:t>
            </a:r>
            <a:r>
              <a:rPr lang="en-US" sz="1700" dirty="0"/>
              <a:t> cable [stock?] or </a:t>
            </a:r>
            <a:r>
              <a:rPr lang="en-US" sz="1700" dirty="0" err="1"/>
              <a:t>LHC</a:t>
            </a:r>
            <a:r>
              <a:rPr lang="en-US" sz="1700" dirty="0"/>
              <a:t> main dipole cable [if not used for the Upgrade Triplets]). Single aperture magnet is a straight-forward engineering design effort, mirror quad requires </a:t>
            </a:r>
            <a:r>
              <a:rPr lang="en-US" sz="1700" dirty="0">
                <a:solidFill>
                  <a:srgbClr val="FF3300"/>
                </a:solidFill>
              </a:rPr>
              <a:t>validation with a short model</a:t>
            </a:r>
            <a:r>
              <a:rPr lang="en-US" sz="1700" dirty="0"/>
              <a:t>. </a:t>
            </a:r>
          </a:p>
          <a:p>
            <a:pPr algn="l"/>
            <a:endParaRPr lang="en-US" sz="1700" dirty="0"/>
          </a:p>
          <a:p>
            <a:pPr algn="l"/>
            <a:r>
              <a:rPr lang="en-US" sz="1700" dirty="0"/>
              <a:t>Consider building a full-scale model (2-m-long) with </a:t>
            </a:r>
            <a:r>
              <a:rPr lang="en-US" sz="1700" dirty="0" err="1"/>
              <a:t>MQXC</a:t>
            </a:r>
            <a:r>
              <a:rPr lang="en-US" sz="1700" dirty="0"/>
              <a:t> like coils (</a:t>
            </a:r>
            <a:r>
              <a:rPr lang="en-US" sz="1700" dirty="0" err="1"/>
              <a:t>CEA-Saclay</a:t>
            </a:r>
            <a:r>
              <a:rPr lang="en-US" sz="1700" dirty="0"/>
              <a:t> has tooling). </a:t>
            </a:r>
          </a:p>
        </p:txBody>
      </p:sp>
      <p:pic>
        <p:nvPicPr>
          <p:cNvPr id="27652" name="Picture 4" descr="section_view"/>
          <p:cNvPicPr>
            <a:picLocks noChangeAspect="1" noChangeArrowheads="1"/>
          </p:cNvPicPr>
          <p:nvPr/>
        </p:nvPicPr>
        <p:blipFill>
          <a:blip r:embed="rId2"/>
          <a:srcRect l="12901" r="16978"/>
          <a:stretch>
            <a:fillRect/>
          </a:stretch>
        </p:blipFill>
        <p:spPr bwMode="auto">
          <a:xfrm>
            <a:off x="6715125" y="1017985"/>
            <a:ext cx="2200052" cy="2181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Box 6"/>
          <p:cNvSpPr txBox="1">
            <a:spLocks noChangeArrowheads="1"/>
          </p:cNvSpPr>
          <p:nvPr/>
        </p:nvSpPr>
        <p:spPr bwMode="auto">
          <a:xfrm>
            <a:off x="660797" y="3429000"/>
            <a:ext cx="6643688" cy="4127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 dirty="0" err="1">
                <a:solidFill>
                  <a:srgbClr val="3366FF"/>
                </a:solidFill>
              </a:rPr>
              <a:t>Linac</a:t>
            </a:r>
            <a:r>
              <a:rPr lang="en-US" sz="1700" dirty="0">
                <a:solidFill>
                  <a:srgbClr val="3366FF"/>
                </a:solidFill>
              </a:rPr>
              <a:t>-ring option: </a:t>
            </a:r>
            <a:r>
              <a:rPr lang="en-US" sz="1700" dirty="0">
                <a:solidFill>
                  <a:srgbClr val="FF3300"/>
                </a:solidFill>
              </a:rPr>
              <a:t>Nb3Sn technology requires R&amp;D efforts </a:t>
            </a:r>
            <a:r>
              <a:rPr lang="en-US" sz="1700" dirty="0"/>
              <a:t>(synergies with </a:t>
            </a:r>
            <a:r>
              <a:rPr lang="en-US" sz="1700" dirty="0" err="1"/>
              <a:t>LHC</a:t>
            </a:r>
            <a:r>
              <a:rPr lang="en-US" sz="1700" dirty="0"/>
              <a:t> upgrade, </a:t>
            </a:r>
            <a:r>
              <a:rPr lang="en-US" sz="1700" dirty="0" err="1"/>
              <a:t>Fresca</a:t>
            </a:r>
            <a:r>
              <a:rPr lang="en-US" sz="1700" dirty="0"/>
              <a:t> II, US-</a:t>
            </a:r>
            <a:r>
              <a:rPr lang="en-US" sz="1700" dirty="0" err="1"/>
              <a:t>LARP</a:t>
            </a:r>
            <a:r>
              <a:rPr lang="en-US" sz="1700" dirty="0"/>
              <a:t>). Long lead times for the production of strands and cables, large tooling costs for coil production and curing. </a:t>
            </a:r>
          </a:p>
          <a:p>
            <a:pPr algn="l"/>
            <a:endParaRPr lang="en-US" sz="1700" dirty="0"/>
          </a:p>
          <a:p>
            <a:pPr algn="l"/>
            <a:r>
              <a:rPr lang="en-US" sz="1700" dirty="0"/>
              <a:t>Any decision must be based on outcome of said R&amp;D efforts (milestone 2014-2015).</a:t>
            </a:r>
          </a:p>
          <a:p>
            <a:pPr algn="l"/>
            <a:endParaRPr lang="en-US" sz="1700" dirty="0"/>
          </a:p>
          <a:p>
            <a:pPr algn="l"/>
            <a:r>
              <a:rPr lang="en-US" sz="1700" dirty="0"/>
              <a:t>Consider increasing the beam separation (crossing angle) and lowering the gradient in Q1 (to limit saturation of the mirror). Check collision optics for field errors.</a:t>
            </a:r>
          </a:p>
          <a:p>
            <a:pPr algn="l"/>
            <a:endParaRPr lang="en-US" sz="1700" dirty="0"/>
          </a:p>
          <a:p>
            <a:pPr algn="l"/>
            <a:r>
              <a:rPr lang="en-US" sz="1700" dirty="0">
                <a:solidFill>
                  <a:srgbClr val="FF3300"/>
                </a:solidFill>
              </a:rPr>
              <a:t>Serious model magnet (2-m-long) program required</a:t>
            </a:r>
            <a:r>
              <a:rPr lang="en-US" sz="1700" dirty="0"/>
              <a:t>. </a:t>
            </a:r>
          </a:p>
          <a:p>
            <a:endParaRPr lang="en-US" dirty="0"/>
          </a:p>
          <a:p>
            <a:r>
              <a:rPr lang="en-US" dirty="0"/>
              <a:t>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624736" cy="93610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Which frequency?</a:t>
            </a:r>
            <a:br>
              <a:rPr lang="en-GB" dirty="0" smtClean="0"/>
            </a:br>
            <a:r>
              <a:rPr lang="en-GB" dirty="0" smtClean="0"/>
              <a:t>700 MHz vs. 1300 MHz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2132856"/>
            <a:ext cx="4161656" cy="4725144"/>
          </a:xfrm>
        </p:spPr>
        <p:txBody>
          <a:bodyPr/>
          <a:lstStyle/>
          <a:p>
            <a:r>
              <a:rPr lang="en-GB" dirty="0" smtClean="0"/>
              <a:t>Synergy </a:t>
            </a:r>
            <a:r>
              <a:rPr lang="en-GB" sz="2000" dirty="0" smtClean="0"/>
              <a:t>SPL, ESS, JLAB, </a:t>
            </a:r>
            <a:r>
              <a:rPr lang="en-GB" sz="2000" dirty="0" err="1" smtClean="0"/>
              <a:t>eRHIC</a:t>
            </a:r>
            <a:endParaRPr lang="en-GB" sz="2000" dirty="0" smtClean="0"/>
          </a:p>
          <a:p>
            <a:r>
              <a:rPr lang="en-GB" dirty="0" smtClean="0"/>
              <a:t>Smaller BCS resistance</a:t>
            </a:r>
          </a:p>
          <a:p>
            <a:r>
              <a:rPr lang="en-GB" dirty="0" smtClean="0"/>
              <a:t>Less trapped modes</a:t>
            </a:r>
          </a:p>
          <a:p>
            <a:r>
              <a:rPr lang="en-GB" dirty="0" smtClean="0"/>
              <a:t>Smaller HOM power</a:t>
            </a:r>
          </a:p>
          <a:p>
            <a:r>
              <a:rPr lang="en-GB" dirty="0" smtClean="0"/>
              <a:t>Beam stability</a:t>
            </a:r>
          </a:p>
          <a:p>
            <a:r>
              <a:rPr lang="en-GB" dirty="0" smtClean="0"/>
              <a:t>Smaller </a:t>
            </a:r>
            <a:r>
              <a:rPr lang="en-GB" dirty="0" err="1" smtClean="0"/>
              <a:t>cryo</a:t>
            </a:r>
            <a:r>
              <a:rPr lang="en-GB" dirty="0" smtClean="0"/>
              <a:t> power </a:t>
            </a:r>
          </a:p>
          <a:p>
            <a:r>
              <a:rPr lang="en-GB" dirty="0" smtClean="0"/>
              <a:t>Power couplers easier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4008" y="2132856"/>
            <a:ext cx="4161656" cy="4725144"/>
          </a:xfrm>
        </p:spPr>
        <p:txBody>
          <a:bodyPr/>
          <a:lstStyle/>
          <a:p>
            <a:r>
              <a:rPr lang="en-GB" dirty="0" smtClean="0"/>
              <a:t>Synergy </a:t>
            </a:r>
            <a:r>
              <a:rPr lang="en-GB" sz="2000" dirty="0" smtClean="0"/>
              <a:t>ILC, X-FEL</a:t>
            </a:r>
          </a:p>
          <a:p>
            <a:r>
              <a:rPr lang="en-GB" dirty="0" smtClean="0"/>
              <a:t>Cavity smaller</a:t>
            </a:r>
          </a:p>
          <a:p>
            <a:r>
              <a:rPr lang="en-GB" dirty="0" smtClean="0"/>
              <a:t>Larger </a:t>
            </a:r>
            <a:r>
              <a:rPr lang="en-GB" i="1" dirty="0" smtClean="0"/>
              <a:t>R/Q</a:t>
            </a:r>
          </a:p>
          <a:p>
            <a:r>
              <a:rPr lang="en-GB" dirty="0" smtClean="0"/>
              <a:t>Smaller RF power </a:t>
            </a:r>
            <a:r>
              <a:rPr lang="en-GB" sz="2000" dirty="0" smtClean="0"/>
              <a:t>(assuming same </a:t>
            </a:r>
            <a:r>
              <a:rPr lang="en-GB" sz="2000" i="1" dirty="0" err="1" smtClean="0"/>
              <a:t>Q</a:t>
            </a:r>
            <a:r>
              <a:rPr lang="en-GB" sz="2000" baseline="-25000" dirty="0" err="1" smtClean="0"/>
              <a:t>ext</a:t>
            </a:r>
            <a:r>
              <a:rPr lang="en-GB" sz="2000" dirty="0" smtClean="0"/>
              <a:t>)</a:t>
            </a:r>
          </a:p>
          <a:p>
            <a:r>
              <a:rPr lang="en-GB" dirty="0"/>
              <a:t>L</a:t>
            </a:r>
            <a:r>
              <a:rPr lang="en-GB" dirty="0" smtClean="0"/>
              <a:t>ess </a:t>
            </a:r>
            <a:r>
              <a:rPr lang="en-GB" dirty="0" err="1" smtClean="0"/>
              <a:t>Nb</a:t>
            </a:r>
            <a:r>
              <a:rPr lang="en-GB" dirty="0" smtClean="0"/>
              <a:t> material needed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179512" y="1554163"/>
            <a:ext cx="4022725" cy="639762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GB" dirty="0" smtClean="0"/>
              <a:t>Advantages 700 MHz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4294967295"/>
          </p:nvPr>
        </p:nvSpPr>
        <p:spPr>
          <a:xfrm>
            <a:off x="4572000" y="1554163"/>
            <a:ext cx="4022725" cy="639762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GB" dirty="0" smtClean="0"/>
              <a:t>Advantages 1300 MHz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7816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4_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AT-MEL_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DDDDD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BEB"/>
      </a:accent5>
      <a:accent6>
        <a:srgbClr val="2D2D8A"/>
      </a:accent6>
      <a:hlink>
        <a:srgbClr val="009999"/>
      </a:hlink>
      <a:folHlink>
        <a:srgbClr val="99CC00"/>
      </a:folHlink>
    </a:clrScheme>
    <a:fontScheme name="AT-MEL_templat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:a="http://schemas.openxmlformats.org/drawingml/2006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ＭＳ Ｐゴシック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:a="http://schemas.openxmlformats.org/drawingml/2006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ＭＳ Ｐゴシック" charset="0"/>
            <a:sym typeface="Gill Sans" charset="0"/>
          </a:defRPr>
        </a:defPPr>
      </a:lstStyle>
    </a:lnDef>
  </a:objectDefaults>
  <a:extraClrSchemeLst>
    <a:extraClrScheme>
      <a:clrScheme name="AT-MEL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_AT-MEL_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DDDDD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BEB"/>
      </a:accent5>
      <a:accent6>
        <a:srgbClr val="2D2D8A"/>
      </a:accent6>
      <a:hlink>
        <a:srgbClr val="009999"/>
      </a:hlink>
      <a:folHlink>
        <a:srgbClr val="99CC00"/>
      </a:folHlink>
    </a:clrScheme>
    <a:fontScheme name="AT-MEL_templat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:a="http://schemas.openxmlformats.org/drawingml/2006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ＭＳ Ｐゴシック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:a="http://schemas.openxmlformats.org/drawingml/2006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ＭＳ Ｐゴシック" charset="0"/>
            <a:sym typeface="Gill Sans" charset="0"/>
          </a:defRPr>
        </a:defPPr>
      </a:lstStyle>
    </a:lnDef>
  </a:objectDefaults>
  <a:extraClrSchemeLst>
    <a:extraClrScheme>
      <a:clrScheme name="AT-MEL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SPring-8_seminar">
  <a:themeElements>
    <a:clrScheme name="SPring-8_seminar 4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SPring-8_seminar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SPring-8_semina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ring-8_semina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8">
        <a:dk1>
          <a:srgbClr val="000000"/>
        </a:dk1>
        <a:lt1>
          <a:srgbClr val="CCFF99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FFCA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9">
        <a:dk1>
          <a:srgbClr val="000000"/>
        </a:dk1>
        <a:lt1>
          <a:srgbClr val="CC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10">
        <a:dk1>
          <a:srgbClr val="666633"/>
        </a:dk1>
        <a:lt1>
          <a:srgbClr val="FFFFFF"/>
        </a:lt1>
        <a:dk2>
          <a:srgbClr val="009999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AACACA"/>
        </a:accent3>
        <a:accent4>
          <a:srgbClr val="DADADA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BE-RF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_BE-RF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_JMJ pl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2_BE-RF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rot="10800000" vert="eaVert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rot="10800000" vert="eaVert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3_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22719</TotalTime>
  <Words>4856</Words>
  <Application>Microsoft Macintosh PowerPoint</Application>
  <PresentationFormat>On-screen Show (4:3)</PresentationFormat>
  <Paragraphs>851</Paragraphs>
  <Slides>56</Slides>
  <Notes>23</Notes>
  <HiddenSlides>0</HiddenSlides>
  <MMClips>0</MMClips>
  <ScaleCrop>false</ScaleCrop>
  <HeadingPairs>
    <vt:vector size="6" baseType="variant">
      <vt:variant>
        <vt:lpstr>Design Template</vt:lpstr>
      </vt:variant>
      <vt:variant>
        <vt:i4>19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76" baseType="lpstr">
      <vt:lpstr>Office Theme</vt:lpstr>
      <vt:lpstr>2_Edge</vt:lpstr>
      <vt:lpstr>10_Office Theme</vt:lpstr>
      <vt:lpstr>3_Office Theme</vt:lpstr>
      <vt:lpstr>Solstice</vt:lpstr>
      <vt:lpstr>Technic</vt:lpstr>
      <vt:lpstr>1_Technic</vt:lpstr>
      <vt:lpstr>2_Technic</vt:lpstr>
      <vt:lpstr>3_Technic</vt:lpstr>
      <vt:lpstr>4_Technic</vt:lpstr>
      <vt:lpstr>4_Office Theme</vt:lpstr>
      <vt:lpstr>AT-MEL_template</vt:lpstr>
      <vt:lpstr>1_AT-MEL_template</vt:lpstr>
      <vt:lpstr>SPring-8_seminar</vt:lpstr>
      <vt:lpstr>1_Solstice</vt:lpstr>
      <vt:lpstr>BE-RF</vt:lpstr>
      <vt:lpstr>1_BE-RF</vt:lpstr>
      <vt:lpstr>1_JMJ plain</vt:lpstr>
      <vt:lpstr>2_BE-RF</vt:lpstr>
      <vt:lpstr>MathType 6.0 Equation</vt:lpstr>
      <vt:lpstr>LHeC</vt:lpstr>
      <vt:lpstr>LHeC options: RR and LR</vt:lpstr>
      <vt:lpstr>Two LHeC Options</vt:lpstr>
      <vt:lpstr>LHeC Technology Requirements</vt:lpstr>
      <vt:lpstr>LR dipoles: three apertures (not in the CdR)</vt:lpstr>
      <vt:lpstr>Model Magnet with MQXC (LHC Upgrade Option) </vt:lpstr>
      <vt:lpstr>Linac-Ring Nb3Sn</vt:lpstr>
      <vt:lpstr>Conclusion</vt:lpstr>
      <vt:lpstr>Which frequency? 700 MHz vs. 1300 MHz </vt:lpstr>
      <vt:lpstr>LHeC Lattice and Optics Studies</vt:lpstr>
      <vt:lpstr>Summary</vt:lpstr>
      <vt:lpstr>LHeC p-Ion collider</vt:lpstr>
      <vt:lpstr>Slide 13</vt:lpstr>
      <vt:lpstr>Slide 14</vt:lpstr>
      <vt:lpstr>Site Features                         Location   </vt:lpstr>
      <vt:lpstr>Site Features                         Location   </vt:lpstr>
      <vt:lpstr>Civil Construction     Linac-ring scheme</vt:lpstr>
      <vt:lpstr>Slide 18</vt:lpstr>
      <vt:lpstr>Slide 19</vt:lpstr>
      <vt:lpstr>Slide 20</vt:lpstr>
      <vt:lpstr>Costing and Planning        Preliminary LHeC underground costs</vt:lpstr>
      <vt:lpstr>Costing and Planning            LHeC planning</vt:lpstr>
      <vt:lpstr>Conclusions &amp; Next Steps for Civil Engineering </vt:lpstr>
      <vt:lpstr>Slide 24</vt:lpstr>
      <vt:lpstr>Slide 25</vt:lpstr>
      <vt:lpstr>Junction of the e-ring by-passes with LHC tunnel</vt:lpstr>
      <vt:lpstr>Installation schedule:   Interference with LHC operation</vt:lpstr>
      <vt:lpstr>LHeC Options: Executive Summary</vt:lpstr>
      <vt:lpstr>LHeC: Possible Next Steps</vt:lpstr>
      <vt:lpstr>LHeC: Possible Next Steps</vt:lpstr>
      <vt:lpstr>LHeC: Possible Next Steps</vt:lpstr>
      <vt:lpstr>Accelerator Session Conclusion</vt:lpstr>
      <vt:lpstr>Reserve Transparencies</vt:lpstr>
      <vt:lpstr>Installation schedule:   Interference with LHC operation</vt:lpstr>
      <vt:lpstr>Lower f, larger currents possible</vt:lpstr>
      <vt:lpstr>Low Energy ERL’s and ERL test facilities</vt:lpstr>
      <vt:lpstr>Low Energy ERL’s and ERL test facilities (contd.)</vt:lpstr>
      <vt:lpstr>High Energy ERL’s, EIC’s (election-ion)</vt:lpstr>
      <vt:lpstr>High Energy ERL’s, Light sources, FEL</vt:lpstr>
      <vt:lpstr>MESA Project at MAMI Mainz</vt:lpstr>
      <vt:lpstr>ERL Facilities around the World</vt:lpstr>
      <vt:lpstr>LHeC IR quad R&amp;D work ?</vt:lpstr>
      <vt:lpstr>ERL Test Facility at CERN</vt:lpstr>
      <vt:lpstr>Summary LHeC Planning and Timeline </vt:lpstr>
      <vt:lpstr>ERL Test Facility at CERN</vt:lpstr>
      <vt:lpstr>ERL (from BerlinPRO website)</vt:lpstr>
      <vt:lpstr>ERL Topics &amp; Questions</vt:lpstr>
      <vt:lpstr>ERL Test Facility at CERN</vt:lpstr>
      <vt:lpstr>ERL Facilities around the World</vt:lpstr>
      <vt:lpstr>Slide 50</vt:lpstr>
      <vt:lpstr>Interaction Region: Synchrotron Radiation</vt:lpstr>
      <vt:lpstr>Interaction Region: Synchrotron Radiation</vt:lpstr>
      <vt:lpstr>Slide 53</vt:lpstr>
      <vt:lpstr>Design Parameters</vt:lpstr>
      <vt:lpstr>LHeC Planning and Timeline </vt:lpstr>
      <vt:lpstr>IR magnets</vt:lpstr>
    </vt:vector>
  </TitlesOfParts>
  <Company>Liverpool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Considerations</dc:title>
  <dc:creator>max klein</dc:creator>
  <cp:lastModifiedBy>Oliver Bruning</cp:lastModifiedBy>
  <cp:revision>99</cp:revision>
  <cp:lastPrinted>2011-07-21T07:21:57Z</cp:lastPrinted>
  <dcterms:created xsi:type="dcterms:W3CDTF">2012-06-15T07:09:39Z</dcterms:created>
  <dcterms:modified xsi:type="dcterms:W3CDTF">2012-06-15T12:00:31Z</dcterms:modified>
</cp:coreProperties>
</file>