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ppt/embeddings/Microsoft_Equation3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.bin" ContentType="application/vnd.openxmlformats-officedocument.oleObject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2.bin" ContentType="application/vnd.openxmlformats-officedocument.oleObject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61" r:id="rId3"/>
    <p:sldId id="266" r:id="rId4"/>
    <p:sldId id="268" r:id="rId5"/>
    <p:sldId id="269" r:id="rId6"/>
    <p:sldId id="258" r:id="rId7"/>
    <p:sldId id="282" r:id="rId8"/>
    <p:sldId id="259" r:id="rId9"/>
    <p:sldId id="260" r:id="rId10"/>
    <p:sldId id="270" r:id="rId11"/>
    <p:sldId id="280" r:id="rId12"/>
    <p:sldId id="281" r:id="rId13"/>
    <p:sldId id="271" r:id="rId14"/>
    <p:sldId id="283" r:id="rId15"/>
    <p:sldId id="284" r:id="rId16"/>
    <p:sldId id="272" r:id="rId17"/>
    <p:sldId id="285" r:id="rId18"/>
    <p:sldId id="290" r:id="rId19"/>
    <p:sldId id="273" r:id="rId20"/>
    <p:sldId id="286" r:id="rId21"/>
    <p:sldId id="287" r:id="rId22"/>
    <p:sldId id="288" r:id="rId23"/>
    <p:sldId id="274" r:id="rId24"/>
    <p:sldId id="275" r:id="rId25"/>
    <p:sldId id="262" r:id="rId26"/>
    <p:sldId id="291" r:id="rId27"/>
    <p:sldId id="292" r:id="rId28"/>
    <p:sldId id="263" r:id="rId29"/>
    <p:sldId id="265" r:id="rId30"/>
    <p:sldId id="264" r:id="rId31"/>
    <p:sldId id="293" r:id="rId32"/>
    <p:sldId id="294" r:id="rId33"/>
    <p:sldId id="26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5108D"/>
    <a:srgbClr val="9529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ict"/><Relationship Id="rId2" Type="http://schemas.openxmlformats.org/officeDocument/2006/relationships/image" Target="../media/image3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7BE31-9109-EC44-AAE4-869C2F6D53F0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E1B5B-9F83-A34C-8521-4502831A6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51255-5D49-AA4B-9A43-484B9D74CA15}" type="slidenum">
              <a:rPr lang="en-GB"/>
              <a:pPr/>
              <a:t>3</a:t>
            </a:fld>
            <a:endParaRPr lang="en-GB"/>
          </a:p>
        </p:txBody>
      </p:sp>
      <p:sp>
        <p:nvSpPr>
          <p:cNvPr id="115507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50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1CD209-1A3B-8B44-807D-814D8CAFA708}" type="slidenum">
              <a:rPr lang="en-GB"/>
              <a:pPr/>
              <a:t>4</a:t>
            </a:fld>
            <a:endParaRPr lang="en-GB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69B4F7-0147-A84B-9855-CB685ED30AAB}" type="slidenum">
              <a:rPr lang="en-GB"/>
              <a:pPr/>
              <a:t>5</a:t>
            </a:fld>
            <a:endParaRPr lang="en-GB"/>
          </a:p>
        </p:txBody>
      </p:sp>
      <p:sp>
        <p:nvSpPr>
          <p:cNvPr id="112742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FC798-5EE5-9B42-A2BC-B7BD31CC574F}" type="slidenum">
              <a:rPr lang="en-GB"/>
              <a:pPr/>
              <a:t>33</a:t>
            </a:fld>
            <a:endParaRPr lang="en-GB"/>
          </a:p>
        </p:txBody>
      </p:sp>
      <p:sp>
        <p:nvSpPr>
          <p:cNvPr id="112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80FE-A119-8647-9D99-80E7FE5B4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592"/>
            <a:ext cx="8229600" cy="714308"/>
          </a:xfrm>
          <a:prstGeom prst="rect">
            <a:avLst/>
          </a:prstGeom>
          <a:gradFill flip="none" rotWithShape="1">
            <a:gsLst>
              <a:gs pos="95000">
                <a:srgbClr val="0000FF"/>
              </a:gs>
              <a:gs pos="100000">
                <a:srgbClr val="FFFFFF"/>
              </a:gs>
              <a:gs pos="47000">
                <a:srgbClr val="00009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6470"/>
            <a:ext cx="8229600" cy="5159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30C03-860B-F44F-B84C-0CA943BE44F7}" type="datetimeFigureOut">
              <a:rPr lang="en-US" smtClean="0"/>
              <a:pPr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680FE-A119-8647-9D99-80E7FE5B446A}" type="slidenum">
              <a:rPr lang="en-US" smtClean="0"/>
              <a:pPr/>
              <a:t>‹#›</a:t>
            </a:fld>
            <a:r>
              <a:rPr lang="en-US" dirty="0" smtClean="0"/>
              <a:t>/xx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FF00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Ø"/>
        <a:defRPr sz="2400" kern="1200">
          <a:solidFill>
            <a:schemeClr val="tx2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2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Ø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Relationship Id="rId3" Type="http://schemas.openxmlformats.org/officeDocument/2006/relationships/image" Target="../media/image2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oleObject" Target="../embeddings/Microsoft_Equation1.bin"/><Relationship Id="rId6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Relationship Id="rId3" Type="http://schemas.openxmlformats.org/officeDocument/2006/relationships/image" Target="../media/image50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tiff"/><Relationship Id="rId3" Type="http://schemas.openxmlformats.org/officeDocument/2006/relationships/image" Target="../media/image52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df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64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d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754"/>
            <a:ext cx="7772400" cy="1470025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: </a:t>
            </a:r>
            <a:r>
              <a:rPr lang="en-US" dirty="0" err="1" smtClean="0"/>
              <a:t>Muon</a:t>
            </a:r>
            <a:r>
              <a:rPr lang="en-US" dirty="0" smtClean="0"/>
              <a:t> Systems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</a:t>
            </a:r>
            <a:r>
              <a:rPr lang="en-US" dirty="0" err="1" smtClean="0"/>
              <a:t>Pontecorvo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Pt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4758"/>
            <a:ext cx="8229600" cy="1166265"/>
          </a:xfrm>
        </p:spPr>
        <p:txBody>
          <a:bodyPr>
            <a:normAutofit/>
          </a:bodyPr>
          <a:lstStyle/>
          <a:p>
            <a:r>
              <a:rPr lang="en-US" dirty="0" smtClean="0"/>
              <a:t>Combined </a:t>
            </a:r>
            <a:r>
              <a:rPr lang="en-US" dirty="0" err="1" smtClean="0"/>
              <a:t>Muons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excellent Pt measurement up to 1 </a:t>
            </a:r>
            <a:r>
              <a:rPr lang="en-US" dirty="0" err="1" smtClean="0"/>
              <a:t>TeV</a:t>
            </a:r>
            <a:r>
              <a:rPr lang="en-US" dirty="0" smtClean="0"/>
              <a:t>    </a:t>
            </a:r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)/p</a:t>
            </a:r>
            <a:r>
              <a:rPr lang="en-US" baseline="-25000" dirty="0" smtClean="0"/>
              <a:t>t</a:t>
            </a:r>
            <a:r>
              <a:rPr lang="en-US" dirty="0" smtClean="0"/>
              <a:t>&lt;12%.  </a:t>
            </a:r>
            <a:endParaRPr lang="en-US" dirty="0"/>
          </a:p>
        </p:txBody>
      </p:sp>
      <p:pic>
        <p:nvPicPr>
          <p:cNvPr id="4" name="Picture 3" descr="Combined resolution ATLAS CM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5" y="1782928"/>
            <a:ext cx="7733650" cy="42198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0539" y="6062711"/>
            <a:ext cx="7523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Better Combined resolution in CMS Barrel mainly due to higher B field.</a:t>
            </a:r>
          </a:p>
          <a:p>
            <a:r>
              <a:rPr lang="en-US" sz="2000" dirty="0" smtClean="0"/>
              <a:t>Better Combined End Cap Resolution in ATLAS due to Air Core </a:t>
            </a:r>
            <a:r>
              <a:rPr lang="en-US" sz="2000" dirty="0" err="1" smtClean="0"/>
              <a:t>Toroid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efficiency: Tag and Probe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6470"/>
            <a:ext cx="4114800" cy="2004981"/>
          </a:xfrm>
        </p:spPr>
        <p:txBody>
          <a:bodyPr>
            <a:normAutofit/>
          </a:bodyPr>
          <a:lstStyle/>
          <a:p>
            <a:r>
              <a:rPr lang="en-US" dirty="0" smtClean="0"/>
              <a:t>Combined + segment tagged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very high and uniform tracking efficiency</a:t>
            </a:r>
          </a:p>
        </p:txBody>
      </p:sp>
      <p:pic>
        <p:nvPicPr>
          <p:cNvPr id="4" name="Picture 3" descr="MUID_tight_id_vs_e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498" y="918542"/>
            <a:ext cx="4351861" cy="2939123"/>
          </a:xfrm>
          <a:prstGeom prst="rect">
            <a:avLst/>
          </a:prstGeom>
        </p:spPr>
      </p:pic>
      <p:pic>
        <p:nvPicPr>
          <p:cNvPr id="6" name="Picture 5" descr="EficienzaCMS-Barre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13431" y="2911541"/>
            <a:ext cx="3867706" cy="386770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871500" y="4237461"/>
            <a:ext cx="4114800" cy="2004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Very high efficiency down to low transverse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momenta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037372" y="1066366"/>
            <a:ext cx="563086" cy="443322"/>
          </a:xfrm>
          <a:prstGeom prst="rightArrow">
            <a:avLst/>
          </a:prstGeom>
          <a:gradFill>
            <a:gsLst>
              <a:gs pos="52000">
                <a:srgbClr val="FF66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4181137" y="4289438"/>
            <a:ext cx="702348" cy="395395"/>
          </a:xfrm>
          <a:prstGeom prst="leftArrow">
            <a:avLst/>
          </a:prstGeom>
          <a:gradFill>
            <a:gsLst>
              <a:gs pos="43000">
                <a:srgbClr val="FF66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020" y="738812"/>
            <a:ext cx="5125642" cy="7948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Spectacular Di-</a:t>
            </a:r>
            <a:r>
              <a:rPr lang="en-US" sz="2400" dirty="0" err="1" smtClean="0"/>
              <a:t>muon</a:t>
            </a:r>
            <a:r>
              <a:rPr lang="en-US" sz="2400" dirty="0" smtClean="0"/>
              <a:t> Spectrum</a:t>
            </a:r>
            <a:endParaRPr lang="en-US" sz="2400" dirty="0"/>
          </a:p>
        </p:txBody>
      </p:sp>
      <p:pic>
        <p:nvPicPr>
          <p:cNvPr id="4" name="Picture 3" descr="dimuonSpectrum_40pb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32" y="1258065"/>
            <a:ext cx="4649190" cy="3247106"/>
          </a:xfrm>
          <a:prstGeom prst="rect">
            <a:avLst/>
          </a:prstGeom>
        </p:spPr>
      </p:pic>
      <p:pic>
        <p:nvPicPr>
          <p:cNvPr id="5" name="Picture 4" descr="Zmumu_35pb-1_lo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842" y="1282030"/>
            <a:ext cx="2851322" cy="289171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432719" y="774764"/>
            <a:ext cx="4840061" cy="79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4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Well understood Z mass resolution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3032" y="4505171"/>
            <a:ext cx="5339910" cy="22210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800" noProof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Resolution at High Momentum very close to design value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800" noProof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Limited by </a:t>
            </a:r>
            <a:r>
              <a:rPr lang="en-US" sz="28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alignment and calibration accuracy </a:t>
            </a:r>
          </a:p>
          <a:p>
            <a:pPr marL="800100" lvl="1" indent="-342900">
              <a:spcBef>
                <a:spcPct val="20000"/>
              </a:spcBef>
              <a:buFont typeface="Wingdings" charset="2"/>
              <a:buChar char="Ø"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Chambers alignment in ATLAS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&lt; 100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0" name="Picture 9" descr="AlignmentATLA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784" y="4231848"/>
            <a:ext cx="2772455" cy="2518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6420"/>
            <a:ext cx="8229600" cy="515969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the detector technologies used for the present LHC detectors </a:t>
            </a:r>
            <a:r>
              <a:rPr lang="en-US" dirty="0" smtClean="0">
                <a:solidFill>
                  <a:schemeClr val="tx2"/>
                </a:solidFill>
              </a:rPr>
              <a:t>can be re-used </a:t>
            </a:r>
            <a:r>
              <a:rPr lang="en-US" dirty="0" smtClean="0"/>
              <a:t>(at least in the Central</a:t>
            </a:r>
            <a:r>
              <a:rPr lang="en-US" dirty="0" smtClean="0"/>
              <a:t>-End Cap </a:t>
            </a:r>
            <a:r>
              <a:rPr lang="en-US" dirty="0" smtClean="0"/>
              <a:t>Region) in a </a:t>
            </a:r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system.</a:t>
            </a:r>
          </a:p>
          <a:p>
            <a:pPr lvl="1"/>
            <a:r>
              <a:rPr lang="en-US" dirty="0" smtClean="0"/>
              <a:t>Both CMS and ATLAS are Using Drift Tubes and CSC for precision tracking.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74043"/>
            <a:ext cx="3465280" cy="1804335"/>
          </a:xfrm>
          <a:prstGeom prst="rect">
            <a:avLst/>
          </a:prstGeom>
          <a:ln w="25400">
            <a:solidFill>
              <a:srgbClr val="FFFF00"/>
            </a:solidFill>
          </a:ln>
        </p:spPr>
      </p:pic>
      <p:pic>
        <p:nvPicPr>
          <p:cNvPr id="5" name="Picture 4" descr="mdt"/>
          <p:cNvPicPr>
            <a:picLocks noChangeAspect="1" noChangeArrowheads="1"/>
          </p:cNvPicPr>
          <p:nvPr/>
        </p:nvPicPr>
        <p:blipFill>
          <a:blip r:embed="rId3"/>
          <a:srcRect l="1389" r="4167" b="6316"/>
          <a:stretch>
            <a:fillRect/>
          </a:stretch>
        </p:blipFill>
        <p:spPr bwMode="auto">
          <a:xfrm>
            <a:off x="731987" y="4875606"/>
            <a:ext cx="2954633" cy="1933546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114" y="3622520"/>
            <a:ext cx="4890316" cy="248537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3900"/>
            <a:ext cx="8229600" cy="605911"/>
          </a:xfrm>
        </p:spPr>
        <p:txBody>
          <a:bodyPr/>
          <a:lstStyle/>
          <a:p>
            <a:r>
              <a:rPr lang="en-US" dirty="0" smtClean="0"/>
              <a:t>Drift Tube Example: ATLAS MDT.</a:t>
            </a:r>
            <a:endParaRPr lang="en-US" dirty="0"/>
          </a:p>
        </p:txBody>
      </p:sp>
      <p:pic>
        <p:nvPicPr>
          <p:cNvPr id="4" name="Picture 4" descr="mdt"/>
          <p:cNvPicPr>
            <a:picLocks noChangeAspect="1" noChangeArrowheads="1"/>
          </p:cNvPicPr>
          <p:nvPr/>
        </p:nvPicPr>
        <p:blipFill>
          <a:blip r:embed="rId2"/>
          <a:srcRect l="1389" r="4167" b="6316"/>
          <a:stretch>
            <a:fillRect/>
          </a:stretch>
        </p:blipFill>
        <p:spPr bwMode="auto">
          <a:xfrm>
            <a:off x="76200" y="1530040"/>
            <a:ext cx="4495800" cy="294210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915" y="4667023"/>
            <a:ext cx="5562600" cy="21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Drift tubes mechanical parameters:</a:t>
            </a:r>
          </a:p>
          <a:p>
            <a:pPr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Tube Radius :                     15 mm</a:t>
            </a:r>
          </a:p>
          <a:p>
            <a:pPr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Tube thickness                400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charset="2"/>
              </a:rPr>
              <a:t>m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</a:p>
          <a:p>
            <a:pPr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Wire diameter.                  50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charset="2"/>
              </a:rPr>
              <a:t>m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</a:p>
          <a:p>
            <a:pPr eaLnBrk="0" hangingPunct="0">
              <a:lnSpc>
                <a:spcPct val="90000"/>
              </a:lnSpc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Tube length:                      1-6 </a:t>
            </a:r>
            <a:r>
              <a:rPr lang="en-US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mt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Chamber mech. Precision   20 </a:t>
            </a:r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charset="2"/>
              </a:rPr>
              <a:t>m</a:t>
            </a:r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</a:p>
          <a:p>
            <a:pPr eaLnBrk="0" hangingPunct="0">
              <a:lnSpc>
                <a:spcPct val="90000"/>
              </a:lnSpc>
            </a:pPr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Two </a:t>
            </a:r>
            <a:r>
              <a:rPr lang="en-US" sz="2000" b="1" dirty="0" err="1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Multilayers</a:t>
            </a:r>
            <a:r>
              <a:rPr lang="en-US" sz="2000" b="1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of 3 or 4 layers each.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0" y="1382475"/>
            <a:ext cx="37842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Operating Conditions</a:t>
            </a:r>
            <a:endParaRPr lang="en-US" sz="2400" u="sng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Gas Mixture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: 93 % </a:t>
            </a:r>
            <a:r>
              <a:rPr lang="en-US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Ar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7% CO</a:t>
            </a:r>
            <a:r>
              <a:rPr lang="en-US" sz="2000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2</a:t>
            </a:r>
          </a:p>
          <a:p>
            <a:pPr eaLnBrk="0" hangingPunct="0">
              <a:lnSpc>
                <a:spcPct val="15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Absolute pressure: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3 Bar </a:t>
            </a:r>
            <a:endParaRPr lang="en-US" sz="2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HV:	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       3080 V</a:t>
            </a:r>
          </a:p>
          <a:p>
            <a:pPr eaLnBrk="0" hangingPunct="0">
              <a:lnSpc>
                <a:spcPct val="15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Gas Gain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: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     2x10</a:t>
            </a:r>
            <a:r>
              <a:rPr lang="en-US" sz="2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4 </a:t>
            </a:r>
          </a:p>
          <a:p>
            <a:pPr eaLnBrk="0" hangingPunct="0">
              <a:lnSpc>
                <a:spcPct val="15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Threshold: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  25 electrons</a:t>
            </a:r>
          </a:p>
        </p:txBody>
      </p:sp>
      <p:pic>
        <p:nvPicPr>
          <p:cNvPr id="11" name="Picture 10" descr="MDT Resolu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746" y="4084505"/>
            <a:ext cx="4089730" cy="27734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03043" y="4166906"/>
            <a:ext cx="207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 Hit resolution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8" y="966469"/>
            <a:ext cx="4562322" cy="53714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MDT performance </a:t>
            </a:r>
            <a:r>
              <a:rPr lang="en-US" dirty="0" err="1" smtClean="0"/>
              <a:t>vs</a:t>
            </a:r>
            <a:r>
              <a:rPr lang="en-US" dirty="0" smtClean="0"/>
              <a:t> hit rate</a:t>
            </a:r>
          </a:p>
          <a:p>
            <a:pPr lvl="1"/>
            <a:r>
              <a:rPr lang="en-US" dirty="0" smtClean="0"/>
              <a:t>Perfectly adequate for the rates foreseen in the Barrel and part of End Cap region</a:t>
            </a:r>
          </a:p>
          <a:p>
            <a:pPr lvl="1"/>
            <a:r>
              <a:rPr lang="en-US" dirty="0" smtClean="0"/>
              <a:t>Not enough rate capabilities for the inner region of the End Cap at luminosities exceeding 2x10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-1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Using smaller diameter tubes can enhance the rate performance 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Using Drift Tubes in the Central-Forward region of an </a:t>
            </a:r>
            <a:r>
              <a:rPr lang="en-US" b="1" dirty="0" err="1" smtClean="0">
                <a:solidFill>
                  <a:srgbClr val="FFFF00"/>
                </a:solidFill>
              </a:rPr>
              <a:t>LHeC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muon</a:t>
            </a:r>
            <a:r>
              <a:rPr lang="en-US" b="1" dirty="0" smtClean="0">
                <a:solidFill>
                  <a:srgbClr val="FFFF00"/>
                </a:solidFill>
              </a:rPr>
              <a:t> detector should not be a problem.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MDT-rate-efficiency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824397"/>
            <a:ext cx="4466134" cy="2995984"/>
          </a:xfrm>
          <a:prstGeom prst="rect">
            <a:avLst/>
          </a:prstGeom>
        </p:spPr>
      </p:pic>
      <p:pic>
        <p:nvPicPr>
          <p:cNvPr id="5" name="Picture 4" descr="MDT-resolution-rat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802" y="3938769"/>
            <a:ext cx="4429252" cy="2882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9" y="869710"/>
            <a:ext cx="5138379" cy="589153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Trigger chambers requirements:</a:t>
            </a:r>
          </a:p>
          <a:p>
            <a:pPr lvl="1"/>
            <a:r>
              <a:rPr lang="en-US" dirty="0" smtClean="0"/>
              <a:t>Time resolution adequate to resolve the Bunch ID (few ns)</a:t>
            </a:r>
          </a:p>
          <a:p>
            <a:pPr lvl="1"/>
            <a:r>
              <a:rPr lang="en-US" dirty="0" smtClean="0"/>
              <a:t>Moderate Space resolution to define Coincidence Roads (cm)</a:t>
            </a:r>
          </a:p>
          <a:p>
            <a:r>
              <a:rPr lang="en-US" dirty="0" smtClean="0"/>
              <a:t>Both ATLAS and CMS use RPC (+DT, CMS) in the Barrel Region </a:t>
            </a:r>
          </a:p>
          <a:p>
            <a:r>
              <a:rPr lang="en-US" dirty="0" smtClean="0"/>
              <a:t>ATLAS uses </a:t>
            </a:r>
            <a:r>
              <a:rPr lang="en-US" dirty="0" smtClean="0"/>
              <a:t>TGC (|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latin typeface="Symbol" charset="2"/>
                <a:cs typeface="Symbol" charset="2"/>
              </a:rPr>
              <a:t>|</a:t>
            </a:r>
            <a:r>
              <a:rPr lang="en-US" dirty="0" smtClean="0"/>
              <a:t>&lt;2.4) </a:t>
            </a:r>
            <a:r>
              <a:rPr lang="en-US" dirty="0" smtClean="0"/>
              <a:t>due to better rate capabilities and CMS uses RPC in the End Cap region (|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latin typeface="Symbol" charset="2"/>
                <a:cs typeface="Symbol" charset="2"/>
              </a:rPr>
              <a:t>|</a:t>
            </a:r>
            <a:r>
              <a:rPr lang="en-US" dirty="0" smtClean="0"/>
              <a:t>&lt;1.6).</a:t>
            </a:r>
          </a:p>
          <a:p>
            <a:r>
              <a:rPr lang="en-US" dirty="0" smtClean="0"/>
              <a:t>New developments on RPC and TGC will improve both Spatial and Time resolution on these Detectors</a:t>
            </a:r>
          </a:p>
          <a:p>
            <a:pPr lvl="1"/>
            <a:r>
              <a:rPr lang="en-US" b="1" dirty="0" smtClean="0"/>
              <a:t>Possibility to use these detectors both for </a:t>
            </a:r>
            <a:r>
              <a:rPr lang="en-US" b="1" dirty="0" smtClean="0">
                <a:solidFill>
                  <a:srgbClr val="FFFF00"/>
                </a:solidFill>
              </a:rPr>
              <a:t>triggering and tracking </a:t>
            </a:r>
            <a:r>
              <a:rPr lang="en-US" b="1" dirty="0" smtClean="0"/>
              <a:t>in the Central-Forward region of the </a:t>
            </a:r>
            <a:r>
              <a:rPr lang="en-US" b="1" dirty="0" err="1" smtClean="0"/>
              <a:t>LHeC</a:t>
            </a:r>
            <a:r>
              <a:rPr lang="en-US" b="1" dirty="0" smtClean="0"/>
              <a:t>  </a:t>
            </a:r>
            <a:r>
              <a:rPr lang="en-US" b="1" dirty="0" err="1" smtClean="0"/>
              <a:t>Muon</a:t>
            </a:r>
            <a:r>
              <a:rPr lang="en-US" b="1" dirty="0" smtClean="0"/>
              <a:t> detector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425" y="916920"/>
            <a:ext cx="3327400" cy="3251200"/>
          </a:xfrm>
          <a:prstGeom prst="rect">
            <a:avLst/>
          </a:prstGeom>
        </p:spPr>
      </p:pic>
      <p:pic>
        <p:nvPicPr>
          <p:cNvPr id="5" name="Picture 4" descr="muonTriggerScheme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l="3287" t="54533" r="67999" b="16377"/>
          <a:stretch>
            <a:fillRect/>
          </a:stretch>
        </p:blipFill>
        <p:spPr bwMode="auto">
          <a:xfrm>
            <a:off x="5184349" y="4302328"/>
            <a:ext cx="3362476" cy="2458912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56" descr="RPCTimeResolu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241" y="3851880"/>
            <a:ext cx="3029516" cy="2917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7140"/>
            <a:ext cx="8229600" cy="618006"/>
          </a:xfrm>
        </p:spPr>
        <p:txBody>
          <a:bodyPr/>
          <a:lstStyle/>
          <a:p>
            <a:r>
              <a:rPr lang="en-US" dirty="0" err="1" smtClean="0"/>
              <a:t>RPCs</a:t>
            </a:r>
            <a:r>
              <a:rPr lang="en-US" dirty="0" smtClean="0"/>
              <a:t>: High efficiency and excellent time resolution</a:t>
            </a:r>
          </a:p>
          <a:p>
            <a:endParaRPr lang="en-US" dirty="0"/>
          </a:p>
        </p:txBody>
      </p:sp>
      <p:pic>
        <p:nvPicPr>
          <p:cNvPr id="79" name="Picture 80" descr="rcpc_aper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4" y="4335680"/>
            <a:ext cx="2623567" cy="196127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81" name="Group 4"/>
          <p:cNvGrpSpPr>
            <a:grpSpLocks/>
          </p:cNvGrpSpPr>
          <p:nvPr/>
        </p:nvGrpSpPr>
        <p:grpSpPr bwMode="auto">
          <a:xfrm>
            <a:off x="-12673" y="1255636"/>
            <a:ext cx="9261478" cy="2901950"/>
            <a:chOff x="96" y="2437"/>
            <a:chExt cx="5834" cy="1828"/>
          </a:xfrm>
        </p:grpSpPr>
        <p:sp>
          <p:nvSpPr>
            <p:cNvPr id="82" name="Text Box 5"/>
            <p:cNvSpPr txBox="1">
              <a:spLocks noChangeArrowheads="1"/>
            </p:cNvSpPr>
            <p:nvPr/>
          </p:nvSpPr>
          <p:spPr bwMode="auto">
            <a:xfrm>
              <a:off x="4088" y="2437"/>
              <a:ext cx="1842" cy="1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  <a:latin typeface="Times New Roman"/>
                  <a:cs typeface="Times New Roman"/>
                </a:rPr>
                <a:t>Operating Conditions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(</a:t>
              </a:r>
              <a:r>
                <a:rPr lang="en-US" sz="1700" dirty="0" err="1">
                  <a:solidFill>
                    <a:schemeClr val="tx2"/>
                  </a:solidFill>
                  <a:latin typeface="Times New Roman"/>
                  <a:cs typeface="Times New Roman"/>
                </a:rPr>
                <a:t>E</a:t>
              </a:r>
              <a:r>
                <a:rPr lang="en-US" sz="1700" baseline="-25000" dirty="0" err="1">
                  <a:solidFill>
                    <a:schemeClr val="tx2"/>
                  </a:solidFill>
                  <a:latin typeface="Times New Roman"/>
                  <a:cs typeface="Times New Roman"/>
                </a:rPr>
                <a:t>gas</a:t>
              </a: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~ 5 KV/mm)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Gas:  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C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2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H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2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F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4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 95% - C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4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H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10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 4.5% - SF</a:t>
              </a:r>
              <a:r>
                <a:rPr lang="en-GB" sz="1700" baseline="-25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6</a:t>
              </a: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 0.5% ;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sz="1700" b="1" dirty="0" err="1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</a:t>
              </a:r>
              <a:r>
                <a:rPr lang="en-US" sz="1700" baseline="-25000" dirty="0" err="1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bakelite</a:t>
              </a:r>
              <a:r>
                <a:rPr lang="en-US" sz="1700" baseline="-250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 </a:t>
              </a: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~ 2x10</a:t>
              </a:r>
              <a:r>
                <a:rPr lang="en-US" sz="1700" baseline="300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10 </a:t>
              </a:r>
              <a:r>
                <a:rPr lang="en-US" sz="1700" dirty="0" err="1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cm</a:t>
              </a: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 ;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Gas Gap </a:t>
              </a:r>
              <a:r>
                <a:rPr lang="en-US" sz="1700" dirty="0" err="1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d</a:t>
              </a:r>
              <a:r>
                <a:rPr lang="en-US" sz="1700" dirty="0">
                  <a:solidFill>
                    <a:schemeClr val="tx2"/>
                  </a:solidFill>
                  <a:latin typeface="Times New Roman"/>
                  <a:cs typeface="Times New Roman"/>
                  <a:sym typeface="Symbol" charset="2"/>
                </a:rPr>
                <a:t> = 2 mm ;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Graphite coated HV electrodes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GB" sz="17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Cu read out strips 30 mm </a:t>
              </a:r>
              <a:r>
                <a:rPr lang="en-GB" sz="1700" dirty="0" smtClean="0">
                  <a:solidFill>
                    <a:schemeClr val="tx2"/>
                  </a:solidFill>
                  <a:latin typeface="Times New Roman"/>
                  <a:cs typeface="Times New Roman"/>
                </a:rPr>
                <a:t>pitch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en-GB" sz="17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Time resolution </a:t>
              </a:r>
              <a:r>
                <a:rPr lang="en-US" sz="17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~2.0 ns</a:t>
              </a:r>
              <a:endParaRPr lang="en-GB" sz="17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83" name="Group 6"/>
            <p:cNvGrpSpPr>
              <a:grpSpLocks/>
            </p:cNvGrpSpPr>
            <p:nvPr/>
          </p:nvGrpSpPr>
          <p:grpSpPr bwMode="auto">
            <a:xfrm>
              <a:off x="96" y="2516"/>
              <a:ext cx="3840" cy="1550"/>
              <a:chOff x="96" y="2564"/>
              <a:chExt cx="3840" cy="1550"/>
            </a:xfrm>
          </p:grpSpPr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117" y="2628"/>
                <a:ext cx="3744" cy="1443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2857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5" name="Group 8"/>
              <p:cNvGrpSpPr>
                <a:grpSpLocks/>
              </p:cNvGrpSpPr>
              <p:nvPr/>
            </p:nvGrpSpPr>
            <p:grpSpPr bwMode="auto">
              <a:xfrm>
                <a:off x="96" y="2564"/>
                <a:ext cx="3840" cy="1550"/>
                <a:chOff x="240" y="2612"/>
                <a:chExt cx="3840" cy="1550"/>
              </a:xfrm>
            </p:grpSpPr>
            <p:grpSp>
              <p:nvGrpSpPr>
                <p:cNvPr id="86" name="Group 9"/>
                <p:cNvGrpSpPr>
                  <a:grpSpLocks/>
                </p:cNvGrpSpPr>
                <p:nvPr/>
              </p:nvGrpSpPr>
              <p:grpSpPr bwMode="auto">
                <a:xfrm>
                  <a:off x="240" y="2890"/>
                  <a:ext cx="3160" cy="1015"/>
                  <a:chOff x="192" y="2416"/>
                  <a:chExt cx="3824" cy="1472"/>
                </a:xfrm>
              </p:grpSpPr>
              <p:grpSp>
                <p:nvGrpSpPr>
                  <p:cNvPr id="118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192" y="2416"/>
                    <a:ext cx="3824" cy="1472"/>
                    <a:chOff x="837" y="2304"/>
                    <a:chExt cx="3824" cy="1472"/>
                  </a:xfrm>
                </p:grpSpPr>
                <p:grpSp>
                  <p:nvGrpSpPr>
                    <p:cNvPr id="121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4" y="2402"/>
                      <a:ext cx="3077" cy="1180"/>
                      <a:chOff x="2585" y="1250"/>
                      <a:chExt cx="3077" cy="1180"/>
                    </a:xfrm>
                  </p:grpSpPr>
                  <p:grpSp>
                    <p:nvGrpSpPr>
                      <p:cNvPr id="131" name="Group 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2" y="1250"/>
                        <a:ext cx="3070" cy="1180"/>
                        <a:chOff x="397" y="1069"/>
                        <a:chExt cx="2592" cy="892"/>
                      </a:xfrm>
                    </p:grpSpPr>
                    <p:sp>
                      <p:nvSpPr>
                        <p:cNvPr id="134" name="Rectangle 1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738"/>
                          <a:ext cx="438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5" name="Rectangle 1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68" y="1738"/>
                          <a:ext cx="34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6" name="Rectangle 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36" y="1738"/>
                          <a:ext cx="437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" name="Rectangle 1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84" y="1738"/>
                          <a:ext cx="34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8" name="Rectangl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51" y="1738"/>
                          <a:ext cx="438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" name="Rectangl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07" y="1738"/>
                          <a:ext cx="34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0" name="Rectangl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74" y="1738"/>
                          <a:ext cx="438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1" name="Rectangle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45" y="1738"/>
                          <a:ext cx="34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2" name="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013" y="1738"/>
                          <a:ext cx="437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3" name="Rectangle 22" descr="Large confetti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775"/>
                          <a:ext cx="2592" cy="149"/>
                        </a:xfrm>
                        <a:prstGeom prst="rect">
                          <a:avLst/>
                        </a:prstGeom>
                        <a:pattFill prst="lgConfetti">
                          <a:fgClr>
                            <a:schemeClr val="accent1"/>
                          </a:fgClr>
                          <a:bgClr>
                            <a:schemeClr val="bg1"/>
                          </a:bgClr>
                        </a:patt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4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924"/>
                          <a:ext cx="2592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5" name="Rectangle 24" descr="Walnut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589"/>
                          <a:ext cx="2592" cy="149"/>
                        </a:xfrm>
                        <a:prstGeom prst="rect">
                          <a:avLst/>
                        </a:prstGeom>
                        <a:blipFill dpi="0" rotWithShape="0">
                          <a:blip r:embed="rId4"/>
                          <a:srcRect/>
                          <a:tile tx="0" ty="0" sx="100000" sy="100000" flip="none" algn="tl"/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6" name="Rectangle 25" descr="Walnut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292"/>
                          <a:ext cx="2592" cy="149"/>
                        </a:xfrm>
                        <a:prstGeom prst="rect">
                          <a:avLst/>
                        </a:prstGeom>
                        <a:blipFill dpi="0" rotWithShape="0">
                          <a:blip r:embed="rId4"/>
                          <a:srcRect/>
                          <a:tile tx="0" ty="0" sx="100000" sy="100000" flip="none" algn="tl"/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7" name="Rectangle 26" descr="Large confetti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106"/>
                          <a:ext cx="2592" cy="149"/>
                        </a:xfrm>
                        <a:prstGeom prst="rect">
                          <a:avLst/>
                        </a:prstGeom>
                        <a:pattFill prst="lgConfetti">
                          <a:fgClr>
                            <a:schemeClr val="accent1"/>
                          </a:fgClr>
                          <a:bgClr>
                            <a:schemeClr val="bg1"/>
                          </a:bgClr>
                        </a:patt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8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255"/>
                          <a:ext cx="2592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" name="Rectangl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7" y="1069"/>
                          <a:ext cx="2592" cy="37"/>
                        </a:xfrm>
                        <a:prstGeom prst="rect">
                          <a:avLst/>
                        </a:prstGeom>
                        <a:solidFill>
                          <a:srgbClr val="CC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grpSp>
                      <p:nvGrpSpPr>
                        <p:cNvPr id="150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98" y="1441"/>
                          <a:ext cx="202" cy="148"/>
                          <a:chOff x="1554" y="2064"/>
                          <a:chExt cx="288" cy="192"/>
                        </a:xfrm>
                      </p:grpSpPr>
                      <p:sp>
                        <p:nvSpPr>
                          <p:cNvPr id="154" name="Rectangle 3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632" y="2064"/>
                            <a:ext cx="144" cy="192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  <a:gs pos="50000">
                                <a:srgbClr val="CCFFFF"/>
                              </a:gs>
                              <a:gs pos="10000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</a:gsLst>
                            <a:lin ang="5400000" scaled="1"/>
                          </a:gra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5" name="Rectangle 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554" y="2136"/>
                            <a:ext cx="288" cy="48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  <a:gs pos="50000">
                                <a:srgbClr val="CCFFFF"/>
                              </a:gs>
                              <a:gs pos="10000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</a:gsLst>
                            <a:lin ang="5400000" scaled="1"/>
                          </a:gra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1" name="Group 3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686" y="1441"/>
                          <a:ext cx="202" cy="148"/>
                          <a:chOff x="1554" y="2064"/>
                          <a:chExt cx="288" cy="192"/>
                        </a:xfrm>
                      </p:grpSpPr>
                      <p:sp>
                        <p:nvSpPr>
                          <p:cNvPr id="152" name="Rectangle 3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632" y="2064"/>
                            <a:ext cx="144" cy="192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  <a:gs pos="50000">
                                <a:srgbClr val="CCFFFF"/>
                              </a:gs>
                              <a:gs pos="10000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</a:gsLst>
                            <a:lin ang="5400000" scaled="1"/>
                          </a:gra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" name="Rectangle 3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554" y="2136"/>
                            <a:ext cx="288" cy="48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  <a:gs pos="50000">
                                <a:srgbClr val="CCFFFF"/>
                              </a:gs>
                              <a:gs pos="100000">
                                <a:srgbClr val="CCFFFF">
                                  <a:gamma/>
                                  <a:shade val="46275"/>
                                  <a:invGamma/>
                                </a:srgbClr>
                              </a:gs>
                            </a:gsLst>
                            <a:lin ang="5400000" scaled="1"/>
                          </a:grad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32" name="Rectangle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85" y="1529"/>
                        <a:ext cx="3072" cy="48"/>
                      </a:xfrm>
                      <a:prstGeom prst="rect">
                        <a:avLst/>
                      </a:prstGeom>
                      <a:solidFill>
                        <a:srgbClr val="33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" name="Rectangle 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85" y="2085"/>
                        <a:ext cx="3072" cy="48"/>
                      </a:xfrm>
                      <a:prstGeom prst="rect">
                        <a:avLst/>
                      </a:prstGeom>
                      <a:solidFill>
                        <a:srgbClr val="33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2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7" y="2304"/>
                      <a:ext cx="747" cy="1472"/>
                      <a:chOff x="837" y="2304"/>
                      <a:chExt cx="747" cy="1472"/>
                    </a:xfrm>
                  </p:grpSpPr>
                  <p:sp>
                    <p:nvSpPr>
                      <p:cNvPr id="123" name="Line 3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104" y="2702"/>
                        <a:ext cx="480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" name="Line 3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104" y="3264"/>
                        <a:ext cx="480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Line 4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4" y="2325"/>
                        <a:ext cx="0" cy="38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4" y="3257"/>
                        <a:ext cx="0" cy="38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7" name="Oval 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56" y="2304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3399FF"/>
                      </a:solidFill>
                      <a:ln w="952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37" y="3648"/>
                        <a:ext cx="528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54" y="3708"/>
                        <a:ext cx="288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29" y="3776"/>
                        <a:ext cx="144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3399FF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19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2784"/>
                    <a:ext cx="302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CC00"/>
                    </a:solidFill>
                    <a:round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0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979" y="3389"/>
                    <a:ext cx="302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CC00"/>
                    </a:solidFill>
                    <a:round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7" name="Group 48"/>
                <p:cNvGrpSpPr>
                  <a:grpSpLocks/>
                </p:cNvGrpSpPr>
                <p:nvPr/>
              </p:nvGrpSpPr>
              <p:grpSpPr bwMode="auto">
                <a:xfrm>
                  <a:off x="1472" y="2612"/>
                  <a:ext cx="756" cy="865"/>
                  <a:chOff x="1680" y="2011"/>
                  <a:chExt cx="912" cy="1253"/>
                </a:xfrm>
              </p:grpSpPr>
              <p:sp>
                <p:nvSpPr>
                  <p:cNvPr id="11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2304"/>
                    <a:ext cx="192" cy="96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6" name="Line 5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2304"/>
                    <a:ext cx="48" cy="62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7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0" y="2011"/>
                    <a:ext cx="912" cy="4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>
                        <a:latin typeface="Tahoma" charset="0"/>
                      </a:rPr>
                      <a:t>Bakelite Plates</a:t>
                    </a:r>
                  </a:p>
                </p:txBody>
              </p:sp>
            </p:grpSp>
            <p:grpSp>
              <p:nvGrpSpPr>
                <p:cNvPr id="88" name="Group 52"/>
                <p:cNvGrpSpPr>
                  <a:grpSpLocks/>
                </p:cNvGrpSpPr>
                <p:nvPr/>
              </p:nvGrpSpPr>
              <p:grpSpPr bwMode="auto">
                <a:xfrm>
                  <a:off x="1939" y="2750"/>
                  <a:ext cx="751" cy="929"/>
                  <a:chOff x="2256" y="2208"/>
                  <a:chExt cx="912" cy="1344"/>
                </a:xfrm>
              </p:grpSpPr>
              <p:sp>
                <p:nvSpPr>
                  <p:cNvPr id="112" name="Line 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2" y="2400"/>
                    <a:ext cx="96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3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2688" y="2400"/>
                    <a:ext cx="96" cy="115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4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6" y="2208"/>
                    <a:ext cx="912" cy="27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>
                        <a:latin typeface="Tahoma" charset="0"/>
                      </a:rPr>
                      <a:t>Foam</a:t>
                    </a:r>
                  </a:p>
                </p:txBody>
              </p:sp>
            </p:grpSp>
            <p:grpSp>
              <p:nvGrpSpPr>
                <p:cNvPr id="89" name="Group 56"/>
                <p:cNvGrpSpPr>
                  <a:grpSpLocks/>
                </p:cNvGrpSpPr>
                <p:nvPr/>
              </p:nvGrpSpPr>
              <p:grpSpPr bwMode="auto">
                <a:xfrm>
                  <a:off x="1113" y="3379"/>
                  <a:ext cx="2063" cy="770"/>
                  <a:chOff x="1248" y="3120"/>
                  <a:chExt cx="2496" cy="1115"/>
                </a:xfrm>
              </p:grpSpPr>
              <p:sp>
                <p:nvSpPr>
                  <p:cNvPr id="109" name="Line 5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248" y="3120"/>
                    <a:ext cx="1344" cy="76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0" name="Line 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3120"/>
                    <a:ext cx="1152" cy="76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1" name="Text 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0" y="3763"/>
                    <a:ext cx="913" cy="4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 dirty="0">
                        <a:latin typeface="Tahoma" charset="0"/>
                      </a:rPr>
                      <a:t>PET spacers</a:t>
                    </a:r>
                  </a:p>
                </p:txBody>
              </p:sp>
            </p:grpSp>
            <p:grpSp>
              <p:nvGrpSpPr>
                <p:cNvPr id="90" name="Group 60"/>
                <p:cNvGrpSpPr>
                  <a:grpSpLocks/>
                </p:cNvGrpSpPr>
                <p:nvPr/>
              </p:nvGrpSpPr>
              <p:grpSpPr bwMode="auto">
                <a:xfrm>
                  <a:off x="2920" y="3144"/>
                  <a:ext cx="760" cy="1018"/>
                  <a:chOff x="3408" y="2784"/>
                  <a:chExt cx="912" cy="1475"/>
                </a:xfrm>
              </p:grpSpPr>
              <p:sp>
                <p:nvSpPr>
                  <p:cNvPr id="106" name="Line 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8" y="2784"/>
                    <a:ext cx="48" cy="110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7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696" y="3360"/>
                    <a:ext cx="192" cy="52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8" name="Text 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08" y="3786"/>
                    <a:ext cx="912" cy="4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 dirty="0">
                        <a:latin typeface="Tahoma" charset="0"/>
                      </a:rPr>
                      <a:t>Graphite electrodes</a:t>
                    </a:r>
                  </a:p>
                </p:txBody>
              </p:sp>
            </p:grpSp>
            <p:grpSp>
              <p:nvGrpSpPr>
                <p:cNvPr id="91" name="Group 64"/>
                <p:cNvGrpSpPr>
                  <a:grpSpLocks/>
                </p:cNvGrpSpPr>
                <p:nvPr/>
              </p:nvGrpSpPr>
              <p:grpSpPr bwMode="auto">
                <a:xfrm>
                  <a:off x="716" y="2653"/>
                  <a:ext cx="754" cy="498"/>
                  <a:chOff x="768" y="2065"/>
                  <a:chExt cx="912" cy="719"/>
                </a:xfrm>
              </p:grpSpPr>
              <p:sp>
                <p:nvSpPr>
                  <p:cNvPr id="104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2352"/>
                    <a:ext cx="144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5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8" y="2065"/>
                    <a:ext cx="912" cy="4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>
                        <a:latin typeface="Tahoma" charset="0"/>
                      </a:rPr>
                      <a:t>X readout strips</a:t>
                    </a:r>
                  </a:p>
                </p:txBody>
              </p:sp>
            </p:grpSp>
            <p:sp>
              <p:nvSpPr>
                <p:cNvPr id="92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240" y="2727"/>
                  <a:ext cx="436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 sz="2000" b="1">
                      <a:latin typeface="Tahoma" charset="0"/>
                    </a:rPr>
                    <a:t>HV</a:t>
                  </a:r>
                </a:p>
              </p:txBody>
            </p:sp>
            <p:grpSp>
              <p:nvGrpSpPr>
                <p:cNvPr id="93" name="Group 68"/>
                <p:cNvGrpSpPr>
                  <a:grpSpLocks/>
                </p:cNvGrpSpPr>
                <p:nvPr/>
              </p:nvGrpSpPr>
              <p:grpSpPr bwMode="auto">
                <a:xfrm>
                  <a:off x="954" y="3573"/>
                  <a:ext cx="755" cy="583"/>
                  <a:chOff x="1056" y="3408"/>
                  <a:chExt cx="912" cy="845"/>
                </a:xfrm>
              </p:grpSpPr>
              <p:sp>
                <p:nvSpPr>
                  <p:cNvPr id="101" name="Line 6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344" y="3408"/>
                    <a:ext cx="144" cy="48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88" y="3408"/>
                    <a:ext cx="192" cy="48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6" y="3780"/>
                    <a:ext cx="912" cy="4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 dirty="0">
                        <a:latin typeface="Tahoma" charset="0"/>
                      </a:rPr>
                      <a:t>Y readout strips</a:t>
                    </a:r>
                  </a:p>
                </p:txBody>
              </p:sp>
            </p:grpSp>
            <p:grpSp>
              <p:nvGrpSpPr>
                <p:cNvPr id="94" name="Group 72"/>
                <p:cNvGrpSpPr>
                  <a:grpSpLocks/>
                </p:cNvGrpSpPr>
                <p:nvPr/>
              </p:nvGrpSpPr>
              <p:grpSpPr bwMode="auto">
                <a:xfrm>
                  <a:off x="3278" y="2832"/>
                  <a:ext cx="802" cy="913"/>
                  <a:chOff x="3278" y="2832"/>
                  <a:chExt cx="802" cy="913"/>
                </a:xfrm>
              </p:grpSpPr>
              <p:grpSp>
                <p:nvGrpSpPr>
                  <p:cNvPr id="97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3374" y="3028"/>
                    <a:ext cx="274" cy="717"/>
                    <a:chOff x="3374" y="3028"/>
                    <a:chExt cx="274" cy="717"/>
                  </a:xfrm>
                </p:grpSpPr>
                <p:sp>
                  <p:nvSpPr>
                    <p:cNvPr id="99" name="Line 7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416" y="3120"/>
                      <a:ext cx="219" cy="62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7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374" y="3028"/>
                      <a:ext cx="274" cy="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8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" y="2832"/>
                    <a:ext cx="802" cy="3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0" hangingPunct="0">
                      <a:spcBef>
                        <a:spcPct val="50000"/>
                      </a:spcBef>
                    </a:pPr>
                    <a:r>
                      <a:rPr lang="en-US" sz="1400" b="1">
                        <a:latin typeface="Tahoma" charset="0"/>
                      </a:rPr>
                      <a:t>Grounded planes</a:t>
                    </a:r>
                  </a:p>
                </p:txBody>
              </p:sp>
            </p:grpSp>
            <p:sp>
              <p:nvSpPr>
                <p:cNvPr id="95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660" y="2784"/>
                  <a:ext cx="124" cy="56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2400" y="2640"/>
                  <a:ext cx="91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 sz="1400" b="1">
                      <a:latin typeface="Tahoma" charset="0"/>
                    </a:rPr>
                    <a:t>Gas </a:t>
                  </a:r>
                </a:p>
              </p:txBody>
            </p:sp>
          </p:grpSp>
        </p:grpSp>
      </p:grpSp>
      <p:pic>
        <p:nvPicPr>
          <p:cNvPr id="156" name="Picture 155" descr="rpc2011GapEfficienc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4044" y="3839785"/>
            <a:ext cx="3088722" cy="2929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Technologies: Trigger</a:t>
            </a:r>
            <a:endParaRPr lang="en-US" dirty="0"/>
          </a:p>
        </p:txBody>
      </p:sp>
      <p:sp>
        <p:nvSpPr>
          <p:cNvPr id="90" name="Text Box 5"/>
          <p:cNvSpPr txBox="1">
            <a:spLocks noChangeArrowheads="1"/>
          </p:cNvSpPr>
          <p:nvPr/>
        </p:nvSpPr>
        <p:spPr bwMode="auto">
          <a:xfrm>
            <a:off x="3689048" y="1165432"/>
            <a:ext cx="4985056" cy="5294959"/>
          </a:xfrm>
          <a:prstGeom prst="rect">
            <a:avLst/>
          </a:prstGeom>
          <a:solidFill>
            <a:srgbClr val="00009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MWPC with small cathode-cathode distance: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Anode pitch:                      1.8  mm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Anode-Cathode dist:          1.4  mm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Cathode-Cathode dist:       2.8 mm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Operating conditions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Gas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: 55 % CO</a:t>
            </a:r>
            <a:r>
              <a:rPr lang="en-US" sz="2000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, 45 % N-Pentane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HV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: 3.1 KV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Saturated avalanche mode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Very short drift time due to the thin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gap: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	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     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ensures the good time resolution needed for Bunch Crossing ID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Wire signal used to provide the </a:t>
            </a:r>
            <a:r>
              <a:rPr lang="en-US" sz="2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trigger</a:t>
            </a:r>
          </a:p>
          <a:p>
            <a:pPr eaLnBrk="0" hangingPunct="0">
              <a:lnSpc>
                <a:spcPct val="110000"/>
              </a:lnSpc>
            </a:pPr>
            <a:r>
              <a:rPr lang="en-US" sz="2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Strip </a:t>
            </a:r>
            <a:r>
              <a:rPr lang="en-US" sz="2000" dirty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signals used for the second </a:t>
            </a:r>
            <a:r>
              <a:rPr lang="en-US" sz="2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coordinate (&lt; cm resolution)</a:t>
            </a:r>
            <a:endParaRPr lang="en-US" sz="2000" dirty="0">
              <a:solidFill>
                <a:srgbClr val="EEECE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93" name="Picture 7" descr="DSCF0029"/>
          <p:cNvPicPr>
            <a:picLocks noChangeAspect="1" noChangeArrowheads="1"/>
          </p:cNvPicPr>
          <p:nvPr/>
        </p:nvPicPr>
        <p:blipFill>
          <a:blip r:embed="rId3"/>
          <a:srcRect t="4167" r="7408"/>
          <a:stretch>
            <a:fillRect/>
          </a:stretch>
        </p:blipFill>
        <p:spPr bwMode="auto">
          <a:xfrm>
            <a:off x="613447" y="3767660"/>
            <a:ext cx="2168449" cy="299246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</p:pic>
      <p:grpSp>
        <p:nvGrpSpPr>
          <p:cNvPr id="97" name="Group 11"/>
          <p:cNvGrpSpPr>
            <a:grpSpLocks/>
          </p:cNvGrpSpPr>
          <p:nvPr/>
        </p:nvGrpSpPr>
        <p:grpSpPr bwMode="auto">
          <a:xfrm>
            <a:off x="88295" y="922483"/>
            <a:ext cx="3352800" cy="2744787"/>
            <a:chOff x="192" y="576"/>
            <a:chExt cx="2112" cy="1729"/>
          </a:xfrm>
        </p:grpSpPr>
        <p:pic>
          <p:nvPicPr>
            <p:cNvPr id="118" name="Picture 12"/>
            <p:cNvPicPr>
              <a:picLocks noChangeAspect="1" noChangeArrowheads="1"/>
            </p:cNvPicPr>
            <p:nvPr/>
          </p:nvPicPr>
          <p:blipFill>
            <a:blip r:embed="rId4"/>
            <a:srcRect l="27000" t="12000" r="3999" b="12666"/>
            <a:stretch>
              <a:fillRect/>
            </a:stretch>
          </p:blipFill>
          <p:spPr bwMode="auto">
            <a:xfrm>
              <a:off x="192" y="576"/>
              <a:ext cx="2112" cy="1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121" name="Object 13"/>
            <p:cNvGraphicFramePr>
              <a:graphicFrameLocks noChangeAspect="1"/>
            </p:cNvGraphicFramePr>
            <p:nvPr/>
          </p:nvGraphicFramePr>
          <p:xfrm>
            <a:off x="1143" y="1104"/>
            <a:ext cx="196" cy="240"/>
          </p:xfrm>
          <a:graphic>
            <a:graphicData uri="http://schemas.openxmlformats.org/presentationml/2006/ole">
              <p:oleObj spid="_x0000_s51202" name="Equation" r:id="rId5" imgW="114597" imgH="139975" progId="Equation.3">
                <p:embed/>
              </p:oleObj>
            </a:graphicData>
          </a:graphic>
        </p:graphicFrame>
        <p:graphicFrame>
          <p:nvGraphicFramePr>
            <p:cNvPr id="122" name="Object 14"/>
            <p:cNvGraphicFramePr>
              <a:graphicFrameLocks noChangeAspect="1"/>
            </p:cNvGraphicFramePr>
            <p:nvPr/>
          </p:nvGraphicFramePr>
          <p:xfrm>
            <a:off x="1632" y="1584"/>
            <a:ext cx="246" cy="384"/>
          </p:xfrm>
          <a:graphic>
            <a:graphicData uri="http://schemas.openxmlformats.org/presentationml/2006/ole">
              <p:oleObj spid="_x0000_s51203" name="Equation" r:id="rId6" imgW="114498" imgH="177888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Detectors for the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620" y="1065102"/>
            <a:ext cx="4114800" cy="515969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sTGC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Small strips TGC are considered for </a:t>
            </a:r>
            <a:r>
              <a:rPr lang="en-US" dirty="0" smtClean="0">
                <a:solidFill>
                  <a:srgbClr val="FFFF00"/>
                </a:solidFill>
              </a:rPr>
              <a:t>tracking and trigger </a:t>
            </a:r>
            <a:r>
              <a:rPr lang="en-US" dirty="0" smtClean="0"/>
              <a:t>in the ATLAS New Small Wheel project.</a:t>
            </a:r>
          </a:p>
          <a:p>
            <a:pPr lvl="1"/>
            <a:r>
              <a:rPr lang="en-US" dirty="0" smtClean="0"/>
              <a:t>Charge on </a:t>
            </a:r>
            <a:r>
              <a:rPr lang="en-US" dirty="0" smtClean="0">
                <a:solidFill>
                  <a:srgbClr val="FFFF00"/>
                </a:solidFill>
              </a:rPr>
              <a:t>3 mm strips</a:t>
            </a:r>
            <a:r>
              <a:rPr lang="en-US" dirty="0" smtClean="0"/>
              <a:t>, read-out with Time over Threshold technique will ensure  ~</a:t>
            </a:r>
            <a:r>
              <a:rPr lang="en-US" dirty="0" smtClean="0">
                <a:solidFill>
                  <a:srgbClr val="FFFF00"/>
                </a:solidFill>
              </a:rPr>
              <a:t>100 </a:t>
            </a:r>
            <a:r>
              <a:rPr lang="en-US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FF00"/>
                </a:solidFill>
              </a:rPr>
              <a:t>m space resolution at trigger level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Time resolution (same as for Standard TGC)  adequate for BC ID.  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414" y="3833517"/>
            <a:ext cx="4209398" cy="299568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084" y="822717"/>
            <a:ext cx="4209398" cy="298001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839724" y="741637"/>
            <a:ext cx="2720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Test Beam Result 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Space Resolution&lt; 100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39724" y="3802736"/>
            <a:ext cx="272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Test Beam Result 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Angular Resolution&lt; 0.5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395" y="966470"/>
            <a:ext cx="8686800" cy="5159694"/>
          </a:xfrm>
        </p:spPr>
        <p:txBody>
          <a:bodyPr/>
          <a:lstStyle/>
          <a:p>
            <a:r>
              <a:rPr lang="en-US" dirty="0" smtClean="0"/>
              <a:t>Review of LHC </a:t>
            </a:r>
            <a:r>
              <a:rPr lang="en-US" dirty="0" err="1" smtClean="0"/>
              <a:t>Muon</a:t>
            </a:r>
            <a:r>
              <a:rPr lang="en-US" dirty="0" smtClean="0"/>
              <a:t> Systems</a:t>
            </a:r>
          </a:p>
          <a:p>
            <a:pPr lvl="1"/>
            <a:r>
              <a:rPr lang="en-US" dirty="0" smtClean="0"/>
              <a:t>Different Magnetic Field configurations</a:t>
            </a:r>
          </a:p>
          <a:p>
            <a:pPr lvl="1"/>
            <a:r>
              <a:rPr lang="en-US" dirty="0" smtClean="0"/>
              <a:t>ATLAS &amp; CMS</a:t>
            </a:r>
          </a:p>
          <a:p>
            <a:pPr lvl="1"/>
            <a:r>
              <a:rPr lang="en-US" dirty="0" smtClean="0"/>
              <a:t>Installation and Commissioning</a:t>
            </a:r>
          </a:p>
          <a:p>
            <a:pPr lvl="1"/>
            <a:r>
              <a:rPr lang="en-US" dirty="0" smtClean="0"/>
              <a:t>Performance</a:t>
            </a:r>
          </a:p>
          <a:p>
            <a:r>
              <a:rPr lang="en-US" dirty="0" smtClean="0"/>
              <a:t>Review of  </a:t>
            </a:r>
            <a:r>
              <a:rPr lang="en-US" dirty="0" err="1" smtClean="0"/>
              <a:t>Muon</a:t>
            </a:r>
            <a:r>
              <a:rPr lang="en-US" dirty="0" smtClean="0"/>
              <a:t> Detector Technologies</a:t>
            </a:r>
          </a:p>
          <a:p>
            <a:pPr lvl="1"/>
            <a:r>
              <a:rPr lang="en-US" dirty="0" smtClean="0"/>
              <a:t>Technologies considered for the LHC experiments Upgrades.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Physics at </a:t>
            </a:r>
            <a:r>
              <a:rPr lang="en-US" dirty="0" err="1" smtClean="0"/>
              <a:t>LHeC</a:t>
            </a:r>
            <a:r>
              <a:rPr lang="en-US" dirty="0" smtClean="0"/>
              <a:t> </a:t>
            </a:r>
          </a:p>
          <a:p>
            <a:r>
              <a:rPr lang="en-US" dirty="0" smtClean="0"/>
              <a:t>Possible </a:t>
            </a:r>
            <a:r>
              <a:rPr lang="en-US" dirty="0" err="1" smtClean="0"/>
              <a:t>Muon</a:t>
            </a:r>
            <a:r>
              <a:rPr lang="en-US" dirty="0" smtClean="0"/>
              <a:t> System for </a:t>
            </a:r>
            <a:r>
              <a:rPr lang="en-US" dirty="0" err="1" smtClean="0"/>
              <a:t>LHeC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257" y="3919212"/>
            <a:ext cx="4459045" cy="2814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Detectors for the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6470"/>
            <a:ext cx="4114800" cy="515969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mRPC</a:t>
            </a:r>
            <a:r>
              <a:rPr lang="en-US" dirty="0" smtClean="0"/>
              <a:t>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/>
              <a:t>of new Front End electronics extends the Rate Capability in the 10 KHz/cm</a:t>
            </a:r>
            <a:r>
              <a:rPr lang="en-US" baseline="30000" dirty="0" smtClean="0"/>
              <a:t>2</a:t>
            </a:r>
            <a:r>
              <a:rPr lang="en-US" dirty="0" smtClean="0"/>
              <a:t> range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Time </a:t>
            </a:r>
            <a:r>
              <a:rPr lang="en-US" dirty="0" smtClean="0"/>
              <a:t>resolution improvements down to sub ns range (New electronics and smaller </a:t>
            </a:r>
            <a:r>
              <a:rPr lang="en-US" dirty="0" err="1" smtClean="0"/>
              <a:t>backelite</a:t>
            </a:r>
            <a:r>
              <a:rPr lang="en-US" dirty="0" smtClean="0"/>
              <a:t> thickness )</a:t>
            </a:r>
          </a:p>
          <a:p>
            <a:pPr lvl="1"/>
            <a:r>
              <a:rPr lang="en-US" dirty="0" smtClean="0"/>
              <a:t>Space resolution using COG technique with 3 mm strips  in the 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range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452" y="857615"/>
            <a:ext cx="3930348" cy="14439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357" y="2333170"/>
            <a:ext cx="3930348" cy="1514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44385" y="967624"/>
            <a:ext cx="253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Signal for 2 mm </a:t>
            </a:r>
            <a:r>
              <a:rPr lang="en-US" dirty="0" err="1" smtClean="0">
                <a:solidFill>
                  <a:srgbClr val="FF0000"/>
                </a:solidFill>
              </a:rPr>
              <a:t>backelite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1170" y="2510949"/>
            <a:ext cx="253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Signal for 1 mm </a:t>
            </a:r>
            <a:r>
              <a:rPr lang="en-US" dirty="0" err="1" smtClean="0">
                <a:solidFill>
                  <a:srgbClr val="FF0000"/>
                </a:solidFill>
              </a:rPr>
              <a:t>backelite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2396" y="3847320"/>
            <a:ext cx="3011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Position resolution </a:t>
            </a:r>
            <a:r>
              <a:rPr lang="en-US" dirty="0" smtClean="0">
                <a:solidFill>
                  <a:srgbClr val="FF0000"/>
                </a:solidFill>
              </a:rPr>
              <a:t> 200 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m with</a:t>
            </a:r>
            <a:r>
              <a:rPr lang="en-US" dirty="0" smtClean="0">
                <a:solidFill>
                  <a:srgbClr val="FF0000"/>
                </a:solidFill>
              </a:rPr>
              <a:t> 3 </a:t>
            </a:r>
            <a:r>
              <a:rPr lang="en-US" dirty="0" smtClean="0">
                <a:solidFill>
                  <a:srgbClr val="FF0000"/>
                </a:solidFill>
              </a:rPr>
              <a:t>mm strips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Detectors for the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6601" y="797140"/>
            <a:ext cx="5021941" cy="3363625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Micromegas</a:t>
            </a:r>
            <a:r>
              <a:rPr lang="en-US" sz="2400" dirty="0" smtClean="0"/>
              <a:t>: Tracking (+Trigger) </a:t>
            </a:r>
          </a:p>
          <a:p>
            <a:pPr lvl="1"/>
            <a:r>
              <a:rPr lang="en-US" sz="2000" dirty="0" smtClean="0"/>
              <a:t>Excellent Position resolution</a:t>
            </a:r>
          </a:p>
          <a:p>
            <a:pPr lvl="1"/>
            <a:r>
              <a:rPr lang="en-US" sz="2000" dirty="0" smtClean="0"/>
              <a:t>Very high granularity (excellent 2   track separation)</a:t>
            </a:r>
          </a:p>
          <a:p>
            <a:pPr lvl="1"/>
            <a:r>
              <a:rPr lang="en-US" sz="2000" dirty="0" smtClean="0"/>
              <a:t>Very good rate capability.</a:t>
            </a:r>
          </a:p>
          <a:p>
            <a:pPr lvl="1"/>
            <a:r>
              <a:rPr lang="en-US" sz="2000" dirty="0" smtClean="0"/>
              <a:t>Use of resistive strips improved dramatically Spark </a:t>
            </a:r>
            <a:r>
              <a:rPr lang="en-US" sz="2000" dirty="0" err="1" smtClean="0"/>
              <a:t>behaviour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b="1" dirty="0" smtClean="0"/>
              <a:t>Chosen for the ATLAS Phase 1 upgrade: Technology under development </a:t>
            </a:r>
            <a:endParaRPr lang="en-US" sz="2000" b="1" dirty="0"/>
          </a:p>
        </p:txBody>
      </p:sp>
      <p:pic>
        <p:nvPicPr>
          <p:cNvPr id="5" name="図 5" descr="MM_operating_princip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80" y="4024152"/>
            <a:ext cx="3873876" cy="2785462"/>
          </a:xfrm>
          <a:prstGeom prst="rect">
            <a:avLst/>
          </a:prstGeom>
        </p:spPr>
      </p:pic>
      <p:pic>
        <p:nvPicPr>
          <p:cNvPr id="6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652" y="3568094"/>
            <a:ext cx="4414875" cy="2757716"/>
          </a:xfrm>
          <a:prstGeom prst="rect">
            <a:avLst/>
          </a:prstGeom>
        </p:spPr>
      </p:pic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4657653" y="862284"/>
            <a:ext cx="4413774" cy="2566715"/>
            <a:chOff x="5573557" y="776675"/>
            <a:chExt cx="4424783" cy="2971800"/>
          </a:xfrm>
        </p:grpSpPr>
        <p:pic>
          <p:nvPicPr>
            <p:cNvPr id="9" name="Picture 9" descr="resolution500-kn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3557" y="776675"/>
              <a:ext cx="4424783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26"/>
            <p:cNvSpPr txBox="1">
              <a:spLocks noChangeArrowheads="1"/>
            </p:cNvSpPr>
            <p:nvPr/>
          </p:nvSpPr>
          <p:spPr bwMode="auto">
            <a:xfrm>
              <a:off x="8097568" y="1372588"/>
              <a:ext cx="1062710" cy="67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FF0000"/>
                  </a:solidFill>
                </a:rPr>
                <a:t>500 µ</a:t>
              </a:r>
              <a:r>
                <a:rPr lang="en-US" sz="1600" dirty="0" err="1">
                  <a:solidFill>
                    <a:srgbClr val="FF0000"/>
                  </a:solidFill>
                </a:rPr>
                <a:t>m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</a:p>
            <a:p>
              <a:pPr eaLnBrk="1" hangingPunct="1"/>
              <a:r>
                <a:rPr lang="en-US" sz="1600" dirty="0">
                  <a:solidFill>
                    <a:srgbClr val="FF0000"/>
                  </a:solidFill>
                </a:rPr>
                <a:t>strip pitch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Detectors for the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4061" y="985033"/>
            <a:ext cx="5130801" cy="5159694"/>
          </a:xfrm>
        </p:spPr>
        <p:txBody>
          <a:bodyPr>
            <a:normAutofit/>
          </a:bodyPr>
          <a:lstStyle/>
          <a:p>
            <a:r>
              <a:rPr lang="en-US" dirty="0" smtClean="0"/>
              <a:t>Triple </a:t>
            </a:r>
            <a:r>
              <a:rPr lang="en-US" dirty="0" err="1" smtClean="0"/>
              <a:t>GEMs</a:t>
            </a:r>
            <a:r>
              <a:rPr lang="en-US" dirty="0" smtClean="0"/>
              <a:t>: </a:t>
            </a:r>
            <a:r>
              <a:rPr lang="en-US" dirty="0" err="1" smtClean="0"/>
              <a:t>Tracking+Trigger</a:t>
            </a:r>
            <a:endParaRPr lang="en-US" dirty="0" smtClean="0"/>
          </a:p>
          <a:p>
            <a:pPr lvl="1"/>
            <a:r>
              <a:rPr lang="en-US" dirty="0" smtClean="0"/>
              <a:t>Good Position and time resolution</a:t>
            </a:r>
          </a:p>
          <a:p>
            <a:pPr lvl="1"/>
            <a:r>
              <a:rPr lang="en-US" dirty="0" smtClean="0"/>
              <a:t>Very high granularity (excellent 2   track separation)</a:t>
            </a:r>
          </a:p>
          <a:p>
            <a:pPr lvl="1"/>
            <a:r>
              <a:rPr lang="en-US" dirty="0" smtClean="0"/>
              <a:t>Very good rate capability.</a:t>
            </a:r>
          </a:p>
          <a:p>
            <a:pPr lvl="1"/>
            <a:r>
              <a:rPr lang="en-US" b="1" dirty="0" smtClean="0"/>
              <a:t>Chosen for the CMS Phase 1 upgrade: Technology under development    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5" y="4359125"/>
            <a:ext cx="32512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541" y="1112065"/>
            <a:ext cx="3868668" cy="24528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390" y="3667356"/>
            <a:ext cx="3892819" cy="227429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028151" y="1112065"/>
            <a:ext cx="4105917" cy="5685460"/>
            <a:chOff x="5028151" y="1112065"/>
            <a:chExt cx="4105917" cy="5685460"/>
          </a:xfrm>
        </p:grpSpPr>
        <p:grpSp>
          <p:nvGrpSpPr>
            <p:cNvPr id="10" name="Group 9"/>
            <p:cNvGrpSpPr/>
            <p:nvPr/>
          </p:nvGrpSpPr>
          <p:grpSpPr>
            <a:xfrm>
              <a:off x="5028151" y="1112065"/>
              <a:ext cx="4105917" cy="5685460"/>
              <a:chOff x="5028151" y="1112065"/>
              <a:chExt cx="4105917" cy="568546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031630" y="1112065"/>
                <a:ext cx="4102438" cy="568546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28151" y="1173971"/>
                <a:ext cx="4105917" cy="2316935"/>
              </a:xfrm>
              <a:prstGeom prst="rect">
                <a:avLst/>
              </a:prstGeom>
              <a:solidFill>
                <a:schemeClr val="tx1"/>
              </a:solidFill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04746" y="3600169"/>
                <a:ext cx="3282054" cy="3197356"/>
              </a:xfrm>
              <a:prstGeom prst="rect">
                <a:avLst/>
              </a:prstGeom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7467220" y="2485144"/>
              <a:ext cx="13581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0.4 </a:t>
              </a:r>
              <a:r>
                <a:rPr lang="en-US" dirty="0" smtClean="0">
                  <a:solidFill>
                    <a:srgbClr val="FF0000"/>
                  </a:solidFill>
                  <a:latin typeface="Times"/>
                  <a:cs typeface="Times"/>
                </a:rPr>
                <a:t>mm strip</a:t>
              </a:r>
            </a:p>
            <a:p>
              <a:r>
                <a:rPr lang="en-US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s</a:t>
              </a:r>
              <a:r>
                <a:rPr lang="en-US" dirty="0" smtClean="0">
                  <a:solidFill>
                    <a:srgbClr val="FF0000"/>
                  </a:solidFill>
                </a:rPr>
                <a:t>~115 </a:t>
              </a:r>
              <a:r>
                <a:rPr lang="en-US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dirty="0" smtClean="0">
                  <a:solidFill>
                    <a:srgbClr val="FF0000"/>
                  </a:solidFill>
                </a:rPr>
                <a:t>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08056" y="4857002"/>
              <a:ext cx="3003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Stable Gain </a:t>
              </a:r>
              <a:r>
                <a:rPr lang="en-US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vs</a:t>
              </a:r>
              <a:r>
                <a:rPr lang="en-US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very large integrated charge</a:t>
              </a:r>
              <a:endParaRPr lang="en-US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07056" y="3702528"/>
              <a:ext cx="2101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Ageing properties </a:t>
              </a:r>
              <a:endParaRPr lang="en-US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</a:t>
            </a:r>
            <a:r>
              <a:rPr lang="en-US" dirty="0" err="1" smtClean="0"/>
              <a:t>Muon</a:t>
            </a:r>
            <a:r>
              <a:rPr lang="en-US" dirty="0" smtClean="0"/>
              <a:t> Physics at </a:t>
            </a:r>
            <a:r>
              <a:rPr lang="en-US" dirty="0" err="1" smtClean="0"/>
              <a:t>LHeC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6469"/>
            <a:ext cx="4114800" cy="589153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production and Gluon </a:t>
            </a:r>
            <a:r>
              <a:rPr lang="en-US" dirty="0" err="1" smtClean="0"/>
              <a:t>PDFs</a:t>
            </a:r>
            <a:endParaRPr lang="en-US" dirty="0" smtClean="0"/>
          </a:p>
          <a:p>
            <a:r>
              <a:rPr lang="en-US" dirty="0" smtClean="0"/>
              <a:t>Top Production</a:t>
            </a:r>
          </a:p>
          <a:p>
            <a:pPr lvl="1"/>
            <a:r>
              <a:rPr lang="en-US" dirty="0" smtClean="0"/>
              <a:t>Precision measurement of Mass and Cross Section</a:t>
            </a:r>
          </a:p>
          <a:p>
            <a:r>
              <a:rPr lang="en-US" dirty="0" smtClean="0"/>
              <a:t>Vector </a:t>
            </a:r>
            <a:r>
              <a:rPr lang="en-US" dirty="0" smtClean="0"/>
              <a:t>mesons: </a:t>
            </a:r>
            <a:r>
              <a:rPr lang="en-US" dirty="0" smtClean="0"/>
              <a:t>J/Psi and Y</a:t>
            </a:r>
          </a:p>
          <a:p>
            <a:r>
              <a:rPr lang="en-US" dirty="0" smtClean="0"/>
              <a:t>Higgs</a:t>
            </a:r>
          </a:p>
          <a:p>
            <a:pPr lvl="1"/>
            <a:r>
              <a:rPr lang="en-US" dirty="0" smtClean="0"/>
              <a:t>Possibility to study Higgs coupling (</a:t>
            </a:r>
            <a:r>
              <a:rPr lang="en-US" dirty="0" err="1" smtClean="0"/>
              <a:t>e.g</a:t>
            </a:r>
            <a:r>
              <a:rPr lang="en-US" dirty="0" smtClean="0"/>
              <a:t> to bb) in a cleaner environment </a:t>
            </a:r>
            <a:r>
              <a:rPr lang="en-US" dirty="0" err="1" smtClean="0"/>
              <a:t>wrt</a:t>
            </a:r>
            <a:r>
              <a:rPr lang="en-US" dirty="0" smtClean="0"/>
              <a:t> </a:t>
            </a:r>
            <a:r>
              <a:rPr lang="en-US" dirty="0" smtClean="0"/>
              <a:t>LHC</a:t>
            </a:r>
          </a:p>
          <a:p>
            <a:endParaRPr lang="en-US" dirty="0" smtClean="0"/>
          </a:p>
          <a:p>
            <a:r>
              <a:rPr lang="en-US" dirty="0" smtClean="0"/>
              <a:t>General features: </a:t>
            </a:r>
            <a:r>
              <a:rPr lang="en-US" dirty="0" smtClean="0"/>
              <a:t>Interesting events at very small/large polar angle, high momentum </a:t>
            </a:r>
            <a:r>
              <a:rPr lang="en-US" dirty="0" err="1" smtClean="0"/>
              <a:t>muons</a:t>
            </a:r>
            <a:r>
              <a:rPr lang="en-US" dirty="0" smtClean="0"/>
              <a:t> emitted very forward.  </a:t>
            </a:r>
          </a:p>
          <a:p>
            <a:pPr lvl="1"/>
            <a:r>
              <a:rPr lang="en-US" sz="2353" dirty="0" smtClean="0"/>
              <a:t>Need </a:t>
            </a:r>
            <a:r>
              <a:rPr lang="en-US" sz="2353" dirty="0" smtClean="0"/>
              <a:t>to further study and simulate these physics channels to better asses the </a:t>
            </a:r>
            <a:r>
              <a:rPr lang="en-US" sz="2353" dirty="0" err="1" smtClean="0"/>
              <a:t>muon</a:t>
            </a:r>
            <a:r>
              <a:rPr lang="en-US" sz="2353" dirty="0" smtClean="0"/>
              <a:t> detector </a:t>
            </a:r>
            <a:r>
              <a:rPr lang="en-US" sz="2353" dirty="0" smtClean="0"/>
              <a:t>requirements</a:t>
            </a:r>
          </a:p>
        </p:txBody>
      </p:sp>
      <p:pic>
        <p:nvPicPr>
          <p:cNvPr id="6" name="Picture 5" descr="HFprodLHeC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003" y="917152"/>
            <a:ext cx="3639419" cy="1776511"/>
          </a:xfrm>
          <a:prstGeom prst="rect">
            <a:avLst/>
          </a:prstGeom>
        </p:spPr>
      </p:pic>
      <p:pic>
        <p:nvPicPr>
          <p:cNvPr id="7" name="Picture 6" descr="LHeC cross section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24" y="2763234"/>
            <a:ext cx="4293426" cy="3931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Detector requirements</a:t>
            </a:r>
            <a:endParaRPr lang="en-US" dirty="0"/>
          </a:p>
        </p:txBody>
      </p:sp>
      <p:pic>
        <p:nvPicPr>
          <p:cNvPr id="4" name="Content Placeholder 3" descr="LHeCConceptualDetector.tiff"/>
          <p:cNvPicPr>
            <a:picLocks noGrp="1" noChangeAspect="1"/>
          </p:cNvPicPr>
          <p:nvPr>
            <p:ph idx="1"/>
          </p:nvPr>
        </p:nvPicPr>
        <p:blipFill>
          <a:blip r:embed="rId2"/>
          <a:srcRect t="15693" b="6723"/>
          <a:stretch>
            <a:fillRect/>
          </a:stretch>
        </p:blipFill>
        <p:spPr>
          <a:xfrm>
            <a:off x="4620380" y="913192"/>
            <a:ext cx="4407172" cy="2443238"/>
          </a:xfrm>
        </p:spPr>
      </p:pic>
      <p:pic>
        <p:nvPicPr>
          <p:cNvPr id="5" name="Picture 4" descr="LHeCmagentic Field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580" y="3659995"/>
            <a:ext cx="4407172" cy="210407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748760"/>
            <a:ext cx="4114800" cy="6109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Very </a:t>
            </a:r>
            <a:r>
              <a:rPr lang="en-US" sz="28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large acceptance down to 1</a:t>
            </a:r>
            <a:r>
              <a:rPr lang="en-US" sz="2800" baseline="30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lang="en-US" sz="28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and  179</a:t>
            </a:r>
            <a:r>
              <a:rPr lang="en-US" sz="2800" baseline="30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800" noProof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Muon</a:t>
            </a:r>
            <a:r>
              <a:rPr lang="en-US" sz="2800" noProof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Identification through matching of Inner tracker track with </a:t>
            </a:r>
            <a:r>
              <a:rPr lang="en-US" sz="2800" noProof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muon</a:t>
            </a:r>
            <a:r>
              <a:rPr lang="en-US" sz="2800" noProof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Segments in the </a:t>
            </a:r>
            <a:r>
              <a:rPr lang="en-US" sz="2800" noProof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muon</a:t>
            </a:r>
            <a:r>
              <a:rPr lang="en-US" sz="2800" noProof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system.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Stand alone </a:t>
            </a:r>
            <a:r>
              <a:rPr kumimoji="0" lang="en-US" sz="2800" b="0" i="0" u="none" strike="noStrike" kern="1200" cap="none" spc="0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measurement in the very forward region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Muon</a:t>
            </a:r>
            <a:r>
              <a:rPr lang="en-US" sz="28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trigger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8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Integration in the proposed magnet systems (Central Solenoid + 2 Dipoles)</a:t>
            </a:r>
            <a:endParaRPr kumimoji="0" lang="en-US" sz="2800" b="0" i="0" u="none" strike="noStrike" kern="1200" cap="none" spc="0" normalizeH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7580" y="5893256"/>
            <a:ext cx="4394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mild requirements on rate capabilities compared with LHC </a:t>
            </a:r>
            <a:r>
              <a:rPr lang="en-US" dirty="0" err="1" smtClean="0"/>
              <a:t>muon</a:t>
            </a:r>
            <a:r>
              <a:rPr lang="en-US" dirty="0" smtClean="0"/>
              <a:t>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</a:t>
            </a:r>
            <a:r>
              <a:rPr lang="en-US" dirty="0" err="1" smtClean="0"/>
              <a:t>Muon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8760"/>
            <a:ext cx="8229600" cy="1888006"/>
          </a:xfrm>
        </p:spPr>
        <p:txBody>
          <a:bodyPr>
            <a:normAutofit/>
          </a:bodyPr>
          <a:lstStyle/>
          <a:p>
            <a:r>
              <a:rPr lang="en-US" dirty="0" smtClean="0"/>
              <a:t>Barrel and End Cap Region (up to 10</a:t>
            </a:r>
            <a:r>
              <a:rPr lang="en-US" baseline="30000" dirty="0" smtClean="0"/>
              <a:t>o</a:t>
            </a:r>
            <a:r>
              <a:rPr lang="en-US" dirty="0" smtClean="0"/>
              <a:t>&lt;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&lt; 170</a:t>
            </a:r>
            <a:r>
              <a:rPr lang="en-US" baseline="30000" dirty="0" smtClean="0"/>
              <a:t>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Region Covered by Inner Tracker Acceptance</a:t>
            </a:r>
          </a:p>
          <a:p>
            <a:pPr lvl="1"/>
            <a:r>
              <a:rPr lang="en-US" dirty="0" smtClean="0"/>
              <a:t>Good momentum, impact parameter and polar angle measurement up to ~</a:t>
            </a:r>
            <a:r>
              <a:rPr lang="en-US" dirty="0" err="1" smtClean="0"/>
              <a:t>TeV</a:t>
            </a:r>
            <a:r>
              <a:rPr lang="en-US" dirty="0" smtClean="0"/>
              <a:t>.        Need </a:t>
            </a:r>
            <a:r>
              <a:rPr lang="en-US" dirty="0" err="1" smtClean="0"/>
              <a:t>Muon</a:t>
            </a:r>
            <a:r>
              <a:rPr lang="en-US" dirty="0" smtClean="0"/>
              <a:t> identification </a:t>
            </a:r>
          </a:p>
        </p:txBody>
      </p:sp>
      <p:pic>
        <p:nvPicPr>
          <p:cNvPr id="5" name="Picture 4" descr="Impact parameter LHEC reso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699" y="4265831"/>
            <a:ext cx="4347824" cy="2504346"/>
          </a:xfrm>
          <a:prstGeom prst="rect">
            <a:avLst/>
          </a:prstGeom>
        </p:spPr>
      </p:pic>
      <p:pic>
        <p:nvPicPr>
          <p:cNvPr id="6" name="Picture 5" descr="InnerTrackerLHeCptreso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28" y="4265830"/>
            <a:ext cx="4431763" cy="25558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t="27117" b="22669"/>
          <a:stretch>
            <a:fillRect/>
          </a:stretch>
        </p:blipFill>
        <p:spPr>
          <a:xfrm>
            <a:off x="153415" y="2679952"/>
            <a:ext cx="5014068" cy="14249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50882" y="618942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60% @ 1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5012" y="4512679"/>
            <a:ext cx="2198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baseline="-25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/p</a:t>
            </a:r>
            <a:r>
              <a:rPr lang="en-US" baseline="-25000" dirty="0" smtClean="0">
                <a:solidFill>
                  <a:srgbClr val="FF0000"/>
                </a:solidFill>
              </a:rPr>
              <a:t>t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Polar Angle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4558" y="4500350"/>
            <a:ext cx="186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err="1" smtClean="0">
                <a:solidFill>
                  <a:srgbClr val="FF0000"/>
                </a:solidFill>
              </a:rPr>
              <a:t>IP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Polar Angle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07606" y="597248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&lt;10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m@ 1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6420" y="519077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1760" y="571250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10 </a:t>
            </a:r>
            <a:r>
              <a:rPr lang="en-US" dirty="0" err="1" smtClean="0">
                <a:solidFill>
                  <a:srgbClr val="008000"/>
                </a:solidFill>
              </a:rPr>
              <a:t>GeV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5012" y="5897171"/>
            <a:ext cx="109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5108D"/>
                </a:solidFill>
              </a:rPr>
              <a:t>1000 </a:t>
            </a:r>
            <a:r>
              <a:rPr lang="en-US" dirty="0" err="1" smtClean="0">
                <a:solidFill>
                  <a:srgbClr val="95108D"/>
                </a:solidFill>
              </a:rPr>
              <a:t>GeV</a:t>
            </a:r>
            <a:endParaRPr lang="en-US" dirty="0">
              <a:solidFill>
                <a:srgbClr val="95108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3935" y="2679952"/>
            <a:ext cx="16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Forward tracker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rcRect t="15947"/>
          <a:stretch>
            <a:fillRect/>
          </a:stretch>
        </p:blipFill>
        <p:spPr>
          <a:xfrm>
            <a:off x="5441838" y="2599779"/>
            <a:ext cx="3241364" cy="15476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12893" y="2630636"/>
            <a:ext cx="180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Backward tracker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4509106" y="2177146"/>
            <a:ext cx="437847" cy="277493"/>
          </a:xfrm>
          <a:prstGeom prst="rightArrow">
            <a:avLst/>
          </a:prstGeom>
          <a:gradFill flip="none" rotWithShape="1">
            <a:gsLst>
              <a:gs pos="41000">
                <a:srgbClr val="FF66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</a:t>
            </a:r>
            <a:r>
              <a:rPr lang="en-US" dirty="0" err="1" smtClean="0"/>
              <a:t>Muon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411" y="966470"/>
            <a:ext cx="4739200" cy="5891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Barrel  and End Cap Region</a:t>
            </a:r>
          </a:p>
          <a:p>
            <a:r>
              <a:rPr lang="en-US" dirty="0" smtClean="0"/>
              <a:t>Option 1) </a:t>
            </a:r>
          </a:p>
          <a:p>
            <a:pPr lvl="1">
              <a:spcAft>
                <a:spcPts val="1800"/>
              </a:spcAft>
            </a:pPr>
            <a:r>
              <a:rPr lang="en-US" dirty="0" err="1" smtClean="0"/>
              <a:t>Muon</a:t>
            </a:r>
            <a:r>
              <a:rPr lang="en-US" dirty="0" smtClean="0"/>
              <a:t> Tagger </a:t>
            </a:r>
          </a:p>
          <a:p>
            <a:pPr lvl="2">
              <a:spcAft>
                <a:spcPts val="1800"/>
              </a:spcAft>
            </a:pPr>
            <a:r>
              <a:rPr lang="en-US" dirty="0" smtClean="0"/>
              <a:t>Trigger and tracking detectors with good time resolution and rough space resolution</a:t>
            </a:r>
          </a:p>
          <a:p>
            <a:pPr lvl="3">
              <a:spcAft>
                <a:spcPts val="1800"/>
              </a:spcAft>
            </a:pPr>
            <a:r>
              <a:rPr lang="en-US" dirty="0" err="1" smtClean="0">
                <a:solidFill>
                  <a:srgbClr val="FFFF00"/>
                </a:solidFill>
              </a:rPr>
              <a:t>mRPC</a:t>
            </a:r>
            <a:r>
              <a:rPr lang="en-US" dirty="0" smtClean="0">
                <a:solidFill>
                  <a:srgbClr val="FFFF00"/>
                </a:solidFill>
              </a:rPr>
              <a:t> or </a:t>
            </a:r>
            <a:r>
              <a:rPr lang="en-US" dirty="0" err="1" smtClean="0">
                <a:solidFill>
                  <a:srgbClr val="FFFF00"/>
                </a:solidFill>
              </a:rPr>
              <a:t>sTGC</a:t>
            </a:r>
            <a:r>
              <a:rPr lang="en-US" dirty="0" smtClean="0">
                <a:solidFill>
                  <a:srgbClr val="FFFF00"/>
                </a:solidFill>
              </a:rPr>
              <a:t> good candidates (see previous slides)							    OR</a:t>
            </a:r>
          </a:p>
          <a:p>
            <a:pPr lvl="3">
              <a:spcAft>
                <a:spcPts val="1800"/>
              </a:spcAft>
            </a:pPr>
            <a:r>
              <a:rPr lang="en-US" dirty="0" smtClean="0">
                <a:solidFill>
                  <a:srgbClr val="FFFF00"/>
                </a:solidFill>
              </a:rPr>
              <a:t>Drift Tubes and RPC for triggering </a:t>
            </a:r>
          </a:p>
          <a:p>
            <a:pPr lvl="2">
              <a:spcAft>
                <a:spcPts val="1800"/>
              </a:spcAft>
            </a:pPr>
            <a:r>
              <a:rPr lang="en-US" dirty="0" smtClean="0"/>
              <a:t>Matching the ID </a:t>
            </a:r>
            <a:r>
              <a:rPr lang="en-US" dirty="0" err="1" smtClean="0"/>
              <a:t>muon</a:t>
            </a:r>
            <a:r>
              <a:rPr lang="en-US" dirty="0" smtClean="0"/>
              <a:t> track with the </a:t>
            </a:r>
            <a:r>
              <a:rPr lang="en-US" dirty="0" err="1" smtClean="0"/>
              <a:t>Muon</a:t>
            </a:r>
            <a:r>
              <a:rPr lang="en-US" dirty="0" smtClean="0"/>
              <a:t> catcher segments using only position information (within a given time window) </a:t>
            </a:r>
          </a:p>
          <a:p>
            <a:pPr lvl="2">
              <a:spcAft>
                <a:spcPts val="1800"/>
              </a:spcAft>
            </a:pPr>
            <a:r>
              <a:rPr lang="en-US" dirty="0" smtClean="0"/>
              <a:t>No Pt matching.</a:t>
            </a:r>
          </a:p>
        </p:txBody>
      </p:sp>
      <p:pic>
        <p:nvPicPr>
          <p:cNvPr id="4" name="Picture 3" descr="MUID_tight_id_vs_e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89" y="906372"/>
            <a:ext cx="3950012" cy="26677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202" y="3623702"/>
            <a:ext cx="3324954" cy="3160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86843" y="4734600"/>
            <a:ext cx="1338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 mass with segment tagged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endParaRPr lang="en-U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2002" y="166387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Tagging Efficiency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870" y="71263"/>
            <a:ext cx="8229600" cy="7143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</a:t>
            </a:r>
            <a:r>
              <a:rPr lang="en-US" dirty="0" err="1" smtClean="0"/>
              <a:t>Muon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10" y="966470"/>
            <a:ext cx="4560980" cy="5159694"/>
          </a:xfrm>
        </p:spPr>
        <p:txBody>
          <a:bodyPr>
            <a:normAutofit/>
          </a:bodyPr>
          <a:lstStyle/>
          <a:p>
            <a:r>
              <a:rPr lang="en-US" dirty="0" smtClean="0"/>
              <a:t>Barrel  and and End Cap Region</a:t>
            </a:r>
          </a:p>
          <a:p>
            <a:r>
              <a:rPr lang="en-US" dirty="0" smtClean="0"/>
              <a:t>Option 1 </a:t>
            </a:r>
            <a:r>
              <a:rPr lang="en-US" dirty="0" err="1" smtClean="0"/>
              <a:t>cntd</a:t>
            </a:r>
            <a:r>
              <a:rPr lang="en-US" dirty="0" smtClean="0"/>
              <a:t>) </a:t>
            </a:r>
          </a:p>
          <a:p>
            <a:pPr lvl="2">
              <a:spcAft>
                <a:spcPts val="3000"/>
              </a:spcAft>
            </a:pPr>
            <a:r>
              <a:rPr lang="en-US" sz="2400" dirty="0" smtClean="0"/>
              <a:t>Three stations of triggering and tracking detectors spaced by iron absorbers.</a:t>
            </a:r>
          </a:p>
          <a:p>
            <a:pPr lvl="2">
              <a:spcAft>
                <a:spcPts val="3000"/>
              </a:spcAft>
            </a:pPr>
            <a:r>
              <a:rPr lang="en-US" sz="2400" dirty="0" smtClean="0"/>
              <a:t>Can possibly profit from</a:t>
            </a:r>
            <a:r>
              <a:rPr lang="en-US" sz="2400" dirty="0" smtClean="0"/>
              <a:t> </a:t>
            </a:r>
            <a:r>
              <a:rPr lang="en-US" sz="2400" dirty="0" smtClean="0"/>
              <a:t>an</a:t>
            </a:r>
            <a:r>
              <a:rPr lang="en-US" sz="2400" dirty="0" smtClean="0"/>
              <a:t> </a:t>
            </a:r>
            <a:r>
              <a:rPr lang="en-US" sz="2400" dirty="0" smtClean="0"/>
              <a:t>Existing Magnet As Absorber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948583" y="1216618"/>
            <a:ext cx="3920839" cy="5457164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85346" y="1689071"/>
            <a:ext cx="2490595" cy="29589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31939" y="2280863"/>
            <a:ext cx="2009738" cy="29589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831939" y="2034283"/>
            <a:ext cx="2009738" cy="1849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016885" y="2626075"/>
            <a:ext cx="1676837" cy="1849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585346" y="1442491"/>
            <a:ext cx="2490595" cy="1849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6963203" y="2598330"/>
            <a:ext cx="265070" cy="184951"/>
          </a:xfrm>
          <a:prstGeom prst="straightConnector1">
            <a:avLst/>
          </a:prstGeom>
          <a:ln w="3492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332732" y="1984968"/>
            <a:ext cx="345229" cy="332884"/>
          </a:xfrm>
          <a:prstGeom prst="straightConnector1">
            <a:avLst/>
          </a:prstGeom>
          <a:ln w="3492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7520516" y="1374063"/>
            <a:ext cx="490948" cy="176058"/>
          </a:xfrm>
          <a:prstGeom prst="straightConnector1">
            <a:avLst/>
          </a:prstGeom>
          <a:ln w="34925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948583" y="3254853"/>
            <a:ext cx="391645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Iron 30-40 cm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Density 7.87 g/cm</a:t>
            </a:r>
            <a:r>
              <a:rPr lang="en-US" baseline="30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Radiation length 1.76 cm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Interaction Length  131.9 g/cm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aseline="30000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dE/dx</a:t>
            </a:r>
            <a:r>
              <a:rPr lang="en-US" dirty="0" smtClean="0">
                <a:solidFill>
                  <a:srgbClr val="FF0000"/>
                </a:solidFill>
              </a:rPr>
              <a:t> 1.45 MeV/g/cm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endParaRPr lang="en-US" baseline="300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3 Stations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3-4 layers of measuring planes per station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momentum selection from trigger only geometrical coincidences.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Pointing to IP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16183" y="2185788"/>
            <a:ext cx="95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endParaRPr lang="en-US" dirty="0" smtClean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~17  </a:t>
            </a:r>
            <a:r>
              <a:rPr lang="en-US" dirty="0" smtClean="0">
                <a:solidFill>
                  <a:srgbClr val="FF0000"/>
                </a:solidFill>
                <a:latin typeface="Times"/>
                <a:cs typeface="Times"/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0</a:t>
            </a:r>
            <a:endParaRPr lang="en-US" baseline="-250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</a:t>
            </a:r>
            <a:r>
              <a:rPr lang="en-US" dirty="0" err="1" smtClean="0"/>
              <a:t>Muon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0" y="966469"/>
            <a:ext cx="4684277" cy="58915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Barrel and End Cap Region (up to10</a:t>
            </a:r>
            <a:r>
              <a:rPr lang="en-US" baseline="30000" dirty="0" smtClean="0"/>
              <a:t>o</a:t>
            </a:r>
            <a:r>
              <a:rPr lang="en-US" dirty="0" smtClean="0"/>
              <a:t>&lt;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&lt; 170</a:t>
            </a:r>
            <a:r>
              <a:rPr lang="en-US" baseline="30000" dirty="0" smtClean="0"/>
              <a:t>o</a:t>
            </a:r>
            <a:r>
              <a:rPr lang="en-US" dirty="0" smtClean="0"/>
              <a:t>)</a:t>
            </a:r>
          </a:p>
          <a:p>
            <a:r>
              <a:rPr lang="en-US" dirty="0" smtClean="0"/>
              <a:t>Option 2) (Ferrari Solution)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Spectrometer with Stand Alone capabilities</a:t>
            </a:r>
          </a:p>
          <a:p>
            <a:pPr lvl="2"/>
            <a:r>
              <a:rPr lang="en-US" dirty="0" smtClean="0"/>
              <a:t>Use of 2 coupled Solenoid one in the inner region (ID) and the other one in the </a:t>
            </a:r>
            <a:r>
              <a:rPr lang="en-US" dirty="0" err="1" smtClean="0"/>
              <a:t>Muon</a:t>
            </a:r>
            <a:r>
              <a:rPr lang="en-US" dirty="0" smtClean="0"/>
              <a:t> Region.</a:t>
            </a:r>
          </a:p>
          <a:p>
            <a:pPr lvl="2"/>
            <a:r>
              <a:rPr lang="en-US" dirty="0" smtClean="0"/>
              <a:t>Excellent Field configuration (very uniform) 1.5 T. Coverage of bending power down to very small angles.</a:t>
            </a:r>
          </a:p>
          <a:p>
            <a:pPr lvl="2"/>
            <a:r>
              <a:rPr lang="en-US" dirty="0" smtClean="0"/>
              <a:t>Precise momentum measurement from few </a:t>
            </a:r>
            <a:r>
              <a:rPr lang="en-US" dirty="0" err="1" smtClean="0"/>
              <a:t>GeV</a:t>
            </a:r>
            <a:r>
              <a:rPr lang="en-US" dirty="0" smtClean="0"/>
              <a:t> to 500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5" name="Picture 4" descr="DoublesolenoidandFiled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681" y="966469"/>
            <a:ext cx="4571999" cy="214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701506" y="2310508"/>
            <a:ext cx="1269950" cy="67117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459723" y="3110969"/>
            <a:ext cx="4684277" cy="3460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Trigger and tracking detectors with good time resolution and excellent space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Matching the ID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track with the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Spectrometer track both in position and in momentum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Three stations of triggering and tracking detectors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Need sophisticated  and excellent alignment system to exploit the stand alone capability.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Very Forward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39" y="966470"/>
            <a:ext cx="5309345" cy="589153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Coverage up to 1</a:t>
            </a:r>
            <a:r>
              <a:rPr lang="en-US" baseline="30000" dirty="0" smtClean="0"/>
              <a:t>o</a:t>
            </a:r>
            <a:r>
              <a:rPr lang="en-US" dirty="0" smtClean="0"/>
              <a:t>&lt;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 &lt; 10</a:t>
            </a:r>
            <a:r>
              <a:rPr lang="en-US" baseline="30000" dirty="0" smtClean="0"/>
              <a:t>o</a:t>
            </a:r>
            <a:r>
              <a:rPr lang="en-US" dirty="0" smtClean="0"/>
              <a:t> and 170</a:t>
            </a:r>
            <a:r>
              <a:rPr lang="en-US" baseline="30000" dirty="0" smtClean="0"/>
              <a:t>o</a:t>
            </a:r>
            <a:r>
              <a:rPr lang="en-US" dirty="0" smtClean="0"/>
              <a:t>&lt;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&lt;179</a:t>
            </a:r>
            <a:r>
              <a:rPr lang="en-US" baseline="30000" dirty="0" smtClean="0"/>
              <a:t>o</a:t>
            </a:r>
            <a:r>
              <a:rPr lang="en-US" dirty="0" smtClean="0"/>
              <a:t> for superior acceptance of vector mesons, Top decay products, </a:t>
            </a:r>
            <a:r>
              <a:rPr lang="en-US" dirty="0" err="1" smtClean="0"/>
              <a:t>Leptoquarks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Stand alone momentum measurements needed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Poor </a:t>
            </a:r>
            <a:r>
              <a:rPr lang="en-US" dirty="0" smtClean="0"/>
              <a:t>performance of  Inner tracker in this </a:t>
            </a:r>
            <a:r>
              <a:rPr lang="en-US" dirty="0" smtClean="0"/>
              <a:t>region</a:t>
            </a:r>
          </a:p>
          <a:p>
            <a:r>
              <a:rPr lang="en-US" dirty="0" smtClean="0"/>
              <a:t>Some overlap with the Forward </a:t>
            </a:r>
            <a:r>
              <a:rPr lang="en-US" dirty="0" smtClean="0"/>
              <a:t>region</a:t>
            </a:r>
            <a:endParaRPr lang="en-US" dirty="0" smtClean="0"/>
          </a:p>
          <a:p>
            <a:pPr lvl="1"/>
            <a:r>
              <a:rPr lang="en-US" dirty="0" smtClean="0"/>
              <a:t>needed </a:t>
            </a:r>
            <a:r>
              <a:rPr lang="en-US" dirty="0" smtClean="0"/>
              <a:t>to understand efficiencies, fakes and resolution  of Stand Alone </a:t>
            </a:r>
            <a:r>
              <a:rPr lang="en-US" dirty="0" err="1" smtClean="0"/>
              <a:t>muons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Forward direction high momentum </a:t>
            </a:r>
            <a:r>
              <a:rPr lang="en-US" dirty="0" err="1" smtClean="0"/>
              <a:t>muons</a:t>
            </a:r>
            <a:r>
              <a:rPr lang="en-US" dirty="0" smtClean="0"/>
              <a:t>, opening angles between </a:t>
            </a:r>
            <a:r>
              <a:rPr lang="en-US" dirty="0" err="1" smtClean="0"/>
              <a:t>muons</a:t>
            </a:r>
            <a:r>
              <a:rPr lang="en-US" dirty="0" smtClean="0"/>
              <a:t> very small</a:t>
            </a:r>
          </a:p>
          <a:p>
            <a:pPr lvl="1"/>
            <a:r>
              <a:rPr lang="en-US" dirty="0" smtClean="0"/>
              <a:t>Very good two tracks resolution</a:t>
            </a:r>
          </a:p>
          <a:p>
            <a:pPr lvl="2"/>
            <a:r>
              <a:rPr lang="en-US" dirty="0" smtClean="0"/>
              <a:t>Highly segmented detectors</a:t>
            </a:r>
          </a:p>
          <a:p>
            <a:pPr lvl="2"/>
            <a:r>
              <a:rPr lang="en-US" dirty="0" err="1" smtClean="0"/>
              <a:t>Micromegas</a:t>
            </a:r>
            <a:r>
              <a:rPr lang="en-US" dirty="0" smtClean="0"/>
              <a:t> or </a:t>
            </a:r>
            <a:r>
              <a:rPr lang="en-US" dirty="0" err="1" smtClean="0"/>
              <a:t>GEMs</a:t>
            </a:r>
            <a:endParaRPr lang="en-US" dirty="0" smtClean="0"/>
          </a:p>
          <a:p>
            <a:r>
              <a:rPr lang="en-US" dirty="0" smtClean="0"/>
              <a:t>High momentum resolution can be achieved  with air core </a:t>
            </a:r>
            <a:r>
              <a:rPr lang="en-US" dirty="0" err="1" smtClean="0"/>
              <a:t>toroids</a:t>
            </a:r>
            <a:r>
              <a:rPr lang="en-US" dirty="0" smtClean="0"/>
              <a:t>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84" y="1799338"/>
            <a:ext cx="3772016" cy="37101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0970" y="1368361"/>
            <a:ext cx="3324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Vector meson Acceptance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B0D0EFC2-9F9C-AB47-B270-5F0E950B6922}" type="slidenum">
              <a:rPr lang="en-US"/>
              <a:pPr/>
              <a:t>3</a:t>
            </a:fld>
            <a:endParaRPr lang="en-US"/>
          </a:p>
        </p:txBody>
      </p:sp>
      <p:sp>
        <p:nvSpPr>
          <p:cNvPr id="1141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magnetic field choice</a:t>
            </a:r>
          </a:p>
        </p:txBody>
      </p:sp>
      <p:sp>
        <p:nvSpPr>
          <p:cNvPr id="114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940" y="894033"/>
            <a:ext cx="5029200" cy="6383337"/>
          </a:xfrm>
        </p:spPr>
        <p:txBody>
          <a:bodyPr/>
          <a:lstStyle/>
          <a:p>
            <a:r>
              <a:rPr lang="en-US" sz="2200" dirty="0"/>
              <a:t>Central solenoid with </a:t>
            </a:r>
            <a:r>
              <a:rPr lang="en-US" sz="2200" dirty="0" err="1"/>
              <a:t>muon</a:t>
            </a:r>
            <a:r>
              <a:rPr lang="en-US" sz="2200" dirty="0"/>
              <a:t> measurement in the Iron used for Flux return (CMS)</a:t>
            </a:r>
          </a:p>
          <a:p>
            <a:pPr lvl="1"/>
            <a:r>
              <a:rPr lang="en-US" sz="1900" dirty="0"/>
              <a:t>Compact detector</a:t>
            </a:r>
            <a:endParaRPr lang="en-US" sz="1900" dirty="0" smtClean="0"/>
          </a:p>
          <a:p>
            <a:pPr lvl="1"/>
            <a:r>
              <a:rPr lang="en-US" sz="1900" dirty="0" smtClean="0"/>
              <a:t>Very good </a:t>
            </a:r>
            <a:r>
              <a:rPr lang="en-US" sz="1900" dirty="0" err="1"/>
              <a:t>muon</a:t>
            </a:r>
            <a:r>
              <a:rPr lang="en-US" sz="1900" dirty="0"/>
              <a:t> identification capability</a:t>
            </a:r>
          </a:p>
          <a:p>
            <a:pPr lvl="1"/>
            <a:r>
              <a:rPr lang="en-US" sz="1900" dirty="0"/>
              <a:t>No need of very high resolution detectors </a:t>
            </a:r>
            <a:endParaRPr lang="en-US" sz="1900" dirty="0" smtClean="0"/>
          </a:p>
          <a:p>
            <a:pPr lvl="1"/>
            <a:r>
              <a:rPr lang="en-US" sz="1900" dirty="0" smtClean="0"/>
              <a:t>High </a:t>
            </a:r>
            <a:r>
              <a:rPr lang="en-US" sz="1900" dirty="0"/>
              <a:t>precision </a:t>
            </a:r>
            <a:r>
              <a:rPr lang="en-US" sz="1900" dirty="0" err="1"/>
              <a:t>muon</a:t>
            </a:r>
            <a:r>
              <a:rPr lang="en-US" sz="1900" dirty="0"/>
              <a:t> measurement</a:t>
            </a:r>
            <a:r>
              <a:rPr lang="en-US" sz="1900" dirty="0" smtClean="0"/>
              <a:t> rely on the </a:t>
            </a:r>
            <a:r>
              <a:rPr lang="en-US" sz="1900" dirty="0"/>
              <a:t>inner </a:t>
            </a:r>
            <a:r>
              <a:rPr lang="en-US" sz="1900" dirty="0" smtClean="0"/>
              <a:t>tracker (ITK) measurement.</a:t>
            </a:r>
          </a:p>
          <a:p>
            <a:pPr lvl="1"/>
            <a:r>
              <a:rPr lang="en-US" sz="1900" dirty="0" smtClean="0">
                <a:solidFill>
                  <a:srgbClr val="FAC090"/>
                </a:solidFill>
              </a:rPr>
              <a:t>Pt resolution quite dependent on </a:t>
            </a:r>
            <a:r>
              <a:rPr lang="en-US" sz="1900" dirty="0" err="1" smtClean="0">
                <a:solidFill>
                  <a:srgbClr val="FAC090"/>
                </a:solidFill>
                <a:latin typeface="Symbol" charset="2"/>
                <a:cs typeface="Symbol" charset="2"/>
              </a:rPr>
              <a:t>h</a:t>
            </a:r>
            <a:endParaRPr lang="en-US" sz="1900" dirty="0" smtClean="0">
              <a:solidFill>
                <a:srgbClr val="FAC090"/>
              </a:solidFill>
              <a:latin typeface="Symbol" charset="2"/>
              <a:cs typeface="Symbol" charset="2"/>
            </a:endParaRPr>
          </a:p>
          <a:p>
            <a:r>
              <a:rPr lang="en-US" sz="2200" dirty="0"/>
              <a:t>Air Core </a:t>
            </a:r>
            <a:r>
              <a:rPr lang="en-US" sz="2200" dirty="0" err="1"/>
              <a:t>Toroid</a:t>
            </a:r>
            <a:r>
              <a:rPr lang="en-US" sz="2200" dirty="0"/>
              <a:t> (ATLAS) </a:t>
            </a:r>
          </a:p>
          <a:p>
            <a:pPr lvl="1"/>
            <a:r>
              <a:rPr lang="en-US" sz="1900" dirty="0"/>
              <a:t>Excellent</a:t>
            </a:r>
            <a:r>
              <a:rPr lang="en-US" sz="1900" dirty="0" smtClean="0"/>
              <a:t> </a:t>
            </a:r>
            <a:r>
              <a:rPr lang="en-US" sz="1900" b="1" dirty="0"/>
              <a:t>S</a:t>
            </a:r>
            <a:r>
              <a:rPr lang="en-US" sz="1900" b="1" dirty="0" smtClean="0"/>
              <a:t>tand </a:t>
            </a:r>
            <a:r>
              <a:rPr lang="en-US" sz="1900" b="1" dirty="0"/>
              <a:t>A</a:t>
            </a:r>
            <a:r>
              <a:rPr lang="en-US" sz="1900" b="1" dirty="0" smtClean="0"/>
              <a:t>lone </a:t>
            </a:r>
            <a:r>
              <a:rPr lang="en-US" sz="1900" dirty="0"/>
              <a:t>momentum measurement</a:t>
            </a:r>
            <a:r>
              <a:rPr lang="en-US" sz="1900" dirty="0" smtClean="0"/>
              <a:t> </a:t>
            </a:r>
          </a:p>
          <a:p>
            <a:pPr lvl="1"/>
            <a:r>
              <a:rPr lang="en-US" sz="1900" dirty="0" smtClean="0"/>
              <a:t>Quite uniform resolution even at large </a:t>
            </a:r>
            <a:r>
              <a:rPr lang="en-US" sz="1900" dirty="0" err="1" smtClean="0">
                <a:latin typeface="Symbol" charset="2"/>
                <a:cs typeface="Symbol" charset="2"/>
              </a:rPr>
              <a:t>h</a:t>
            </a:r>
            <a:endParaRPr lang="en-US" sz="1900" dirty="0" smtClean="0">
              <a:latin typeface="Symbol" charset="2"/>
              <a:cs typeface="Symbol" charset="2"/>
            </a:endParaRPr>
          </a:p>
          <a:p>
            <a:pPr lvl="1"/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But… Need very large detector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Very not-uniform Field Map</a:t>
            </a:r>
          </a:p>
          <a:p>
            <a:pPr lvl="1"/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Very demanding on detectors performances, calibration and alignment</a:t>
            </a:r>
          </a:p>
        </p:txBody>
      </p:sp>
      <p:pic>
        <p:nvPicPr>
          <p:cNvPr id="1141764" name="Picture 4" descr="CMS-camp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108075"/>
            <a:ext cx="4038600" cy="2016125"/>
          </a:xfrm>
          <a:prstGeom prst="rect">
            <a:avLst/>
          </a:prstGeom>
          <a:noFill/>
          <a:ln w="9525">
            <a:solidFill>
              <a:srgbClr val="FBE163"/>
            </a:solidFill>
            <a:miter lim="800000"/>
            <a:headEnd/>
            <a:tailEnd/>
          </a:ln>
        </p:spPr>
      </p:pic>
      <p:pic>
        <p:nvPicPr>
          <p:cNvPr id="1141765" name="Picture 5"/>
          <p:cNvPicPr>
            <a:picLocks noChangeAspect="1" noChangeArrowheads="1"/>
          </p:cNvPicPr>
          <p:nvPr/>
        </p:nvPicPr>
        <p:blipFill>
          <a:blip r:embed="rId4"/>
          <a:srcRect l="17000" t="16667" r="22000" b="15334"/>
          <a:stretch>
            <a:fillRect/>
          </a:stretch>
        </p:blipFill>
        <p:spPr bwMode="auto">
          <a:xfrm>
            <a:off x="5257800" y="3429000"/>
            <a:ext cx="3581400" cy="2994025"/>
          </a:xfrm>
          <a:prstGeom prst="rect">
            <a:avLst/>
          </a:prstGeom>
          <a:noFill/>
          <a:ln w="9525">
            <a:solidFill>
              <a:srgbClr val="FBE16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n 15"/>
          <p:cNvSpPr/>
          <p:nvPr/>
        </p:nvSpPr>
        <p:spPr>
          <a:xfrm rot="5400000">
            <a:off x="6709800" y="3037303"/>
            <a:ext cx="45719" cy="390828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Magnetic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66470"/>
            <a:ext cx="4114800" cy="589153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Air Core </a:t>
            </a:r>
            <a:r>
              <a:rPr lang="en-US" dirty="0" err="1" smtClean="0"/>
              <a:t>Toroid</a:t>
            </a:r>
            <a:endParaRPr lang="en-US" dirty="0" smtClean="0"/>
          </a:p>
          <a:p>
            <a:pPr lvl="1"/>
            <a:r>
              <a:rPr lang="en-US" dirty="0" smtClean="0"/>
              <a:t>Excellent stand alone momentum resolution</a:t>
            </a:r>
          </a:p>
          <a:p>
            <a:pPr lvl="1"/>
            <a:r>
              <a:rPr lang="en-US" dirty="0" smtClean="0"/>
              <a:t>Need of excellent space resolution, segmentation and alignment on detector side</a:t>
            </a:r>
          </a:p>
          <a:p>
            <a:pPr lvl="1"/>
            <a:r>
              <a:rPr lang="en-US" dirty="0" smtClean="0"/>
              <a:t>More Complex</a:t>
            </a:r>
          </a:p>
          <a:p>
            <a:pPr lvl="1"/>
            <a:r>
              <a:rPr lang="en-US" dirty="0" smtClean="0"/>
              <a:t>Possible interference of the fringe field on Beam</a:t>
            </a:r>
          </a:p>
          <a:p>
            <a:r>
              <a:rPr lang="en-US" dirty="0" smtClean="0"/>
              <a:t>Iron </a:t>
            </a:r>
            <a:r>
              <a:rPr lang="en-US" dirty="0" err="1" smtClean="0"/>
              <a:t>Toroid</a:t>
            </a:r>
            <a:endParaRPr lang="en-US" dirty="0" smtClean="0"/>
          </a:p>
          <a:p>
            <a:pPr lvl="1"/>
            <a:r>
              <a:rPr lang="en-US" dirty="0" smtClean="0"/>
              <a:t>Easy and Chip</a:t>
            </a:r>
          </a:p>
          <a:p>
            <a:pPr lvl="1"/>
            <a:r>
              <a:rPr lang="en-US" dirty="0" smtClean="0"/>
              <a:t>No Fringe Field on Beam</a:t>
            </a:r>
          </a:p>
          <a:p>
            <a:pPr lvl="1"/>
            <a:r>
              <a:rPr lang="en-US" dirty="0" smtClean="0"/>
              <a:t>Limited Pt resolution due to Multiple Scattering: &gt; 10%</a:t>
            </a:r>
          </a:p>
          <a:p>
            <a:pPr lvl="1"/>
            <a:r>
              <a:rPr lang="en-US" dirty="0" smtClean="0"/>
              <a:t>Higher production of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 rays </a:t>
            </a:r>
          </a:p>
          <a:p>
            <a:pPr lvl="1"/>
            <a:r>
              <a:rPr lang="en-US" dirty="0" smtClean="0"/>
              <a:t>Need of average spatial resolution and mild requirements on alignment.  </a:t>
            </a:r>
          </a:p>
        </p:txBody>
      </p:sp>
      <p:pic>
        <p:nvPicPr>
          <p:cNvPr id="4" name="Picture 3" descr="AirToroid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518" y="880167"/>
            <a:ext cx="3061252" cy="2882348"/>
          </a:xfrm>
          <a:prstGeom prst="rect">
            <a:avLst/>
          </a:prstGeom>
        </p:spPr>
      </p:pic>
      <p:sp>
        <p:nvSpPr>
          <p:cNvPr id="5" name="Can 4"/>
          <p:cNvSpPr/>
          <p:nvPr/>
        </p:nvSpPr>
        <p:spPr>
          <a:xfrm rot="5400000">
            <a:off x="5110690" y="4746661"/>
            <a:ext cx="1972673" cy="536293"/>
          </a:xfrm>
          <a:prstGeom prst="ca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 rot="5400000">
            <a:off x="6123110" y="4746661"/>
            <a:ext cx="1972673" cy="536293"/>
          </a:xfrm>
          <a:prstGeom prst="ca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Can 10"/>
          <p:cNvSpPr/>
          <p:nvPr/>
        </p:nvSpPr>
        <p:spPr>
          <a:xfrm rot="5400000">
            <a:off x="4574397" y="4746661"/>
            <a:ext cx="1972673" cy="536293"/>
          </a:xfrm>
          <a:prstGeom prst="can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Can 12"/>
          <p:cNvSpPr/>
          <p:nvPr/>
        </p:nvSpPr>
        <p:spPr>
          <a:xfrm rot="5400000">
            <a:off x="5586817" y="4746661"/>
            <a:ext cx="1972673" cy="536293"/>
          </a:xfrm>
          <a:prstGeom prst="can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Can 13"/>
          <p:cNvSpPr/>
          <p:nvPr/>
        </p:nvSpPr>
        <p:spPr>
          <a:xfrm rot="5400000">
            <a:off x="6659404" y="4751943"/>
            <a:ext cx="1972673" cy="536293"/>
          </a:xfrm>
          <a:prstGeom prst="can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93569" y="6139836"/>
            <a:ext cx="2659915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Tracking Chambers</a:t>
            </a:r>
          </a:p>
          <a:p>
            <a:r>
              <a:rPr lang="en-US" dirty="0" err="1" smtClean="0">
                <a:solidFill>
                  <a:srgbClr val="008000"/>
                </a:solidFill>
              </a:rPr>
              <a:t>Micromegas</a:t>
            </a:r>
            <a:r>
              <a:rPr lang="en-US" dirty="0" smtClean="0">
                <a:solidFill>
                  <a:srgbClr val="008000"/>
                </a:solidFill>
              </a:rPr>
              <a:t> or Triple Gem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8549" y="6139836"/>
            <a:ext cx="127470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Iron </a:t>
            </a:r>
            <a:r>
              <a:rPr lang="en-US" dirty="0" err="1" smtClean="0">
                <a:solidFill>
                  <a:srgbClr val="FF0000"/>
                </a:solidFill>
              </a:rPr>
              <a:t>toroids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75538" y="4561726"/>
            <a:ext cx="105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Pie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detector has to be further studied and optimized against the relevant physics channels.</a:t>
            </a:r>
          </a:p>
          <a:p>
            <a:r>
              <a:rPr lang="en-US" dirty="0" smtClean="0"/>
              <a:t>The present technologies used for the LHC detectors are perfectly adequate for most of the acceptance </a:t>
            </a:r>
          </a:p>
          <a:p>
            <a:pPr lvl="1"/>
            <a:r>
              <a:rPr lang="en-US" dirty="0" smtClean="0"/>
              <a:t>No special requirements on resolution or alignment, a good </a:t>
            </a:r>
            <a:r>
              <a:rPr lang="en-US" dirty="0" err="1" smtClean="0"/>
              <a:t>Muon</a:t>
            </a:r>
            <a:r>
              <a:rPr lang="en-US" dirty="0" smtClean="0"/>
              <a:t> Catcher combined with the Inner tracker should be enough for the physics goals. </a:t>
            </a:r>
          </a:p>
          <a:p>
            <a:r>
              <a:rPr lang="en-US" dirty="0" smtClean="0"/>
              <a:t>Need very high angular coverage</a:t>
            </a:r>
          </a:p>
          <a:p>
            <a:pPr lvl="1"/>
            <a:r>
              <a:rPr lang="en-US" dirty="0" smtClean="0"/>
              <a:t>Very segmented detectors coupled with </a:t>
            </a:r>
            <a:r>
              <a:rPr lang="en-US" dirty="0" err="1" smtClean="0"/>
              <a:t>Toroids</a:t>
            </a:r>
            <a:r>
              <a:rPr lang="en-US" dirty="0" smtClean="0"/>
              <a:t>  should allow stand alone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measurement in the very </a:t>
            </a:r>
            <a:r>
              <a:rPr lang="en-US" smtClean="0"/>
              <a:t>forward region.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						</a:t>
            </a:r>
          </a:p>
          <a:p>
            <a:pPr lvl="1"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solidFill>
                  <a:srgbClr val="FFFF00"/>
                </a:solidFill>
              </a:rPr>
              <a:t>On a personal note: It was very interesting for me to prepare this talk and I wish you all</a:t>
            </a:r>
          </a:p>
          <a:p>
            <a:pPr lvl="1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							Good Luck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592"/>
            <a:ext cx="9144000" cy="714308"/>
          </a:xfrm>
        </p:spPr>
        <p:txBody>
          <a:bodyPr>
            <a:normAutofit fontScale="90000"/>
          </a:bodyPr>
          <a:lstStyle/>
          <a:p>
            <a:r>
              <a:rPr lang="en-US"/>
              <a:t>Momentum measurements basic formulae</a:t>
            </a:r>
          </a:p>
        </p:txBody>
      </p:sp>
      <p:graphicFrame>
        <p:nvGraphicFramePr>
          <p:cNvPr id="1114116" name="Object 4"/>
          <p:cNvGraphicFramePr>
            <a:graphicFrameLocks noChangeAspect="1"/>
          </p:cNvGraphicFramePr>
          <p:nvPr/>
        </p:nvGraphicFramePr>
        <p:xfrm>
          <a:off x="795980" y="934568"/>
          <a:ext cx="7506388" cy="1807159"/>
        </p:xfrm>
        <a:graphic>
          <a:graphicData uri="http://schemas.openxmlformats.org/presentationml/2006/ole">
            <p:oleObj spid="_x0000_s26626" name="Equation" r:id="rId4" imgW="4178697" imgH="1613297" progId="Equation.3">
              <p:embed/>
            </p:oleObj>
          </a:graphicData>
        </a:graphic>
      </p:graphicFrame>
      <p:sp>
        <p:nvSpPr>
          <p:cNvPr id="1114117" name="Text Box 5"/>
          <p:cNvSpPr txBox="1">
            <a:spLocks noChangeArrowheads="1"/>
          </p:cNvSpPr>
          <p:nvPr/>
        </p:nvSpPr>
        <p:spPr bwMode="auto">
          <a:xfrm>
            <a:off x="0" y="2844800"/>
            <a:ext cx="5726606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(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  <a:sym typeface="Symbol" charset="2"/>
              </a:rPr>
              <a:t>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p/p)</a:t>
            </a:r>
            <a:r>
              <a:rPr lang="en-US" sz="2000" baseline="-25000" dirty="0" err="1">
                <a:solidFill>
                  <a:srgbClr val="E8F276"/>
                </a:solidFill>
                <a:latin typeface="Times New Roman"/>
                <a:cs typeface="Times New Roman"/>
              </a:rPr>
              <a:t>Mis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: Gets better for larger L (1/L</a:t>
            </a:r>
            <a:r>
              <a:rPr lang="en-US" sz="2000" baseline="30000" dirty="0">
                <a:solidFill>
                  <a:srgbClr val="E8F276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)</a:t>
            </a:r>
          </a:p>
          <a:p>
            <a:pPr>
              <a:spcBef>
                <a:spcPct val="5000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(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  <a:sym typeface="Symbol" charset="2"/>
              </a:rPr>
              <a:t>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p/p)</a:t>
            </a:r>
            <a:r>
              <a:rPr lang="en-US" sz="2000" baseline="-25000" dirty="0" err="1">
                <a:solidFill>
                  <a:srgbClr val="E8F276"/>
                </a:solidFill>
                <a:latin typeface="Times New Roman"/>
                <a:cs typeface="Times New Roman"/>
              </a:rPr>
              <a:t>MS</a:t>
            </a:r>
            <a:r>
              <a:rPr lang="en-US" sz="2000" baseline="-25000" dirty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: Gets better for low mass detectors </a:t>
            </a:r>
            <a:endParaRPr lang="en-US" sz="2000" dirty="0" smtClean="0">
              <a:solidFill>
                <a:srgbClr val="E8F276"/>
              </a:solidFill>
              <a:latin typeface="Times New Roman"/>
              <a:cs typeface="Times New Roman"/>
            </a:endParaRPr>
          </a:p>
          <a:p>
            <a:pPr>
              <a:spcBef>
                <a:spcPct val="5000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For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the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Best part of ATLAS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air core spectrometer </a:t>
            </a:r>
          </a:p>
          <a:p>
            <a:pPr lvl="1">
              <a:spcBef>
                <a:spcPct val="5000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B=0.6 T    L= 5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m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  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  <a:sym typeface="Symbol" charset="2"/>
              </a:rPr>
              <a:t>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= 50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  <a:sym typeface="Symbol" charset="2"/>
              </a:rPr>
              <a:t>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m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 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x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= 0.2 X</a:t>
            </a:r>
            <a:r>
              <a:rPr lang="en-US" sz="2000" baseline="-25000" dirty="0">
                <a:solidFill>
                  <a:srgbClr val="E8F276"/>
                </a:solidFill>
                <a:latin typeface="Times New Roman"/>
                <a:cs typeface="Times New Roman"/>
              </a:rPr>
              <a:t>0 </a:t>
            </a:r>
            <a:r>
              <a:rPr lang="en-US" sz="2000" b="1" dirty="0">
                <a:solidFill>
                  <a:srgbClr val="E8F276"/>
                </a:solidFill>
                <a:latin typeface="Times New Roman"/>
                <a:cs typeface="Times New Roman"/>
              </a:rPr>
              <a:t>  </a:t>
            </a:r>
            <a:endParaRPr lang="en-US" sz="2000" b="1" dirty="0" smtClean="0">
              <a:solidFill>
                <a:srgbClr val="E8F276"/>
              </a:solidFill>
              <a:latin typeface="Times New Roman"/>
              <a:cs typeface="Times New Roman"/>
            </a:endParaRPr>
          </a:p>
          <a:p>
            <a:pPr lvl="1">
              <a:spcBef>
                <a:spcPct val="5000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  <a:sym typeface="Symbol" charset="2"/>
              </a:rPr>
              <a:t>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p/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MS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dominates resolution up to 250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GeV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endParaRPr lang="en-US" sz="2000" b="1" dirty="0">
              <a:solidFill>
                <a:srgbClr val="E8F276"/>
              </a:solidFill>
              <a:latin typeface="Times New Roman"/>
              <a:cs typeface="Times New Roman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         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	</a:t>
            </a:r>
            <a:r>
              <a:rPr lang="en-US" sz="2000" dirty="0" err="1" smtClean="0">
                <a:solidFill>
                  <a:srgbClr val="E8F276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/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MS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= 2.7 %  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        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	</a:t>
            </a:r>
            <a:r>
              <a:rPr lang="en-US" sz="2000" dirty="0" err="1" smtClean="0">
                <a:solidFill>
                  <a:srgbClr val="E8F276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/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Mis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r>
              <a:rPr lang="en-US" sz="2000" baseline="-25000" dirty="0">
                <a:solidFill>
                  <a:srgbClr val="E8F276"/>
                </a:solidFill>
                <a:latin typeface="Times New Roman"/>
                <a:cs typeface="Times New Roman"/>
              </a:rPr>
              <a:t>=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solidFill>
                  <a:srgbClr val="E8F276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/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MS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@ 270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GeV</a:t>
            </a:r>
            <a:endParaRPr lang="en-US" sz="2000" dirty="0">
              <a:solidFill>
                <a:srgbClr val="E8F276"/>
              </a:solidFill>
              <a:latin typeface="Times New Roman"/>
              <a:cs typeface="Times New Roman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        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	</a:t>
            </a:r>
            <a:r>
              <a:rPr lang="en-US" sz="2000" dirty="0" err="1" smtClean="0">
                <a:solidFill>
                  <a:srgbClr val="E8F276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/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baseline="-25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Mis</a:t>
            </a:r>
            <a:r>
              <a:rPr lang="en-US" sz="2000" baseline="-25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=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10 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%  for  </a:t>
            </a:r>
            <a:r>
              <a:rPr lang="en-US" sz="2000" dirty="0" err="1">
                <a:solidFill>
                  <a:srgbClr val="E8F276"/>
                </a:solidFill>
                <a:latin typeface="Times New Roman"/>
                <a:cs typeface="Times New Roman"/>
              </a:rPr>
              <a:t>p</a:t>
            </a:r>
            <a:r>
              <a:rPr lang="en-US" sz="2000" dirty="0">
                <a:solidFill>
                  <a:srgbClr val="E8F276"/>
                </a:solidFill>
                <a:latin typeface="Times New Roman"/>
                <a:cs typeface="Times New Roman"/>
              </a:rPr>
              <a:t> =</a:t>
            </a:r>
            <a:r>
              <a:rPr lang="en-US" sz="2000" dirty="0" smtClean="0">
                <a:solidFill>
                  <a:srgbClr val="E8F276"/>
                </a:solidFill>
                <a:latin typeface="Times New Roman"/>
                <a:cs typeface="Times New Roman"/>
              </a:rPr>
              <a:t> 1 </a:t>
            </a:r>
            <a:r>
              <a:rPr lang="en-US" sz="2000" dirty="0" err="1" smtClean="0">
                <a:solidFill>
                  <a:srgbClr val="E8F276"/>
                </a:solidFill>
                <a:latin typeface="Times New Roman"/>
                <a:cs typeface="Times New Roman"/>
              </a:rPr>
              <a:t>TeV/c</a:t>
            </a:r>
            <a:endParaRPr lang="en-US" sz="2000" dirty="0">
              <a:solidFill>
                <a:srgbClr val="E8F276"/>
              </a:solidFill>
              <a:latin typeface="Times New Roman"/>
              <a:cs typeface="Times New Roman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410200" y="2971800"/>
            <a:ext cx="3733800" cy="3733800"/>
            <a:chOff x="144" y="720"/>
            <a:chExt cx="2736" cy="2352"/>
          </a:xfrm>
        </p:grpSpPr>
        <p:pic>
          <p:nvPicPr>
            <p:cNvPr id="1114138" name="Picture 26" descr="reseff15"/>
            <p:cNvPicPr>
              <a:picLocks noChangeAspect="1" noChangeArrowheads="1"/>
            </p:cNvPicPr>
            <p:nvPr/>
          </p:nvPicPr>
          <p:blipFill>
            <a:blip r:embed="rId5"/>
            <a:srcRect l="4762" t="5396" r="4762" b="6482"/>
            <a:stretch>
              <a:fillRect/>
            </a:stretch>
          </p:blipFill>
          <p:spPr bwMode="auto">
            <a:xfrm>
              <a:off x="144" y="720"/>
              <a:ext cx="2736" cy="2352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1114139" name="Rectangle 27"/>
            <p:cNvSpPr>
              <a:spLocks noChangeArrowheads="1"/>
            </p:cNvSpPr>
            <p:nvPr/>
          </p:nvSpPr>
          <p:spPr bwMode="auto">
            <a:xfrm>
              <a:off x="768" y="760"/>
              <a:ext cx="1777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14140" name="Text Box 28"/>
          <p:cNvSpPr txBox="1">
            <a:spLocks noChangeArrowheads="1"/>
          </p:cNvSpPr>
          <p:nvPr/>
        </p:nvSpPr>
        <p:spPr bwMode="auto">
          <a:xfrm>
            <a:off x="6392863" y="3276600"/>
            <a:ext cx="2174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solidFill>
                  <a:srgbClr val="339933"/>
                </a:solidFill>
                <a:latin typeface="Comic Sans MS" charset="0"/>
              </a:rPr>
              <a:t>Energy loss fluctuations</a:t>
            </a:r>
          </a:p>
        </p:txBody>
      </p:sp>
      <p:sp>
        <p:nvSpPr>
          <p:cNvPr id="1114141" name="Text Box 29"/>
          <p:cNvSpPr txBox="1">
            <a:spLocks noChangeArrowheads="1"/>
          </p:cNvSpPr>
          <p:nvPr/>
        </p:nvSpPr>
        <p:spPr bwMode="auto">
          <a:xfrm>
            <a:off x="6392863" y="3048000"/>
            <a:ext cx="1992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solidFill>
                  <a:srgbClr val="FF3300"/>
                </a:solidFill>
                <a:latin typeface="Comic Sans MS" charset="0"/>
              </a:rPr>
              <a:t>Multiple scattering</a:t>
            </a:r>
          </a:p>
        </p:txBody>
      </p:sp>
      <p:sp>
        <p:nvSpPr>
          <p:cNvPr id="1114142" name="Text Box 30"/>
          <p:cNvSpPr txBox="1">
            <a:spLocks noChangeArrowheads="1"/>
          </p:cNvSpPr>
          <p:nvPr/>
        </p:nvSpPr>
        <p:spPr bwMode="auto">
          <a:xfrm>
            <a:off x="6207125" y="3854450"/>
            <a:ext cx="247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solidFill>
                  <a:schemeClr val="accent2"/>
                </a:solidFill>
                <a:latin typeface="Comic Sans MS" charset="0"/>
              </a:rPr>
              <a:t>Chamber resol </a:t>
            </a:r>
            <a:r>
              <a:rPr lang="en-US" sz="1600">
                <a:solidFill>
                  <a:srgbClr val="996633"/>
                </a:solidFill>
                <a:latin typeface="Comic Sans MS" charset="0"/>
              </a:rPr>
              <a:t>and align.</a:t>
            </a:r>
          </a:p>
        </p:txBody>
      </p:sp>
      <p:sp>
        <p:nvSpPr>
          <p:cNvPr id="1114143" name="Freeform 31"/>
          <p:cNvSpPr>
            <a:spLocks/>
          </p:cNvSpPr>
          <p:nvPr/>
        </p:nvSpPr>
        <p:spPr bwMode="auto">
          <a:xfrm>
            <a:off x="6457950" y="5486400"/>
            <a:ext cx="2359025" cy="3048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432" y="144"/>
              </a:cxn>
              <a:cxn ang="0">
                <a:pos x="1728" y="0"/>
              </a:cxn>
            </a:cxnLst>
            <a:rect l="0" t="0" r="r" b="b"/>
            <a:pathLst>
              <a:path w="1728" h="192">
                <a:moveTo>
                  <a:pt x="0" y="192"/>
                </a:moveTo>
                <a:cubicBezTo>
                  <a:pt x="72" y="184"/>
                  <a:pt x="144" y="176"/>
                  <a:pt x="432" y="144"/>
                </a:cubicBezTo>
                <a:cubicBezTo>
                  <a:pt x="720" y="112"/>
                  <a:pt x="1224" y="56"/>
                  <a:pt x="1728" y="0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144" name="Freeform 32"/>
          <p:cNvSpPr>
            <a:spLocks/>
          </p:cNvSpPr>
          <p:nvPr/>
        </p:nvSpPr>
        <p:spPr bwMode="auto">
          <a:xfrm>
            <a:off x="6457950" y="5410200"/>
            <a:ext cx="2359025" cy="723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4" y="288"/>
              </a:cxn>
              <a:cxn ang="0">
                <a:pos x="864" y="432"/>
              </a:cxn>
              <a:cxn ang="0">
                <a:pos x="1248" y="432"/>
              </a:cxn>
              <a:cxn ang="0">
                <a:pos x="1728" y="432"/>
              </a:cxn>
            </a:cxnLst>
            <a:rect l="0" t="0" r="r" b="b"/>
            <a:pathLst>
              <a:path w="1728" h="456">
                <a:moveTo>
                  <a:pt x="0" y="0"/>
                </a:moveTo>
                <a:cubicBezTo>
                  <a:pt x="120" y="108"/>
                  <a:pt x="240" y="216"/>
                  <a:pt x="384" y="288"/>
                </a:cubicBezTo>
                <a:cubicBezTo>
                  <a:pt x="528" y="360"/>
                  <a:pt x="720" y="408"/>
                  <a:pt x="864" y="432"/>
                </a:cubicBezTo>
                <a:cubicBezTo>
                  <a:pt x="1008" y="456"/>
                  <a:pt x="1104" y="432"/>
                  <a:pt x="1248" y="432"/>
                </a:cubicBezTo>
                <a:cubicBezTo>
                  <a:pt x="1392" y="432"/>
                  <a:pt x="1648" y="432"/>
                  <a:pt x="1728" y="432"/>
                </a:cubicBezTo>
              </a:path>
            </a:pathLst>
          </a:custGeom>
          <a:noFill/>
          <a:ln w="28575" cmpd="sng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145" name="Freeform 33"/>
          <p:cNvSpPr>
            <a:spLocks/>
          </p:cNvSpPr>
          <p:nvPr/>
        </p:nvSpPr>
        <p:spPr bwMode="auto">
          <a:xfrm>
            <a:off x="7048500" y="4495800"/>
            <a:ext cx="1768475" cy="1676400"/>
          </a:xfrm>
          <a:custGeom>
            <a:avLst/>
            <a:gdLst/>
            <a:ahLst/>
            <a:cxnLst>
              <a:cxn ang="0">
                <a:pos x="0" y="1056"/>
              </a:cxn>
              <a:cxn ang="0">
                <a:pos x="432" y="960"/>
              </a:cxn>
              <a:cxn ang="0">
                <a:pos x="816" y="768"/>
              </a:cxn>
              <a:cxn ang="0">
                <a:pos x="1296" y="0"/>
              </a:cxn>
            </a:cxnLst>
            <a:rect l="0" t="0" r="r" b="b"/>
            <a:pathLst>
              <a:path w="1296" h="1056">
                <a:moveTo>
                  <a:pt x="0" y="1056"/>
                </a:moveTo>
                <a:cubicBezTo>
                  <a:pt x="148" y="1032"/>
                  <a:pt x="296" y="1008"/>
                  <a:pt x="432" y="960"/>
                </a:cubicBezTo>
                <a:cubicBezTo>
                  <a:pt x="568" y="912"/>
                  <a:pt x="672" y="928"/>
                  <a:pt x="816" y="768"/>
                </a:cubicBezTo>
                <a:cubicBezTo>
                  <a:pt x="960" y="608"/>
                  <a:pt x="1128" y="304"/>
                  <a:pt x="1296" y="0"/>
                </a:cubicBezTo>
              </a:path>
            </a:pathLst>
          </a:custGeom>
          <a:noFill/>
          <a:ln w="28575" cmpd="sng">
            <a:solidFill>
              <a:srgbClr val="996633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146" name="Freeform 34"/>
          <p:cNvSpPr>
            <a:spLocks/>
          </p:cNvSpPr>
          <p:nvPr/>
        </p:nvSpPr>
        <p:spPr bwMode="auto">
          <a:xfrm>
            <a:off x="6457950" y="3810000"/>
            <a:ext cx="2359025" cy="2235200"/>
          </a:xfrm>
          <a:custGeom>
            <a:avLst/>
            <a:gdLst/>
            <a:ahLst/>
            <a:cxnLst>
              <a:cxn ang="0">
                <a:pos x="0" y="1392"/>
              </a:cxn>
              <a:cxn ang="0">
                <a:pos x="432" y="1392"/>
              </a:cxn>
              <a:cxn ang="0">
                <a:pos x="864" y="1296"/>
              </a:cxn>
              <a:cxn ang="0">
                <a:pos x="1248" y="1008"/>
              </a:cxn>
              <a:cxn ang="0">
                <a:pos x="1728" y="0"/>
              </a:cxn>
            </a:cxnLst>
            <a:rect l="0" t="0" r="r" b="b"/>
            <a:pathLst>
              <a:path w="1728" h="1408">
                <a:moveTo>
                  <a:pt x="0" y="1392"/>
                </a:moveTo>
                <a:cubicBezTo>
                  <a:pt x="144" y="1400"/>
                  <a:pt x="288" y="1408"/>
                  <a:pt x="432" y="1392"/>
                </a:cubicBezTo>
                <a:cubicBezTo>
                  <a:pt x="576" y="1376"/>
                  <a:pt x="728" y="1360"/>
                  <a:pt x="864" y="1296"/>
                </a:cubicBezTo>
                <a:cubicBezTo>
                  <a:pt x="1000" y="1232"/>
                  <a:pt x="1104" y="1224"/>
                  <a:pt x="1248" y="1008"/>
                </a:cubicBezTo>
                <a:cubicBezTo>
                  <a:pt x="1392" y="792"/>
                  <a:pt x="1648" y="168"/>
                  <a:pt x="1728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35663E9B-80EC-5D4D-8CF8-E6CEEA94243D}" type="slidenum">
              <a:rPr lang="en-US"/>
              <a:pPr/>
              <a:t>4</a:t>
            </a:fld>
            <a:endParaRPr lang="en-US"/>
          </a:p>
        </p:txBody>
      </p:sp>
      <p:sp>
        <p:nvSpPr>
          <p:cNvPr id="9943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magnetic field choice</a:t>
            </a:r>
          </a:p>
        </p:txBody>
      </p:sp>
      <p:sp>
        <p:nvSpPr>
          <p:cNvPr id="994315" name="Text Box 11"/>
          <p:cNvSpPr txBox="1">
            <a:spLocks noChangeArrowheads="1"/>
          </p:cNvSpPr>
          <p:nvPr/>
        </p:nvSpPr>
        <p:spPr bwMode="auto">
          <a:xfrm>
            <a:off x="76200" y="1524000"/>
            <a:ext cx="36576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210000"/>
              </a:lnSpc>
              <a:spcBef>
                <a:spcPct val="20000"/>
              </a:spcBef>
              <a:buClr>
                <a:schemeClr val="bg1"/>
              </a:buClr>
              <a:buFont typeface="Wingdings" charset="2"/>
              <a:buNone/>
            </a:pPr>
            <a:endParaRPr lang="en-US" sz="2000" i="1">
              <a:solidFill>
                <a:srgbClr val="EFFB4F"/>
              </a:solidFill>
              <a:latin typeface="Comic Sans MS" charset="0"/>
            </a:endParaRPr>
          </a:p>
          <a:p>
            <a:endParaRPr lang="en-US" sz="240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3839" y="3292264"/>
            <a:ext cx="3745729" cy="3565735"/>
            <a:chOff x="2976" y="443"/>
            <a:chExt cx="2304" cy="2249"/>
          </a:xfrm>
        </p:grpSpPr>
        <p:pic>
          <p:nvPicPr>
            <p:cNvPr id="994324" name="Picture 20" descr="MAppe_campo"/>
            <p:cNvPicPr>
              <a:picLocks noChangeAspect="1" noChangeArrowheads="1"/>
            </p:cNvPicPr>
            <p:nvPr/>
          </p:nvPicPr>
          <p:blipFill>
            <a:blip r:embed="rId3"/>
            <a:srcRect l="56227" t="36481" b="7500"/>
            <a:stretch>
              <a:fillRect/>
            </a:stretch>
          </p:blipFill>
          <p:spPr bwMode="auto">
            <a:xfrm>
              <a:off x="2976" y="480"/>
              <a:ext cx="2304" cy="2212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</p:pic>
        <p:sp>
          <p:nvSpPr>
            <p:cNvPr id="994325" name="Text Box 21"/>
            <p:cNvSpPr txBox="1">
              <a:spLocks noChangeArrowheads="1"/>
            </p:cNvSpPr>
            <p:nvPr/>
          </p:nvSpPr>
          <p:spPr bwMode="auto">
            <a:xfrm>
              <a:off x="3456" y="443"/>
              <a:ext cx="1645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1">
                  <a:latin typeface="Comic Sans MS" charset="0"/>
                </a:rPr>
                <a:t>Field Integral vs </a:t>
              </a:r>
              <a:r>
                <a:rPr lang="en-US" sz="2000" b="1">
                  <a:latin typeface="Symbol" charset="2"/>
                </a:rPr>
                <a:t>h</a:t>
              </a:r>
              <a:endParaRPr lang="en-US" sz="2000" b="1">
                <a:latin typeface="Comic Sans MS" charset="0"/>
              </a:endParaRPr>
            </a:p>
          </p:txBody>
        </p:sp>
      </p:grpSp>
      <p:sp>
        <p:nvSpPr>
          <p:cNvPr id="994331" name="Text Box 27"/>
          <p:cNvSpPr txBox="1">
            <a:spLocks noChangeArrowheads="1"/>
          </p:cNvSpPr>
          <p:nvPr/>
        </p:nvSpPr>
        <p:spPr bwMode="auto">
          <a:xfrm>
            <a:off x="75220" y="860792"/>
            <a:ext cx="454918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Air Core 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Toroids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:	</a:t>
            </a:r>
          </a:p>
          <a:p>
            <a:pPr lvl="1" eaLnBrk="0" hangingPunct="0">
              <a:buClr>
                <a:schemeClr val="tx2"/>
              </a:buClr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Inhomogeneous Field 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integral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in 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the tracking 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volume</a:t>
            </a:r>
          </a:p>
          <a:p>
            <a:pPr lvl="1" eaLnBrk="0" hangingPunct="0">
              <a:buClr>
                <a:schemeClr val="tx2"/>
              </a:buClr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Calibration dependent from the non bending coordinate </a:t>
            </a:r>
          </a:p>
          <a:p>
            <a:pPr lvl="1" eaLnBrk="0" hangingPunct="0">
              <a:buClr>
                <a:schemeClr val="tx2"/>
              </a:buClr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Precision tracking more difficult:  very accurate knowledge of B field required</a:t>
            </a:r>
            <a:endParaRPr lang="en-US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94347" name="Rectangle 43"/>
          <p:cNvSpPr>
            <a:spLocks noChangeArrowheads="1"/>
          </p:cNvSpPr>
          <p:nvPr/>
        </p:nvSpPr>
        <p:spPr bwMode="auto">
          <a:xfrm>
            <a:off x="7221538" y="30622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29" name="Picture 28" descr="CMSFieldConfig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29" y="3428999"/>
            <a:ext cx="5250396" cy="3352176"/>
          </a:xfrm>
          <a:prstGeom prst="rect">
            <a:avLst/>
          </a:prstGeom>
        </p:spPr>
      </p:pic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4580873" y="892636"/>
            <a:ext cx="454918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Central Solenoid with Iron return Flux:</a:t>
            </a:r>
          </a:p>
          <a:p>
            <a:pPr lvl="1" eaLnBrk="0" hangingPunct="0">
              <a:buClr>
                <a:schemeClr val="tx2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Very homogeneous in the Central region, but high gradients in the Forwards Region.</a:t>
            </a:r>
          </a:p>
          <a:p>
            <a:pPr lvl="1" eaLnBrk="0" hangingPunct="0">
              <a:buClr>
                <a:schemeClr val="tx2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The Bending Power in the ITK  is  small in the Forward: Pt resolution is limited by MS in the Iron Yoke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D72D705C-F360-E242-A7BF-4CE4B3E66C83}" type="slidenum">
              <a:rPr lang="en-US"/>
              <a:pPr/>
              <a:t>5</a:t>
            </a:fld>
            <a:endParaRPr lang="en-US"/>
          </a:p>
        </p:txBody>
      </p:sp>
      <p:sp>
        <p:nvSpPr>
          <p:cNvPr id="1115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ATLAS </a:t>
            </a:r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smtClean="0"/>
              <a:t>spectrometer</a:t>
            </a:r>
            <a:endParaRPr lang="en-US" dirty="0"/>
          </a:p>
        </p:txBody>
      </p:sp>
      <p:pic>
        <p:nvPicPr>
          <p:cNvPr id="16" name="Picture 15" descr="MuonSpectrometerConceptATLA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3096"/>
            <a:ext cx="9144000" cy="3306579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0" y="4177095"/>
            <a:ext cx="9144000" cy="2843930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Precision Chambers</a:t>
            </a:r>
            <a:r>
              <a:rPr lang="en-US" sz="2400" dirty="0" smtClean="0"/>
              <a:t>: from </a:t>
            </a:r>
            <a:r>
              <a:rPr lang="en-US" sz="2400" dirty="0" smtClean="0">
                <a:solidFill>
                  <a:schemeClr val="tx2"/>
                </a:solidFill>
              </a:rPr>
              <a:t>3 Stations </a:t>
            </a:r>
            <a:r>
              <a:rPr lang="en-US" sz="2400" dirty="0" err="1" smtClean="0">
                <a:solidFill>
                  <a:schemeClr val="tx2"/>
                </a:solidFill>
              </a:rPr>
              <a:t>Sagitta</a:t>
            </a:r>
            <a:r>
              <a:rPr lang="en-US" sz="2400" dirty="0" smtClean="0">
                <a:solidFill>
                  <a:schemeClr val="tx2"/>
                </a:solidFill>
              </a:rPr>
              <a:t> in </a:t>
            </a:r>
            <a:r>
              <a:rPr lang="en-US" sz="2400" b="1" dirty="0" smtClean="0"/>
              <a:t>bending plane </a:t>
            </a:r>
            <a:r>
              <a:rPr lang="en-US" sz="2400" dirty="0" smtClean="0"/>
              <a:t>-&gt; measure </a:t>
            </a:r>
            <a:r>
              <a:rPr lang="en-US" sz="2400" b="1" dirty="0" smtClean="0"/>
              <a:t>P </a:t>
            </a:r>
          </a:p>
          <a:p>
            <a:pPr lvl="1"/>
            <a:r>
              <a:rPr lang="en-US" sz="2000" dirty="0" smtClean="0"/>
              <a:t>Monitored Drift Tubes (</a:t>
            </a:r>
            <a:r>
              <a:rPr lang="en-US" sz="2000" b="1" dirty="0" smtClean="0">
                <a:solidFill>
                  <a:srgbClr val="FFFF00"/>
                </a:solidFill>
              </a:rPr>
              <a:t>MDT</a:t>
            </a:r>
            <a:r>
              <a:rPr lang="en-US" sz="2000" dirty="0" smtClean="0"/>
              <a:t>)+ Cathode Drift Chambers (</a:t>
            </a:r>
            <a:r>
              <a:rPr lang="en-US" sz="2000" b="1" dirty="0" smtClean="0">
                <a:solidFill>
                  <a:srgbClr val="FFFF00"/>
                </a:solidFill>
              </a:rPr>
              <a:t>CSC</a:t>
            </a:r>
            <a:r>
              <a:rPr lang="en-US" sz="2000" dirty="0" smtClean="0"/>
              <a:t>) 2.0&lt;</a:t>
            </a:r>
            <a:r>
              <a:rPr lang="en-US" sz="2000" dirty="0" err="1" smtClean="0">
                <a:latin typeface="Symbol" charset="2"/>
                <a:cs typeface="Symbol" charset="2"/>
              </a:rPr>
              <a:t>h</a:t>
            </a:r>
            <a:r>
              <a:rPr lang="en-US" sz="2000" dirty="0" smtClean="0"/>
              <a:t>&lt;2.7</a:t>
            </a:r>
          </a:p>
          <a:p>
            <a:r>
              <a:rPr lang="en-US" sz="2400" dirty="0" smtClean="0">
                <a:solidFill>
                  <a:srgbClr val="FAC090"/>
                </a:solidFill>
              </a:rPr>
              <a:t>Trigger Chambers</a:t>
            </a:r>
            <a:r>
              <a:rPr lang="en-US" sz="2400" dirty="0" smtClean="0"/>
              <a:t>: </a:t>
            </a:r>
            <a:r>
              <a:rPr lang="en-US" sz="2400" b="1" dirty="0" smtClean="0"/>
              <a:t>LVL1 </a:t>
            </a:r>
            <a:r>
              <a:rPr lang="en-US" sz="2400" b="1" dirty="0" err="1" smtClean="0">
                <a:latin typeface="Symbol" charset="2"/>
                <a:cs typeface="Symbol" charset="2"/>
              </a:rPr>
              <a:t>m</a:t>
            </a:r>
            <a:r>
              <a:rPr lang="en-US" sz="2400" b="1" dirty="0" smtClean="0"/>
              <a:t> trigger + coordinate in non-bending plane</a:t>
            </a:r>
          </a:p>
          <a:p>
            <a:pPr lvl="1"/>
            <a:r>
              <a:rPr lang="en-US" dirty="0" smtClean="0"/>
              <a:t> </a:t>
            </a:r>
            <a:r>
              <a:rPr lang="en-US" sz="2000" dirty="0" smtClean="0"/>
              <a:t>Resistive Plate Chambers </a:t>
            </a:r>
            <a:r>
              <a:rPr lang="en-US" sz="2000" b="1" dirty="0" smtClean="0"/>
              <a:t>(</a:t>
            </a:r>
            <a:r>
              <a:rPr lang="en-US" sz="2000" b="1" dirty="0" smtClean="0">
                <a:solidFill>
                  <a:srgbClr val="FFFF00"/>
                </a:solidFill>
              </a:rPr>
              <a:t>RPC</a:t>
            </a:r>
            <a:r>
              <a:rPr lang="en-US" sz="2000" b="1" dirty="0" smtClean="0"/>
              <a:t>) |</a:t>
            </a:r>
            <a:r>
              <a:rPr lang="en-US" sz="2000" b="1" dirty="0" err="1" smtClean="0">
                <a:latin typeface="Symbol" charset="2"/>
                <a:cs typeface="Symbol" charset="2"/>
              </a:rPr>
              <a:t>h</a:t>
            </a:r>
            <a:r>
              <a:rPr lang="en-US" sz="2000" b="1" dirty="0" smtClean="0"/>
              <a:t>|&lt;1+</a:t>
            </a:r>
            <a:r>
              <a:rPr lang="en-US" sz="2000" dirty="0" smtClean="0"/>
              <a:t>Thin Gas Chamber </a:t>
            </a:r>
            <a:r>
              <a:rPr lang="en-US" sz="2000" b="1" dirty="0" smtClean="0"/>
              <a:t>(</a:t>
            </a:r>
            <a:r>
              <a:rPr lang="en-US" sz="2000" b="1" dirty="0" smtClean="0">
                <a:solidFill>
                  <a:srgbClr val="FFFF00"/>
                </a:solidFill>
              </a:rPr>
              <a:t>TGC</a:t>
            </a:r>
            <a:r>
              <a:rPr lang="en-US" sz="2000" b="1" dirty="0" smtClean="0"/>
              <a:t>) 2.4&gt;|</a:t>
            </a:r>
            <a:r>
              <a:rPr lang="en-US" sz="2000" b="1" dirty="0" err="1" smtClean="0">
                <a:latin typeface="Symbol" charset="2"/>
                <a:cs typeface="Symbol" charset="2"/>
              </a:rPr>
              <a:t>h</a:t>
            </a:r>
            <a:r>
              <a:rPr lang="en-US" sz="2000" b="1" dirty="0" smtClean="0"/>
              <a:t>|&gt;1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CMS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4765"/>
            <a:ext cx="8229600" cy="2100738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chemeClr val="tx2"/>
                </a:solidFill>
              </a:rPr>
              <a:t>Fast trigger chambers</a:t>
            </a:r>
            <a:r>
              <a:rPr lang="en-US" sz="2200" dirty="0" smtClean="0"/>
              <a:t>: </a:t>
            </a:r>
            <a:r>
              <a:rPr lang="en-US" sz="2200" b="1" dirty="0" smtClean="0"/>
              <a:t>RPC</a:t>
            </a:r>
            <a:r>
              <a:rPr lang="en-US" sz="2200" dirty="0" smtClean="0"/>
              <a:t> (&lt;10 ns time resolution).</a:t>
            </a:r>
          </a:p>
          <a:p>
            <a:r>
              <a:rPr lang="en-US" sz="2200" dirty="0" smtClean="0">
                <a:solidFill>
                  <a:schemeClr val="tx2"/>
                </a:solidFill>
              </a:rPr>
              <a:t>Tracking detectors: </a:t>
            </a:r>
            <a:r>
              <a:rPr lang="en-US" sz="2200" b="1" dirty="0" smtClean="0"/>
              <a:t>CSC, </a:t>
            </a:r>
            <a:r>
              <a:rPr lang="en-US" sz="2200" b="1" dirty="0" err="1" smtClean="0"/>
              <a:t>DriftTubes</a:t>
            </a:r>
            <a:r>
              <a:rPr lang="en-US" sz="2200" b="1" dirty="0" smtClean="0"/>
              <a:t> </a:t>
            </a:r>
            <a:r>
              <a:rPr lang="en-US" sz="2200" dirty="0" smtClean="0"/>
              <a:t>( 100 </a:t>
            </a:r>
            <a:r>
              <a:rPr lang="en-US" sz="2200" dirty="0" err="1" smtClean="0"/>
              <a:t>μm</a:t>
            </a:r>
            <a:r>
              <a:rPr lang="en-US" sz="2200" dirty="0" smtClean="0"/>
              <a:t> spatial resolution).</a:t>
            </a:r>
          </a:p>
          <a:p>
            <a:r>
              <a:rPr lang="en-US" sz="2200" dirty="0" smtClean="0"/>
              <a:t>Laser alignment of </a:t>
            </a:r>
            <a:r>
              <a:rPr lang="en-US" sz="2200" dirty="0" err="1" smtClean="0"/>
              <a:t>muon</a:t>
            </a:r>
            <a:r>
              <a:rPr lang="en-US" sz="2200" dirty="0" smtClean="0"/>
              <a:t> and ITK with 200 </a:t>
            </a:r>
            <a:r>
              <a:rPr lang="en-US" sz="2200" dirty="0" err="1" smtClean="0"/>
              <a:t>μm</a:t>
            </a:r>
            <a:r>
              <a:rPr lang="en-US" sz="2200" dirty="0" smtClean="0"/>
              <a:t> precision.</a:t>
            </a:r>
          </a:p>
          <a:p>
            <a:r>
              <a:rPr lang="en-US" sz="2200" dirty="0" err="1" smtClean="0"/>
              <a:t>Pseudorapidity</a:t>
            </a:r>
            <a:r>
              <a:rPr lang="en-US" sz="2200" dirty="0" smtClean="0"/>
              <a:t> coverage: |</a:t>
            </a:r>
            <a:r>
              <a:rPr lang="en-US" sz="2200" dirty="0" err="1" smtClean="0">
                <a:latin typeface="Symbol" charset="2"/>
                <a:cs typeface="Symbol" charset="2"/>
              </a:rPr>
              <a:t>h</a:t>
            </a:r>
            <a:r>
              <a:rPr lang="en-US" sz="2200" dirty="0" smtClean="0"/>
              <a:t>|&lt;2.4.</a:t>
            </a:r>
            <a:endParaRPr lang="en-US" sz="2200" dirty="0"/>
          </a:p>
        </p:txBody>
      </p:sp>
      <p:pic>
        <p:nvPicPr>
          <p:cNvPr id="4" name="Picture 3" descr="CMSSpectroconcep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115"/>
            <a:ext cx="9144000" cy="3847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and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864"/>
            <a:ext cx="8229600" cy="119958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Installation of both ATLAS and CMS took years</a:t>
            </a:r>
          </a:p>
          <a:p>
            <a:pPr lvl="1"/>
            <a:r>
              <a:rPr lang="en-US" dirty="0" smtClean="0"/>
              <a:t>Ex. The Construction of the ATLAS </a:t>
            </a:r>
            <a:r>
              <a:rPr lang="en-US" dirty="0" err="1" smtClean="0"/>
              <a:t>Muon</a:t>
            </a:r>
            <a:r>
              <a:rPr lang="en-US" dirty="0" smtClean="0"/>
              <a:t> Spectrometer started in 2005 (Barrel)  and ended in 2008 (End Cap).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MuonSPectroPhoto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0" y="1956459"/>
            <a:ext cx="4223622" cy="2817364"/>
          </a:xfrm>
          <a:prstGeom prst="rect">
            <a:avLst/>
          </a:prstGeom>
        </p:spPr>
      </p:pic>
      <p:pic>
        <p:nvPicPr>
          <p:cNvPr id="5" name="Picture 4" descr="CMS 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302" y="1944477"/>
            <a:ext cx="4243018" cy="281736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10350" y="4887058"/>
            <a:ext cx="4602160" cy="1774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Very long years of commissioning with Cosmic rays were essential to be able to efficiently record and understand data from the very first collision.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This has to be considered in building the schedule for the construction and commissioning of the </a:t>
            </a:r>
            <a:r>
              <a:rPr lang="en-US" sz="2400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LHeC</a:t>
            </a:r>
            <a:r>
              <a:rPr lang="en-US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detector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7" name="Picture 6" descr="resolMooreSmall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210" y="4805426"/>
            <a:ext cx="3697104" cy="1978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2380" y="4879398"/>
            <a:ext cx="1702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ATLAS Barrel Resolution with  Cosmic rays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960" y="797900"/>
            <a:ext cx="4334939" cy="60601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</a:t>
            </a:r>
            <a:r>
              <a:rPr lang="en-US" sz="2400" dirty="0" smtClean="0"/>
              <a:t>. Definition of regions of activity (</a:t>
            </a:r>
            <a:r>
              <a:rPr lang="en-US" sz="2400" dirty="0" err="1" smtClean="0"/>
              <a:t>RoA</a:t>
            </a:r>
            <a:r>
              <a:rPr lang="en-US" sz="2400" dirty="0" smtClean="0"/>
              <a:t>).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2. Reconstruction of local straight segments in the </a:t>
            </a:r>
            <a:r>
              <a:rPr lang="en-US" sz="2400" dirty="0" err="1" smtClean="0"/>
              <a:t>RoA</a:t>
            </a:r>
            <a:r>
              <a:rPr lang="en-US" sz="2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3. Combination of local segments.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4. Global fit in the </a:t>
            </a:r>
            <a:r>
              <a:rPr lang="en-US" sz="2400" dirty="0" err="1" smtClean="0"/>
              <a:t>muon</a:t>
            </a:r>
            <a:r>
              <a:rPr lang="en-US" sz="2400" dirty="0" smtClean="0"/>
              <a:t> system.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Final combination/global fit  with the Inner Tracker (ITK)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- </a:t>
            </a:r>
            <a:r>
              <a:rPr lang="en-US" sz="2054" dirty="0" smtClean="0"/>
              <a:t>to refine the momentum measurement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- to identify low-pt </a:t>
            </a:r>
            <a:r>
              <a:rPr lang="en-US" sz="2000" dirty="0" err="1" smtClean="0"/>
              <a:t>muons</a:t>
            </a:r>
            <a:endParaRPr lang="en-US" sz="2000" dirty="0" smtClean="0"/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- to identify isolated </a:t>
            </a:r>
            <a:r>
              <a:rPr lang="en-US" sz="2000" dirty="0" err="1" smtClean="0"/>
              <a:t>muons</a:t>
            </a:r>
            <a:r>
              <a:rPr lang="en-US" sz="2000" dirty="0" smtClean="0"/>
              <a:t> and remove fakes (</a:t>
            </a:r>
            <a:r>
              <a:rPr lang="en-US" sz="2000" dirty="0" err="1" smtClean="0">
                <a:latin typeface="Symbol" charset="2"/>
                <a:cs typeface="Symbol" charset="2"/>
              </a:rPr>
              <a:t>p</a:t>
            </a:r>
            <a:r>
              <a:rPr lang="en-US" sz="2000" dirty="0" smtClean="0">
                <a:latin typeface="Symbol" charset="2"/>
                <a:cs typeface="Symbol" charset="2"/>
              </a:rPr>
              <a:t>,</a:t>
            </a:r>
            <a:r>
              <a:rPr lang="en-US" sz="2000" dirty="0" smtClean="0"/>
              <a:t> K decays)</a:t>
            </a:r>
            <a:endParaRPr lang="en-US" sz="2000" dirty="0"/>
          </a:p>
        </p:txBody>
      </p:sp>
      <p:pic>
        <p:nvPicPr>
          <p:cNvPr id="4" name="Picture 3" descr="MuonDefinition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500" y="850687"/>
            <a:ext cx="4297968" cy="42714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4450" y="5122180"/>
            <a:ext cx="49596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Muon</a:t>
            </a:r>
            <a:r>
              <a:rPr lang="en-US" sz="1600" dirty="0" smtClean="0"/>
              <a:t> Definitions 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Segment tagged (Tag) </a:t>
            </a:r>
            <a:r>
              <a:rPr lang="en-US" sz="1600" dirty="0" smtClean="0"/>
              <a:t>: Pt Measured only by ITK, high efficiency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Combined (CB)</a:t>
            </a:r>
            <a:r>
              <a:rPr lang="en-US" sz="1600" dirty="0" smtClean="0"/>
              <a:t>: Pt measured combining ITK and MS, best Momentum determination over the full range high purity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Stand Alone (SA)</a:t>
            </a:r>
            <a:r>
              <a:rPr lang="en-US" sz="1600" dirty="0" smtClean="0"/>
              <a:t>: </a:t>
            </a:r>
            <a:r>
              <a:rPr lang="en-US" sz="1600" dirty="0" err="1" smtClean="0"/>
              <a:t>Muon</a:t>
            </a:r>
            <a:r>
              <a:rPr lang="en-US" sz="1600" dirty="0" smtClean="0"/>
              <a:t> measured only in the MS (High eta region in ATLAS)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pic>
        <p:nvPicPr>
          <p:cNvPr id="4" name="Content Placeholder 3" descr="ATLASDimuonSpectrum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9023" r="-9023"/>
          <a:stretch>
            <a:fillRect/>
          </a:stretch>
        </p:blipFill>
        <p:spPr>
          <a:xfrm>
            <a:off x="-117841" y="870614"/>
            <a:ext cx="9396863" cy="58915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6744</TotalTime>
  <Words>2390</Words>
  <Application>Microsoft Macintosh PowerPoint</Application>
  <PresentationFormat>On-screen Show (4:3)</PresentationFormat>
  <Paragraphs>309</Paragraphs>
  <Slides>33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Equation</vt:lpstr>
      <vt:lpstr>LHeC : Muon Systems </vt:lpstr>
      <vt:lpstr>Outline </vt:lpstr>
      <vt:lpstr>The magnetic field choice</vt:lpstr>
      <vt:lpstr>The magnetic field choice</vt:lpstr>
      <vt:lpstr>The ATLAS muon spectrometer</vt:lpstr>
      <vt:lpstr>The CMS Muon Spectrometer</vt:lpstr>
      <vt:lpstr>Installation and Commissioning</vt:lpstr>
      <vt:lpstr>Muon Reconstruction</vt:lpstr>
      <vt:lpstr>Performance</vt:lpstr>
      <vt:lpstr>Combined Pt Resolution</vt:lpstr>
      <vt:lpstr>Tracking efficiency: Tag and Probe</vt:lpstr>
      <vt:lpstr>Resolution</vt:lpstr>
      <vt:lpstr>Detector technologies: Tracking</vt:lpstr>
      <vt:lpstr>Detector technologies: Tracking</vt:lpstr>
      <vt:lpstr>Detector technologies: Tracking</vt:lpstr>
      <vt:lpstr>Detector Technologies: Trigger</vt:lpstr>
      <vt:lpstr>Detector Technologies: Trigger</vt:lpstr>
      <vt:lpstr>Detector Technologies: Trigger</vt:lpstr>
      <vt:lpstr>Detectors for the Upgrade</vt:lpstr>
      <vt:lpstr>Detectors for the Upgrade</vt:lpstr>
      <vt:lpstr>Detectors for the Upgrade</vt:lpstr>
      <vt:lpstr>Detectors for the Upgrade</vt:lpstr>
      <vt:lpstr>Examples of Muon Physics at LHeC</vt:lpstr>
      <vt:lpstr>LHeC Muon Detector requirements</vt:lpstr>
      <vt:lpstr>Possible Muon Systems</vt:lpstr>
      <vt:lpstr>Possible Muon Systems</vt:lpstr>
      <vt:lpstr>Possible Muon Systems</vt:lpstr>
      <vt:lpstr>Possible Muon Systems</vt:lpstr>
      <vt:lpstr>Very Forward region</vt:lpstr>
      <vt:lpstr>Possible Magnetic configurations</vt:lpstr>
      <vt:lpstr>Conclusions</vt:lpstr>
      <vt:lpstr>Back Up</vt:lpstr>
      <vt:lpstr>Momentum measurements basic formulae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 : Muon Systems </dc:title>
  <dc:creator>Office 2004 Test Drive User</dc:creator>
  <cp:lastModifiedBy>Office 2004 Test Drive User</cp:lastModifiedBy>
  <cp:revision>196</cp:revision>
  <dcterms:created xsi:type="dcterms:W3CDTF">2012-06-13T16:41:56Z</dcterms:created>
  <dcterms:modified xsi:type="dcterms:W3CDTF">2012-06-13T17:09:06Z</dcterms:modified>
</cp:coreProperties>
</file>