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43"/>
  </p:notesMasterIdLst>
  <p:sldIdLst>
    <p:sldId id="256" r:id="rId4"/>
    <p:sldId id="260" r:id="rId5"/>
    <p:sldId id="384" r:id="rId6"/>
    <p:sldId id="282" r:id="rId7"/>
    <p:sldId id="267" r:id="rId8"/>
    <p:sldId id="340" r:id="rId9"/>
    <p:sldId id="341" r:id="rId10"/>
    <p:sldId id="342" r:id="rId11"/>
    <p:sldId id="323" r:id="rId12"/>
    <p:sldId id="375" r:id="rId13"/>
    <p:sldId id="376" r:id="rId14"/>
    <p:sldId id="343" r:id="rId15"/>
    <p:sldId id="344" r:id="rId16"/>
    <p:sldId id="345" r:id="rId17"/>
    <p:sldId id="353" r:id="rId18"/>
    <p:sldId id="352" r:id="rId19"/>
    <p:sldId id="347" r:id="rId20"/>
    <p:sldId id="335" r:id="rId21"/>
    <p:sldId id="377" r:id="rId22"/>
    <p:sldId id="378" r:id="rId23"/>
    <p:sldId id="336" r:id="rId24"/>
    <p:sldId id="383" r:id="rId25"/>
    <p:sldId id="349" r:id="rId26"/>
    <p:sldId id="350" r:id="rId27"/>
    <p:sldId id="354" r:id="rId28"/>
    <p:sldId id="290" r:id="rId29"/>
    <p:sldId id="372" r:id="rId30"/>
    <p:sldId id="288" r:id="rId31"/>
    <p:sldId id="289" r:id="rId32"/>
    <p:sldId id="321" r:id="rId33"/>
    <p:sldId id="320" r:id="rId34"/>
    <p:sldId id="367" r:id="rId35"/>
    <p:sldId id="368" r:id="rId36"/>
    <p:sldId id="369" r:id="rId37"/>
    <p:sldId id="380" r:id="rId38"/>
    <p:sldId id="379" r:id="rId39"/>
    <p:sldId id="382" r:id="rId40"/>
    <p:sldId id="370" r:id="rId41"/>
    <p:sldId id="371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05" autoAdjust="0"/>
    <p:restoredTop sz="94660"/>
  </p:normalViewPr>
  <p:slideViewPr>
    <p:cSldViewPr>
      <p:cViewPr varScale="1">
        <p:scale>
          <a:sx n="67" d="100"/>
          <a:sy n="67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058D6E-FE56-4E46-A703-D7FD9BCAD249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F4B70-B591-4DF3-A856-66D54FC60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9828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F4B70-B591-4DF3-A856-66D54FC608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354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37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13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14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8D35D9-8649-46CA-9166-1CA18C308592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1FBCE28-8446-4608-808D-739FAECD9800}" type="slidenum">
              <a:rPr lang="fr-FR">
                <a:solidFill>
                  <a:prstClr val="black"/>
                </a:solidFill>
              </a:rPr>
              <a:pPr eaLnBrk="1" hangingPunct="1"/>
              <a:t>19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B87E451-12C1-4F78-9B32-C8DC007CEC48}" type="slidenum">
              <a:rPr lang="fr-FR">
                <a:solidFill>
                  <a:prstClr val="black"/>
                </a:solidFill>
              </a:rPr>
              <a:pPr eaLnBrk="1" hangingPunct="1"/>
              <a:t>20</a:t>
            </a:fld>
            <a:endParaRPr lang="fr-FR">
              <a:solidFill>
                <a:prstClr val="black"/>
              </a:solidFill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6975AF9-F449-4AD4-A295-D78FBCF3A708}" type="slidenum">
              <a:rPr lang="en-US">
                <a:solidFill>
                  <a:srgbClr val="000000"/>
                </a:solidFill>
              </a:rPr>
              <a:pPr eaLnBrk="1" hangingPunct="1"/>
              <a:t>29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34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0F04FBD-CB3E-2B4D-8B80-B6B044995B5B}" type="slidenum">
              <a:rPr lang="en-US">
                <a:solidFill>
                  <a:srgbClr val="C0504D"/>
                </a:solidFill>
              </a:rPr>
              <a:pPr/>
              <a:t>36</a:t>
            </a:fld>
            <a:endParaRPr lang="en-US">
              <a:solidFill>
                <a:srgbClr val="C0504D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9967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34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536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95EE4-93D0-4EED-AD82-0DE603D4C04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F0C5B-A822-40B4-B375-94AF52F87B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325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98CB8-2FBB-498E-9415-3782A4A4350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24932-CA91-4D94-892C-31136308D47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50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71223-73B3-4F58-BC58-041352B385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B596B-FD41-411D-9237-45B5198190B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497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3FB2D-FE5A-464C-A322-C044EEC6F90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00974-C1A3-4EFF-81DB-EA6869C4653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031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A6036-EF84-4BEC-B147-85BA570F224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4B7A7-27E9-425B-BC43-B36D97494BD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955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8A351-4828-4562-AF77-58A60BF14E8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9AA1-F9EB-4966-A3FB-84494DC8C0A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539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19880-DAB8-4DE8-8351-84006C832EB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93C14-0CC8-4FE5-A470-147784CD496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781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6CB6E-B461-4D52-B13F-E1636DB1328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E0870-D36D-48FE-9BF3-AB4B86ED65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42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775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3ED8E-8A21-41F9-8556-CF594DFA2B9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395E3-7FEC-4EAC-9638-BDF74C04C9D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116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97A69-4B17-49F1-B052-E90C0A2EE2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EF972-626D-4B67-9E08-F277028E22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2904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FE37E-10B1-4A12-9226-FF92A2B3FC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C7836-BFFB-48C3-A535-832657AB39E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2307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ADABD-3393-45D4-B61E-A8868EDB5ED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13C25-E0D6-4F68-A763-03EC6A37C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523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98F7F5-A09B-4168-88C8-3CDDA256C27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3FE1A-5493-4689-A84E-611454B0526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101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7D2FB-EB34-41ED-B6BD-EDDBA149E2C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15EEA-0397-44F6-A778-EBBE5E7AAFA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151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4BB88-AA26-44BC-8AA8-60E917A3B24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C22AE-D3AA-44B5-898F-9E77F13F50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362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E3B05-9FF5-4414-84CC-69E2E158C3B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47156-9685-4C36-ABEA-C367D5DE504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61339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F63AD-EAAE-402E-8409-E75E94C941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B4D42-33F2-4D4D-96A5-9A5F299E2E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4270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8459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7272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71A39E-D1AB-4604-BECF-5C16B136E4E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F725C-74C9-40BA-9C33-84F1F74E3DA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248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8BDA7-5CCA-4A0B-8AAA-A4AD1E895C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06F69-0E4D-4BFB-AA6E-29670068234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2666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7AE04-E3B3-4699-A1BB-7C4870E0203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9170E0-C97F-4D29-BBDA-9CB0482590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832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CE588-604A-4C69-8EEE-E586462D05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D62DB-56A0-468E-8F12-09DF95E9502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358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88"/>
            <a:ext cx="9144000" cy="148272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prstClr val="black"/>
              </a:solidFill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492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028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0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2696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579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0619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513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8003BC-FE70-49FB-9EB1-0ACCF76EC3FD}" type="datetimeFigureOut">
              <a:rPr lang="en-GB" smtClean="0"/>
              <a:t>14/06/2012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847596-2C5B-4A87-A899-5993FD0F54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362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88B8FB-6CCF-4744-AD08-A9EB0011784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93C6521-9E20-48DC-B684-748D452B33A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805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76411D-05C7-4A3F-BCFB-61C1C529339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6/14/2012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E34BA3-0675-4C93-96C4-4491F911436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78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4.emf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0107014_0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6806"/>
            <a:ext cx="7772400" cy="1470025"/>
          </a:xfrm>
        </p:spPr>
        <p:txBody>
          <a:bodyPr>
            <a:no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LHeC</a:t>
            </a:r>
            <a:r>
              <a:rPr lang="en-US" dirty="0" smtClean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</a:rPr>
              <a:t>A</a:t>
            </a:r>
            <a:r>
              <a:rPr lang="en-US" dirty="0" smtClean="0">
                <a:solidFill>
                  <a:schemeClr val="bg2"/>
                </a:solidFill>
              </a:rPr>
              <a:t>ccelerator Overview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7584" y="1380597"/>
            <a:ext cx="7858046" cy="17526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Frank Zimmermann</a:t>
            </a:r>
          </a:p>
          <a:p>
            <a:r>
              <a:rPr lang="en-US" dirty="0" err="1" smtClean="0">
                <a:solidFill>
                  <a:srgbClr val="FFC000"/>
                </a:solidFill>
              </a:rPr>
              <a:t>LHeC</a:t>
            </a:r>
            <a:r>
              <a:rPr lang="en-US" dirty="0" smtClean="0">
                <a:solidFill>
                  <a:srgbClr val="FFC000"/>
                </a:solidFill>
              </a:rPr>
              <a:t> Workshop 2012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Chavannes-de-</a:t>
            </a:r>
            <a:r>
              <a:rPr lang="en-US" dirty="0" err="1" smtClean="0">
                <a:solidFill>
                  <a:srgbClr val="FFC000"/>
                </a:solidFill>
              </a:rPr>
              <a:t>Bogis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5085" y="2949238"/>
            <a:ext cx="914908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Many </a:t>
            </a:r>
            <a:r>
              <a:rPr lang="en-US" sz="2400" b="1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c</a:t>
            </a:r>
            <a:r>
              <a:rPr lang="en-US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ontributors: </a:t>
            </a:r>
          </a:p>
          <a:p>
            <a:pPr defTabSz="450850">
              <a:tabLst>
                <a:tab pos="269875" algn="l"/>
              </a:tabLst>
            </a:pPr>
            <a:r>
              <a:rPr lang="en-US" sz="2000" dirty="0" smtClean="0">
                <a:solidFill>
                  <a:schemeClr val="bg1"/>
                </a:solidFill>
              </a:rPr>
              <a:t>Jose Abelleira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Chris </a:t>
            </a:r>
            <a:r>
              <a:rPr lang="en-US" sz="2000" dirty="0" err="1" smtClean="0">
                <a:solidFill>
                  <a:schemeClr val="bg1"/>
                </a:solidFill>
              </a:rPr>
              <a:t>Adolphsen</a:t>
            </a:r>
            <a:r>
              <a:rPr lang="en-US" sz="2000" dirty="0" smtClean="0">
                <a:solidFill>
                  <a:schemeClr val="bg1"/>
                </a:solidFill>
              </a:rPr>
              <a:t>, Husnu Aksakal, </a:t>
            </a:r>
            <a:r>
              <a:rPr lang="en-US" sz="2000" dirty="0" smtClean="0">
                <a:solidFill>
                  <a:schemeClr val="bg1"/>
                </a:solidFill>
              </a:rPr>
              <a:t>Rob Appleby, Mei </a:t>
            </a:r>
            <a:r>
              <a:rPr lang="en-US" sz="2000" dirty="0" smtClean="0">
                <a:solidFill>
                  <a:schemeClr val="bg1"/>
                </a:solidFill>
              </a:rPr>
              <a:t>Bai, Desmond Barber Nathan Bernard, Alex Bogacz, Luca </a:t>
            </a:r>
            <a:r>
              <a:rPr lang="en-US" sz="2000" dirty="0" err="1" smtClean="0">
                <a:solidFill>
                  <a:schemeClr val="bg1"/>
                </a:solidFill>
              </a:rPr>
              <a:t>Bottura</a:t>
            </a:r>
            <a:r>
              <a:rPr lang="en-US" sz="2000" dirty="0" smtClean="0">
                <a:solidFill>
                  <a:schemeClr val="bg1"/>
                </a:solidFill>
              </a:rPr>
              <a:t>, Chiara Bracco, Hans Braun, Oliver </a:t>
            </a:r>
            <a:r>
              <a:rPr lang="en-US" sz="2000" dirty="0" err="1" smtClean="0">
                <a:solidFill>
                  <a:schemeClr val="bg1"/>
                </a:solidFill>
              </a:rPr>
              <a:t>Brüning</a:t>
            </a:r>
            <a:r>
              <a:rPr lang="en-US" sz="2000" dirty="0" smtClean="0">
                <a:solidFill>
                  <a:schemeClr val="bg1"/>
                </a:solidFill>
              </a:rPr>
              <a:t>, Eugene </a:t>
            </a:r>
            <a:r>
              <a:rPr lang="en-US" sz="2000" dirty="0" err="1" smtClean="0">
                <a:solidFill>
                  <a:schemeClr val="bg1"/>
                </a:solidFill>
              </a:rPr>
              <a:t>Bulyak</a:t>
            </a:r>
            <a:r>
              <a:rPr lang="en-US" sz="2000" dirty="0" smtClean="0">
                <a:solidFill>
                  <a:schemeClr val="bg1"/>
                </a:solidFill>
              </a:rPr>
              <a:t>, Helmut </a:t>
            </a:r>
            <a:r>
              <a:rPr lang="en-US" sz="2000" dirty="0" err="1" smtClean="0">
                <a:solidFill>
                  <a:schemeClr val="bg1"/>
                </a:solidFill>
              </a:rPr>
              <a:t>Burkhardt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Swapan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Chattopadhyay</a:t>
            </a:r>
            <a:r>
              <a:rPr lang="en-US" sz="2000" dirty="0" smtClean="0">
                <a:solidFill>
                  <a:schemeClr val="bg1"/>
                </a:solidFill>
              </a:rPr>
              <a:t>, Ed Ciapala, </a:t>
            </a:r>
            <a:r>
              <a:rPr lang="en-US" sz="2000" dirty="0" err="1" smtClean="0">
                <a:solidFill>
                  <a:schemeClr val="bg1"/>
                </a:solidFill>
              </a:rPr>
              <a:t>Kenan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Ciftci</a:t>
            </a:r>
            <a:r>
              <a:rPr lang="en-US" sz="2000" dirty="0" smtClean="0">
                <a:solidFill>
                  <a:schemeClr val="bg1"/>
                </a:solidFill>
              </a:rPr>
              <a:t>, Reina </a:t>
            </a:r>
            <a:r>
              <a:rPr lang="en-US" sz="2000" dirty="0" err="1" smtClean="0">
                <a:solidFill>
                  <a:schemeClr val="bg1"/>
                </a:solidFill>
              </a:rPr>
              <a:t>Ciftci</a:t>
            </a:r>
            <a:r>
              <a:rPr lang="en-US" sz="2000" dirty="0" smtClean="0">
                <a:solidFill>
                  <a:schemeClr val="bg1"/>
                </a:solidFill>
              </a:rPr>
              <a:t>,  John </a:t>
            </a:r>
            <a:r>
              <a:rPr lang="en-US" sz="2000" dirty="0" err="1" smtClean="0">
                <a:solidFill>
                  <a:schemeClr val="bg1"/>
                </a:solidFill>
              </a:rPr>
              <a:t>Dainton</a:t>
            </a:r>
            <a:r>
              <a:rPr lang="en-US" sz="2000" dirty="0" smtClean="0">
                <a:solidFill>
                  <a:schemeClr val="bg1"/>
                </a:solidFill>
              </a:rPr>
              <a:t>, Anders </a:t>
            </a:r>
            <a:r>
              <a:rPr lang="en-US" sz="2000" dirty="0" err="1" smtClean="0">
                <a:solidFill>
                  <a:schemeClr val="bg1"/>
                </a:solidFill>
              </a:rPr>
              <a:t>Eide</a:t>
            </a:r>
            <a:r>
              <a:rPr lang="en-US" sz="2000" dirty="0" smtClean="0">
                <a:solidFill>
                  <a:schemeClr val="bg1"/>
                </a:solidFill>
              </a:rPr>
              <a:t>,</a:t>
            </a:r>
            <a:r>
              <a:rPr lang="en-US" sz="2000" dirty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Emre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Eroglu</a:t>
            </a:r>
            <a:r>
              <a:rPr lang="en-US" sz="2000" dirty="0" smtClean="0">
                <a:solidFill>
                  <a:schemeClr val="bg1"/>
                </a:solidFill>
              </a:rPr>
              <a:t>, Miriam </a:t>
            </a:r>
            <a:r>
              <a:rPr lang="en-US" sz="2000" dirty="0" err="1" smtClean="0">
                <a:solidFill>
                  <a:schemeClr val="bg1"/>
                </a:solidFill>
              </a:rPr>
              <a:t>Fitterer</a:t>
            </a:r>
            <a:r>
              <a:rPr lang="en-US" sz="2000" dirty="0" smtClean="0">
                <a:solidFill>
                  <a:schemeClr val="bg1"/>
                </a:solidFill>
              </a:rPr>
              <a:t>, Hector Garcia, Brennan Goddard, Yue Hao, Friedrich Haug, Bernhard Holzer, Erk Jensen, Miguel  Jimenez, John Jowett, Dmitry </a:t>
            </a:r>
            <a:r>
              <a:rPr lang="en-US" sz="2000" dirty="0" err="1" smtClean="0">
                <a:solidFill>
                  <a:schemeClr val="bg1"/>
                </a:solidFill>
              </a:rPr>
              <a:t>Kayran</a:t>
            </a:r>
            <a:r>
              <a:rPr lang="en-US" sz="2000" dirty="0" smtClean="0">
                <a:solidFill>
                  <a:schemeClr val="bg1"/>
                </a:solidFill>
              </a:rPr>
              <a:t>, Max Klein, Peter Kostka, Vladimir Litvinenko, Karl </a:t>
            </a:r>
            <a:r>
              <a:rPr lang="en-US" sz="2000" dirty="0">
                <a:solidFill>
                  <a:schemeClr val="bg1"/>
                </a:solidFill>
              </a:rPr>
              <a:t>H</a:t>
            </a:r>
            <a:r>
              <a:rPr lang="en-US" sz="2000" dirty="0" smtClean="0">
                <a:solidFill>
                  <a:schemeClr val="bg1"/>
                </a:solidFill>
              </a:rPr>
              <a:t>ubert Mess,  </a:t>
            </a:r>
            <a:r>
              <a:rPr lang="en-US" sz="2000" dirty="0" err="1" smtClean="0">
                <a:solidFill>
                  <a:schemeClr val="bg1"/>
                </a:solidFill>
              </a:rPr>
              <a:t>Zafer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Nergiz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smtClean="0">
                <a:solidFill>
                  <a:schemeClr val="bg1"/>
                </a:solidFill>
              </a:rPr>
              <a:t>John Osborne, Tatiana </a:t>
            </a:r>
            <a:r>
              <a:rPr lang="en-US" sz="2000" dirty="0" err="1" smtClean="0">
                <a:solidFill>
                  <a:schemeClr val="bg1"/>
                </a:solidFill>
              </a:rPr>
              <a:t>Pieloni</a:t>
            </a:r>
            <a:r>
              <a:rPr lang="en-US" sz="2000" dirty="0" smtClean="0">
                <a:solidFill>
                  <a:schemeClr val="bg1"/>
                </a:solidFill>
              </a:rPr>
              <a:t>, Alessandro </a:t>
            </a:r>
            <a:r>
              <a:rPr lang="en-US" sz="2000" dirty="0" smtClean="0">
                <a:solidFill>
                  <a:schemeClr val="bg1"/>
                </a:solidFill>
              </a:rPr>
              <a:t>Polini, </a:t>
            </a:r>
            <a:r>
              <a:rPr lang="en-US" sz="2000" dirty="0" err="1" smtClean="0">
                <a:solidFill>
                  <a:schemeClr val="bg1"/>
                </a:solidFill>
              </a:rPr>
              <a:t>Vadim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Ptitsin</a:t>
            </a:r>
            <a:r>
              <a:rPr lang="en-US" sz="2000" dirty="0" smtClean="0">
                <a:solidFill>
                  <a:schemeClr val="bg1"/>
                </a:solidFill>
              </a:rPr>
              <a:t>, Louis </a:t>
            </a:r>
            <a:r>
              <a:rPr lang="en-US" sz="2000" dirty="0" err="1" smtClean="0">
                <a:solidFill>
                  <a:schemeClr val="bg1"/>
                </a:solidFill>
              </a:rPr>
              <a:t>Rinolfi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Lucio</a:t>
            </a:r>
            <a:r>
              <a:rPr lang="en-US" sz="2000" dirty="0" smtClean="0">
                <a:solidFill>
                  <a:schemeClr val="bg1"/>
                </a:solidFill>
              </a:rPr>
              <a:t> Rossi, Stephan Russenschuck, Daniel Schulte, </a:t>
            </a:r>
            <a:r>
              <a:rPr lang="en-US" sz="2000" dirty="0">
                <a:solidFill>
                  <a:schemeClr val="bg1"/>
                </a:solidFill>
              </a:rPr>
              <a:t>Ilkyoung Shin, Peter </a:t>
            </a:r>
            <a:r>
              <a:rPr lang="en-US" sz="2000" dirty="0" smtClean="0">
                <a:solidFill>
                  <a:schemeClr val="bg1"/>
                </a:solidFill>
              </a:rPr>
              <a:t>Sievers, Mike Sullivan, Saleh </a:t>
            </a:r>
            <a:r>
              <a:rPr lang="en-US" sz="2000" dirty="0" err="1" smtClean="0">
                <a:solidFill>
                  <a:schemeClr val="bg1"/>
                </a:solidFill>
              </a:rPr>
              <a:t>Sutansoy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Hugues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</a:rPr>
              <a:t>Thiesen</a:t>
            </a:r>
            <a:r>
              <a:rPr lang="en-US" sz="2000" dirty="0" smtClean="0">
                <a:solidFill>
                  <a:schemeClr val="bg1"/>
                </a:solidFill>
              </a:rPr>
              <a:t>, Luke </a:t>
            </a:r>
            <a:r>
              <a:rPr lang="en-US" sz="2000" dirty="0" smtClean="0">
                <a:solidFill>
                  <a:schemeClr val="bg1"/>
                </a:solidFill>
              </a:rPr>
              <a:t>Thompson, Rogelio Tomas, Davide Tommasini, Dejan </a:t>
            </a:r>
            <a:r>
              <a:rPr lang="en-US" sz="2000" dirty="0" smtClean="0">
                <a:solidFill>
                  <a:schemeClr val="bg1"/>
                </a:solidFill>
              </a:rPr>
              <a:t>Trbojevic</a:t>
            </a:r>
            <a:r>
              <a:rPr lang="en-US" sz="2000" dirty="0" smtClean="0">
                <a:solidFill>
                  <a:schemeClr val="bg1"/>
                </a:solidFill>
              </a:rPr>
              <a:t>, Joachim </a:t>
            </a:r>
            <a:r>
              <a:rPr lang="en-US" sz="2000" dirty="0" err="1" smtClean="0">
                <a:solidFill>
                  <a:schemeClr val="bg1"/>
                </a:solidFill>
              </a:rPr>
              <a:t>Tückmantel</a:t>
            </a:r>
            <a:r>
              <a:rPr lang="en-US" sz="2000" dirty="0" smtClean="0">
                <a:solidFill>
                  <a:schemeClr val="bg1"/>
                </a:solidFill>
              </a:rPr>
              <a:t>, Alessandro Variola, Ferdinand </a:t>
            </a:r>
            <a:r>
              <a:rPr lang="en-US" sz="2000" dirty="0" err="1" smtClean="0">
                <a:solidFill>
                  <a:schemeClr val="bg1"/>
                </a:solidFill>
              </a:rPr>
              <a:t>Willeke</a:t>
            </a:r>
            <a:r>
              <a:rPr lang="en-US" sz="2000" dirty="0" smtClean="0">
                <a:solidFill>
                  <a:schemeClr val="bg1"/>
                </a:solidFill>
              </a:rPr>
              <a:t>, Vitaly Yakimenko, Fabian </a:t>
            </a:r>
            <a:r>
              <a:rPr lang="en-US" sz="2000" dirty="0" err="1" smtClean="0">
                <a:solidFill>
                  <a:schemeClr val="bg1"/>
                </a:solidFill>
              </a:rPr>
              <a:t>Zomer</a:t>
            </a:r>
            <a:r>
              <a:rPr lang="en-US" sz="2000" dirty="0" smtClean="0">
                <a:solidFill>
                  <a:schemeClr val="bg1"/>
                </a:solidFill>
              </a:rPr>
              <a:t>,  … ++</a:t>
            </a: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863" y="0"/>
            <a:ext cx="1789535" cy="1398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1832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753" y="-28575"/>
            <a:ext cx="8229600" cy="114300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Ring-Ring Layout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890" y="836712"/>
            <a:ext cx="6951327" cy="48279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4127" y="5657671"/>
            <a:ext cx="8865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Two </a:t>
            </a:r>
            <a:r>
              <a:rPr lang="en-US" sz="2400" b="1" dirty="0" err="1" smtClean="0">
                <a:solidFill>
                  <a:srgbClr val="0000CC"/>
                </a:solidFill>
              </a:rPr>
              <a:t>LHeC</a:t>
            </a:r>
            <a:r>
              <a:rPr lang="en-US" sz="2400" b="1" dirty="0" smtClean="0">
                <a:solidFill>
                  <a:srgbClr val="0000CC"/>
                </a:solidFill>
              </a:rPr>
              <a:t> </a:t>
            </a:r>
            <a:r>
              <a:rPr lang="en-US" sz="2400" b="1" dirty="0">
                <a:solidFill>
                  <a:srgbClr val="0000CC"/>
                </a:solidFill>
              </a:rPr>
              <a:t>bypasses </a:t>
            </a:r>
            <a:r>
              <a:rPr lang="en-US" sz="2400" b="1" dirty="0" smtClean="0">
                <a:solidFill>
                  <a:srgbClr val="0000CC"/>
                </a:solidFill>
              </a:rPr>
              <a:t>shown in blue  </a:t>
            </a:r>
            <a:r>
              <a:rPr lang="en-US" sz="2400" dirty="0" smtClean="0"/>
              <a:t>- each 1.3 km long. </a:t>
            </a:r>
            <a:r>
              <a:rPr lang="en-US" sz="2400" b="1" dirty="0" smtClean="0">
                <a:solidFill>
                  <a:srgbClr val="0000CC"/>
                </a:solidFill>
              </a:rPr>
              <a:t>RF in </a:t>
            </a:r>
            <a:r>
              <a:rPr lang="en-US" sz="2400" b="1" dirty="0">
                <a:solidFill>
                  <a:srgbClr val="0000CC"/>
                </a:solidFill>
              </a:rPr>
              <a:t>the central straight </a:t>
            </a:r>
            <a:r>
              <a:rPr lang="en-US" sz="2400" b="1" dirty="0" smtClean="0">
                <a:solidFill>
                  <a:srgbClr val="0000CC"/>
                </a:solidFill>
              </a:rPr>
              <a:t>sections </a:t>
            </a:r>
            <a:r>
              <a:rPr lang="en-US" sz="2400" dirty="0" smtClean="0"/>
              <a:t>of the </a:t>
            </a:r>
            <a:r>
              <a:rPr lang="en-US" sz="2400" dirty="0"/>
              <a:t>two </a:t>
            </a:r>
            <a:r>
              <a:rPr lang="en-US" sz="2400" dirty="0" smtClean="0"/>
              <a:t>bypasses (&lt;500 m total). </a:t>
            </a:r>
            <a:r>
              <a:rPr lang="en-US" sz="2400" dirty="0"/>
              <a:t>The bypass around Point 1 </a:t>
            </a:r>
            <a:r>
              <a:rPr lang="en-US" sz="2400" dirty="0" smtClean="0"/>
              <a:t>also hosts the </a:t>
            </a:r>
            <a:r>
              <a:rPr lang="en-US" sz="2400" dirty="0"/>
              <a:t>injection.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 bwMode="auto">
          <a:xfrm>
            <a:off x="181611" y="4610745"/>
            <a:ext cx="21524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H. </a:t>
            </a:r>
            <a:r>
              <a:rPr lang="en-US" dirty="0" err="1" smtClean="0">
                <a:solidFill>
                  <a:prstClr val="black"/>
                </a:solidFill>
              </a:rPr>
              <a:t>Burkhardt</a:t>
            </a:r>
            <a:r>
              <a:rPr lang="en-US" dirty="0" smtClean="0">
                <a:solidFill>
                  <a:prstClr val="black"/>
                </a:solidFill>
              </a:rPr>
              <a:t>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M. </a:t>
            </a:r>
            <a:r>
              <a:rPr lang="en-US" dirty="0" err="1" smtClean="0">
                <a:solidFill>
                  <a:prstClr val="black"/>
                </a:solidFill>
              </a:rPr>
              <a:t>Fitterer</a:t>
            </a:r>
            <a:r>
              <a:rPr lang="en-US" dirty="0" smtClean="0">
                <a:solidFill>
                  <a:prstClr val="black"/>
                </a:solidFill>
              </a:rPr>
              <a:t>, B. Holzer,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J. Jowett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627753" y="-2857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err="1" smtClean="0"/>
              <a:t>LHeC</a:t>
            </a:r>
            <a:r>
              <a:rPr lang="en-US" dirty="0" smtClean="0"/>
              <a:t> Ring-Ring Arc Optics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14425"/>
            <a:ext cx="5933260" cy="380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264647" y="4894986"/>
            <a:ext cx="561897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2 </a:t>
            </a:r>
            <a:r>
              <a:rPr lang="en-US" sz="2800" dirty="0" err="1" smtClean="0">
                <a:solidFill>
                  <a:prstClr val="black"/>
                </a:solidFill>
              </a:rPr>
              <a:t>LHeC</a:t>
            </a:r>
            <a:r>
              <a:rPr lang="en-US" sz="2800" dirty="0" smtClean="0">
                <a:solidFill>
                  <a:prstClr val="black"/>
                </a:solidFill>
              </a:rPr>
              <a:t> FODO cells  = 1 LHC FODO cell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74" y="985745"/>
            <a:ext cx="2631179" cy="16931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174" y="3145859"/>
            <a:ext cx="2799198" cy="174912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7358950" y="2572474"/>
            <a:ext cx="12534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even IR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7358950" y="4797152"/>
            <a:ext cx="111921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odd IR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283548" y="5587572"/>
            <a:ext cx="14366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H. </a:t>
            </a:r>
            <a:r>
              <a:rPr lang="en-US" dirty="0" err="1" smtClean="0">
                <a:solidFill>
                  <a:prstClr val="black"/>
                </a:solidFill>
              </a:rPr>
              <a:t>Burkhardt</a:t>
            </a:r>
            <a:r>
              <a:rPr lang="en-US" dirty="0" smtClean="0">
                <a:solidFill>
                  <a:prstClr val="black"/>
                </a:solidFill>
              </a:rPr>
              <a:t>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M. </a:t>
            </a:r>
            <a:r>
              <a:rPr lang="en-US" dirty="0" err="1" smtClean="0">
                <a:solidFill>
                  <a:prstClr val="black"/>
                </a:solidFill>
              </a:rPr>
              <a:t>Fitterer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B. Holzer,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J. Jowett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 bwMode="auto">
          <a:xfrm>
            <a:off x="4261627" y="5762473"/>
            <a:ext cx="309732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dirty="0" err="1" smtClean="0">
                <a:solidFill>
                  <a:srgbClr val="0000CC"/>
                </a:solidFill>
                <a:latin typeface="Symbol" pitchFamily="18" charset="2"/>
              </a:rPr>
              <a:t>e</a:t>
            </a:r>
            <a:r>
              <a:rPr lang="en-US" sz="3200" baseline="-25000" dirty="0" err="1" smtClean="0">
                <a:solidFill>
                  <a:srgbClr val="0000CC"/>
                </a:solidFill>
              </a:rPr>
              <a:t>x,LHeC</a:t>
            </a:r>
            <a:r>
              <a:rPr lang="en-US" sz="3200" dirty="0" smtClean="0">
                <a:solidFill>
                  <a:srgbClr val="0000CC"/>
                </a:solidFill>
              </a:rPr>
              <a:t>&lt;1/3 </a:t>
            </a:r>
            <a:r>
              <a:rPr lang="en-US" sz="3200" dirty="0" smtClean="0">
                <a:solidFill>
                  <a:srgbClr val="0000CC"/>
                </a:solidFill>
                <a:latin typeface="Symbol" pitchFamily="18" charset="2"/>
              </a:rPr>
              <a:t>e</a:t>
            </a:r>
            <a:r>
              <a:rPr lang="en-US" sz="3200" baseline="-25000" dirty="0" smtClean="0">
                <a:solidFill>
                  <a:srgbClr val="0000CC"/>
                </a:solidFill>
              </a:rPr>
              <a:t>x,LEP1.5</a:t>
            </a:r>
            <a:endParaRPr lang="en-GB" sz="3200" baseline="-25000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16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TL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" y="910226"/>
            <a:ext cx="9143668" cy="38756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0" y="3450830"/>
            <a:ext cx="3734098" cy="340765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074601" y="4820676"/>
            <a:ext cx="1999548" cy="132342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600" dirty="0" smtClean="0">
                <a:solidFill>
                  <a:srgbClr val="3366FF"/>
                </a:solidFill>
              </a:rPr>
              <a:t>For the CDR the 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bypass concepts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were decided to be confined to</a:t>
            </a:r>
          </a:p>
          <a:p>
            <a:r>
              <a:rPr lang="en-US" sz="1600" dirty="0" smtClean="0">
                <a:solidFill>
                  <a:srgbClr val="3366FF"/>
                </a:solidFill>
              </a:rPr>
              <a:t>ATLAS and CMS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3792428" y="4820676"/>
            <a:ext cx="2868356" cy="132342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Without using the survey gallery the ATLAS bypass would need to be 100m away from the IP or on the inside of the tunnel!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10800000" flipV="1">
            <a:off x="3942250" y="6066105"/>
            <a:ext cx="5131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ca. 1.3 km long bypass</a:t>
            </a:r>
          </a:p>
          <a:p>
            <a:r>
              <a:rPr lang="en-US" dirty="0" smtClean="0"/>
              <a:t>ca. 170m long dispersion free area for </a:t>
            </a:r>
            <a:r>
              <a:rPr lang="en-US" dirty="0" err="1" smtClean="0"/>
              <a:t>RF</a:t>
            </a:r>
            <a:endParaRPr lang="de-DE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524328" y="0"/>
            <a:ext cx="2209800" cy="72800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ED 20 March 12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326440" y="189501"/>
            <a:ext cx="8229600" cy="720725"/>
          </a:xfrm>
        </p:spPr>
        <p:txBody>
          <a:bodyPr/>
          <a:lstStyle/>
          <a:p>
            <a:pPr eaLnBrk="1" hangingPunct="1"/>
            <a:r>
              <a:rPr lang="en-US" dirty="0" err="1" smtClean="0"/>
              <a:t>LHeC</a:t>
            </a:r>
            <a:r>
              <a:rPr lang="en-US" dirty="0"/>
              <a:t> R-R</a:t>
            </a:r>
            <a:r>
              <a:rPr lang="en-US" dirty="0" smtClean="0"/>
              <a:t>: Bypassing LHC detectors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6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04664"/>
            <a:ext cx="8229600" cy="720725"/>
          </a:xfrm>
        </p:spPr>
        <p:txBody>
          <a:bodyPr/>
          <a:lstStyle/>
          <a:p>
            <a:pPr eaLnBrk="1" hangingPunct="1"/>
            <a:r>
              <a:rPr lang="en-US" dirty="0" err="1" smtClean="0"/>
              <a:t>LHeC</a:t>
            </a:r>
            <a:r>
              <a:rPr lang="en-US" dirty="0" smtClean="0"/>
              <a:t> R-R</a:t>
            </a:r>
            <a:r>
              <a:rPr lang="en-US" dirty="0"/>
              <a:t>: Integration </a:t>
            </a:r>
            <a:r>
              <a:rPr lang="en-US" dirty="0" smtClean="0"/>
              <a:t>in </a:t>
            </a:r>
            <a:r>
              <a:rPr lang="en-US" dirty="0"/>
              <a:t>LHC tunnel </a:t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messfig3_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783" y="3147678"/>
            <a:ext cx="4942328" cy="3015164"/>
          </a:xfrm>
          <a:prstGeom prst="rect">
            <a:avLst/>
          </a:prstGeom>
        </p:spPr>
      </p:pic>
      <p:pic>
        <p:nvPicPr>
          <p:cNvPr id="11" name="Picture 10" descr="messfig3_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38" y="1392947"/>
            <a:ext cx="4679282" cy="350946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57572" y="1801156"/>
            <a:ext cx="27152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RF</a:t>
            </a:r>
            <a:r>
              <a:rPr lang="de-DE" sz="2400" dirty="0" smtClean="0"/>
              <a:t> Installation in IR4</a:t>
            </a:r>
            <a:endParaRPr lang="de-DE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02057" y="5623754"/>
            <a:ext cx="2314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Cryo</a:t>
            </a:r>
            <a:r>
              <a:rPr lang="de-DE" sz="2400" dirty="0" smtClean="0"/>
              <a:t> link in IR3</a:t>
            </a:r>
            <a:endParaRPr lang="de-DE" sz="2400" dirty="0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0" y="6360830"/>
            <a:ext cx="2209800" cy="4971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ED 20 March 12</a:t>
            </a:r>
          </a:p>
        </p:txBody>
      </p:sp>
    </p:spTree>
    <p:extLst>
      <p:ext uri="{BB962C8B-B14F-4D97-AF65-F5344CB8AC3E}">
        <p14:creationId xmlns:p14="http://schemas.microsoft.com/office/powerpoint/2010/main" val="2516260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2386"/>
            <a:ext cx="9144000" cy="720725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LHeC</a:t>
            </a:r>
            <a:r>
              <a:rPr lang="en-US" dirty="0" smtClean="0"/>
              <a:t> R-R: Matching LHC circumference</a:t>
            </a:r>
            <a:endParaRPr lang="en-US" dirty="0"/>
          </a:p>
        </p:txBody>
      </p:sp>
      <p:sp>
        <p:nvSpPr>
          <p:cNvPr id="53263" name="Text Box 7"/>
          <p:cNvSpPr txBox="1">
            <a:spLocks noChangeArrowheads="1"/>
          </p:cNvSpPr>
          <p:nvPr/>
        </p:nvSpPr>
        <p:spPr bwMode="auto">
          <a:xfrm>
            <a:off x="107504" y="873127"/>
            <a:ext cx="9073023" cy="369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requires: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support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structure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with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efficient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montage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and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compact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600" dirty="0" smtClean="0">
                <a:solidFill>
                  <a:srgbClr val="800000"/>
                </a:solidFill>
                <a:latin typeface="Times New Roman" charset="0"/>
                <a:ea typeface="ＭＳ Ｐゴシック" charset="-128"/>
                <a:cs typeface="ＭＳ Ｐゴシック" charset="-128"/>
                <a:sym typeface="Wingdings" charset="2"/>
              </a:rPr>
              <a:t>magnets</a:t>
            </a:r>
            <a:endParaRPr lang="en-US" sz="2000" dirty="0" smtClean="0">
              <a:solidFill>
                <a:srgbClr val="800000"/>
              </a:solidFill>
              <a:latin typeface="Times New Roman" charset="0"/>
              <a:ea typeface="ＭＳ Ｐゴシック" charset="-128"/>
              <a:cs typeface="ＭＳ Ｐゴシック" charset="-128"/>
              <a:sym typeface="Wingdings" charset="2"/>
            </a:endParaRPr>
          </a:p>
        </p:txBody>
      </p:sp>
      <p:pic>
        <p:nvPicPr>
          <p:cNvPr id="11" name="Picture 10" descr="Tunnel Cross Sec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873128"/>
            <a:ext cx="6318009" cy="46156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 bwMode="auto">
          <a:xfrm>
            <a:off x="248216" y="5488185"/>
            <a:ext cx="848155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t</a:t>
            </a:r>
            <a:r>
              <a:rPr lang="en-US" sz="2800" dirty="0" smtClean="0">
                <a:solidFill>
                  <a:prstClr val="black"/>
                </a:solidFill>
              </a:rPr>
              <a:t>o transport LHC </a:t>
            </a:r>
            <a:r>
              <a:rPr lang="en-US" sz="2800" dirty="0" err="1" smtClean="0">
                <a:solidFill>
                  <a:prstClr val="black"/>
                </a:solidFill>
              </a:rPr>
              <a:t>cryo</a:t>
            </a:r>
            <a:r>
              <a:rPr lang="en-US" sz="2800" dirty="0" smtClean="0">
                <a:solidFill>
                  <a:prstClr val="black"/>
                </a:solidFill>
              </a:rPr>
              <a:t> equipment e</a:t>
            </a:r>
            <a:r>
              <a:rPr lang="en-US" sz="2800" baseline="30000" dirty="0" smtClean="0">
                <a:solidFill>
                  <a:prstClr val="black"/>
                </a:solidFill>
              </a:rPr>
              <a:t>-</a:t>
            </a:r>
            <a:r>
              <a:rPr lang="en-US" sz="2800" dirty="0" smtClean="0">
                <a:solidFill>
                  <a:prstClr val="black"/>
                </a:solidFill>
              </a:rPr>
              <a:t> ring may need to be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s</a:t>
            </a:r>
            <a:r>
              <a:rPr lang="en-US" sz="2800" dirty="0" smtClean="0">
                <a:solidFill>
                  <a:prstClr val="black"/>
                </a:solidFill>
              </a:rPr>
              <a:t>hifted 30 cm to the outside ; semi-automatic movement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&amp; expansion joints</a:t>
            </a:r>
            <a:endParaRPr lang="en-GB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7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0" y="124212"/>
            <a:ext cx="9144000" cy="435429"/>
          </a:xfrm>
          <a:noFill/>
          <a:ln>
            <a:miter lim="800000"/>
            <a:headEnd/>
            <a:tailEnd/>
          </a:ln>
        </p:spPr>
        <p:txBody>
          <a:bodyPr vert="horz" wrap="square" lIns="91440" tIns="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3200" dirty="0" err="1" smtClean="0"/>
              <a:t>LHeC</a:t>
            </a:r>
            <a:r>
              <a:rPr lang="en-US" sz="3200" dirty="0" smtClean="0"/>
              <a:t> R-R dipole magnets: 400 mm long CERN model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7647" y="652095"/>
            <a:ext cx="87666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800" dirty="0" smtClean="0"/>
              <a:t> interleaved</a:t>
            </a:r>
            <a:r>
              <a:rPr lang="en-US" dirty="0" smtClean="0"/>
              <a:t> ferromagnetic laminations</a:t>
            </a: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 air cooled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 two turns only, bolted bars</a:t>
            </a:r>
          </a:p>
          <a:p>
            <a:pPr>
              <a:buFont typeface="Wingdings" pitchFamily="2" charset="2"/>
              <a:buChar char="Ø"/>
            </a:pPr>
            <a:r>
              <a:rPr lang="en-US" sz="1800" dirty="0" smtClean="0"/>
              <a:t> 0.4 </a:t>
            </a:r>
            <a:r>
              <a:rPr lang="en-US" sz="1800" dirty="0" err="1" smtClean="0"/>
              <a:t>m</a:t>
            </a:r>
            <a:r>
              <a:rPr lang="en-US" sz="1800" dirty="0" smtClean="0"/>
              <a:t> models with different types of iron</a:t>
            </a:r>
          </a:p>
        </p:txBody>
      </p:sp>
      <p:pic>
        <p:nvPicPr>
          <p:cNvPr id="15" name="Picture 2" descr="\\cern.ch\dfs\Workspaces\n\NORMA\USERS\Davide\Projects\LHeC\Modeling\SF00.PNG"/>
          <p:cNvPicPr>
            <a:picLocks noChangeAspect="1" noChangeArrowheads="1"/>
          </p:cNvPicPr>
          <p:nvPr/>
        </p:nvPicPr>
        <p:blipFill>
          <a:blip r:embed="rId3" cstate="print"/>
          <a:srcRect l="19720" t="66938" r="33394" b="5700"/>
          <a:stretch>
            <a:fillRect/>
          </a:stretch>
        </p:blipFill>
        <p:spPr bwMode="auto">
          <a:xfrm>
            <a:off x="5257800" y="596635"/>
            <a:ext cx="3657600" cy="1600200"/>
          </a:xfrm>
          <a:prstGeom prst="rect">
            <a:avLst/>
          </a:prstGeom>
          <a:noFill/>
        </p:spPr>
      </p:pic>
      <p:cxnSp>
        <p:nvCxnSpPr>
          <p:cNvPr id="16" name="Straight Arrow Connector 15"/>
          <p:cNvCxnSpPr/>
          <p:nvPr/>
        </p:nvCxnSpPr>
        <p:spPr>
          <a:xfrm>
            <a:off x="5301342" y="2271487"/>
            <a:ext cx="2743200" cy="1588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28771" y="2380344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30 cm</a:t>
            </a:r>
            <a:endParaRPr lang="en-US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5239657" y="2785197"/>
          <a:ext cx="3715657" cy="372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1583"/>
                <a:gridCol w="1384074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Magnet Parameters of the full length magnet</a:t>
                      </a:r>
                      <a:endParaRPr lang="en-US" sz="1200" dirty="0"/>
                    </a:p>
                  </a:txBody>
                  <a:tcPr marT="18000" marB="18000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Beam Energy [</a:t>
                      </a:r>
                      <a:r>
                        <a:rPr lang="en-US" sz="1200" dirty="0" err="1" smtClean="0"/>
                        <a:t>GeV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70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Magnetic Length [m]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5.45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Magnetic field [Gauss]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127-763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</a:t>
                      </a:r>
                      <a:r>
                        <a:rPr lang="en-US" sz="1200" baseline="0" dirty="0" smtClean="0"/>
                        <a:t> magnets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3080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Vertical aperture [mm]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40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Pole width [mm]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</a:t>
                      </a:r>
                      <a:r>
                        <a:rPr lang="en-US" sz="1200" baseline="0" dirty="0" smtClean="0"/>
                        <a:t> of coils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2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turns/coil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[A]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1500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Conductor section [</a:t>
                      </a:r>
                      <a:r>
                        <a:rPr lang="en-US" sz="1200" dirty="0" err="1" smtClean="0"/>
                        <a:t>mmxmm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92x43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Conductor material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aluminum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Magnet Inductance</a:t>
                      </a:r>
                      <a:r>
                        <a:rPr lang="en-US" sz="1200" baseline="0" dirty="0" smtClean="0"/>
                        <a:t> [</a:t>
                      </a:r>
                      <a:r>
                        <a:rPr lang="en-US" sz="1200" baseline="0" dirty="0" err="1" smtClean="0"/>
                        <a:t>mH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0.15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Magnet Resistance  [m</a:t>
                      </a:r>
                      <a:r>
                        <a:rPr lang="en-US" sz="1200" dirty="0" smtClean="0">
                          <a:sym typeface="Symbol"/>
                        </a:rPr>
                        <a:t></a:t>
                      </a:r>
                      <a:r>
                        <a:rPr lang="en-US" sz="1200" dirty="0" smtClean="0"/>
                        <a:t>]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0.2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Power per magnet [W]</a:t>
                      </a:r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450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Cooling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air</a:t>
                      </a:r>
                      <a:endParaRPr lang="en-US" sz="1200" dirty="0"/>
                    </a:p>
                  </a:txBody>
                  <a:tcPr marT="18000" marB="18000"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Weight</a:t>
                      </a:r>
                      <a:r>
                        <a:rPr lang="en-US" sz="1200" baseline="0" dirty="0" smtClean="0"/>
                        <a:t> [tons]</a:t>
                      </a:r>
                      <a:endParaRPr lang="en-US" sz="1200" dirty="0"/>
                    </a:p>
                  </a:txBody>
                  <a:tcPr marT="18000" marB="1800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 marT="18000" marB="18000"/>
                </a:tc>
              </a:tr>
            </a:tbl>
          </a:graphicData>
        </a:graphic>
      </p:graphicFrame>
      <p:pic>
        <p:nvPicPr>
          <p:cNvPr id="3074" name="Picture 2" descr="IMG_1482"/>
          <p:cNvPicPr>
            <a:picLocks noChangeAspect="1" noChangeArrowheads="1"/>
          </p:cNvPicPr>
          <p:nvPr/>
        </p:nvPicPr>
        <p:blipFill>
          <a:blip r:embed="rId4" cstate="print"/>
          <a:srcRect l="7979" t="11819" b="8984"/>
          <a:stretch>
            <a:fillRect/>
          </a:stretch>
        </p:blipFill>
        <p:spPr bwMode="auto">
          <a:xfrm>
            <a:off x="787138" y="1883728"/>
            <a:ext cx="3662624" cy="2362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3075" name="Picture 3" descr="Picture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4323676"/>
            <a:ext cx="3757420" cy="1834214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228600" y="620276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Manufacture &amp; tests of 3 models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63110" y="2388110"/>
            <a:ext cx="1980890" cy="338544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600" dirty="0" smtClean="0">
                <a:solidFill>
                  <a:srgbClr val="800000"/>
                </a:solidFill>
              </a:rPr>
              <a:t>[</a:t>
            </a:r>
            <a:r>
              <a:rPr lang="en-US" sz="1600" dirty="0" err="1" smtClean="0">
                <a:solidFill>
                  <a:srgbClr val="800000"/>
                </a:solidFill>
              </a:rPr>
              <a:t>Davide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 err="1" smtClean="0">
                <a:solidFill>
                  <a:srgbClr val="800000"/>
                </a:solidFill>
              </a:rPr>
              <a:t>Tommasini</a:t>
            </a:r>
            <a:r>
              <a:rPr lang="en-US" sz="1600" dirty="0" smtClean="0">
                <a:solidFill>
                  <a:srgbClr val="800000"/>
                </a:solidFill>
              </a:rPr>
              <a:t>]</a:t>
            </a:r>
            <a:endParaRPr lang="en-US" sz="16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5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Ring-Ring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008" y="692696"/>
            <a:ext cx="8928992" cy="452596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 smtClean="0">
                <a:solidFill>
                  <a:srgbClr val="FF0000"/>
                </a:solidFill>
              </a:rPr>
              <a:t>ypassing the main LHC detectors</a:t>
            </a:r>
          </a:p>
          <a:p>
            <a:pPr lvl="1"/>
            <a:r>
              <a:rPr lang="en-US" dirty="0" smtClean="0"/>
              <a:t>CMS: 20 cm distance to cavern, 1.3 km bypass, 300 m for RF installation</a:t>
            </a:r>
          </a:p>
          <a:p>
            <a:pPr lvl="1"/>
            <a:r>
              <a:rPr lang="en-US" dirty="0" smtClean="0"/>
              <a:t>ATLAS: using the survey gallery, 1.3 km bypass, 170 m for RF installation; similar schemes for </a:t>
            </a:r>
            <a:r>
              <a:rPr lang="en-US" dirty="0" err="1" smtClean="0"/>
              <a:t>LHCb</a:t>
            </a:r>
            <a:r>
              <a:rPr lang="en-US" dirty="0" smtClean="0"/>
              <a:t> &amp; ALICE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integration into the LHC tunnel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jumpers taken into account in arc-cell design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installation matching LHC circumference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US" dirty="0"/>
              <a:t>a</a:t>
            </a:r>
            <a:r>
              <a:rPr lang="en-US" dirty="0" smtClean="0"/>
              <a:t>voiding Hirata-</a:t>
            </a:r>
            <a:r>
              <a:rPr lang="en-US" dirty="0" err="1" smtClean="0"/>
              <a:t>Keil</a:t>
            </a:r>
            <a:r>
              <a:rPr lang="en-US" dirty="0" smtClean="0"/>
              <a:t> resonances, arcs ~4000 magnets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show stopper found; 3D integration needed</a:t>
            </a:r>
          </a:p>
          <a:p>
            <a:pPr lvl="1"/>
            <a:r>
              <a:rPr lang="en-US" dirty="0" smtClean="0"/>
              <a:t>compact magnet design &amp; prototypes (BINP &amp; CERN)</a:t>
            </a:r>
          </a:p>
          <a:p>
            <a:pPr marL="457200" lvl="1" indent="-457200"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0000"/>
                </a:solidFill>
              </a:rPr>
              <a:t>installation within LHC shutdown schedule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1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760"/>
            <a:ext cx="8229600" cy="114300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Ring-Ring Conclusions</a:t>
            </a:r>
            <a:endParaRPr lang="en-GB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323528" y="1196752"/>
            <a:ext cx="8229600" cy="50167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Low-</a:t>
            </a:r>
            <a:r>
              <a:rPr lang="en-US" dirty="0" err="1">
                <a:solidFill>
                  <a:srgbClr val="0000CC"/>
                </a:solidFill>
              </a:rPr>
              <a:t>e</a:t>
            </a:r>
            <a:r>
              <a:rPr lang="en-US" dirty="0" err="1" smtClean="0">
                <a:solidFill>
                  <a:srgbClr val="0000CC"/>
                </a:solidFill>
              </a:rPr>
              <a:t>mittance</a:t>
            </a:r>
            <a:r>
              <a:rPr lang="en-US" dirty="0" smtClean="0">
                <a:solidFill>
                  <a:srgbClr val="0000CC"/>
                </a:solidFill>
              </a:rPr>
              <a:t> optics compatible with LHC</a:t>
            </a:r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Light arc magnet prototypes </a:t>
            </a:r>
            <a:r>
              <a:rPr lang="en-US" dirty="0">
                <a:solidFill>
                  <a:srgbClr val="0000CC"/>
                </a:solidFill>
              </a:rPr>
              <a:t>from </a:t>
            </a:r>
            <a:r>
              <a:rPr lang="en-US" dirty="0" smtClean="0">
                <a:solidFill>
                  <a:srgbClr val="0000CC"/>
                </a:solidFill>
              </a:rPr>
              <a:t>Novosibirsk and CERN show </a:t>
            </a:r>
            <a:r>
              <a:rPr lang="en-US" dirty="0">
                <a:solidFill>
                  <a:srgbClr val="0000CC"/>
                </a:solidFill>
              </a:rPr>
              <a:t>that required field quality and reproducibility </a:t>
            </a:r>
            <a:r>
              <a:rPr lang="en-US" dirty="0" smtClean="0">
                <a:solidFill>
                  <a:srgbClr val="0000CC"/>
                </a:solidFill>
              </a:rPr>
              <a:t>is achievable</a:t>
            </a:r>
            <a:endParaRPr lang="en-US" dirty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0000CC"/>
                </a:solidFill>
              </a:rPr>
              <a:t>No fundamental problem found for R-R </a:t>
            </a:r>
            <a:r>
              <a:rPr lang="en-US" dirty="0" err="1" smtClean="0">
                <a:solidFill>
                  <a:srgbClr val="0000CC"/>
                </a:solidFill>
              </a:rPr>
              <a:t>LHeC</a:t>
            </a:r>
            <a:endParaRPr lang="en-US" dirty="0" smtClean="0">
              <a:solidFill>
                <a:srgbClr val="0000CC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But RR still needs a full 3-D integration study!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Planning integration into LS2 and LS3 might be challenging!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40% polarization to be demonstrated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6360830"/>
            <a:ext cx="2209800" cy="4971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Oliver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Brüning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ED 20 March 12</a:t>
            </a:r>
          </a:p>
        </p:txBody>
      </p:sp>
    </p:spTree>
    <p:extLst>
      <p:ext uri="{BB962C8B-B14F-4D97-AF65-F5344CB8AC3E}">
        <p14:creationId xmlns:p14="http://schemas.microsoft.com/office/powerpoint/2010/main" val="196369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51916"/>
            <a:ext cx="9324527" cy="1143000"/>
          </a:xfrm>
        </p:spPr>
        <p:txBody>
          <a:bodyPr/>
          <a:lstStyle/>
          <a:p>
            <a:r>
              <a:rPr lang="en-US" sz="4800" dirty="0" err="1" smtClean="0"/>
              <a:t>LHeC</a:t>
            </a:r>
            <a:r>
              <a:rPr lang="en-US" sz="4800" dirty="0" smtClean="0"/>
              <a:t> </a:t>
            </a:r>
            <a:r>
              <a:rPr lang="en-US" sz="4800" dirty="0" err="1" smtClean="0"/>
              <a:t>Linac</a:t>
            </a:r>
            <a:r>
              <a:rPr lang="en-US" sz="4800" dirty="0" smtClean="0"/>
              <a:t>-Ring Option: ERL layout</a:t>
            </a:r>
            <a:endParaRPr lang="en-GB" sz="4800" dirty="0"/>
          </a:p>
        </p:txBody>
      </p:sp>
      <p:pic>
        <p:nvPicPr>
          <p:cNvPr id="4" name="Picture 1510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56" y="1413356"/>
            <a:ext cx="8328013" cy="489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5106"/>
          <p:cNvSpPr txBox="1">
            <a:spLocks noChangeArrowheads="1"/>
          </p:cNvSpPr>
          <p:nvPr/>
        </p:nvSpPr>
        <p:spPr bwMode="auto">
          <a:xfrm>
            <a:off x="114033" y="676279"/>
            <a:ext cx="902649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</a:rPr>
              <a:t>two 10-GeV SC </a:t>
            </a:r>
            <a:r>
              <a:rPr lang="en-US" sz="2400" b="1" dirty="0" err="1">
                <a:solidFill>
                  <a:srgbClr val="FF0000"/>
                </a:solidFill>
              </a:rPr>
              <a:t>linacs</a:t>
            </a:r>
            <a:r>
              <a:rPr lang="en-US" sz="2400" b="1" dirty="0">
                <a:solidFill>
                  <a:srgbClr val="FF0000"/>
                </a:solidFill>
              </a:rPr>
              <a:t>, 3-pass up, 3-pass </a:t>
            </a:r>
            <a:r>
              <a:rPr lang="en-US" sz="2400" b="1" dirty="0" smtClean="0">
                <a:solidFill>
                  <a:srgbClr val="FF0000"/>
                </a:solidFill>
              </a:rPr>
              <a:t>down; 6.4 </a:t>
            </a:r>
            <a:r>
              <a:rPr lang="en-US" sz="2400" b="1" dirty="0">
                <a:solidFill>
                  <a:srgbClr val="FF0000"/>
                </a:solidFill>
              </a:rPr>
              <a:t>mA, 60 GeV e-’s collide w. </a:t>
            </a:r>
            <a:r>
              <a:rPr lang="en-US" sz="2400" b="1" dirty="0" smtClean="0">
                <a:solidFill>
                  <a:srgbClr val="FF0000"/>
                </a:solidFill>
              </a:rPr>
              <a:t>LHC </a:t>
            </a:r>
            <a:r>
              <a:rPr lang="en-US" sz="2400" b="1" dirty="0">
                <a:solidFill>
                  <a:srgbClr val="FF0000"/>
                </a:solidFill>
              </a:rPr>
              <a:t>protons/ions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15112"/>
          <p:cNvSpPr txBox="1">
            <a:spLocks noChangeArrowheads="1"/>
          </p:cNvSpPr>
          <p:nvPr/>
        </p:nvSpPr>
        <p:spPr bwMode="auto">
          <a:xfrm>
            <a:off x="30882" y="6308212"/>
            <a:ext cx="734181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</a:rPr>
              <a:t>(</a:t>
            </a:r>
            <a:r>
              <a:rPr lang="en-US" sz="2400" b="1" i="1" dirty="0">
                <a:solidFill>
                  <a:srgbClr val="FF0000"/>
                </a:solidFill>
              </a:rPr>
              <a:t>C</a:t>
            </a:r>
            <a:r>
              <a:rPr lang="en-US" sz="2400" b="1" dirty="0">
                <a:solidFill>
                  <a:srgbClr val="FF0000"/>
                </a:solidFill>
              </a:rPr>
              <a:t>=1/3 LHC allows for ion clearing gaps)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7" name="TextBox 80"/>
          <p:cNvSpPr txBox="1">
            <a:spLocks noChangeArrowheads="1"/>
          </p:cNvSpPr>
          <p:nvPr/>
        </p:nvSpPr>
        <p:spPr bwMode="auto">
          <a:xfrm>
            <a:off x="6944791" y="6085371"/>
            <a:ext cx="219573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pitchFamily="34" charset="0"/>
              </a:rPr>
              <a:t>A. Bogacz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</a:rPr>
              <a:t>, O. </a:t>
            </a:r>
            <a:r>
              <a:rPr lang="en-US" sz="1400" dirty="0" err="1">
                <a:solidFill>
                  <a:prstClr val="black"/>
                </a:solidFill>
                <a:latin typeface="Calibri" pitchFamily="34" charset="0"/>
              </a:rPr>
              <a:t>Brüning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</a:rPr>
              <a:t>,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pitchFamily="34" charset="0"/>
              </a:rPr>
              <a:t>M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</a:rPr>
              <a:t>. Klein, D. Schulte, </a:t>
            </a:r>
            <a:endParaRPr lang="en-US" sz="1400" dirty="0" smtClean="0">
              <a:solidFill>
                <a:prstClr val="black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pitchFamily="34" charset="0"/>
              </a:rPr>
              <a:t>F</a:t>
            </a:r>
            <a:r>
              <a:rPr lang="en-US" sz="1400" dirty="0">
                <a:solidFill>
                  <a:prstClr val="black"/>
                </a:solidFill>
                <a:latin typeface="Calibri" pitchFamily="34" charset="0"/>
              </a:rPr>
              <a:t>. Zimmermann, et al</a:t>
            </a:r>
          </a:p>
        </p:txBody>
      </p:sp>
    </p:spTree>
    <p:extLst>
      <p:ext uri="{BB962C8B-B14F-4D97-AF65-F5344CB8AC3E}">
        <p14:creationId xmlns:p14="http://schemas.microsoft.com/office/powerpoint/2010/main" val="426967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2" descr="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4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5867400" y="914400"/>
            <a:ext cx="6207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prstClr val="black"/>
                </a:solidFill>
                <a:latin typeface="Arial Rounded MT Bold" pitchFamily="34" charset="0"/>
              </a:rPr>
              <a:t>Alice</a:t>
            </a:r>
          </a:p>
        </p:txBody>
      </p:sp>
      <p:sp>
        <p:nvSpPr>
          <p:cNvPr id="90116" name="TextBox 3"/>
          <p:cNvSpPr txBox="1">
            <a:spLocks noChangeArrowheads="1"/>
          </p:cNvSpPr>
          <p:nvPr/>
        </p:nvSpPr>
        <p:spPr bwMode="auto">
          <a:xfrm>
            <a:off x="0" y="0"/>
            <a:ext cx="839184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 err="1" smtClean="0">
                <a:solidFill>
                  <a:prstClr val="black"/>
                </a:solidFill>
              </a:rPr>
              <a:t>LHeC</a:t>
            </a:r>
            <a:r>
              <a:rPr lang="en-US" sz="2400" dirty="0" smtClean="0">
                <a:solidFill>
                  <a:prstClr val="black"/>
                </a:solidFill>
              </a:rPr>
              <a:t> RL option: underground </a:t>
            </a:r>
            <a:r>
              <a:rPr lang="en-US" sz="2400" dirty="0">
                <a:solidFill>
                  <a:prstClr val="black"/>
                </a:solidFill>
              </a:rPr>
              <a:t>layout  / integration </a:t>
            </a:r>
            <a:r>
              <a:rPr lang="en-US" sz="2400" dirty="0" smtClean="0">
                <a:solidFill>
                  <a:prstClr val="black"/>
                </a:solidFill>
              </a:rPr>
              <a:t>with LHC;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example: Point 2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0117" name="Text Box 4"/>
          <p:cNvSpPr txBox="1">
            <a:spLocks noChangeArrowheads="1"/>
          </p:cNvSpPr>
          <p:nvPr/>
        </p:nvSpPr>
        <p:spPr bwMode="auto">
          <a:xfrm>
            <a:off x="6400800" y="6611938"/>
            <a:ext cx="24923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err="1">
                <a:solidFill>
                  <a:prstClr val="black"/>
                </a:solidFill>
                <a:latin typeface="Courier New" pitchFamily="49" charset="0"/>
              </a:rPr>
              <a:t>J.Osborne</a:t>
            </a:r>
            <a:r>
              <a:rPr lang="en-US" sz="1000" dirty="0">
                <a:solidFill>
                  <a:prstClr val="black"/>
                </a:solidFill>
                <a:latin typeface="Courier New" pitchFamily="49" charset="0"/>
              </a:rPr>
              <a:t> / </a:t>
            </a:r>
            <a:r>
              <a:rPr lang="en-US" sz="1000" dirty="0" err="1">
                <a:solidFill>
                  <a:prstClr val="black"/>
                </a:solidFill>
                <a:latin typeface="Courier New" pitchFamily="49" charset="0"/>
              </a:rPr>
              <a:t>A.Kosmicki</a:t>
            </a:r>
            <a:r>
              <a:rPr lang="en-US" sz="1000" dirty="0">
                <a:solidFill>
                  <a:prstClr val="black"/>
                </a:solidFill>
                <a:latin typeface="Courier New" pitchFamily="49" charset="0"/>
              </a:rPr>
              <a:t> CERN/GS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846128" y="5589240"/>
            <a:ext cx="1451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Prevessin</a:t>
            </a:r>
            <a:r>
              <a:rPr lang="en-US" dirty="0" smtClean="0"/>
              <a:t> site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425512" y="1412776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610326" y="1043444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TI2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9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9888"/>
            <a:ext cx="4654550" cy="573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63" y="1485900"/>
            <a:ext cx="48228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4557713" y="5541963"/>
            <a:ext cx="41152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b="1" dirty="0" err="1" smtClean="0">
                <a:solidFill>
                  <a:srgbClr val="FF0000"/>
                </a:solidFill>
              </a:rPr>
              <a:t>LHeC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CDR completed (~600 pages</a:t>
            </a:r>
            <a:r>
              <a:rPr lang="en-US" b="1" dirty="0" smtClean="0">
                <a:solidFill>
                  <a:srgbClr val="FF0000"/>
                </a:solidFill>
              </a:rPr>
              <a:t>);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3813" y="-131763"/>
            <a:ext cx="9144000" cy="1143001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0"/>
              </a:spcBef>
              <a:defRPr/>
            </a:pPr>
            <a:r>
              <a:rPr lang="en-US" sz="4000" b="1" dirty="0">
                <a:solidFill>
                  <a:srgbClr val="4F81BD">
                    <a:lumMod val="75000"/>
                  </a:srgbClr>
                </a:solidFill>
              </a:rPr>
              <a:t>Large Hadron electron Collider (</a:t>
            </a:r>
            <a:r>
              <a:rPr lang="en-US" sz="4000" b="1" dirty="0" err="1">
                <a:solidFill>
                  <a:srgbClr val="4F81BD">
                    <a:lumMod val="75000"/>
                  </a:srgbClr>
                </a:solidFill>
              </a:rPr>
              <a:t>LHeC</a:t>
            </a:r>
            <a:r>
              <a:rPr lang="en-US" sz="4000" b="1" dirty="0">
                <a:solidFill>
                  <a:srgbClr val="4F81BD">
                    <a:lumMod val="75000"/>
                  </a:srgbClr>
                </a:solidFill>
              </a:rPr>
              <a:t>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7349" y="571089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78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" descr="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4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Text Box 4"/>
          <p:cNvSpPr txBox="1">
            <a:spLocks noChangeArrowheads="1"/>
          </p:cNvSpPr>
          <p:nvPr/>
        </p:nvSpPr>
        <p:spPr bwMode="auto">
          <a:xfrm>
            <a:off x="6400800" y="6611938"/>
            <a:ext cx="24923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prstClr val="black"/>
                </a:solidFill>
                <a:latin typeface="Courier New" pitchFamily="49" charset="0"/>
              </a:rPr>
              <a:t>J.Osborne / A.Kosmicki CERN/GS</a:t>
            </a:r>
          </a:p>
        </p:txBody>
      </p:sp>
      <p:sp>
        <p:nvSpPr>
          <p:cNvPr id="91140" name="TextBox 8"/>
          <p:cNvSpPr txBox="1">
            <a:spLocks noChangeArrowheads="1"/>
          </p:cNvSpPr>
          <p:nvPr/>
        </p:nvSpPr>
        <p:spPr bwMode="auto">
          <a:xfrm>
            <a:off x="3103563" y="0"/>
            <a:ext cx="612539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underground layout  / integration  with </a:t>
            </a:r>
            <a:r>
              <a:rPr lang="en-US" sz="2400" dirty="0" smtClean="0">
                <a:solidFill>
                  <a:prstClr val="black"/>
                </a:solidFill>
              </a:rPr>
              <a:t>LHC;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e</a:t>
            </a:r>
            <a:r>
              <a:rPr lang="en-US" sz="2400" dirty="0" smtClean="0">
                <a:solidFill>
                  <a:prstClr val="black"/>
                </a:solidFill>
              </a:rPr>
              <a:t>xample: Point 2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91141" name="Text Box 3"/>
          <p:cNvSpPr txBox="1">
            <a:spLocks noChangeArrowheads="1"/>
          </p:cNvSpPr>
          <p:nvPr/>
        </p:nvSpPr>
        <p:spPr bwMode="auto">
          <a:xfrm>
            <a:off x="682625" y="1670050"/>
            <a:ext cx="6207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400">
                <a:solidFill>
                  <a:prstClr val="black"/>
                </a:solidFill>
                <a:latin typeface="Arial Rounded MT Bold" pitchFamily="34" charset="0"/>
              </a:rPr>
              <a:t>Alice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96834" y="3861048"/>
            <a:ext cx="471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9901" y="571089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0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10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37566"/>
            <a:ext cx="7488832" cy="5420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188640"/>
            <a:ext cx="9612560" cy="1143000"/>
          </a:xfrm>
        </p:spPr>
        <p:txBody>
          <a:bodyPr/>
          <a:lstStyle/>
          <a:p>
            <a:r>
              <a:rPr lang="en-US" dirty="0" err="1"/>
              <a:t>LHeC</a:t>
            </a:r>
            <a:r>
              <a:rPr lang="en-US" dirty="0"/>
              <a:t> </a:t>
            </a:r>
            <a:r>
              <a:rPr lang="en-US" dirty="0" smtClean="0"/>
              <a:t>L-R </a:t>
            </a:r>
            <a:r>
              <a:rPr lang="en-US" dirty="0"/>
              <a:t>Option: ERL </a:t>
            </a:r>
            <a:r>
              <a:rPr lang="en-US" dirty="0" err="1" smtClean="0"/>
              <a:t>Linac</a:t>
            </a:r>
            <a:r>
              <a:rPr lang="en-US" dirty="0" smtClean="0"/>
              <a:t> Optics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993" y="2564905"/>
            <a:ext cx="7515424" cy="707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3814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38735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L-R: Vertical Separation of Arcs</a:t>
            </a:r>
            <a:br>
              <a:rPr lang="en-US" dirty="0" smtClean="0"/>
            </a:br>
            <a:r>
              <a:rPr lang="en-US" dirty="0" smtClean="0"/>
              <a:t>&amp; </a:t>
            </a:r>
            <a:r>
              <a:rPr lang="en-US" dirty="0"/>
              <a:t>S</a:t>
            </a:r>
            <a:r>
              <a:rPr lang="en-US" dirty="0" smtClean="0"/>
              <a:t>preader Optics </a:t>
            </a:r>
          </a:p>
        </p:txBody>
      </p:sp>
      <p:grpSp>
        <p:nvGrpSpPr>
          <p:cNvPr id="48131" name="Group 156"/>
          <p:cNvGrpSpPr>
            <a:grpSpLocks/>
          </p:cNvGrpSpPr>
          <p:nvPr/>
        </p:nvGrpSpPr>
        <p:grpSpPr bwMode="auto">
          <a:xfrm>
            <a:off x="671311" y="1817550"/>
            <a:ext cx="7924800" cy="3789362"/>
            <a:chOff x="682181" y="1586230"/>
            <a:chExt cx="7925371" cy="3789235"/>
          </a:xfrm>
        </p:grpSpPr>
        <p:pic>
          <p:nvPicPr>
            <p:cNvPr id="48133" name="Picture 14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181" y="1586230"/>
              <a:ext cx="7925371" cy="3789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4" name="Rectangle 140"/>
            <p:cNvSpPr>
              <a:spLocks noChangeArrowheads="1"/>
            </p:cNvSpPr>
            <p:nvPr/>
          </p:nvSpPr>
          <p:spPr bwMode="auto">
            <a:xfrm>
              <a:off x="1262063" y="3924298"/>
              <a:ext cx="357187" cy="20478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35" name="Rectangle 141"/>
            <p:cNvSpPr>
              <a:spLocks noChangeArrowheads="1"/>
            </p:cNvSpPr>
            <p:nvPr/>
          </p:nvSpPr>
          <p:spPr bwMode="auto">
            <a:xfrm>
              <a:off x="2302669" y="3938587"/>
              <a:ext cx="345281" cy="80963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36" name="Rectangle 142"/>
            <p:cNvSpPr>
              <a:spLocks noChangeArrowheads="1"/>
            </p:cNvSpPr>
            <p:nvPr/>
          </p:nvSpPr>
          <p:spPr bwMode="auto">
            <a:xfrm>
              <a:off x="3317081" y="4071936"/>
              <a:ext cx="364331" cy="85725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37" name="Rectangle 144"/>
            <p:cNvSpPr>
              <a:spLocks noChangeArrowheads="1"/>
            </p:cNvSpPr>
            <p:nvPr/>
          </p:nvSpPr>
          <p:spPr bwMode="auto">
            <a:xfrm rot="-1321537">
              <a:off x="1987975" y="3474899"/>
              <a:ext cx="38695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38" name="Rectangle 147"/>
            <p:cNvSpPr>
              <a:spLocks noChangeArrowheads="1"/>
            </p:cNvSpPr>
            <p:nvPr/>
          </p:nvSpPr>
          <p:spPr bwMode="auto">
            <a:xfrm rot="-441445">
              <a:off x="2112596" y="3836835"/>
              <a:ext cx="380549" cy="86847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39" name="Rectangle 148"/>
            <p:cNvSpPr>
              <a:spLocks noChangeArrowheads="1"/>
            </p:cNvSpPr>
            <p:nvPr/>
          </p:nvSpPr>
          <p:spPr bwMode="auto">
            <a:xfrm rot="-1321537">
              <a:off x="3399297" y="3335266"/>
              <a:ext cx="40776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40" name="Rectangle 149"/>
            <p:cNvSpPr>
              <a:spLocks noChangeArrowheads="1"/>
            </p:cNvSpPr>
            <p:nvPr/>
          </p:nvSpPr>
          <p:spPr bwMode="auto">
            <a:xfrm rot="-1321537">
              <a:off x="3373701" y="3747916"/>
              <a:ext cx="391371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41" name="Rectangle 150"/>
            <p:cNvSpPr>
              <a:spLocks noChangeArrowheads="1"/>
            </p:cNvSpPr>
            <p:nvPr/>
          </p:nvSpPr>
          <p:spPr bwMode="auto">
            <a:xfrm rot="-1321537">
              <a:off x="3926151" y="3457402"/>
              <a:ext cx="391371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42" name="Rectangle 151"/>
            <p:cNvSpPr>
              <a:spLocks noChangeArrowheads="1"/>
            </p:cNvSpPr>
            <p:nvPr/>
          </p:nvSpPr>
          <p:spPr bwMode="auto">
            <a:xfrm rot="-1321537">
              <a:off x="4158915" y="2794722"/>
              <a:ext cx="407768" cy="93808"/>
            </a:xfrm>
            <a:prstGeom prst="rect">
              <a:avLst/>
            </a:prstGeom>
            <a:solidFill>
              <a:srgbClr val="0000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699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488" tIns="44450" rIns="90488" bIns="44450" anchor="ctr"/>
            <a:lstStyle/>
            <a:p>
              <a:pPr eaLnBrk="0" hangingPunct="0"/>
              <a:endParaRPr lang="en-US"/>
            </a:p>
          </p:txBody>
        </p:sp>
        <p:sp>
          <p:nvSpPr>
            <p:cNvPr id="48143" name="TextBox 153"/>
            <p:cNvSpPr txBox="1">
              <a:spLocks noChangeArrowheads="1"/>
            </p:cNvSpPr>
            <p:nvPr/>
          </p:nvSpPr>
          <p:spPr bwMode="auto">
            <a:xfrm>
              <a:off x="5486400" y="2406315"/>
              <a:ext cx="14752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CC"/>
                  </a:solidFill>
                </a:rPr>
                <a:t>Arc 1 (10 GeV)</a:t>
              </a:r>
            </a:p>
          </p:txBody>
        </p:sp>
        <p:sp>
          <p:nvSpPr>
            <p:cNvPr id="48144" name="TextBox 154"/>
            <p:cNvSpPr txBox="1">
              <a:spLocks noChangeArrowheads="1"/>
            </p:cNvSpPr>
            <p:nvPr/>
          </p:nvSpPr>
          <p:spPr bwMode="auto">
            <a:xfrm>
              <a:off x="5506452" y="3064041"/>
              <a:ext cx="168682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CC"/>
                  </a:solidFill>
                </a:rPr>
                <a:t>Arc 3 (30 GeV)</a:t>
              </a:r>
            </a:p>
          </p:txBody>
        </p:sp>
        <p:sp>
          <p:nvSpPr>
            <p:cNvPr id="48145" name="TextBox 155"/>
            <p:cNvSpPr txBox="1">
              <a:spLocks noChangeArrowheads="1"/>
            </p:cNvSpPr>
            <p:nvPr/>
          </p:nvSpPr>
          <p:spPr bwMode="auto">
            <a:xfrm>
              <a:off x="5514476" y="3745831"/>
              <a:ext cx="149592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 Unicode MS" pitchFamily="34" charset="-128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400" b="1">
                  <a:solidFill>
                    <a:srgbClr val="0000CC"/>
                  </a:solidFill>
                </a:rPr>
                <a:t>Arc 5 (50 GeV)</a:t>
              </a:r>
            </a:p>
          </p:txBody>
        </p:sp>
      </p:grpSp>
      <p:sp>
        <p:nvSpPr>
          <p:cNvPr id="48132" name="TextBox 16"/>
          <p:cNvSpPr txBox="1">
            <a:spLocks noChangeArrowheads="1"/>
          </p:cNvSpPr>
          <p:nvPr/>
        </p:nvSpPr>
        <p:spPr bwMode="auto">
          <a:xfrm>
            <a:off x="7285038" y="5942013"/>
            <a:ext cx="132238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pitchFamily="34" charset="-128"/>
                <a:cs typeface="Arial" pitchFamily="34" charset="0"/>
              </a:defRPr>
            </a:lvl9pPr>
          </a:lstStyle>
          <a:p>
            <a:pPr eaLnBrk="1" hangingPunct="1"/>
            <a:r>
              <a:rPr lang="en-US" sz="1600" dirty="0"/>
              <a:t>Alex Bogacz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1471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10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9" y="2564904"/>
            <a:ext cx="9079253" cy="3518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5109"/>
          <p:cNvSpPr txBox="1">
            <a:spLocks noChangeArrowheads="1"/>
          </p:cNvSpPr>
          <p:nvPr/>
        </p:nvSpPr>
        <p:spPr bwMode="auto">
          <a:xfrm>
            <a:off x="251520" y="1196752"/>
            <a:ext cx="907300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</a:rPr>
              <a:t>f</a:t>
            </a:r>
            <a:r>
              <a:rPr lang="en-US" sz="2800" dirty="0" smtClean="0">
                <a:solidFill>
                  <a:srgbClr val="FF0000"/>
                </a:solidFill>
              </a:rPr>
              <a:t>lexible </a:t>
            </a:r>
            <a:r>
              <a:rPr lang="en-US" sz="2800" dirty="0">
                <a:solidFill>
                  <a:srgbClr val="FF0000"/>
                </a:solidFill>
              </a:rPr>
              <a:t>momentum compaction cell</a:t>
            </a:r>
            <a:r>
              <a:rPr lang="en-US" sz="2800" dirty="0">
                <a:solidFill>
                  <a:prstClr val="black"/>
                </a:solidFill>
              </a:rPr>
              <a:t>; tuned </a:t>
            </a:r>
            <a:r>
              <a:rPr lang="en-US" sz="2800" dirty="0" smtClean="0">
                <a:solidFill>
                  <a:prstClr val="black"/>
                </a:solidFill>
              </a:rPr>
              <a:t>for </a:t>
            </a:r>
            <a:r>
              <a:rPr lang="en-US" sz="2800" dirty="0">
                <a:solidFill>
                  <a:prstClr val="black"/>
                </a:solidFill>
              </a:rPr>
              <a:t>small beam </a:t>
            </a:r>
            <a:r>
              <a:rPr lang="en-US" sz="2800" dirty="0" smtClean="0">
                <a:solidFill>
                  <a:prstClr val="black"/>
                </a:solidFill>
              </a:rPr>
              <a:t>size </a:t>
            </a:r>
            <a:r>
              <a:rPr lang="en-US" sz="2800" dirty="0">
                <a:solidFill>
                  <a:prstClr val="black"/>
                </a:solidFill>
              </a:rPr>
              <a:t>(low energy) or low </a:t>
            </a:r>
            <a:r>
              <a:rPr lang="en-US" sz="2800" dirty="0">
                <a:solidFill>
                  <a:prstClr val="black"/>
                </a:solidFill>
                <a:latin typeface="Symbol" pitchFamily="18" charset="2"/>
              </a:rPr>
              <a:t>De</a:t>
            </a:r>
            <a:r>
              <a:rPr lang="en-US" sz="2800" dirty="0">
                <a:solidFill>
                  <a:prstClr val="black"/>
                </a:solidFill>
              </a:rPr>
              <a:t> (high energy)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7" name="TextBox 80"/>
          <p:cNvSpPr txBox="1">
            <a:spLocks noChangeArrowheads="1"/>
          </p:cNvSpPr>
          <p:nvPr/>
        </p:nvSpPr>
        <p:spPr bwMode="auto">
          <a:xfrm>
            <a:off x="7740352" y="6431631"/>
            <a:ext cx="21957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prstClr val="black"/>
                </a:solidFill>
                <a:latin typeface="Calibri" pitchFamily="34" charset="0"/>
              </a:rPr>
              <a:t>A. Bogacz</a:t>
            </a:r>
            <a:endParaRPr lang="en-US" sz="14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233392"/>
            <a:ext cx="74650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 err="1">
                <a:solidFill>
                  <a:prstClr val="black"/>
                </a:solidFill>
              </a:rPr>
              <a:t>LHeC</a:t>
            </a:r>
            <a:r>
              <a:rPr lang="en-US" sz="4400" dirty="0">
                <a:solidFill>
                  <a:prstClr val="black"/>
                </a:solidFill>
              </a:rPr>
              <a:t> L-R </a:t>
            </a:r>
            <a:r>
              <a:rPr lang="en-US" sz="4400" dirty="0" smtClean="0">
                <a:solidFill>
                  <a:prstClr val="black"/>
                </a:solidFill>
              </a:rPr>
              <a:t>Option: ERL Arc Optics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24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1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020" y="2006843"/>
            <a:ext cx="8548315" cy="470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5111"/>
          <p:cNvSpPr txBox="1">
            <a:spLocks noChangeArrowheads="1"/>
          </p:cNvSpPr>
          <p:nvPr/>
        </p:nvSpPr>
        <p:spPr bwMode="auto">
          <a:xfrm>
            <a:off x="611560" y="1052736"/>
            <a:ext cx="82089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>
                <a:solidFill>
                  <a:prstClr val="black"/>
                </a:solidFill>
              </a:rPr>
              <a:t>BBU: </a:t>
            </a:r>
            <a:r>
              <a:rPr lang="en-US" sz="2800" dirty="0">
                <a:solidFill>
                  <a:srgbClr val="FF0000"/>
                </a:solidFill>
              </a:rPr>
              <a:t>beam stability requires both damping (Q~10</a:t>
            </a:r>
            <a:r>
              <a:rPr lang="en-US" sz="2800" baseline="30000" dirty="0">
                <a:solidFill>
                  <a:srgbClr val="FF0000"/>
                </a:solidFill>
              </a:rPr>
              <a:t>5</a:t>
            </a:r>
            <a:r>
              <a:rPr lang="en-US" sz="2800" dirty="0">
                <a:solidFill>
                  <a:srgbClr val="FF0000"/>
                </a:solidFill>
              </a:rPr>
              <a:t>) &amp; detuning  </a:t>
            </a:r>
            <a:r>
              <a:rPr lang="en-US" sz="2800" dirty="0">
                <a:solidFill>
                  <a:prstClr val="black"/>
                </a:solidFill>
              </a:rPr>
              <a:t>(</a:t>
            </a:r>
            <a:r>
              <a:rPr lang="en-US" sz="2800" dirty="0" err="1">
                <a:solidFill>
                  <a:prstClr val="black"/>
                </a:solidFill>
                <a:latin typeface="Symbol" pitchFamily="18" charset="2"/>
              </a:rPr>
              <a:t>D</a:t>
            </a:r>
            <a:r>
              <a:rPr lang="en-US" sz="2800" dirty="0" err="1">
                <a:solidFill>
                  <a:prstClr val="black"/>
                </a:solidFill>
              </a:rPr>
              <a:t>f</a:t>
            </a:r>
            <a:r>
              <a:rPr lang="en-US" sz="2800" dirty="0">
                <a:solidFill>
                  <a:prstClr val="black"/>
                </a:solidFill>
              </a:rPr>
              <a:t>/f</a:t>
            </a:r>
            <a:r>
              <a:rPr lang="en-US" sz="2800" baseline="-25000" dirty="0">
                <a:solidFill>
                  <a:prstClr val="black"/>
                </a:solidFill>
              </a:rPr>
              <a:t>rms</a:t>
            </a:r>
            <a:r>
              <a:rPr lang="en-US" sz="2800" dirty="0">
                <a:solidFill>
                  <a:prstClr val="black"/>
                </a:solidFill>
              </a:rPr>
              <a:t>~0.1%) </a:t>
            </a:r>
            <a:r>
              <a:rPr lang="en-US" sz="2800" dirty="0" smtClean="0">
                <a:solidFill>
                  <a:prstClr val="black"/>
                </a:solidFill>
              </a:rPr>
              <a:t>, 720 MHz</a:t>
            </a:r>
            <a:endParaRPr lang="en-GB" sz="2800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9020" y="238139"/>
            <a:ext cx="87822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 err="1">
                <a:solidFill>
                  <a:prstClr val="black"/>
                </a:solidFill>
              </a:rPr>
              <a:t>LHeC</a:t>
            </a:r>
            <a:r>
              <a:rPr lang="en-US" sz="4400" dirty="0">
                <a:solidFill>
                  <a:prstClr val="black"/>
                </a:solidFill>
              </a:rPr>
              <a:t> L-R </a:t>
            </a:r>
            <a:r>
              <a:rPr lang="en-US" sz="4400" dirty="0" smtClean="0">
                <a:solidFill>
                  <a:prstClr val="black"/>
                </a:solidFill>
              </a:rPr>
              <a:t>Option: ERL Beam Dynamics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7" name="TextBox 15117"/>
          <p:cNvSpPr txBox="1">
            <a:spLocks noChangeArrowheads="1"/>
          </p:cNvSpPr>
          <p:nvPr/>
        </p:nvSpPr>
        <p:spPr bwMode="auto">
          <a:xfrm>
            <a:off x="7850162" y="6479432"/>
            <a:ext cx="89319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200">
                <a:solidFill>
                  <a:prstClr val="black"/>
                </a:solidFill>
              </a:rPr>
              <a:t>D. Schulte</a:t>
            </a:r>
            <a:endParaRPr lang="en-GB" sz="120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5508104" y="2766040"/>
            <a:ext cx="15354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(no focusing)</a:t>
            </a:r>
            <a:endParaRPr lang="en-GB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15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-Ring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280" y="980728"/>
            <a:ext cx="8928992" cy="452596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2 x 10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 SC Energy Recovery </a:t>
            </a:r>
            <a:r>
              <a:rPr lang="en-US" dirty="0" err="1" smtClean="0">
                <a:solidFill>
                  <a:srgbClr val="FF0000"/>
                </a:solidFill>
              </a:rPr>
              <a:t>Linacs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SC </a:t>
            </a:r>
            <a:r>
              <a:rPr lang="en-US" dirty="0" err="1" smtClean="0"/>
              <a:t>linac</a:t>
            </a:r>
            <a:r>
              <a:rPr lang="en-US" dirty="0"/>
              <a:t>:</a:t>
            </a:r>
            <a:r>
              <a:rPr lang="en-US" dirty="0" smtClean="0"/>
              <a:t> synergies with ESS, SPL, XFEL, JLAB, ILC, </a:t>
            </a:r>
            <a:r>
              <a:rPr lang="en-US" dirty="0" err="1" smtClean="0"/>
              <a:t>eRHIC</a:t>
            </a:r>
            <a:endParaRPr lang="en-US" dirty="0" smtClean="0"/>
          </a:p>
          <a:p>
            <a:pPr lvl="1"/>
            <a:r>
              <a:rPr lang="en-US" dirty="0" err="1" smtClean="0"/>
              <a:t>linac</a:t>
            </a:r>
            <a:r>
              <a:rPr lang="en-US" dirty="0" smtClean="0"/>
              <a:t> size similar to XFEL at DESY; </a:t>
            </a:r>
            <a:r>
              <a:rPr lang="en-US" dirty="0" err="1" smtClean="0"/>
              <a:t>cryo</a:t>
            </a:r>
            <a:r>
              <a:rPr lang="en-US" dirty="0" smtClean="0"/>
              <a:t> power ~1/2 LHC</a:t>
            </a:r>
          </a:p>
          <a:p>
            <a:pPr lvl="1"/>
            <a:r>
              <a:rPr lang="en-US" dirty="0" smtClean="0"/>
              <a:t>less current than other ERL designs (CESR-ERL, </a:t>
            </a:r>
            <a:r>
              <a:rPr lang="en-US" dirty="0" err="1" smtClean="0"/>
              <a:t>eRHIC</a:t>
            </a:r>
            <a:r>
              <a:rPr lang="en-US" dirty="0" smtClean="0"/>
              <a:t>)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return arcs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otal circumference ~ 9 km, 3 passes 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ame magnet design as for RR option, &gt;4500 magnets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nstallation fully decoupled from LHC operation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</a:t>
            </a:r>
            <a:r>
              <a:rPr lang="en-US" baseline="30000" dirty="0" err="1" smtClean="0">
                <a:solidFill>
                  <a:srgbClr val="FF0000"/>
                </a:solidFill>
              </a:rPr>
              <a:t>+</a:t>
            </a:r>
            <a:r>
              <a:rPr lang="en-US" dirty="0" err="1" smtClean="0">
                <a:solidFill>
                  <a:srgbClr val="FF0000"/>
                </a:solidFill>
              </a:rPr>
              <a:t>p</a:t>
            </a:r>
            <a:r>
              <a:rPr lang="en-US" dirty="0" smtClean="0">
                <a:solidFill>
                  <a:srgbClr val="FF0000"/>
                </a:solidFill>
              </a:rPr>
              <a:t> luminosity: e</a:t>
            </a:r>
            <a:r>
              <a:rPr lang="en-US" baseline="30000" dirty="0" smtClean="0">
                <a:solidFill>
                  <a:srgbClr val="FF0000"/>
                </a:solidFill>
              </a:rPr>
              <a:t>+ </a:t>
            </a:r>
            <a:r>
              <a:rPr lang="en-US" dirty="0" smtClean="0">
                <a:solidFill>
                  <a:srgbClr val="FF0000"/>
                </a:solidFill>
              </a:rPr>
              <a:t>production &amp; recycling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 IP e+ rate ~100 times higher than for CLIC or ILC </a:t>
            </a:r>
          </a:p>
          <a:p>
            <a:pPr lvl="1"/>
            <a:r>
              <a:rPr lang="en-US" dirty="0" smtClean="0"/>
              <a:t>several schemes proposed to achieve this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36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L-L&amp;R-L </a:t>
            </a:r>
            <a:r>
              <a:rPr lang="en-US" dirty="0" err="1" smtClean="0"/>
              <a:t>LHeC</a:t>
            </a:r>
            <a:r>
              <a:rPr lang="en-US" dirty="0" smtClean="0"/>
              <a:t> arc magnets &amp; RF cavities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837" y="6165304"/>
            <a:ext cx="803274" cy="49539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889618"/>
            <a:ext cx="7344816" cy="552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96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30262"/>
            <a:ext cx="8229600" cy="1143000"/>
          </a:xfrm>
        </p:spPr>
        <p:txBody>
          <a:bodyPr/>
          <a:lstStyle/>
          <a:p>
            <a:r>
              <a:rPr lang="en-US" sz="4800" dirty="0"/>
              <a:t>e</a:t>
            </a:r>
            <a:r>
              <a:rPr lang="en-US" sz="4800" dirty="0" smtClean="0"/>
              <a:t>lectrical power</a:t>
            </a:r>
            <a:endParaRPr lang="en-GB" sz="48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475147"/>
              </p:ext>
            </p:extLst>
          </p:nvPr>
        </p:nvGraphicFramePr>
        <p:xfrm>
          <a:off x="323529" y="1397000"/>
          <a:ext cx="8712967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04322"/>
                <a:gridCol w="2904322"/>
                <a:gridCol w="2904323"/>
              </a:tblGrid>
              <a:tr h="370840">
                <a:tc>
                  <a:txBody>
                    <a:bodyPr/>
                    <a:lstStyle/>
                    <a:p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ring-ring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linac</a:t>
                      </a:r>
                      <a:r>
                        <a:rPr lang="en-US" sz="3200" dirty="0" smtClean="0"/>
                        <a:t>-ring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cryogenics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1 MW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21 MW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RF (</a:t>
                      </a:r>
                      <a:r>
                        <a:rPr lang="en-US" sz="3200" dirty="0" err="1" smtClean="0"/>
                        <a:t>microphonics</a:t>
                      </a:r>
                      <a:r>
                        <a:rPr lang="en-US" sz="3200" dirty="0" smtClean="0"/>
                        <a:t> + SR)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79 MW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58-80 MW</a:t>
                      </a:r>
                      <a:r>
                        <a:rPr lang="en-US" sz="3200" baseline="30000" dirty="0" smtClean="0"/>
                        <a:t>*</a:t>
                      </a:r>
                      <a:endParaRPr lang="en-GB" sz="32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injector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?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7 MW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magnets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2 MW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4 MW</a:t>
                      </a:r>
                      <a:endParaRPr lang="en-GB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32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total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82 MW</a:t>
                      </a:r>
                      <a:endParaRPr lang="en-GB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91-113 MW</a:t>
                      </a:r>
                      <a:endParaRPr lang="en-GB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 bwMode="auto">
          <a:xfrm>
            <a:off x="5652120" y="6450374"/>
            <a:ext cx="26318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prstClr val="black"/>
                </a:solidFill>
              </a:rPr>
              <a:t>*Erk Jensen, Chamonix’12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15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L-R &amp; R-R Joint IR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314" y="836712"/>
            <a:ext cx="8928992" cy="4525963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nteraction region layout for 3 beams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xit holes </a:t>
            </a:r>
            <a:r>
              <a:rPr lang="en-US" dirty="0"/>
              <a:t>&amp;</a:t>
            </a:r>
            <a:r>
              <a:rPr lang="en-US" dirty="0" smtClean="0"/>
              <a:t> optics, R-L: detector integrated dipole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 final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 design</a:t>
            </a:r>
          </a:p>
          <a:p>
            <a:pPr lvl="1"/>
            <a:r>
              <a:rPr lang="en-US" dirty="0" smtClean="0"/>
              <a:t>Q1 half </a:t>
            </a:r>
            <a:r>
              <a:rPr lang="en-US" dirty="0" err="1" smtClean="0"/>
              <a:t>quadrupole</a:t>
            </a:r>
            <a:r>
              <a:rPr lang="en-US" dirty="0" smtClean="0"/>
              <a:t> design</a:t>
            </a:r>
          </a:p>
          <a:p>
            <a:pPr lvl="1"/>
            <a:r>
              <a:rPr lang="en-US" dirty="0" smtClean="0"/>
              <a:t>synergy with HL-LHC developments (Nb</a:t>
            </a:r>
            <a:r>
              <a:rPr lang="en-US" baseline="-25000" dirty="0" smtClean="0"/>
              <a:t>3</a:t>
            </a:r>
            <a:r>
              <a:rPr lang="en-US" dirty="0" smtClean="0"/>
              <a:t>Sn)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IR synchrotron radiation shielding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IR SR ~50 kW for both; </a:t>
            </a:r>
            <a:r>
              <a:rPr lang="en-US" i="1" dirty="0" smtClean="0"/>
              <a:t>E</a:t>
            </a:r>
            <a:r>
              <a:rPr lang="en-US" baseline="-25000" dirty="0" smtClean="0"/>
              <a:t>c</a:t>
            </a:r>
            <a:r>
              <a:rPr lang="en-US" dirty="0" smtClean="0"/>
              <a:t>~163 (R-R) or 718 </a:t>
            </a:r>
            <a:r>
              <a:rPr lang="en-US" dirty="0" err="1" smtClean="0"/>
              <a:t>keV</a:t>
            </a:r>
            <a:r>
              <a:rPr lang="en-US" dirty="0" smtClean="0"/>
              <a:t> (R-L)</a:t>
            </a:r>
          </a:p>
          <a:p>
            <a:pPr lvl="1"/>
            <a:r>
              <a:rPr lang="en-US" dirty="0" smtClean="0"/>
              <a:t>minimize backscattering into detector</a:t>
            </a:r>
          </a:p>
          <a:p>
            <a:pPr lvl="1"/>
            <a:r>
              <a:rPr lang="en-US" dirty="0" smtClean="0"/>
              <a:t>shielding of SC </a:t>
            </a:r>
            <a:r>
              <a:rPr lang="en-US" dirty="0" err="1" smtClean="0"/>
              <a:t>quadrupoles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SC masking to be further optimized (</a:t>
            </a:r>
            <a:r>
              <a:rPr lang="en-US" dirty="0" err="1" smtClean="0"/>
              <a:t>vac</a:t>
            </a:r>
            <a:r>
              <a:rPr lang="en-US" dirty="0" smtClean="0"/>
              <a:t> &amp; det. </a:t>
            </a:r>
            <a:r>
              <a:rPr lang="en-US" dirty="0" err="1" smtClean="0"/>
              <a:t>bkgd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pin rotator (including SR)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0392" y="616530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3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834306"/>
            <a:ext cx="5486400" cy="3737694"/>
          </a:xfrm>
          <a:prstGeom prst="rect">
            <a:avLst/>
          </a:prstGeom>
        </p:spPr>
      </p:pic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675" y="1627470"/>
            <a:ext cx="2066925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8" name="Rectangular Callout 19"/>
          <p:cNvSpPr>
            <a:spLocks noChangeArrowheads="1"/>
          </p:cNvSpPr>
          <p:nvPr/>
        </p:nvSpPr>
        <p:spPr bwMode="auto">
          <a:xfrm>
            <a:off x="4648200" y="838200"/>
            <a:ext cx="1676400" cy="685800"/>
          </a:xfrm>
          <a:prstGeom prst="wedgeRectCallout">
            <a:avLst>
              <a:gd name="adj1" fmla="val 60306"/>
              <a:gd name="adj2" fmla="val 190218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318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2000"/>
          </a:xfrm>
        </p:spPr>
        <p:txBody>
          <a:bodyPr/>
          <a:lstStyle/>
          <a:p>
            <a:r>
              <a:rPr lang="en-US" dirty="0" smtClean="0"/>
              <a:t>LR </a:t>
            </a:r>
            <a:r>
              <a:rPr lang="en-US" dirty="0" err="1" smtClean="0"/>
              <a:t>LHeC</a:t>
            </a:r>
            <a:r>
              <a:rPr lang="en-US" dirty="0" smtClean="0"/>
              <a:t> IR layout &amp; SC IR </a:t>
            </a:r>
            <a:r>
              <a:rPr lang="en-US" dirty="0" err="1" smtClean="0"/>
              <a:t>quadrupoles</a:t>
            </a:r>
            <a:endParaRPr lang="en-US" dirty="0" smtClean="0"/>
          </a:p>
        </p:txBody>
      </p:sp>
      <p:pic>
        <p:nvPicPr>
          <p:cNvPr id="9319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1571625"/>
            <a:ext cx="20097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91" name="Rectangular Callout 8"/>
          <p:cNvSpPr>
            <a:spLocks noChangeArrowheads="1"/>
          </p:cNvSpPr>
          <p:nvPr/>
        </p:nvSpPr>
        <p:spPr bwMode="auto">
          <a:xfrm>
            <a:off x="4343400" y="3886200"/>
            <a:ext cx="914400" cy="914400"/>
          </a:xfrm>
          <a:prstGeom prst="wedgeRectCallout">
            <a:avLst>
              <a:gd name="adj1" fmla="val -26690"/>
              <a:gd name="adj2" fmla="val -118759"/>
            </a:avLst>
          </a:prstGeom>
          <a:solidFill>
            <a:srgbClr val="6699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  <a:cs typeface="Arial" charset="0"/>
              </a:rPr>
              <a:t>Non-colliding proton beam</a:t>
            </a:r>
          </a:p>
        </p:txBody>
      </p:sp>
      <p:sp>
        <p:nvSpPr>
          <p:cNvPr id="93192" name="Rectangular Callout 9"/>
          <p:cNvSpPr>
            <a:spLocks noChangeArrowheads="1"/>
          </p:cNvSpPr>
          <p:nvPr/>
        </p:nvSpPr>
        <p:spPr bwMode="auto">
          <a:xfrm>
            <a:off x="152400" y="3886200"/>
            <a:ext cx="1295400" cy="533400"/>
          </a:xfrm>
          <a:prstGeom prst="wedgeRectCallout">
            <a:avLst>
              <a:gd name="adj1" fmla="val 23144"/>
              <a:gd name="adj2" fmla="val -141069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Arial" charset="0"/>
                <a:cs typeface="Arial" charset="0"/>
              </a:rPr>
              <a:t>colliding proton beam</a:t>
            </a:r>
          </a:p>
        </p:txBody>
      </p:sp>
      <p:sp>
        <p:nvSpPr>
          <p:cNvPr id="93193" name="Rectangular Callout 10"/>
          <p:cNvSpPr>
            <a:spLocks noChangeArrowheads="1"/>
          </p:cNvSpPr>
          <p:nvPr/>
        </p:nvSpPr>
        <p:spPr bwMode="auto">
          <a:xfrm>
            <a:off x="2514600" y="2971800"/>
            <a:ext cx="914400" cy="533400"/>
          </a:xfrm>
          <a:prstGeom prst="wedgeRectCallout">
            <a:avLst>
              <a:gd name="adj1" fmla="val 71130"/>
              <a:gd name="adj2" fmla="val -27806"/>
            </a:avLst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  <a:cs typeface="Arial" charset="0"/>
              </a:rPr>
              <a:t>Electron beam</a:t>
            </a:r>
          </a:p>
        </p:txBody>
      </p:sp>
      <p:sp>
        <p:nvSpPr>
          <p:cNvPr id="93194" name="Rectangular Callout 11"/>
          <p:cNvSpPr>
            <a:spLocks noChangeArrowheads="1"/>
          </p:cNvSpPr>
          <p:nvPr/>
        </p:nvSpPr>
        <p:spPr bwMode="auto">
          <a:xfrm>
            <a:off x="2438400" y="990600"/>
            <a:ext cx="1295400" cy="457200"/>
          </a:xfrm>
          <a:prstGeom prst="wedgeRectCallout">
            <a:avLst>
              <a:gd name="adj1" fmla="val -27556"/>
              <a:gd name="adj2" fmla="val 138009"/>
            </a:avLst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  <a:cs typeface="Arial" charset="0"/>
              </a:rPr>
              <a:t>Synchrotron radiation</a:t>
            </a:r>
          </a:p>
        </p:txBody>
      </p:sp>
      <p:sp>
        <p:nvSpPr>
          <p:cNvPr id="93195" name="Rectangle 5"/>
          <p:cNvSpPr>
            <a:spLocks noChangeArrowheads="1"/>
          </p:cNvSpPr>
          <p:nvPr/>
        </p:nvSpPr>
        <p:spPr bwMode="auto">
          <a:xfrm>
            <a:off x="228600" y="4876800"/>
            <a:ext cx="49530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High-gradient SC IR </a:t>
            </a:r>
            <a:r>
              <a:rPr lang="en-US" dirty="0" err="1">
                <a:solidFill>
                  <a:srgbClr val="000000"/>
                </a:solidFill>
                <a:latin typeface="Arial" charset="0"/>
                <a:cs typeface="Arial" charset="0"/>
              </a:rPr>
              <a:t>quadrupoles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 based on Nb3Sn for colliding proton beam with common low-field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exit hole for electron beam and non-colliding proton beam</a:t>
            </a:r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detector integrated dipole</a:t>
            </a:r>
            <a:r>
              <a:rPr lang="en-US" dirty="0">
                <a:solidFill>
                  <a:srgbClr val="000000"/>
                </a:solidFill>
                <a:latin typeface="Arial" charset="0"/>
                <a:cs typeface="Arial" charset="0"/>
              </a:rPr>
              <a:t>: 0.3 T over +/- 9 m </a:t>
            </a:r>
          </a:p>
        </p:txBody>
      </p:sp>
      <p:sp>
        <p:nvSpPr>
          <p:cNvPr id="93196" name="Rectangle 6"/>
          <p:cNvSpPr>
            <a:spLocks noChangeArrowheads="1"/>
          </p:cNvSpPr>
          <p:nvPr/>
        </p:nvSpPr>
        <p:spPr bwMode="auto">
          <a:xfrm>
            <a:off x="6934200" y="990600"/>
            <a:ext cx="2133600" cy="369888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S. Russenschuck </a:t>
            </a:r>
          </a:p>
        </p:txBody>
      </p:sp>
      <p:cxnSp>
        <p:nvCxnSpPr>
          <p:cNvPr id="93197" name="Straight Arrow Connector 15"/>
          <p:cNvCxnSpPr>
            <a:cxnSpLocks noChangeShapeType="1"/>
          </p:cNvCxnSpPr>
          <p:nvPr/>
        </p:nvCxnSpPr>
        <p:spPr bwMode="auto">
          <a:xfrm flipV="1">
            <a:off x="914400" y="3048000"/>
            <a:ext cx="457200" cy="228600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3198" name="Straight Arrow Connector 20"/>
          <p:cNvCxnSpPr>
            <a:cxnSpLocks noChangeShapeType="1"/>
          </p:cNvCxnSpPr>
          <p:nvPr/>
        </p:nvCxnSpPr>
        <p:spPr bwMode="auto">
          <a:xfrm rot="16200000" flipV="1">
            <a:off x="3810000" y="3429000"/>
            <a:ext cx="457200" cy="304800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199" name="Rectangular Callout 23"/>
          <p:cNvSpPr>
            <a:spLocks noChangeArrowheads="1"/>
          </p:cNvSpPr>
          <p:nvPr/>
        </p:nvSpPr>
        <p:spPr bwMode="auto">
          <a:xfrm>
            <a:off x="2209800" y="4267200"/>
            <a:ext cx="1295400" cy="304800"/>
          </a:xfrm>
          <a:prstGeom prst="wedgeRectCallout">
            <a:avLst>
              <a:gd name="adj1" fmla="val -41083"/>
              <a:gd name="adj2" fmla="val -182866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  <a:cs typeface="Arial" charset="0"/>
              </a:rPr>
              <a:t>Inner triplets</a:t>
            </a:r>
          </a:p>
        </p:txBody>
      </p:sp>
      <p:sp>
        <p:nvSpPr>
          <p:cNvPr id="93200" name="Rectangular Callout 25"/>
          <p:cNvSpPr>
            <a:spLocks noChangeArrowheads="1"/>
          </p:cNvSpPr>
          <p:nvPr/>
        </p:nvSpPr>
        <p:spPr bwMode="auto">
          <a:xfrm>
            <a:off x="4648200" y="838200"/>
            <a:ext cx="1676400" cy="685800"/>
          </a:xfrm>
          <a:prstGeom prst="wedgeRectCallout">
            <a:avLst>
              <a:gd name="adj1" fmla="val -165653"/>
              <a:gd name="adj2" fmla="val 116921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b="1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93201" name="Rectangular Callout 27"/>
          <p:cNvSpPr>
            <a:spLocks noChangeArrowheads="1"/>
          </p:cNvSpPr>
          <p:nvPr/>
        </p:nvSpPr>
        <p:spPr bwMode="auto">
          <a:xfrm>
            <a:off x="4648200" y="838200"/>
            <a:ext cx="1676400" cy="685800"/>
          </a:xfrm>
          <a:prstGeom prst="wedgeRectCallout">
            <a:avLst>
              <a:gd name="adj1" fmla="val 173162"/>
              <a:gd name="adj2" fmla="val 193519"/>
            </a:avLst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FFFFFF"/>
                </a:solidFill>
                <a:latin typeface="Arial" charset="0"/>
                <a:cs typeface="Arial" charset="0"/>
              </a:rPr>
              <a:t>Exit hole for electrons &amp; non-colliding protons</a:t>
            </a:r>
          </a:p>
        </p:txBody>
      </p:sp>
      <p:sp>
        <p:nvSpPr>
          <p:cNvPr id="93202" name="Right Brace 18"/>
          <p:cNvSpPr>
            <a:spLocks/>
          </p:cNvSpPr>
          <p:nvPr/>
        </p:nvSpPr>
        <p:spPr bwMode="auto">
          <a:xfrm>
            <a:off x="2438400" y="1524000"/>
            <a:ext cx="304800" cy="914400"/>
          </a:xfrm>
          <a:prstGeom prst="rightBrace">
            <a:avLst>
              <a:gd name="adj1" fmla="val 8333"/>
              <a:gd name="adj2" fmla="val 50000"/>
            </a:avLst>
          </a:prstGeom>
          <a:noFill/>
          <a:ln w="38100" algn="ctr">
            <a:solidFill>
              <a:srgbClr val="FF00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3203" name="Rectangular Callout 21"/>
          <p:cNvSpPr>
            <a:spLocks noChangeArrowheads="1"/>
          </p:cNvSpPr>
          <p:nvPr/>
        </p:nvSpPr>
        <p:spPr bwMode="auto">
          <a:xfrm>
            <a:off x="2209800" y="4267200"/>
            <a:ext cx="1295400" cy="304800"/>
          </a:xfrm>
          <a:prstGeom prst="wedgeRectCallout">
            <a:avLst>
              <a:gd name="adj1" fmla="val 55343"/>
              <a:gd name="adj2" fmla="val -196259"/>
            </a:avLst>
          </a:prstGeom>
          <a:solidFill>
            <a:srgbClr val="00B0F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>
                <a:solidFill>
                  <a:srgbClr val="000000"/>
                </a:solidFill>
                <a:latin typeface="Arial" charset="0"/>
                <a:cs typeface="Arial" charset="0"/>
              </a:rPr>
              <a:t>Inner triplets</a:t>
            </a:r>
          </a:p>
        </p:txBody>
      </p:sp>
      <p:sp>
        <p:nvSpPr>
          <p:cNvPr id="93204" name="Rectangle 6"/>
          <p:cNvSpPr>
            <a:spLocks noChangeArrowheads="1"/>
          </p:cNvSpPr>
          <p:nvPr/>
        </p:nvSpPr>
        <p:spPr bwMode="auto">
          <a:xfrm>
            <a:off x="8534400" y="31242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Q1</a:t>
            </a:r>
          </a:p>
        </p:txBody>
      </p:sp>
      <p:sp>
        <p:nvSpPr>
          <p:cNvPr id="93205" name="Rectangle 6"/>
          <p:cNvSpPr>
            <a:spLocks noChangeArrowheads="1"/>
          </p:cNvSpPr>
          <p:nvPr/>
        </p:nvSpPr>
        <p:spPr bwMode="auto">
          <a:xfrm>
            <a:off x="6400800" y="31242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Arial" charset="0"/>
                <a:cs typeface="Arial" charset="0"/>
              </a:rPr>
              <a:t>Q2</a:t>
            </a:r>
          </a:p>
        </p:txBody>
      </p:sp>
      <p:sp>
        <p:nvSpPr>
          <p:cNvPr id="93206" name="Rectangle 6"/>
          <p:cNvSpPr>
            <a:spLocks noChangeArrowheads="1"/>
          </p:cNvSpPr>
          <p:nvPr/>
        </p:nvSpPr>
        <p:spPr bwMode="auto">
          <a:xfrm>
            <a:off x="1600200" y="22860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Q2</a:t>
            </a:r>
          </a:p>
        </p:txBody>
      </p:sp>
      <p:sp>
        <p:nvSpPr>
          <p:cNvPr id="93207" name="Rectangle 6"/>
          <p:cNvSpPr>
            <a:spLocks noChangeArrowheads="1"/>
          </p:cNvSpPr>
          <p:nvPr/>
        </p:nvSpPr>
        <p:spPr bwMode="auto">
          <a:xfrm>
            <a:off x="2057400" y="3200400"/>
            <a:ext cx="53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Q1</a:t>
            </a:r>
          </a:p>
        </p:txBody>
      </p:sp>
      <p:sp>
        <p:nvSpPr>
          <p:cNvPr id="93208" name="Rectangle 6"/>
          <p:cNvSpPr>
            <a:spLocks noChangeArrowheads="1"/>
          </p:cNvSpPr>
          <p:nvPr/>
        </p:nvSpPr>
        <p:spPr bwMode="auto">
          <a:xfrm>
            <a:off x="0" y="609600"/>
            <a:ext cx="1295400" cy="369888"/>
          </a:xfrm>
          <a:prstGeom prst="rect">
            <a:avLst/>
          </a:prstGeom>
          <a:solidFill>
            <a:srgbClr val="FF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000000"/>
                </a:solidFill>
                <a:latin typeface="Arial" charset="0"/>
                <a:cs typeface="Arial" charset="0"/>
              </a:rPr>
              <a:t>R. Tomas </a:t>
            </a:r>
          </a:p>
        </p:txBody>
      </p:sp>
      <p:graphicFrame>
        <p:nvGraphicFramePr>
          <p:cNvPr id="32" name="Group 81"/>
          <p:cNvGraphicFramePr>
            <a:graphicFrameLocks noGrp="1"/>
          </p:cNvGraphicFramePr>
          <p:nvPr>
            <p:ph sz="half" idx="4294967295"/>
          </p:nvPr>
        </p:nvGraphicFramePr>
        <p:xfrm>
          <a:off x="5334000" y="3733800"/>
          <a:ext cx="3810000" cy="2052639"/>
        </p:xfrm>
        <a:graphic>
          <a:graphicData uri="http://schemas.openxmlformats.org/drawingml/2006/table">
            <a:tbl>
              <a:tblPr/>
              <a:tblGrid>
                <a:gridCol w="1981200"/>
                <a:gridCol w="1828800"/>
              </a:tblGrid>
              <a:tr h="1107612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Nb3Sn (HFM46): 5700 A, 175 T/m, 4.7 T at 82% on LL (4 layers), 4.2 K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Nb3Sn (HFM46): 8600 A, 311 T/m, at 83% LL, 4.2 K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533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46 mm (half) ap., 63 mm beam sep.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23 mm ap.. 87 mm beam sep.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5494"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0.5 T, 25 T/m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4450" marR="0" lvl="0" indent="0" algn="l" defTabSz="914400" rtl="0" eaLnBrk="1" fontAlgn="base" latinLnBrk="0" hangingPunct="1">
                        <a:lnSpc>
                          <a:spcPts val="2000"/>
                        </a:lnSpc>
                        <a:spcBef>
                          <a:spcPts val="1500"/>
                        </a:spcBef>
                        <a:spcAft>
                          <a:spcPct val="0"/>
                        </a:spcAft>
                        <a:buClr>
                          <a:srgbClr val="013469"/>
                        </a:buClr>
                        <a:buSzPct val="94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itchFamily="34" charset="0"/>
                          <a:sym typeface="Arial" pitchFamily="34" charset="0"/>
                        </a:rPr>
                        <a:t>0.09 T, 9 T/m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6" name="Picture 2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7497" y="6362610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4624"/>
            <a:ext cx="2736304" cy="322817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65229"/>
            <a:ext cx="2736304" cy="35927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73" y="0"/>
            <a:ext cx="3018759" cy="40168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073" y="4016856"/>
            <a:ext cx="3014818" cy="27888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2145" y="404664"/>
            <a:ext cx="213148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LHeC</a:t>
            </a:r>
            <a:r>
              <a:rPr lang="en-US" sz="3200" dirty="0" smtClean="0"/>
              <a:t> CDR</a:t>
            </a:r>
          </a:p>
          <a:p>
            <a:r>
              <a:rPr lang="en-US" sz="3200" b="1" dirty="0" smtClean="0"/>
              <a:t>Accelerator</a:t>
            </a:r>
          </a:p>
          <a:p>
            <a:r>
              <a:rPr lang="en-US" sz="3200" b="1" dirty="0" smtClean="0"/>
              <a:t>Part</a:t>
            </a:r>
            <a:r>
              <a:rPr lang="en-US" sz="3200" dirty="0" smtClean="0"/>
              <a:t>:</a:t>
            </a:r>
          </a:p>
          <a:p>
            <a:r>
              <a:rPr lang="en-US" sz="3200" dirty="0"/>
              <a:t>t</a:t>
            </a:r>
            <a:r>
              <a:rPr lang="en-US" sz="3200" dirty="0" smtClean="0"/>
              <a:t>able of</a:t>
            </a:r>
          </a:p>
          <a:p>
            <a:r>
              <a:rPr lang="en-US" sz="3200" dirty="0"/>
              <a:t>c</a:t>
            </a:r>
            <a:r>
              <a:rPr lang="en-US" sz="3200" dirty="0" smtClean="0"/>
              <a:t>ontents;</a:t>
            </a:r>
          </a:p>
          <a:p>
            <a:r>
              <a:rPr lang="en-US" sz="3200" dirty="0" smtClean="0"/>
              <a:t>4 chapters;</a:t>
            </a:r>
          </a:p>
          <a:p>
            <a:r>
              <a:rPr lang="en-US" sz="3200" dirty="0" smtClean="0"/>
              <a:t>226 pages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8783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0" name="Group 4"/>
          <p:cNvGraphicFramePr>
            <a:graphicFrameLocks noGrp="1"/>
          </p:cNvGraphicFramePr>
          <p:nvPr/>
        </p:nvGraphicFramePr>
        <p:xfrm>
          <a:off x="164123" y="604838"/>
          <a:ext cx="8663353" cy="4213228"/>
        </p:xfrm>
        <a:graphic>
          <a:graphicData uri="http://schemas.openxmlformats.org/drawingml/2006/table">
            <a:tbl>
              <a:tblPr/>
              <a:tblGrid>
                <a:gridCol w="2731477"/>
                <a:gridCol w="1524000"/>
                <a:gridCol w="1559169"/>
                <a:gridCol w="1418492"/>
                <a:gridCol w="1430215"/>
              </a:tblGrid>
              <a:tr h="696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SLC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CLIC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(3 TeV)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ILC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(RDR)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LHeC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Energy 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1.19 GeV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2.86 GeV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5 GeV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60 GeV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+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/ bunch at IP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40 x 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3.72x10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20 x 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2x10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+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/ bunch before DR inj.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50 x 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7.6x10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30 x 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9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N/A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Bunches / macropulse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312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2625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N/A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Macropulse repet. rate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120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50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CW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Bunches / second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120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15600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13125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20x10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6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e</a:t>
                      </a:r>
                      <a:r>
                        <a:rPr kumimoji="0" lang="en-GB" sz="1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+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 / second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0.06 x 10</a:t>
                      </a:r>
                      <a:r>
                        <a:rPr kumimoji="0" lang="en-GB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1.1 x 10</a:t>
                      </a:r>
                      <a:r>
                        <a:rPr kumimoji="0" lang="en-GB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14</a:t>
                      </a:r>
                      <a:endParaRPr kumimoji="0" lang="en-GB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3.9 x 10</a:t>
                      </a:r>
                      <a:r>
                        <a:rPr kumimoji="0" lang="en-GB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400 x 10</a:t>
                      </a:r>
                      <a:r>
                        <a:rPr kumimoji="0" lang="en-GB" sz="18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14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triangl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56" name="Rectangle 2"/>
          <p:cNvSpPr txBox="1">
            <a:spLocks noChangeArrowheads="1"/>
          </p:cNvSpPr>
          <p:nvPr/>
        </p:nvSpPr>
        <p:spPr bwMode="auto">
          <a:xfrm>
            <a:off x="755576" y="1"/>
            <a:ext cx="792088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1pPr>
            <a:lvl2pPr marL="742950" indent="-28575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2pPr>
            <a:lvl3pPr marL="11430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3pPr>
            <a:lvl4pPr marL="16002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4pPr>
            <a:lvl5pPr marL="2057400" indent="-228600" defTabSz="957263"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5pPr>
            <a:lvl6pPr marL="25146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6pPr>
            <a:lvl7pPr marL="29718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7pPr>
            <a:lvl8pPr marL="34290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8pPr>
            <a:lvl9pPr marL="3886200" indent="-228600" defTabSz="957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84" charset="-128"/>
              </a:defRPr>
            </a:lvl9pPr>
          </a:lstStyle>
          <a:p>
            <a:pPr algn="ctr" eaLnBrk="1" hangingPunct="1"/>
            <a:r>
              <a:rPr lang="en-US" sz="3600" dirty="0" err="1" smtClean="0">
                <a:solidFill>
                  <a:srgbClr val="0000FF"/>
                </a:solidFill>
              </a:rPr>
              <a:t>LHeC</a:t>
            </a:r>
            <a:r>
              <a:rPr lang="en-US" sz="3600" dirty="0" smtClean="0">
                <a:solidFill>
                  <a:srgbClr val="0000FF"/>
                </a:solidFill>
              </a:rPr>
              <a:t> </a:t>
            </a:r>
            <a:r>
              <a:rPr lang="en-US" sz="3600" dirty="0" err="1" smtClean="0">
                <a:solidFill>
                  <a:srgbClr val="0000FF"/>
                </a:solidFill>
              </a:rPr>
              <a:t>Linac</a:t>
            </a:r>
            <a:r>
              <a:rPr lang="en-US" sz="3600" dirty="0" smtClean="0">
                <a:solidFill>
                  <a:srgbClr val="0000FF"/>
                </a:solidFill>
              </a:rPr>
              <a:t>-Ring e</a:t>
            </a:r>
            <a:r>
              <a:rPr lang="en-US" sz="3600" baseline="30000" dirty="0" smtClean="0">
                <a:solidFill>
                  <a:srgbClr val="0000FF"/>
                </a:solidFill>
              </a:rPr>
              <a:t>+ </a:t>
            </a:r>
            <a:r>
              <a:rPr lang="en-US" sz="3600" dirty="0" smtClean="0">
                <a:solidFill>
                  <a:srgbClr val="0000FF"/>
                </a:solidFill>
              </a:rPr>
              <a:t>source</a:t>
            </a:r>
            <a:endParaRPr lang="en-US" sz="3500" dirty="0">
              <a:solidFill>
                <a:srgbClr val="0000FF"/>
              </a:solidFill>
              <a:latin typeface="Garamond" pitchFamily="84" charset="0"/>
            </a:endParaRPr>
          </a:p>
        </p:txBody>
      </p:sp>
      <p:sp>
        <p:nvSpPr>
          <p:cNvPr id="4157" name="Rectangle 110"/>
          <p:cNvSpPr>
            <a:spLocks noChangeArrowheads="1"/>
          </p:cNvSpPr>
          <p:nvPr/>
        </p:nvSpPr>
        <p:spPr bwMode="auto">
          <a:xfrm>
            <a:off x="2861851" y="5759728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 eaLnBrk="1" hangingPunct="1"/>
            <a:endParaRPr lang="en-US" sz="1800">
              <a:latin typeface="MS Mincho" pitchFamily="49" charset="-128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3043605" y="4679951"/>
            <a:ext cx="1885363" cy="777875"/>
            <a:chOff x="3340228" y="4816516"/>
            <a:chExt cx="2041625" cy="778167"/>
          </a:xfrm>
        </p:grpSpPr>
        <p:sp>
          <p:nvSpPr>
            <p:cNvPr id="4159" name="AutoShape 107"/>
            <p:cNvSpPr>
              <a:spLocks noChangeArrowheads="1"/>
            </p:cNvSpPr>
            <p:nvPr/>
          </p:nvSpPr>
          <p:spPr bwMode="auto">
            <a:xfrm rot="11004793" flipH="1">
              <a:off x="3340228" y="4816516"/>
              <a:ext cx="1828800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GB"/>
            </a:p>
          </p:txBody>
        </p:sp>
        <p:sp>
          <p:nvSpPr>
            <p:cNvPr id="4160" name="Text Box 108"/>
            <p:cNvSpPr txBox="1">
              <a:spLocks noChangeArrowheads="1"/>
            </p:cNvSpPr>
            <p:nvPr/>
          </p:nvSpPr>
          <p:spPr bwMode="auto">
            <a:xfrm>
              <a:off x="4605574" y="5000090"/>
              <a:ext cx="776279" cy="46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>
                  <a:solidFill>
                    <a:srgbClr val="0000FF"/>
                  </a:solidFill>
                  <a:latin typeface="Times New Roman" pitchFamily="84" charset="0"/>
                </a:rPr>
                <a:t>X </a:t>
              </a:r>
              <a:r>
                <a:rPr lang="en-US" b="1">
                  <a:solidFill>
                    <a:srgbClr val="0000FF"/>
                  </a:solidFill>
                  <a:latin typeface="Times New Roman" pitchFamily="84" charset="0"/>
                </a:rPr>
                <a:t>18</a:t>
              </a:r>
              <a:endParaRPr lang="en-US" sz="1800">
                <a:latin typeface="MS Mincho" pitchFamily="49" charset="-128"/>
              </a:endParaRPr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2794489" y="5046664"/>
            <a:ext cx="4177811" cy="777875"/>
            <a:chOff x="2234236" y="5349416"/>
            <a:chExt cx="4983060" cy="778167"/>
          </a:xfrm>
        </p:grpSpPr>
        <p:sp>
          <p:nvSpPr>
            <p:cNvPr id="4162" name="AutoShape 107"/>
            <p:cNvSpPr>
              <a:spLocks noChangeArrowheads="1"/>
            </p:cNvSpPr>
            <p:nvPr/>
          </p:nvSpPr>
          <p:spPr bwMode="auto">
            <a:xfrm rot="10800000" flipH="1">
              <a:off x="2234236" y="5349416"/>
              <a:ext cx="4983060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GB"/>
            </a:p>
          </p:txBody>
        </p:sp>
        <p:sp>
          <p:nvSpPr>
            <p:cNvPr id="4163" name="Text Box 108"/>
            <p:cNvSpPr txBox="1">
              <a:spLocks noChangeArrowheads="1"/>
            </p:cNvSpPr>
            <p:nvPr/>
          </p:nvSpPr>
          <p:spPr bwMode="auto">
            <a:xfrm>
              <a:off x="6167552" y="5563164"/>
              <a:ext cx="855035" cy="46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>
                  <a:solidFill>
                    <a:srgbClr val="0000FF"/>
                  </a:solidFill>
                  <a:latin typeface="Times New Roman" pitchFamily="84" charset="0"/>
                </a:rPr>
                <a:t>X </a:t>
              </a:r>
              <a:r>
                <a:rPr lang="en-US" b="1">
                  <a:solidFill>
                    <a:srgbClr val="0000FF"/>
                  </a:solidFill>
                  <a:latin typeface="Times New Roman" pitchFamily="84" charset="0"/>
                </a:rPr>
                <a:t>65</a:t>
              </a:r>
              <a:endParaRPr lang="en-US" sz="1800">
                <a:latin typeface="MS Mincho" pitchFamily="49" charset="-128"/>
              </a:endParaRPr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2782766" y="5656264"/>
            <a:ext cx="5479073" cy="777875"/>
            <a:chOff x="2234236" y="5349416"/>
            <a:chExt cx="4983060" cy="778167"/>
          </a:xfrm>
        </p:grpSpPr>
        <p:sp>
          <p:nvSpPr>
            <p:cNvPr id="4165" name="AutoShape 107"/>
            <p:cNvSpPr>
              <a:spLocks noChangeArrowheads="1"/>
            </p:cNvSpPr>
            <p:nvPr/>
          </p:nvSpPr>
          <p:spPr bwMode="auto">
            <a:xfrm rot="10800000" flipH="1">
              <a:off x="2234236" y="5349416"/>
              <a:ext cx="4983060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endParaRPr lang="en-GB"/>
            </a:p>
          </p:txBody>
        </p:sp>
        <p:sp>
          <p:nvSpPr>
            <p:cNvPr id="4166" name="Text Box 108"/>
            <p:cNvSpPr txBox="1">
              <a:spLocks noChangeArrowheads="1"/>
            </p:cNvSpPr>
            <p:nvPr/>
          </p:nvSpPr>
          <p:spPr bwMode="auto">
            <a:xfrm>
              <a:off x="6127640" y="5563164"/>
              <a:ext cx="931880" cy="46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>
                  <a:solidFill>
                    <a:srgbClr val="0000FF"/>
                  </a:solidFill>
                  <a:latin typeface="Times New Roman" pitchFamily="84" charset="0"/>
                </a:rPr>
                <a:t>X </a:t>
              </a:r>
              <a:r>
                <a:rPr lang="en-US" b="1">
                  <a:solidFill>
                    <a:srgbClr val="0000FF"/>
                  </a:solidFill>
                  <a:latin typeface="Times New Roman" pitchFamily="84" charset="0"/>
                </a:rPr>
                <a:t>6666</a:t>
              </a:r>
              <a:endParaRPr lang="en-US" sz="1800">
                <a:latin typeface="MS Mincho" pitchFamily="49" charset="-128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296" y="75699"/>
            <a:ext cx="803274" cy="4953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652534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L. </a:t>
            </a:r>
            <a:r>
              <a:rPr lang="en-US" dirty="0" err="1" smtClean="0"/>
              <a:t>Rinolfi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181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n-US" dirty="0" err="1"/>
              <a:t>l</a:t>
            </a:r>
            <a:r>
              <a:rPr lang="en-US" dirty="0" err="1" smtClean="0"/>
              <a:t>inac</a:t>
            </a:r>
            <a:r>
              <a:rPr lang="en-US" dirty="0" smtClean="0"/>
              <a:t> e+ source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28" y="980728"/>
            <a:ext cx="8928992" cy="4525963"/>
          </a:xfrm>
        </p:spPr>
        <p:txBody>
          <a:bodyPr/>
          <a:lstStyle/>
          <a:p>
            <a:r>
              <a:rPr lang="en-US" dirty="0" smtClean="0"/>
              <a:t>recycle e+ together with energy, multiple use,</a:t>
            </a:r>
          </a:p>
          <a:p>
            <a:pPr marL="457200" lvl="1" indent="0">
              <a:buNone/>
            </a:pPr>
            <a:r>
              <a:rPr lang="en-US" sz="3200" dirty="0" smtClean="0"/>
              <a:t>damping ring in </a:t>
            </a:r>
            <a:r>
              <a:rPr lang="en-US" sz="3200" dirty="0"/>
              <a:t>S</a:t>
            </a:r>
            <a:r>
              <a:rPr lang="en-US" sz="3200" dirty="0" smtClean="0"/>
              <a:t>PS tunnel w </a:t>
            </a:r>
            <a:r>
              <a:rPr lang="en-US" sz="3200" dirty="0" smtClean="0">
                <a:latin typeface="Symbol" pitchFamily="18" charset="2"/>
              </a:rPr>
              <a:t>t</a:t>
            </a:r>
            <a:r>
              <a:rPr lang="en-US" sz="3200" baseline="-25000" dirty="0" smtClean="0">
                <a:latin typeface="Symbol" pitchFamily="18" charset="2"/>
                <a:sym typeface="Symbol"/>
              </a:rPr>
              <a:t></a:t>
            </a:r>
            <a:r>
              <a:rPr lang="en-US" sz="3200" dirty="0" smtClean="0"/>
              <a:t>~2 </a:t>
            </a:r>
            <a:r>
              <a:rPr lang="en-US" sz="3200" dirty="0" err="1" smtClean="0"/>
              <a:t>ms</a:t>
            </a:r>
            <a:r>
              <a:rPr lang="en-US" sz="3200" dirty="0" smtClean="0"/>
              <a:t> </a:t>
            </a:r>
          </a:p>
          <a:p>
            <a:r>
              <a:rPr lang="en-US" dirty="0" smtClean="0"/>
              <a:t>Compton ring, Compton ERL, coherent pair production, or </a:t>
            </a:r>
            <a:r>
              <a:rPr lang="en-US" sz="3200" dirty="0" err="1" smtClean="0"/>
              <a:t>undulator</a:t>
            </a:r>
            <a:r>
              <a:rPr lang="en-US" sz="3200" dirty="0" smtClean="0"/>
              <a:t> for high-energy beam</a:t>
            </a:r>
          </a:p>
          <a:p>
            <a:r>
              <a:rPr lang="en-US" dirty="0" smtClean="0"/>
              <a:t>3-ring transformer &amp; cooling scheme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54308"/>
            <a:ext cx="3456384" cy="31036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57705" y="5777681"/>
            <a:ext cx="3474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</a:t>
            </a:r>
            <a:r>
              <a:rPr lang="en-US" sz="2400" dirty="0" smtClean="0"/>
              <a:t>ccumulator ring (</a:t>
            </a:r>
            <a:r>
              <a:rPr lang="en-US" sz="2400" i="1" dirty="0" smtClean="0"/>
              <a:t>N</a:t>
            </a:r>
            <a:r>
              <a:rPr lang="en-US" sz="2400" dirty="0" smtClean="0"/>
              <a:t> turns)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288978" y="4968465"/>
            <a:ext cx="3336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fast cooling ring (</a:t>
            </a:r>
            <a:r>
              <a:rPr lang="en-US" sz="2400" i="1" dirty="0" smtClean="0"/>
              <a:t>N</a:t>
            </a:r>
            <a:r>
              <a:rPr lang="en-US" sz="2400" dirty="0" smtClean="0"/>
              <a:t> turns)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302482" y="4380085"/>
            <a:ext cx="3175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extraction ring (</a:t>
            </a:r>
            <a:r>
              <a:rPr lang="en-US" sz="2400" i="1" dirty="0" smtClean="0"/>
              <a:t>N</a:t>
            </a:r>
            <a:r>
              <a:rPr lang="en-US" sz="2400" dirty="0" smtClean="0"/>
              <a:t> turns)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438305" y="1900692"/>
            <a:ext cx="14953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(Y. Papaphilippou)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412317" y="6532935"/>
            <a:ext cx="9482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(E. </a:t>
            </a:r>
            <a:r>
              <a:rPr lang="en-US" sz="1400" dirty="0" err="1" smtClean="0"/>
              <a:t>Bulyak</a:t>
            </a:r>
            <a:r>
              <a:rPr lang="en-US" sz="1400" dirty="0" smtClean="0"/>
              <a:t>)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589725" y="3277254"/>
            <a:ext cx="119250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(H. Braun, </a:t>
            </a:r>
          </a:p>
          <a:p>
            <a:r>
              <a:rPr lang="en-US" sz="1400" dirty="0" smtClean="0"/>
              <a:t>E. </a:t>
            </a:r>
            <a:r>
              <a:rPr lang="en-US" sz="1400" dirty="0" err="1" smtClean="0"/>
              <a:t>Bulyak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T. Omori,</a:t>
            </a:r>
          </a:p>
          <a:p>
            <a:r>
              <a:rPr lang="en-US" sz="1400" dirty="0" smtClean="0"/>
              <a:t>V. Yakimenko)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740352" y="1607714"/>
            <a:ext cx="1021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(D. Schulte)</a:t>
            </a:r>
            <a:endParaRPr lang="en-GB" sz="1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1838" y="75699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38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17390"/>
            <a:ext cx="8494970" cy="1143000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ome arguments for </a:t>
            </a:r>
            <a:r>
              <a:rPr lang="en-US" dirty="0" err="1" smtClean="0"/>
              <a:t>linac</a:t>
            </a:r>
            <a:r>
              <a:rPr lang="en-US" dirty="0" smtClean="0"/>
              <a:t> or 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9036496" cy="4525963"/>
          </a:xfrm>
        </p:spPr>
        <p:txBody>
          <a:bodyPr/>
          <a:lstStyle/>
          <a:p>
            <a:r>
              <a:rPr lang="en-US" sz="3600" dirty="0"/>
              <a:t>e</a:t>
            </a:r>
            <a:r>
              <a:rPr lang="en-US" sz="3600" dirty="0" smtClean="0"/>
              <a:t>nergy-recovery </a:t>
            </a:r>
            <a:r>
              <a:rPr lang="en-US" sz="3600" dirty="0" err="1" smtClean="0"/>
              <a:t>linac</a:t>
            </a:r>
            <a:endParaRPr lang="en-US" sz="3600" dirty="0"/>
          </a:p>
          <a:p>
            <a:pPr marL="809625" lvl="2" indent="-188913"/>
            <a:r>
              <a:rPr lang="en-US" sz="2800" dirty="0"/>
              <a:t>n</a:t>
            </a:r>
            <a:r>
              <a:rPr lang="en-US" sz="2800" dirty="0" smtClean="0"/>
              <a:t>ovel far-reaching energy-efficient technology</a:t>
            </a:r>
          </a:p>
          <a:p>
            <a:pPr marL="809625" lvl="2" indent="-188913"/>
            <a:r>
              <a:rPr lang="en-US" sz="2800" b="1" dirty="0" smtClean="0">
                <a:solidFill>
                  <a:srgbClr val="0000CC"/>
                </a:solidFill>
              </a:rPr>
              <a:t>no interference with LHC operation</a:t>
            </a:r>
            <a:r>
              <a:rPr lang="en-US" sz="2800" b="1" dirty="0">
                <a:solidFill>
                  <a:srgbClr val="0000CC"/>
                </a:solidFill>
              </a:rPr>
              <a:t> </a:t>
            </a:r>
            <a:r>
              <a:rPr lang="en-US" sz="2800" b="1" dirty="0" smtClean="0">
                <a:solidFill>
                  <a:srgbClr val="0000CC"/>
                </a:solidFill>
              </a:rPr>
              <a:t>&amp; HL-LHC work</a:t>
            </a:r>
          </a:p>
          <a:p>
            <a:pPr marL="809625" lvl="2" indent="-188913"/>
            <a:r>
              <a:rPr lang="en-US" sz="2800" b="1" dirty="0" smtClean="0">
                <a:solidFill>
                  <a:srgbClr val="0000CC"/>
                </a:solidFill>
              </a:rPr>
              <a:t>synergies w SPL, CEBAF+, ESS, XFEL, </a:t>
            </a:r>
            <a:r>
              <a:rPr lang="en-US" sz="2800" b="1" dirty="0" err="1" smtClean="0">
                <a:solidFill>
                  <a:srgbClr val="0000CC"/>
                </a:solidFill>
              </a:rPr>
              <a:t>eRHIC</a:t>
            </a:r>
            <a:r>
              <a:rPr lang="en-US" sz="2800" b="1" dirty="0" smtClean="0">
                <a:solidFill>
                  <a:srgbClr val="0000CC"/>
                </a:solidFill>
              </a:rPr>
              <a:t>, SPL, ILC, …</a:t>
            </a:r>
            <a:endParaRPr lang="en-US" sz="2800" b="1" dirty="0">
              <a:solidFill>
                <a:srgbClr val="0000CC"/>
              </a:solidFill>
            </a:endParaRPr>
          </a:p>
          <a:p>
            <a:pPr marL="809625" lvl="2" indent="-188913"/>
            <a:r>
              <a:rPr lang="en-US" sz="2800" dirty="0" smtClean="0"/>
              <a:t>new technology, </a:t>
            </a:r>
            <a:r>
              <a:rPr lang="en-US" sz="2800" b="1" dirty="0" smtClean="0">
                <a:solidFill>
                  <a:srgbClr val="0000CC"/>
                </a:solidFill>
              </a:rPr>
              <a:t>great investment </a:t>
            </a:r>
            <a:r>
              <a:rPr lang="en-US" sz="2800" dirty="0" smtClean="0"/>
              <a:t>for future (e.g. neutrino factory, linear collider, </a:t>
            </a:r>
            <a:r>
              <a:rPr lang="en-US" sz="2800" dirty="0" err="1" smtClean="0"/>
              <a:t>muon</a:t>
            </a:r>
            <a:r>
              <a:rPr lang="en-US" sz="2800" dirty="0" smtClean="0"/>
              <a:t> collider, 20-GeV SC proton </a:t>
            </a:r>
            <a:r>
              <a:rPr lang="en-US" sz="2800" dirty="0" err="1" smtClean="0"/>
              <a:t>linac</a:t>
            </a:r>
            <a:r>
              <a:rPr lang="en-US" sz="2800" dirty="0" smtClean="0"/>
              <a:t>, HE-LHC injector, higher-energy </a:t>
            </a:r>
            <a:r>
              <a:rPr lang="en-US" sz="2800" dirty="0" err="1" smtClean="0"/>
              <a:t>LHeC</a:t>
            </a:r>
            <a:r>
              <a:rPr lang="en-US" sz="2800" dirty="0"/>
              <a:t>, proton-driven plasma </a:t>
            </a:r>
            <a:r>
              <a:rPr lang="en-US" sz="2800" dirty="0" smtClean="0"/>
              <a:t>acceleration,…) </a:t>
            </a:r>
            <a:endParaRPr lang="en-US" sz="2800" dirty="0"/>
          </a:p>
          <a:p>
            <a:r>
              <a:rPr lang="en-US" sz="3600" dirty="0" smtClean="0"/>
              <a:t>ring</a:t>
            </a:r>
            <a:r>
              <a:rPr lang="en-GB" sz="3600" dirty="0" smtClean="0"/>
              <a:t>	</a:t>
            </a:r>
          </a:p>
          <a:p>
            <a:pPr marL="809625" lvl="2" indent="-188913"/>
            <a:r>
              <a:rPr lang="en-US" sz="2800" b="1" dirty="0" smtClean="0">
                <a:solidFill>
                  <a:srgbClr val="0000CC"/>
                </a:solidFill>
              </a:rPr>
              <a:t>conventional, little risk, less demanding </a:t>
            </a:r>
            <a:r>
              <a:rPr lang="en-US" sz="2800" b="1" i="1" dirty="0" smtClean="0">
                <a:solidFill>
                  <a:srgbClr val="0000CC"/>
                </a:solidFill>
              </a:rPr>
              <a:t>p</a:t>
            </a:r>
            <a:r>
              <a:rPr lang="en-US" sz="2800" b="1" dirty="0" smtClean="0">
                <a:solidFill>
                  <a:srgbClr val="0000CC"/>
                </a:solidFill>
              </a:rPr>
              <a:t> optics</a:t>
            </a:r>
          </a:p>
          <a:p>
            <a:pPr marL="809625" lvl="2" indent="-188913"/>
            <a:r>
              <a:rPr lang="en-US" sz="2800" b="1" dirty="0" smtClean="0">
                <a:solidFill>
                  <a:srgbClr val="0000CC"/>
                </a:solidFill>
              </a:rPr>
              <a:t>synergies with LEP3 Higgs factory in LHC tunnel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837" y="111198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31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572" y="919796"/>
            <a:ext cx="7909675" cy="4609431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986026" y="6473804"/>
            <a:ext cx="2136190" cy="1588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705993" y="5834402"/>
            <a:ext cx="577254" cy="2217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0" tIns="45715" rIns="91430" bIns="45715"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4206" y="129024"/>
            <a:ext cx="803274" cy="4953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286" y="165680"/>
            <a:ext cx="8058148" cy="769431"/>
          </a:xfrm>
          <a:prstGeom prst="rect">
            <a:avLst/>
          </a:prstGeom>
          <a:noFill/>
        </p:spPr>
        <p:txBody>
          <a:bodyPr wrap="none" lIns="91430" tIns="45715" rIns="91430" bIns="45715" rtlCol="0">
            <a:spAutoFit/>
          </a:bodyPr>
          <a:lstStyle/>
          <a:p>
            <a:r>
              <a:rPr lang="en-US" sz="4400" dirty="0" smtClean="0"/>
              <a:t>draft  </a:t>
            </a:r>
            <a:r>
              <a:rPr lang="en-US" sz="4400" dirty="0" err="1" smtClean="0"/>
              <a:t>LHeC</a:t>
            </a:r>
            <a:r>
              <a:rPr lang="en-US" sz="4400" dirty="0" smtClean="0"/>
              <a:t> time schedule </a:t>
            </a:r>
            <a:r>
              <a:rPr lang="en-US" sz="3600" dirty="0" smtClean="0"/>
              <a:t>(11/2011)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630" y="6486044"/>
            <a:ext cx="4486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O. </a:t>
            </a:r>
            <a:r>
              <a:rPr lang="en-US" dirty="0" err="1" smtClean="0"/>
              <a:t>Br</a:t>
            </a:r>
            <a:r>
              <a:rPr lang="en-US" dirty="0" err="1" smtClean="0">
                <a:latin typeface="Calibri"/>
                <a:cs typeface="Calibri"/>
              </a:rPr>
              <a:t>ü</a:t>
            </a:r>
            <a:r>
              <a:rPr lang="en-US" dirty="0" err="1" smtClean="0"/>
              <a:t>ning</a:t>
            </a:r>
            <a:r>
              <a:rPr lang="en-US" dirty="0" smtClean="0"/>
              <a:t>, ECFA meeting, 25 November 2011</a:t>
            </a:r>
            <a:endParaRPr lang="en-GB" dirty="0"/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48179" y="5452869"/>
            <a:ext cx="8483613" cy="9848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-Only 2 long shutdowns planned before 2022</a:t>
            </a:r>
          </a:p>
          <a:p>
            <a:pPr defTabSz="914400" fontAlgn="base">
              <a:spcBef>
                <a:spcPct val="0"/>
              </a:spcBef>
              <a:spcAft>
                <a:spcPts val="1200"/>
              </a:spcAft>
            </a:pPr>
            <a:r>
              <a:rPr lang="en-US" sz="24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-Only 10 years for the </a:t>
            </a:r>
            <a:r>
              <a:rPr lang="en-US" sz="2400" dirty="0" err="1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LHeC</a:t>
            </a:r>
            <a:r>
              <a:rPr lang="en-US" sz="24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 from CDR to project start.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51991" y="5945276"/>
            <a:ext cx="1778002" cy="369322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LS3 --- HL LHC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742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4800" dirty="0" err="1" smtClean="0"/>
              <a:t>LHeC</a:t>
            </a:r>
            <a:r>
              <a:rPr lang="en-US" sz="4800" dirty="0" smtClean="0"/>
              <a:t> Priority R&amp;D</a:t>
            </a:r>
            <a:endParaRPr lang="en-US" sz="4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5300" y="1196752"/>
            <a:ext cx="82531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3200" dirty="0">
                <a:solidFill>
                  <a:srgbClr val="3333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R&amp;D activities:</a:t>
            </a:r>
            <a:r>
              <a:rPr lang="en-US" sz="24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</a:t>
            </a:r>
            <a:r>
              <a:rPr lang="en-US" sz="2800" dirty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Superconducting RF with high </a:t>
            </a:r>
            <a:r>
              <a:rPr lang="en-US" sz="2800" dirty="0" smtClean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Q </a:t>
            </a: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&amp; strategic 	partnerships </a:t>
            </a: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/>
              </a:rPr>
              <a:t></a:t>
            </a: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 1.3 GHz versus 720 </a:t>
            </a: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MHz</a:t>
            </a:r>
            <a:endParaRPr lang="en-US" sz="2800" dirty="0">
              <a:solidFill>
                <a:srgbClr val="800000"/>
              </a:solidFill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008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-Normal conducting compact magnet design </a:t>
            </a:r>
            <a:r>
              <a:rPr lang="en-US" sz="2800" dirty="0">
                <a:solidFill>
                  <a:srgbClr val="008000"/>
                </a:solidFill>
                <a:ea typeface="Zapf Dingbats"/>
                <a:cs typeface="Zapf Dingbats"/>
                <a:sym typeface="Wingdings" charset="2"/>
              </a:rPr>
              <a:t>✔</a:t>
            </a:r>
            <a:endParaRPr lang="en-US" sz="2800" dirty="0">
              <a:solidFill>
                <a:srgbClr val="008000"/>
              </a:solidFill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</a:t>
            </a:r>
            <a:r>
              <a:rPr lang="en-US" sz="2800" dirty="0" smtClean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Superconducting 3-beam </a:t>
            </a:r>
            <a:r>
              <a:rPr lang="en-US" sz="2800" dirty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IR magnet design 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	</a:t>
            </a: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/>
              </a:rPr>
              <a:t> synergy with HL-LHC triplet </a:t>
            </a: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/>
              </a:rPr>
              <a:t>magnet R&amp;D </a:t>
            </a:r>
            <a:endParaRPr lang="en-US" sz="2800" dirty="0">
              <a:solidFill>
                <a:srgbClr val="800000"/>
              </a:solidFill>
              <a:ea typeface="ＭＳ Ｐゴシック" charset="-128"/>
              <a:cs typeface="ＭＳ Ｐゴシック" charset="-128"/>
              <a:sym typeface="Wingdings" charset="2"/>
            </a:endParaRP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</a:t>
            </a:r>
            <a:r>
              <a:rPr lang="en-US" sz="2800" dirty="0" smtClean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Test </a:t>
            </a:r>
            <a:r>
              <a:rPr lang="en-US" sz="2800" dirty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facility for Energy R</a:t>
            </a:r>
            <a:r>
              <a:rPr lang="en-US" sz="2800" dirty="0" smtClean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ecovery operation </a:t>
            </a: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and/or 	for compact </a:t>
            </a:r>
            <a:r>
              <a:rPr lang="en-US" sz="2800" dirty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injector complex</a:t>
            </a:r>
          </a:p>
          <a:p>
            <a:pPr fontAlgn="base">
              <a:spcBef>
                <a:spcPct val="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- </a:t>
            </a:r>
            <a:r>
              <a:rPr lang="en-US" sz="2800" dirty="0" smtClean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R&amp;D on high </a:t>
            </a:r>
            <a:r>
              <a:rPr lang="en-US" sz="2800" dirty="0">
                <a:solidFill>
                  <a:srgbClr val="0000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intensity polarized positron sources</a:t>
            </a:r>
          </a:p>
        </p:txBody>
      </p:sp>
    </p:spTree>
    <p:extLst>
      <p:ext uri="{BB962C8B-B14F-4D97-AF65-F5344CB8AC3E}">
        <p14:creationId xmlns:p14="http://schemas.microsoft.com/office/powerpoint/2010/main" val="15513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5" descr="Screen shot 2012-02-09 at 11.06.20 PM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" r="3089"/>
          <a:stretch>
            <a:fillRect/>
          </a:stretch>
        </p:blipFill>
        <p:spPr>
          <a:xfrm>
            <a:off x="5160016" y="705558"/>
            <a:ext cx="3946994" cy="442330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LHeC</a:t>
            </a:r>
            <a:r>
              <a:rPr lang="en-US" dirty="0" smtClean="0"/>
              <a:t> IR quad R&amp;D work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61048"/>
            <a:ext cx="4038600" cy="2808312"/>
          </a:xfrm>
        </p:spPr>
        <p:txBody>
          <a:bodyPr>
            <a:normAutofit/>
          </a:bodyPr>
          <a:lstStyle/>
          <a:p>
            <a:r>
              <a:rPr lang="en-US" dirty="0" smtClean="0"/>
              <a:t>Half-quad with field-free region, assembled using MQXC coils</a:t>
            </a:r>
          </a:p>
          <a:p>
            <a:pPr lvl="1"/>
            <a:r>
              <a:rPr lang="en-US" dirty="0" smtClean="0"/>
              <a:t>2.5 FTE</a:t>
            </a:r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kCHF</a:t>
            </a:r>
            <a:endParaRPr lang="en-US" dirty="0" smtClean="0"/>
          </a:p>
          <a:p>
            <a:pPr lvl="1"/>
            <a:r>
              <a:rPr lang="en-US" dirty="0"/>
              <a:t>a</a:t>
            </a:r>
            <a:r>
              <a:rPr lang="en-US" dirty="0" smtClean="0"/>
              <a:t>pprox. 2 years till test</a:t>
            </a:r>
            <a:endParaRPr lang="en-US" dirty="0"/>
          </a:p>
        </p:txBody>
      </p:sp>
      <p:pic>
        <p:nvPicPr>
          <p:cNvPr id="5" name="Picture 4" descr="Screen shot 2012-02-03 at 6.53.42 PM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51" t="8632"/>
          <a:stretch/>
        </p:blipFill>
        <p:spPr>
          <a:xfrm>
            <a:off x="971600" y="1124744"/>
            <a:ext cx="2813464" cy="2854310"/>
          </a:xfrm>
          <a:prstGeom prst="rect">
            <a:avLst/>
          </a:prstGeom>
        </p:spPr>
      </p:pic>
      <p:pic>
        <p:nvPicPr>
          <p:cNvPr id="7" name="Picture 6" descr="Screen shot 2012-02-03 at 6.58.51 PM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5" t="11382" r="42282" b="49006"/>
          <a:stretch/>
        </p:blipFill>
        <p:spPr>
          <a:xfrm flipV="1">
            <a:off x="4652534" y="4527894"/>
            <a:ext cx="2079476" cy="21451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62204" y="5720651"/>
            <a:ext cx="20781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</a:rPr>
              <a:t>Large resultants on the magnetic wedge (&gt; 50 tons/m)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72102" y="183932"/>
            <a:ext cx="3909889" cy="4971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Luca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Bottura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@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Chamonix 2012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6234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61156" y="340713"/>
            <a:ext cx="6951686" cy="720725"/>
          </a:xfrm>
        </p:spPr>
        <p:txBody>
          <a:bodyPr/>
          <a:lstStyle/>
          <a:p>
            <a:pPr algn="ctr" eaLnBrk="1" hangingPunct="1"/>
            <a:r>
              <a:rPr lang="en-US" sz="4000" dirty="0" smtClean="0"/>
              <a:t>ERL Test Facility at CERN</a:t>
            </a:r>
            <a:endParaRPr lang="en-US" sz="4000" dirty="0"/>
          </a:p>
        </p:txBody>
      </p:sp>
      <p:sp>
        <p:nvSpPr>
          <p:cNvPr id="53263" name="Text Box 7"/>
          <p:cNvSpPr txBox="1">
            <a:spLocks noChangeArrowheads="1"/>
          </p:cNvSpPr>
          <p:nvPr/>
        </p:nvSpPr>
        <p:spPr bwMode="auto">
          <a:xfrm>
            <a:off x="395536" y="1268760"/>
            <a:ext cx="8483613" cy="5268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ERL demonstrator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US" sz="200" dirty="0">
                <a:ea typeface="Calibri"/>
                <a:cs typeface="Times New Roman"/>
              </a:rPr>
              <a:t> </a:t>
            </a:r>
            <a:r>
              <a:rPr lang="en-US" sz="200" dirty="0" smtClean="0">
                <a:ea typeface="Calibri"/>
                <a:cs typeface="Times New Roman"/>
              </a:rPr>
              <a:t>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en-GB" sz="2400" dirty="0" smtClean="0">
                <a:ea typeface="Calibri"/>
                <a:cs typeface="Times New Roman"/>
              </a:rPr>
              <a:t>e-cooling (@PS/SPS energies)</a:t>
            </a: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US" sz="700" dirty="0" smtClean="0">
                <a:ea typeface="Calibri"/>
                <a:cs typeface="Times New Roman"/>
              </a:rPr>
              <a:t>  </a:t>
            </a:r>
            <a:endParaRPr lang="en-GB" sz="700" dirty="0" smtClean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ultra-short electron bunches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strong synergy with SPL-ESS &amp; BNL activities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High energies &amp; </a:t>
            </a:r>
            <a:r>
              <a:rPr lang="en-US" sz="2400" dirty="0" err="1" smtClean="0">
                <a:ea typeface="Calibri"/>
                <a:cs typeface="Times New Roman"/>
              </a:rPr>
              <a:t>CW</a:t>
            </a:r>
            <a:r>
              <a:rPr lang="en-US" sz="2400" dirty="0" smtClean="0">
                <a:ea typeface="Calibri"/>
                <a:cs typeface="Times New Roman"/>
              </a:rPr>
              <a:t> (100 – 400 </a:t>
            </a:r>
            <a:r>
              <a:rPr lang="en-US" sz="2400" dirty="0" err="1" smtClean="0">
                <a:ea typeface="Calibri"/>
                <a:cs typeface="Times New Roman"/>
              </a:rPr>
              <a:t>MeV</a:t>
            </a:r>
            <a:r>
              <a:rPr lang="en-US" sz="2400" dirty="0" smtClean="0">
                <a:ea typeface="Calibri"/>
                <a:cs typeface="Times New Roman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Multi-cavity </a:t>
            </a:r>
            <a:r>
              <a:rPr lang="en-US" sz="2400" dirty="0" err="1" smtClean="0">
                <a:ea typeface="Calibri"/>
                <a:cs typeface="Times New Roman"/>
              </a:rPr>
              <a:t>cryomodule</a:t>
            </a:r>
            <a:r>
              <a:rPr lang="en-US" sz="2400" dirty="0" smtClean="0">
                <a:ea typeface="Calibri"/>
                <a:cs typeface="Times New Roman"/>
              </a:rPr>
              <a:t> layout (validation + gymnastics)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MW class power coupler tests in non-</a:t>
            </a:r>
            <a:r>
              <a:rPr lang="en-US" sz="2400" dirty="0" err="1" smtClean="0">
                <a:ea typeface="Calibri"/>
                <a:cs typeface="Times New Roman"/>
              </a:rPr>
              <a:t>ERL</a:t>
            </a:r>
            <a:r>
              <a:rPr lang="en-US" sz="2400" dirty="0" smtClean="0">
                <a:ea typeface="Calibri"/>
                <a:cs typeface="Times New Roman"/>
              </a:rPr>
              <a:t> mode (vector feedback?)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US" sz="2400" dirty="0" smtClean="0">
                <a:ea typeface="Calibri"/>
                <a:cs typeface="Times New Roman"/>
              </a:rPr>
              <a:t>Complete </a:t>
            </a:r>
            <a:r>
              <a:rPr lang="en-US" sz="2400" dirty="0" err="1" smtClean="0">
                <a:ea typeface="Calibri"/>
                <a:cs typeface="Times New Roman"/>
              </a:rPr>
              <a:t>HOM</a:t>
            </a:r>
            <a:r>
              <a:rPr lang="en-US" sz="2400" dirty="0" smtClean="0">
                <a:ea typeface="Calibri"/>
                <a:cs typeface="Times New Roman"/>
              </a:rPr>
              <a:t> characterization and instability studies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en-GB" sz="2400" dirty="0" err="1" smtClean="0">
                <a:ea typeface="Calibri"/>
                <a:cs typeface="Times New Roman"/>
              </a:rPr>
              <a:t>FEL</a:t>
            </a:r>
            <a:r>
              <a:rPr lang="en-GB" sz="2400" dirty="0" smtClean="0">
                <a:ea typeface="Calibri"/>
                <a:cs typeface="Times New Roman"/>
              </a:rPr>
              <a:t> &amp; gamma-ray source</a:t>
            </a:r>
            <a:endParaRPr lang="en-US" sz="2400" dirty="0" smtClean="0">
              <a:ea typeface="Calibri"/>
              <a:cs typeface="Times New Roman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72102" y="183932"/>
            <a:ext cx="3909889" cy="95883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R. Calaga,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E. Ciapala,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E. Jensen,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J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. </a:t>
            </a: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Tückmantel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0103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4000" dirty="0" err="1" smtClean="0"/>
              <a:t>ERL</a:t>
            </a:r>
            <a:r>
              <a:rPr lang="en-US" sz="4000" dirty="0" smtClean="0"/>
              <a:t> Test Facility at CERN</a:t>
            </a:r>
            <a:endParaRPr lang="en-US" sz="4000" dirty="0"/>
          </a:p>
        </p:txBody>
      </p:sp>
      <p:sp>
        <p:nvSpPr>
          <p:cNvPr id="53263" name="Text Box 7"/>
          <p:cNvSpPr txBox="1">
            <a:spLocks noChangeArrowheads="1"/>
          </p:cNvSpPr>
          <p:nvPr/>
        </p:nvSpPr>
        <p:spPr bwMode="auto">
          <a:xfrm>
            <a:off x="231762" y="1184274"/>
            <a:ext cx="8483613" cy="492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9" tIns="45685" rIns="91369" bIns="45685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ts val="1200"/>
              </a:spcAft>
            </a:pPr>
            <a:r>
              <a:rPr lang="en-US" sz="2600" dirty="0" smtClean="0">
                <a:solidFill>
                  <a:srgbClr val="3333CC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Potential layout:</a:t>
            </a:r>
            <a:r>
              <a:rPr lang="en-US" sz="20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  <a:sym typeface="Wingdings" charset="2"/>
              </a:rPr>
              <a:t> 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625476" y="1676400"/>
            <a:ext cx="8089899" cy="3937000"/>
          </a:xfrm>
          <a:prstGeom prst="rect">
            <a:avLst/>
          </a:prstGeom>
        </p:spPr>
      </p:pic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172102" y="183932"/>
            <a:ext cx="3909889" cy="2663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43952" tIns="17581" rIns="43952" bIns="17581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500" dirty="0" err="1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Erk</a:t>
            </a:r>
            <a:r>
              <a:rPr lang="en-US" sz="1500" dirty="0" smtClean="0">
                <a:solidFill>
                  <a:srgbClr val="006633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t> Jensen</a:t>
            </a:r>
            <a:endParaRPr lang="en-US" sz="1500" dirty="0">
              <a:solidFill>
                <a:srgbClr val="006633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011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sz="4800" dirty="0" err="1" smtClean="0"/>
              <a:t>LHeC</a:t>
            </a:r>
            <a:r>
              <a:rPr lang="en-US" sz="4800" dirty="0" smtClean="0"/>
              <a:t> key decision points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988840"/>
            <a:ext cx="7505501" cy="4525963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 smtClean="0"/>
              <a:t>2012</a:t>
            </a:r>
            <a:r>
              <a:rPr lang="en-US" sz="3600" dirty="0"/>
              <a:t>: choice of IR: Point 2 </a:t>
            </a:r>
            <a:r>
              <a:rPr lang="en-US" sz="3600" dirty="0" smtClean="0"/>
              <a:t>(or 7 </a:t>
            </a:r>
            <a:r>
              <a:rPr lang="en-US" sz="3600" dirty="0"/>
              <a:t>or 3</a:t>
            </a:r>
            <a:r>
              <a:rPr lang="en-US" sz="3600" dirty="0" smtClean="0"/>
              <a:t>?)</a:t>
            </a:r>
          </a:p>
          <a:p>
            <a:pPr marL="0" indent="0">
              <a:buNone/>
            </a:pPr>
            <a:r>
              <a:rPr lang="en-US" sz="3600" dirty="0" smtClean="0"/>
              <a:t>2012: choice between </a:t>
            </a:r>
            <a:r>
              <a:rPr lang="en-US" sz="3600" dirty="0" err="1" smtClean="0"/>
              <a:t>linac</a:t>
            </a:r>
            <a:r>
              <a:rPr lang="en-US" sz="3600" dirty="0" smtClean="0"/>
              <a:t> and ring</a:t>
            </a:r>
          </a:p>
          <a:p>
            <a:pPr marL="0" indent="0">
              <a:buNone/>
            </a:pPr>
            <a:r>
              <a:rPr lang="en-US" sz="3600" dirty="0" smtClean="0"/>
              <a:t>20xx: decision to go ahead with 					production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986632" y="1997471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sz="3600" dirty="0">
                <a:solidFill>
                  <a:prstClr val="black"/>
                </a:solidFill>
              </a:rPr>
              <a:t>2012: choice of IR: Point 2 </a:t>
            </a:r>
            <a:r>
              <a:rPr lang="en-US" sz="3600" strike="sngStrike" dirty="0">
                <a:solidFill>
                  <a:prstClr val="black"/>
                </a:solidFill>
              </a:rPr>
              <a:t>(or 7 or 3?)</a:t>
            </a:r>
          </a:p>
        </p:txBody>
      </p:sp>
    </p:spTree>
    <p:extLst>
      <p:ext uri="{BB962C8B-B14F-4D97-AF65-F5344CB8AC3E}">
        <p14:creationId xmlns:p14="http://schemas.microsoft.com/office/powerpoint/2010/main" val="86262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836712"/>
            <a:ext cx="68451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t</a:t>
            </a:r>
            <a:r>
              <a:rPr lang="en-US" sz="4400" dirty="0" smtClean="0"/>
              <a:t>hank you for your attention!</a:t>
            </a:r>
            <a:endParaRPr lang="en-GB" sz="4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824" y="2544463"/>
            <a:ext cx="7379770" cy="39091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2144353"/>
            <a:ext cx="34258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</a:t>
            </a:r>
            <a:r>
              <a:rPr lang="en-US" sz="2000" dirty="0" err="1" smtClean="0"/>
              <a:t>LHeC</a:t>
            </a:r>
            <a:r>
              <a:rPr lang="en-US" sz="2000" dirty="0" smtClean="0"/>
              <a:t>” in </a:t>
            </a:r>
            <a:r>
              <a:rPr lang="en-US" sz="2000" dirty="0" err="1" smtClean="0"/>
              <a:t>google</a:t>
            </a:r>
            <a:r>
              <a:rPr lang="en-US" sz="2000" dirty="0" smtClean="0"/>
              <a:t> scholar / year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8546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3" descr="CERNcomplex-croppe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43000"/>
            <a:ext cx="8485188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/>
          <p:cNvSpPr/>
          <p:nvPr/>
        </p:nvSpPr>
        <p:spPr>
          <a:xfrm>
            <a:off x="381000" y="1524000"/>
            <a:ext cx="7391400" cy="24384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61250" y="1143000"/>
            <a:ext cx="1682127" cy="249299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</a:rPr>
              <a:t>new 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ring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in LHC tunnel,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with bypasses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around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experiments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5562600" y="4114800"/>
            <a:ext cx="1371600" cy="609600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940550" y="3962400"/>
            <a:ext cx="2209772" cy="2000548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RR </a:t>
            </a:r>
            <a:r>
              <a:rPr lang="en-US" sz="2800" b="1" dirty="0" err="1">
                <a:solidFill>
                  <a:srgbClr val="00B050"/>
                </a:solidFill>
                <a:latin typeface="Calibri" pitchFamily="34" charset="0"/>
              </a:rPr>
              <a:t>LHeC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00B050"/>
                </a:solidFill>
                <a:latin typeface="Calibri" pitchFamily="34" charset="0"/>
              </a:rPr>
              <a:t>e-/e+ injector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alibri" pitchFamily="34" charset="0"/>
              </a:rPr>
              <a:t>10 </a:t>
            </a:r>
            <a:r>
              <a:rPr lang="en-US" sz="2000" b="1" dirty="0" err="1">
                <a:solidFill>
                  <a:srgbClr val="00B050"/>
                </a:solidFill>
                <a:latin typeface="Calibri" pitchFamily="34" charset="0"/>
              </a:rPr>
              <a:t>GeV</a:t>
            </a: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B050"/>
                </a:solidFill>
                <a:latin typeface="Calibri" pitchFamily="34" charset="0"/>
              </a:rPr>
              <a:t>10 min. filling time</a:t>
            </a: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019800" y="4114800"/>
            <a:ext cx="1828800" cy="4572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 flipH="1">
            <a:off x="190500" y="3009900"/>
            <a:ext cx="9144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endCxn id="24" idx="2"/>
          </p:cNvCxnSpPr>
          <p:nvPr/>
        </p:nvCxnSpPr>
        <p:spPr>
          <a:xfrm rot="16200000" flipH="1">
            <a:off x="1200150" y="2990850"/>
            <a:ext cx="876300" cy="53340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Arc 19"/>
          <p:cNvSpPr/>
          <p:nvPr/>
        </p:nvSpPr>
        <p:spPr>
          <a:xfrm flipH="1">
            <a:off x="381000" y="26670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3" name="Arc 22"/>
          <p:cNvSpPr/>
          <p:nvPr/>
        </p:nvSpPr>
        <p:spPr>
          <a:xfrm flipH="1"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Arc 23"/>
          <p:cNvSpPr/>
          <p:nvPr/>
        </p:nvSpPr>
        <p:spPr>
          <a:xfrm flipV="1">
            <a:off x="914400" y="3505200"/>
            <a:ext cx="990600" cy="381000"/>
          </a:xfrm>
          <a:prstGeom prst="arc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0" y="3933825"/>
            <a:ext cx="1503040" cy="2616101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LR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</a:rPr>
              <a:t>LHeC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: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recirculating</a:t>
            </a:r>
            <a:endParaRPr lang="en-US" sz="20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>
                <a:solidFill>
                  <a:srgbClr val="FF0000"/>
                </a:solidFill>
                <a:latin typeface="Calibri" pitchFamily="34" charset="0"/>
              </a:rPr>
              <a:t>linac</a:t>
            </a: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 with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energy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FF0000"/>
                </a:solidFill>
                <a:latin typeface="Calibri" pitchFamily="34" charset="0"/>
              </a:rPr>
              <a:t>recovery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28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sz="4800" b="1" dirty="0">
                <a:solidFill>
                  <a:prstClr val="black"/>
                </a:solidFill>
              </a:rPr>
              <a:t>Large </a:t>
            </a:r>
            <a:r>
              <a:rPr lang="en-US" sz="4800" b="1" dirty="0" err="1">
                <a:solidFill>
                  <a:prstClr val="black"/>
                </a:solidFill>
              </a:rPr>
              <a:t>Hadron</a:t>
            </a:r>
            <a:r>
              <a:rPr lang="en-US" sz="4800" b="1" dirty="0">
                <a:solidFill>
                  <a:prstClr val="black"/>
                </a:solidFill>
              </a:rPr>
              <a:t> electron Collider</a:t>
            </a:r>
          </a:p>
        </p:txBody>
      </p:sp>
    </p:spTree>
    <p:extLst>
      <p:ext uri="{BB962C8B-B14F-4D97-AF65-F5344CB8AC3E}">
        <p14:creationId xmlns:p14="http://schemas.microsoft.com/office/powerpoint/2010/main" val="271575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le 1"/>
          <p:cNvSpPr>
            <a:spLocks noGrp="1"/>
          </p:cNvSpPr>
          <p:nvPr>
            <p:ph type="title"/>
          </p:nvPr>
        </p:nvSpPr>
        <p:spPr>
          <a:xfrm>
            <a:off x="552556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5400" dirty="0" smtClean="0"/>
              <a:t>performance targets</a:t>
            </a:r>
          </a:p>
        </p:txBody>
      </p:sp>
      <p:sp>
        <p:nvSpPr>
          <p:cNvPr id="83971" name="TextBox 2"/>
          <p:cNvSpPr txBox="1">
            <a:spLocks noChangeArrowheads="1"/>
          </p:cNvSpPr>
          <p:nvPr/>
        </p:nvSpPr>
        <p:spPr bwMode="auto">
          <a:xfrm>
            <a:off x="467544" y="1484784"/>
            <a:ext cx="7570788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e- energy ≥60 </a:t>
            </a:r>
            <a:r>
              <a:rPr lang="en-US" sz="3600" dirty="0" err="1">
                <a:solidFill>
                  <a:srgbClr val="3333FF"/>
                </a:solidFill>
                <a:latin typeface="Calibri" pitchFamily="34" charset="0"/>
              </a:rPr>
              <a:t>GeV</a:t>
            </a:r>
            <a:endParaRPr lang="en-US" sz="3600" dirty="0">
              <a:solidFill>
                <a:srgbClr val="3333FF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luminosity ~10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33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 cm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-2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s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-1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total electrical power for e-: ≤100 MW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 err="1">
                <a:solidFill>
                  <a:srgbClr val="3333FF"/>
                </a:solidFill>
                <a:latin typeface="Calibri" pitchFamily="34" charset="0"/>
              </a:rPr>
              <a:t>e</a:t>
            </a:r>
            <a:r>
              <a:rPr lang="en-US" sz="3600" baseline="30000" dirty="0" err="1">
                <a:solidFill>
                  <a:srgbClr val="3333FF"/>
                </a:solidFill>
                <a:latin typeface="Calibri" pitchFamily="34" charset="0"/>
              </a:rPr>
              <a:t>+</a:t>
            </a:r>
            <a:r>
              <a:rPr lang="en-US" sz="3600" dirty="0" err="1">
                <a:solidFill>
                  <a:srgbClr val="3333FF"/>
                </a:solidFill>
                <a:latin typeface="Calibri" pitchFamily="34" charset="0"/>
              </a:rPr>
              <a:t>p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 collisions with similar luminosity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simultaneous with LHC </a:t>
            </a:r>
            <a:r>
              <a:rPr lang="en-US" sz="3600" i="1" dirty="0" err="1">
                <a:solidFill>
                  <a:srgbClr val="3333FF"/>
                </a:solidFill>
                <a:latin typeface="Calibri" pitchFamily="34" charset="0"/>
              </a:rPr>
              <a:t>pp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 physics</a:t>
            </a:r>
            <a:endParaRPr lang="en-US" sz="3600" baseline="30000" dirty="0">
              <a:solidFill>
                <a:srgbClr val="3333FF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e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-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/e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+</a:t>
            </a: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 polarization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600" dirty="0">
                <a:solidFill>
                  <a:srgbClr val="3333FF"/>
                </a:solidFill>
                <a:latin typeface="Calibri" pitchFamily="34" charset="0"/>
              </a:rPr>
              <a:t>detector acceptance down to 1</a:t>
            </a:r>
            <a:r>
              <a:rPr lang="en-US" sz="3600" baseline="30000" dirty="0">
                <a:solidFill>
                  <a:srgbClr val="3333FF"/>
                </a:solidFill>
                <a:latin typeface="Calibri" pitchFamily="34" charset="0"/>
              </a:rPr>
              <a:t>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0837" y="323394"/>
            <a:ext cx="803274" cy="49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4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968" y="-99392"/>
            <a:ext cx="8229600" cy="1143000"/>
          </a:xfrm>
        </p:spPr>
        <p:txBody>
          <a:bodyPr/>
          <a:lstStyle/>
          <a:p>
            <a:r>
              <a:rPr lang="en-US" sz="4800" dirty="0"/>
              <a:t>c</a:t>
            </a:r>
            <a:r>
              <a:rPr lang="en-US" sz="4800" dirty="0" smtClean="0"/>
              <a:t>olliding unequal beams</a:t>
            </a:r>
            <a:endParaRPr lang="en-GB" sz="4800" dirty="0"/>
          </a:p>
        </p:txBody>
      </p:sp>
      <p:grpSp>
        <p:nvGrpSpPr>
          <p:cNvPr id="5" name="Group 4"/>
          <p:cNvGrpSpPr/>
          <p:nvPr/>
        </p:nvGrpSpPr>
        <p:grpSpPr>
          <a:xfrm>
            <a:off x="697309" y="2923693"/>
            <a:ext cx="3032720" cy="1152128"/>
            <a:chOff x="2051720" y="2492896"/>
            <a:chExt cx="3032720" cy="1152128"/>
          </a:xfrm>
        </p:grpSpPr>
        <p:sp>
          <p:nvSpPr>
            <p:cNvPr id="3" name="Arc 2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Arc 3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/>
          <p:cNvGrpSpPr/>
          <p:nvPr/>
        </p:nvGrpSpPr>
        <p:grpSpPr>
          <a:xfrm flipV="1">
            <a:off x="750639" y="1267509"/>
            <a:ext cx="3032720" cy="1152128"/>
            <a:chOff x="2051720" y="2492896"/>
            <a:chExt cx="3032720" cy="1152128"/>
          </a:xfrm>
        </p:grpSpPr>
        <p:sp>
          <p:nvSpPr>
            <p:cNvPr id="7" name="Arc 6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Arc 7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396258" y="2707669"/>
            <a:ext cx="3032720" cy="1152128"/>
            <a:chOff x="2051720" y="2492896"/>
            <a:chExt cx="3032720" cy="1152128"/>
          </a:xfrm>
        </p:grpSpPr>
        <p:sp>
          <p:nvSpPr>
            <p:cNvPr id="10" name="Arc 9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Arc 10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 flipV="1">
            <a:off x="5396258" y="1483533"/>
            <a:ext cx="3032720" cy="1152128"/>
            <a:chOff x="2051720" y="2492896"/>
            <a:chExt cx="3032720" cy="1152128"/>
          </a:xfrm>
        </p:grpSpPr>
        <p:sp>
          <p:nvSpPr>
            <p:cNvPr id="13" name="Arc 12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Arc 13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2178346" y="2663761"/>
            <a:ext cx="409922" cy="668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5419673" y="2696208"/>
            <a:ext cx="3032720" cy="1152128"/>
            <a:chOff x="2051720" y="2492896"/>
            <a:chExt cx="3032720" cy="1152128"/>
          </a:xfrm>
        </p:grpSpPr>
        <p:sp>
          <p:nvSpPr>
            <p:cNvPr id="20" name="Arc 19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Arc 20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noFill/>
            <a:ln w="476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 flipV="1">
            <a:off x="5419673" y="1472072"/>
            <a:ext cx="3032720" cy="1152128"/>
            <a:chOff x="2051720" y="2492896"/>
            <a:chExt cx="3032720" cy="1152128"/>
          </a:xfrm>
          <a:noFill/>
        </p:grpSpPr>
        <p:sp>
          <p:nvSpPr>
            <p:cNvPr id="23" name="Arc 22"/>
            <p:cNvSpPr/>
            <p:nvPr/>
          </p:nvSpPr>
          <p:spPr>
            <a:xfrm>
              <a:off x="2051720" y="2492896"/>
              <a:ext cx="2880320" cy="1152128"/>
            </a:xfrm>
            <a:prstGeom prst="arc">
              <a:avLst/>
            </a:prstGeom>
            <a:grpFill/>
            <a:ln w="476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Arc 23"/>
            <p:cNvSpPr/>
            <p:nvPr/>
          </p:nvSpPr>
          <p:spPr>
            <a:xfrm flipH="1">
              <a:off x="2204120" y="2492896"/>
              <a:ext cx="2880320" cy="1152128"/>
            </a:xfrm>
            <a:prstGeom prst="arc">
              <a:avLst/>
            </a:prstGeom>
            <a:grpFill/>
            <a:ln w="476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79524" y="2923693"/>
            <a:ext cx="2767707" cy="153453"/>
            <a:chOff x="1015653" y="4725144"/>
            <a:chExt cx="2767707" cy="153453"/>
          </a:xfrm>
        </p:grpSpPr>
        <p:sp>
          <p:nvSpPr>
            <p:cNvPr id="25" name="Arc 24"/>
            <p:cNvSpPr/>
            <p:nvPr/>
          </p:nvSpPr>
          <p:spPr>
            <a:xfrm>
              <a:off x="1015653" y="4725144"/>
              <a:ext cx="2736304" cy="153453"/>
            </a:xfrm>
            <a:prstGeom prst="arc">
              <a:avLst/>
            </a:prstGeom>
            <a:ln w="349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Arc 25"/>
            <p:cNvSpPr/>
            <p:nvPr/>
          </p:nvSpPr>
          <p:spPr>
            <a:xfrm flipH="1">
              <a:off x="1047056" y="4725144"/>
              <a:ext cx="2736304" cy="153453"/>
            </a:xfrm>
            <a:prstGeom prst="arc">
              <a:avLst/>
            </a:prstGeom>
            <a:ln w="349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 flipV="1">
            <a:off x="872826" y="2266184"/>
            <a:ext cx="2767707" cy="153453"/>
            <a:chOff x="1015653" y="4725144"/>
            <a:chExt cx="2767707" cy="153453"/>
          </a:xfrm>
        </p:grpSpPr>
        <p:sp>
          <p:nvSpPr>
            <p:cNvPr id="29" name="Arc 28"/>
            <p:cNvSpPr/>
            <p:nvPr/>
          </p:nvSpPr>
          <p:spPr>
            <a:xfrm>
              <a:off x="1015653" y="4725144"/>
              <a:ext cx="2736304" cy="153453"/>
            </a:xfrm>
            <a:prstGeom prst="arc">
              <a:avLst/>
            </a:prstGeom>
            <a:ln w="349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/>
            <p:cNvSpPr/>
            <p:nvPr/>
          </p:nvSpPr>
          <p:spPr>
            <a:xfrm flipH="1">
              <a:off x="1047056" y="4725144"/>
              <a:ext cx="2736304" cy="153453"/>
            </a:xfrm>
            <a:prstGeom prst="arc">
              <a:avLst/>
            </a:prstGeom>
            <a:ln w="3492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1" name="Oval 30"/>
          <p:cNvSpPr/>
          <p:nvPr/>
        </p:nvSpPr>
        <p:spPr>
          <a:xfrm>
            <a:off x="343618" y="2383633"/>
            <a:ext cx="1704975" cy="6167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Freeform 32"/>
          <p:cNvSpPr/>
          <p:nvPr/>
        </p:nvSpPr>
        <p:spPr>
          <a:xfrm>
            <a:off x="5126114" y="2297896"/>
            <a:ext cx="1498713" cy="832906"/>
          </a:xfrm>
          <a:custGeom>
            <a:avLst/>
            <a:gdLst>
              <a:gd name="connsiteX0" fmla="*/ 31673 w 1498713"/>
              <a:gd name="connsiteY0" fmla="*/ 328612 h 832906"/>
              <a:gd name="connsiteX1" fmla="*/ 60248 w 1498713"/>
              <a:gd name="connsiteY1" fmla="*/ 28575 h 832906"/>
              <a:gd name="connsiteX2" fmla="*/ 474585 w 1498713"/>
              <a:gd name="connsiteY2" fmla="*/ 0 h 832906"/>
              <a:gd name="connsiteX3" fmla="*/ 1003223 w 1498713"/>
              <a:gd name="connsiteY3" fmla="*/ 242887 h 832906"/>
              <a:gd name="connsiteX4" fmla="*/ 1431848 w 1498713"/>
              <a:gd name="connsiteY4" fmla="*/ 342900 h 832906"/>
              <a:gd name="connsiteX5" fmla="*/ 1474710 w 1498713"/>
              <a:gd name="connsiteY5" fmla="*/ 471487 h 832906"/>
              <a:gd name="connsiteX6" fmla="*/ 1203248 w 1498713"/>
              <a:gd name="connsiteY6" fmla="*/ 457200 h 832906"/>
              <a:gd name="connsiteX7" fmla="*/ 803198 w 1498713"/>
              <a:gd name="connsiteY7" fmla="*/ 600075 h 832906"/>
              <a:gd name="connsiteX8" fmla="*/ 631748 w 1498713"/>
              <a:gd name="connsiteY8" fmla="*/ 700087 h 832906"/>
              <a:gd name="connsiteX9" fmla="*/ 603173 w 1498713"/>
              <a:gd name="connsiteY9" fmla="*/ 728662 h 832906"/>
              <a:gd name="connsiteX10" fmla="*/ 45960 w 1498713"/>
              <a:gd name="connsiteY10" fmla="*/ 814387 h 832906"/>
              <a:gd name="connsiteX11" fmla="*/ 31673 w 1498713"/>
              <a:gd name="connsiteY11" fmla="*/ 328612 h 8329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98713" h="832906">
                <a:moveTo>
                  <a:pt x="31673" y="328612"/>
                </a:moveTo>
                <a:cubicBezTo>
                  <a:pt x="34054" y="197643"/>
                  <a:pt x="-13571" y="83344"/>
                  <a:pt x="60248" y="28575"/>
                </a:cubicBezTo>
                <a:cubicBezTo>
                  <a:pt x="134067" y="-26194"/>
                  <a:pt x="317423" y="-35719"/>
                  <a:pt x="474585" y="0"/>
                </a:cubicBezTo>
                <a:cubicBezTo>
                  <a:pt x="631747" y="35719"/>
                  <a:pt x="843679" y="185737"/>
                  <a:pt x="1003223" y="242887"/>
                </a:cubicBezTo>
                <a:cubicBezTo>
                  <a:pt x="1162767" y="300037"/>
                  <a:pt x="1353267" y="304800"/>
                  <a:pt x="1431848" y="342900"/>
                </a:cubicBezTo>
                <a:cubicBezTo>
                  <a:pt x="1510429" y="381000"/>
                  <a:pt x="1512810" y="452437"/>
                  <a:pt x="1474710" y="471487"/>
                </a:cubicBezTo>
                <a:cubicBezTo>
                  <a:pt x="1436610" y="490537"/>
                  <a:pt x="1315167" y="435769"/>
                  <a:pt x="1203248" y="457200"/>
                </a:cubicBezTo>
                <a:cubicBezTo>
                  <a:pt x="1091329" y="478631"/>
                  <a:pt x="898448" y="559594"/>
                  <a:pt x="803198" y="600075"/>
                </a:cubicBezTo>
                <a:cubicBezTo>
                  <a:pt x="707948" y="640556"/>
                  <a:pt x="665085" y="678656"/>
                  <a:pt x="631748" y="700087"/>
                </a:cubicBezTo>
                <a:cubicBezTo>
                  <a:pt x="598411" y="721518"/>
                  <a:pt x="700804" y="709612"/>
                  <a:pt x="603173" y="728662"/>
                </a:cubicBezTo>
                <a:cubicBezTo>
                  <a:pt x="505542" y="747712"/>
                  <a:pt x="138829" y="881062"/>
                  <a:pt x="45960" y="814387"/>
                </a:cubicBezTo>
                <a:cubicBezTo>
                  <a:pt x="-46909" y="747712"/>
                  <a:pt x="29292" y="459581"/>
                  <a:pt x="31673" y="32861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/>
          <p:cNvSpPr/>
          <p:nvPr/>
        </p:nvSpPr>
        <p:spPr>
          <a:xfrm>
            <a:off x="2771799" y="2419637"/>
            <a:ext cx="72008" cy="504056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Oval 34"/>
          <p:cNvSpPr/>
          <p:nvPr/>
        </p:nvSpPr>
        <p:spPr>
          <a:xfrm flipH="1">
            <a:off x="7786068" y="2462321"/>
            <a:ext cx="45719" cy="461372"/>
          </a:xfrm>
          <a:prstGeom prst="ellipse">
            <a:avLst/>
          </a:prstGeom>
          <a:solidFill>
            <a:srgbClr val="3333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2240978" y="2849876"/>
            <a:ext cx="449955" cy="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693748" y="2527878"/>
            <a:ext cx="409922" cy="6680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226919" y="2680926"/>
            <a:ext cx="449955" cy="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 bwMode="auto">
          <a:xfrm>
            <a:off x="318516" y="790455"/>
            <a:ext cx="14237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ring-ring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err="1" smtClean="0">
                <a:solidFill>
                  <a:srgbClr val="0000CC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0000CC"/>
                </a:solidFill>
              </a:rPr>
              <a:t>e</a:t>
            </a:r>
            <a:r>
              <a:rPr lang="en-US" sz="2800" dirty="0" smtClean="0">
                <a:solidFill>
                  <a:prstClr val="black"/>
                </a:solidFill>
              </a:rPr>
              <a:t>&gt;&gt;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</a:t>
            </a:r>
            <a:endParaRPr lang="en-GB" sz="2800" baseline="-25000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 bwMode="auto">
          <a:xfrm>
            <a:off x="4860179" y="889466"/>
            <a:ext cx="153599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smtClean="0">
                <a:solidFill>
                  <a:prstClr val="black"/>
                </a:solidFill>
              </a:rPr>
              <a:t>ring-</a:t>
            </a:r>
            <a:r>
              <a:rPr lang="en-US" sz="2800" dirty="0" err="1" smtClean="0">
                <a:solidFill>
                  <a:prstClr val="black"/>
                </a:solidFill>
              </a:rPr>
              <a:t>linac</a:t>
            </a:r>
            <a:endParaRPr lang="en-US" sz="2800" dirty="0" smtClean="0">
              <a:solidFill>
                <a:prstClr val="black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dirty="0" err="1" smtClean="0">
                <a:solidFill>
                  <a:srgbClr val="0000CC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0000CC"/>
                </a:solidFill>
              </a:rPr>
              <a:t>e</a:t>
            </a:r>
            <a:r>
              <a:rPr lang="en-US" sz="2800" dirty="0" err="1" smtClean="0">
                <a:solidFill>
                  <a:prstClr val="black"/>
                </a:solidFill>
              </a:rPr>
              <a:t>≈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e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p</a:t>
            </a:r>
            <a:endParaRPr lang="en-GB" sz="2800" baseline="-25000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 bwMode="auto">
          <a:xfrm>
            <a:off x="349968" y="3708598"/>
            <a:ext cx="417088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m</a:t>
            </a:r>
            <a:r>
              <a:rPr lang="en-US" sz="2400" dirty="0" smtClean="0">
                <a:solidFill>
                  <a:prstClr val="black"/>
                </a:solidFill>
              </a:rPr>
              <a:t>inimum beta function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a</a:t>
            </a:r>
            <a:r>
              <a:rPr lang="en-US" sz="2400" dirty="0" smtClean="0">
                <a:solidFill>
                  <a:prstClr val="black"/>
                </a:solidFill>
              </a:rPr>
              <a:t>nd beam size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l</a:t>
            </a:r>
            <a:r>
              <a:rPr lang="en-US" sz="2400" dirty="0" smtClean="0">
                <a:solidFill>
                  <a:prstClr val="black"/>
                </a:solidFill>
              </a:rPr>
              <a:t>imited by hourglass effect;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dirty="0" smtClean="0">
                <a:solidFill>
                  <a:prstClr val="black"/>
                </a:solidFill>
              </a:rPr>
              <a:t>mall crossing angle acceptable;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l</a:t>
            </a:r>
            <a:r>
              <a:rPr lang="en-US" sz="2400" dirty="0" smtClean="0">
                <a:solidFill>
                  <a:prstClr val="black"/>
                </a:solidFill>
              </a:rPr>
              <a:t>ittle disruption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 bwMode="auto">
          <a:xfrm>
            <a:off x="4944385" y="3694863"/>
            <a:ext cx="3533916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dirty="0" smtClean="0">
                <a:solidFill>
                  <a:prstClr val="black"/>
                </a:solidFill>
              </a:rPr>
              <a:t>maller beta function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a</a:t>
            </a:r>
            <a:r>
              <a:rPr lang="en-US" sz="2400" dirty="0" smtClean="0">
                <a:solidFill>
                  <a:prstClr val="black"/>
                </a:solidFill>
              </a:rPr>
              <a:t>nd beam size possible;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h</a:t>
            </a:r>
            <a:r>
              <a:rPr lang="en-US" sz="2400" dirty="0" smtClean="0">
                <a:solidFill>
                  <a:prstClr val="black"/>
                </a:solidFill>
              </a:rPr>
              <a:t>ead-on collision required;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prstClr val="black"/>
                </a:solidFill>
              </a:rPr>
              <a:t>s</a:t>
            </a:r>
            <a:r>
              <a:rPr lang="en-US" sz="2400" dirty="0" smtClean="0">
                <a:solidFill>
                  <a:prstClr val="black"/>
                </a:solidFill>
              </a:rPr>
              <a:t>ignificant disruption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GB" sz="2400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315610" y="5798878"/>
                <a:ext cx="9144000" cy="104996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24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𝐻</m:t>
                        </m:r>
                      </m:e>
                      <m:sub>
                        <m:r>
                          <a:rPr lang="de-DE" sz="2400" i="1">
                            <a:latin typeface="Cambria Math"/>
                          </a:rPr>
                          <m:t>h</m:t>
                        </m:r>
                        <m:r>
                          <a:rPr lang="en-GB" sz="2400" i="1">
                            <a:latin typeface="Cambria Math"/>
                          </a:rPr>
                          <m:t>𝑔</m:t>
                        </m:r>
                      </m:sub>
                    </m:sSub>
                    <m:r>
                      <a:rPr lang="de-DE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𝜋</m:t>
                            </m:r>
                          </m:e>
                        </m:rad>
                        <m:r>
                          <a:rPr lang="en-GB" sz="2400" i="1">
                            <a:latin typeface="Cambria Math"/>
                          </a:rPr>
                          <m:t>𝑧</m:t>
                        </m:r>
                        <m:sSup>
                          <m:sSup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sSup>
                              <m:s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𝑧</m:t>
                                </m:r>
                              </m:e>
                              <m:sup>
                                <m:r>
                                  <a:rPr lang="de-DE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sup>
                        </m:sSup>
                        <m:r>
                          <m:rPr>
                            <m:nor/>
                          </m:rPr>
                          <a:rPr lang="de-DE" sz="2400"/>
                          <m:t>erfc</m:t>
                        </m:r>
                        <m:r>
                          <a:rPr lang="de-DE" sz="2400" i="1">
                            <a:latin typeface="Cambria Math"/>
                          </a:rPr>
                          <m:t>(</m:t>
                        </m:r>
                        <m:r>
                          <a:rPr lang="en-GB" sz="2400" i="1">
                            <a:latin typeface="Cambria Math"/>
                          </a:rPr>
                          <m:t>𝑧</m:t>
                        </m:r>
                        <m:r>
                          <a:rPr lang="de-DE" sz="2400" i="1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GB" sz="2400" i="1">
                            <a:latin typeface="Cambria Math"/>
                          </a:rPr>
                          <m:t>𝑆</m:t>
                        </m:r>
                      </m:den>
                    </m:f>
                    <m:r>
                      <a:rPr lang="en-US" sz="2400" b="0" i="0" smtClean="0">
                        <a:latin typeface="Cambria Math"/>
                      </a:rPr>
                      <m:t>  ;</m:t>
                    </m:r>
                    <m:r>
                      <a:rPr lang="en-US" sz="2400" b="0" i="1" smtClean="0">
                        <a:latin typeface="Cambria Math"/>
                      </a:rPr>
                      <m:t>  </m:t>
                    </m:r>
                    <m:r>
                      <a:rPr lang="de-DE" sz="2400" i="1">
                        <a:latin typeface="Cambria Math"/>
                      </a:rPr>
                      <m:t>𝑧</m:t>
                    </m:r>
                    <m:r>
                      <a:rPr lang="en-GB" sz="2400" i="1">
                        <a:latin typeface="Cambria Math"/>
                      </a:rPr>
                      <m:t>≡2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GB" sz="2400" i="1">
                                        <a:latin typeface="Cambria Math"/>
                                      </a:rPr>
                                      <m:t>∗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𝑧</m:t>
                                    </m:r>
                                    <m:r>
                                      <a:rPr lang="en-GB" sz="2400" i="1">
                                        <a:latin typeface="Cambria Math"/>
                                      </a:rPr>
                                      <m:t>;</m:t>
                                    </m:r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de-DE" sz="2400" i="1"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num>
                      <m:den>
                        <m:rad>
                          <m:radPr>
                            <m:degHide m:val="on"/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GB" sz="2400" i="1">
                                <a:latin typeface="Cambria Math"/>
                              </a:rPr>
                              <m:t>1+</m:t>
                            </m:r>
                            <m:sSup>
                              <m:s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GB" sz="2400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type m:val="lin"/>
                                        <m:ctrlPr>
                                          <a:rPr lang="en-GB" sz="2400" i="1"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GB" sz="24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2400" i="1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de-DE" sz="2400" i="1">
                                                <a:latin typeface="Cambria Math"/>
                                              </a:rPr>
                                              <m:t>𝑒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GB" sz="2400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de-DE" sz="2400" i="1">
                                                <a:latin typeface="Cambria Math"/>
                                              </a:rPr>
                                              <m:t>𝜀</m:t>
                                            </m:r>
                                          </m:e>
                                          <m:sub>
                                            <m:r>
                                              <a:rPr lang="de-DE" sz="2400" i="1">
                                                <a:latin typeface="Cambria Math"/>
                                              </a:rPr>
                                              <m:t>𝑝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</m:e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  <m:r>
                      <m:rPr>
                        <m:nor/>
                      </m:rPr>
                      <a:rPr lang="en-GB" sz="2400"/>
                      <m:t>S</m:t>
                    </m:r>
                  </m:oMath>
                </a14:m>
                <a:r>
                  <a:rPr lang="en-GB" sz="2400" dirty="0" smtClean="0"/>
                  <a:t>  ; 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</a:rPr>
                      <m:t>𝑆</m:t>
                    </m:r>
                    <m:r>
                      <a:rPr lang="en-GB" sz="2400" i="1">
                        <a:latin typeface="Cambria Math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GB" sz="2400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GB" sz="2400" i="1">
                            <a:latin typeface="Cambria Math"/>
                          </a:rPr>
                          <m:t>1+</m:t>
                        </m:r>
                        <m:f>
                          <m:f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</a:rPr>
                                  <m:t>𝑧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GB" sz="2400" i="1">
                                    <a:latin typeface="Cambria Math"/>
                                  </a:rPr>
                                  <m:t>𝑝</m:t>
                                </m:r>
                              </m:sub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  <m:sSubSup>
                              <m:sSub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en-GB" sz="2400" i="1">
                                    <a:latin typeface="Cambria Math"/>
                                  </a:rPr>
                                  <m:t>𝑐</m:t>
                                </m:r>
                              </m:sub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GB" sz="2400" i="1">
                                <a:latin typeface="Cambria Math"/>
                              </a:rPr>
                              <m:t>8</m:t>
                            </m:r>
                            <m:sSubSup>
                              <m:sSubSupPr>
                                <m:ctrlPr>
                                  <a:rPr lang="en-GB" sz="2400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GB" sz="2400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/>
                              <m:sup>
                                <m:r>
                                  <a:rPr lang="en-GB" sz="2400" i="1">
                                    <a:latin typeface="Cambria Math"/>
                                  </a:rPr>
                                  <m:t>∗2</m:t>
                                </m:r>
                              </m:sup>
                            </m:sSubSup>
                          </m:den>
                        </m:f>
                      </m:e>
                    </m:rad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610" y="5798878"/>
                <a:ext cx="9144000" cy="104996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976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 animBg="1"/>
      <p:bldP spid="34" grpId="0" animBg="1"/>
      <p:bldP spid="35" grpId="0" animBg="1"/>
      <p:bldP spid="43" grpId="0"/>
      <p:bldP spid="44" grpId="0"/>
      <p:bldP spid="45" grpId="0"/>
      <p:bldP spid="46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6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7178637"/>
              </p:ext>
            </p:extLst>
          </p:nvPr>
        </p:nvGraphicFramePr>
        <p:xfrm>
          <a:off x="2116137" y="1857374"/>
          <a:ext cx="5521325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3" name="Equation" r:id="rId3" imgW="1828800" imgH="520560" progId="Equation.3">
                  <p:embed/>
                </p:oleObj>
              </mc:Choice>
              <mc:Fallback>
                <p:oleObj name="Equation" r:id="rId3" imgW="1828800" imgH="520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16137" y="1857374"/>
                        <a:ext cx="5521325" cy="156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228600"/>
            <a:ext cx="803341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i="1" dirty="0">
                <a:solidFill>
                  <a:prstClr val="black"/>
                </a:solidFill>
              </a:rPr>
              <a:t>R</a:t>
            </a:r>
            <a:r>
              <a:rPr lang="en-US" sz="4400" b="1" i="1" dirty="0" smtClean="0">
                <a:solidFill>
                  <a:prstClr val="black"/>
                </a:solidFill>
              </a:rPr>
              <a:t>-R</a:t>
            </a:r>
            <a:r>
              <a:rPr lang="en-US" sz="4400" b="1" dirty="0" smtClean="0">
                <a:solidFill>
                  <a:prstClr val="black"/>
                </a:solidFill>
              </a:rPr>
              <a:t> </a:t>
            </a:r>
            <a:r>
              <a:rPr lang="en-US" sz="4400" b="1" dirty="0" err="1" smtClean="0">
                <a:solidFill>
                  <a:prstClr val="black"/>
                </a:solidFill>
              </a:rPr>
              <a:t>LHeC</a:t>
            </a:r>
            <a:r>
              <a:rPr lang="en-US" sz="4400" b="1" dirty="0" smtClean="0">
                <a:solidFill>
                  <a:prstClr val="black"/>
                </a:solidFill>
              </a:rPr>
              <a:t> road </a:t>
            </a:r>
            <a:r>
              <a:rPr lang="en-US" sz="4400" b="1" dirty="0">
                <a:solidFill>
                  <a:prstClr val="black"/>
                </a:solidFill>
              </a:rPr>
              <a:t>map to 10</a:t>
            </a:r>
            <a:r>
              <a:rPr lang="en-US" sz="4400" b="1" baseline="30000" dirty="0">
                <a:solidFill>
                  <a:prstClr val="black"/>
                </a:solidFill>
              </a:rPr>
              <a:t>33</a:t>
            </a:r>
            <a:r>
              <a:rPr lang="en-US" sz="4400" b="1" dirty="0">
                <a:solidFill>
                  <a:prstClr val="black"/>
                </a:solidFill>
              </a:rPr>
              <a:t> cm</a:t>
            </a:r>
            <a:r>
              <a:rPr lang="en-US" sz="4400" b="1" baseline="30000" dirty="0">
                <a:solidFill>
                  <a:prstClr val="black"/>
                </a:solidFill>
              </a:rPr>
              <a:t>-2</a:t>
            </a:r>
            <a:r>
              <a:rPr lang="en-US" sz="4400" b="1" dirty="0">
                <a:solidFill>
                  <a:prstClr val="black"/>
                </a:solidFill>
              </a:rPr>
              <a:t>s</a:t>
            </a:r>
            <a:r>
              <a:rPr lang="en-US" sz="4400" b="1" baseline="30000" dirty="0">
                <a:solidFill>
                  <a:prstClr val="black"/>
                </a:solidFill>
              </a:rPr>
              <a:t>-1</a:t>
            </a:r>
            <a:endParaRPr lang="en-US" sz="4400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black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dirty="0">
                <a:solidFill>
                  <a:srgbClr val="FF0000"/>
                </a:solidFill>
              </a:rPr>
              <a:t>luminosity of R</a:t>
            </a:r>
            <a:r>
              <a:rPr lang="en-US" sz="3200" b="1" i="1" dirty="0" smtClean="0">
                <a:solidFill>
                  <a:srgbClr val="FF0000"/>
                </a:solidFill>
              </a:rPr>
              <a:t>R </a:t>
            </a:r>
            <a:r>
              <a:rPr lang="en-US" sz="3200" b="1" i="1" dirty="0">
                <a:solidFill>
                  <a:srgbClr val="FF0000"/>
                </a:solidFill>
              </a:rPr>
              <a:t>collider:</a:t>
            </a:r>
          </a:p>
        </p:txBody>
      </p:sp>
      <p:sp>
        <p:nvSpPr>
          <p:cNvPr id="5" name="Oval 4"/>
          <p:cNvSpPr/>
          <p:nvPr/>
        </p:nvSpPr>
        <p:spPr>
          <a:xfrm>
            <a:off x="3592848" y="1828800"/>
            <a:ext cx="1109661" cy="1524000"/>
          </a:xfrm>
          <a:prstGeom prst="ellipse">
            <a:avLst/>
          </a:prstGeom>
          <a:noFill/>
          <a:ln w="508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678359" y="1958439"/>
            <a:ext cx="1951041" cy="1653915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444208" y="2223714"/>
            <a:ext cx="573633" cy="838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90800" y="3276600"/>
            <a:ext cx="1524000" cy="1066800"/>
          </a:xfrm>
          <a:prstGeom prst="straightConnector1">
            <a:avLst/>
          </a:prstGeom>
          <a:ln w="6032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8600" y="4114800"/>
            <a:ext cx="26781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3333FF"/>
                </a:solidFill>
                <a:latin typeface="Calibri" pitchFamily="34" charset="0"/>
              </a:rPr>
              <a:t>highest proton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3333FF"/>
                </a:solidFill>
                <a:latin typeface="Calibri" pitchFamily="34" charset="0"/>
              </a:rPr>
              <a:t>beam brightness “permitted”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3333FF"/>
                </a:solidFill>
                <a:latin typeface="Calibri" pitchFamily="34" charset="0"/>
              </a:rPr>
              <a:t>(ultimate LHC values)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srgbClr val="3333FF"/>
                </a:solidFill>
                <a:latin typeface="Symbol" pitchFamily="18" charset="2"/>
              </a:rPr>
              <a:t>ge</a:t>
            </a:r>
            <a:r>
              <a:rPr lang="en-US" sz="2800" b="1" dirty="0">
                <a:solidFill>
                  <a:srgbClr val="3333FF"/>
                </a:solidFill>
                <a:latin typeface="Calibri" pitchFamily="34" charset="0"/>
              </a:rPr>
              <a:t>=3.75 </a:t>
            </a:r>
            <a:r>
              <a:rPr lang="en-US" sz="2800" b="1" dirty="0">
                <a:solidFill>
                  <a:srgbClr val="3333FF"/>
                </a:solidFill>
                <a:latin typeface="Symbol" pitchFamily="18" charset="2"/>
              </a:rPr>
              <a:t>m</a:t>
            </a:r>
            <a:r>
              <a:rPr lang="en-US" sz="2800" b="1" dirty="0">
                <a:solidFill>
                  <a:srgbClr val="3333FF"/>
                </a:solidFill>
                <a:latin typeface="Calibri" pitchFamily="34" charset="0"/>
              </a:rPr>
              <a:t>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err="1">
                <a:solidFill>
                  <a:srgbClr val="3333FF"/>
                </a:solidFill>
                <a:latin typeface="Calibri" pitchFamily="34" charset="0"/>
              </a:rPr>
              <a:t>N</a:t>
            </a:r>
            <a:r>
              <a:rPr lang="en-US" sz="2800" b="1" i="1" baseline="-25000" dirty="0" err="1">
                <a:solidFill>
                  <a:srgbClr val="3333FF"/>
                </a:solidFill>
                <a:latin typeface="Calibri" pitchFamily="34" charset="0"/>
              </a:rPr>
              <a:t>b</a:t>
            </a:r>
            <a:r>
              <a:rPr lang="en-US" sz="2800" b="1" dirty="0">
                <a:solidFill>
                  <a:srgbClr val="3333FF"/>
                </a:solidFill>
                <a:latin typeface="Calibri" pitchFamily="34" charset="0"/>
              </a:rPr>
              <a:t>=1.7x10</a:t>
            </a:r>
            <a:r>
              <a:rPr lang="en-US" sz="2800" b="1" baseline="30000" dirty="0">
                <a:solidFill>
                  <a:srgbClr val="3333FF"/>
                </a:solidFill>
                <a:latin typeface="Calibri" pitchFamily="34" charset="0"/>
              </a:rPr>
              <a:t>11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3333FF"/>
                </a:solidFill>
                <a:latin typeface="Calibri" pitchFamily="34" charset="0"/>
              </a:rPr>
              <a:t>bunch spacing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3333FF"/>
                </a:solidFill>
                <a:latin typeface="Calibri" pitchFamily="34" charset="0"/>
              </a:rPr>
              <a:t>    25 or 50 ns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702509" y="3695700"/>
            <a:ext cx="631491" cy="885428"/>
          </a:xfrm>
          <a:prstGeom prst="straightConnector1">
            <a:avLst/>
          </a:prstGeom>
          <a:ln w="603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360812" y="4532511"/>
            <a:ext cx="2537874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m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aximize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g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eometric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f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actor with nonzero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c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rossing angle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a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nd hourglass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e</a:t>
            </a: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ffect (small be*)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  <a:r>
              <a:rPr lang="en-US" sz="3200" b="1" i="1" dirty="0" smtClean="0">
                <a:solidFill>
                  <a:srgbClr val="7030A0"/>
                </a:solidFill>
                <a:latin typeface="Symbol" pitchFamily="18" charset="2"/>
                <a:cs typeface="Arial" charset="0"/>
              </a:rPr>
              <a:t>b</a:t>
            </a:r>
            <a:r>
              <a:rPr lang="en-US" sz="3200" b="1" i="1" baseline="30000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*</a:t>
            </a:r>
            <a:r>
              <a:rPr lang="en-US" sz="3200" b="1" i="1" baseline="-25000" dirty="0" err="1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x,y</a:t>
            </a:r>
            <a:r>
              <a:rPr lang="en-US" sz="3200" b="1" i="1" baseline="-25000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 (p)</a:t>
            </a:r>
            <a:r>
              <a:rPr lang="en-US" sz="3200" b="1" i="1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=4, 1 </a:t>
            </a:r>
            <a:r>
              <a:rPr lang="en-US" sz="3200" b="1" i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sz="1600" b="1" dirty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62000" y="1676400"/>
            <a:ext cx="133510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C0504D">
                    <a:lumMod val="75000"/>
                  </a:srgbClr>
                </a:solidFill>
              </a:rPr>
              <a:t>(flat </a:t>
            </a:r>
            <a:r>
              <a:rPr lang="en-US" b="1" dirty="0">
                <a:solidFill>
                  <a:srgbClr val="C0504D">
                    <a:lumMod val="75000"/>
                  </a:srgbClr>
                </a:solidFill>
              </a:rPr>
              <a:t>beams)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6837908" y="3148011"/>
            <a:ext cx="179933" cy="928689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695578" y="4124235"/>
            <a:ext cx="193354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average e</a:t>
            </a:r>
            <a:r>
              <a:rPr lang="en-US" sz="2400" b="1" baseline="30000" dirty="0">
                <a:solidFill>
                  <a:srgbClr val="FF0000"/>
                </a:solidFill>
                <a:latin typeface="Calibri" pitchFamily="34" charset="0"/>
              </a:rPr>
              <a:t>-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current 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l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imited by SR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3200" b="1" i="1" dirty="0" err="1" smtClean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sz="3200" b="1" i="1" baseline="-25000" dirty="0" err="1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=100 mA</a:t>
            </a:r>
            <a:endParaRPr lang="en-U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05624" y="2299914"/>
            <a:ext cx="762000" cy="762000"/>
          </a:xfrm>
          <a:prstGeom prst="ellipse">
            <a:avLst/>
          </a:prstGeom>
          <a:noFill/>
          <a:ln w="508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7291385" y="1767940"/>
            <a:ext cx="533400" cy="381000"/>
          </a:xfrm>
          <a:prstGeom prst="straightConnector1">
            <a:avLst/>
          </a:prstGeom>
          <a:ln w="6032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7286624" y="1066800"/>
            <a:ext cx="923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srgbClr val="92D050"/>
                </a:solidFill>
              </a:rPr>
              <a:t>H</a:t>
            </a:r>
            <a:r>
              <a:rPr lang="en-US" sz="2800" b="1" baseline="-25000" dirty="0">
                <a:solidFill>
                  <a:srgbClr val="92D050"/>
                </a:solidFill>
              </a:rPr>
              <a:t>D</a:t>
            </a:r>
            <a:r>
              <a:rPr lang="en-US" sz="2800" b="1" dirty="0">
                <a:solidFill>
                  <a:srgbClr val="92D050"/>
                </a:solidFill>
              </a:rPr>
              <a:t>~1</a:t>
            </a:r>
            <a:endParaRPr lang="en-US" sz="2800" dirty="0">
              <a:solidFill>
                <a:srgbClr val="92D05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615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3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  <p:bldP spid="13" grpId="0"/>
      <p:bldP spid="15" grpId="0"/>
      <p:bldP spid="24" grpId="0"/>
      <p:bldP spid="28" grpId="0"/>
      <p:bldP spid="18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69" name="Object 1"/>
          <p:cNvGraphicFramePr>
            <a:graphicFrameLocks noChangeAspect="1"/>
          </p:cNvGraphicFramePr>
          <p:nvPr/>
        </p:nvGraphicFramePr>
        <p:xfrm>
          <a:off x="2438400" y="1828800"/>
          <a:ext cx="4908550" cy="1409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Equation" r:id="rId3" imgW="1625400" imgH="469800" progId="Equation.3">
                  <p:embed/>
                </p:oleObj>
              </mc:Choice>
              <mc:Fallback>
                <p:oleObj name="Equation" r:id="rId3" imgW="16254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1828800"/>
                        <a:ext cx="4908550" cy="1409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5800" y="228600"/>
            <a:ext cx="795487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400" b="1" i="1" dirty="0" smtClean="0">
                <a:solidFill>
                  <a:prstClr val="black"/>
                </a:solidFill>
              </a:rPr>
              <a:t>L-R</a:t>
            </a:r>
            <a:r>
              <a:rPr lang="en-US" sz="4400" b="1" dirty="0" smtClean="0">
                <a:solidFill>
                  <a:prstClr val="black"/>
                </a:solidFill>
              </a:rPr>
              <a:t> </a:t>
            </a:r>
            <a:r>
              <a:rPr lang="en-US" sz="4400" b="1" dirty="0" err="1" smtClean="0">
                <a:solidFill>
                  <a:prstClr val="black"/>
                </a:solidFill>
              </a:rPr>
              <a:t>LHeC</a:t>
            </a:r>
            <a:r>
              <a:rPr lang="en-US" sz="4400" b="1" dirty="0" smtClean="0">
                <a:solidFill>
                  <a:prstClr val="black"/>
                </a:solidFill>
              </a:rPr>
              <a:t> road </a:t>
            </a:r>
            <a:r>
              <a:rPr lang="en-US" sz="4400" b="1" dirty="0">
                <a:solidFill>
                  <a:prstClr val="black"/>
                </a:solidFill>
              </a:rPr>
              <a:t>map to 10</a:t>
            </a:r>
            <a:r>
              <a:rPr lang="en-US" sz="4400" b="1" baseline="30000" dirty="0">
                <a:solidFill>
                  <a:prstClr val="black"/>
                </a:solidFill>
              </a:rPr>
              <a:t>33</a:t>
            </a:r>
            <a:r>
              <a:rPr lang="en-US" sz="4400" b="1" dirty="0">
                <a:solidFill>
                  <a:prstClr val="black"/>
                </a:solidFill>
              </a:rPr>
              <a:t> cm</a:t>
            </a:r>
            <a:r>
              <a:rPr lang="en-US" sz="4400" b="1" baseline="30000" dirty="0">
                <a:solidFill>
                  <a:prstClr val="black"/>
                </a:solidFill>
              </a:rPr>
              <a:t>-2</a:t>
            </a:r>
            <a:r>
              <a:rPr lang="en-US" sz="4400" b="1" dirty="0">
                <a:solidFill>
                  <a:prstClr val="black"/>
                </a:solidFill>
              </a:rPr>
              <a:t>s</a:t>
            </a:r>
            <a:r>
              <a:rPr lang="en-US" sz="4400" b="1" baseline="30000" dirty="0">
                <a:solidFill>
                  <a:prstClr val="black"/>
                </a:solidFill>
              </a:rPr>
              <a:t>-1</a:t>
            </a:r>
            <a:endParaRPr lang="en-US" sz="4400" b="1" dirty="0">
              <a:solidFill>
                <a:prstClr val="black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prstClr val="black"/>
                </a:solidFill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 i="1" dirty="0">
                <a:solidFill>
                  <a:srgbClr val="FF0000"/>
                </a:solidFill>
              </a:rPr>
              <a:t>luminosity of </a:t>
            </a:r>
            <a:r>
              <a:rPr lang="en-US" sz="3200" b="1" i="1" dirty="0" smtClean="0">
                <a:solidFill>
                  <a:srgbClr val="FF0000"/>
                </a:solidFill>
              </a:rPr>
              <a:t>LR </a:t>
            </a:r>
            <a:r>
              <a:rPr lang="en-US" sz="3200" b="1" i="1" dirty="0">
                <a:solidFill>
                  <a:srgbClr val="FF0000"/>
                </a:solidFill>
              </a:rPr>
              <a:t>collider:</a:t>
            </a:r>
          </a:p>
        </p:txBody>
      </p:sp>
      <p:sp>
        <p:nvSpPr>
          <p:cNvPr id="5" name="Oval 4"/>
          <p:cNvSpPr/>
          <p:nvPr/>
        </p:nvSpPr>
        <p:spPr>
          <a:xfrm>
            <a:off x="3962400" y="1828800"/>
            <a:ext cx="990600" cy="1524000"/>
          </a:xfrm>
          <a:prstGeom prst="ellipse">
            <a:avLst/>
          </a:prstGeom>
          <a:noFill/>
          <a:ln w="508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943600" y="2209800"/>
            <a:ext cx="762000" cy="762000"/>
          </a:xfrm>
          <a:prstGeom prst="ellipse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876800" y="1981200"/>
            <a:ext cx="685800" cy="1295400"/>
          </a:xfrm>
          <a:prstGeom prst="ellipse">
            <a:avLst/>
          </a:prstGeom>
          <a:noFill/>
          <a:ln w="508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1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5486400" y="2209800"/>
            <a:ext cx="685800" cy="838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590800" y="3276600"/>
            <a:ext cx="1524000" cy="1066800"/>
          </a:xfrm>
          <a:prstGeom prst="straightConnector1">
            <a:avLst/>
          </a:prstGeom>
          <a:ln w="60325">
            <a:solidFill>
              <a:srgbClr val="33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8600" y="4114800"/>
            <a:ext cx="267811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FF"/>
                </a:solidFill>
                <a:latin typeface="Calibri" pitchFamily="34" charset="0"/>
              </a:rPr>
              <a:t>highest proton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FF"/>
                </a:solidFill>
                <a:latin typeface="Calibri" pitchFamily="34" charset="0"/>
              </a:rPr>
              <a:t>beam brightness “permitted”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>
                <a:solidFill>
                  <a:srgbClr val="3333FF"/>
                </a:solidFill>
                <a:latin typeface="Calibri" pitchFamily="34" charset="0"/>
              </a:rPr>
              <a:t>(ultimate LHC values)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3333FF"/>
                </a:solidFill>
                <a:latin typeface="Symbol" pitchFamily="18" charset="2"/>
              </a:rPr>
              <a:t>ge</a:t>
            </a:r>
            <a:r>
              <a:rPr lang="en-US" sz="2800" b="1">
                <a:solidFill>
                  <a:srgbClr val="3333FF"/>
                </a:solidFill>
                <a:latin typeface="Calibri" pitchFamily="34" charset="0"/>
              </a:rPr>
              <a:t>=3.75 </a:t>
            </a:r>
            <a:r>
              <a:rPr lang="en-US" sz="2800" b="1">
                <a:solidFill>
                  <a:srgbClr val="3333FF"/>
                </a:solidFill>
                <a:latin typeface="Symbol" pitchFamily="18" charset="2"/>
              </a:rPr>
              <a:t>m</a:t>
            </a:r>
            <a:r>
              <a:rPr lang="en-US" sz="2800" b="1">
                <a:solidFill>
                  <a:srgbClr val="3333FF"/>
                </a:solidFill>
                <a:latin typeface="Calibri" pitchFamily="34" charset="0"/>
              </a:rPr>
              <a:t>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>
                <a:solidFill>
                  <a:srgbClr val="3333FF"/>
                </a:solidFill>
                <a:latin typeface="Calibri" pitchFamily="34" charset="0"/>
              </a:rPr>
              <a:t>N</a:t>
            </a:r>
            <a:r>
              <a:rPr lang="en-US" sz="2800" b="1" i="1" baseline="-25000">
                <a:solidFill>
                  <a:srgbClr val="3333FF"/>
                </a:solidFill>
                <a:latin typeface="Calibri" pitchFamily="34" charset="0"/>
              </a:rPr>
              <a:t>b</a:t>
            </a:r>
            <a:r>
              <a:rPr lang="en-US" sz="2800" b="1">
                <a:solidFill>
                  <a:srgbClr val="3333FF"/>
                </a:solidFill>
                <a:latin typeface="Calibri" pitchFamily="34" charset="0"/>
              </a:rPr>
              <a:t>=1.7x10</a:t>
            </a:r>
            <a:r>
              <a:rPr lang="en-US" sz="2800" b="1" baseline="30000">
                <a:solidFill>
                  <a:srgbClr val="3333FF"/>
                </a:solidFill>
                <a:latin typeface="Calibri" pitchFamily="34" charset="0"/>
              </a:rPr>
              <a:t>11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3333FF"/>
                </a:solidFill>
                <a:latin typeface="Calibri" pitchFamily="34" charset="0"/>
              </a:rPr>
              <a:t>bunch spacing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>
                <a:solidFill>
                  <a:srgbClr val="3333FF"/>
                </a:solidFill>
                <a:latin typeface="Calibri" pitchFamily="34" charset="0"/>
              </a:rPr>
              <a:t>    25 or 50 ns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848100" y="3695700"/>
            <a:ext cx="1295400" cy="762000"/>
          </a:xfrm>
          <a:prstGeom prst="straightConnector1">
            <a:avLst/>
          </a:prstGeom>
          <a:ln w="603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654300" y="4768850"/>
            <a:ext cx="29083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smallest conceivable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proton </a:t>
            </a:r>
            <a:r>
              <a:rPr lang="en-US" sz="1600" b="1" dirty="0">
                <a:solidFill>
                  <a:srgbClr val="7030A0"/>
                </a:solidFill>
                <a:latin typeface="Symbol" pitchFamily="18" charset="2"/>
              </a:rPr>
              <a:t>b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* function: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 reduced 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</a:rPr>
              <a:t>l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</a:rPr>
              <a:t>* (23 m 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→ 10 m)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 squeeze only one 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p</a:t>
            </a:r>
            <a:r>
              <a:rPr lang="en-US" sz="1600" b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 beam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600" b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 new magnet technology 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Nb</a:t>
            </a:r>
            <a:r>
              <a:rPr lang="en-US" sz="1600" b="1" i="1" baseline="-25000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3</a:t>
            </a:r>
            <a:r>
              <a:rPr lang="en-US" sz="1600" b="1" i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Sn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rgbClr val="7030A0"/>
                </a:solidFill>
                <a:latin typeface="Symbol" pitchFamily="18" charset="2"/>
                <a:cs typeface="Arial" charset="0"/>
              </a:rPr>
              <a:t>b</a:t>
            </a:r>
            <a:r>
              <a:rPr lang="en-US" sz="2800" b="1" i="1" baseline="30000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*</a:t>
            </a:r>
            <a:r>
              <a:rPr lang="en-US" sz="2800" b="1" i="1" baseline="-25000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p</a:t>
            </a:r>
            <a:r>
              <a:rPr lang="en-US" sz="2800" b="1" i="1" dirty="0" smtClean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=0.1 </a:t>
            </a:r>
            <a:r>
              <a:rPr lang="en-US" sz="2800" b="1" i="1" dirty="0">
                <a:solidFill>
                  <a:srgbClr val="7030A0"/>
                </a:solidFill>
                <a:latin typeface="Calibri" pitchFamily="34" charset="0"/>
                <a:cs typeface="Arial" charset="0"/>
              </a:rPr>
              <a:t>m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6400800" y="3124200"/>
            <a:ext cx="763488" cy="914400"/>
          </a:xfrm>
          <a:prstGeom prst="straightConnector1">
            <a:avLst/>
          </a:prstGeom>
          <a:ln w="6032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943195" y="4062412"/>
            <a:ext cx="2987675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B050"/>
                </a:solidFill>
                <a:latin typeface="Calibri" pitchFamily="34" charset="0"/>
              </a:rPr>
              <a:t>maximize geometric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overlap factor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6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 head-on collision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US" sz="16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 small e- </a:t>
            </a:r>
            <a:r>
              <a:rPr lang="en-US" sz="1600" b="1" dirty="0" err="1">
                <a:solidFill>
                  <a:srgbClr val="00B050"/>
                </a:solidFill>
                <a:latin typeface="Calibri" pitchFamily="34" charset="0"/>
                <a:cs typeface="Arial" charset="0"/>
              </a:rPr>
              <a:t>emittance</a:t>
            </a:r>
            <a:endParaRPr lang="en-US" sz="1600" b="1" dirty="0">
              <a:solidFill>
                <a:srgbClr val="00B050"/>
              </a:solidFill>
              <a:latin typeface="Calibri" pitchFamily="34" charset="0"/>
              <a:cs typeface="Arial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>
                <a:solidFill>
                  <a:srgbClr val="00B050"/>
                </a:solidFill>
                <a:latin typeface="Symbol" pitchFamily="18" charset="2"/>
                <a:cs typeface="Arial" charset="0"/>
              </a:rPr>
              <a:t>q</a:t>
            </a:r>
            <a:r>
              <a:rPr lang="en-US" sz="2800" b="1" i="1" baseline="-25000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c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=0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b="1" i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H</a:t>
            </a:r>
            <a:r>
              <a:rPr lang="en-US" sz="2800" b="1" i="1" baseline="-25000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hg</a:t>
            </a:r>
            <a:r>
              <a:rPr lang="en-US" sz="2800" b="1" dirty="0">
                <a:solidFill>
                  <a:srgbClr val="00B050"/>
                </a:solidFill>
                <a:latin typeface="Calibri" pitchFamily="34" charset="0"/>
                <a:cs typeface="Arial" charset="0"/>
              </a:rPr>
              <a:t>≥0.9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62000" y="1676400"/>
            <a:ext cx="178752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C0504D">
                    <a:lumMod val="75000"/>
                  </a:srgbClr>
                </a:solidFill>
              </a:rPr>
              <a:t>(round beams)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 rot="5400000" flipH="1" flipV="1">
            <a:off x="5334000" y="3505200"/>
            <a:ext cx="685800" cy="76200"/>
          </a:xfrm>
          <a:prstGeom prst="straightConnector1">
            <a:avLst/>
          </a:prstGeom>
          <a:ln w="603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4953000" y="3962400"/>
            <a:ext cx="2757486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average e</a:t>
            </a:r>
            <a:r>
              <a:rPr lang="en-US" sz="2400" b="1" baseline="30000" dirty="0">
                <a:solidFill>
                  <a:srgbClr val="FF0000"/>
                </a:solidFill>
                <a:latin typeface="Calibri" pitchFamily="34" charset="0"/>
              </a:rPr>
              <a:t>-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current 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limited by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      energy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        recovery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efficiency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</a:rPr>
              <a:t>	</a:t>
            </a:r>
            <a:r>
              <a:rPr lang="en-US" sz="3200" b="1" i="1" dirty="0" err="1" smtClean="0">
                <a:solidFill>
                  <a:srgbClr val="FF0000"/>
                </a:solidFill>
                <a:latin typeface="Calibri" pitchFamily="34" charset="0"/>
              </a:rPr>
              <a:t>I</a:t>
            </a:r>
            <a:r>
              <a:rPr lang="en-US" sz="3200" b="1" i="1" baseline="-25000" dirty="0" err="1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3200" b="1" dirty="0" smtClean="0">
                <a:solidFill>
                  <a:srgbClr val="FF0000"/>
                </a:solidFill>
                <a:latin typeface="Calibri" pitchFamily="34" charset="0"/>
              </a:rPr>
              <a:t>=6.4 mA</a:t>
            </a:r>
            <a:endParaRPr lang="en-US" sz="32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629400" y="2133600"/>
            <a:ext cx="762000" cy="762000"/>
          </a:xfrm>
          <a:prstGeom prst="ellipse">
            <a:avLst/>
          </a:prstGeom>
          <a:noFill/>
          <a:ln w="508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7315200" y="1676400"/>
            <a:ext cx="533400" cy="381000"/>
          </a:xfrm>
          <a:prstGeom prst="straightConnector1">
            <a:avLst/>
          </a:prstGeom>
          <a:ln w="6032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7467600" y="1066800"/>
            <a:ext cx="12025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92D050"/>
                </a:solidFill>
              </a:rPr>
              <a:t>H</a:t>
            </a:r>
            <a:r>
              <a:rPr lang="en-US" sz="2800" b="1" baseline="-25000" dirty="0" smtClean="0">
                <a:solidFill>
                  <a:srgbClr val="92D050"/>
                </a:solidFill>
              </a:rPr>
              <a:t>D</a:t>
            </a:r>
            <a:r>
              <a:rPr lang="en-US" sz="2800" b="1" dirty="0" smtClean="0">
                <a:solidFill>
                  <a:srgbClr val="92D050"/>
                </a:solidFill>
              </a:rPr>
              <a:t>~1.3</a:t>
            </a:r>
            <a:endParaRPr lang="en-US" sz="2800" dirty="0">
              <a:solidFill>
                <a:srgbClr val="92D050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8068886" y="1600200"/>
            <a:ext cx="9236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92D050"/>
                </a:solidFill>
              </a:rPr>
              <a:t>D. Schulte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92D050"/>
                </a:solidFill>
              </a:rPr>
              <a:t>LHeC2010</a:t>
            </a:r>
            <a:endParaRPr lang="en-GB" sz="1400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66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83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3" grpId="0"/>
      <p:bldP spid="15" grpId="0"/>
      <p:bldP spid="22" grpId="0"/>
      <p:bldP spid="24" grpId="0"/>
      <p:bldP spid="28" grpId="0"/>
      <p:bldP spid="18" grpId="0" animBg="1"/>
      <p:bldP spid="26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377305" y="-146376"/>
            <a:ext cx="8703394" cy="916609"/>
          </a:xfrm>
          <a:noFill/>
        </p:spPr>
        <p:txBody>
          <a:bodyPr>
            <a:normAutofit/>
          </a:bodyPr>
          <a:lstStyle/>
          <a:p>
            <a:pPr eaLnBrk="1" hangingPunct="1"/>
            <a:r>
              <a:rPr lang="en-US" dirty="0" err="1" smtClean="0"/>
              <a:t>LHeC</a:t>
            </a:r>
            <a:r>
              <a:rPr lang="en-US" dirty="0" smtClean="0"/>
              <a:t> design </a:t>
            </a:r>
            <a:r>
              <a:rPr lang="en-US" dirty="0"/>
              <a:t>p</a:t>
            </a:r>
            <a:r>
              <a:rPr lang="en-US" dirty="0" smtClean="0"/>
              <a:t>arameters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06329"/>
              </p:ext>
            </p:extLst>
          </p:nvPr>
        </p:nvGraphicFramePr>
        <p:xfrm>
          <a:off x="0" y="816689"/>
          <a:ext cx="5638801" cy="5993892"/>
        </p:xfrm>
        <a:graphic>
          <a:graphicData uri="http://schemas.openxmlformats.org/drawingml/2006/table">
            <a:tbl>
              <a:tblPr/>
              <a:tblGrid>
                <a:gridCol w="2699792"/>
                <a:gridCol w="1080120"/>
                <a:gridCol w="720080"/>
                <a:gridCol w="1138809"/>
              </a:tblGrid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electron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beam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r>
                        <a:rPr lang="en-US" sz="1800" b="1" baseline="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800" b="1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r>
                        <a:rPr lang="en-US" sz="1800" b="1" baseline="30000" dirty="0" smtClean="0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endParaRPr lang="en-US" sz="1800" b="1" baseline="30000" dirty="0">
                        <a:solidFill>
                          <a:srgbClr val="1F497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energy 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at IP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140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ep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luminosity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800" b="1" baseline="30000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eN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luminosity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32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cm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baseline="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0.45</a:t>
                      </a:r>
                      <a:endParaRPr lang="en-US" sz="1800" b="1" baseline="30000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polarization for e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(e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) [%]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40  (40)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 (0)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90 (0)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population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bunch length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interval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transv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emit. 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[mm]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0.59, 0.29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0.05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rms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IP beam 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45, 22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e- IP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beta 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funct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+mn-lt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[m]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0.4, 0.2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0.12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full crossing angle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mrad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0.93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geometric reduction </a:t>
                      </a:r>
                      <a:r>
                        <a:rPr lang="en-US" sz="1800" b="1" i="1" dirty="0" err="1" smtClean="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hg</a:t>
                      </a:r>
                      <a:endParaRPr lang="en-US" sz="1800" b="1" baseline="-25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0.87</a:t>
                      </a:r>
                      <a:endParaRPr lang="en-US" sz="1800" b="1" dirty="0">
                        <a:solidFill>
                          <a:srgbClr val="3333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0.91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disruption enhancement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1.3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~1.0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repetition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rate [Hz]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beam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pulse length [ms]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ER efficiency 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94%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N/A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average current [</a:t>
                      </a: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6.4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5.4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tot. wall plug power[MW]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117363"/>
              </p:ext>
            </p:extLst>
          </p:nvPr>
        </p:nvGraphicFramePr>
        <p:xfrm>
          <a:off x="5715000" y="843418"/>
          <a:ext cx="3429001" cy="1892808"/>
        </p:xfrm>
        <a:graphic>
          <a:graphicData uri="http://schemas.openxmlformats.org/drawingml/2006/table">
            <a:tbl>
              <a:tblPr/>
              <a:tblGrid>
                <a:gridCol w="1877786"/>
                <a:gridCol w="734785"/>
                <a:gridCol w="816430"/>
              </a:tblGrid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proton beam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RR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rgbClr val="3AB748"/>
                          </a:solidFill>
                          <a:latin typeface="Calibri"/>
                          <a:ea typeface="Calibri"/>
                          <a:cs typeface="Times New Roman"/>
                        </a:rPr>
                        <a:t>LR</a:t>
                      </a:r>
                      <a:endParaRPr lang="en-US" sz="1800" b="1" dirty="0">
                        <a:solidFill>
                          <a:srgbClr val="3AB748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 pop. [10</a:t>
                      </a:r>
                      <a:r>
                        <a:rPr lang="en-US" sz="1800" b="1" baseline="30000" dirty="0" smtClean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 smtClean="0">
                          <a:latin typeface="Calibri"/>
                          <a:ea typeface="Calibri"/>
                          <a:cs typeface="Times New Roman"/>
                        </a:rPr>
                        <a:t>tr.</a:t>
                      </a:r>
                      <a:r>
                        <a:rPr lang="en-US" sz="1800" b="1" baseline="0" dirty="0" err="1" smtClean="0">
                          <a:latin typeface="Calibri"/>
                          <a:ea typeface="Calibri"/>
                          <a:cs typeface="Times New Roman"/>
                        </a:rPr>
                        <a:t>emit.</a:t>
                      </a:r>
                      <a:r>
                        <a:rPr lang="en-US" sz="1800" b="1" baseline="0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ge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baseline="0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3.75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spot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size </a:t>
                      </a:r>
                      <a:r>
                        <a:rPr lang="en-US" sz="1800" b="1" dirty="0" err="1" smtClean="0"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</a:t>
                      </a: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m]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30, 16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*</a:t>
                      </a:r>
                      <a:r>
                        <a:rPr lang="en-US" sz="1800" b="1" baseline="-25000" dirty="0" err="1" smtClean="0">
                          <a:latin typeface="Calibri"/>
                          <a:ea typeface="Calibri"/>
                          <a:cs typeface="Times New Roman"/>
                        </a:rPr>
                        <a:t>x,y</a:t>
                      </a: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 [m</a:t>
                      </a: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]</a:t>
                      </a: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4.0,1.0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0.1</a:t>
                      </a:r>
                      <a:endParaRPr lang="en-US" sz="1800" b="1" baseline="300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12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latin typeface="Calibri"/>
                          <a:ea typeface="Calibri"/>
                          <a:cs typeface="Times New Roman"/>
                        </a:rPr>
                        <a:t>bunch</a:t>
                      </a:r>
                      <a:r>
                        <a:rPr lang="en-US" sz="1800" b="1" baseline="0" dirty="0" smtClean="0">
                          <a:latin typeface="Calibri"/>
                          <a:ea typeface="Calibri"/>
                          <a:cs typeface="Times New Roman"/>
                        </a:rPr>
                        <a:t> spacing [ns]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25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261" marR="3526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941391" y="4472925"/>
            <a:ext cx="1322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RR</a:t>
            </a:r>
            <a:r>
              <a:rPr lang="en-US" sz="1400" dirty="0" smtClean="0"/>
              <a:t>= Ring – Ring</a:t>
            </a:r>
          </a:p>
          <a:p>
            <a:r>
              <a:rPr lang="en-US" sz="1400" b="1" dirty="0" smtClean="0"/>
              <a:t>LR</a:t>
            </a:r>
            <a:r>
              <a:rPr lang="en-US" sz="1400" dirty="0" smtClean="0"/>
              <a:t> =</a:t>
            </a:r>
            <a:r>
              <a:rPr lang="en-US" sz="1400" dirty="0" err="1" smtClean="0"/>
              <a:t>Linac</a:t>
            </a:r>
            <a:r>
              <a:rPr lang="en-US" sz="1400" dirty="0" smtClean="0"/>
              <a:t> –Ring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941391" y="2860787"/>
            <a:ext cx="26085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 ns &amp;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b</a:t>
            </a:r>
            <a:r>
              <a:rPr lang="en-US" dirty="0" smtClean="0"/>
              <a:t>=1.7x10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</a:p>
          <a:p>
            <a:r>
              <a:rPr lang="en-US" dirty="0" smtClean="0"/>
              <a:t>probably conservative</a:t>
            </a:r>
          </a:p>
          <a:p>
            <a:endParaRPr lang="en-US" dirty="0" smtClean="0"/>
          </a:p>
          <a:p>
            <a:r>
              <a:rPr lang="en-US" dirty="0"/>
              <a:t>d</a:t>
            </a:r>
            <a:r>
              <a:rPr lang="en-US" dirty="0" smtClean="0"/>
              <a:t>esign also for deuterons </a:t>
            </a:r>
          </a:p>
          <a:p>
            <a:r>
              <a:rPr lang="en-US" dirty="0" smtClean="0"/>
              <a:t>(new) and lead (exists)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8591" y="64234"/>
            <a:ext cx="803274" cy="4953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18046" y="559624"/>
            <a:ext cx="3891610" cy="276989"/>
          </a:xfrm>
          <a:prstGeom prst="rect">
            <a:avLst/>
          </a:prstGeom>
          <a:noFill/>
        </p:spPr>
        <p:txBody>
          <a:bodyPr wrap="square" lIns="91430" tIns="45715" rIns="91430" bIns="45715" rtlCol="0">
            <a:spAutoFit/>
          </a:bodyPr>
          <a:lstStyle/>
          <a:p>
            <a:r>
              <a:rPr lang="en-US" sz="1200" b="1" dirty="0" smtClean="0">
                <a:solidFill>
                  <a:srgbClr val="1B337E"/>
                </a:solidFill>
              </a:rPr>
              <a:t>*) pulsed, but high energy </a:t>
            </a:r>
            <a:r>
              <a:rPr lang="en-US" sz="1200" b="1" baseline="-25000" dirty="0" smtClean="0">
                <a:solidFill>
                  <a:srgbClr val="1B337E"/>
                </a:solidFill>
              </a:rPr>
              <a:t> </a:t>
            </a:r>
            <a:r>
              <a:rPr lang="en-US" sz="1200" b="1" dirty="0" smtClean="0">
                <a:solidFill>
                  <a:srgbClr val="1B337E"/>
                </a:solidFill>
              </a:rPr>
              <a:t>ERL not impossible </a:t>
            </a:r>
            <a:endParaRPr lang="en-US" sz="1200" b="1" dirty="0">
              <a:solidFill>
                <a:srgbClr val="1B337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388424" y="2132856"/>
            <a:ext cx="755576" cy="28803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565582" y="2420888"/>
            <a:ext cx="966858" cy="2880320"/>
          </a:xfrm>
          <a:prstGeom prst="straightConnector1">
            <a:avLst/>
          </a:prstGeom>
          <a:ln w="476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96136" y="530120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*~0.025 m possible in IP3 or 7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using ATS optics (S. </a:t>
            </a:r>
            <a:r>
              <a:rPr lang="en-US" b="1" dirty="0" err="1" smtClean="0">
                <a:solidFill>
                  <a:srgbClr val="FF0000"/>
                </a:solidFill>
              </a:rPr>
              <a:t>Fartoukh</a:t>
            </a:r>
            <a:r>
              <a:rPr lang="en-US" b="1" dirty="0" smtClean="0">
                <a:solidFill>
                  <a:srgbClr val="FF0000"/>
                </a:solidFill>
              </a:rPr>
              <a:t>);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+ also going to 2 </a:t>
            </a:r>
            <a:r>
              <a:rPr lang="en-US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rgbClr val="FF0000"/>
                </a:solidFill>
              </a:rPr>
              <a:t>m </a:t>
            </a:r>
            <a:r>
              <a:rPr lang="en-US" b="1" dirty="0" err="1" smtClean="0">
                <a:solidFill>
                  <a:srgbClr val="FF0000"/>
                </a:solidFill>
              </a:rPr>
              <a:t>emittance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(H. </a:t>
            </a:r>
            <a:r>
              <a:rPr lang="en-US" b="1" dirty="0" err="1" smtClean="0">
                <a:solidFill>
                  <a:srgbClr val="FF0000"/>
                </a:solidFill>
              </a:rPr>
              <a:t>Damerau</a:t>
            </a:r>
            <a:r>
              <a:rPr lang="en-US" b="1" dirty="0" smtClean="0">
                <a:solidFill>
                  <a:srgbClr val="FF0000"/>
                </a:solidFill>
              </a:rPr>
              <a:t>, W. Herr),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Calibri"/>
                <a:cs typeface="Calibri"/>
              </a:rPr>
              <a:t>→</a:t>
            </a:r>
            <a:r>
              <a:rPr lang="en-US" b="1" i="1" dirty="0" smtClean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~10</a:t>
            </a:r>
            <a:r>
              <a:rPr lang="en-US" b="1" baseline="30000" dirty="0" smtClean="0">
                <a:solidFill>
                  <a:srgbClr val="FF0000"/>
                </a:solidFill>
              </a:rPr>
              <a:t>34</a:t>
            </a:r>
            <a:r>
              <a:rPr lang="en-US" b="1" dirty="0" smtClean="0">
                <a:solidFill>
                  <a:srgbClr val="FF0000"/>
                </a:solidFill>
              </a:rPr>
              <a:t> cm</a:t>
            </a:r>
            <a:r>
              <a:rPr lang="en-US" b="1" baseline="30000" dirty="0" smtClean="0">
                <a:solidFill>
                  <a:srgbClr val="FF0000"/>
                </a:solidFill>
              </a:rPr>
              <a:t>-2</a:t>
            </a:r>
            <a:r>
              <a:rPr lang="en-US" b="1" dirty="0" smtClean="0">
                <a:solidFill>
                  <a:srgbClr val="FF0000"/>
                </a:solidFill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-1</a:t>
            </a:r>
            <a:r>
              <a:rPr lang="en-US" b="1" dirty="0" smtClean="0">
                <a:solidFill>
                  <a:srgbClr val="FF0000"/>
                </a:solidFill>
              </a:rPr>
              <a:t> within reach!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1484784"/>
            <a:ext cx="5652120" cy="288032"/>
          </a:xfrm>
          <a:prstGeom prst="rect">
            <a:avLst/>
          </a:prstGeom>
          <a:noFill/>
          <a:ln w="508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565582" y="2141240"/>
            <a:ext cx="822842" cy="279648"/>
          </a:xfrm>
          <a:prstGeom prst="rect">
            <a:avLst/>
          </a:prstGeom>
          <a:noFill/>
          <a:ln w="5080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7977003" y="2420888"/>
            <a:ext cx="555437" cy="2313647"/>
          </a:xfrm>
          <a:prstGeom prst="straightConnector1">
            <a:avLst/>
          </a:prstGeom>
          <a:ln w="476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822913" y="4748972"/>
            <a:ext cx="13903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CC"/>
                </a:solidFill>
              </a:rPr>
              <a:t>h</a:t>
            </a:r>
            <a:r>
              <a:rPr lang="en-US" b="1" dirty="0" smtClean="0">
                <a:solidFill>
                  <a:srgbClr val="0000CC"/>
                </a:solidFill>
              </a:rPr>
              <a:t>igher-</a:t>
            </a:r>
            <a:r>
              <a:rPr lang="en-US" b="1" i="1" dirty="0" smtClean="0">
                <a:solidFill>
                  <a:srgbClr val="0000CC"/>
                </a:solidFill>
              </a:rPr>
              <a:t>L</a:t>
            </a:r>
          </a:p>
          <a:p>
            <a:r>
              <a:rPr lang="en-US" b="1" dirty="0">
                <a:solidFill>
                  <a:srgbClr val="0000CC"/>
                </a:solidFill>
              </a:rPr>
              <a:t>d</a:t>
            </a:r>
            <a:r>
              <a:rPr lang="en-US" b="1" dirty="0" smtClean="0">
                <a:solidFill>
                  <a:srgbClr val="0000CC"/>
                </a:solidFill>
              </a:rPr>
              <a:t>esign exists</a:t>
            </a:r>
            <a:endParaRPr lang="en-GB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08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/>
      <p:bldP spid="19" grpId="0" animBg="1"/>
      <p:bldP spid="13" grpId="0" animBg="1"/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eaLnBrk="1" fontAlgn="base" hangingPunct="1">
          <a:spcBef>
            <a:spcPct val="0"/>
          </a:spcBef>
          <a:spcAft>
            <a:spcPct val="0"/>
          </a:spcAft>
          <a:defRPr sz="2800" dirty="0">
            <a:solidFill>
              <a:prstClr val="black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23803</TotalTime>
  <Words>2526</Words>
  <Application>Microsoft Office PowerPoint</Application>
  <PresentationFormat>On-screen Show (4:3)</PresentationFormat>
  <Paragraphs>548</Paragraphs>
  <Slides>39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Office Theme</vt:lpstr>
      <vt:lpstr>1_Office Theme</vt:lpstr>
      <vt:lpstr>2_Office Theme</vt:lpstr>
      <vt:lpstr>Equation</vt:lpstr>
      <vt:lpstr>LHeC Accelerator Overview </vt:lpstr>
      <vt:lpstr>PowerPoint Presentation</vt:lpstr>
      <vt:lpstr>PowerPoint Presentation</vt:lpstr>
      <vt:lpstr>PowerPoint Presentation</vt:lpstr>
      <vt:lpstr>performance targets</vt:lpstr>
      <vt:lpstr>colliding unequal beams</vt:lpstr>
      <vt:lpstr>PowerPoint Presentation</vt:lpstr>
      <vt:lpstr>PowerPoint Presentation</vt:lpstr>
      <vt:lpstr>LHeC design parameters</vt:lpstr>
      <vt:lpstr>LHeC Ring-Ring Layout</vt:lpstr>
      <vt:lpstr>PowerPoint Presentation</vt:lpstr>
      <vt:lpstr>LHeC R-R: Bypassing LHC detectors</vt:lpstr>
      <vt:lpstr>LHeC R-R: Integration in LHC tunnel  </vt:lpstr>
      <vt:lpstr>LHeC R-R: Matching LHC circumference</vt:lpstr>
      <vt:lpstr>LHeC R-R dipole magnets: 400 mm long CERN model</vt:lpstr>
      <vt:lpstr>LHeC Ring-Ring Challenges</vt:lpstr>
      <vt:lpstr>LHeC Ring-Ring Conclusions</vt:lpstr>
      <vt:lpstr>LHeC Linac-Ring Option: ERL layout</vt:lpstr>
      <vt:lpstr>PowerPoint Presentation</vt:lpstr>
      <vt:lpstr>PowerPoint Presentation</vt:lpstr>
      <vt:lpstr>LHeC L-R Option: ERL Linac Optics</vt:lpstr>
      <vt:lpstr>LHeC L-R: Vertical Separation of Arcs &amp; Spreader Optics </vt:lpstr>
      <vt:lpstr>PowerPoint Presentation</vt:lpstr>
      <vt:lpstr>PowerPoint Presentation</vt:lpstr>
      <vt:lpstr>LHeC Linac-Ring Challenges</vt:lpstr>
      <vt:lpstr>PowerPoint Presentation</vt:lpstr>
      <vt:lpstr>electrical power</vt:lpstr>
      <vt:lpstr>LHeC L-R &amp; R-R Joint IR Challenges</vt:lpstr>
      <vt:lpstr>LR LHeC IR layout &amp; SC IR quadrupoles</vt:lpstr>
      <vt:lpstr>PowerPoint Presentation</vt:lpstr>
      <vt:lpstr>linac e+ source options</vt:lpstr>
      <vt:lpstr>some arguments for linac or ring</vt:lpstr>
      <vt:lpstr>PowerPoint Presentation</vt:lpstr>
      <vt:lpstr>LHeC Priority R&amp;D</vt:lpstr>
      <vt:lpstr>LHeC IR quad R&amp;D work ?</vt:lpstr>
      <vt:lpstr>ERL Test Facility at CERN</vt:lpstr>
      <vt:lpstr>ERL Test Facility at CERN</vt:lpstr>
      <vt:lpstr>LHeC key decision points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LHeC and HE-LHC:  Accelerator layout and challenges</dc:title>
  <dc:creator>Frank Zimmermann</dc:creator>
  <cp:lastModifiedBy>Frank Zimmermann</cp:lastModifiedBy>
  <cp:revision>128</cp:revision>
  <dcterms:created xsi:type="dcterms:W3CDTF">2012-01-29T06:28:45Z</dcterms:created>
  <dcterms:modified xsi:type="dcterms:W3CDTF">2012-06-14T22:20:02Z</dcterms:modified>
</cp:coreProperties>
</file>