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5"/>
  </p:notesMasterIdLst>
  <p:sldIdLst>
    <p:sldId id="324" r:id="rId2"/>
    <p:sldId id="349" r:id="rId3"/>
    <p:sldId id="326" r:id="rId4"/>
    <p:sldId id="325" r:id="rId5"/>
    <p:sldId id="333" r:id="rId6"/>
    <p:sldId id="334" r:id="rId7"/>
    <p:sldId id="335" r:id="rId8"/>
    <p:sldId id="336" r:id="rId9"/>
    <p:sldId id="337" r:id="rId10"/>
    <p:sldId id="350" r:id="rId11"/>
    <p:sldId id="328" r:id="rId12"/>
    <p:sldId id="329" r:id="rId13"/>
    <p:sldId id="330" r:id="rId14"/>
    <p:sldId id="352" r:id="rId15"/>
    <p:sldId id="351" r:id="rId16"/>
    <p:sldId id="354" r:id="rId17"/>
    <p:sldId id="355" r:id="rId18"/>
    <p:sldId id="358" r:id="rId19"/>
    <p:sldId id="356" r:id="rId20"/>
    <p:sldId id="357" r:id="rId21"/>
    <p:sldId id="359" r:id="rId22"/>
    <p:sldId id="331" r:id="rId23"/>
    <p:sldId id="338" r:id="rId24"/>
    <p:sldId id="348" r:id="rId25"/>
    <p:sldId id="340" r:id="rId26"/>
    <p:sldId id="341" r:id="rId27"/>
    <p:sldId id="342" r:id="rId28"/>
    <p:sldId id="343" r:id="rId29"/>
    <p:sldId id="344" r:id="rId30"/>
    <p:sldId id="345" r:id="rId31"/>
    <p:sldId id="346" r:id="rId32"/>
    <p:sldId id="347" r:id="rId33"/>
    <p:sldId id="360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3891A7"/>
    <a:srgbClr val="FFE3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 autoAdjust="0"/>
    <p:restoredTop sz="94627" autoAdjust="0"/>
  </p:normalViewPr>
  <p:slideViewPr>
    <p:cSldViewPr showGuides="1">
      <p:cViewPr varScale="1">
        <p:scale>
          <a:sx n="79" d="100"/>
          <a:sy n="79" d="100"/>
        </p:scale>
        <p:origin x="-882" y="-90"/>
      </p:cViewPr>
      <p:guideLst>
        <p:guide orient="horz" pos="3249"/>
        <p:guide pos="1519"/>
        <p:guide pos="1973"/>
        <p:guide pos="1066"/>
        <p:guide pos="1292"/>
        <p:guide pos="2200"/>
        <p:guide pos="2426"/>
        <p:guide pos="2880"/>
        <p:guide pos="3107"/>
        <p:guide pos="839"/>
        <p:guide pos="1746"/>
        <p:guide pos="612"/>
        <p:guide pos="2653"/>
        <p:guide pos="3334"/>
        <p:guide pos="3560"/>
        <p:guide pos="3787"/>
        <p:guide pos="4014"/>
        <p:guide pos="4468"/>
        <p:guide pos="4241"/>
        <p:guide pos="4694"/>
        <p:guide pos="492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17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image" Target="../media/image4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BD0AF1-D25A-47F0-A516-DF0FF4810593}" type="datetimeFigureOut">
              <a:rPr lang="en-GB" smtClean="0"/>
              <a:pPr/>
              <a:t>15/06/2012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89BA59-E60B-4D58-A5C6-2AA6743FECC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1489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4D844F3-46CC-4ABD-92A4-2946B9292DD4}" type="slidenum">
              <a:rPr lang="en-US"/>
              <a:pPr/>
              <a:t>25</a:t>
            </a:fld>
            <a:endParaRPr lang="en-US"/>
          </a:p>
        </p:txBody>
      </p:sp>
      <p:sp>
        <p:nvSpPr>
          <p:cNvPr id="317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17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A46A8E9-2515-42DA-BDD5-2DC9B48C202E}" type="slidenum">
              <a:rPr lang="en-US"/>
              <a:pPr/>
              <a:t>26</a:t>
            </a:fld>
            <a:endParaRPr lang="en-US"/>
          </a:p>
        </p:txBody>
      </p:sp>
      <p:sp>
        <p:nvSpPr>
          <p:cNvPr id="327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27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66F1338-3056-49D4-9C96-84E40897EEC0}" type="slidenum">
              <a:rPr lang="en-US"/>
              <a:pPr/>
              <a:t>27</a:t>
            </a:fld>
            <a:endParaRPr lang="en-US"/>
          </a:p>
        </p:txBody>
      </p:sp>
      <p:sp>
        <p:nvSpPr>
          <p:cNvPr id="337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37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28B3524-ED20-4556-992B-895FF5512882}" type="slidenum">
              <a:rPr lang="en-US"/>
              <a:pPr/>
              <a:t>28</a:t>
            </a:fld>
            <a:endParaRPr lang="en-US"/>
          </a:p>
        </p:txBody>
      </p:sp>
      <p:sp>
        <p:nvSpPr>
          <p:cNvPr id="348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48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0EB5DCC-F974-4302-8B61-558938106B38}" type="slidenum">
              <a:rPr lang="en-US"/>
              <a:pPr/>
              <a:t>29</a:t>
            </a:fld>
            <a:endParaRPr lang="en-US"/>
          </a:p>
        </p:txBody>
      </p:sp>
      <p:sp>
        <p:nvSpPr>
          <p:cNvPr id="358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58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CE355B9-BC18-47EB-B357-C3A27FC7E4AC}" type="slidenum">
              <a:rPr lang="en-US"/>
              <a:pPr/>
              <a:t>30</a:t>
            </a:fld>
            <a:endParaRPr lang="en-US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775A695-8428-4DC8-A527-B2D818A35E6B}" type="slidenum">
              <a:rPr lang="en-US"/>
              <a:pPr/>
              <a:t>31</a:t>
            </a:fld>
            <a:endParaRPr lang="en-US"/>
          </a:p>
        </p:txBody>
      </p:sp>
      <p:sp>
        <p:nvSpPr>
          <p:cNvPr id="378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78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C930290-0A57-489F-B3EB-F0D2138F3CCB}" type="slidenum">
              <a:rPr lang="en-US"/>
              <a:pPr/>
              <a:t>32</a:t>
            </a:fld>
            <a:endParaRPr lang="en-US"/>
          </a:p>
        </p:txBody>
      </p:sp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hyperlink" Target="http://user.web.cern.ch/User/Welcome.html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08 September 2010</a:t>
            </a:r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08 September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08 September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08 September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08 September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6624736" cy="936104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0" y="1196752"/>
            <a:ext cx="4161656" cy="511256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9512" y="1196752"/>
            <a:ext cx="4161656" cy="511256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08 September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08 September 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6624736" cy="936104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08 September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08 September 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08 September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08 September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115616" y="1340768"/>
            <a:ext cx="6912768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lowchart: Process 8"/>
          <p:cNvSpPr/>
          <p:nvPr/>
        </p:nvSpPr>
        <p:spPr>
          <a:xfrm rot="19468671">
            <a:off x="751114" y="1228309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7740141" y="1210754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7624" y="5074568"/>
            <a:ext cx="6768752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1" name="Flowchart: Process 10"/>
          <p:cNvSpPr/>
          <p:nvPr userDrawn="1"/>
        </p:nvSpPr>
        <p:spPr>
          <a:xfrm rot="2103354" flipH="1">
            <a:off x="755365" y="5815101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Flowchart: Process 11"/>
          <p:cNvSpPr/>
          <p:nvPr userDrawn="1"/>
        </p:nvSpPr>
        <p:spPr>
          <a:xfrm rot="19468671">
            <a:off x="7736620" y="5827402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pic>
        <p:nvPicPr>
          <p:cNvPr id="14" name="Picture 3"/>
          <p:cNvPicPr>
            <a:picLocks noChangeAspect="1" noChangeArrowheads="1"/>
          </p:cNvPicPr>
          <p:nvPr userDrawn="1"/>
        </p:nvPicPr>
        <p:blipFill>
          <a:blip r:embed="rId2" cstate="screen"/>
          <a:srcRect l="10222" t="8235" r="9112" b="8421"/>
          <a:stretch>
            <a:fillRect/>
          </a:stretch>
        </p:blipFill>
        <p:spPr bwMode="auto">
          <a:xfrm>
            <a:off x="7740352" y="116632"/>
            <a:ext cx="1368152" cy="953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26" descr="logoCERN">
            <a:hlinkClick r:id="rId3"/>
          </p:cNvPr>
          <p:cNvPicPr>
            <a:picLocks noChangeAspect="1" noChangeArrowheads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7504" y="116632"/>
            <a:ext cx="936104" cy="936104"/>
          </a:xfrm>
          <a:prstGeom prst="rect">
            <a:avLst/>
          </a:prstGeom>
          <a:noFill/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6624736" cy="936104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755576" y="116632"/>
            <a:ext cx="6984776" cy="936104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251520" y="1124744"/>
            <a:ext cx="8682168" cy="5256584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251520" y="6453336"/>
            <a:ext cx="1512168" cy="332234"/>
          </a:xfrm>
          <a:prstGeom prst="rect">
            <a:avLst/>
          </a:prstGeom>
        </p:spPr>
        <p:txBody>
          <a:bodyPr anchor="b"/>
          <a:lstStyle>
            <a:lvl1pPr algn="l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r>
              <a:rPr lang="en-US" smtClean="0"/>
              <a:t>08 September 2010</a:t>
            </a:r>
            <a:endParaRPr lang="en-US" dirty="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1835696" y="6453336"/>
            <a:ext cx="6696744" cy="328464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kumimoji="0" lang="en-US" sz="1200" dirty="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453336"/>
            <a:ext cx="457200" cy="328464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‹#›</a:t>
            </a:fld>
            <a:endParaRPr kumimoji="0" lang="en-US" sz="1200" dirty="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13" cstate="screen"/>
          <a:srcRect l="10222" t="8235" r="9112" b="8421"/>
          <a:stretch>
            <a:fillRect/>
          </a:stretch>
        </p:blipFill>
        <p:spPr bwMode="auto">
          <a:xfrm>
            <a:off x="8428655" y="116632"/>
            <a:ext cx="679848" cy="473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8"/>
          <p:cNvPicPr>
            <a:picLocks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4191"/>
            <a:ext cx="516497" cy="516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9933" y="104191"/>
            <a:ext cx="788491" cy="486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5" Type="http://schemas.openxmlformats.org/officeDocument/2006/relationships/image" Target="../media/image80.png"/><Relationship Id="rId4" Type="http://schemas.openxmlformats.org/officeDocument/2006/relationships/image" Target="../media/image26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49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8.emf"/><Relationship Id="rId4" Type="http://schemas.openxmlformats.org/officeDocument/2006/relationships/oleObject" Target="../embeddings/oleObject1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ERL and Frequency Choice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Rama </a:t>
            </a:r>
            <a:r>
              <a:rPr lang="en-GB" dirty="0" err="1" smtClean="0"/>
              <a:t>Calaga</a:t>
            </a:r>
            <a:r>
              <a:rPr lang="en-GB" dirty="0" smtClean="0"/>
              <a:t>, Ed Ciapala, Erk Jensen, Joachim Tückmantel (CERN)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0115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Choice of frequency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Part 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06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6624736" cy="93610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Which frequency?</a:t>
            </a:r>
            <a:br>
              <a:rPr lang="en-GB" dirty="0" smtClean="0"/>
            </a:br>
            <a:r>
              <a:rPr lang="en-GB" dirty="0" smtClean="0"/>
              <a:t>700 MHz vs. 1300 MHz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520" y="2132856"/>
            <a:ext cx="4161656" cy="4725144"/>
          </a:xfrm>
        </p:spPr>
        <p:txBody>
          <a:bodyPr/>
          <a:lstStyle/>
          <a:p>
            <a:r>
              <a:rPr lang="en-GB" dirty="0" smtClean="0"/>
              <a:t>Synergy </a:t>
            </a:r>
            <a:r>
              <a:rPr lang="en-GB" sz="2000" dirty="0" smtClean="0"/>
              <a:t>SPL, ESS, JLAB, </a:t>
            </a:r>
            <a:r>
              <a:rPr lang="en-GB" sz="2000" dirty="0" err="1" smtClean="0"/>
              <a:t>eRHIC</a:t>
            </a:r>
            <a:endParaRPr lang="en-GB" sz="2000" dirty="0" smtClean="0"/>
          </a:p>
          <a:p>
            <a:r>
              <a:rPr lang="en-GB" dirty="0" smtClean="0"/>
              <a:t>Smaller BCS resistance</a:t>
            </a:r>
          </a:p>
          <a:p>
            <a:r>
              <a:rPr lang="en-GB" dirty="0" smtClean="0"/>
              <a:t>Less trapped modes</a:t>
            </a:r>
          </a:p>
          <a:p>
            <a:r>
              <a:rPr lang="en-GB" dirty="0" smtClean="0"/>
              <a:t>Smaller HOM power</a:t>
            </a:r>
          </a:p>
          <a:p>
            <a:r>
              <a:rPr lang="en-GB" dirty="0" smtClean="0"/>
              <a:t>Beam stability</a:t>
            </a:r>
          </a:p>
          <a:p>
            <a:r>
              <a:rPr lang="en-GB" dirty="0" smtClean="0"/>
              <a:t>Smaller </a:t>
            </a:r>
            <a:r>
              <a:rPr lang="en-GB" dirty="0" err="1" smtClean="0"/>
              <a:t>cryo</a:t>
            </a:r>
            <a:r>
              <a:rPr lang="en-GB" dirty="0" smtClean="0"/>
              <a:t> power </a:t>
            </a:r>
          </a:p>
          <a:p>
            <a:r>
              <a:rPr lang="en-GB" dirty="0" smtClean="0"/>
              <a:t>Power couplers easier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4008" y="2132856"/>
            <a:ext cx="4161656" cy="4725144"/>
          </a:xfrm>
        </p:spPr>
        <p:txBody>
          <a:bodyPr/>
          <a:lstStyle/>
          <a:p>
            <a:r>
              <a:rPr lang="en-GB" dirty="0" smtClean="0"/>
              <a:t>Synergy </a:t>
            </a:r>
            <a:r>
              <a:rPr lang="en-GB" sz="2000" dirty="0" smtClean="0"/>
              <a:t>ILC, X-FEL</a:t>
            </a:r>
          </a:p>
          <a:p>
            <a:r>
              <a:rPr lang="en-GB" dirty="0" smtClean="0"/>
              <a:t>Cavity smaller</a:t>
            </a:r>
          </a:p>
          <a:p>
            <a:r>
              <a:rPr lang="en-GB" dirty="0" smtClean="0"/>
              <a:t>Larger </a:t>
            </a:r>
            <a:r>
              <a:rPr lang="en-GB" i="1" dirty="0" smtClean="0"/>
              <a:t>R/Q</a:t>
            </a:r>
          </a:p>
          <a:p>
            <a:r>
              <a:rPr lang="en-GB" dirty="0" smtClean="0"/>
              <a:t>Smaller RF power </a:t>
            </a:r>
            <a:r>
              <a:rPr lang="en-GB" sz="2000" dirty="0" smtClean="0"/>
              <a:t>(assuming same </a:t>
            </a:r>
            <a:r>
              <a:rPr lang="en-GB" sz="2000" i="1" dirty="0" err="1" smtClean="0"/>
              <a:t>Q</a:t>
            </a:r>
            <a:r>
              <a:rPr lang="en-GB" sz="2000" baseline="-25000" dirty="0" err="1" smtClean="0"/>
              <a:t>ext</a:t>
            </a:r>
            <a:r>
              <a:rPr lang="en-GB" sz="2000" dirty="0" smtClean="0"/>
              <a:t>)</a:t>
            </a:r>
          </a:p>
          <a:p>
            <a:r>
              <a:rPr lang="en-GB" dirty="0"/>
              <a:t>L</a:t>
            </a:r>
            <a:r>
              <a:rPr lang="en-GB" dirty="0" smtClean="0"/>
              <a:t>ess </a:t>
            </a:r>
            <a:r>
              <a:rPr lang="en-GB" dirty="0" err="1" smtClean="0"/>
              <a:t>Nb</a:t>
            </a:r>
            <a:r>
              <a:rPr lang="en-GB" dirty="0" smtClean="0"/>
              <a:t> material needed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>
          <a:xfrm>
            <a:off x="179512" y="1554163"/>
            <a:ext cx="4022725" cy="639762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en-GB" dirty="0" smtClean="0"/>
              <a:t>Advantages 700 MHz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4294967295"/>
          </p:nvPr>
        </p:nvSpPr>
        <p:spPr>
          <a:xfrm>
            <a:off x="4572000" y="1554163"/>
            <a:ext cx="4022725" cy="639762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en-GB" dirty="0" smtClean="0"/>
              <a:t>Advantages 1300 MHz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816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ontent Placeholder 15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 marL="82296" indent="0">
                  <a:buNone/>
                </a:pPr>
                <a:r>
                  <a:rPr lang="en-GB" sz="2400" dirty="0" smtClean="0"/>
                  <a:t>Start with simple geometric scaling (with constant local fields):</a:t>
                </a:r>
                <a:br>
                  <a:rPr lang="en-GB" sz="2400" dirty="0" smtClean="0"/>
                </a:br>
                <a:r>
                  <a:rPr lang="en-GB" sz="2400" dirty="0" smtClean="0"/>
                  <a:t/>
                </a:r>
                <a:br>
                  <a:rPr lang="en-GB" sz="2400" dirty="0" smtClean="0"/>
                </a:br>
                <a:r>
                  <a:rPr lang="en-GB" sz="2400" dirty="0" smtClean="0"/>
                  <a:t/>
                </a:r>
                <a:br>
                  <a:rPr lang="en-GB" sz="2400" dirty="0" smtClean="0"/>
                </a:br>
                <a:r>
                  <a:rPr lang="en-GB" sz="2400" dirty="0" smtClean="0"/>
                  <a:t/>
                </a:r>
                <a:br>
                  <a:rPr lang="en-GB" sz="2400" dirty="0" smtClean="0"/>
                </a:br>
                <a:r>
                  <a:rPr lang="en-GB" sz="2400" dirty="0" smtClean="0"/>
                  <a:t/>
                </a:r>
                <a:br>
                  <a:rPr lang="en-GB" sz="2400" dirty="0" smtClean="0"/>
                </a:br>
                <a:endParaRPr lang="en-GB" sz="2400" dirty="0" smtClean="0"/>
              </a:p>
              <a:p>
                <a:pPr marL="82296" indent="0">
                  <a:buNone/>
                </a:pPr>
                <a:endParaRPr lang="en-GB" sz="2400" dirty="0" smtClean="0"/>
              </a:p>
              <a:p>
                <a:r>
                  <a:rPr lang="en-GB" sz="2400" dirty="0" smtClean="0"/>
                  <a:t>Length, beam pipe diameter:		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𝑙</m:t>
                    </m:r>
                    <m:r>
                      <a:rPr lang="en-GB" sz="2400" b="0" i="1" smtClean="0">
                        <a:latin typeface="Cambria Math"/>
                      </a:rPr>
                      <m:t>, </m:t>
                    </m:r>
                    <m:r>
                      <a:rPr lang="en-GB" sz="2400" b="0" i="1" smtClean="0">
                        <a:latin typeface="Cambria Math"/>
                      </a:rPr>
                      <m:t>𝑎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∝                          </m:t>
                    </m:r>
                    <m:sSup>
                      <m:sSupPr>
                        <m:ctrlPr>
                          <a:rPr lang="en-GB" sz="24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p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−1</m:t>
                        </m:r>
                      </m:sup>
                    </m:sSup>
                  </m:oMath>
                </a14:m>
                <a:endParaRPr lang="en-GB" sz="2400" dirty="0" smtClean="0"/>
              </a:p>
              <a:p>
                <a:r>
                  <a:rPr lang="en-GB" sz="2400" dirty="0" smtClean="0"/>
                  <a:t>Surface area(s):			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𝐴</m:t>
                    </m:r>
                    <m:r>
                      <a:rPr lang="en-GB" sz="2400" b="0" i="1" smtClean="0">
                        <a:latin typeface="Cambria Math"/>
                      </a:rPr>
                      <m:t>  ∝                   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        </m:t>
                    </m:r>
                    <m:sSup>
                      <m:sSupPr>
                        <m:ctrlPr>
                          <a:rPr lang="en-GB" sz="24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p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−2</m:t>
                        </m:r>
                      </m:sup>
                    </m:sSup>
                  </m:oMath>
                </a14:m>
                <a:endParaRPr lang="en-GB" sz="2400" b="0" dirty="0" smtClean="0">
                  <a:ea typeface="Cambria Math"/>
                </a:endParaRPr>
              </a:p>
              <a:p>
                <a:r>
                  <a:rPr lang="en-GB" sz="2400" dirty="0" smtClean="0"/>
                  <a:t>Volume, stored energy:		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𝑊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∝</m:t>
                    </m:r>
                    <m:nary>
                      <m:naryPr>
                        <m:chr m:val="∭"/>
                        <m:limLoc m:val="undOvr"/>
                        <m:subHide m:val="on"/>
                        <m:supHide m:val="on"/>
                        <m:ctrlPr>
                          <a:rPr lang="en-GB" sz="2400" b="0" i="1" smtClean="0">
                            <a:latin typeface="Cambria Math"/>
                            <a:ea typeface="Cambria Math"/>
                          </a:rPr>
                        </m:ctrlPr>
                      </m:naryPr>
                      <m:sub/>
                      <m:sup/>
                      <m:e>
                        <m:sSup>
                          <m:sSupPr>
                            <m:ctrlPr>
                              <a:rPr lang="en-GB" sz="24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acc>
                              <m:accPr>
                                <m:chr m:val="⃗"/>
                                <m:ctrlPr>
                                  <a:rPr lang="en-GB" sz="24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accPr>
                              <m:e>
                                <m:r>
                                  <a:rPr lang="en-GB" sz="2400" b="0" i="1" smtClean="0">
                                    <a:latin typeface="Cambria Math"/>
                                    <a:ea typeface="Cambria Math"/>
                                  </a:rPr>
                                  <m:t>𝐸</m:t>
                                </m:r>
                              </m:e>
                            </m:acc>
                          </m:e>
                          <m:sup>
                            <m:r>
                              <a:rPr lang="en-GB" sz="24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e>
                    </m:nary>
                    <m:r>
                      <a:rPr lang="en-GB" sz="2400" b="0" i="1" smtClean="0">
                        <a:latin typeface="Cambria Math"/>
                        <a:ea typeface="Cambria Math"/>
                      </a:rPr>
                      <m:t>𝑑𝑉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 ∝   </m:t>
                    </m:r>
                    <m:sSup>
                      <m:sSupPr>
                        <m:ctrlPr>
                          <a:rPr lang="en-GB" sz="24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p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−3</m:t>
                        </m:r>
                      </m:sup>
                    </m:sSup>
                  </m:oMath>
                </a14:m>
                <a:endParaRPr lang="en-GB" sz="2400" dirty="0" smtClean="0"/>
              </a:p>
              <a:p>
                <a:r>
                  <a:rPr lang="en-GB" sz="2400" dirty="0" smtClean="0"/>
                  <a:t>Voltage:				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𝑉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∝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GB" sz="2400" b="0" i="1" smtClean="0">
                            <a:latin typeface="Cambria Math"/>
                            <a:ea typeface="Cambria Math"/>
                          </a:rPr>
                        </m:ctrlPr>
                      </m:naryPr>
                      <m:sub/>
                      <m:sup/>
                      <m:e>
                        <m:acc>
                          <m:accPr>
                            <m:chr m:val="⃗"/>
                            <m:ctrlPr>
                              <a:rPr lang="en-GB" sz="2400" b="0" i="1" smtClean="0">
                                <a:latin typeface="Cambria Math"/>
                                <a:ea typeface="Cambria Math"/>
                              </a:rPr>
                            </m:ctrlPr>
                          </m:accPr>
                          <m:e>
                            <m:r>
                              <a:rPr lang="en-GB" sz="2400" b="0" i="1" smtClean="0">
                                <a:latin typeface="Cambria Math"/>
                                <a:ea typeface="Cambria Math"/>
                              </a:rPr>
                              <m:t>𝐸</m:t>
                            </m:r>
                          </m:e>
                        </m:acc>
                        <m:r>
                          <a:rPr lang="en-GB" sz="2400" b="0" i="1" smtClean="0">
                            <a:latin typeface="Cambria Math"/>
                          </a:rPr>
                          <m:t>𝑑𝑙</m:t>
                        </m:r>
                      </m:e>
                    </m:nary>
                    <m:r>
                      <a:rPr lang="en-GB" sz="2400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n-GB" sz="2400" i="1">
                        <a:latin typeface="Cambria Math"/>
                        <a:ea typeface="Cambria Math"/>
                      </a:rPr>
                      <m:t>∝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            </m:t>
                    </m:r>
                    <m:sSup>
                      <m:sSupPr>
                        <m:ctrlPr>
                          <a:rPr lang="en-GB" sz="24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GB" sz="2400" i="1"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p>
                        <m:r>
                          <a:rPr lang="en-GB" sz="2400" i="1">
                            <a:latin typeface="Cambria Math"/>
                            <a:ea typeface="Cambria Math"/>
                          </a:rPr>
                          <m:t>−1</m:t>
                        </m:r>
                      </m:sup>
                    </m:sSup>
                  </m:oMath>
                </a14:m>
                <a:endParaRPr lang="en-GB" sz="2400" dirty="0" smtClean="0"/>
              </a:p>
              <a:p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𝑅</m:t>
                        </m:r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𝑄</m:t>
                        </m:r>
                      </m:den>
                    </m:f>
                  </m:oMath>
                </a14:m>
                <a:r>
                  <a:rPr lang="en-GB" sz="2400" dirty="0" smtClean="0"/>
                  <a:t>:			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𝑅</m:t>
                        </m:r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𝑄</m:t>
                        </m:r>
                      </m:den>
                    </m:f>
                    <m:r>
                      <a:rPr lang="en-GB" sz="24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GB" sz="24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  <m:f>
                      <m:fPr>
                        <m:ctrlPr>
                          <a:rPr lang="en-GB" sz="24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4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latin typeface="Cambria Math"/>
                                <a:ea typeface="Cambria Math"/>
                              </a:rPr>
                              <m:t>𝑉</m:t>
                            </m:r>
                          </m:e>
                          <m:sup>
                            <m:r>
                              <a:rPr lang="en-GB" sz="24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𝜔</m:t>
                        </m:r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𝑊</m:t>
                        </m:r>
                      </m:den>
                    </m:f>
                    <m:r>
                      <a:rPr lang="en-GB" sz="2400" b="0" i="1" smtClean="0">
                        <a:latin typeface="Cambria Math"/>
                        <a:ea typeface="Cambria Math"/>
                      </a:rPr>
                      <m:t> ∝</m:t>
                    </m:r>
                    <m:f>
                      <m:fPr>
                        <m:ctrlPr>
                          <a:rPr lang="en-GB" sz="24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4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latin typeface="Cambria Math"/>
                                <a:ea typeface="Cambria Math"/>
                              </a:rPr>
                              <m:t>𝑓</m:t>
                            </m:r>
                          </m:e>
                          <m:sup>
                            <m:r>
                              <a:rPr lang="en-GB" sz="2400" b="0" i="1" smtClean="0">
                                <a:latin typeface="Cambria Math"/>
                                <a:ea typeface="Cambria Math"/>
                              </a:rPr>
                              <m:t>−2</m:t>
                            </m:r>
                          </m:sup>
                        </m:sSup>
                      </m:num>
                      <m:den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𝑓</m:t>
                        </m:r>
                        <m:sSup>
                          <m:sSupPr>
                            <m:ctrlPr>
                              <a:rPr lang="en-GB" sz="24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latin typeface="Cambria Math"/>
                                <a:ea typeface="Cambria Math"/>
                              </a:rPr>
                              <m:t>𝑓</m:t>
                            </m:r>
                          </m:e>
                          <m:sup>
                            <m:r>
                              <a:rPr lang="en-GB" sz="2400" b="0" i="1" smtClean="0">
                                <a:latin typeface="Cambria Math"/>
                                <a:ea typeface="Cambria Math"/>
                              </a:rPr>
                              <m:t>−3</m:t>
                            </m:r>
                          </m:sup>
                        </m:sSup>
                      </m:den>
                    </m:f>
                    <m:r>
                      <a:rPr lang="en-GB" sz="2400" b="0" i="0" smtClean="0">
                        <a:latin typeface="Cambria Math"/>
                        <a:ea typeface="Cambria Math"/>
                      </a:rPr>
                      <m:t>= </m:t>
                    </m:r>
                    <m:sSup>
                      <m:sSupPr>
                        <m:ctrlPr>
                          <a:rPr lang="en-GB" sz="24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p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0</m:t>
                        </m:r>
                      </m:sup>
                    </m:sSup>
                  </m:oMath>
                </a14:m>
                <a:endParaRPr lang="en-GB" sz="2400" dirty="0" smtClean="0"/>
              </a:p>
              <a:p>
                <a:r>
                  <a:rPr lang="en-GB" sz="2400" dirty="0" smtClean="0"/>
                  <a:t>Loss factor: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GB" sz="2400" b="0" i="1" smtClean="0">
                            <a:latin typeface="Cambria Math"/>
                          </a:rPr>
                          <m:t>𝑙𝑜𝑠𝑠</m:t>
                        </m:r>
                      </m:sub>
                    </m:sSub>
                    <m:r>
                      <a:rPr lang="en-GB" sz="2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sz="240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4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p>
                            <m:r>
                              <a:rPr lang="en-GB" sz="2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sz="2400" b="0" i="1" smtClean="0">
                            <a:latin typeface="Cambria Math"/>
                          </a:rPr>
                          <m:t>4</m:t>
                        </m:r>
                        <m:r>
                          <a:rPr lang="en-GB" sz="2400" b="0" i="1" smtClean="0">
                            <a:latin typeface="Cambria Math"/>
                          </a:rPr>
                          <m:t>𝑊</m:t>
                        </m:r>
                      </m:den>
                    </m:f>
                    <m:r>
                      <a:rPr lang="en-GB" sz="2400" b="0" i="1" smtClean="0">
                        <a:latin typeface="Cambria Math"/>
                      </a:rPr>
                      <m:t>      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∝       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𝑓</m:t>
                    </m:r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16" name="Content Placeholder 1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2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6624736" cy="93610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Scaling 700 MHz </a:t>
            </a:r>
            <a:r>
              <a:rPr lang="en-GB" dirty="0" smtClean="0">
                <a:sym typeface="Wingdings" pitchFamily="2" charset="2"/>
              </a:rPr>
              <a:t> 1400 MHz</a:t>
            </a:r>
            <a:br>
              <a:rPr lang="en-GB" dirty="0" smtClean="0">
                <a:sym typeface="Wingdings" pitchFamily="2" charset="2"/>
              </a:rPr>
            </a:br>
            <a:r>
              <a:rPr lang="en-GB" sz="3100" dirty="0" smtClean="0"/>
              <a:t>(J. Tückmantel, 2008 for SPL)</a:t>
            </a:r>
            <a:endParaRPr lang="en-GB" sz="3100" dirty="0"/>
          </a:p>
        </p:txBody>
      </p:sp>
      <p:pic>
        <p:nvPicPr>
          <p:cNvPr id="24" name="Picture 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47800"/>
            <a:ext cx="33401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2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1200" y="1936750"/>
            <a:ext cx="1701800" cy="100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2051720" y="2301240"/>
                <a:ext cx="15699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𝑓</m:t>
                      </m:r>
                      <m:r>
                        <a:rPr lang="en-GB" b="0" i="1" smtClean="0">
                          <a:latin typeface="Cambria Math"/>
                        </a:rPr>
                        <m:t>=700 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/>
                        </a:rPr>
                        <m:t>MHz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0" y="2301240"/>
                <a:ext cx="1569982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5570425" y="1569979"/>
                <a:ext cx="16982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𝑓</m:t>
                      </m:r>
                      <m:r>
                        <a:rPr lang="en-GB" b="0" i="1" smtClean="0">
                          <a:latin typeface="Cambria Math"/>
                        </a:rPr>
                        <m:t>=1400 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/>
                        </a:rPr>
                        <m:t>MHz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0425" y="1569979"/>
                <a:ext cx="1698222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8073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sz="2400" dirty="0" smtClean="0"/>
                  <a:t>Power (input, HOM losses, main coupler): </a:t>
                </a:r>
                <a:br>
                  <a:rPr lang="en-GB" sz="2400" dirty="0" smtClean="0"/>
                </a:br>
                <a:r>
                  <a:rPr lang="en-GB" sz="2400" dirty="0" smtClean="0"/>
                  <a:t>all would scale as an area		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𝑃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∝</m:t>
                    </m:r>
                    <m:sSup>
                      <m:sSupPr>
                        <m:ctrlPr>
                          <a:rPr lang="en-GB" sz="24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p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−2</m:t>
                        </m:r>
                      </m:sup>
                    </m:sSup>
                  </m:oMath>
                </a14:m>
                <a:endParaRPr lang="en-GB" sz="2400" dirty="0" smtClean="0"/>
              </a:p>
              <a:p>
                <a:r>
                  <a:rPr lang="en-GB" sz="2400" dirty="0" smtClean="0"/>
                  <a:t>How would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GB" sz="2400" i="1">
                            <a:latin typeface="Cambria Math"/>
                          </a:rPr>
                          <m:t>𝑒𝑥𝑡</m:t>
                        </m:r>
                      </m:sub>
                    </m:sSub>
                  </m:oMath>
                </a14:m>
                <a:r>
                  <a:rPr lang="en-GB" sz="2400" dirty="0" smtClean="0"/>
                  <a:t> scale?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GB" sz="2400" b="0" i="1" smtClean="0">
                            <a:latin typeface="Cambria Math"/>
                          </a:rPr>
                          <m:t>𝑒𝑥𝑡</m:t>
                        </m:r>
                      </m:sub>
                    </m:sSub>
                    <m:r>
                      <a:rPr lang="en-GB" sz="2400" b="0" i="1" smtClean="0">
                        <a:latin typeface="Cambria Math"/>
                        <a:ea typeface="Cambria Math"/>
                      </a:rPr>
                      <m:t>∝</m:t>
                    </m:r>
                    <m:f>
                      <m:fPr>
                        <m:ctrlPr>
                          <a:rPr lang="en-GB" sz="24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𝜔</m:t>
                        </m:r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𝑊</m:t>
                        </m:r>
                      </m:num>
                      <m:den>
                        <m:sSub>
                          <m:sSubPr>
                            <m:ctrlPr>
                              <a:rPr lang="en-GB" sz="24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/>
                                <a:ea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/>
                                <a:ea typeface="Cambria Math"/>
                              </a:rPr>
                              <m:t>𝑒𝑥𝑡</m:t>
                            </m:r>
                          </m:sub>
                        </m:sSub>
                      </m:den>
                    </m:f>
                    <m:r>
                      <a:rPr lang="en-GB" sz="2400" b="0" i="1" smtClean="0">
                        <a:latin typeface="Cambria Math"/>
                        <a:ea typeface="Cambria Math"/>
                      </a:rPr>
                      <m:t>∝</m:t>
                    </m:r>
                    <m:f>
                      <m:fPr>
                        <m:ctrlPr>
                          <a:rPr lang="en-GB" sz="24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𝑓</m:t>
                        </m:r>
                        <m:sSup>
                          <m:sSupPr>
                            <m:ctrlPr>
                              <a:rPr lang="en-GB" sz="24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latin typeface="Cambria Math"/>
                                <a:ea typeface="Cambria Math"/>
                              </a:rPr>
                              <m:t>𝑓</m:t>
                            </m:r>
                          </m:e>
                          <m:sup>
                            <m:r>
                              <a:rPr lang="en-GB" sz="2400" b="0" i="1" smtClean="0">
                                <a:latin typeface="Cambria Math"/>
                                <a:ea typeface="Cambria Math"/>
                              </a:rPr>
                              <m:t>−3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GB" sz="24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latin typeface="Cambria Math"/>
                                <a:ea typeface="Cambria Math"/>
                              </a:rPr>
                              <m:t>𝑓</m:t>
                            </m:r>
                          </m:e>
                          <m:sup>
                            <m:r>
                              <a:rPr lang="en-GB" sz="2400" b="0" i="1" smtClean="0">
                                <a:latin typeface="Cambria Math"/>
                                <a:ea typeface="Cambria Math"/>
                              </a:rPr>
                              <m:t>−2</m:t>
                            </m:r>
                          </m:sup>
                        </m:sSup>
                      </m:den>
                    </m:f>
                    <m:r>
                      <a:rPr lang="en-GB" sz="2400" b="0" i="1" smtClean="0">
                        <a:latin typeface="Cambria Math"/>
                        <a:ea typeface="Cambria Math"/>
                      </a:rPr>
                      <m:t>=</m:t>
                    </m:r>
                    <m:sSup>
                      <m:sSupPr>
                        <m:ctrlPr>
                          <a:rPr lang="en-GB" sz="24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p>
                        <m:r>
                          <a:rPr lang="en-GB" sz="2400" b="0" i="1" smtClean="0">
                            <a:latin typeface="Cambria Math"/>
                            <a:ea typeface="Cambria Math"/>
                          </a:rPr>
                          <m:t>0</m:t>
                        </m:r>
                      </m:sup>
                    </m:sSup>
                  </m:oMath>
                </a14:m>
                <a:endParaRPr lang="en-GB" sz="2400" dirty="0" smtClean="0"/>
              </a:p>
              <a:p>
                <a:pPr lvl="1"/>
                <a:r>
                  <a:rPr lang="en-GB" sz="2000" dirty="0" smtClean="0"/>
                  <a:t>but please note: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GB" sz="2000" i="1">
                            <a:latin typeface="Cambria Math"/>
                          </a:rPr>
                          <m:t>𝑒𝑥𝑡</m:t>
                        </m:r>
                      </m:sub>
                    </m:sSub>
                  </m:oMath>
                </a14:m>
                <a:r>
                  <a:rPr lang="en-GB" sz="2000" dirty="0" smtClean="0"/>
                  <a:t> is a choice</a:t>
                </a:r>
              </a:p>
              <a:p>
                <a:r>
                  <a:rPr lang="en-GB" sz="2400" dirty="0" smtClean="0"/>
                  <a:t>Wakefields:</a:t>
                </a:r>
              </a:p>
              <a:p>
                <a:pPr lvl="1"/>
                <a:r>
                  <a:rPr lang="en-GB" sz="2000" dirty="0" smtClean="0"/>
                  <a:t>longitudinal short range wakes: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0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0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/>
                                <a:ea typeface="Cambria Math"/>
                              </a:rPr>
                              <m:t>∆</m:t>
                            </m:r>
                            <m:r>
                              <a:rPr lang="en-GB" sz="2000" i="1">
                                <a:latin typeface="Cambria Math"/>
                                <a:ea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GB" sz="2000" i="1">
                                <a:latin typeface="Cambria Math"/>
                                <a:ea typeface="Cambria Math"/>
                              </a:rPr>
                              <m:t>𝑖𝑛𝑑𝑢𝑐𝑒𝑑</m:t>
                            </m:r>
                          </m:sub>
                        </m:sSub>
                      </m:num>
                      <m:den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𝐿</m:t>
                        </m:r>
                      </m:den>
                    </m:f>
                    <m:r>
                      <a:rPr lang="en-GB" sz="2000" b="0" i="1" smtClean="0">
                        <a:latin typeface="Cambria Math"/>
                        <a:ea typeface="Cambria Math"/>
                      </a:rPr>
                      <m:t>∝</m:t>
                    </m:r>
                    <m:f>
                      <m:fPr>
                        <m:ctrlPr>
                          <a:rPr lang="en-GB" sz="20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0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GB" sz="2000" b="0" i="1" smtClean="0">
                                <a:latin typeface="Cambria Math"/>
                                <a:ea typeface="Cambria Math"/>
                              </a:rPr>
                              <m:t>𝑘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/>
                                <a:ea typeface="Cambria Math"/>
                              </a:rPr>
                              <m:t>𝑙𝑜𝑠𝑠</m:t>
                            </m:r>
                          </m:sub>
                        </m:sSub>
                      </m:num>
                      <m:den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𝐿</m:t>
                        </m:r>
                      </m:den>
                    </m:f>
                    <m:r>
                      <a:rPr lang="en-GB" sz="2000" b="0" i="1" smtClean="0">
                        <a:latin typeface="Cambria Math"/>
                        <a:ea typeface="Cambria Math"/>
                      </a:rPr>
                      <m:t>∝</m:t>
                    </m:r>
                    <m:sSup>
                      <m:sSupPr>
                        <m:ctrlPr>
                          <a:rPr lang="en-GB" sz="20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p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GB" sz="2000" dirty="0" smtClean="0"/>
              </a:p>
              <a:p>
                <a:pPr lvl="1"/>
                <a:r>
                  <a:rPr lang="en-GB" sz="2000" dirty="0" smtClean="0"/>
                  <a:t>longitudinal impedance: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∥</m:t>
                        </m:r>
                      </m:sub>
                    </m:sSub>
                    <m:r>
                      <a:rPr lang="en-GB" sz="2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sz="2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2000" b="0" i="1" smtClean="0">
                            <a:latin typeface="Cambria Math"/>
                          </a:rPr>
                          <m:t>𝑅</m:t>
                        </m:r>
                      </m:num>
                      <m:den>
                        <m:r>
                          <a:rPr lang="en-GB" sz="2000" b="0" i="1" smtClean="0">
                            <a:latin typeface="Cambria Math"/>
                          </a:rPr>
                          <m:t>𝑄</m:t>
                        </m:r>
                      </m:den>
                    </m:f>
                    <m:sSub>
                      <m:sSubPr>
                        <m:ctrlPr>
                          <a:rPr lang="en-GB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GB" sz="2000" b="0" i="1" smtClean="0">
                            <a:latin typeface="Cambria Math"/>
                          </a:rPr>
                          <m:t>𝑒𝑥𝑡</m:t>
                        </m:r>
                      </m:sub>
                    </m:sSub>
                    <m:r>
                      <a:rPr lang="en-GB" sz="2000" b="0" i="1" smtClean="0">
                        <a:latin typeface="Cambria Math"/>
                        <a:ea typeface="Cambria Math"/>
                      </a:rPr>
                      <m:t>∝</m:t>
                    </m:r>
                    <m:sSup>
                      <m:sSupPr>
                        <m:ctrlPr>
                          <a:rPr lang="en-GB" sz="20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p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0</m:t>
                        </m:r>
                      </m:sup>
                    </m:sSup>
                  </m:oMath>
                </a14:m>
                <a:endParaRPr lang="en-GB" sz="2000" dirty="0" smtClean="0"/>
              </a:p>
              <a:p>
                <a:pPr lvl="1"/>
                <a:r>
                  <a:rPr lang="en-GB" sz="2000" dirty="0" smtClean="0"/>
                  <a:t>longitudinal long range wakes: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0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/>
                              </a:rPr>
                              <m:t>𝑍</m:t>
                            </m:r>
                          </m:e>
                          <m:sub>
                            <m:r>
                              <a:rPr lang="en-GB" sz="2000" i="1">
                                <a:latin typeface="Cambria Math"/>
                                <a:ea typeface="Cambria Math"/>
                              </a:rPr>
                              <m:t>∥</m:t>
                            </m:r>
                          </m:sub>
                        </m:sSub>
                      </m:num>
                      <m:den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𝐿</m:t>
                        </m:r>
                      </m:den>
                    </m:f>
                    <m:r>
                      <a:rPr lang="en-GB" sz="2000" i="1" smtClean="0">
                        <a:latin typeface="Cambria Math"/>
                        <a:ea typeface="Cambria Math"/>
                      </a:rPr>
                      <m:t>∝</m:t>
                    </m:r>
                    <m:r>
                      <a:rPr lang="en-GB" sz="2000" b="0" i="1" smtClean="0">
                        <a:latin typeface="Cambria Math"/>
                        <a:ea typeface="Cambria Math"/>
                      </a:rPr>
                      <m:t>𝑓</m:t>
                    </m:r>
                  </m:oMath>
                </a14:m>
                <a:endParaRPr lang="en-GB" sz="2000" dirty="0" smtClean="0"/>
              </a:p>
              <a:p>
                <a:pPr lvl="1"/>
                <a:r>
                  <a:rPr lang="en-GB" sz="2000" dirty="0" smtClean="0"/>
                  <a:t>dipole wakes:		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000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/>
                              </a:rPr>
                              <m:t>𝑍</m:t>
                            </m:r>
                          </m:e>
                          <m:sub>
                            <m:r>
                              <a:rPr lang="en-GB" sz="2000" i="1">
                                <a:latin typeface="Cambria Math"/>
                                <a:ea typeface="Cambria Math"/>
                              </a:rPr>
                              <m:t>⊥</m:t>
                            </m:r>
                          </m:sub>
                        </m:sSub>
                      </m:num>
                      <m:den>
                        <m:r>
                          <a:rPr lang="en-GB" sz="2000" i="1">
                            <a:latin typeface="Cambria Math"/>
                            <a:ea typeface="Cambria Math"/>
                          </a:rPr>
                          <m:t>𝐿</m:t>
                        </m:r>
                      </m:den>
                    </m:f>
                    <m:r>
                      <a:rPr lang="en-GB" sz="2000" i="1">
                        <a:latin typeface="Cambria Math"/>
                        <a:ea typeface="Cambria Math"/>
                      </a:rPr>
                      <m:t>∝</m:t>
                    </m:r>
                    <m:sSup>
                      <m:sSupPr>
                        <m:ctrlPr>
                          <a:rPr lang="en-GB" sz="200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p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000" dirty="0" smtClean="0"/>
                  <a:t> (at same offset!)</a:t>
                </a:r>
              </a:p>
              <a:p>
                <a:endParaRPr lang="en-GB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9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15616" y="188640"/>
            <a:ext cx="6624736" cy="936104"/>
          </a:xfrm>
        </p:spPr>
        <p:txBody>
          <a:bodyPr>
            <a:normAutofit fontScale="90000"/>
          </a:bodyPr>
          <a:lstStyle/>
          <a:p>
            <a:r>
              <a:rPr lang="en-GB" dirty="0"/>
              <a:t>Scaling 700 MHz </a:t>
            </a:r>
            <a:r>
              <a:rPr lang="en-GB" dirty="0">
                <a:sym typeface="Wingdings" pitchFamily="2" charset="2"/>
              </a:rPr>
              <a:t> 1400 MHz</a:t>
            </a:r>
            <a:br>
              <a:rPr lang="en-GB" dirty="0">
                <a:sym typeface="Wingdings" pitchFamily="2" charset="2"/>
              </a:rPr>
            </a:br>
            <a:r>
              <a:rPr lang="en-GB" sz="3100" dirty="0" smtClean="0"/>
              <a:t>(continued)</a:t>
            </a:r>
            <a:endParaRPr lang="en-GB" dirty="0"/>
          </a:p>
        </p:txBody>
      </p:sp>
      <p:pic>
        <p:nvPicPr>
          <p:cNvPr id="6" name="Picture 4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5229200"/>
            <a:ext cx="3816424" cy="1484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7617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sz="2400" dirty="0" smtClean="0"/>
                  <a:t>Meaning of this latter scaling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/>
                              </a:rPr>
                              <m:t>𝑍</m:t>
                            </m:r>
                          </m:e>
                          <m:sub>
                            <m:r>
                              <a:rPr lang="en-GB" sz="2400" i="1">
                                <a:latin typeface="Cambria Math"/>
                                <a:ea typeface="Cambria Math"/>
                              </a:rPr>
                              <m:t>⊥</m:t>
                            </m:r>
                          </m:sub>
                        </m:sSub>
                      </m:num>
                      <m:den>
                        <m:r>
                          <a:rPr lang="en-GB" sz="2400" i="1">
                            <a:latin typeface="Cambria Math"/>
                            <a:ea typeface="Cambria Math"/>
                          </a:rPr>
                          <m:t>𝐿</m:t>
                        </m:r>
                      </m:den>
                    </m:f>
                    <m:r>
                      <a:rPr lang="en-GB" sz="2400" i="1">
                        <a:latin typeface="Cambria Math"/>
                        <a:ea typeface="Cambria Math"/>
                      </a:rPr>
                      <m:t>∝</m:t>
                    </m:r>
                    <m:sSup>
                      <m:sSupPr>
                        <m:ctrlPr>
                          <a:rPr lang="en-GB" sz="24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GB" sz="2400" i="1"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p>
                        <m:r>
                          <a:rPr lang="en-GB" sz="24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400" dirty="0" smtClean="0"/>
                  <a:t>: the beam break-up threshold scales as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/>
                          </a:rPr>
                          <m:t>𝑓</m:t>
                        </m:r>
                      </m:e>
                      <m:sup>
                        <m:r>
                          <a:rPr lang="en-GB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400" dirty="0" smtClean="0"/>
                  <a:t>! </a:t>
                </a:r>
              </a:p>
              <a:p>
                <a:r>
                  <a:rPr lang="en-GB" sz="2400" dirty="0" smtClean="0"/>
                  <a:t>Beam spectrum (multiples of 40 MHz, plus betatron and synchrotron sidebands)</a:t>
                </a:r>
                <a:br>
                  <a:rPr lang="en-GB" sz="2400" dirty="0" smtClean="0"/>
                </a:br>
                <a:endParaRPr lang="en-GB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15616" y="188640"/>
            <a:ext cx="6624736" cy="936104"/>
          </a:xfrm>
        </p:spPr>
        <p:txBody>
          <a:bodyPr>
            <a:normAutofit fontScale="90000"/>
          </a:bodyPr>
          <a:lstStyle/>
          <a:p>
            <a:r>
              <a:rPr lang="en-GB" dirty="0"/>
              <a:t>Scaling 700 MHz </a:t>
            </a:r>
            <a:r>
              <a:rPr lang="en-GB" dirty="0">
                <a:sym typeface="Wingdings" pitchFamily="2" charset="2"/>
              </a:rPr>
              <a:t> 1400 MHz</a:t>
            </a:r>
            <a:br>
              <a:rPr lang="en-GB" dirty="0">
                <a:sym typeface="Wingdings" pitchFamily="2" charset="2"/>
              </a:rPr>
            </a:br>
            <a:r>
              <a:rPr lang="en-GB" sz="3100" dirty="0" smtClean="0"/>
              <a:t>(continued)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020704"/>
            <a:ext cx="5651500" cy="3645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176588"/>
            <a:ext cx="33401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5536992"/>
            <a:ext cx="1701800" cy="100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057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054" y="2144222"/>
            <a:ext cx="7287322" cy="4360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But at higher </a:t>
            </a:r>
            <a:r>
              <a:rPr lang="en-GB" sz="2400" i="1" dirty="0" smtClean="0"/>
              <a:t>f</a:t>
            </a:r>
            <a:r>
              <a:rPr lang="en-GB" sz="2400" dirty="0" smtClean="0"/>
              <a:t> you have also to increase the number of cells!</a:t>
            </a:r>
          </a:p>
          <a:p>
            <a:r>
              <a:rPr lang="en-GB" sz="2400" i="1" dirty="0" smtClean="0"/>
              <a:t>n</a:t>
            </a:r>
            <a:r>
              <a:rPr lang="en-GB" sz="2400" dirty="0" smtClean="0"/>
              <a:t> cells – </a:t>
            </a:r>
            <a:r>
              <a:rPr lang="en-GB" sz="2400" i="1" dirty="0" smtClean="0"/>
              <a:t>n</a:t>
            </a:r>
            <a:r>
              <a:rPr lang="en-GB" sz="2400" dirty="0" smtClean="0"/>
              <a:t> modes!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15616" y="188640"/>
            <a:ext cx="6624736" cy="936104"/>
          </a:xfrm>
        </p:spPr>
        <p:txBody>
          <a:bodyPr>
            <a:normAutofit fontScale="90000"/>
          </a:bodyPr>
          <a:lstStyle/>
          <a:p>
            <a:r>
              <a:rPr lang="en-GB" dirty="0"/>
              <a:t>Scaling 700 MHz </a:t>
            </a:r>
            <a:r>
              <a:rPr lang="en-GB" dirty="0">
                <a:sym typeface="Wingdings" pitchFamily="2" charset="2"/>
              </a:rPr>
              <a:t> 1400 MHz</a:t>
            </a:r>
            <a:br>
              <a:rPr lang="en-GB" dirty="0">
                <a:sym typeface="Wingdings" pitchFamily="2" charset="2"/>
              </a:rPr>
            </a:br>
            <a:r>
              <a:rPr lang="en-GB" sz="3100" dirty="0" smtClean="0"/>
              <a:t>(continued)</a:t>
            </a:r>
            <a:endParaRPr lang="en-GB" dirty="0"/>
          </a:p>
        </p:txBody>
      </p:sp>
      <p:sp>
        <p:nvSpPr>
          <p:cNvPr id="2" name="Oval 1"/>
          <p:cNvSpPr/>
          <p:nvPr/>
        </p:nvSpPr>
        <p:spPr>
          <a:xfrm>
            <a:off x="7762940" y="2143440"/>
            <a:ext cx="98296" cy="982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1292631" y="3897472"/>
            <a:ext cx="122106" cy="12210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8194031" y="2232039"/>
            <a:ext cx="76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 cells</a:t>
            </a:r>
            <a:endParaRPr lang="en-GB" dirty="0"/>
          </a:p>
        </p:txBody>
      </p:sp>
      <p:sp>
        <p:nvSpPr>
          <p:cNvPr id="13" name="Oval 12"/>
          <p:cNvSpPr/>
          <p:nvPr/>
        </p:nvSpPr>
        <p:spPr>
          <a:xfrm>
            <a:off x="4522852" y="3042672"/>
            <a:ext cx="98296" cy="982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8194031" y="2233892"/>
            <a:ext cx="76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 cells</a:t>
            </a:r>
            <a:endParaRPr lang="en-GB" dirty="0"/>
          </a:p>
        </p:txBody>
      </p:sp>
      <p:sp>
        <p:nvSpPr>
          <p:cNvPr id="15" name="Oval 14"/>
          <p:cNvSpPr/>
          <p:nvPr/>
        </p:nvSpPr>
        <p:spPr>
          <a:xfrm>
            <a:off x="3453395" y="3488510"/>
            <a:ext cx="98296" cy="982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5602352" y="2552439"/>
            <a:ext cx="98296" cy="982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8193761" y="2233892"/>
            <a:ext cx="76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 cells</a:t>
            </a:r>
            <a:endParaRPr lang="en-GB" dirty="0"/>
          </a:p>
        </p:txBody>
      </p:sp>
      <p:sp>
        <p:nvSpPr>
          <p:cNvPr id="14" name="Oval 13"/>
          <p:cNvSpPr/>
          <p:nvPr/>
        </p:nvSpPr>
        <p:spPr>
          <a:xfrm flipV="1">
            <a:off x="2670152" y="3730934"/>
            <a:ext cx="101648" cy="1016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 flipV="1">
            <a:off x="3894288" y="3284984"/>
            <a:ext cx="101648" cy="1016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 flipV="1">
            <a:off x="5143301" y="2776511"/>
            <a:ext cx="101648" cy="1016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 flipV="1">
            <a:off x="6501927" y="2300768"/>
            <a:ext cx="101648" cy="1016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8197931" y="2233892"/>
            <a:ext cx="76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6 cells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8082375" y="2233892"/>
            <a:ext cx="881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 cells</a:t>
            </a:r>
            <a:endParaRPr lang="en-GB" dirty="0"/>
          </a:p>
        </p:txBody>
      </p:sp>
      <p:sp>
        <p:nvSpPr>
          <p:cNvPr id="26" name="Oval 25"/>
          <p:cNvSpPr/>
          <p:nvPr/>
        </p:nvSpPr>
        <p:spPr>
          <a:xfrm flipV="1">
            <a:off x="1979712" y="3868305"/>
            <a:ext cx="101648" cy="1016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Oval 26"/>
          <p:cNvSpPr/>
          <p:nvPr/>
        </p:nvSpPr>
        <p:spPr>
          <a:xfrm flipV="1">
            <a:off x="2726769" y="3716692"/>
            <a:ext cx="101648" cy="1016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Oval 27"/>
          <p:cNvSpPr/>
          <p:nvPr/>
        </p:nvSpPr>
        <p:spPr>
          <a:xfrm flipV="1">
            <a:off x="3441322" y="3474268"/>
            <a:ext cx="101648" cy="1016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Oval 28"/>
          <p:cNvSpPr/>
          <p:nvPr/>
        </p:nvSpPr>
        <p:spPr>
          <a:xfrm flipV="1">
            <a:off x="4160814" y="3198122"/>
            <a:ext cx="101648" cy="1016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" name="Oval 29"/>
          <p:cNvSpPr/>
          <p:nvPr/>
        </p:nvSpPr>
        <p:spPr>
          <a:xfrm flipV="1">
            <a:off x="4881539" y="2878159"/>
            <a:ext cx="101648" cy="1016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Oval 30"/>
          <p:cNvSpPr/>
          <p:nvPr/>
        </p:nvSpPr>
        <p:spPr>
          <a:xfrm flipV="1">
            <a:off x="5599000" y="2563873"/>
            <a:ext cx="101648" cy="1016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Oval 31"/>
          <p:cNvSpPr/>
          <p:nvPr/>
        </p:nvSpPr>
        <p:spPr>
          <a:xfrm flipV="1">
            <a:off x="6321401" y="2351592"/>
            <a:ext cx="101648" cy="1016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3" name="Oval 32"/>
          <p:cNvSpPr/>
          <p:nvPr/>
        </p:nvSpPr>
        <p:spPr>
          <a:xfrm flipV="1">
            <a:off x="7042126" y="2181215"/>
            <a:ext cx="101648" cy="1016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5683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5" grpId="0"/>
      <p:bldP spid="5" grpId="1"/>
      <p:bldP spid="13" grpId="0" animBg="1"/>
      <p:bldP spid="13" grpId="1" animBg="1"/>
      <p:bldP spid="9" grpId="0"/>
      <p:bldP spid="9" grpId="1"/>
      <p:bldP spid="15" grpId="0" animBg="1"/>
      <p:bldP spid="15" grpId="1" animBg="1"/>
      <p:bldP spid="16" grpId="0" animBg="1"/>
      <p:bldP spid="16" grpId="1" animBg="1"/>
      <p:bldP spid="12" grpId="0"/>
      <p:bldP spid="12" grpId="1"/>
      <p:bldP spid="14" grpId="0" animBg="1"/>
      <p:bldP spid="14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17" grpId="0"/>
      <p:bldP spid="17" grpId="1"/>
      <p:bldP spid="20" grpId="0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15616" y="188640"/>
            <a:ext cx="6624736" cy="936104"/>
          </a:xfrm>
        </p:spPr>
        <p:txBody>
          <a:bodyPr>
            <a:normAutofit fontScale="90000"/>
          </a:bodyPr>
          <a:lstStyle/>
          <a:p>
            <a:r>
              <a:rPr lang="en-GB" dirty="0"/>
              <a:t>Scaling 700 MHz </a:t>
            </a:r>
            <a:r>
              <a:rPr lang="en-GB" dirty="0">
                <a:sym typeface="Wingdings" pitchFamily="2" charset="2"/>
              </a:rPr>
              <a:t> 1400 MHz</a:t>
            </a:r>
            <a:br>
              <a:rPr lang="en-GB" dirty="0">
                <a:sym typeface="Wingdings" pitchFamily="2" charset="2"/>
              </a:rPr>
            </a:br>
            <a:r>
              <a:rPr lang="en-GB" sz="3100" dirty="0" smtClean="0"/>
              <a:t>(continued)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6363" y="3789040"/>
            <a:ext cx="3350724" cy="1063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8217" y="1420641"/>
            <a:ext cx="2927016" cy="1773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0" y="1268760"/>
            <a:ext cx="5916292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ight Arrow 5"/>
          <p:cNvSpPr/>
          <p:nvPr/>
        </p:nvSpPr>
        <p:spPr>
          <a:xfrm>
            <a:off x="395535" y="5244664"/>
            <a:ext cx="668379" cy="3286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827584" y="5157788"/>
                <a:ext cx="7704856" cy="14511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1"/>
                <a:r>
                  <a:rPr lang="en-GB" sz="2000" dirty="0" smtClean="0"/>
                  <a:t>With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000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/>
                              </a:rPr>
                              <m:t>𝑍</m:t>
                            </m:r>
                          </m:e>
                          <m:sub>
                            <m:r>
                              <a:rPr lang="en-GB" sz="2000" i="1">
                                <a:latin typeface="Cambria Math"/>
                                <a:ea typeface="Cambria Math"/>
                              </a:rPr>
                              <m:t>⊥</m:t>
                            </m:r>
                          </m:sub>
                        </m:sSub>
                      </m:num>
                      <m:den>
                        <m:r>
                          <a:rPr lang="en-GB" sz="2000" i="1">
                            <a:latin typeface="Cambria Math"/>
                            <a:ea typeface="Cambria Math"/>
                          </a:rPr>
                          <m:t>𝐿</m:t>
                        </m:r>
                      </m:den>
                    </m:f>
                    <m:r>
                      <a:rPr lang="en-GB" sz="2000" i="1">
                        <a:latin typeface="Cambria Math"/>
                        <a:ea typeface="Cambria Math"/>
                      </a:rPr>
                      <m:t>∝</m:t>
                    </m:r>
                    <m:sSup>
                      <m:sSupPr>
                        <m:ctrlPr>
                          <a:rPr lang="en-GB" sz="20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p>
                        <m:r>
                          <a:rPr lang="en-GB" sz="20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000" dirty="0"/>
                  <a:t> (at same offset</a:t>
                </a:r>
                <a:r>
                  <a:rPr lang="en-GB" sz="2000" dirty="0" smtClean="0"/>
                  <a:t>!) plus the increased number of cells per cavity:</a:t>
                </a:r>
              </a:p>
              <a:p>
                <a:pPr lvl="1"/>
                <a:endParaRPr lang="en-GB" sz="2000" dirty="0" smtClean="0"/>
              </a:p>
              <a:p>
                <a:pPr lvl="1"/>
                <a:r>
                  <a:rPr lang="en-GB" sz="2000" b="1" dirty="0" smtClean="0"/>
                  <a:t>Beam break-up threshold current decreases 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sz="2000" b="1" i="1" smtClean="0">
                            <a:latin typeface="Cambria Math"/>
                          </a:rPr>
                          <m:t>𝒇</m:t>
                        </m:r>
                      </m:e>
                      <m:sup>
                        <m:r>
                          <a:rPr lang="en-GB" sz="2000" b="1" i="1" smtClean="0">
                            <a:latin typeface="Cambria Math"/>
                          </a:rPr>
                          <m:t>−</m:t>
                        </m:r>
                        <m:r>
                          <a:rPr lang="en-GB" sz="2000" b="1" i="1" smtClean="0">
                            <a:latin typeface="Cambria Math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GB" sz="2000" b="1" dirty="0" smtClean="0"/>
                  <a:t>!</a:t>
                </a: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5157788"/>
                <a:ext cx="7704856" cy="1451103"/>
              </a:xfrm>
              <a:prstGeom prst="rect">
                <a:avLst/>
              </a:prstGeom>
              <a:blipFill rotWithShape="1">
                <a:blip r:embed="rId5"/>
                <a:stretch>
                  <a:fillRect b="-71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02602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Lower </a:t>
            </a:r>
            <a:r>
              <a:rPr lang="en-GB" i="1" dirty="0" smtClean="0"/>
              <a:t>f</a:t>
            </a:r>
            <a:r>
              <a:rPr lang="en-GB" dirty="0" smtClean="0"/>
              <a:t>, larger currents possible</a:t>
            </a:r>
            <a:endParaRPr lang="en-GB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7"/>
          <a:stretch/>
        </p:blipFill>
        <p:spPr bwMode="auto">
          <a:xfrm>
            <a:off x="1517476" y="1219200"/>
            <a:ext cx="6438900" cy="5067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 descr="HappySmily.tiff                                                001E8FE8Macintosh HD                   C004F8A6: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5802" y="1564482"/>
            <a:ext cx="417513" cy="417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SadSmiley.tiff                                                 001E8FE8Macintosh HD                   C004F8A6: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5803" y="5862022"/>
            <a:ext cx="417512" cy="424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 rot="16200000">
            <a:off x="-186058" y="3434530"/>
            <a:ext cx="2540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Stable beam current limit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0637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cap="none" dirty="0" smtClean="0"/>
              <a:t>721 MHz much larger</a:t>
            </a:r>
            <a:br>
              <a:rPr lang="en-GB" cap="none" dirty="0" smtClean="0"/>
            </a:br>
            <a:r>
              <a:rPr lang="en-GB" cap="none" dirty="0" smtClean="0"/>
              <a:t>stable beam current limit</a:t>
            </a:r>
            <a:br>
              <a:rPr lang="en-GB" cap="none" dirty="0" smtClean="0"/>
            </a:br>
            <a:r>
              <a:rPr lang="en-GB" cap="none" dirty="0" smtClean="0"/>
              <a:t>than 1323 MHz!</a:t>
            </a:r>
            <a:endParaRPr lang="en-GB" cap="non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My main message is this: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148064" y="5661248"/>
            <a:ext cx="1266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… but also: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45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Dynamic wall losses</a:t>
            </a:r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971550" y="1688068"/>
            <a:ext cx="6823734" cy="3512386"/>
            <a:chOff x="1952033" y="1828800"/>
            <a:chExt cx="6823734" cy="3512386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53" t="3972" b="10832"/>
            <a:stretch/>
          </p:blipFill>
          <p:spPr bwMode="auto">
            <a:xfrm>
              <a:off x="1952033" y="1828800"/>
              <a:ext cx="6823734" cy="3505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7696200" y="5033409"/>
              <a:ext cx="55970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latin typeface="Arial" pitchFamily="34" charset="0"/>
                  <a:cs typeface="Arial" pitchFamily="34" charset="0"/>
                </a:rPr>
                <a:t>T [K]</a:t>
              </a:r>
              <a:endParaRPr lang="en-GB" sz="14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4048717" y="1318736"/>
            <a:ext cx="1693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err="1" smtClean="0"/>
              <a:t>R</a:t>
            </a:r>
            <a:r>
              <a:rPr lang="en-GB" baseline="-25000" dirty="0" err="1" smtClean="0"/>
              <a:t>s</a:t>
            </a:r>
            <a:r>
              <a:rPr lang="en-GB" dirty="0" smtClean="0"/>
              <a:t> = </a:t>
            </a:r>
            <a:r>
              <a:rPr lang="en-GB" i="1" dirty="0" smtClean="0"/>
              <a:t>R</a:t>
            </a:r>
            <a:r>
              <a:rPr lang="en-GB" baseline="-25000" dirty="0" smtClean="0"/>
              <a:t>BCS</a:t>
            </a:r>
            <a:r>
              <a:rPr lang="en-GB" dirty="0" smtClean="0"/>
              <a:t> + </a:t>
            </a:r>
            <a:r>
              <a:rPr lang="en-GB" i="1" dirty="0" err="1" smtClean="0"/>
              <a:t>R</a:t>
            </a:r>
            <a:r>
              <a:rPr lang="en-GB" baseline="-25000" dirty="0" err="1" smtClean="0"/>
              <a:t>res</a:t>
            </a:r>
            <a:endParaRPr lang="en-GB" baseline="-25000" dirty="0"/>
          </a:p>
        </p:txBody>
      </p:sp>
      <p:sp>
        <p:nvSpPr>
          <p:cNvPr id="7" name="TextBox 6"/>
          <p:cNvSpPr txBox="1"/>
          <p:nvPr/>
        </p:nvSpPr>
        <p:spPr>
          <a:xfrm>
            <a:off x="685800" y="5867400"/>
            <a:ext cx="4806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For small </a:t>
            </a:r>
            <a:r>
              <a:rPr lang="en-GB" i="1" dirty="0" err="1" smtClean="0"/>
              <a:t>R</a:t>
            </a:r>
            <a:r>
              <a:rPr lang="en-GB" baseline="-25000" dirty="0" err="1" smtClean="0"/>
              <a:t>res</a:t>
            </a:r>
            <a:r>
              <a:rPr lang="en-GB" dirty="0" smtClean="0"/>
              <a:t>, this clearly favours smaller </a:t>
            </a:r>
            <a:r>
              <a:rPr lang="en-GB" i="1" dirty="0" smtClean="0"/>
              <a:t>f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977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ERL overview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Part 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8449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One should aim for very large </a:t>
            </a:r>
            <a:r>
              <a:rPr lang="en-GB" i="1" dirty="0" smtClean="0"/>
              <a:t>Q</a:t>
            </a:r>
            <a:r>
              <a:rPr lang="en-GB" baseline="-25000" dirty="0" smtClean="0"/>
              <a:t>0</a:t>
            </a:r>
            <a:endParaRPr lang="en-GB" baseline="-250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02" y="1628226"/>
            <a:ext cx="4419600" cy="2791326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9337" y="1273763"/>
            <a:ext cx="43845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ILC Cavities 1.3 GHz, BCP + EP (R. </a:t>
            </a:r>
            <a:r>
              <a:rPr lang="en-GB" sz="1400" dirty="0" err="1" smtClean="0"/>
              <a:t>Geng</a:t>
            </a:r>
            <a:r>
              <a:rPr lang="en-GB" sz="1400" dirty="0" smtClean="0"/>
              <a:t> SRF2009)</a:t>
            </a:r>
            <a:endParaRPr lang="en-GB" sz="14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3502" y="3380825"/>
            <a:ext cx="5195888" cy="303243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834339" y="2857605"/>
            <a:ext cx="31678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BNL 704 MHz test cavity, BCP only! </a:t>
            </a:r>
            <a:br>
              <a:rPr lang="en-GB" sz="1400" dirty="0" smtClean="0"/>
            </a:br>
            <a:r>
              <a:rPr lang="en-GB" sz="1400" dirty="0" smtClean="0"/>
              <a:t>(A. </a:t>
            </a:r>
            <a:r>
              <a:rPr lang="en-GB" sz="1400" dirty="0" err="1" smtClean="0"/>
              <a:t>Burill</a:t>
            </a:r>
            <a:r>
              <a:rPr lang="en-GB" sz="1400" dirty="0" smtClean="0"/>
              <a:t>, AP Note 376)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4012102" y="5211113"/>
            <a:ext cx="26356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first cavities – large potential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899592" y="5589240"/>
            <a:ext cx="2536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More in Ed </a:t>
            </a:r>
            <a:r>
              <a:rPr lang="en-GB" dirty="0" err="1" smtClean="0"/>
              <a:t>Ciapala’s</a:t>
            </a:r>
            <a:r>
              <a:rPr lang="en-GB" dirty="0" smtClean="0"/>
              <a:t> talk!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398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ERL-TF @ CERN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Part 3: - some initial thoughts on 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220072" y="4077072"/>
            <a:ext cx="3154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very sketchy and preliminary …</a:t>
            </a:r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707904" y="4797152"/>
            <a:ext cx="2952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You are invited to contribute!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928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ERL-TF @ CERN</a:t>
            </a:r>
            <a:endParaRPr lang="en-GB" dirty="0"/>
          </a:p>
        </p:txBody>
      </p:sp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2737346" y="1490663"/>
            <a:ext cx="5029200" cy="1587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" name="Line 3"/>
          <p:cNvSpPr>
            <a:spLocks noChangeShapeType="1"/>
          </p:cNvSpPr>
          <p:nvPr/>
        </p:nvSpPr>
        <p:spPr bwMode="auto">
          <a:xfrm>
            <a:off x="2881809" y="4119563"/>
            <a:ext cx="5029200" cy="1587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 flipV="1">
            <a:off x="7911009" y="2833688"/>
            <a:ext cx="735012" cy="1287462"/>
          </a:xfrm>
          <a:prstGeom prst="line">
            <a:avLst/>
          </a:prstGeom>
          <a:noFill/>
          <a:ln w="36720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7766546" y="1490663"/>
            <a:ext cx="877888" cy="1343025"/>
          </a:xfrm>
          <a:prstGeom prst="line">
            <a:avLst/>
          </a:prstGeom>
          <a:noFill/>
          <a:ln w="36720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 flipH="1" flipV="1">
            <a:off x="1968996" y="2833688"/>
            <a:ext cx="914400" cy="1287462"/>
          </a:xfrm>
          <a:prstGeom prst="line">
            <a:avLst/>
          </a:prstGeom>
          <a:noFill/>
          <a:ln w="36720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 flipH="1">
            <a:off x="1968996" y="1490663"/>
            <a:ext cx="769938" cy="1343025"/>
          </a:xfrm>
          <a:prstGeom prst="line">
            <a:avLst/>
          </a:prstGeom>
          <a:noFill/>
          <a:ln w="36720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4134" y="1319213"/>
            <a:ext cx="3200400" cy="374650"/>
          </a:xfrm>
          <a:prstGeom prst="rect">
            <a:avLst/>
          </a:prstGeom>
          <a:noFill/>
          <a:ln w="3672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4134" y="3946525"/>
            <a:ext cx="3200400" cy="374650"/>
          </a:xfrm>
          <a:prstGeom prst="rect">
            <a:avLst/>
          </a:prstGeom>
          <a:noFill/>
          <a:ln w="3672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827584" y="3979863"/>
            <a:ext cx="1122362" cy="274637"/>
          </a:xfrm>
          <a:prstGeom prst="rect">
            <a:avLst/>
          </a:prstGeom>
          <a:solidFill>
            <a:srgbClr val="0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 anchor="ctr"/>
          <a:lstStyle/>
          <a:p>
            <a:pPr algn="ctr">
              <a:lnSpc>
                <a:spcPct val="123000"/>
              </a:lnSpc>
              <a:tabLst>
                <a:tab pos="723900" algn="l"/>
              </a:tabLst>
            </a:pPr>
            <a:r>
              <a:rPr lang="en-US" sz="1200" b="1">
                <a:solidFill>
                  <a:srgbClr val="FFFFFF"/>
                </a:solidFill>
                <a:ea typeface="Droid Sans Fallback" charset="0"/>
                <a:cs typeface="Droid Sans Fallback" charset="0"/>
              </a:rPr>
              <a:t>5 MeV Injector</a:t>
            </a:r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>
            <a:off x="1959471" y="4119563"/>
            <a:ext cx="1096963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>
            <a:off x="7175996" y="4110038"/>
            <a:ext cx="639763" cy="1587"/>
          </a:xfrm>
          <a:prstGeom prst="line">
            <a:avLst/>
          </a:prstGeom>
          <a:noFill/>
          <a:ln w="3672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>
            <a:off x="2100759" y="1481138"/>
            <a:ext cx="639762" cy="1587"/>
          </a:xfrm>
          <a:prstGeom prst="line">
            <a:avLst/>
          </a:prstGeom>
          <a:noFill/>
          <a:ln w="36720">
            <a:solidFill>
              <a:srgbClr val="0000FF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4993184" y="3505200"/>
            <a:ext cx="690562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/>
          <a:p>
            <a:pPr>
              <a:lnSpc>
                <a:spcPct val="123000"/>
              </a:lnSpc>
            </a:pPr>
            <a:r>
              <a:rPr lang="en-US">
                <a:solidFill>
                  <a:srgbClr val="000000"/>
                </a:solidFill>
                <a:ea typeface="Droid Sans Fallback" charset="0"/>
                <a:cs typeface="Droid Sans Fallback" charset="0"/>
              </a:rPr>
              <a:t>SCL1</a:t>
            </a:r>
          </a:p>
        </p:txBody>
      </p:sp>
      <p:sp>
        <p:nvSpPr>
          <p:cNvPr id="17" name="Line 15"/>
          <p:cNvSpPr>
            <a:spLocks noChangeShapeType="1"/>
          </p:cNvSpPr>
          <p:nvPr/>
        </p:nvSpPr>
        <p:spPr bwMode="auto">
          <a:xfrm>
            <a:off x="7104559" y="1481138"/>
            <a:ext cx="639762" cy="1587"/>
          </a:xfrm>
          <a:prstGeom prst="line">
            <a:avLst/>
          </a:prstGeom>
          <a:noFill/>
          <a:ln w="36720">
            <a:solidFill>
              <a:srgbClr val="0000FF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" name="Line 16"/>
          <p:cNvSpPr>
            <a:spLocks noChangeShapeType="1"/>
          </p:cNvSpPr>
          <p:nvPr/>
        </p:nvSpPr>
        <p:spPr bwMode="auto">
          <a:xfrm>
            <a:off x="2280146" y="4110038"/>
            <a:ext cx="639763" cy="1587"/>
          </a:xfrm>
          <a:prstGeom prst="line">
            <a:avLst/>
          </a:prstGeom>
          <a:noFill/>
          <a:ln w="3672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3769221" y="2390775"/>
            <a:ext cx="3182938" cy="75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 algn="ctr">
              <a:lnSpc>
                <a:spcPct val="118000"/>
              </a:lnSpc>
            </a:pPr>
            <a:r>
              <a:rPr lang="en-US" b="1" dirty="0">
                <a:latin typeface="+mn-lt"/>
              </a:rPr>
              <a:t>200-400 MeV ERL Layout</a:t>
            </a:r>
          </a:p>
          <a:p>
            <a:pPr algn="ctr">
              <a:lnSpc>
                <a:spcPct val="123000"/>
              </a:lnSpc>
            </a:pPr>
            <a:r>
              <a:rPr lang="en-US" dirty="0">
                <a:latin typeface="+mn-lt"/>
              </a:rPr>
              <a:t>4 x 5 cell, 721 MHz</a:t>
            </a:r>
          </a:p>
        </p:txBody>
      </p:sp>
      <p:sp>
        <p:nvSpPr>
          <p:cNvPr id="20" name="Line 18"/>
          <p:cNvSpPr>
            <a:spLocks noChangeShapeType="1"/>
          </p:cNvSpPr>
          <p:nvPr/>
        </p:nvSpPr>
        <p:spPr bwMode="auto">
          <a:xfrm>
            <a:off x="3718421" y="4452938"/>
            <a:ext cx="3200400" cy="1587"/>
          </a:xfrm>
          <a:prstGeom prst="line">
            <a:avLst/>
          </a:prstGeom>
          <a:noFill/>
          <a:ln w="18360">
            <a:solidFill>
              <a:srgbClr val="355E00"/>
            </a:solidFill>
            <a:prstDash val="sysDot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" name="Text Box 19"/>
          <p:cNvSpPr txBox="1">
            <a:spLocks noChangeArrowheads="1"/>
          </p:cNvSpPr>
          <p:nvPr/>
        </p:nvSpPr>
        <p:spPr bwMode="auto">
          <a:xfrm>
            <a:off x="4910138" y="4370388"/>
            <a:ext cx="8572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23000"/>
              </a:lnSpc>
            </a:pPr>
            <a:r>
              <a:rPr lang="en-US">
                <a:latin typeface="+mn-lt"/>
              </a:rPr>
              <a:t>~6.5 m</a:t>
            </a:r>
          </a:p>
        </p:txBody>
      </p:sp>
      <p:sp>
        <p:nvSpPr>
          <p:cNvPr id="22" name="Text Box 20"/>
          <p:cNvSpPr txBox="1">
            <a:spLocks noChangeArrowheads="1"/>
          </p:cNvSpPr>
          <p:nvPr/>
        </p:nvSpPr>
        <p:spPr bwMode="auto">
          <a:xfrm>
            <a:off x="5018088" y="949325"/>
            <a:ext cx="690562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/>
          <a:p>
            <a:pPr>
              <a:lnSpc>
                <a:spcPct val="123000"/>
              </a:lnSpc>
            </a:pPr>
            <a:r>
              <a:rPr lang="en-US">
                <a:solidFill>
                  <a:srgbClr val="000000"/>
                </a:solidFill>
                <a:ea typeface="Droid Sans Fallback" charset="0"/>
                <a:cs typeface="Droid Sans Fallback" charset="0"/>
              </a:rPr>
              <a:t>SCL2</a:t>
            </a:r>
          </a:p>
        </p:txBody>
      </p:sp>
      <p:sp>
        <p:nvSpPr>
          <p:cNvPr id="23" name="Rectangle 21"/>
          <p:cNvSpPr>
            <a:spLocks noChangeArrowheads="1"/>
          </p:cNvSpPr>
          <p:nvPr/>
        </p:nvSpPr>
        <p:spPr bwMode="auto">
          <a:xfrm>
            <a:off x="1089521" y="1350963"/>
            <a:ext cx="1006475" cy="274637"/>
          </a:xfrm>
          <a:prstGeom prst="rect">
            <a:avLst/>
          </a:prstGeom>
          <a:solidFill>
            <a:srgbClr val="DC2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 anchor="ctr"/>
          <a:lstStyle/>
          <a:p>
            <a:pPr algn="ctr">
              <a:lnSpc>
                <a:spcPct val="123000"/>
              </a:lnSpc>
              <a:tabLst>
                <a:tab pos="723900" algn="l"/>
              </a:tabLst>
            </a:pPr>
            <a:r>
              <a:rPr lang="en-US" sz="1200" b="1">
                <a:solidFill>
                  <a:srgbClr val="FFFFFF"/>
                </a:solidFill>
                <a:ea typeface="Droid Sans Fallback" charset="0"/>
                <a:cs typeface="Droid Sans Fallback" charset="0"/>
              </a:rPr>
              <a:t>Dump</a:t>
            </a:r>
          </a:p>
        </p:txBody>
      </p:sp>
      <p:graphicFrame>
        <p:nvGraphicFramePr>
          <p:cNvPr id="24" name="Group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5454019"/>
              </p:ext>
            </p:extLst>
          </p:nvPr>
        </p:nvGraphicFramePr>
        <p:xfrm>
          <a:off x="1968996" y="4797425"/>
          <a:ext cx="5076825" cy="1835475"/>
        </p:xfrm>
        <a:graphic>
          <a:graphicData uri="http://schemas.openxmlformats.org/drawingml/2006/table">
            <a:tbl>
              <a:tblPr/>
              <a:tblGrid>
                <a:gridCol w="1268412"/>
                <a:gridCol w="1270000"/>
                <a:gridCol w="1268413"/>
                <a:gridCol w="1270000"/>
              </a:tblGrid>
              <a:tr h="33655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90000" marR="90000" marT="62676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units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1-CM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2-CM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Energy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[MeV]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100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200-400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Frequency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[MHz]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721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721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Charge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[pC]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~500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~500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Rep. rate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90000" marR="90000" marT="62676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CW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CW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sp>
        <p:nvSpPr>
          <p:cNvPr id="25" name="Line 92"/>
          <p:cNvSpPr>
            <a:spLocks noChangeShapeType="1"/>
          </p:cNvSpPr>
          <p:nvPr/>
        </p:nvSpPr>
        <p:spPr bwMode="auto">
          <a:xfrm flipV="1">
            <a:off x="7911009" y="2833688"/>
            <a:ext cx="460375" cy="1287462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6" name="Line 93"/>
          <p:cNvSpPr>
            <a:spLocks noChangeShapeType="1"/>
          </p:cNvSpPr>
          <p:nvPr/>
        </p:nvSpPr>
        <p:spPr bwMode="auto">
          <a:xfrm>
            <a:off x="7766546" y="1490663"/>
            <a:ext cx="604838" cy="1343025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7" name="Line 94"/>
          <p:cNvSpPr>
            <a:spLocks noChangeShapeType="1"/>
          </p:cNvSpPr>
          <p:nvPr/>
        </p:nvSpPr>
        <p:spPr bwMode="auto">
          <a:xfrm flipH="1" flipV="1">
            <a:off x="2243634" y="2833688"/>
            <a:ext cx="639762" cy="1287462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8" name="Line 95"/>
          <p:cNvSpPr>
            <a:spLocks noChangeShapeType="1"/>
          </p:cNvSpPr>
          <p:nvPr/>
        </p:nvSpPr>
        <p:spPr bwMode="auto">
          <a:xfrm flipH="1">
            <a:off x="2242046" y="1490663"/>
            <a:ext cx="496888" cy="1343025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488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ERL TF @ CERN?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Physics motivation:</a:t>
            </a:r>
          </a:p>
          <a:p>
            <a:pPr lvl="1"/>
            <a:r>
              <a:rPr lang="en-GB" dirty="0" smtClean="0"/>
              <a:t>ERL demonstration, FEL, </a:t>
            </a:r>
            <a:r>
              <a:rPr lang="el-GR" dirty="0" smtClean="0">
                <a:latin typeface="Cambria Math"/>
                <a:ea typeface="Cambria Math"/>
              </a:rPr>
              <a:t>γ</a:t>
            </a:r>
            <a:r>
              <a:rPr lang="en-GB" dirty="0" smtClean="0">
                <a:ea typeface="Cambria Math"/>
              </a:rPr>
              <a:t>-ray source, e-cooling demo!</a:t>
            </a:r>
          </a:p>
          <a:p>
            <a:pPr lvl="1"/>
            <a:r>
              <a:rPr lang="en-GB" dirty="0" smtClean="0">
                <a:ea typeface="Cambria Math"/>
              </a:rPr>
              <a:t>Ultra-short electron bunches</a:t>
            </a:r>
            <a:endParaRPr lang="en-GB" dirty="0" smtClean="0"/>
          </a:p>
          <a:p>
            <a:r>
              <a:rPr lang="en-GB" dirty="0" smtClean="0"/>
              <a:t>One of the 1</a:t>
            </a:r>
            <a:r>
              <a:rPr lang="en-GB" baseline="30000" dirty="0" smtClean="0"/>
              <a:t>st</a:t>
            </a:r>
            <a:r>
              <a:rPr lang="en-GB" dirty="0" smtClean="0"/>
              <a:t> low-frequency, multi-pass SC-ERL</a:t>
            </a:r>
          </a:p>
          <a:p>
            <a:pPr lvl="1"/>
            <a:r>
              <a:rPr lang="en-GB" dirty="0" smtClean="0"/>
              <a:t>synergy with SPL/ESS and BNL activities</a:t>
            </a:r>
          </a:p>
          <a:p>
            <a:r>
              <a:rPr lang="en-GB" dirty="0" smtClean="0"/>
              <a:t>High energies (200 … 400 MeV) &amp; CW</a:t>
            </a:r>
          </a:p>
          <a:p>
            <a:r>
              <a:rPr lang="en-GB" dirty="0" smtClean="0"/>
              <a:t>Multi-cavity </a:t>
            </a:r>
            <a:r>
              <a:rPr lang="en-GB" dirty="0" err="1" smtClean="0"/>
              <a:t>cryomodule</a:t>
            </a:r>
            <a:r>
              <a:rPr lang="en-GB" dirty="0" smtClean="0"/>
              <a:t> layout – validation and gymnastics</a:t>
            </a:r>
          </a:p>
          <a:p>
            <a:r>
              <a:rPr lang="en-GB" dirty="0" smtClean="0"/>
              <a:t>Two-Linac layout (similar to LHeC)</a:t>
            </a:r>
          </a:p>
          <a:p>
            <a:pPr lvl="1"/>
            <a:r>
              <a:rPr lang="en-GB" dirty="0" smtClean="0"/>
              <a:t>…could test CLIC-type energy recovery from SCL2 </a:t>
            </a:r>
            <a:r>
              <a:rPr lang="en-GB" dirty="0" smtClean="0">
                <a:sym typeface="Wingdings" pitchFamily="2" charset="2"/>
              </a:rPr>
              <a:t> SCL1</a:t>
            </a:r>
            <a:endParaRPr lang="en-GB" dirty="0" smtClean="0"/>
          </a:p>
          <a:p>
            <a:r>
              <a:rPr lang="en-GB" dirty="0" smtClean="0"/>
              <a:t>MW class power coupler tests in non-ER mode</a:t>
            </a:r>
          </a:p>
          <a:p>
            <a:r>
              <a:rPr lang="en-GB" dirty="0" smtClean="0"/>
              <a:t>Complete HOM characterization and instability studies</a:t>
            </a:r>
          </a:p>
          <a:p>
            <a:r>
              <a:rPr lang="en-GB" dirty="0" smtClean="0"/>
              <a:t>Cryogenics &amp; instrumentation test bed</a:t>
            </a:r>
            <a:endParaRPr lang="en-GB" dirty="0"/>
          </a:p>
          <a:p>
            <a:r>
              <a:rPr lang="en-GB" dirty="0" smtClean="0"/>
              <a:t>Could this become the LHeC ERL injector (see next page)?</a:t>
            </a:r>
          </a:p>
          <a:p>
            <a:r>
              <a:rPr lang="en-GB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107894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6624736" cy="93610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Could the TF later become the LHeC ERL injector ERL?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627784" y="4826884"/>
            <a:ext cx="5582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very preliminary – just an idea by Rama and me yesterday.</a:t>
            </a:r>
            <a:endParaRPr lang="en-GB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75" y="2000250"/>
            <a:ext cx="695325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958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7840" y="1327820"/>
            <a:ext cx="3317760" cy="2322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5374080" y="1045550"/>
            <a:ext cx="3265920" cy="387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9" tIns="40820" rIns="81639" bIns="4082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23000"/>
              </a:lnSpc>
            </a:pPr>
            <a:r>
              <a:rPr lang="en-US">
                <a:latin typeface="LMSans10" pitchFamily="32" charset="0"/>
              </a:rPr>
              <a:t>1.3 GHz, M. Liepe et al., IPAC2011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960" y="4313253"/>
            <a:ext cx="3317760" cy="2389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5700960" y="3984899"/>
            <a:ext cx="2314080" cy="38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9" tIns="40820" rIns="81639" bIns="4082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23000"/>
              </a:lnSpc>
            </a:pPr>
            <a:r>
              <a:rPr lang="en-US">
                <a:latin typeface="LMSans10" pitchFamily="32" charset="0"/>
              </a:rPr>
              <a:t>N. Baboi et al. (FLASH)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467544" y="1658357"/>
            <a:ext cx="4325760" cy="1198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9" tIns="40820" rIns="81639" bIns="4082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23000"/>
              </a:lnSpc>
            </a:pPr>
            <a:r>
              <a:rPr lang="en-US" sz="2000" dirty="0">
                <a:latin typeface="LMSans10" pitchFamily="32" charset="0"/>
              </a:rPr>
              <a:t>Complete characterization of HOM</a:t>
            </a:r>
          </a:p>
          <a:p>
            <a:pPr>
              <a:lnSpc>
                <a:spcPct val="123000"/>
              </a:lnSpc>
            </a:pPr>
            <a:r>
              <a:rPr lang="en-US" sz="2000" dirty="0">
                <a:latin typeface="LMSans10" pitchFamily="32" charset="0"/>
              </a:rPr>
              <a:t>	Benchmark simulations</a:t>
            </a:r>
          </a:p>
          <a:p>
            <a:pPr>
              <a:lnSpc>
                <a:spcPct val="123000"/>
              </a:lnSpc>
            </a:pPr>
            <a:r>
              <a:rPr lang="en-US" sz="2000" dirty="0">
                <a:latin typeface="LMSans10" pitchFamily="32" charset="0"/>
              </a:rPr>
              <a:t>	Improvements on damping schemes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812160" y="5088055"/>
            <a:ext cx="3458880" cy="826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9" tIns="40820" rIns="81639" bIns="4082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23000"/>
              </a:lnSpc>
            </a:pPr>
            <a:r>
              <a:rPr lang="en-US" sz="2000">
                <a:latin typeface="LMSans10" pitchFamily="32" charset="0"/>
              </a:rPr>
              <a:t>Precision measurement of orbit</a:t>
            </a:r>
          </a:p>
          <a:p>
            <a:pPr>
              <a:lnSpc>
                <a:spcPct val="123000"/>
              </a:lnSpc>
            </a:pPr>
            <a:r>
              <a:rPr lang="en-US" sz="2000">
                <a:latin typeface="LMSans10" pitchFamily="32" charset="0"/>
              </a:rPr>
              <a:t>	Cavity &amp; CM alignment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LMRomanCaps10" charset="0"/>
              </a:rPr>
              <a:t>HOM </a:t>
            </a:r>
            <a:r>
              <a:rPr lang="en-US" dirty="0" smtClean="0">
                <a:latin typeface="LMRomanCaps10" charset="0"/>
              </a:rPr>
              <a:t>Measurements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44132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175" y="1057071"/>
            <a:ext cx="2488320" cy="2098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895" y="1195326"/>
            <a:ext cx="2488320" cy="1625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35496" y="3008477"/>
            <a:ext cx="3080160" cy="38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9" tIns="40820" rIns="81639" bIns="4082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23000"/>
              </a:lnSpc>
            </a:pPr>
            <a:r>
              <a:rPr lang="en-US">
                <a:latin typeface="LMSans10" pitchFamily="32" charset="0"/>
              </a:rPr>
              <a:t>DC Gun + SRF CM (JLAB-AES)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3724775" y="2911986"/>
            <a:ext cx="2050560" cy="387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9" tIns="40820" rIns="81639" bIns="4082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23000"/>
              </a:lnSpc>
            </a:pPr>
            <a:r>
              <a:rPr lang="en-US">
                <a:latin typeface="LMSans10" pitchFamily="32" charset="0"/>
              </a:rPr>
              <a:t>NC Gun (LANL-AES)</a:t>
            </a:r>
          </a:p>
        </p:txBody>
      </p:sp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6519" y="1244291"/>
            <a:ext cx="2404800" cy="1477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6372200" y="2911986"/>
            <a:ext cx="2473920" cy="387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9" tIns="40820" rIns="81639" bIns="4082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23000"/>
              </a:lnSpc>
            </a:pPr>
            <a:r>
              <a:rPr lang="en-US">
                <a:latin typeface="LMSans10" pitchFamily="32" charset="0"/>
              </a:rPr>
              <a:t>SRF Gun (FZR-AES-BNL)</a:t>
            </a:r>
          </a:p>
        </p:txBody>
      </p:sp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6400" y="4138995"/>
            <a:ext cx="2488320" cy="1584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6547680" y="5851335"/>
            <a:ext cx="2026080" cy="38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9" tIns="40820" rIns="81639" bIns="4082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23000"/>
              </a:lnSpc>
            </a:pPr>
            <a:r>
              <a:rPr lang="en-US">
                <a:latin typeface="LMSans10" pitchFamily="32" charset="0"/>
              </a:rPr>
              <a:t>SRF Gun (BNL-AES)</a:t>
            </a:r>
          </a:p>
        </p:txBody>
      </p:sp>
      <p:graphicFrame>
        <p:nvGraphicFramePr>
          <p:cNvPr id="14346" name="Group 10"/>
          <p:cNvGraphicFramePr>
            <a:graphicFrameLocks noGrp="1"/>
          </p:cNvGraphicFramePr>
          <p:nvPr/>
        </p:nvGraphicFramePr>
        <p:xfrm>
          <a:off x="613440" y="3941694"/>
          <a:ext cx="5323680" cy="2261273"/>
        </p:xfrm>
        <a:graphic>
          <a:graphicData uri="http://schemas.openxmlformats.org/drawingml/2006/table">
            <a:tbl>
              <a:tblPr/>
              <a:tblGrid>
                <a:gridCol w="1193760"/>
                <a:gridCol w="1589760"/>
                <a:gridCol w="1419840"/>
                <a:gridCol w="1120320"/>
              </a:tblGrid>
              <a:tr h="39103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</a:tabLst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81638" marR="81638" marT="56859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MSans10" pitchFamily="32" charset="0"/>
                          <a:ea typeface="Droid Sans Fallback" charset="0"/>
                          <a:cs typeface="Droid Sans Fallback" charset="0"/>
                        </a:rPr>
                        <a:t>DC+SRF-CM</a:t>
                      </a:r>
                    </a:p>
                  </a:txBody>
                  <a:tcPr marL="81638" marR="81638" marT="42456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MSans10" pitchFamily="32" charset="0"/>
                          <a:ea typeface="Droid Sans Fallback" charset="0"/>
                          <a:cs typeface="Droid Sans Fallback" charset="0"/>
                        </a:rPr>
                        <a:t>NC</a:t>
                      </a:r>
                    </a:p>
                  </a:txBody>
                  <a:tcPr marL="81638" marR="81638" marT="42456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MSans10" pitchFamily="32" charset="0"/>
                          <a:ea typeface="Droid Sans Fallback" charset="0"/>
                          <a:cs typeface="Droid Sans Fallback" charset="0"/>
                        </a:rPr>
                        <a:t>SRF</a:t>
                      </a:r>
                    </a:p>
                  </a:txBody>
                  <a:tcPr marL="81638" marR="81638" marT="42456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  <a:tr h="39103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MSans10" pitchFamily="32" charset="0"/>
                          <a:ea typeface="Droid Sans Fallback" charset="0"/>
                          <a:cs typeface="Droid Sans Fallback" charset="0"/>
                        </a:rPr>
                        <a:t>Energy</a:t>
                      </a:r>
                    </a:p>
                  </a:txBody>
                  <a:tcPr marL="81638" marR="81638" marT="42456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MSans10" pitchFamily="32" charset="0"/>
                          <a:ea typeface="Droid Sans Fallback" charset="0"/>
                          <a:cs typeface="Droid Sans Fallback" charset="0"/>
                        </a:rPr>
                        <a:t>2-5 MeV</a:t>
                      </a:r>
                    </a:p>
                  </a:txBody>
                  <a:tcPr marL="81638" marR="81638" marT="42456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MSans10" pitchFamily="32" charset="0"/>
                          <a:ea typeface="Droid Sans Fallback" charset="0"/>
                          <a:cs typeface="Droid Sans Fallback" charset="0"/>
                        </a:rPr>
                        <a:t>?</a:t>
                      </a:r>
                    </a:p>
                  </a:txBody>
                  <a:tcPr marL="81638" marR="81638" marT="42456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MSans10" pitchFamily="32" charset="0"/>
                          <a:ea typeface="Droid Sans Fallback" charset="0"/>
                          <a:cs typeface="Droid Sans Fallback" charset="0"/>
                        </a:rPr>
                        <a:t>2 MeV</a:t>
                      </a:r>
                    </a:p>
                  </a:txBody>
                  <a:tcPr marL="81638" marR="81638" marT="42456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39103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MSans10" pitchFamily="32" charset="0"/>
                          <a:ea typeface="Droid Sans Fallback" charset="0"/>
                          <a:cs typeface="Droid Sans Fallback" charset="0"/>
                        </a:rPr>
                        <a:t>Current</a:t>
                      </a:r>
                    </a:p>
                  </a:txBody>
                  <a:tcPr marL="81638" marR="81638" marT="42456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MSans10" pitchFamily="32" charset="0"/>
                          <a:ea typeface="Droid Sans Fallback" charset="0"/>
                          <a:cs typeface="Droid Sans Fallback" charset="0"/>
                        </a:rPr>
                        <a:t>100 mA</a:t>
                      </a:r>
                    </a:p>
                  </a:txBody>
                  <a:tcPr marL="81638" marR="81638" marT="42456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MSans10" pitchFamily="32" charset="0"/>
                          <a:ea typeface="Droid Sans Fallback" charset="0"/>
                          <a:cs typeface="Droid Sans Fallback" charset="0"/>
                        </a:rPr>
                        <a:t>100 mA</a:t>
                      </a:r>
                    </a:p>
                  </a:txBody>
                  <a:tcPr marL="81638" marR="81638" marT="42456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MSans10" pitchFamily="32" charset="0"/>
                          <a:ea typeface="Droid Sans Fallback" charset="0"/>
                          <a:cs typeface="Droid Sans Fallback" charset="0"/>
                        </a:rPr>
                        <a:t>1000 mA</a:t>
                      </a:r>
                    </a:p>
                  </a:txBody>
                  <a:tcPr marL="81638" marR="81638" marT="42456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9103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MSans10" pitchFamily="32" charset="0"/>
                          <a:ea typeface="Droid Sans Fallback" charset="0"/>
                          <a:cs typeface="Droid Sans Fallback" charset="0"/>
                        </a:rPr>
                        <a:t>Long. Emit</a:t>
                      </a:r>
                    </a:p>
                  </a:txBody>
                  <a:tcPr marL="81638" marR="81638" marT="42456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MSans10" pitchFamily="32" charset="0"/>
                          <a:ea typeface="Droid Sans Fallback" charset="0"/>
                          <a:cs typeface="Droid Sans Fallback" charset="0"/>
                        </a:rPr>
                        <a:t>45 keV-ps</a:t>
                      </a:r>
                    </a:p>
                  </a:txBody>
                  <a:tcPr marL="81638" marR="81638" marT="42456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MSans10" pitchFamily="32" charset="0"/>
                          <a:ea typeface="Droid Sans Fallback" charset="0"/>
                          <a:cs typeface="Droid Sans Fallback" charset="0"/>
                        </a:rPr>
                        <a:t>200 keV-ps</a:t>
                      </a:r>
                    </a:p>
                  </a:txBody>
                  <a:tcPr marL="81638" marR="81638" marT="42456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MSans10" pitchFamily="32" charset="0"/>
                          <a:ea typeface="Droid Sans Fallback" charset="0"/>
                          <a:cs typeface="Droid Sans Fallback" charset="0"/>
                        </a:rPr>
                        <a:t>-</a:t>
                      </a:r>
                    </a:p>
                  </a:txBody>
                  <a:tcPr marL="81638" marR="81638" marT="42456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69714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MSans10" pitchFamily="32" charset="0"/>
                          <a:ea typeface="Droid Sans Fallback" charset="0"/>
                          <a:cs typeface="Droid Sans Fallback" charset="0"/>
                        </a:rPr>
                        <a:t>Trans. Emit</a:t>
                      </a:r>
                    </a:p>
                  </a:txBody>
                  <a:tcPr marL="81638" marR="81638" marT="42456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MSans10" pitchFamily="32" charset="0"/>
                          <a:ea typeface="Droid Sans Fallback" charset="0"/>
                          <a:cs typeface="Droid Sans Fallback" charset="0"/>
                        </a:rPr>
                        <a:t>1.2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andard Symbols L" charset="2"/>
                          <a:ea typeface="Droid Sans Fallback" charset="0"/>
                          <a:cs typeface="Droid Sans Fallback" charset="0"/>
                        </a:rPr>
                        <a:t>m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MSans10" pitchFamily="32" charset="0"/>
                          <a:ea typeface="Droid Sans Fallback" charset="0"/>
                          <a:cs typeface="Droid Sans Fallback" charset="0"/>
                        </a:rPr>
                        <a:t>m</a:t>
                      </a:r>
                    </a:p>
                  </a:txBody>
                  <a:tcPr marL="81638" marR="81638" marT="42456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MSans10" pitchFamily="32" charset="0"/>
                          <a:ea typeface="Droid Sans Fallback" charset="0"/>
                          <a:cs typeface="Droid Sans Fallback" charset="0"/>
                        </a:rPr>
                        <a:t>7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andard Symbols L" charset="2"/>
                          <a:ea typeface="Droid Sans Fallback" charset="0"/>
                          <a:cs typeface="Droid Sans Fallback" charset="0"/>
                        </a:rPr>
                        <a:t>m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MSans10" pitchFamily="32" charset="0"/>
                          <a:ea typeface="Droid Sans Fallback" charset="0"/>
                          <a:cs typeface="Droid Sans Fallback" charset="0"/>
                        </a:rPr>
                        <a:t>m</a:t>
                      </a:r>
                    </a:p>
                  </a:txBody>
                  <a:tcPr marL="81638" marR="81638" marT="42456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MSans10" pitchFamily="32" charset="0"/>
                          <a:ea typeface="Droid Sans Fallback" charset="0"/>
                          <a:cs typeface="Droid Sans Fallback" charset="0"/>
                        </a:rPr>
                        <a:t>&lt; 1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tandard Symbols L" charset="2"/>
                          <a:ea typeface="Droid Sans Fallback" charset="0"/>
                          <a:cs typeface="Droid Sans Fallback" charset="0"/>
                        </a:rPr>
                        <a:t>m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MSans10" pitchFamily="32" charset="0"/>
                          <a:ea typeface="Droid Sans Fallback" charset="0"/>
                          <a:cs typeface="Droid Sans Fallback" charset="0"/>
                        </a:rPr>
                        <a:t>m</a:t>
                      </a:r>
                    </a:p>
                  </a:txBody>
                  <a:tcPr marL="81638" marR="81638" marT="42456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LMRomanCaps10" charset="0"/>
              </a:rPr>
              <a:t>Injector R&amp;D (~700 MHz</a:t>
            </a:r>
            <a:r>
              <a:rPr lang="en-US" dirty="0" smtClean="0">
                <a:latin typeface="LMRomanCaps10" charset="0"/>
              </a:rPr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29927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209600" y="2747809"/>
            <a:ext cx="2819520" cy="927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23000"/>
              </a:lnSpc>
            </a:pPr>
            <a:r>
              <a:rPr lang="en-US" sz="2300" dirty="0">
                <a:latin typeface="LMSans10" pitchFamily="32" charset="0"/>
              </a:rPr>
              <a:t>Main LINAC</a:t>
            </a:r>
          </a:p>
          <a:p>
            <a:pPr>
              <a:lnSpc>
                <a:spcPct val="123000"/>
              </a:lnSpc>
            </a:pPr>
            <a:r>
              <a:rPr lang="en-US" sz="2300" dirty="0">
                <a:latin typeface="LMSans10" pitchFamily="32" charset="0"/>
              </a:rPr>
              <a:t>(zero beam loading)</a:t>
            </a:r>
          </a:p>
        </p:txBody>
      </p:sp>
      <p:graphicFrame>
        <p:nvGraphicFramePr>
          <p:cNvPr id="15363" name="Object 3"/>
          <p:cNvGraphicFramePr>
            <a:graphicFrameLocks noChangeAspect="1"/>
          </p:cNvGraphicFramePr>
          <p:nvPr/>
        </p:nvGraphicFramePr>
        <p:xfrm>
          <a:off x="4197601" y="2839978"/>
          <a:ext cx="1932480" cy="6970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r:id="rId4" imgW="1051200" imgH="382680" progId="">
                  <p:embed/>
                </p:oleObj>
              </mc:Choice>
              <mc:Fallback>
                <p:oleObj r:id="rId4" imgW="1051200" imgH="38268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7601" y="2839978"/>
                        <a:ext cx="1932480" cy="697033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4" name="Group 4"/>
          <p:cNvGraphicFramePr>
            <a:graphicFrameLocks noGrp="1"/>
          </p:cNvGraphicFramePr>
          <p:nvPr/>
        </p:nvGraphicFramePr>
        <p:xfrm>
          <a:off x="1634401" y="4010821"/>
          <a:ext cx="2846880" cy="2609556"/>
        </p:xfrm>
        <a:graphic>
          <a:graphicData uri="http://schemas.openxmlformats.org/drawingml/2006/table">
            <a:tbl>
              <a:tblPr/>
              <a:tblGrid>
                <a:gridCol w="1396800"/>
                <a:gridCol w="1450080"/>
              </a:tblGrid>
              <a:tr h="65238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</a:tabLst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81638" marR="81638" marT="56859" marB="42456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</a:tabLst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MSans10" pitchFamily="32" charset="0"/>
                          <a:ea typeface="Droid Sans Fallback" charset="0"/>
                          <a:cs typeface="Droid Sans Fallback" charset="0"/>
                        </a:rPr>
                        <a:t>721 MHz</a:t>
                      </a:r>
                    </a:p>
                  </a:txBody>
                  <a:tcPr marL="81638" marR="81638" marT="42456" marB="42456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  <a:tr h="65238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MSans10" pitchFamily="32" charset="0"/>
                          <a:ea typeface="Droid Sans Fallback" charset="0"/>
                          <a:cs typeface="Droid Sans Fallback" charset="0"/>
                        </a:rPr>
                        <a:t>Q=1 x 10</a:t>
                      </a:r>
                      <a:r>
                        <a:rPr kumimoji="0" lang="en-US" sz="2000" b="0" i="0" u="none" strike="noStrike" cap="none" normalizeH="0" baseline="33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MSans10" pitchFamily="32" charset="0"/>
                          <a:ea typeface="Droid Sans Fallback" charset="0"/>
                          <a:cs typeface="Droid Sans Fallback" charset="0"/>
                        </a:rPr>
                        <a:t>6</a:t>
                      </a:r>
                    </a:p>
                  </a:txBody>
                  <a:tcPr marL="81638" marR="81638" marT="42456" marB="42456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MSans10" pitchFamily="32" charset="0"/>
                          <a:ea typeface="Droid Sans Fallback" charset="0"/>
                          <a:cs typeface="Droid Sans Fallback" charset="0"/>
                        </a:rPr>
                        <a:t>250 kW</a:t>
                      </a:r>
                    </a:p>
                  </a:txBody>
                  <a:tcPr marL="81638" marR="81638" marT="42456" marB="42456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238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MSans10" pitchFamily="32" charset="0"/>
                          <a:ea typeface="Droid Sans Fallback" charset="0"/>
                          <a:cs typeface="Droid Sans Fallback" charset="0"/>
                        </a:rPr>
                        <a:t>Q=5 x 10</a:t>
                      </a:r>
                      <a:r>
                        <a:rPr kumimoji="0" lang="en-US" sz="2000" b="0" i="0" u="none" strike="noStrike" cap="none" normalizeH="0" baseline="33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MSans10" pitchFamily="32" charset="0"/>
                          <a:ea typeface="Droid Sans Fallback" charset="0"/>
                          <a:cs typeface="Droid Sans Fallback" charset="0"/>
                        </a:rPr>
                        <a:t>6</a:t>
                      </a:r>
                    </a:p>
                  </a:txBody>
                  <a:tcPr marL="81638" marR="81638" marT="42456" marB="42456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MSans10" pitchFamily="32" charset="0"/>
                          <a:ea typeface="Droid Sans Fallback" charset="0"/>
                          <a:cs typeface="Droid Sans Fallback" charset="0"/>
                        </a:rPr>
                        <a:t>50 kW</a:t>
                      </a:r>
                    </a:p>
                  </a:txBody>
                  <a:tcPr marL="81638" marR="81638" marT="42456" marB="42456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238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MSans10" pitchFamily="32" charset="0"/>
                          <a:ea typeface="Droid Sans Fallback" charset="0"/>
                          <a:cs typeface="Droid Sans Fallback" charset="0"/>
                        </a:rPr>
                        <a:t>Q=1 x 10</a:t>
                      </a:r>
                      <a:r>
                        <a:rPr kumimoji="0" lang="en-US" sz="2000" b="0" i="0" u="none" strike="noStrike" cap="none" normalizeH="0" baseline="33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MSans10" pitchFamily="32" charset="0"/>
                          <a:ea typeface="Droid Sans Fallback" charset="0"/>
                          <a:cs typeface="Droid Sans Fallback" charset="0"/>
                        </a:rPr>
                        <a:t>7</a:t>
                      </a:r>
                    </a:p>
                  </a:txBody>
                  <a:tcPr marL="81638" marR="81638" marT="42456" marB="42456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MSans10" pitchFamily="32" charset="0"/>
                          <a:ea typeface="Droid Sans Fallback" charset="0"/>
                          <a:cs typeface="Droid Sans Fallback" charset="0"/>
                        </a:rPr>
                        <a:t>25 kW</a:t>
                      </a:r>
                    </a:p>
                  </a:txBody>
                  <a:tcPr marL="81638" marR="81638" marT="42456" marB="42456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395" name="Text Box 35"/>
          <p:cNvSpPr txBox="1">
            <a:spLocks noChangeArrowheads="1"/>
          </p:cNvSpPr>
          <p:nvPr/>
        </p:nvSpPr>
        <p:spPr bwMode="auto">
          <a:xfrm>
            <a:off x="5437440" y="4657449"/>
            <a:ext cx="2545920" cy="826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9" tIns="40820" rIns="81639" bIns="4082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23000"/>
              </a:lnSpc>
            </a:pPr>
            <a:r>
              <a:rPr lang="en-US" sz="2000">
                <a:latin typeface="LMSans10" pitchFamily="32" charset="0"/>
              </a:rPr>
              <a:t>Commercial television </a:t>
            </a:r>
          </a:p>
          <a:p>
            <a:pPr>
              <a:lnSpc>
                <a:spcPct val="123000"/>
              </a:lnSpc>
            </a:pPr>
            <a:r>
              <a:rPr lang="en-US" sz="2000">
                <a:latin typeface="LMSans10" pitchFamily="32" charset="0"/>
              </a:rPr>
              <a:t>IOT @700 MHz</a:t>
            </a:r>
          </a:p>
        </p:txBody>
      </p:sp>
      <p:graphicFrame>
        <p:nvGraphicFramePr>
          <p:cNvPr id="15396" name="Object 36"/>
          <p:cNvGraphicFramePr>
            <a:graphicFrameLocks noChangeAspect="1"/>
          </p:cNvGraphicFramePr>
          <p:nvPr/>
        </p:nvGraphicFramePr>
        <p:xfrm>
          <a:off x="6428160" y="2796774"/>
          <a:ext cx="1920960" cy="6595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" r:id="rId6" imgW="1045800" imgH="361440" progId="">
                  <p:embed/>
                </p:oleObj>
              </mc:Choice>
              <mc:Fallback>
                <p:oleObj r:id="rId6" imgW="1045800" imgH="36144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8160" y="2796774"/>
                        <a:ext cx="1920960" cy="659589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97" name="Text Box 37"/>
          <p:cNvSpPr txBox="1">
            <a:spLocks noChangeArrowheads="1"/>
          </p:cNvSpPr>
          <p:nvPr/>
        </p:nvSpPr>
        <p:spPr bwMode="auto">
          <a:xfrm>
            <a:off x="7578000" y="2216393"/>
            <a:ext cx="1406880" cy="802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9" tIns="40820" rIns="81639" bIns="40820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23000"/>
              </a:lnSpc>
            </a:pPr>
            <a:r>
              <a:rPr lang="en-US" dirty="0">
                <a:latin typeface="LMSans10" pitchFamily="32" charset="0"/>
              </a:rPr>
              <a:t>Peak detuning</a:t>
            </a:r>
          </a:p>
        </p:txBody>
      </p:sp>
      <p:sp>
        <p:nvSpPr>
          <p:cNvPr id="15398" name="Line 38"/>
          <p:cNvSpPr>
            <a:spLocks noChangeShapeType="1"/>
          </p:cNvSpPr>
          <p:nvPr/>
        </p:nvSpPr>
        <p:spPr bwMode="auto">
          <a:xfrm flipH="1">
            <a:off x="8045280" y="2560589"/>
            <a:ext cx="236160" cy="26786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2945" tIns="41473" rIns="82945" bIns="41473"/>
          <a:lstStyle/>
          <a:p>
            <a:endParaRPr lang="en-GB"/>
          </a:p>
        </p:txBody>
      </p:sp>
      <p:sp>
        <p:nvSpPr>
          <p:cNvPr id="15399" name="Line 39"/>
          <p:cNvSpPr>
            <a:spLocks noChangeShapeType="1"/>
          </p:cNvSpPr>
          <p:nvPr/>
        </p:nvSpPr>
        <p:spPr bwMode="auto">
          <a:xfrm flipH="1">
            <a:off x="5250240" y="5645392"/>
            <a:ext cx="1247040" cy="1441"/>
          </a:xfrm>
          <a:prstGeom prst="line">
            <a:avLst/>
          </a:prstGeom>
          <a:noFill/>
          <a:ln w="5472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2945" tIns="41473" rIns="82945" bIns="41473"/>
          <a:lstStyle/>
          <a:p>
            <a:endParaRPr lang="en-GB"/>
          </a:p>
        </p:txBody>
      </p:sp>
      <p:sp>
        <p:nvSpPr>
          <p:cNvPr id="15400" name="Text Box 40"/>
          <p:cNvSpPr txBox="1">
            <a:spLocks noChangeArrowheads="1"/>
          </p:cNvSpPr>
          <p:nvPr/>
        </p:nvSpPr>
        <p:spPr bwMode="auto">
          <a:xfrm>
            <a:off x="1143361" y="1049871"/>
            <a:ext cx="6818400" cy="101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23000"/>
              </a:lnSpc>
            </a:pPr>
            <a:r>
              <a:rPr lang="en-US" sz="2300" dirty="0">
                <a:latin typeface="LMSans10" pitchFamily="32" charset="0"/>
              </a:rPr>
              <a:t>5 MeV injector → </a:t>
            </a:r>
            <a:r>
              <a:rPr lang="en-US" sz="2300" dirty="0" err="1">
                <a:latin typeface="LMSans10" pitchFamily="32" charset="0"/>
              </a:rPr>
              <a:t>P</a:t>
            </a:r>
            <a:r>
              <a:rPr lang="en-US" sz="2300" baseline="-33000" dirty="0" err="1">
                <a:latin typeface="LMSans10" pitchFamily="32" charset="0"/>
              </a:rPr>
              <a:t>beam</a:t>
            </a:r>
            <a:r>
              <a:rPr lang="en-US" sz="2300" dirty="0">
                <a:latin typeface="LMSans10" pitchFamily="32" charset="0"/>
              </a:rPr>
              <a:t> ~ 50 kW (10 mA)</a:t>
            </a:r>
          </a:p>
          <a:p>
            <a:pPr>
              <a:lnSpc>
                <a:spcPct val="123000"/>
              </a:lnSpc>
            </a:pPr>
            <a:r>
              <a:rPr lang="en-US" sz="2300" dirty="0">
                <a:latin typeface="LMSans10" pitchFamily="32" charset="0"/>
              </a:rPr>
              <a:t>	Will need higher powers if we go to 100 mA+</a:t>
            </a:r>
          </a:p>
        </p:txBody>
      </p:sp>
      <p:sp>
        <p:nvSpPr>
          <p:cNvPr id="15401" name="Line 41"/>
          <p:cNvSpPr>
            <a:spLocks noChangeShapeType="1"/>
          </p:cNvSpPr>
          <p:nvPr/>
        </p:nvSpPr>
        <p:spPr bwMode="auto">
          <a:xfrm>
            <a:off x="444960" y="1392627"/>
            <a:ext cx="470880" cy="1440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2945" tIns="41473" rIns="82945" bIns="41473"/>
          <a:lstStyle/>
          <a:p>
            <a:endParaRPr lang="en-GB"/>
          </a:p>
        </p:txBody>
      </p:sp>
      <p:sp>
        <p:nvSpPr>
          <p:cNvPr id="15402" name="Line 42"/>
          <p:cNvSpPr>
            <a:spLocks noChangeShapeType="1"/>
          </p:cNvSpPr>
          <p:nvPr/>
        </p:nvSpPr>
        <p:spPr bwMode="auto">
          <a:xfrm>
            <a:off x="411841" y="3221619"/>
            <a:ext cx="470880" cy="1440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2945" tIns="41473" rIns="82945" bIns="41473"/>
          <a:lstStyle/>
          <a:p>
            <a:endParaRPr lang="en-GB"/>
          </a:p>
        </p:txBody>
      </p:sp>
      <p:sp>
        <p:nvSpPr>
          <p:cNvPr id="15403" name="Text Box 43"/>
          <p:cNvSpPr txBox="1">
            <a:spLocks noChangeArrowheads="1"/>
          </p:cNvSpPr>
          <p:nvPr/>
        </p:nvSpPr>
        <p:spPr bwMode="auto">
          <a:xfrm>
            <a:off x="5415841" y="5893099"/>
            <a:ext cx="3401280" cy="826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23000"/>
              </a:lnSpc>
            </a:pPr>
            <a:r>
              <a:rPr lang="en-US" sz="2000">
                <a:latin typeface="LMSans10" pitchFamily="32" charset="0"/>
              </a:rPr>
              <a:t>Reach steady state with increasing beam current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LMRoman10" charset="0"/>
              </a:rPr>
              <a:t>RF Power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26551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995040" y="1160762"/>
            <a:ext cx="4158720" cy="1198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9" tIns="40820" rIns="81639" bIns="4082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23000"/>
              </a:lnSpc>
            </a:pPr>
            <a:r>
              <a:rPr lang="en-US" sz="2000" dirty="0">
                <a:latin typeface="LMSans10" pitchFamily="32" charset="0"/>
              </a:rPr>
              <a:t>Use of IOTs </a:t>
            </a:r>
            <a:r>
              <a:rPr lang="en-US" sz="2000" dirty="0" smtClean="0">
                <a:latin typeface="LMSans10" pitchFamily="32" charset="0"/>
              </a:rPr>
              <a:t>~ 50-100 </a:t>
            </a:r>
            <a:r>
              <a:rPr lang="en-US" sz="2000" dirty="0">
                <a:latin typeface="LMSans10" pitchFamily="32" charset="0"/>
              </a:rPr>
              <a:t>kW at 700 MHz</a:t>
            </a:r>
          </a:p>
          <a:p>
            <a:pPr>
              <a:lnSpc>
                <a:spcPct val="123000"/>
              </a:lnSpc>
            </a:pPr>
            <a:r>
              <a:rPr lang="en-US" sz="2000" dirty="0">
                <a:latin typeface="LMSans10" pitchFamily="32" charset="0"/>
              </a:rPr>
              <a:t>	High efficiency, low cost</a:t>
            </a:r>
          </a:p>
          <a:p>
            <a:pPr>
              <a:lnSpc>
                <a:spcPct val="123000"/>
              </a:lnSpc>
            </a:pPr>
            <a:r>
              <a:rPr lang="en-US" sz="2000" dirty="0">
                <a:latin typeface="LMSans10" pitchFamily="32" charset="0"/>
              </a:rPr>
              <a:t>	Amplitude and phase stability</a:t>
            </a: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4320" y="3401637"/>
            <a:ext cx="2617920" cy="2194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6452641" y="2744928"/>
            <a:ext cx="2450880" cy="692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9" tIns="40820" rIns="81639" bIns="4082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 algn="ctr">
              <a:lnSpc>
                <a:spcPct val="123000"/>
              </a:lnSpc>
            </a:pPr>
            <a:r>
              <a:rPr lang="en-US">
                <a:latin typeface="LMSans10" pitchFamily="32" charset="0"/>
              </a:rPr>
              <a:t>50 kW TV Amplifier, BNL</a:t>
            </a:r>
          </a:p>
          <a:p>
            <a:pPr algn="ctr">
              <a:lnSpc>
                <a:spcPct val="123000"/>
              </a:lnSpc>
            </a:pPr>
            <a:r>
              <a:rPr lang="en-US">
                <a:latin typeface="LMSans10" pitchFamily="32" charset="0"/>
              </a:rPr>
              <a:t>At 700 MHz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03" y="2391864"/>
            <a:ext cx="5636994" cy="4115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LMRoman10" charset="0"/>
              </a:rPr>
              <a:t>RF Power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90825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760" y="3548533"/>
            <a:ext cx="8294400" cy="2298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4766400" y="3673827"/>
            <a:ext cx="1533600" cy="38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9" tIns="40820" rIns="81639" bIns="40820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23000"/>
              </a:lnSpc>
            </a:pPr>
            <a:r>
              <a:rPr lang="en-US">
                <a:latin typeface="+mn-lt"/>
              </a:rPr>
              <a:t>Phase separator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6596640" y="2857260"/>
            <a:ext cx="1872000" cy="387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9" tIns="40820" rIns="81639" bIns="40820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23000"/>
              </a:lnSpc>
            </a:pPr>
            <a:r>
              <a:rPr lang="en-US">
                <a:latin typeface="+mn-lt"/>
              </a:rPr>
              <a:t>To cryo distribution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1370880" y="3577336"/>
            <a:ext cx="1212480" cy="387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9" tIns="40820" rIns="81639" bIns="4082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23000"/>
              </a:lnSpc>
            </a:pPr>
            <a:r>
              <a:rPr lang="en-US">
                <a:latin typeface="+mn-lt"/>
              </a:rPr>
              <a:t>Cryo fill line</a:t>
            </a:r>
          </a:p>
        </p:txBody>
      </p:sp>
      <p:sp>
        <p:nvSpPr>
          <p:cNvPr id="17414" name="Line 6"/>
          <p:cNvSpPr>
            <a:spLocks noChangeShapeType="1"/>
          </p:cNvSpPr>
          <p:nvPr/>
        </p:nvSpPr>
        <p:spPr bwMode="auto">
          <a:xfrm>
            <a:off x="2157120" y="3964737"/>
            <a:ext cx="745920" cy="463729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2945" tIns="41473" rIns="82945" bIns="41473"/>
          <a:lstStyle/>
          <a:p>
            <a:endParaRPr lang="en-GB"/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>
            <a:off x="6336000" y="4062667"/>
            <a:ext cx="745920" cy="463729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2945" tIns="41473" rIns="82945" bIns="41473"/>
          <a:lstStyle/>
          <a:p>
            <a:endParaRPr lang="en-GB"/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 flipH="1">
            <a:off x="7214400" y="3246101"/>
            <a:ext cx="501120" cy="685512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2945" tIns="41473" rIns="82945" bIns="41473"/>
          <a:lstStyle/>
          <a:p>
            <a:endParaRPr lang="en-GB"/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587520" y="1290375"/>
            <a:ext cx="6937920" cy="1198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9" tIns="40820" rIns="81639" bIns="4082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23000"/>
              </a:lnSpc>
            </a:pPr>
            <a:r>
              <a:rPr lang="en-US" sz="2000" dirty="0">
                <a:latin typeface="+mn-lt"/>
              </a:rPr>
              <a:t>Can use the SPL like </a:t>
            </a:r>
            <a:r>
              <a:rPr lang="en-US" sz="2000" dirty="0" err="1">
                <a:latin typeface="+mn-lt"/>
              </a:rPr>
              <a:t>cryo</a:t>
            </a:r>
            <a:r>
              <a:rPr lang="en-US" sz="2000" dirty="0">
                <a:latin typeface="+mn-lt"/>
              </a:rPr>
              <a:t> distribution system</a:t>
            </a:r>
          </a:p>
          <a:p>
            <a:pPr>
              <a:lnSpc>
                <a:spcPct val="123000"/>
              </a:lnSpc>
            </a:pPr>
            <a:endParaRPr lang="en-US" sz="2000" dirty="0">
              <a:latin typeface="+mn-lt"/>
            </a:endParaRPr>
          </a:p>
          <a:p>
            <a:pPr>
              <a:lnSpc>
                <a:spcPct val="123000"/>
              </a:lnSpc>
            </a:pPr>
            <a:r>
              <a:rPr lang="en-US" sz="2000" dirty="0">
                <a:latin typeface="+mn-lt"/>
              </a:rPr>
              <a:t>No slope at the C-TF → the distribution line can be in center ?</a:t>
            </a: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4309921" y="5895979"/>
            <a:ext cx="4547520" cy="420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9" tIns="40820" rIns="81639" bIns="4082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23000"/>
              </a:lnSpc>
            </a:pPr>
            <a:r>
              <a:rPr lang="en-US">
                <a:latin typeface="+mn-lt"/>
              </a:rPr>
              <a:t>V. Parma, Design review of short cryomodule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LMRomanCaps10" charset="0"/>
              </a:rPr>
              <a:t>Cryogenic System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85459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Assumptions for LHeC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LHeC</a:t>
            </a:r>
            <a:r>
              <a:rPr lang="en-GB" dirty="0" smtClean="0"/>
              <a:t> with Linac-Ring Option</a:t>
            </a:r>
          </a:p>
          <a:p>
            <a:r>
              <a:rPr lang="en-GB" dirty="0" smtClean="0"/>
              <a:t>Linac with Energy Recovery</a:t>
            </a:r>
          </a:p>
          <a:p>
            <a:r>
              <a:rPr lang="en-GB" dirty="0" err="1" smtClean="0"/>
              <a:t>LHeC</a:t>
            </a:r>
            <a:r>
              <a:rPr lang="en-GB" dirty="0" smtClean="0"/>
              <a:t> parameters: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011627"/>
              </p:ext>
            </p:extLst>
          </p:nvPr>
        </p:nvGraphicFramePr>
        <p:xfrm>
          <a:off x="1187624" y="2907248"/>
          <a:ext cx="6096000" cy="3114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Units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Protons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RR e-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LR e-</a:t>
                      </a:r>
                      <a:endParaRPr lang="en-GB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Energy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[GeV]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7000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60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60</a:t>
                      </a:r>
                      <a:endParaRPr lang="en-GB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Frequency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[MHz]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400.79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721.42</a:t>
                      </a:r>
                      <a:r>
                        <a:rPr lang="en-GB" sz="1400" baseline="0" dirty="0" smtClean="0"/>
                        <a:t>    or    1322.6</a:t>
                      </a:r>
                      <a:endParaRPr lang="en-GB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Norm. </a:t>
                      </a:r>
                      <a:r>
                        <a:rPr lang="el-GR" sz="1400" i="1" dirty="0" smtClean="0"/>
                        <a:t>ε</a:t>
                      </a:r>
                      <a:endParaRPr lang="en-GB" sz="14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[mm]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3.75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50</a:t>
                      </a:r>
                      <a:endParaRPr lang="en-GB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 err="1" smtClean="0"/>
                        <a:t>I</a:t>
                      </a:r>
                      <a:r>
                        <a:rPr lang="en-GB" sz="1400" baseline="-25000" dirty="0" err="1" smtClean="0"/>
                        <a:t>beam</a:t>
                      </a:r>
                      <a:endParaRPr lang="en-GB" sz="14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[mA]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&gt;500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100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6.6</a:t>
                      </a:r>
                      <a:endParaRPr lang="en-GB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Bunch spacing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[ns]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25, 50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50</a:t>
                      </a:r>
                      <a:endParaRPr lang="en-GB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Bunch population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1.7</a:t>
                      </a:r>
                      <a:r>
                        <a:rPr lang="en-GB" sz="1400" baseline="0" dirty="0" smtClean="0"/>
                        <a:t>· </a:t>
                      </a:r>
                      <a:r>
                        <a:rPr lang="en-GB" sz="1400" dirty="0" smtClean="0"/>
                        <a:t>10</a:t>
                      </a:r>
                      <a:r>
                        <a:rPr lang="en-GB" sz="1400" baseline="30000" dirty="0" smtClean="0"/>
                        <a:t>11</a:t>
                      </a:r>
                      <a:endParaRPr lang="en-GB" sz="1400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3.1</a:t>
                      </a:r>
                      <a:r>
                        <a:rPr lang="en-GB" sz="1400" baseline="0" dirty="0" smtClean="0"/>
                        <a:t>· </a:t>
                      </a:r>
                      <a:r>
                        <a:rPr lang="en-GB" sz="1400" dirty="0" smtClean="0"/>
                        <a:t>10</a:t>
                      </a:r>
                      <a:r>
                        <a:rPr lang="en-GB" sz="1400" baseline="30000" dirty="0" smtClean="0"/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2.1· 10</a:t>
                      </a:r>
                      <a:r>
                        <a:rPr lang="en-GB" sz="1400" baseline="30000" dirty="0" smtClean="0"/>
                        <a:t>9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Bunch length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[mm]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75.5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0.3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0.3</a:t>
                      </a:r>
                      <a:endParaRPr lang="en-GB" sz="14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597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1281600" y="934659"/>
            <a:ext cx="5820480" cy="1841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9" tIns="40820" rIns="81639" bIns="4082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23000"/>
              </a:lnSpc>
            </a:pPr>
            <a:r>
              <a:rPr lang="en-US">
                <a:latin typeface="+mn-lt"/>
              </a:rPr>
              <a:t>Development of digital LLRF system (Cornell type ?)</a:t>
            </a:r>
          </a:p>
          <a:p>
            <a:pPr>
              <a:lnSpc>
                <a:spcPct val="123000"/>
              </a:lnSpc>
            </a:pPr>
            <a:r>
              <a:rPr lang="en-US">
                <a:latin typeface="+mn-lt"/>
              </a:rPr>
              <a:t>	Amplitude and phase stability at high Q</a:t>
            </a:r>
            <a:r>
              <a:rPr lang="en-US" baseline="-33000">
                <a:latin typeface="+mn-lt"/>
              </a:rPr>
              <a:t>0</a:t>
            </a:r>
            <a:r>
              <a:rPr lang="en-US">
                <a:latin typeface="+mn-lt"/>
              </a:rPr>
              <a:t> ~ 1 x 10</a:t>
            </a:r>
            <a:r>
              <a:rPr lang="en-US" baseline="33000">
                <a:latin typeface="+mn-lt"/>
              </a:rPr>
              <a:t>8</a:t>
            </a:r>
          </a:p>
          <a:p>
            <a:pPr>
              <a:lnSpc>
                <a:spcPct val="123000"/>
              </a:lnSpc>
            </a:pPr>
            <a:endParaRPr lang="en-US">
              <a:latin typeface="+mn-lt"/>
            </a:endParaRPr>
          </a:p>
          <a:p>
            <a:pPr>
              <a:lnSpc>
                <a:spcPct val="123000"/>
              </a:lnSpc>
            </a:pPr>
            <a:r>
              <a:rPr lang="en-US">
                <a:latin typeface="+mn-lt"/>
              </a:rPr>
              <a:t>Reliable operation with high beam currents + piezo tuners</a:t>
            </a:r>
          </a:p>
          <a:p>
            <a:pPr>
              <a:lnSpc>
                <a:spcPct val="123000"/>
              </a:lnSpc>
            </a:pPr>
            <a:r>
              <a:rPr lang="en-US">
                <a:latin typeface="+mn-lt"/>
              </a:rPr>
              <a:t>	In case of failure scenarios: cavity trips, arcs etc..</a:t>
            </a: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33" t="7024" r="9795" b="14278"/>
          <a:stretch>
            <a:fillRect/>
          </a:stretch>
        </p:blipFill>
        <p:spPr bwMode="auto">
          <a:xfrm>
            <a:off x="1483301" y="2780928"/>
            <a:ext cx="6746400" cy="3449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12733" t="7024" r="9795" b="14278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1922502" y="3007033"/>
            <a:ext cx="4713120" cy="446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9" tIns="40820" rIns="81639" bIns="4082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23000"/>
              </a:lnSpc>
            </a:pPr>
            <a:r>
              <a:rPr lang="en-US" sz="2000" b="1">
                <a:latin typeface="LMSans10" pitchFamily="32" charset="0"/>
              </a:rPr>
              <a:t>9-cell cavities at HoBiCaT, Liepe et al.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 rot="16140000">
            <a:off x="-280815" y="4350714"/>
            <a:ext cx="2210632" cy="387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9" tIns="40820" rIns="81639" bIns="4082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23000"/>
              </a:lnSpc>
            </a:pPr>
            <a:r>
              <a:rPr lang="en-US">
                <a:latin typeface="LMSans10" pitchFamily="32" charset="0"/>
              </a:rPr>
              <a:t>Rms amplitude stability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1055621" y="5361679"/>
            <a:ext cx="472320" cy="387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9" tIns="40820" rIns="81639" bIns="40820"/>
          <a:lstStyle/>
          <a:p>
            <a:pPr>
              <a:lnSpc>
                <a:spcPct val="123000"/>
              </a:lnSpc>
            </a:pPr>
            <a:r>
              <a:rPr lang="en-US">
                <a:solidFill>
                  <a:srgbClr val="000000"/>
                </a:solidFill>
                <a:latin typeface="LMSans10" pitchFamily="32" charset="0"/>
                <a:ea typeface="Droid Sans Fallback" charset="0"/>
                <a:cs typeface="Droid Sans Fallback" charset="0"/>
              </a:rPr>
              <a:t>10</a:t>
            </a:r>
            <a:r>
              <a:rPr lang="en-US" baseline="33000">
                <a:solidFill>
                  <a:srgbClr val="000000"/>
                </a:solidFill>
                <a:latin typeface="LMSans10" pitchFamily="32" charset="0"/>
                <a:ea typeface="Droid Sans Fallback" charset="0"/>
                <a:cs typeface="Droid Sans Fallback" charset="0"/>
              </a:rPr>
              <a:t>-4</a:t>
            </a: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1055621" y="4643045"/>
            <a:ext cx="472320" cy="38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9" tIns="40820" rIns="81639" bIns="40820"/>
          <a:lstStyle/>
          <a:p>
            <a:pPr>
              <a:lnSpc>
                <a:spcPct val="123000"/>
              </a:lnSpc>
            </a:pPr>
            <a:r>
              <a:rPr lang="en-US">
                <a:solidFill>
                  <a:srgbClr val="000000"/>
                </a:solidFill>
                <a:latin typeface="LMSans10" pitchFamily="32" charset="0"/>
                <a:ea typeface="Droid Sans Fallback" charset="0"/>
                <a:cs typeface="Droid Sans Fallback" charset="0"/>
              </a:rPr>
              <a:t>10</a:t>
            </a:r>
            <a:r>
              <a:rPr lang="en-US" baseline="33000">
                <a:solidFill>
                  <a:srgbClr val="000000"/>
                </a:solidFill>
                <a:latin typeface="LMSans10" pitchFamily="32" charset="0"/>
                <a:ea typeface="Droid Sans Fallback" charset="0"/>
                <a:cs typeface="Droid Sans Fallback" charset="0"/>
              </a:rPr>
              <a:t>-3</a:t>
            </a: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1055621" y="4022339"/>
            <a:ext cx="472320" cy="387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9" tIns="40820" rIns="81639" bIns="40820"/>
          <a:lstStyle/>
          <a:p>
            <a:pPr>
              <a:lnSpc>
                <a:spcPct val="123000"/>
              </a:lnSpc>
            </a:pPr>
            <a:r>
              <a:rPr lang="en-US">
                <a:solidFill>
                  <a:srgbClr val="000000"/>
                </a:solidFill>
                <a:latin typeface="LMSans10" pitchFamily="32" charset="0"/>
                <a:ea typeface="Droid Sans Fallback" charset="0"/>
                <a:cs typeface="Droid Sans Fallback" charset="0"/>
              </a:rPr>
              <a:t>10</a:t>
            </a:r>
            <a:r>
              <a:rPr lang="en-US" baseline="33000">
                <a:solidFill>
                  <a:srgbClr val="000000"/>
                </a:solidFill>
                <a:latin typeface="LMSans10" pitchFamily="32" charset="0"/>
                <a:ea typeface="Droid Sans Fallback" charset="0"/>
                <a:cs typeface="Droid Sans Fallback" charset="0"/>
              </a:rPr>
              <a:t>-2</a:t>
            </a:r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1055621" y="3336827"/>
            <a:ext cx="472320" cy="387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9" tIns="40820" rIns="81639" bIns="40820"/>
          <a:lstStyle/>
          <a:p>
            <a:pPr>
              <a:lnSpc>
                <a:spcPct val="123000"/>
              </a:lnSpc>
            </a:pPr>
            <a:r>
              <a:rPr lang="en-US">
                <a:solidFill>
                  <a:srgbClr val="000000"/>
                </a:solidFill>
                <a:latin typeface="LMSans10" pitchFamily="32" charset="0"/>
                <a:ea typeface="Droid Sans Fallback" charset="0"/>
                <a:cs typeface="Droid Sans Fallback" charset="0"/>
              </a:rPr>
              <a:t>10</a:t>
            </a:r>
            <a:r>
              <a:rPr lang="en-US" baseline="33000">
                <a:solidFill>
                  <a:srgbClr val="000000"/>
                </a:solidFill>
                <a:latin typeface="LMSans10" pitchFamily="32" charset="0"/>
                <a:ea typeface="Droid Sans Fallback" charset="0"/>
                <a:cs typeface="Droid Sans Fallback" charset="0"/>
              </a:rPr>
              <a:t>-1</a:t>
            </a:r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3993121" y="6309303"/>
            <a:ext cx="1637280" cy="38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9" tIns="40820" rIns="81639" bIns="40820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23000"/>
              </a:lnSpc>
            </a:pPr>
            <a:r>
              <a:rPr lang="en-US">
                <a:latin typeface="LMSans10" pitchFamily="32" charset="0"/>
              </a:rPr>
              <a:t>Propotional Gain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LMRomanCaps10" charset="0"/>
              </a:rPr>
              <a:t>RF Controls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36774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1"/>
          <p:cNvSpPr txBox="1">
            <a:spLocks noChangeArrowheads="1"/>
          </p:cNvSpPr>
          <p:nvPr/>
        </p:nvSpPr>
        <p:spPr bwMode="auto">
          <a:xfrm>
            <a:off x="535680" y="135374"/>
            <a:ext cx="2646720" cy="64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9" tIns="40820" rIns="81639" bIns="4082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16000"/>
              </a:lnSpc>
            </a:pPr>
            <a:endParaRPr lang="en-US" sz="3200" dirty="0">
              <a:latin typeface="LMRomanCaps10" charset="0"/>
            </a:endParaRPr>
          </a:p>
        </p:txBody>
      </p:sp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509227" y="1268760"/>
            <a:ext cx="7742880" cy="3129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9" tIns="40820" rIns="81639" bIns="4082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23000"/>
              </a:lnSpc>
            </a:pPr>
            <a:r>
              <a:rPr lang="en-US" dirty="0">
                <a:latin typeface="+mn-lt"/>
              </a:rPr>
              <a:t>Slow failures (for example: power cut)</a:t>
            </a:r>
          </a:p>
          <a:p>
            <a:pPr>
              <a:lnSpc>
                <a:spcPct val="123000"/>
              </a:lnSpc>
            </a:pPr>
            <a:r>
              <a:rPr lang="en-US" dirty="0">
                <a:latin typeface="+mn-lt"/>
              </a:rPr>
              <a:t>	</a:t>
            </a:r>
            <a:r>
              <a:rPr lang="en-US" i="1" dirty="0" err="1">
                <a:latin typeface="+mn-lt"/>
              </a:rPr>
              <a:t>Q</a:t>
            </a:r>
            <a:r>
              <a:rPr lang="en-US" baseline="-25000" dirty="0" err="1">
                <a:latin typeface="+mn-lt"/>
              </a:rPr>
              <a:t>ext</a:t>
            </a:r>
            <a:r>
              <a:rPr lang="en-US" dirty="0">
                <a:latin typeface="+mn-lt"/>
              </a:rPr>
              <a:t> is very high → perhaps need to do nothing</a:t>
            </a:r>
          </a:p>
          <a:p>
            <a:pPr>
              <a:lnSpc>
                <a:spcPct val="123000"/>
              </a:lnSpc>
            </a:pPr>
            <a:endParaRPr lang="en-US" dirty="0">
              <a:latin typeface="+mn-lt"/>
            </a:endParaRPr>
          </a:p>
          <a:p>
            <a:pPr>
              <a:lnSpc>
                <a:spcPct val="123000"/>
              </a:lnSpc>
            </a:pPr>
            <a:r>
              <a:rPr lang="en-US" dirty="0">
                <a:latin typeface="+mn-lt"/>
              </a:rPr>
              <a:t>Fast failures (coupler arc)</a:t>
            </a:r>
          </a:p>
          <a:p>
            <a:pPr>
              <a:lnSpc>
                <a:spcPct val="123000"/>
              </a:lnSpc>
            </a:pPr>
            <a:r>
              <a:rPr lang="en-US" dirty="0">
                <a:latin typeface="+mn-lt"/>
              </a:rPr>
              <a:t>	If single cavity → additional RF power maybe ok</a:t>
            </a:r>
          </a:p>
          <a:p>
            <a:pPr>
              <a:lnSpc>
                <a:spcPct val="123000"/>
              </a:lnSpc>
            </a:pPr>
            <a:r>
              <a:rPr lang="en-US" dirty="0">
                <a:latin typeface="+mn-lt"/>
              </a:rPr>
              <a:t>	Reduce beam currents or </a:t>
            </a:r>
            <a:r>
              <a:rPr lang="en-US" dirty="0" err="1">
                <a:latin typeface="+mn-lt"/>
              </a:rPr>
              <a:t>cav</a:t>
            </a:r>
            <a:r>
              <a:rPr lang="en-US" dirty="0">
                <a:latin typeface="+mn-lt"/>
              </a:rPr>
              <a:t> gradients gradually</a:t>
            </a:r>
          </a:p>
          <a:p>
            <a:pPr>
              <a:lnSpc>
                <a:spcPct val="123000"/>
              </a:lnSpc>
            </a:pPr>
            <a:r>
              <a:rPr lang="en-US" dirty="0">
                <a:latin typeface="+mn-lt"/>
              </a:rPr>
              <a:t>	</a:t>
            </a:r>
          </a:p>
          <a:p>
            <a:pPr>
              <a:lnSpc>
                <a:spcPct val="123000"/>
              </a:lnSpc>
            </a:pPr>
            <a:r>
              <a:rPr lang="en-US" dirty="0">
                <a:latin typeface="+mn-lt"/>
              </a:rPr>
              <a:t>	If entire LINAC → lot of RF power</a:t>
            </a:r>
          </a:p>
          <a:p>
            <a:pPr>
              <a:lnSpc>
                <a:spcPct val="123000"/>
              </a:lnSpc>
            </a:pPr>
            <a:r>
              <a:rPr lang="en-US" dirty="0">
                <a:latin typeface="+mn-lt"/>
              </a:rPr>
              <a:t>	Perhaps play with 2-LINAC </a:t>
            </a:r>
            <a:r>
              <a:rPr lang="en-US" dirty="0" smtClean="0">
                <a:latin typeface="+mn-lt"/>
              </a:rPr>
              <a:t>configuration </a:t>
            </a:r>
            <a:r>
              <a:rPr lang="en-US" dirty="0">
                <a:latin typeface="+mn-lt"/>
              </a:rPr>
              <a:t>for safe extraction of high energy beam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LMRomanCaps10" charset="0"/>
              </a:rPr>
              <a:t>RF Failures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80046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797296" y="1124744"/>
            <a:ext cx="7084800" cy="4667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9" tIns="40820" rIns="81639" bIns="4082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23000"/>
              </a:lnSpc>
            </a:pPr>
            <a:r>
              <a:rPr lang="en-US" dirty="0">
                <a:latin typeface="+mn-lt"/>
              </a:rPr>
              <a:t>If: </a:t>
            </a:r>
          </a:p>
          <a:p>
            <a:pPr>
              <a:lnSpc>
                <a:spcPct val="123000"/>
              </a:lnSpc>
            </a:pPr>
            <a:r>
              <a:rPr lang="en-US" dirty="0">
                <a:latin typeface="+mn-lt"/>
              </a:rPr>
              <a:t>	SPL R&amp;D CM can be used, then very fast turn-around (cheap option)</a:t>
            </a:r>
          </a:p>
          <a:p>
            <a:pPr>
              <a:lnSpc>
                <a:spcPct val="123000"/>
              </a:lnSpc>
            </a:pPr>
            <a:r>
              <a:rPr lang="en-US" dirty="0">
                <a:latin typeface="+mn-lt"/>
              </a:rPr>
              <a:t>Else: 	</a:t>
            </a:r>
          </a:p>
          <a:p>
            <a:pPr>
              <a:lnSpc>
                <a:spcPct val="123000"/>
              </a:lnSpc>
            </a:pPr>
            <a:r>
              <a:rPr lang="en-US" dirty="0">
                <a:latin typeface="+mn-lt"/>
              </a:rPr>
              <a:t>	3-4 years of engineering &amp; development (SRF + beam line)</a:t>
            </a:r>
          </a:p>
          <a:p>
            <a:pPr>
              <a:lnSpc>
                <a:spcPct val="123000"/>
              </a:lnSpc>
            </a:pPr>
            <a:endParaRPr lang="en-US" dirty="0">
              <a:latin typeface="+mn-lt"/>
            </a:endParaRPr>
          </a:p>
          <a:p>
            <a:pPr>
              <a:lnSpc>
                <a:spcPct val="123000"/>
              </a:lnSpc>
            </a:pPr>
            <a:endParaRPr lang="en-US" dirty="0">
              <a:latin typeface="+mn-lt"/>
            </a:endParaRPr>
          </a:p>
          <a:p>
            <a:pPr>
              <a:lnSpc>
                <a:spcPct val="123000"/>
              </a:lnSpc>
            </a:pPr>
            <a:endParaRPr lang="en-US" dirty="0">
              <a:latin typeface="+mn-lt"/>
            </a:endParaRPr>
          </a:p>
          <a:p>
            <a:pPr>
              <a:lnSpc>
                <a:spcPct val="123000"/>
              </a:lnSpc>
            </a:pPr>
            <a:r>
              <a:rPr lang="en-US" dirty="0">
                <a:latin typeface="+mn-lt"/>
              </a:rPr>
              <a:t>The costs should be directly derived from SPL CM construction (&lt; 5 MCHF ?)</a:t>
            </a:r>
          </a:p>
          <a:p>
            <a:pPr>
              <a:lnSpc>
                <a:spcPct val="123000"/>
              </a:lnSpc>
            </a:pPr>
            <a:r>
              <a:rPr lang="en-US" dirty="0">
                <a:latin typeface="+mn-lt"/>
              </a:rPr>
              <a:t>	Do we need high power couplers ?</a:t>
            </a:r>
          </a:p>
          <a:p>
            <a:pPr>
              <a:lnSpc>
                <a:spcPct val="123000"/>
              </a:lnSpc>
            </a:pPr>
            <a:endParaRPr lang="en-US" dirty="0">
              <a:latin typeface="+mn-lt"/>
            </a:endParaRPr>
          </a:p>
          <a:p>
            <a:pPr>
              <a:lnSpc>
                <a:spcPct val="123000"/>
              </a:lnSpc>
            </a:pPr>
            <a:r>
              <a:rPr lang="en-US" dirty="0">
                <a:latin typeface="+mn-lt"/>
              </a:rPr>
              <a:t>R&amp;D of HOM couplers</a:t>
            </a:r>
          </a:p>
          <a:p>
            <a:pPr>
              <a:lnSpc>
                <a:spcPct val="123000"/>
              </a:lnSpc>
            </a:pPr>
            <a:r>
              <a:rPr lang="en-US" dirty="0">
                <a:latin typeface="+mn-lt"/>
              </a:rPr>
              <a:t>	Will be needed for probing high current &amp; CW</a:t>
            </a:r>
          </a:p>
          <a:p>
            <a:pPr>
              <a:lnSpc>
                <a:spcPct val="123000"/>
              </a:lnSpc>
            </a:pPr>
            <a:endParaRPr lang="en-US" dirty="0">
              <a:latin typeface="+mn-lt"/>
            </a:endParaRPr>
          </a:p>
          <a:p>
            <a:pPr>
              <a:lnSpc>
                <a:spcPct val="123000"/>
              </a:lnSpc>
            </a:pPr>
            <a:r>
              <a:rPr lang="en-US" u="sng" dirty="0">
                <a:latin typeface="+mn-lt"/>
              </a:rPr>
              <a:t>Key question: where to place the ERL-TF to have maximum flexibility ?</a:t>
            </a:r>
          </a:p>
          <a:p>
            <a:pPr>
              <a:lnSpc>
                <a:spcPct val="123000"/>
              </a:lnSpc>
            </a:pPr>
            <a:endParaRPr lang="en-US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LMRomanCaps10" charset="0"/>
              </a:rPr>
              <a:t>Timeline &amp; Costs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95507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24744"/>
            <a:ext cx="8682168" cy="540060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We are </a:t>
            </a:r>
            <a:r>
              <a:rPr lang="en-GB" dirty="0" smtClean="0"/>
              <a:t>beginners </a:t>
            </a:r>
            <a:r>
              <a:rPr lang="en-GB" dirty="0" smtClean="0"/>
              <a:t>(well, I am) – </a:t>
            </a:r>
            <a:r>
              <a:rPr lang="en-GB" dirty="0" smtClean="0"/>
              <a:t>but there are many ERL’s and ERL TF’s out there</a:t>
            </a:r>
          </a:p>
          <a:p>
            <a:r>
              <a:rPr lang="en-GB" dirty="0" smtClean="0"/>
              <a:t>… and of course expertise which will help us with the LHeC ERL</a:t>
            </a:r>
          </a:p>
          <a:p>
            <a:r>
              <a:rPr lang="en-GB" dirty="0" smtClean="0"/>
              <a:t>We need you!</a:t>
            </a:r>
          </a:p>
          <a:p>
            <a:r>
              <a:rPr lang="en-GB" dirty="0" smtClean="0"/>
              <a:t>I very strongly </a:t>
            </a:r>
            <a:r>
              <a:rPr lang="en-GB" dirty="0" smtClean="0"/>
              <a:t>recommend the </a:t>
            </a:r>
            <a:r>
              <a:rPr lang="en-GB" dirty="0" smtClean="0"/>
              <a:t>lower frequency (721 MHz) for transverse beam stability!</a:t>
            </a:r>
          </a:p>
          <a:p>
            <a:r>
              <a:rPr lang="en-GB" dirty="0" smtClean="0"/>
              <a:t>There is interesting R&amp;D – synergetic with other activities.</a:t>
            </a:r>
          </a:p>
          <a:p>
            <a:r>
              <a:rPr lang="en-GB" dirty="0" smtClean="0"/>
              <a:t>A dedicated </a:t>
            </a:r>
            <a:r>
              <a:rPr lang="en-GB" dirty="0" smtClean="0"/>
              <a:t>ERL-TF dedicated looks </a:t>
            </a:r>
            <a:r>
              <a:rPr lang="en-GB" dirty="0" smtClean="0"/>
              <a:t>attractive, serves many purposes </a:t>
            </a:r>
            <a:r>
              <a:rPr lang="en-GB" dirty="0" smtClean="0"/>
              <a:t>and </a:t>
            </a:r>
            <a:r>
              <a:rPr lang="en-GB" dirty="0" smtClean="0"/>
              <a:t>is complementary </a:t>
            </a:r>
            <a:r>
              <a:rPr lang="en-GB" dirty="0" smtClean="0"/>
              <a:t>to other facilities.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31840" y="6309320"/>
            <a:ext cx="25006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Thank you very much!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968988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15616" y="116632"/>
            <a:ext cx="6624736" cy="579481"/>
          </a:xfrm>
        </p:spPr>
        <p:txBody>
          <a:bodyPr>
            <a:noAutofit/>
          </a:bodyPr>
          <a:lstStyle/>
          <a:p>
            <a:r>
              <a:rPr lang="en-GB" sz="2800" dirty="0" smtClean="0">
                <a:latin typeface="+mn-lt"/>
              </a:rPr>
              <a:t>Low Energy ERL’s and ERL test facilities</a:t>
            </a:r>
            <a:endParaRPr lang="en-GB" sz="2800" dirty="0">
              <a:latin typeface="+mn-lt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4860032" y="961155"/>
            <a:ext cx="3840163" cy="1703787"/>
            <a:chOff x="4918542" y="961155"/>
            <a:chExt cx="3840163" cy="1703787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89" t="9705" r="813" b="6117"/>
            <a:stretch/>
          </p:blipFill>
          <p:spPr bwMode="auto">
            <a:xfrm>
              <a:off x="4918542" y="961155"/>
              <a:ext cx="3840163" cy="17037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360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7" name="Text Box 3"/>
            <p:cNvSpPr txBox="1">
              <a:spLocks noChangeArrowheads="1"/>
            </p:cNvSpPr>
            <p:nvPr/>
          </p:nvSpPr>
          <p:spPr bwMode="auto">
            <a:xfrm>
              <a:off x="5171182" y="1655291"/>
              <a:ext cx="2805113" cy="557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9pPr>
            </a:lstStyle>
            <a:p>
              <a:pPr algn="ctr" hangingPunct="1">
                <a:lnSpc>
                  <a:spcPct val="123000"/>
                </a:lnSpc>
              </a:pPr>
              <a:r>
                <a:rPr lang="en-US" sz="1300" dirty="0">
                  <a:latin typeface="+mn-lt"/>
                </a:rPr>
                <a:t>3 x 7 cell cavities, 1.3 GHz</a:t>
              </a:r>
            </a:p>
            <a:p>
              <a:pPr algn="ctr" hangingPunct="1">
                <a:lnSpc>
                  <a:spcPct val="123000"/>
                </a:lnSpc>
              </a:pPr>
              <a:r>
                <a:rPr lang="en-US" sz="1200" dirty="0">
                  <a:latin typeface="+mn-lt"/>
                </a:rPr>
                <a:t>100mA, 50MeV, 1 mm </a:t>
              </a:r>
              <a:r>
                <a:rPr lang="en-US" sz="1200" dirty="0" err="1">
                  <a:latin typeface="+mn-lt"/>
                </a:rPr>
                <a:t>mrad</a:t>
              </a:r>
              <a:r>
                <a:rPr lang="en-US" sz="1200" dirty="0">
                  <a:latin typeface="+mn-lt"/>
                </a:rPr>
                <a:t> (norm), 2ps</a:t>
              </a:r>
            </a:p>
          </p:txBody>
        </p:sp>
        <p:sp>
          <p:nvSpPr>
            <p:cNvPr id="8" name="Text Box 4"/>
            <p:cNvSpPr txBox="1">
              <a:spLocks noChangeArrowheads="1"/>
            </p:cNvSpPr>
            <p:nvPr/>
          </p:nvSpPr>
          <p:spPr bwMode="auto">
            <a:xfrm>
              <a:off x="5928420" y="985366"/>
              <a:ext cx="1344612" cy="603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1pPr>
              <a:lvl2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2pPr>
              <a:lvl3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3pPr>
              <a:lvl4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4pPr>
              <a:lvl5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9pPr>
            </a:lstStyle>
            <a:p>
              <a:pPr hangingPunct="1">
                <a:lnSpc>
                  <a:spcPct val="123000"/>
                </a:lnSpc>
              </a:pPr>
              <a:r>
                <a:rPr lang="en-US" b="1">
                  <a:latin typeface="+mn-lt"/>
                </a:rPr>
                <a:t>BERLinPro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860032" y="2636912"/>
            <a:ext cx="3840162" cy="1886371"/>
            <a:chOff x="4918543" y="2664942"/>
            <a:chExt cx="3840162" cy="1886371"/>
          </a:xfrm>
        </p:grpSpPr>
        <p:pic>
          <p:nvPicPr>
            <p:cNvPr id="11" name="Picture 7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363"/>
            <a:stretch/>
          </p:blipFill>
          <p:spPr bwMode="auto">
            <a:xfrm>
              <a:off x="4918543" y="2784004"/>
              <a:ext cx="3840162" cy="17673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360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2" name="Text Box 8"/>
            <p:cNvSpPr txBox="1">
              <a:spLocks noChangeArrowheads="1"/>
            </p:cNvSpPr>
            <p:nvPr/>
          </p:nvSpPr>
          <p:spPr bwMode="auto">
            <a:xfrm>
              <a:off x="6152030" y="2664942"/>
              <a:ext cx="2066925" cy="419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1pPr>
              <a:lvl2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2pPr>
              <a:lvl3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3pPr>
              <a:lvl4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4pPr>
              <a:lvl5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9pPr>
            </a:lstStyle>
            <a:p>
              <a:pPr hangingPunct="1">
                <a:lnSpc>
                  <a:spcPct val="123000"/>
                </a:lnSpc>
              </a:pPr>
              <a:r>
                <a:rPr lang="en-US" b="1">
                  <a:latin typeface="+mn-lt"/>
                </a:rPr>
                <a:t>ALICE, Daresbury</a:t>
              </a:r>
            </a:p>
          </p:txBody>
        </p:sp>
        <p:sp>
          <p:nvSpPr>
            <p:cNvPr id="13" name="Text Box 9"/>
            <p:cNvSpPr txBox="1">
              <a:spLocks noChangeArrowheads="1"/>
            </p:cNvSpPr>
            <p:nvPr/>
          </p:nvSpPr>
          <p:spPr bwMode="auto">
            <a:xfrm>
              <a:off x="5898030" y="3406304"/>
              <a:ext cx="2522538" cy="5572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9pPr>
            </a:lstStyle>
            <a:p>
              <a:pPr algn="ctr" hangingPunct="1">
                <a:lnSpc>
                  <a:spcPct val="123000"/>
                </a:lnSpc>
              </a:pPr>
              <a:r>
                <a:rPr lang="en-US" sz="1300" dirty="0">
                  <a:latin typeface="+mn-lt"/>
                </a:rPr>
                <a:t>2 x 9 cell, 1.3 GHz</a:t>
              </a:r>
            </a:p>
            <a:p>
              <a:pPr algn="ctr" hangingPunct="1">
                <a:lnSpc>
                  <a:spcPct val="123000"/>
                </a:lnSpc>
              </a:pPr>
              <a:r>
                <a:rPr lang="en-US" sz="1200" dirty="0">
                  <a:latin typeface="+mn-lt"/>
                </a:rPr>
                <a:t>100 </a:t>
              </a:r>
              <a:r>
                <a:rPr lang="en-US" sz="1200" dirty="0" err="1">
                  <a:latin typeface="+mn-lt"/>
                </a:rPr>
                <a:t>pC</a:t>
              </a:r>
              <a:r>
                <a:rPr lang="en-US" sz="1200" dirty="0">
                  <a:latin typeface="+mn-lt"/>
                </a:rPr>
                <a:t>, 10 MeV, 100 </a:t>
              </a:r>
              <a:r>
                <a:rPr lang="en-US" sz="1200" dirty="0" smtClean="0">
                  <a:latin typeface="+mn-lt"/>
                </a:rPr>
                <a:t>µs </a:t>
              </a:r>
              <a:r>
                <a:rPr lang="en-US" sz="1200" dirty="0">
                  <a:latin typeface="+mn-lt"/>
                </a:rPr>
                <a:t>bunch train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467544" y="2496321"/>
            <a:ext cx="3425825" cy="2012799"/>
            <a:chOff x="537915" y="2420888"/>
            <a:chExt cx="3425825" cy="2012799"/>
          </a:xfrm>
        </p:grpSpPr>
        <p:pic>
          <p:nvPicPr>
            <p:cNvPr id="14" name="Picture 10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292" b="5230"/>
            <a:stretch/>
          </p:blipFill>
          <p:spPr bwMode="auto">
            <a:xfrm>
              <a:off x="537915" y="2420888"/>
              <a:ext cx="3425825" cy="20127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5" name="Text Box 11"/>
            <p:cNvSpPr txBox="1">
              <a:spLocks noChangeArrowheads="1"/>
            </p:cNvSpPr>
            <p:nvPr/>
          </p:nvSpPr>
          <p:spPr bwMode="auto">
            <a:xfrm>
              <a:off x="1088777" y="2420888"/>
              <a:ext cx="1911350" cy="4286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1pPr>
              <a:lvl2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2pPr>
              <a:lvl3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3pPr>
              <a:lvl4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4pPr>
              <a:lvl5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9pPr>
            </a:lstStyle>
            <a:p>
              <a:pPr hangingPunct="1">
                <a:lnSpc>
                  <a:spcPct val="123000"/>
                </a:lnSpc>
              </a:pPr>
              <a:r>
                <a:rPr lang="en-US" b="1" dirty="0" smtClean="0">
                  <a:latin typeface="+mn-lt"/>
                </a:rPr>
                <a:t>Peking </a:t>
              </a:r>
              <a:r>
                <a:rPr lang="en-US" b="1" dirty="0">
                  <a:latin typeface="+mn-lt"/>
                </a:rPr>
                <a:t>ERL-FEL</a:t>
              </a:r>
            </a:p>
          </p:txBody>
        </p:sp>
        <p:sp>
          <p:nvSpPr>
            <p:cNvPr id="16" name="Text Box 12"/>
            <p:cNvSpPr txBox="1">
              <a:spLocks noChangeArrowheads="1"/>
            </p:cNvSpPr>
            <p:nvPr/>
          </p:nvSpPr>
          <p:spPr bwMode="auto">
            <a:xfrm>
              <a:off x="1158627" y="3379738"/>
              <a:ext cx="2327275" cy="557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9pPr>
            </a:lstStyle>
            <a:p>
              <a:pPr algn="ctr" hangingPunct="1">
                <a:lnSpc>
                  <a:spcPct val="123000"/>
                </a:lnSpc>
              </a:pPr>
              <a:r>
                <a:rPr lang="en-US" sz="1300">
                  <a:latin typeface="+mn-lt"/>
                </a:rPr>
                <a:t>1 x 9 cell, 1.3 GHz</a:t>
              </a:r>
            </a:p>
            <a:p>
              <a:pPr algn="ctr" hangingPunct="1">
                <a:lnSpc>
                  <a:spcPct val="123000"/>
                </a:lnSpc>
              </a:pPr>
              <a:r>
                <a:rPr lang="en-US" sz="1200">
                  <a:latin typeface="+mn-lt"/>
                </a:rPr>
                <a:t>60 pC, 30 MeV, 2 ms bunch train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93452" y="746844"/>
            <a:ext cx="3529013" cy="1652588"/>
            <a:chOff x="393452" y="746844"/>
            <a:chExt cx="3529013" cy="1652588"/>
          </a:xfrm>
        </p:grpSpPr>
        <p:pic>
          <p:nvPicPr>
            <p:cNvPr id="9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452" y="908769"/>
              <a:ext cx="3529013" cy="1490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0" name="Text Box 6"/>
            <p:cNvSpPr txBox="1">
              <a:spLocks noChangeArrowheads="1"/>
            </p:cNvSpPr>
            <p:nvPr/>
          </p:nvSpPr>
          <p:spPr bwMode="auto">
            <a:xfrm>
              <a:off x="1195140" y="1343744"/>
              <a:ext cx="2225675" cy="557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9pPr>
            </a:lstStyle>
            <a:p>
              <a:pPr algn="ctr" hangingPunct="1">
                <a:lnSpc>
                  <a:spcPct val="123000"/>
                </a:lnSpc>
              </a:pPr>
              <a:r>
                <a:rPr lang="en-US" sz="1300" dirty="0">
                  <a:latin typeface="+mn-lt"/>
                </a:rPr>
                <a:t>2 x 7 cell 1.3 GHz + DC Gun</a:t>
              </a:r>
            </a:p>
            <a:p>
              <a:pPr algn="ctr" hangingPunct="1">
                <a:lnSpc>
                  <a:spcPct val="123000"/>
                </a:lnSpc>
              </a:pPr>
              <a:r>
                <a:rPr lang="en-US" sz="1200" dirty="0">
                  <a:latin typeface="+mn-lt"/>
                </a:rPr>
                <a:t>10mA, 35MeV, 2ps</a:t>
              </a:r>
            </a:p>
          </p:txBody>
        </p:sp>
        <p:sp>
          <p:nvSpPr>
            <p:cNvPr id="17" name="Text Box 13"/>
            <p:cNvSpPr txBox="1">
              <a:spLocks noChangeArrowheads="1"/>
            </p:cNvSpPr>
            <p:nvPr/>
          </p:nvSpPr>
          <p:spPr bwMode="auto">
            <a:xfrm>
              <a:off x="1090365" y="746844"/>
              <a:ext cx="2141537" cy="4286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1pPr>
              <a:lvl2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2pPr>
              <a:lvl3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3pPr>
              <a:lvl4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4pPr>
              <a:lvl5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9pPr>
            </a:lstStyle>
            <a:p>
              <a:pPr hangingPunct="1">
                <a:lnSpc>
                  <a:spcPct val="123000"/>
                </a:lnSpc>
              </a:pPr>
              <a:r>
                <a:rPr lang="en-US" b="1">
                  <a:latin typeface="+mn-lt"/>
                </a:rPr>
                <a:t>IHEP ERL, Beijing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95536" y="4509120"/>
            <a:ext cx="3565525" cy="2304256"/>
            <a:chOff x="395536" y="4509120"/>
            <a:chExt cx="3565525" cy="2304256"/>
          </a:xfrm>
        </p:grpSpPr>
        <p:grpSp>
          <p:nvGrpSpPr>
            <p:cNvPr id="27" name="Group 26"/>
            <p:cNvGrpSpPr/>
            <p:nvPr/>
          </p:nvGrpSpPr>
          <p:grpSpPr>
            <a:xfrm>
              <a:off x="395536" y="4509120"/>
              <a:ext cx="3565525" cy="1828800"/>
              <a:chOff x="395536" y="4509120"/>
              <a:chExt cx="3565525" cy="1828800"/>
            </a:xfrm>
          </p:grpSpPr>
          <p:pic>
            <p:nvPicPr>
              <p:cNvPr id="18" name="Picture 14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5536" y="4509120"/>
                <a:ext cx="3565525" cy="18288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19" name="Text Box 15"/>
              <p:cNvSpPr txBox="1">
                <a:spLocks noChangeArrowheads="1"/>
              </p:cNvSpPr>
              <p:nvPr/>
            </p:nvSpPr>
            <p:spPr bwMode="auto">
              <a:xfrm>
                <a:off x="1414711" y="4736857"/>
                <a:ext cx="2087563" cy="42862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5000" rIns="90000" bIns="45000"/>
              <a:lstStyle>
                <a:lvl1pPr>
                  <a:tabLst>
                    <a:tab pos="723900" algn="l"/>
                    <a:tab pos="1447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Droid Sans Fallback" charset="0"/>
                    <a:cs typeface="Droid Sans Fallback" charset="0"/>
                  </a:defRPr>
                </a:lvl1pPr>
                <a:lvl2pPr>
                  <a:tabLst>
                    <a:tab pos="723900" algn="l"/>
                    <a:tab pos="1447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Droid Sans Fallback" charset="0"/>
                    <a:cs typeface="Droid Sans Fallback" charset="0"/>
                  </a:defRPr>
                </a:lvl2pPr>
                <a:lvl3pPr>
                  <a:tabLst>
                    <a:tab pos="723900" algn="l"/>
                    <a:tab pos="1447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Droid Sans Fallback" charset="0"/>
                    <a:cs typeface="Droid Sans Fallback" charset="0"/>
                  </a:defRPr>
                </a:lvl3pPr>
                <a:lvl4pPr>
                  <a:tabLst>
                    <a:tab pos="723900" algn="l"/>
                    <a:tab pos="1447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Droid Sans Fallback" charset="0"/>
                    <a:cs typeface="Droid Sans Fallback" charset="0"/>
                  </a:defRPr>
                </a:lvl4pPr>
                <a:lvl5pPr>
                  <a:tabLst>
                    <a:tab pos="723900" algn="l"/>
                    <a:tab pos="1447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Droid Sans Fallback" charset="0"/>
                    <a:cs typeface="Droid Sans Fallback" charset="0"/>
                  </a:defRPr>
                </a:lvl5pPr>
                <a:lvl6pPr marL="25146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Droid Sans Fallback" charset="0"/>
                    <a:cs typeface="Droid Sans Fallback" charset="0"/>
                  </a:defRPr>
                </a:lvl6pPr>
                <a:lvl7pPr marL="29718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Droid Sans Fallback" charset="0"/>
                    <a:cs typeface="Droid Sans Fallback" charset="0"/>
                  </a:defRPr>
                </a:lvl7pPr>
                <a:lvl8pPr marL="34290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Droid Sans Fallback" charset="0"/>
                    <a:cs typeface="Droid Sans Fallback" charset="0"/>
                  </a:defRPr>
                </a:lvl8pPr>
                <a:lvl9pPr marL="3886200" indent="-228600" defTabSz="4572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723900" algn="l"/>
                    <a:tab pos="1447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Droid Sans Fallback" charset="0"/>
                    <a:cs typeface="Droid Sans Fallback" charset="0"/>
                  </a:defRPr>
                </a:lvl9pPr>
              </a:lstStyle>
              <a:p>
                <a:pPr hangingPunct="1">
                  <a:lnSpc>
                    <a:spcPct val="123000"/>
                  </a:lnSpc>
                </a:pPr>
                <a:r>
                  <a:rPr lang="en-US" b="1">
                    <a:latin typeface="+mn-lt"/>
                  </a:rPr>
                  <a:t>2loop-CERL, KEK</a:t>
                </a:r>
              </a:p>
            </p:txBody>
          </p:sp>
        </p:grpSp>
        <p:sp>
          <p:nvSpPr>
            <p:cNvPr id="20" name="Text Box 16"/>
            <p:cNvSpPr txBox="1">
              <a:spLocks noChangeArrowheads="1"/>
            </p:cNvSpPr>
            <p:nvPr/>
          </p:nvSpPr>
          <p:spPr bwMode="auto">
            <a:xfrm>
              <a:off x="941412" y="6256164"/>
              <a:ext cx="2620962" cy="557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9pPr>
            </a:lstStyle>
            <a:p>
              <a:pPr algn="ctr" hangingPunct="1">
                <a:lnSpc>
                  <a:spcPct val="123000"/>
                </a:lnSpc>
              </a:pPr>
              <a:r>
                <a:rPr lang="en-US" sz="1300" dirty="0">
                  <a:latin typeface="+mn-lt"/>
                </a:rPr>
                <a:t> 9 cell, 1.3 GHz cavities, 4 modules</a:t>
              </a:r>
            </a:p>
            <a:p>
              <a:pPr algn="ctr" hangingPunct="1">
                <a:lnSpc>
                  <a:spcPct val="123000"/>
                </a:lnSpc>
              </a:pPr>
              <a:r>
                <a:rPr lang="en-US" sz="1200" dirty="0">
                  <a:latin typeface="+mn-lt"/>
                </a:rPr>
                <a:t>77 </a:t>
              </a:r>
              <a:r>
                <a:rPr lang="en-US" sz="1200" dirty="0" err="1">
                  <a:latin typeface="+mn-lt"/>
                </a:rPr>
                <a:t>pC</a:t>
              </a:r>
              <a:r>
                <a:rPr lang="en-US" sz="1200" dirty="0">
                  <a:latin typeface="+mn-lt"/>
                </a:rPr>
                <a:t>, 245 MeV, 1-3 ps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788024" y="4581128"/>
            <a:ext cx="3970784" cy="2029818"/>
            <a:chOff x="4716016" y="4590251"/>
            <a:chExt cx="4114800" cy="2103437"/>
          </a:xfrm>
        </p:grpSpPr>
        <p:pic>
          <p:nvPicPr>
            <p:cNvPr id="21" name="Picture 17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1538"/>
            <a:stretch>
              <a:fillRect/>
            </a:stretch>
          </p:blipFill>
          <p:spPr bwMode="auto">
            <a:xfrm>
              <a:off x="4716016" y="4590251"/>
              <a:ext cx="4114800" cy="21034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 b="21538"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2" name="Text Box 18"/>
            <p:cNvSpPr txBox="1">
              <a:spLocks noChangeArrowheads="1"/>
            </p:cNvSpPr>
            <p:nvPr/>
          </p:nvSpPr>
          <p:spPr bwMode="auto">
            <a:xfrm>
              <a:off x="6024116" y="4691851"/>
              <a:ext cx="1946275" cy="419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1pPr>
              <a:lvl2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2pPr>
              <a:lvl3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3pPr>
              <a:lvl4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4pPr>
              <a:lvl5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9pPr>
            </a:lstStyle>
            <a:p>
              <a:pPr hangingPunct="1">
                <a:lnSpc>
                  <a:spcPct val="123000"/>
                </a:lnSpc>
              </a:pPr>
              <a:r>
                <a:rPr lang="en-US" b="1" dirty="0">
                  <a:latin typeface="+mn-lt"/>
                </a:rPr>
                <a:t>Brookhaven ERL</a:t>
              </a:r>
            </a:p>
          </p:txBody>
        </p:sp>
        <p:sp>
          <p:nvSpPr>
            <p:cNvPr id="23" name="Text Box 19"/>
            <p:cNvSpPr txBox="1">
              <a:spLocks noChangeArrowheads="1"/>
            </p:cNvSpPr>
            <p:nvPr/>
          </p:nvSpPr>
          <p:spPr bwMode="auto">
            <a:xfrm>
              <a:off x="6165403" y="5325263"/>
              <a:ext cx="1651000" cy="5572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1pPr>
              <a:lvl2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2pPr>
              <a:lvl3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3pPr>
              <a:lvl4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4pPr>
              <a:lvl5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9pPr>
            </a:lstStyle>
            <a:p>
              <a:pPr algn="ctr" hangingPunct="1">
                <a:lnSpc>
                  <a:spcPct val="123000"/>
                </a:lnSpc>
              </a:pPr>
              <a:r>
                <a:rPr lang="en-US" sz="1300">
                  <a:latin typeface="+mn-lt"/>
                </a:rPr>
                <a:t>1 x 5 cell, 704 MHz</a:t>
              </a:r>
            </a:p>
            <a:p>
              <a:pPr algn="ctr" hangingPunct="1">
                <a:lnSpc>
                  <a:spcPct val="123000"/>
                </a:lnSpc>
              </a:pPr>
              <a:r>
                <a:rPr lang="en-US" sz="1200">
                  <a:latin typeface="+mn-lt"/>
                </a:rPr>
                <a:t>0.7-5 nC, 20 MeV, CW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14784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6624736" cy="720080"/>
          </a:xfrm>
        </p:spPr>
        <p:txBody>
          <a:bodyPr>
            <a:noAutofit/>
          </a:bodyPr>
          <a:lstStyle/>
          <a:p>
            <a:r>
              <a:rPr lang="en-GB" sz="2800" dirty="0"/>
              <a:t>Low Energy ERL’s and ERL test </a:t>
            </a:r>
            <a:r>
              <a:rPr lang="en-GB" sz="2800" dirty="0" smtClean="0"/>
              <a:t>facilities (contd.)</a:t>
            </a:r>
            <a:endParaRPr lang="en-GB" sz="28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6445" y="1338263"/>
            <a:ext cx="3657600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5982" y="3857625"/>
            <a:ext cx="3416300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411609" y="1311275"/>
            <a:ext cx="4016375" cy="2127017"/>
            <a:chOff x="251520" y="1311275"/>
            <a:chExt cx="4016375" cy="2127017"/>
          </a:xfrm>
        </p:grpSpPr>
        <p:pic>
          <p:nvPicPr>
            <p:cNvPr id="3" name="Picture 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1311275"/>
              <a:ext cx="4016375" cy="1673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465832" y="1374775"/>
              <a:ext cx="1611313" cy="557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1pPr>
              <a:lvl2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2pPr>
              <a:lvl3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3pPr>
              <a:lvl4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4pPr>
              <a:lvl5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9pPr>
            </a:lstStyle>
            <a:p>
              <a:pPr algn="ctr" hangingPunct="1">
                <a:lnSpc>
                  <a:spcPct val="123000"/>
                </a:lnSpc>
              </a:pPr>
              <a:r>
                <a:rPr lang="en-US" sz="1300" dirty="0">
                  <a:latin typeface="+mn-lt"/>
                </a:rPr>
                <a:t>500 MHz + DC Gun</a:t>
              </a:r>
            </a:p>
            <a:p>
              <a:pPr algn="ctr" hangingPunct="1">
                <a:lnSpc>
                  <a:spcPct val="123000"/>
                </a:lnSpc>
              </a:pPr>
              <a:r>
                <a:rPr lang="en-US" sz="1200" dirty="0" smtClean="0">
                  <a:latin typeface="+mn-lt"/>
                </a:rPr>
                <a:t>5 mA</a:t>
              </a:r>
              <a:r>
                <a:rPr lang="en-US" sz="1200" dirty="0">
                  <a:latin typeface="+mn-lt"/>
                </a:rPr>
                <a:t>, </a:t>
              </a:r>
              <a:r>
                <a:rPr lang="en-US" sz="1200" dirty="0" smtClean="0">
                  <a:latin typeface="+mn-lt"/>
                </a:rPr>
                <a:t>17 MeV</a:t>
              </a:r>
              <a:r>
                <a:rPr lang="en-US" sz="1200" dirty="0">
                  <a:latin typeface="+mn-lt"/>
                </a:rPr>
                <a:t>, </a:t>
              </a:r>
              <a:r>
                <a:rPr lang="en-US" sz="1200" dirty="0" smtClean="0">
                  <a:latin typeface="+mn-lt"/>
                </a:rPr>
                <a:t>12 ps</a:t>
              </a:r>
              <a:endParaRPr lang="en-US" sz="1200" dirty="0">
                <a:latin typeface="+mn-lt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580321" y="3068960"/>
              <a:ext cx="12634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JAERI, Tokai</a:t>
              </a:r>
              <a:endParaRPr lang="en-GB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44016" y="3930650"/>
            <a:ext cx="4572000" cy="2042557"/>
            <a:chOff x="0" y="3930650"/>
            <a:chExt cx="4572000" cy="2042557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433888"/>
              <a:ext cx="4572000" cy="11699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601663" y="3930650"/>
              <a:ext cx="3009900" cy="557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9pPr>
            </a:lstStyle>
            <a:p>
              <a:pPr algn="ctr" hangingPunct="1">
                <a:lnSpc>
                  <a:spcPct val="123000"/>
                </a:lnSpc>
              </a:pPr>
              <a:r>
                <a:rPr lang="en-US" sz="1300" dirty="0" smtClean="0">
                  <a:latin typeface="+mn-lt"/>
                </a:rPr>
                <a:t>Normal </a:t>
              </a:r>
              <a:r>
                <a:rPr lang="en-US" sz="1300" dirty="0">
                  <a:latin typeface="+mn-lt"/>
                </a:rPr>
                <a:t>Conducting 180 MHz + DC Gun</a:t>
              </a:r>
            </a:p>
            <a:p>
              <a:pPr algn="ctr" hangingPunct="1">
                <a:lnSpc>
                  <a:spcPct val="123000"/>
                </a:lnSpc>
              </a:pPr>
              <a:r>
                <a:rPr lang="en-US" sz="1200" dirty="0" smtClean="0">
                  <a:latin typeface="+mn-lt"/>
                </a:rPr>
                <a:t>30 mA</a:t>
              </a:r>
              <a:r>
                <a:rPr lang="en-US" sz="1200" dirty="0">
                  <a:latin typeface="+mn-lt"/>
                </a:rPr>
                <a:t>, </a:t>
              </a:r>
              <a:r>
                <a:rPr lang="en-US" sz="1200" dirty="0" smtClean="0">
                  <a:latin typeface="+mn-lt"/>
                </a:rPr>
                <a:t>11 MeV</a:t>
              </a:r>
              <a:r>
                <a:rPr lang="en-US" sz="1200" dirty="0">
                  <a:latin typeface="+mn-lt"/>
                </a:rPr>
                <a:t>, </a:t>
              </a:r>
              <a:r>
                <a:rPr lang="en-US" sz="1200" dirty="0" smtClean="0">
                  <a:latin typeface="+mn-lt"/>
                </a:rPr>
                <a:t>70-100 ps</a:t>
              </a:r>
              <a:endParaRPr lang="en-US" sz="1200" dirty="0">
                <a:latin typeface="+mn-lt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7664" y="5603875"/>
              <a:ext cx="19138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BINP,  Novosibirsk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567708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6624736" cy="864096"/>
          </a:xfrm>
        </p:spPr>
        <p:txBody>
          <a:bodyPr>
            <a:noAutofit/>
          </a:bodyPr>
          <a:lstStyle/>
          <a:p>
            <a:r>
              <a:rPr lang="en-GB" sz="2800" dirty="0"/>
              <a:t>Low Energy ERL’s and ERL test </a:t>
            </a:r>
            <a:r>
              <a:rPr lang="en-GB" sz="2800" dirty="0" smtClean="0"/>
              <a:t>facilities (contd.)</a:t>
            </a:r>
            <a:endParaRPr lang="en-GB" sz="2800" dirty="0"/>
          </a:p>
        </p:txBody>
      </p:sp>
      <p:graphicFrame>
        <p:nvGraphicFramePr>
          <p:cNvPr id="9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0305811"/>
              </p:ext>
            </p:extLst>
          </p:nvPr>
        </p:nvGraphicFramePr>
        <p:xfrm>
          <a:off x="151606" y="1340768"/>
          <a:ext cx="8840788" cy="4162365"/>
        </p:xfrm>
        <a:graphic>
          <a:graphicData uri="http://schemas.openxmlformats.org/drawingml/2006/table">
            <a:tbl>
              <a:tblPr/>
              <a:tblGrid>
                <a:gridCol w="1104900"/>
                <a:gridCol w="1155254"/>
                <a:gridCol w="1152128"/>
                <a:gridCol w="1007318"/>
                <a:gridCol w="1152922"/>
                <a:gridCol w="1152128"/>
                <a:gridCol w="1152128"/>
                <a:gridCol w="964010"/>
              </a:tblGrid>
              <a:tr h="74720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IHEP</a:t>
                      </a: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ERL-TF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HZB</a:t>
                      </a: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BERLinPro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BINP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Peking</a:t>
                      </a: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FEL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BNL</a:t>
                      </a: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ERL-TF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KEK</a:t>
                      </a: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cERL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Daresbury</a:t>
                      </a: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ALICE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JAERI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  <a:tr h="41320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35 MeV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100 MeV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11-40 MeV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30 MeV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20 MeV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245 MeV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10 MeV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17 MeV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74720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1.3 GHz</a:t>
                      </a: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9 cell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1.3 GHz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180 MHz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1.3 GHz</a:t>
                      </a: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9-cell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704 MHz</a:t>
                      </a: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5-cell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1.3 GHz</a:t>
                      </a: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9-cell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1.3 GHz</a:t>
                      </a: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9-cell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500 MHz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9663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10 mA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100 mA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30 mA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50 mA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50-500 mA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10-100 mA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13 µA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5-40 mA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41320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60 pC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10-77 pC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0.9-2.2 nC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60 pC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0.5-5 nC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77 pC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80 pC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400 pC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41320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2-6 ps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2 ps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70-100ps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1-2 ps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18-31 ps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1-3 ps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~10 ps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12 ps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41320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1 pass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1-2 pass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4 passes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1 pass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1 pass 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2-passes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1-pass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1-pass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41320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Under construction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Planned / construction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operating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Under construction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Under construction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operating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operating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813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6624736" cy="720080"/>
          </a:xfrm>
        </p:spPr>
        <p:txBody>
          <a:bodyPr>
            <a:noAutofit/>
          </a:bodyPr>
          <a:lstStyle/>
          <a:p>
            <a:r>
              <a:rPr lang="en-GB" sz="2800" dirty="0" smtClean="0"/>
              <a:t>High </a:t>
            </a:r>
            <a:r>
              <a:rPr lang="en-GB" sz="2800" dirty="0"/>
              <a:t>Energy </a:t>
            </a:r>
            <a:r>
              <a:rPr lang="en-GB" sz="2800" dirty="0" smtClean="0"/>
              <a:t>ERL’s, EIC’s (election-ion)</a:t>
            </a:r>
            <a:endParaRPr lang="en-GB" sz="2800" dirty="0"/>
          </a:p>
        </p:txBody>
      </p:sp>
      <p:graphicFrame>
        <p:nvGraphicFramePr>
          <p:cNvPr id="4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5439647"/>
              </p:ext>
            </p:extLst>
          </p:nvPr>
        </p:nvGraphicFramePr>
        <p:xfrm>
          <a:off x="5076056" y="1340768"/>
          <a:ext cx="3833886" cy="3315883"/>
        </p:xfrm>
        <a:graphic>
          <a:graphicData uri="http://schemas.openxmlformats.org/drawingml/2006/table">
            <a:tbl>
              <a:tblPr/>
              <a:tblGrid>
                <a:gridCol w="1277524"/>
                <a:gridCol w="1278839"/>
                <a:gridCol w="1277523"/>
              </a:tblGrid>
              <a:tr h="46480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JLab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Droid Sans Fallback" charset="0"/>
                        <a:cs typeface="Droid Sans Fallback" charset="0"/>
                      </a:endParaRP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MEIC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BNL</a:t>
                      </a: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eRHIC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CERN</a:t>
                      </a: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LHeC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  <a:tr h="41549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5-10 GeV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20 GeV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60 GeV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46480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750 MHz</a:t>
                      </a: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? passes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704 MHz</a:t>
                      </a: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6 passes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704 MHz</a:t>
                      </a: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3-passes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41549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3 A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50 mA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6.4 mA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41549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4 nC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3.5 nC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0.3 nC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41621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7.5 mm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2 mm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0.3 mm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41621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Planned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Planned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Planned</a:t>
                      </a:r>
                    </a:p>
                  </a:txBody>
                  <a:tcPr marL="90000" marR="90000" marT="46800" marB="46800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6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1865313"/>
            <a:ext cx="2743200" cy="1700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Text Box 66"/>
          <p:cNvSpPr txBox="1">
            <a:spLocks noChangeArrowheads="1"/>
          </p:cNvSpPr>
          <p:nvPr/>
        </p:nvSpPr>
        <p:spPr bwMode="auto">
          <a:xfrm>
            <a:off x="906463" y="1438275"/>
            <a:ext cx="1404937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23000"/>
              </a:lnSpc>
            </a:pPr>
            <a:r>
              <a:rPr lang="en-US">
                <a:latin typeface="+mn-lt"/>
              </a:rPr>
              <a:t>JLAB, MEIC</a:t>
            </a:r>
          </a:p>
        </p:txBody>
      </p:sp>
      <p:sp>
        <p:nvSpPr>
          <p:cNvPr id="7" name="Text Box 67"/>
          <p:cNvSpPr txBox="1">
            <a:spLocks noChangeArrowheads="1"/>
          </p:cNvSpPr>
          <p:nvPr/>
        </p:nvSpPr>
        <p:spPr bwMode="auto">
          <a:xfrm>
            <a:off x="3286125" y="1457325"/>
            <a:ext cx="1379538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23000"/>
              </a:lnSpc>
            </a:pPr>
            <a:r>
              <a:rPr lang="en-US">
                <a:latin typeface="+mn-lt"/>
              </a:rPr>
              <a:t>BNL, eRHIC</a:t>
            </a:r>
          </a:p>
        </p:txBody>
      </p:sp>
      <p:pic>
        <p:nvPicPr>
          <p:cNvPr id="8" name="Picture 6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175" y="1858963"/>
            <a:ext cx="1828800" cy="185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" name="Picture 6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25" y="4297363"/>
            <a:ext cx="3657600" cy="196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" name="Text Box 70"/>
          <p:cNvSpPr txBox="1">
            <a:spLocks noChangeArrowheads="1"/>
          </p:cNvSpPr>
          <p:nvPr/>
        </p:nvSpPr>
        <p:spPr bwMode="auto">
          <a:xfrm>
            <a:off x="1700213" y="4062413"/>
            <a:ext cx="14478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23000"/>
              </a:lnSpc>
            </a:pPr>
            <a:r>
              <a:rPr lang="en-US">
                <a:latin typeface="+mn-lt"/>
              </a:rPr>
              <a:t>CERN, LHeC</a:t>
            </a:r>
          </a:p>
        </p:txBody>
      </p:sp>
    </p:spTree>
    <p:extLst>
      <p:ext uri="{BB962C8B-B14F-4D97-AF65-F5344CB8AC3E}">
        <p14:creationId xmlns:p14="http://schemas.microsoft.com/office/powerpoint/2010/main" val="222780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6624736" cy="720080"/>
          </a:xfrm>
        </p:spPr>
        <p:txBody>
          <a:bodyPr>
            <a:noAutofit/>
          </a:bodyPr>
          <a:lstStyle/>
          <a:p>
            <a:r>
              <a:rPr lang="en-GB" sz="2800" dirty="0" smtClean="0"/>
              <a:t>High </a:t>
            </a:r>
            <a:r>
              <a:rPr lang="en-GB" sz="2800" dirty="0"/>
              <a:t>Energy </a:t>
            </a:r>
            <a:r>
              <a:rPr lang="en-GB" sz="2800" dirty="0" smtClean="0"/>
              <a:t>ERL’s, Light sources, FEL</a:t>
            </a:r>
            <a:endParaRPr lang="en-GB" sz="2800" dirty="0"/>
          </a:p>
        </p:txBody>
      </p:sp>
      <p:grpSp>
        <p:nvGrpSpPr>
          <p:cNvPr id="13" name="Group 2"/>
          <p:cNvGrpSpPr>
            <a:grpSpLocks/>
          </p:cNvGrpSpPr>
          <p:nvPr/>
        </p:nvGrpSpPr>
        <p:grpSpPr bwMode="auto">
          <a:xfrm>
            <a:off x="228940" y="2724664"/>
            <a:ext cx="3581400" cy="1644650"/>
            <a:chOff x="572" y="1928"/>
            <a:chExt cx="2256" cy="1036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" y="1928"/>
              <a:ext cx="1547" cy="1036"/>
            </a:xfrm>
            <a:prstGeom prst="rect">
              <a:avLst/>
            </a:prstGeom>
            <a:solidFill>
              <a:srgbClr val="D3EBE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5" name="Rectangle 4"/>
            <p:cNvSpPr>
              <a:spLocks noChangeArrowheads="1"/>
            </p:cNvSpPr>
            <p:nvPr/>
          </p:nvSpPr>
          <p:spPr bwMode="auto">
            <a:xfrm>
              <a:off x="2622" y="2507"/>
              <a:ext cx="43" cy="68"/>
            </a:xfrm>
            <a:prstGeom prst="rect">
              <a:avLst/>
            </a:prstGeom>
            <a:solidFill>
              <a:srgbClr val="FF0000"/>
            </a:solidFill>
            <a:ln w="2844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" name="Rectangle 5"/>
            <p:cNvSpPr>
              <a:spLocks noChangeArrowheads="1"/>
            </p:cNvSpPr>
            <p:nvPr/>
          </p:nvSpPr>
          <p:spPr bwMode="auto">
            <a:xfrm>
              <a:off x="1724" y="2563"/>
              <a:ext cx="524" cy="3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tabLst>
                  <a:tab pos="723900" algn="l"/>
                </a:tabLst>
              </a:pPr>
              <a:r>
                <a:rPr lang="en-US" sz="1400">
                  <a:solidFill>
                    <a:srgbClr val="FF0000"/>
                  </a:solidFill>
                  <a:ea typeface="ＭＳ Ｐゴシック" charset="-128"/>
                </a:rPr>
                <a:t>7GeV</a:t>
              </a:r>
            </a:p>
            <a:p>
              <a:pPr hangingPunct="1">
                <a:lnSpc>
                  <a:spcPct val="100000"/>
                </a:lnSpc>
                <a:tabLst>
                  <a:tab pos="723900" algn="l"/>
                </a:tabLst>
              </a:pPr>
              <a:r>
                <a:rPr lang="en-US" sz="1000">
                  <a:solidFill>
                    <a:srgbClr val="FF0000"/>
                  </a:solidFill>
                  <a:ea typeface="ＭＳ Ｐゴシック" charset="-128"/>
                </a:rPr>
                <a:t>Double Acc</a:t>
              </a:r>
              <a:r>
                <a:rPr lang="en-US" sz="1200">
                  <a:solidFill>
                    <a:srgbClr val="FF0000"/>
                  </a:solidFill>
                  <a:ea typeface="ＭＳ Ｐゴシック" charset="-128"/>
                </a:rPr>
                <a:t>.</a:t>
              </a:r>
            </a:p>
          </p:txBody>
        </p:sp>
        <p:pic>
          <p:nvPicPr>
            <p:cNvPr id="17" name="Picture 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56" t="2702" r="2415" b="71564"/>
            <a:stretch>
              <a:fillRect/>
            </a:stretch>
          </p:blipFill>
          <p:spPr bwMode="auto">
            <a:xfrm>
              <a:off x="2088" y="2395"/>
              <a:ext cx="533" cy="2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 l="5956" t="2702" r="2415" b="71564"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8" name="Line 7"/>
            <p:cNvSpPr>
              <a:spLocks noChangeShapeType="1"/>
            </p:cNvSpPr>
            <p:nvPr/>
          </p:nvSpPr>
          <p:spPr bwMode="auto">
            <a:xfrm>
              <a:off x="1874" y="2542"/>
              <a:ext cx="230" cy="1"/>
            </a:xfrm>
            <a:prstGeom prst="line">
              <a:avLst/>
            </a:prstGeom>
            <a:noFill/>
            <a:ln w="2844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9" name="Rectangle 8"/>
            <p:cNvSpPr>
              <a:spLocks noChangeArrowheads="1"/>
            </p:cNvSpPr>
            <p:nvPr/>
          </p:nvSpPr>
          <p:spPr bwMode="auto">
            <a:xfrm>
              <a:off x="2174" y="2470"/>
              <a:ext cx="68" cy="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560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" name="Rectangle 9"/>
            <p:cNvSpPr>
              <a:spLocks noChangeArrowheads="1"/>
            </p:cNvSpPr>
            <p:nvPr/>
          </p:nvSpPr>
          <p:spPr bwMode="auto">
            <a:xfrm>
              <a:off x="2363" y="2470"/>
              <a:ext cx="51" cy="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560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" name="AutoShape 10"/>
            <p:cNvSpPr>
              <a:spLocks noChangeArrowheads="1"/>
            </p:cNvSpPr>
            <p:nvPr/>
          </p:nvSpPr>
          <p:spPr bwMode="auto">
            <a:xfrm>
              <a:off x="572" y="1989"/>
              <a:ext cx="1536" cy="959"/>
            </a:xfrm>
            <a:prstGeom prst="roundRect">
              <a:avLst>
                <a:gd name="adj" fmla="val 15431"/>
              </a:avLst>
            </a:prstGeom>
            <a:noFill/>
            <a:ln w="9360" cap="rnd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" name="Rectangle 11"/>
            <p:cNvSpPr>
              <a:spLocks noChangeArrowheads="1"/>
            </p:cNvSpPr>
            <p:nvPr/>
          </p:nvSpPr>
          <p:spPr bwMode="auto">
            <a:xfrm>
              <a:off x="572" y="2654"/>
              <a:ext cx="604" cy="290"/>
            </a:xfrm>
            <a:prstGeom prst="rect">
              <a:avLst/>
            </a:prstGeom>
            <a:solidFill>
              <a:srgbClr val="FFFF99"/>
            </a:solidFill>
            <a:ln w="9360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</a:pPr>
              <a:r>
                <a:rPr lang="en-US" sz="1200" dirty="0">
                  <a:solidFill>
                    <a:srgbClr val="FF0000"/>
                  </a:solidFill>
                  <a:ea typeface="ＭＳ Ｐゴシック" charset="-128"/>
                </a:rPr>
                <a:t>3GeV ERL</a:t>
              </a:r>
            </a:p>
            <a:p>
              <a:pPr hangingPunct="1">
                <a:lnSpc>
                  <a:spcPct val="100000"/>
                </a:lnSpc>
              </a:pPr>
              <a:r>
                <a:rPr lang="en-US" sz="1200" dirty="0">
                  <a:solidFill>
                    <a:srgbClr val="FF0000"/>
                  </a:solidFill>
                  <a:ea typeface="ＭＳ Ｐゴシック" charset="-128"/>
                </a:rPr>
                <a:t>First Stage</a:t>
              </a:r>
            </a:p>
          </p:txBody>
        </p:sp>
        <p:sp>
          <p:nvSpPr>
            <p:cNvPr id="23" name="AutoShape 12"/>
            <p:cNvSpPr>
              <a:spLocks noChangeArrowheads="1"/>
            </p:cNvSpPr>
            <p:nvPr/>
          </p:nvSpPr>
          <p:spPr bwMode="auto">
            <a:xfrm>
              <a:off x="2069" y="2363"/>
              <a:ext cx="693" cy="418"/>
            </a:xfrm>
            <a:prstGeom prst="roundRect">
              <a:avLst>
                <a:gd name="adj" fmla="val 15431"/>
              </a:avLst>
            </a:prstGeom>
            <a:noFill/>
            <a:ln w="9360" cap="rnd">
              <a:solidFill>
                <a:srgbClr val="00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" name="Rectangle 13"/>
            <p:cNvSpPr>
              <a:spLocks noChangeArrowheads="1"/>
            </p:cNvSpPr>
            <p:nvPr/>
          </p:nvSpPr>
          <p:spPr bwMode="auto">
            <a:xfrm>
              <a:off x="2001" y="2194"/>
              <a:ext cx="827" cy="174"/>
            </a:xfrm>
            <a:prstGeom prst="rect">
              <a:avLst/>
            </a:prstGeom>
            <a:solidFill>
              <a:srgbClr val="FFFF99"/>
            </a:solidFill>
            <a:ln w="9360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tabLst>
                  <a:tab pos="723900" algn="l"/>
                </a:tabLst>
              </a:pPr>
              <a:r>
                <a:rPr lang="en-US" sz="1200">
                  <a:solidFill>
                    <a:srgbClr val="0000FF"/>
                  </a:solidFill>
                  <a:ea typeface="ＭＳ Ｐゴシック" charset="-128"/>
                </a:rPr>
                <a:t>XFEL-O 2</a:t>
              </a:r>
              <a:r>
                <a:rPr lang="en-US" sz="1200" baseline="33000">
                  <a:solidFill>
                    <a:srgbClr val="0000FF"/>
                  </a:solidFill>
                  <a:ea typeface="ＭＳ Ｐゴシック" charset="-128"/>
                </a:rPr>
                <a:t>nd</a:t>
              </a:r>
              <a:r>
                <a:rPr lang="en-US" sz="1200">
                  <a:solidFill>
                    <a:srgbClr val="0000FF"/>
                  </a:solidFill>
                  <a:ea typeface="ＭＳ Ｐゴシック" charset="-128"/>
                </a:rPr>
                <a:t> Phase</a:t>
              </a:r>
            </a:p>
          </p:txBody>
        </p:sp>
        <p:sp>
          <p:nvSpPr>
            <p:cNvPr id="25" name="Rectangle 14"/>
            <p:cNvSpPr>
              <a:spLocks noChangeArrowheads="1"/>
            </p:cNvSpPr>
            <p:nvPr/>
          </p:nvSpPr>
          <p:spPr bwMode="auto">
            <a:xfrm>
              <a:off x="2208" y="2810"/>
              <a:ext cx="551" cy="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/>
            <a:p>
              <a:pPr hangingPunct="1">
                <a:lnSpc>
                  <a:spcPct val="100000"/>
                </a:lnSpc>
                <a:tabLst>
                  <a:tab pos="723900" algn="l"/>
                </a:tabLst>
              </a:pPr>
              <a:endParaRPr lang="en-US" sz="2200" dirty="0">
                <a:solidFill>
                  <a:srgbClr val="898989"/>
                </a:solidFill>
                <a:ea typeface="ＭＳ Ｐゴシック" charset="-128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84804" y="1124744"/>
            <a:ext cx="3999164" cy="1472244"/>
            <a:chOff x="257104" y="1245627"/>
            <a:chExt cx="3999164" cy="1472244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737" b="31902"/>
            <a:stretch/>
          </p:blipFill>
          <p:spPr bwMode="auto">
            <a:xfrm>
              <a:off x="257104" y="1245627"/>
              <a:ext cx="3999164" cy="14722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pic>
        <p:sp>
          <p:nvSpPr>
            <p:cNvPr id="29" name="Text Box 18"/>
            <p:cNvSpPr txBox="1">
              <a:spLocks noChangeArrowheads="1"/>
            </p:cNvSpPr>
            <p:nvPr/>
          </p:nvSpPr>
          <p:spPr bwMode="auto">
            <a:xfrm>
              <a:off x="264480" y="2290833"/>
              <a:ext cx="2244725" cy="4270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9pPr>
            </a:lstStyle>
            <a:p>
              <a:pPr>
                <a:lnSpc>
                  <a:spcPct val="123000"/>
                </a:lnSpc>
              </a:pPr>
              <a:r>
                <a:rPr lang="en-US" dirty="0">
                  <a:latin typeface="+mn-lt"/>
                </a:rPr>
                <a:t>JLAB, FEL, 160 MeV</a:t>
              </a:r>
            </a:p>
          </p:txBody>
        </p:sp>
      </p:grpSp>
      <p:sp>
        <p:nvSpPr>
          <p:cNvPr id="30" name="Text Box 19"/>
          <p:cNvSpPr txBox="1">
            <a:spLocks noChangeArrowheads="1"/>
          </p:cNvSpPr>
          <p:nvPr/>
        </p:nvSpPr>
        <p:spPr bwMode="auto">
          <a:xfrm>
            <a:off x="952840" y="2926278"/>
            <a:ext cx="1260475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23000"/>
              </a:lnSpc>
            </a:pPr>
            <a:r>
              <a:rPr lang="en-US">
                <a:latin typeface="+mn-lt"/>
              </a:rPr>
              <a:t>KEK-JAEA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5004594" y="3581400"/>
            <a:ext cx="3859212" cy="1781175"/>
            <a:chOff x="5004594" y="3581400"/>
            <a:chExt cx="3859212" cy="1781175"/>
          </a:xfrm>
        </p:grpSpPr>
        <p:pic>
          <p:nvPicPr>
            <p:cNvPr id="26" name="Picture 1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4594" y="3581400"/>
              <a:ext cx="3859212" cy="1781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7" name="Text Box 16"/>
            <p:cNvSpPr txBox="1">
              <a:spLocks noChangeArrowheads="1"/>
            </p:cNvSpPr>
            <p:nvPr/>
          </p:nvSpPr>
          <p:spPr bwMode="auto">
            <a:xfrm>
              <a:off x="5220072" y="3893344"/>
              <a:ext cx="1965325" cy="7635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1pPr>
              <a:lvl2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2pPr>
              <a:lvl3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3pPr>
              <a:lvl4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4pPr>
              <a:lvl5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9pPr>
            </a:lstStyle>
            <a:p>
              <a:pPr>
                <a:lnSpc>
                  <a:spcPct val="123000"/>
                </a:lnSpc>
              </a:pPr>
              <a:r>
                <a:rPr lang="en-US" dirty="0">
                  <a:latin typeface="+mn-lt"/>
                </a:rPr>
                <a:t>APS-ERL Upgrade</a:t>
              </a:r>
            </a:p>
            <a:p>
              <a:pPr>
                <a:lnSpc>
                  <a:spcPct val="123000"/>
                </a:lnSpc>
              </a:pPr>
              <a:r>
                <a:rPr lang="en-US" dirty="0">
                  <a:latin typeface="+mn-lt"/>
                </a:rPr>
                <a:t>5 GeV, 1-2 passes</a:t>
              </a:r>
            </a:p>
          </p:txBody>
        </p:sp>
        <p:sp>
          <p:nvSpPr>
            <p:cNvPr id="31" name="Text Box 20"/>
            <p:cNvSpPr txBox="1">
              <a:spLocks noChangeArrowheads="1"/>
            </p:cNvSpPr>
            <p:nvPr/>
          </p:nvSpPr>
          <p:spPr bwMode="auto">
            <a:xfrm>
              <a:off x="7652544" y="4083050"/>
              <a:ext cx="606425" cy="4270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/>
            <a:p>
              <a:pPr>
                <a:lnSpc>
                  <a:spcPct val="123000"/>
                </a:lnSpc>
              </a:pPr>
              <a:r>
                <a:rPr lang="en-US">
                  <a:solidFill>
                    <a:srgbClr val="000000"/>
                  </a:solidFill>
                  <a:ea typeface="Droid Sans Fallback" charset="0"/>
                  <a:cs typeface="Droid Sans Fallback" charset="0"/>
                </a:rPr>
                <a:t>APS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972050" y="1051998"/>
            <a:ext cx="3657600" cy="2147887"/>
            <a:chOff x="4972050" y="1051998"/>
            <a:chExt cx="3657600" cy="2147887"/>
          </a:xfrm>
        </p:grpSpPr>
        <p:pic>
          <p:nvPicPr>
            <p:cNvPr id="12" name="Picture 1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72050" y="1434585"/>
              <a:ext cx="3657600" cy="1765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32" name="Text Box 21"/>
            <p:cNvSpPr txBox="1">
              <a:spLocks noChangeArrowheads="1"/>
            </p:cNvSpPr>
            <p:nvPr/>
          </p:nvSpPr>
          <p:spPr bwMode="auto">
            <a:xfrm>
              <a:off x="5019675" y="1051998"/>
              <a:ext cx="3565525" cy="4270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9pPr>
            </a:lstStyle>
            <a:p>
              <a:pPr>
                <a:lnSpc>
                  <a:spcPct val="123000"/>
                </a:lnSpc>
              </a:pPr>
              <a:r>
                <a:rPr lang="en-US" dirty="0">
                  <a:latin typeface="+mn-lt"/>
                </a:rPr>
                <a:t>Cornell ERL Light Source, 5 GeV</a:t>
              </a: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19428" y="4420115"/>
            <a:ext cx="4572000" cy="2182812"/>
            <a:chOff x="400050" y="4675188"/>
            <a:chExt cx="4572000" cy="2182812"/>
          </a:xfrm>
        </p:grpSpPr>
        <p:pic>
          <p:nvPicPr>
            <p:cNvPr id="33" name="Picture 2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050" y="4727575"/>
              <a:ext cx="4572000" cy="21304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34" name="Text Box 24"/>
            <p:cNvSpPr txBox="1">
              <a:spLocks noChangeArrowheads="1"/>
            </p:cNvSpPr>
            <p:nvPr/>
          </p:nvSpPr>
          <p:spPr bwMode="auto">
            <a:xfrm>
              <a:off x="517525" y="4675188"/>
              <a:ext cx="1716088" cy="6873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1pPr>
              <a:lvl2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2pPr>
              <a:lvl3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3pPr>
              <a:lvl4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4pPr>
              <a:lvl5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roid Sans Fallback" charset="0"/>
                  <a:cs typeface="Droid Sans Fallback" charset="0"/>
                </a:defRPr>
              </a:lvl9pPr>
            </a:lstStyle>
            <a:p>
              <a:pPr>
                <a:lnSpc>
                  <a:spcPct val="123000"/>
                </a:lnSpc>
              </a:pPr>
              <a:r>
                <a:rPr lang="en-US" sz="1600">
                  <a:latin typeface="+mn-lt"/>
                </a:rPr>
                <a:t>Beijing Advanced </a:t>
              </a:r>
            </a:p>
            <a:p>
              <a:pPr>
                <a:lnSpc>
                  <a:spcPct val="123000"/>
                </a:lnSpc>
              </a:pPr>
              <a:r>
                <a:rPr lang="en-US" sz="1600">
                  <a:latin typeface="+mn-lt"/>
                </a:rPr>
                <a:t>Photon Complex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3637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6624736" cy="720080"/>
          </a:xfrm>
        </p:spPr>
        <p:txBody>
          <a:bodyPr>
            <a:noAutofit/>
          </a:bodyPr>
          <a:lstStyle/>
          <a:p>
            <a:r>
              <a:rPr lang="en-GB" sz="2800" dirty="0" smtClean="0"/>
              <a:t>High </a:t>
            </a:r>
            <a:r>
              <a:rPr lang="en-GB" sz="2800" dirty="0"/>
              <a:t>Energy </a:t>
            </a:r>
            <a:r>
              <a:rPr lang="en-GB" sz="2800" dirty="0" smtClean="0"/>
              <a:t>ERL’s, Light sources, FEL’s</a:t>
            </a:r>
            <a:endParaRPr lang="en-GB" sz="2800" dirty="0"/>
          </a:p>
        </p:txBody>
      </p:sp>
      <p:graphicFrame>
        <p:nvGraphicFramePr>
          <p:cNvPr id="4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1913674"/>
              </p:ext>
            </p:extLst>
          </p:nvPr>
        </p:nvGraphicFramePr>
        <p:xfrm>
          <a:off x="107504" y="1196752"/>
          <a:ext cx="8824912" cy="3597341"/>
        </p:xfrm>
        <a:graphic>
          <a:graphicData uri="http://schemas.openxmlformats.org/drawingml/2006/table">
            <a:tbl>
              <a:tblPr/>
              <a:tblGrid>
                <a:gridCol w="1685609"/>
                <a:gridCol w="1558611"/>
                <a:gridCol w="1246889"/>
                <a:gridCol w="1401306"/>
                <a:gridCol w="1401307"/>
                <a:gridCol w="1531190"/>
              </a:tblGrid>
              <a:tr h="45547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JLab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Droid Sans Fallback" charset="0"/>
                        <a:cs typeface="Droid Sans Fallback" charset="0"/>
                      </a:endParaRP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FEL (IR, UV)</a:t>
                      </a:r>
                    </a:p>
                  </a:txBody>
                  <a:tcPr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Argonne</a:t>
                      </a: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Light Source</a:t>
                      </a:r>
                    </a:p>
                  </a:txBody>
                  <a:tcPr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Cornell</a:t>
                      </a: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Light source</a:t>
                      </a:r>
                    </a:p>
                  </a:txBody>
                  <a:tcPr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Mainz, MESA</a:t>
                      </a: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ERL</a:t>
                      </a:r>
                    </a:p>
                  </a:txBody>
                  <a:tcPr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KEK-JAEA</a:t>
                      </a: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Light Source</a:t>
                      </a:r>
                    </a:p>
                  </a:txBody>
                  <a:tcPr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Beijing</a:t>
                      </a: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Photon Source</a:t>
                      </a:r>
                    </a:p>
                  </a:txBody>
                  <a:tcPr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  <a:tr h="36833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160 GeV</a:t>
                      </a:r>
                    </a:p>
                  </a:txBody>
                  <a:tcPr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7 GeV</a:t>
                      </a:r>
                    </a:p>
                  </a:txBody>
                  <a:tcPr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5 GeV</a:t>
                      </a:r>
                    </a:p>
                  </a:txBody>
                  <a:tcPr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100-200 MeV</a:t>
                      </a:r>
                    </a:p>
                  </a:txBody>
                  <a:tcPr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3 GeV</a:t>
                      </a:r>
                    </a:p>
                  </a:txBody>
                  <a:tcPr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5 GeV</a:t>
                      </a:r>
                    </a:p>
                  </a:txBody>
                  <a:tcPr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45547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1.5 GHz</a:t>
                      </a:r>
                    </a:p>
                  </a:txBody>
                  <a:tcPr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1.4 GHz</a:t>
                      </a: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1-2 passes</a:t>
                      </a:r>
                    </a:p>
                  </a:txBody>
                  <a:tcPr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1.3 GHz</a:t>
                      </a:r>
                    </a:p>
                  </a:txBody>
                  <a:tcPr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?</a:t>
                      </a: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2 passes</a:t>
                      </a:r>
                    </a:p>
                  </a:txBody>
                  <a:tcPr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1.3 GHz</a:t>
                      </a:r>
                    </a:p>
                  </a:txBody>
                  <a:tcPr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1.3 GHz</a:t>
                      </a:r>
                    </a:p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9 cell</a:t>
                      </a:r>
                    </a:p>
                  </a:txBody>
                  <a:tcPr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45547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10 mA</a:t>
                      </a:r>
                    </a:p>
                  </a:txBody>
                  <a:tcPr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25-100 mA</a:t>
                      </a:r>
                    </a:p>
                  </a:txBody>
                  <a:tcPr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100 mA</a:t>
                      </a:r>
                    </a:p>
                  </a:txBody>
                  <a:tcPr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0.15-10 mA</a:t>
                      </a:r>
                    </a:p>
                  </a:txBody>
                  <a:tcPr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0.01-100 mA</a:t>
                      </a:r>
                    </a:p>
                  </a:txBody>
                  <a:tcPr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10 mA</a:t>
                      </a:r>
                    </a:p>
                  </a:txBody>
                  <a:tcPr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45547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135 pC</a:t>
                      </a:r>
                    </a:p>
                  </a:txBody>
                  <a:tcPr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77 pC</a:t>
                      </a:r>
                    </a:p>
                  </a:txBody>
                  <a:tcPr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77pC</a:t>
                      </a:r>
                    </a:p>
                  </a:txBody>
                  <a:tcPr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7.7 pC</a:t>
                      </a:r>
                    </a:p>
                  </a:txBody>
                  <a:tcPr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7.7-77 pC</a:t>
                      </a:r>
                    </a:p>
                  </a:txBody>
                  <a:tcPr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77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pC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Droid Sans Fallback" charset="0"/>
                        <a:cs typeface="Droid Sans Fallback" charset="0"/>
                      </a:endParaRPr>
                    </a:p>
                  </a:txBody>
                  <a:tcPr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45626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0.045-0.15 mm</a:t>
                      </a:r>
                    </a:p>
                  </a:txBody>
                  <a:tcPr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Droid Sans Fallback" charset="0"/>
                        <a:cs typeface="Droid Sans Fallback" charset="0"/>
                      </a:endParaRPr>
                    </a:p>
                  </a:txBody>
                  <a:tcPr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0.6 mm</a:t>
                      </a:r>
                    </a:p>
                  </a:txBody>
                  <a:tcPr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-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ps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Droid Sans Fallback" charset="0"/>
                        <a:cs typeface="Droid Sans Fallback" charset="0"/>
                      </a:endParaRPr>
                    </a:p>
                  </a:txBody>
                  <a:tcPr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2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ps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Droid Sans Fallback" charset="0"/>
                        <a:cs typeface="Droid Sans Fallback" charset="0"/>
                      </a:endParaRPr>
                    </a:p>
                  </a:txBody>
                  <a:tcPr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2 ps</a:t>
                      </a:r>
                    </a:p>
                  </a:txBody>
                  <a:tcPr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45626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Operating</a:t>
                      </a:r>
                    </a:p>
                  </a:txBody>
                  <a:tcPr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Planned</a:t>
                      </a:r>
                    </a:p>
                  </a:txBody>
                  <a:tcPr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Planned</a:t>
                      </a:r>
                    </a:p>
                  </a:txBody>
                  <a:tcPr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?</a:t>
                      </a:r>
                    </a:p>
                  </a:txBody>
                  <a:tcPr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Planned</a:t>
                      </a:r>
                    </a:p>
                  </a:txBody>
                  <a:tcPr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roid Sans Fallback" charset="0"/>
                          <a:cs typeface="Droid Sans Fallback" charset="0"/>
                        </a:rPr>
                        <a:t>Planned</a:t>
                      </a:r>
                    </a:p>
                  </a:txBody>
                  <a:tcPr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7504" y="5046748"/>
            <a:ext cx="69846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CEBAF not in the list since it is not normally operated in ER mode. </a:t>
            </a:r>
          </a:p>
          <a:p>
            <a:r>
              <a:rPr lang="en-GB" dirty="0" smtClean="0"/>
              <a:t>(Is this so? – Please correct me if wrong! – and help fill my other blanks!)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741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E-RF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BE-RF</Template>
  <TotalTime>986</TotalTime>
  <Words>1506</Words>
  <Application>Microsoft Office PowerPoint</Application>
  <PresentationFormat>On-screen Show (4:3)</PresentationFormat>
  <Paragraphs>473</Paragraphs>
  <Slides>33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BE-RF</vt:lpstr>
      <vt:lpstr>ERL and Frequency Choice</vt:lpstr>
      <vt:lpstr>ERL overview</vt:lpstr>
      <vt:lpstr>Assumptions for LHeC</vt:lpstr>
      <vt:lpstr>Low Energy ERL’s and ERL test facilities</vt:lpstr>
      <vt:lpstr>Low Energy ERL’s and ERL test facilities (contd.)</vt:lpstr>
      <vt:lpstr>Low Energy ERL’s and ERL test facilities (contd.)</vt:lpstr>
      <vt:lpstr>High Energy ERL’s, EIC’s (election-ion)</vt:lpstr>
      <vt:lpstr>High Energy ERL’s, Light sources, FEL</vt:lpstr>
      <vt:lpstr>High Energy ERL’s, Light sources, FEL’s</vt:lpstr>
      <vt:lpstr>Choice of frequency</vt:lpstr>
      <vt:lpstr>Which frequency? 700 MHz vs. 1300 MHz </vt:lpstr>
      <vt:lpstr>Scaling 700 MHz  1400 MHz (J. Tückmantel, 2008 for SPL)</vt:lpstr>
      <vt:lpstr>Scaling 700 MHz  1400 MHz (continued)</vt:lpstr>
      <vt:lpstr>Scaling 700 MHz  1400 MHz (continued)</vt:lpstr>
      <vt:lpstr>Scaling 700 MHz  1400 MHz (continued)</vt:lpstr>
      <vt:lpstr>Scaling 700 MHz  1400 MHz (continued)</vt:lpstr>
      <vt:lpstr>Lower f, larger currents possible</vt:lpstr>
      <vt:lpstr>721 MHz much larger stable beam current limit than 1323 MHz!</vt:lpstr>
      <vt:lpstr>Dynamic wall losses</vt:lpstr>
      <vt:lpstr>One should aim for very large Q0</vt:lpstr>
      <vt:lpstr>ERL-TF @ CERN</vt:lpstr>
      <vt:lpstr>ERL-TF @ CERN</vt:lpstr>
      <vt:lpstr>Why ERL TF @ CERN?</vt:lpstr>
      <vt:lpstr>Could the TF later become the LHeC ERL injector ERL?</vt:lpstr>
      <vt:lpstr>HOM Measurements</vt:lpstr>
      <vt:lpstr>Injector R&amp;D (~700 MHz)</vt:lpstr>
      <vt:lpstr>RF Power </vt:lpstr>
      <vt:lpstr>RF Power</vt:lpstr>
      <vt:lpstr>Cryogenic System</vt:lpstr>
      <vt:lpstr>RF Controls</vt:lpstr>
      <vt:lpstr>RF Failures</vt:lpstr>
      <vt:lpstr>Timeline &amp; Costs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ERL and Frequency Choice</dc:title>
  <dc:creator>Erk Jensen</dc:creator>
  <cp:lastModifiedBy>Erk Jensen</cp:lastModifiedBy>
  <cp:revision>45</cp:revision>
  <dcterms:created xsi:type="dcterms:W3CDTF">2012-06-13T06:14:47Z</dcterms:created>
  <dcterms:modified xsi:type="dcterms:W3CDTF">2012-06-15T06:52:12Z</dcterms:modified>
</cp:coreProperties>
</file>