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gOpen Cosmetic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gOpen Cosmetic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gOpen Cosmetic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gOpen Cosmetic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gOpen Cosmetic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gOpen Cosmetic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gOpen Cosmetic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gOpen Cosmetic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gOpen Cosm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4D4D4D"/>
    <a:srgbClr val="993300"/>
    <a:srgbClr val="86AC8B"/>
    <a:srgbClr val="800000"/>
    <a:srgbClr val="197519"/>
    <a:srgbClr val="008080"/>
    <a:srgbClr val="FFFF66"/>
    <a:srgbClr val="5F5F5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7" autoAdjust="0"/>
    <p:restoredTop sz="86248" autoAdjust="0"/>
  </p:normalViewPr>
  <p:slideViewPr>
    <p:cSldViewPr>
      <p:cViewPr>
        <p:scale>
          <a:sx n="90" d="100"/>
          <a:sy n="90" d="100"/>
        </p:scale>
        <p:origin x="-2370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Downloads\Dropbox\Library\bibrec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plotArea>
      <c:layout>
        <c:manualLayout>
          <c:layoutTarget val="inner"/>
          <c:xMode val="edge"/>
          <c:yMode val="edge"/>
          <c:x val="0.12009946049354955"/>
          <c:y val="0.15451981751547886"/>
          <c:w val="0.83926255257997562"/>
          <c:h val="0.70821559778411669"/>
        </c:manualLayout>
      </c:layout>
      <c:scatterChart>
        <c:scatterStyle val="lineMarker"/>
        <c:ser>
          <c:idx val="0"/>
          <c:order val="0"/>
          <c:marker>
            <c:symbol val="circle"/>
            <c:size val="7"/>
          </c:marker>
          <c:dLbls>
            <c:dLbl>
              <c:idx val="0"/>
              <c:layout>
                <c:manualLayout>
                  <c:x val="4.3016900561183994E-3"/>
                  <c:y val="-6.3778072395645022E-2"/>
                </c:manualLayout>
              </c:layout>
              <c:showVal val="1"/>
            </c:dLbl>
            <c:dLbl>
              <c:idx val="1"/>
              <c:layout>
                <c:manualLayout>
                  <c:x val="-2.4376243651337802E-2"/>
                  <c:y val="-9.2123882349265079E-2"/>
                </c:manualLayout>
              </c:layout>
              <c:showVal val="1"/>
            </c:dLbl>
            <c:dLbl>
              <c:idx val="2"/>
              <c:layout>
                <c:manualLayout>
                  <c:x val="-2.4376243651337746E-2"/>
                  <c:y val="-8.5037429860860103E-2"/>
                </c:manualLayout>
              </c:layout>
              <c:showVal val="1"/>
            </c:dLbl>
            <c:dLbl>
              <c:idx val="3"/>
              <c:layout>
                <c:manualLayout>
                  <c:x val="-2.7244149927334212E-2"/>
                  <c:y val="-7.795097737245503E-2"/>
                </c:manualLayout>
              </c:layout>
              <c:showVal val="1"/>
            </c:dLbl>
            <c:dLbl>
              <c:idx val="4"/>
              <c:layout>
                <c:manualLayout>
                  <c:x val="-2.5810140336710571E-2"/>
                  <c:y val="-7.795153536083993E-2"/>
                </c:manualLayout>
              </c:layout>
              <c:showVal val="1"/>
            </c:dLbl>
            <c:dLbl>
              <c:idx val="5"/>
              <c:layout>
                <c:manualLayout>
                  <c:x val="-2.5810140336710675E-2"/>
                  <c:y val="-8.5037429860860103E-2"/>
                </c:manualLayout>
              </c:layout>
              <c:showVal val="1"/>
            </c:dLbl>
            <c:dLbl>
              <c:idx val="6"/>
              <c:layout>
                <c:manualLayout>
                  <c:x val="-3.0111830392828987E-2"/>
                  <c:y val="-8.5037429860860103E-2"/>
                </c:manualLayout>
              </c:layout>
              <c:showVal val="1"/>
            </c:dLbl>
            <c:dLbl>
              <c:idx val="7"/>
              <c:layout>
                <c:manualLayout>
                  <c:x val="-2.724403702208341E-2"/>
                  <c:y val="-7.795097737245503E-2"/>
                </c:manualLayout>
              </c:layout>
              <c:showVal val="1"/>
            </c:dLbl>
            <c:dLbl>
              <c:idx val="8"/>
              <c:layout>
                <c:manualLayout>
                  <c:x val="-2.7244037022083299E-2"/>
                  <c:y val="-7.795097737245503E-2"/>
                </c:manualLayout>
              </c:layout>
              <c:showVal val="1"/>
            </c:dLbl>
            <c:dLbl>
              <c:idx val="9"/>
              <c:layout>
                <c:manualLayout>
                  <c:x val="-3.0111830392828876E-2"/>
                  <c:y val="-7.79509773724550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126K</a:t>
                    </a:r>
                    <a:endParaRPr lang="en-US" dirty="0"/>
                  </a:p>
                </c:rich>
              </c:tx>
              <c:showVal val="1"/>
            </c:dLbl>
            <c:numFmt formatCode="#0\K" sourceLinked="0"/>
            <c:txPr>
              <a:bodyPr/>
              <a:lstStyle/>
              <a:p>
                <a:pPr>
                  <a:defRPr sz="1050">
                    <a:solidFill>
                      <a:srgbClr val="4D4D4D"/>
                    </a:solidFill>
                  </a:defRPr>
                </a:pPr>
                <a:endParaRPr lang="el-GR"/>
              </a:p>
            </c:txPr>
            <c:showVal val="1"/>
          </c:dLbls>
          <c:xVal>
            <c:numRef>
              <c:f>Sheet2!$A$21:$A$30</c:f>
              <c:numCache>
                <c:formatCode>General</c:formatCode>
                <c:ptCount val="10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xVal>
          <c:yVal>
            <c:numRef>
              <c:f>Sheet2!$E$21:$E$30</c:f>
              <c:numCache>
                <c:formatCode>General</c:formatCode>
                <c:ptCount val="10"/>
                <c:pt idx="0">
                  <c:v>3877</c:v>
                </c:pt>
                <c:pt idx="1">
                  <c:v>11999</c:v>
                </c:pt>
                <c:pt idx="2">
                  <c:v>41250</c:v>
                </c:pt>
                <c:pt idx="3">
                  <c:v>64851</c:v>
                </c:pt>
                <c:pt idx="4" formatCode="#,##0">
                  <c:v>98621</c:v>
                </c:pt>
                <c:pt idx="5">
                  <c:v>107612</c:v>
                </c:pt>
                <c:pt idx="6">
                  <c:v>111236</c:v>
                </c:pt>
                <c:pt idx="7">
                  <c:v>121202</c:v>
                </c:pt>
                <c:pt idx="8">
                  <c:v>123760</c:v>
                </c:pt>
                <c:pt idx="9">
                  <c:v>124588</c:v>
                </c:pt>
              </c:numCache>
            </c:numRef>
          </c:yVal>
        </c:ser>
        <c:axId val="59742464"/>
        <c:axId val="27693056"/>
      </c:scatterChart>
      <c:valAx>
        <c:axId val="59742464"/>
        <c:scaling>
          <c:orientation val="minMax"/>
        </c:scaling>
        <c:delete val="1"/>
        <c:axPos val="b"/>
        <c:numFmt formatCode="General" sourceLinked="1"/>
        <c:tickLblPos val="none"/>
        <c:crossAx val="27693056"/>
        <c:crossesAt val="0"/>
        <c:crossBetween val="midCat"/>
      </c:valAx>
      <c:valAx>
        <c:axId val="27693056"/>
        <c:scaling>
          <c:orientation val="minMax"/>
        </c:scaling>
        <c:delete val="1"/>
        <c:axPos val="l"/>
        <c:majorGridlines>
          <c:spPr>
            <a:ln>
              <a:solidFill>
                <a:schemeClr val="accent1">
                  <a:shade val="95000"/>
                  <a:satMod val="105000"/>
                  <a:alpha val="35000"/>
                </a:schemeClr>
              </a:solidFill>
            </a:ln>
            <a:effectLst/>
          </c:spPr>
        </c:majorGridlines>
        <c:numFmt formatCode="#0\K" sourceLinked="0"/>
        <c:tickLblPos val="none"/>
        <c:crossAx val="59742464"/>
        <c:crosses val="autoZero"/>
        <c:crossBetween val="midCat"/>
        <c:dispUnits>
          <c:builtInUnit val="thousands"/>
        </c:dispUnits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0.17002</cdr:x>
      <cdr:y>0.4831</cdr:y>
    </cdr:from>
    <cdr:to>
      <cdr:x>0.22292</cdr:x>
      <cdr:y>0.80433</cdr:y>
    </cdr:to>
    <cdr:sp macro="" textlink="">
      <cdr:nvSpPr>
        <cdr:cNvPr id="2" name="Down Arrow Callout 1"/>
        <cdr:cNvSpPr/>
      </cdr:nvSpPr>
      <cdr:spPr>
        <a:xfrm xmlns:a="http://schemas.openxmlformats.org/drawingml/2006/main">
          <a:off x="1505852" y="865796"/>
          <a:ext cx="468518" cy="575690"/>
        </a:xfrm>
        <a:prstGeom xmlns:a="http://schemas.openxmlformats.org/drawingml/2006/main" prst="downArrowCallout">
          <a:avLst>
            <a:gd name="adj1" fmla="val 31787"/>
            <a:gd name="adj2" fmla="val 30091"/>
            <a:gd name="adj3" fmla="val 25000"/>
            <a:gd name="adj4" fmla="val 64977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3600" tIns="3600" rIns="3600" bIns="3600" anchor="ctr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/>
          </a:pPr>
          <a:r>
            <a:rPr lang="en-US" dirty="0" smtClean="0">
              <a:solidFill>
                <a:schemeClr val="bg2">
                  <a:lumMod val="75000"/>
                </a:schemeClr>
              </a:solidFill>
            </a:rPr>
            <a:t>1</a:t>
          </a:r>
          <a:r>
            <a:rPr lang="en-US" baseline="30000" dirty="0" smtClean="0">
              <a:solidFill>
                <a:schemeClr val="bg2">
                  <a:lumMod val="75000"/>
                </a:schemeClr>
              </a:solidFill>
            </a:rPr>
            <a:t>st</a:t>
          </a:r>
          <a:r>
            <a:rPr lang="en-US" dirty="0" smtClean="0">
              <a:solidFill>
                <a:schemeClr val="bg2">
                  <a:lumMod val="75000"/>
                </a:schemeClr>
              </a:solidFill>
            </a:rPr>
            <a:t> </a:t>
          </a:r>
          <a:r>
            <a:rPr lang="en-US" dirty="0" smtClean="0">
              <a:solidFill>
                <a:schemeClr val="bg2">
                  <a:lumMod val="75000"/>
                </a:schemeClr>
              </a:solidFill>
            </a:rPr>
            <a:t>record</a:t>
          </a:r>
          <a:endParaRPr lang="el-GR" dirty="0">
            <a:solidFill>
              <a:schemeClr val="bg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0.87805</cdr:x>
      <cdr:y>0.4018</cdr:y>
    </cdr:from>
    <cdr:to>
      <cdr:x>0.9838</cdr:x>
      <cdr:y>0.83407</cdr:y>
    </cdr:to>
    <cdr:sp macro="" textlink="">
      <cdr:nvSpPr>
        <cdr:cNvPr id="3" name="Down Arrow Callout 2"/>
        <cdr:cNvSpPr/>
      </cdr:nvSpPr>
      <cdr:spPr>
        <a:xfrm xmlns:a="http://schemas.openxmlformats.org/drawingml/2006/main">
          <a:off x="7776864" y="720080"/>
          <a:ext cx="936626" cy="774694"/>
        </a:xfrm>
        <a:prstGeom xmlns:a="http://schemas.openxmlformats.org/drawingml/2006/main" prst="downArrowCallou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/>
          </a:pPr>
          <a:r>
            <a:rPr lang="en-US" sz="1200" dirty="0" smtClean="0">
              <a:solidFill>
                <a:schemeClr val="bg2">
                  <a:lumMod val="75000"/>
                </a:schemeClr>
              </a:solidFill>
            </a:rPr>
            <a:t>Upgrade </a:t>
          </a:r>
          <a:r>
            <a:rPr lang="en-US" sz="1200" dirty="0">
              <a:solidFill>
                <a:schemeClr val="bg2">
                  <a:lumMod val="75000"/>
                </a:schemeClr>
              </a:solidFill>
            </a:rPr>
            <a:t>to </a:t>
          </a:r>
          <a:r>
            <a:rPr lang="en-US" sz="1200" dirty="0" smtClean="0">
              <a:solidFill>
                <a:schemeClr val="bg2">
                  <a:lumMod val="75000"/>
                </a:schemeClr>
              </a:solidFill>
            </a:rPr>
            <a:t>v1.x</a:t>
          </a:r>
          <a:endParaRPr lang="el-GR" sz="1200" dirty="0">
            <a:solidFill>
              <a:schemeClr val="bg2">
                <a:lumMod val="75000"/>
              </a:schemeClr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1BC7D2A5-1EE8-4ECD-8E82-C9F727AB0D2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570039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9FD07474-8497-48A6-80CE-6B2F3006A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18966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9pPr>
          </a:lstStyle>
          <a:p>
            <a:pPr eaLnBrk="1" hangingPunct="1"/>
            <a:fld id="{BFB14DC5-359D-4F20-AEC5-5613072BC555}" type="slidenum">
              <a:rPr lang="en-US">
                <a:latin typeface="Arial" charset="0"/>
              </a:rPr>
              <a:pPr eaLnBrk="1" hangingPunct="1"/>
              <a:t>1</a:t>
            </a:fld>
            <a:endParaRPr lang="en-US"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AUTH</a:t>
            </a:r>
            <a:r>
              <a:rPr lang="en-US" baseline="0" dirty="0" smtClean="0"/>
              <a:t> – is the largest university in Greece (and one of the biggest in the Balkans)</a:t>
            </a:r>
          </a:p>
          <a:p>
            <a:pPr eaLnBrk="1" hangingPunct="1"/>
            <a:r>
              <a:rPr lang="en-US" baseline="0" dirty="0" smtClean="0"/>
              <a:t>230.000 m2</a:t>
            </a:r>
          </a:p>
          <a:p>
            <a:pPr eaLnBrk="1" hangingPunct="1"/>
            <a:r>
              <a:rPr lang="en-US" baseline="0" dirty="0" smtClean="0"/>
              <a:t>60.000 enrolled students</a:t>
            </a:r>
          </a:p>
          <a:p>
            <a:pPr eaLnBrk="1" hangingPunct="1"/>
            <a:r>
              <a:rPr lang="en-US" baseline="0" dirty="0" smtClean="0"/>
              <a:t>42 departments, covering all the major disciplines</a:t>
            </a:r>
          </a:p>
          <a:p>
            <a:pPr eaLnBrk="1" hangingPunct="1"/>
            <a:r>
              <a:rPr lang="en-US" baseline="0" dirty="0" smtClean="0"/>
              <a:t>(49 physical libraries)</a:t>
            </a:r>
          </a:p>
          <a:p>
            <a:pPr eaLnBrk="1" hangingPunct="1"/>
            <a:endParaRPr lang="el-G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“Psifiothiki”</a:t>
            </a:r>
            <a:endParaRPr lang="el-GR" dirty="0" smtClean="0"/>
          </a:p>
          <a:p>
            <a:pPr eaLnBrk="1" hangingPunct="1"/>
            <a:r>
              <a:rPr lang="en-US" dirty="0" smtClean="0"/>
              <a:t>More than 126.000 records (most with at least one </a:t>
            </a:r>
            <a:r>
              <a:rPr lang="en-US" dirty="0" err="1" smtClean="0"/>
              <a:t>pdf</a:t>
            </a:r>
            <a:r>
              <a:rPr lang="en-US" dirty="0" smtClean="0"/>
              <a:t> attachment)</a:t>
            </a:r>
            <a:endParaRPr lang="el-GR" dirty="0" smtClean="0"/>
          </a:p>
          <a:p>
            <a:pPr eaLnBrk="1" hangingPunct="1"/>
            <a:r>
              <a:rPr lang="en-US" dirty="0" smtClean="0"/>
              <a:t>More than 2.370.000 total pages in 141522 </a:t>
            </a:r>
            <a:r>
              <a:rPr lang="en-US" dirty="0" err="1" smtClean="0"/>
              <a:t>pdfs</a:t>
            </a:r>
            <a:endParaRPr lang="el-GR" dirty="0" smtClean="0"/>
          </a:p>
          <a:p>
            <a:pPr eaLnBrk="1" hangingPunct="1"/>
            <a:r>
              <a:rPr lang="en-US" dirty="0" smtClean="0"/>
              <a:t>330Gb of attachments (</a:t>
            </a:r>
            <a:r>
              <a:rPr lang="en-US" dirty="0" err="1" smtClean="0"/>
              <a:t>pdfs</a:t>
            </a:r>
            <a:r>
              <a:rPr lang="en-US" dirty="0" smtClean="0"/>
              <a:t>)</a:t>
            </a:r>
            <a:endParaRPr lang="el-GR" dirty="0" smtClean="0"/>
          </a:p>
          <a:p>
            <a:pPr eaLnBrk="1" hangingPunct="1"/>
            <a:r>
              <a:rPr lang="en-US" dirty="0" smtClean="0"/>
              <a:t>Type of content (old manuscripts, articles, maps, gravures, photographs,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  <a:endParaRPr lang="el-GR" dirty="0" smtClean="0"/>
          </a:p>
          <a:p>
            <a:pPr eaLnBrk="1" hangingPunct="1"/>
            <a:endParaRPr lang="en-US" dirty="0" smtClean="0"/>
          </a:p>
          <a:p>
            <a:pPr marL="446088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1200" dirty="0" smtClean="0"/>
              <a:t>Initial installation at AUTH: end of 2002 / v0.0.9</a:t>
            </a:r>
          </a:p>
          <a:p>
            <a:pPr marL="446088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1200" dirty="0" smtClean="0"/>
              <a:t>First official public record: Apr 2003</a:t>
            </a:r>
          </a:p>
          <a:p>
            <a:pPr marL="446088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1200" dirty="0" smtClean="0"/>
              <a:t>Updated to v0.99.1: Jul 2009 (110.000 records)</a:t>
            </a:r>
          </a:p>
          <a:p>
            <a:pPr marL="446088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1200" dirty="0" smtClean="0"/>
              <a:t>Update to 1.x:</a:t>
            </a:r>
            <a:r>
              <a:rPr lang="en-US" sz="1200" baseline="0" dirty="0" smtClean="0"/>
              <a:t> </a:t>
            </a:r>
            <a:r>
              <a:rPr lang="en-US" sz="1200" dirty="0" smtClean="0"/>
              <a:t>Q1 2013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Visits (statistics from </a:t>
            </a:r>
            <a:r>
              <a:rPr lang="en-US" dirty="0" err="1" smtClean="0"/>
              <a:t>google</a:t>
            </a:r>
            <a:r>
              <a:rPr lang="en-US" dirty="0" smtClean="0"/>
              <a:t> Analytics):</a:t>
            </a:r>
            <a:endParaRPr lang="el-GR" dirty="0" smtClean="0"/>
          </a:p>
          <a:p>
            <a:pPr eaLnBrk="1" hangingPunct="1"/>
            <a:r>
              <a:rPr lang="en-US" dirty="0" smtClean="0"/>
              <a:t>63.000 visits (30.000 unique) May 2007-Mar 2009</a:t>
            </a:r>
            <a:endParaRPr lang="el-GR" dirty="0" smtClean="0"/>
          </a:p>
          <a:p>
            <a:pPr eaLnBrk="1" hangingPunct="1"/>
            <a:r>
              <a:rPr lang="en-US" dirty="0" smtClean="0"/>
              <a:t>720.000 visits (470.000 unique) Apr 2009-Apr 2012</a:t>
            </a:r>
            <a:endParaRPr lang="el-GR" dirty="0" smtClean="0"/>
          </a:p>
          <a:p>
            <a:pPr eaLnBrk="1" hangingPunct="1"/>
            <a:r>
              <a:rPr lang="en-US" dirty="0" smtClean="0"/>
              <a:t>Visits: 90% Greece, 3% Cyprus</a:t>
            </a:r>
            <a:endParaRPr lang="el-GR" dirty="0" smtClean="0"/>
          </a:p>
          <a:p>
            <a:pPr eaLnBrk="1" hangingPunct="1"/>
            <a:r>
              <a:rPr lang="en-US" dirty="0" smtClean="0"/>
              <a:t>            62% via </a:t>
            </a:r>
            <a:r>
              <a:rPr lang="en-US" dirty="0" err="1" smtClean="0"/>
              <a:t>google</a:t>
            </a:r>
            <a:r>
              <a:rPr lang="en-US" dirty="0" smtClean="0"/>
              <a:t> search engine</a:t>
            </a:r>
            <a:endParaRPr lang="el-GR" dirty="0" smtClean="0"/>
          </a:p>
          <a:p>
            <a:pPr eaLnBrk="1" hangingPunct="1"/>
            <a:r>
              <a:rPr lang="en-US" dirty="0" smtClean="0"/>
              <a:t>            16% via library website</a:t>
            </a:r>
          </a:p>
          <a:p>
            <a:pPr eaLnBrk="1" hangingPunct="1"/>
            <a:r>
              <a:rPr lang="en-US" dirty="0" smtClean="0"/>
              <a:t>Most</a:t>
            </a:r>
            <a:r>
              <a:rPr lang="en-US" baseline="0" dirty="0" smtClean="0"/>
              <a:t> popular collection: Theses (~15% of visits)</a:t>
            </a:r>
            <a:endParaRPr lang="el-GR" dirty="0" smtClean="0"/>
          </a:p>
          <a:p>
            <a:pPr eaLnBrk="1" hangingPunct="1"/>
            <a:r>
              <a:rPr lang="en-US" dirty="0" smtClean="0"/>
              <a:t> </a:t>
            </a:r>
            <a:endParaRPr lang="el-GR" dirty="0" smtClean="0"/>
          </a:p>
          <a:p>
            <a:pPr eaLnBrk="1" hangingPunct="1"/>
            <a:r>
              <a:rPr lang="en-US" dirty="0" smtClean="0"/>
              <a:t>1000 visits from Switzerland (most from Zurich)</a:t>
            </a:r>
            <a:endParaRPr lang="el-GR" dirty="0" smtClean="0"/>
          </a:p>
          <a:p>
            <a:pPr eaLnBrk="1" hangingPunct="1"/>
            <a:r>
              <a:rPr lang="en-US" dirty="0" smtClean="0"/>
              <a:t> </a:t>
            </a:r>
            <a:endParaRPr lang="el-GR" dirty="0" smtClean="0"/>
          </a:p>
          <a:p>
            <a:pPr eaLnBrk="1" hangingPunct="1"/>
            <a:r>
              <a:rPr lang="en-US" dirty="0" smtClean="0"/>
              <a:t>Languages (from visits): 72% Greek, 25% English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Number of Normal/Virtual</a:t>
            </a:r>
            <a:r>
              <a:rPr lang="en-US" baseline="0" dirty="0" smtClean="0"/>
              <a:t> collections</a:t>
            </a:r>
          </a:p>
          <a:p>
            <a:pPr eaLnBrk="1" hangingPunct="1"/>
            <a:r>
              <a:rPr lang="en-US" dirty="0" smtClean="0"/>
              <a:t>OS: Used to be </a:t>
            </a:r>
            <a:r>
              <a:rPr lang="en-US" dirty="0" err="1" smtClean="0"/>
              <a:t>RedHat</a:t>
            </a:r>
            <a:r>
              <a:rPr lang="en-US" dirty="0" smtClean="0"/>
              <a:t>,</a:t>
            </a:r>
            <a:r>
              <a:rPr lang="en-US" baseline="0" dirty="0" smtClean="0"/>
              <a:t> now </a:t>
            </a:r>
            <a:r>
              <a:rPr lang="en-US" dirty="0" err="1" smtClean="0"/>
              <a:t>gentoo</a:t>
            </a:r>
            <a:r>
              <a:rPr lang="en-US" dirty="0" smtClean="0"/>
              <a:t> VM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openvz</a:t>
            </a:r>
            <a:r>
              <a:rPr lang="en-US" baseline="0" dirty="0" smtClean="0"/>
              <a:t>, will be </a:t>
            </a:r>
            <a:r>
              <a:rPr lang="en-US" baseline="0" dirty="0" err="1" smtClean="0"/>
              <a:t>CentOS</a:t>
            </a:r>
            <a:r>
              <a:rPr lang="en-US" baseline="0" dirty="0" smtClean="0"/>
              <a:t> 6.x</a:t>
            </a:r>
            <a:endParaRPr lang="en-US" dirty="0" smtClean="0"/>
          </a:p>
          <a:p>
            <a:pPr eaLnBrk="1" hangingPunct="1"/>
            <a:r>
              <a:rPr lang="en-US" dirty="0" smtClean="0"/>
              <a:t>Server stats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CPU,Memory</a:t>
            </a:r>
            <a:r>
              <a:rPr lang="en-US" baseline="0" dirty="0" smtClean="0"/>
              <a:t>)</a:t>
            </a:r>
            <a:endParaRPr lang="el-GR" dirty="0" smtClean="0"/>
          </a:p>
          <a:p>
            <a:pPr eaLnBrk="1" hangingPunct="1"/>
            <a:endParaRPr lang="el-GR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9pPr>
          </a:lstStyle>
          <a:p>
            <a:pPr eaLnBrk="1" hangingPunct="1"/>
            <a:fld id="{26AE4AA5-0952-4798-BE51-52DE784A27DF}" type="slidenum">
              <a:rPr lang="en-US">
                <a:latin typeface="Arial" charset="0"/>
              </a:rPr>
              <a:pPr eaLnBrk="1" hangingPunct="1"/>
              <a:t>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u="sng" dirty="0" smtClean="0"/>
              <a:t>What did you find easy or uneasy in setting up Invenio for your use case?</a:t>
            </a:r>
            <a:endParaRPr lang="en-US" dirty="0" smtClean="0"/>
          </a:p>
          <a:p>
            <a:pPr eaLnBrk="1" hangingPunct="1"/>
            <a:r>
              <a:rPr lang="en-US" dirty="0" smtClean="0"/>
              <a:t>Back in 2003, it was not the easiest software to install, configure and customize </a:t>
            </a: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. LOTS of dependencies!</a:t>
            </a:r>
          </a:p>
          <a:p>
            <a:pPr eaLnBrk="1" hangingPunct="1"/>
            <a:r>
              <a:rPr lang="en-US" dirty="0" smtClean="0"/>
              <a:t>Support for non-Latin characters when </a:t>
            </a:r>
            <a:r>
              <a:rPr lang="en-US" dirty="0" err="1" smtClean="0"/>
              <a:t>invenio</a:t>
            </a:r>
            <a:r>
              <a:rPr lang="en-US" dirty="0" smtClean="0"/>
              <a:t> was not utf-8 compliant. Now things are way better</a:t>
            </a:r>
            <a:r>
              <a:rPr lang="en-US" dirty="0" smtClean="0"/>
              <a:t>.</a:t>
            </a:r>
          </a:p>
          <a:p>
            <a:pPr eaLnBrk="1" hangingPunct="1"/>
            <a:endParaRPr lang="el-GR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ym typeface="Wingdings"/>
              </a:rPr>
              <a:t>Upgrades: Not straight forward for </a:t>
            </a:r>
            <a:r>
              <a:rPr lang="en-US" sz="1200" kern="1200" dirty="0" smtClean="0">
                <a:sym typeface="Wingdings"/>
              </a:rPr>
              <a:t>v0.99.2!</a:t>
            </a:r>
            <a:r>
              <a:rPr lang="en-US" sz="1200" kern="1200" baseline="0" dirty="0" smtClean="0">
                <a:sym typeface="Wingdings"/>
              </a:rPr>
              <a:t> Change in file system structure for attachments: </a:t>
            </a:r>
            <a:r>
              <a:rPr lang="en-US" sz="1200" kern="1200" dirty="0" smtClean="0">
                <a:sym typeface="Wingdings"/>
              </a:rPr>
              <a:t>used </a:t>
            </a:r>
            <a:r>
              <a:rPr lang="en-US" sz="1200" kern="1200" dirty="0" smtClean="0">
                <a:sym typeface="Wingdings"/>
              </a:rPr>
              <a:t>import-export of </a:t>
            </a:r>
            <a:r>
              <a:rPr lang="en-US" sz="1200" kern="1200" dirty="0" smtClean="0">
                <a:sym typeface="Wingdings"/>
              </a:rPr>
              <a:t>records. </a:t>
            </a:r>
            <a:r>
              <a:rPr lang="en-US" sz="1200" kern="1200" dirty="0" smtClean="0">
                <a:sym typeface="Wingdings"/>
              </a:rPr>
              <a:t>1.x upgrade expected to be </a:t>
            </a:r>
            <a:r>
              <a:rPr lang="en-US" sz="1200" kern="1200" dirty="0" smtClean="0">
                <a:sym typeface="Wingdings"/>
              </a:rPr>
              <a:t>easier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eaLnBrk="1" hangingPunct="1"/>
            <a:r>
              <a:rPr lang="en-US" dirty="0" smtClean="0"/>
              <a:t>Delicate interconnection of very powerful tools. If one small part does not what’s expected, hell breaks loose.</a:t>
            </a:r>
            <a:endParaRPr lang="el-GR" dirty="0" smtClean="0"/>
          </a:p>
          <a:p>
            <a:pPr eaLnBrk="1" hangingPunct="1"/>
            <a:r>
              <a:rPr lang="en-US" dirty="0" smtClean="0"/>
              <a:t>Customization of forms/creation of the extraction templates (.</a:t>
            </a:r>
            <a:r>
              <a:rPr lang="en-US" dirty="0" err="1" smtClean="0"/>
              <a:t>tpl</a:t>
            </a:r>
            <a:r>
              <a:rPr lang="en-US" dirty="0" smtClean="0"/>
              <a:t> files)</a:t>
            </a:r>
            <a:endParaRPr lang="el-GR" dirty="0" smtClean="0"/>
          </a:p>
          <a:p>
            <a:pPr eaLnBrk="1" hangingPunct="1"/>
            <a:r>
              <a:rPr lang="en-US" dirty="0" smtClean="0"/>
              <a:t>Painful update from older version</a:t>
            </a:r>
            <a:endParaRPr lang="el-GR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9pPr>
          </a:lstStyle>
          <a:p>
            <a:pPr eaLnBrk="1" hangingPunct="1"/>
            <a:fld id="{F55C1021-BB29-4457-944D-7C04984EDA6F}" type="slidenum">
              <a:rPr lang="en-US">
                <a:latin typeface="Arial" charset="0"/>
              </a:rPr>
              <a:pPr eaLnBrk="1" hangingPunct="1"/>
              <a:t>3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0" u="none" dirty="0" smtClean="0"/>
              <a:t>Statistics</a:t>
            </a:r>
          </a:p>
          <a:p>
            <a:pPr eaLnBrk="1" hangingPunct="1"/>
            <a:r>
              <a:rPr lang="en-US" b="0" u="none" dirty="0" smtClean="0"/>
              <a:t>Evaluation</a:t>
            </a:r>
            <a:r>
              <a:rPr lang="en-US" b="0" u="none" baseline="0" dirty="0" smtClean="0"/>
              <a:t> of our academic performance for our University using metrics such as publications by author, by department, by year</a:t>
            </a:r>
          </a:p>
          <a:p>
            <a:pPr eaLnBrk="1" hangingPunct="1"/>
            <a:endParaRPr lang="en-US" b="0" u="none" dirty="0" smtClean="0"/>
          </a:p>
          <a:p>
            <a:pPr eaLnBrk="1" hangingPunct="1"/>
            <a:r>
              <a:rPr lang="en-US" b="0" u="none" dirty="0" smtClean="0"/>
              <a:t>Access</a:t>
            </a:r>
            <a:r>
              <a:rPr lang="en-US" b="0" u="none" baseline="0" dirty="0" smtClean="0"/>
              <a:t> restrictions for records and attachments</a:t>
            </a:r>
          </a:p>
          <a:p>
            <a:pPr eaLnBrk="1" hangingPunct="1"/>
            <a:r>
              <a:rPr lang="en-US" b="0" u="none" baseline="0" dirty="0" smtClean="0"/>
              <a:t>Time based release of attachments</a:t>
            </a:r>
          </a:p>
          <a:p>
            <a:pPr eaLnBrk="1" hangingPunct="1"/>
            <a:endParaRPr lang="en-US" b="0" u="none" dirty="0" smtClean="0"/>
          </a:p>
          <a:p>
            <a:pPr eaLnBrk="1" hangingPunct="1"/>
            <a:r>
              <a:rPr lang="en-US" b="0" u="none" dirty="0" smtClean="0"/>
              <a:t>Embed Media Players (for PDF turning, Streaming Video)</a:t>
            </a:r>
          </a:p>
          <a:p>
            <a:pPr eaLnBrk="1" hangingPunct="1"/>
            <a:endParaRPr lang="en-US" b="0" u="none" dirty="0" smtClean="0"/>
          </a:p>
          <a:p>
            <a:pPr eaLnBrk="1" hangingPunct="1"/>
            <a:r>
              <a:rPr lang="en-US" b="1" u="sng" dirty="0" smtClean="0"/>
              <a:t>Your main expectations from the Workshop:</a:t>
            </a:r>
            <a:endParaRPr lang="el-GR" dirty="0" smtClean="0"/>
          </a:p>
          <a:p>
            <a:pPr eaLnBrk="1" hangingPunct="1"/>
            <a:r>
              <a:rPr lang="en-US" dirty="0" smtClean="0"/>
              <a:t> </a:t>
            </a:r>
            <a:endParaRPr lang="el-GR" dirty="0" smtClean="0"/>
          </a:p>
          <a:p>
            <a:pPr eaLnBrk="1" hangingPunct="1"/>
            <a:r>
              <a:rPr lang="en-US" dirty="0" smtClean="0"/>
              <a:t>Strengthen the collaboration between Invenio admins</a:t>
            </a:r>
            <a:endParaRPr lang="el-GR" dirty="0" smtClean="0"/>
          </a:p>
          <a:p>
            <a:pPr eaLnBrk="1" hangingPunct="1"/>
            <a:r>
              <a:rPr lang="en-US" dirty="0" smtClean="0"/>
              <a:t>Interconnect Invenio with central authentication authority via Shibboleth</a:t>
            </a:r>
            <a:endParaRPr lang="el-GR" dirty="0" smtClean="0"/>
          </a:p>
          <a:p>
            <a:pPr eaLnBrk="1" hangingPunct="1"/>
            <a:r>
              <a:rPr lang="en-US" dirty="0" smtClean="0"/>
              <a:t>Learn about </a:t>
            </a:r>
            <a:r>
              <a:rPr lang="en-US" dirty="0" err="1" smtClean="0"/>
              <a:t>AuthorID</a:t>
            </a:r>
            <a:r>
              <a:rPr lang="en-US" dirty="0" smtClean="0"/>
              <a:t> (and authorities) and how to implement it in our </a:t>
            </a:r>
            <a:r>
              <a:rPr lang="en-US" dirty="0" err="1" smtClean="0"/>
              <a:t>invenio</a:t>
            </a:r>
            <a:r>
              <a:rPr lang="en-US" dirty="0" smtClean="0"/>
              <a:t> instance</a:t>
            </a:r>
            <a:endParaRPr lang="el-GR" dirty="0" smtClean="0"/>
          </a:p>
          <a:p>
            <a:pPr eaLnBrk="1" hangingPunct="1"/>
            <a:r>
              <a:rPr lang="en-US" dirty="0" smtClean="0"/>
              <a:t>Learn how to extend and optimize the use of software – Best practices</a:t>
            </a:r>
            <a:endParaRPr lang="el-GR" dirty="0" smtClean="0"/>
          </a:p>
          <a:p>
            <a:pPr eaLnBrk="1" hangingPunct="1"/>
            <a:r>
              <a:rPr lang="en-US" dirty="0" smtClean="0"/>
              <a:t>Meet with Invenio team and discuss future Invenio development plans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b="1" u="sng" dirty="0" smtClean="0"/>
              <a:t>Topics suggested so far: </a:t>
            </a:r>
            <a:endParaRPr lang="el-GR" dirty="0" smtClean="0"/>
          </a:p>
          <a:p>
            <a:pPr eaLnBrk="1" hangingPunct="1"/>
            <a:r>
              <a:rPr lang="en-US" dirty="0" smtClean="0"/>
              <a:t>Knowledge Bases, and how to use them in search, submit. </a:t>
            </a:r>
            <a:r>
              <a:rPr lang="el-GR" i="1" dirty="0" smtClean="0"/>
              <a:t>ILO, JINR, </a:t>
            </a:r>
            <a:r>
              <a:rPr lang="el-GR" i="1" dirty="0" err="1" smtClean="0"/>
              <a:t>Karlsruhe</a:t>
            </a:r>
            <a:r>
              <a:rPr lang="el-GR" i="1" dirty="0" smtClean="0"/>
              <a:t>, AUTH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Video-resource configuration: arrangement of resources, streaming video, formats. platforms for still images (for zooming, browsing, ...) </a:t>
            </a:r>
            <a:r>
              <a:rPr lang="el-GR" i="1" dirty="0" smtClean="0"/>
              <a:t>JINR, AUTH, M9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Harvesting (a) from INSPIRE, (b) conversion and upload, (c) with specific filters for author, affiliation, (d) Inclusion of non-OAI sources, (e) storing also the “non-mapped-version” of metadata (FMT/FFT) . </a:t>
            </a:r>
            <a:r>
              <a:rPr lang="el-GR" i="1" dirty="0" smtClean="0"/>
              <a:t>JINR, </a:t>
            </a:r>
            <a:r>
              <a:rPr lang="el-GR" i="1" dirty="0" err="1" smtClean="0"/>
              <a:t>Karlsruhe</a:t>
            </a:r>
            <a:r>
              <a:rPr lang="el-GR" i="1" dirty="0" smtClean="0"/>
              <a:t>, CERN,M9</a:t>
            </a:r>
            <a:r>
              <a:rPr lang="el-GR" dirty="0" smtClean="0"/>
              <a:t> </a:t>
            </a:r>
          </a:p>
          <a:p>
            <a:pPr eaLnBrk="1" hangingPunct="1"/>
            <a:r>
              <a:rPr lang="el-GR" dirty="0" err="1" smtClean="0"/>
              <a:t>Integration</a:t>
            </a:r>
            <a:r>
              <a:rPr lang="el-GR" dirty="0" smtClean="0"/>
              <a:t> </a:t>
            </a:r>
            <a:r>
              <a:rPr lang="el-GR" dirty="0" err="1" smtClean="0"/>
              <a:t>with</a:t>
            </a:r>
            <a:r>
              <a:rPr lang="el-GR" dirty="0" smtClean="0"/>
              <a:t> </a:t>
            </a:r>
            <a:r>
              <a:rPr lang="el-GR" dirty="0" err="1" smtClean="0"/>
              <a:t>Indico</a:t>
            </a:r>
            <a:r>
              <a:rPr lang="el-GR" dirty="0" smtClean="0"/>
              <a:t>. </a:t>
            </a:r>
            <a:r>
              <a:rPr lang="el-GR" i="1" dirty="0" smtClean="0"/>
              <a:t>JINR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Representation in ROAR, making statistics visible. </a:t>
            </a:r>
            <a:r>
              <a:rPr lang="el-GR" i="1" dirty="0" smtClean="0"/>
              <a:t>JINR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Problems of 'blind' records, there are more records than visible. </a:t>
            </a:r>
            <a:r>
              <a:rPr lang="el-GR" i="1" dirty="0" smtClean="0"/>
              <a:t>JINR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Creation an 'Author profile', treatment of author IDs, using authority records. </a:t>
            </a:r>
            <a:r>
              <a:rPr lang="el-GR" i="1" dirty="0" smtClean="0"/>
              <a:t>ILO, JINR, RERO, AUTH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Configuration of web-forms for submission (selection of authors, journals from GUI). </a:t>
            </a:r>
            <a:r>
              <a:rPr lang="el-GR" i="1" dirty="0" err="1" smtClean="0"/>
              <a:t>Karlsruhe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Batch submission of new documents from pre-formatted metadata files. </a:t>
            </a:r>
            <a:r>
              <a:rPr lang="el-GR" i="1" dirty="0" err="1" smtClean="0"/>
              <a:t>Karlsruhe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Managing users and user roles. Various ways of authentication, password, LDAP, certificates, Shibboleth. </a:t>
            </a:r>
            <a:r>
              <a:rPr lang="el-GR" i="1" dirty="0" smtClean="0"/>
              <a:t>ILO, </a:t>
            </a:r>
            <a:r>
              <a:rPr lang="el-GR" i="1" dirty="0" err="1" smtClean="0"/>
              <a:t>Karlsruhe</a:t>
            </a:r>
            <a:r>
              <a:rPr lang="el-GR" i="1" dirty="0" smtClean="0"/>
              <a:t>, AUTH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Circulation and holdings. (a) How to ingest existing holdings data from another system. (b) Making holdings data searchable (by shelf no., </a:t>
            </a:r>
            <a:r>
              <a:rPr lang="en-US" dirty="0" err="1" smtClean="0"/>
              <a:t>subcollections</a:t>
            </a:r>
            <a:r>
              <a:rPr lang="en-US" dirty="0" smtClean="0"/>
              <a:t>, processing status, etc.) and making developing tools available for the management of holdings, similar to the tools that exist for the bibliographic data (i.e. </a:t>
            </a:r>
            <a:r>
              <a:rPr lang="en-US" dirty="0" err="1" smtClean="0"/>
              <a:t>multiedit</a:t>
            </a:r>
            <a:r>
              <a:rPr lang="en-US" dirty="0" smtClean="0"/>
              <a:t>) </a:t>
            </a:r>
            <a:r>
              <a:rPr lang="en-US" i="1" dirty="0" smtClean="0"/>
              <a:t>GSI, CERN</a:t>
            </a:r>
            <a:r>
              <a:rPr lang="en-US" dirty="0" smtClean="0"/>
              <a:t> </a:t>
            </a:r>
            <a:endParaRPr lang="el-GR" dirty="0" smtClean="0"/>
          </a:p>
          <a:p>
            <a:pPr eaLnBrk="1" hangingPunct="1"/>
            <a:r>
              <a:rPr lang="en-US" dirty="0" smtClean="0"/>
              <a:t>How to contribute back to Invenio any local developments that may be generally useful. </a:t>
            </a:r>
            <a:r>
              <a:rPr lang="el-GR" i="1" dirty="0" smtClean="0"/>
              <a:t>FZJ, CERN, M9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err="1" smtClean="0"/>
              <a:t>Fulltext</a:t>
            </a:r>
            <a:r>
              <a:rPr lang="en-US" dirty="0" smtClean="0"/>
              <a:t> indexing and </a:t>
            </a:r>
            <a:r>
              <a:rPr lang="en-US" dirty="0" err="1" smtClean="0"/>
              <a:t>Solr</a:t>
            </a:r>
            <a:r>
              <a:rPr lang="en-US" dirty="0" smtClean="0"/>
              <a:t> integration. </a:t>
            </a:r>
            <a:r>
              <a:rPr lang="el-GR" i="1" dirty="0" smtClean="0"/>
              <a:t>CERN</a:t>
            </a:r>
            <a:r>
              <a:rPr lang="el-GR" dirty="0" smtClean="0"/>
              <a:t> </a:t>
            </a:r>
          </a:p>
          <a:p>
            <a:pPr eaLnBrk="1" hangingPunct="1"/>
            <a:r>
              <a:rPr lang="en-US" dirty="0" smtClean="0"/>
              <a:t>System configuration best practices. (Apache, MySQL, </a:t>
            </a:r>
            <a:r>
              <a:rPr lang="en-US" dirty="0" err="1" smtClean="0"/>
              <a:t>filesystem</a:t>
            </a:r>
            <a:r>
              <a:rPr lang="en-US" dirty="0" smtClean="0"/>
              <a:t>/NAS) </a:t>
            </a:r>
            <a:r>
              <a:rPr lang="en-US" i="1" dirty="0" smtClean="0"/>
              <a:t>M9</a:t>
            </a:r>
            <a:r>
              <a:rPr lang="en-US" dirty="0" smtClean="0"/>
              <a:t> </a:t>
            </a:r>
            <a:endParaRPr lang="el-GR" dirty="0" smtClean="0"/>
          </a:p>
          <a:p>
            <a:pPr eaLnBrk="1" hangingPunct="1"/>
            <a:endParaRPr lang="el-GR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gOpen Cosm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gOpen Cosmetica" pitchFamily="34" charset="0"/>
              </a:defRPr>
            </a:lvl9pPr>
          </a:lstStyle>
          <a:p>
            <a:pPr eaLnBrk="1" hangingPunct="1"/>
            <a:fld id="{972111E5-C673-483E-8D38-AC1E3497527B}" type="slidenum">
              <a:rPr lang="en-US">
                <a:latin typeface="Arial" charset="0"/>
              </a:rPr>
              <a:pPr eaLnBrk="1" hangingPunct="1"/>
              <a:t>4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82FA1077-22D2-469A-97B2-7FFBFBA3A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117864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D8B9E-29FA-4797-BD7F-04A0F6B4E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8534340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86FA3-D039-4359-8AF8-8ED99491B9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3691618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907F6-6DCC-472D-9C9F-44AD568BA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54359182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8B685-674D-4F8A-9A97-B4A5252B72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5433193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778B0-7800-4C8D-A136-10FB53F9C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069558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AAD61-0E00-440D-84FC-878FF542E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172462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F53E4-202A-478A-83B1-F4DFBD88B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98808145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BD852-A2FC-4CF1-92A0-0570DE7F8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1771171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3E0E7-6C3F-44F8-88CD-81BC9BE61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78547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92732-0A93-4AEE-BA20-D450F8095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908690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5EF94-D4EA-40BE-B977-6688F6BF8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35866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C034E-B8EA-4E9A-BE5B-6FAC028962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328698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1523F-F82F-4E8A-9832-C74F8AE20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5167092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F9F4F-D2D5-42DC-8A91-562D002D6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439419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r>
              <a:rPr lang="el-GR" smtClean="0"/>
              <a:t>Invenio User Group Workshop 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Theodoropoulos Theodoros / Invenio User Group Workshop 7-9 May 2012 / CERN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15B0E646-526F-4F8E-AFAF-8CDCD26B8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7" descr="C:\Library\Logos\Logo_EN3_NEW_tran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5724525"/>
            <a:ext cx="30575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9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688975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Invenio User Group Workshop 2012</a:t>
            </a:r>
            <a:endParaRPr lang="el-GR" dirty="0" smtClean="0">
              <a:effectLst>
                <a:outerShdw blurRad="38100" dist="38100" dir="2700000" algn="tl">
                  <a:srgbClr val="C0C0C0"/>
                </a:outerShdw>
              </a:effectLst>
              <a:latin typeface="MgOpen Cosmetica" pitchFamily="34" charset="0"/>
            </a:endParaRPr>
          </a:p>
        </p:txBody>
      </p:sp>
      <p:pic>
        <p:nvPicPr>
          <p:cNvPr id="2072" name="Picture 24" descr="BD14677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85273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79388" y="3068638"/>
            <a:ext cx="877887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/>
              <a:t>Theodoros </a:t>
            </a:r>
            <a:r>
              <a:rPr lang="en-US" sz="2400" dirty="0" smtClean="0">
                <a:latin typeface="+mn-lt"/>
              </a:rPr>
              <a:t>Theodoropoulos</a:t>
            </a:r>
            <a:endParaRPr lang="el-GR" sz="2400" dirty="0">
              <a:latin typeface="+mn-lt"/>
            </a:endParaRPr>
          </a:p>
          <a:p>
            <a:pPr algn="ctr">
              <a:defRPr/>
            </a:pPr>
            <a:r>
              <a:rPr lang="en-US" dirty="0">
                <a:latin typeface="+mn-lt"/>
              </a:rPr>
              <a:t>Library and Information Center</a:t>
            </a:r>
          </a:p>
          <a:p>
            <a:pPr algn="ctr">
              <a:defRPr/>
            </a:pPr>
            <a:r>
              <a:rPr lang="en-US" dirty="0">
                <a:latin typeface="+mn-lt"/>
              </a:rPr>
              <a:t>Aristotle University of Thessaloniki, Greece</a:t>
            </a:r>
            <a:endParaRPr lang="el-GR" dirty="0">
              <a:latin typeface="+mn-lt"/>
            </a:endParaRPr>
          </a:p>
          <a:p>
            <a:pPr algn="ctr">
              <a:defRPr/>
            </a:pPr>
            <a:r>
              <a:rPr lang="en-US" sz="2000" dirty="0">
                <a:solidFill>
                  <a:schemeClr val="accent2"/>
                </a:solidFill>
                <a:latin typeface="+mn-lt"/>
              </a:rPr>
              <a:t>theod@lib.auth.gr</a:t>
            </a:r>
            <a:endParaRPr lang="el-GR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684213" y="1989138"/>
            <a:ext cx="77724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7-9 May 2012 / CERN</a:t>
            </a:r>
            <a:endParaRPr lang="el-GR" sz="3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9" name="Picture 41" descr="G:\Downloads\cern_logo_white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275" y="5249863"/>
            <a:ext cx="1428750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42" descr="G:\Downloads\inveni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859463"/>
            <a:ext cx="1885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48" descr="C:\Library\Logos\LOGO_AUTH_Library\auth-logo_trans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5597525"/>
            <a:ext cx="10175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Invenio @ AUTH    “Psifiothiki”</a:t>
            </a:r>
            <a:endParaRPr lang="el-GR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446088" indent="-446088" algn="ctr" eaLnBrk="1" hangingPunct="1">
              <a:buClr>
                <a:srgbClr val="800000"/>
              </a:buClr>
              <a:buSzPct val="80000"/>
              <a:buNone/>
              <a:defRPr/>
            </a:pPr>
            <a:r>
              <a:rPr lang="en-US" dirty="0" smtClean="0"/>
              <a:t>http://digital.lib.auth.gr</a:t>
            </a:r>
          </a:p>
          <a:p>
            <a:pPr marL="446088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2000" dirty="0" smtClean="0"/>
              <a:t>Academic Articles, Theses, Old and Rare Books and Manuscripts, Maps, Gravures, Photographs</a:t>
            </a:r>
          </a:p>
          <a:p>
            <a:pPr marL="446088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2000" dirty="0" smtClean="0"/>
              <a:t>&gt;126k records, 142k </a:t>
            </a:r>
            <a:r>
              <a:rPr lang="en-US" sz="2000" dirty="0" err="1" smtClean="0"/>
              <a:t>pdfs</a:t>
            </a:r>
            <a:r>
              <a:rPr lang="en-US" sz="2000" dirty="0" smtClean="0"/>
              <a:t> / 2.4m total pages, 330Gb attachments</a:t>
            </a:r>
          </a:p>
          <a:p>
            <a:pPr marL="446088" indent="-446088" eaLnBrk="1" hangingPunct="1">
              <a:buClr>
                <a:srgbClr val="800000"/>
              </a:buClr>
              <a:buSzPct val="80000"/>
              <a:buNone/>
              <a:defRPr/>
            </a:pPr>
            <a:endParaRPr lang="en-US" sz="1400" dirty="0" smtClean="0"/>
          </a:p>
          <a:p>
            <a:pPr marL="446088" indent="-446088" eaLnBrk="1" hangingPunct="1">
              <a:buClr>
                <a:srgbClr val="800000"/>
              </a:buClr>
              <a:buSzPct val="80000"/>
              <a:buNone/>
              <a:defRPr/>
            </a:pPr>
            <a:endParaRPr lang="en-US" sz="1400" dirty="0" smtClean="0"/>
          </a:p>
          <a:p>
            <a:pPr marL="446088" indent="-446088" eaLnBrk="1" hangingPunct="1">
              <a:buClr>
                <a:srgbClr val="800000"/>
              </a:buClr>
              <a:buSzPct val="80000"/>
              <a:buNone/>
              <a:defRPr/>
            </a:pPr>
            <a:endParaRPr lang="en-US" sz="1400" dirty="0" smtClean="0"/>
          </a:p>
          <a:p>
            <a:pPr marL="446088" indent="-446088" eaLnBrk="1" hangingPunct="1">
              <a:buClr>
                <a:srgbClr val="800000"/>
              </a:buClr>
              <a:buSzPct val="80000"/>
              <a:buNone/>
              <a:defRPr/>
            </a:pPr>
            <a:endParaRPr lang="en-US" sz="1400" dirty="0" smtClean="0"/>
          </a:p>
          <a:p>
            <a:pPr marL="446088" indent="-446088" eaLnBrk="1" hangingPunct="1">
              <a:buClr>
                <a:srgbClr val="800000"/>
              </a:buClr>
              <a:buSzPct val="80000"/>
              <a:buNone/>
              <a:defRPr/>
            </a:pPr>
            <a:endParaRPr lang="en-US" sz="1400" dirty="0" smtClean="0"/>
          </a:p>
          <a:p>
            <a:pPr marL="446088" indent="-446088" eaLnBrk="1" hangingPunct="1">
              <a:buClr>
                <a:srgbClr val="800000"/>
              </a:buClr>
              <a:buSzPct val="80000"/>
              <a:buNone/>
              <a:defRPr/>
            </a:pPr>
            <a:endParaRPr lang="en-US" sz="1400" dirty="0" smtClean="0"/>
          </a:p>
          <a:p>
            <a:pPr marL="446088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endParaRPr lang="en-US" sz="2000" dirty="0" smtClean="0"/>
          </a:p>
          <a:p>
            <a:pPr marL="446088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2000" dirty="0" smtClean="0"/>
              <a:t>780.000 visits (500.000 unique) the last 5 years</a:t>
            </a:r>
          </a:p>
          <a:p>
            <a:pPr marL="846138" lvl="1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1800" dirty="0" smtClean="0"/>
              <a:t>90% Greece, 3% Cyprus, 7% others</a:t>
            </a:r>
          </a:p>
          <a:p>
            <a:pPr marL="846138" lvl="1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1800" dirty="0" smtClean="0"/>
              <a:t>62% Google search engine, 16% Library website</a:t>
            </a:r>
          </a:p>
          <a:p>
            <a:pPr marL="846138" lvl="1" indent="-446088" eaLnBrk="1" hangingPunct="1">
              <a:buClr>
                <a:srgbClr val="800000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1800" dirty="0" smtClean="0"/>
              <a:t>Most popular collection: Theses (Graduate/</a:t>
            </a:r>
            <a:r>
              <a:rPr lang="en-US" sz="1800" dirty="0" err="1" smtClean="0"/>
              <a:t>Postgrad</a:t>
            </a:r>
            <a:r>
              <a:rPr lang="en-US" sz="1800" dirty="0" smtClean="0"/>
              <a:t>/PhD)</a:t>
            </a:r>
          </a:p>
          <a:p>
            <a:pPr eaLnBrk="1" hangingPunct="1">
              <a:defRPr/>
            </a:pPr>
            <a:endParaRPr lang="el-GR" sz="2400" dirty="0" smtClean="0"/>
          </a:p>
        </p:txBody>
      </p:sp>
      <p:pic>
        <p:nvPicPr>
          <p:cNvPr id="4" name="Picture 24" descr="BD14677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141413"/>
            <a:ext cx="6669088" cy="5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ight Arrow 14"/>
          <p:cNvSpPr/>
          <p:nvPr/>
        </p:nvSpPr>
        <p:spPr>
          <a:xfrm>
            <a:off x="4787900" y="765175"/>
            <a:ext cx="360363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39363036"/>
              </p:ext>
            </p:extLst>
          </p:nvPr>
        </p:nvGraphicFramePr>
        <p:xfrm>
          <a:off x="-180528" y="2780928"/>
          <a:ext cx="8856984" cy="1792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ontent Placeholder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79224284"/>
              </p:ext>
            </p:extLst>
          </p:nvPr>
        </p:nvGraphicFramePr>
        <p:xfrm>
          <a:off x="539750" y="4355256"/>
          <a:ext cx="8064504" cy="36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042"/>
                <a:gridCol w="672042"/>
                <a:gridCol w="672042"/>
                <a:gridCol w="672042"/>
                <a:gridCol w="672042"/>
                <a:gridCol w="672042"/>
                <a:gridCol w="672042"/>
                <a:gridCol w="672042"/>
                <a:gridCol w="672042"/>
                <a:gridCol w="672042"/>
                <a:gridCol w="672042"/>
                <a:gridCol w="672042"/>
              </a:tblGrid>
              <a:tr h="36988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2002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2003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2004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2005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2006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2007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2008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2009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2010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2011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2012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2013</a:t>
                      </a:r>
                      <a:endParaRPr lang="el-GR" sz="1600" dirty="0"/>
                    </a:p>
                  </a:txBody>
                  <a:tcPr marL="91435" marR="91435" marT="45603" marB="45603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8" name="Down Arrow Callout 7"/>
          <p:cNvSpPr/>
          <p:nvPr/>
        </p:nvSpPr>
        <p:spPr>
          <a:xfrm>
            <a:off x="5219700" y="3501008"/>
            <a:ext cx="936625" cy="7747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</a:rPr>
              <a:t>Upgrade 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to v0.99.2</a:t>
            </a:r>
            <a:endParaRPr lang="el-GR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Down Arrow Callout 9"/>
          <p:cNvSpPr/>
          <p:nvPr/>
        </p:nvSpPr>
        <p:spPr>
          <a:xfrm>
            <a:off x="611560" y="3212976"/>
            <a:ext cx="720278" cy="997247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33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7200" rIns="7200" bIns="720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Initial installation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CDS@AUTH</a:t>
            </a:r>
          </a:p>
          <a:p>
            <a:pPr algn="ctr"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v0.0.9</a:t>
            </a:r>
            <a:endParaRPr lang="el-G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Footer Placeholder 10"/>
          <p:cNvSpPr txBox="1">
            <a:spLocks/>
          </p:cNvSpPr>
          <p:nvPr/>
        </p:nvSpPr>
        <p:spPr bwMode="auto">
          <a:xfrm>
            <a:off x="899592" y="6381328"/>
            <a:ext cx="7344816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Theodoros Theodoropoulos / Invenio User Group Workshop / 7-9 May 2012 / CERN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Difficulties in our Invenio Installation</a:t>
            </a:r>
            <a:endParaRPr lang="el-GR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424936" cy="4713387"/>
          </a:xfrm>
        </p:spPr>
        <p:txBody>
          <a:bodyPr/>
          <a:lstStyle/>
          <a:p>
            <a:pPr eaLnBrk="1" hangingPunct="1">
              <a:buClr>
                <a:srgbClr val="993300"/>
              </a:buClr>
              <a:buFont typeface="Wingdings" pitchFamily="2" charset="2"/>
              <a:buChar char="§"/>
              <a:defRPr/>
            </a:pPr>
            <a:r>
              <a:rPr lang="en-US" sz="1800" dirty="0" smtClean="0"/>
              <a:t>Back in 2003, not the easiest to install (issues with configuration </a:t>
            </a:r>
            <a:r>
              <a:rPr lang="en-US" sz="1800" dirty="0"/>
              <a:t>and </a:t>
            </a:r>
            <a:r>
              <a:rPr lang="en-US" sz="1800" dirty="0" smtClean="0"/>
              <a:t>customization). Not multilingual. </a:t>
            </a:r>
            <a:r>
              <a:rPr lang="en-US" sz="1800" kern="1200" dirty="0" smtClean="0">
                <a:sym typeface="Wingdings"/>
              </a:rPr>
              <a:t>Problems with non-Latin characters!</a:t>
            </a:r>
          </a:p>
          <a:p>
            <a:pPr eaLnBrk="1" hangingPunct="1">
              <a:buClr>
                <a:srgbClr val="993300"/>
              </a:buClr>
              <a:buFont typeface="Wingdings" pitchFamily="2" charset="2"/>
              <a:buChar char="§"/>
              <a:defRPr/>
            </a:pPr>
            <a:r>
              <a:rPr lang="en-US" sz="1800" kern="1200" dirty="0" smtClean="0">
                <a:sym typeface="Wingdings"/>
              </a:rPr>
              <a:t>Upgrade not straightforward for v0.99.2 (1.x upgrade expected to be easier)</a:t>
            </a:r>
          </a:p>
          <a:p>
            <a:pPr eaLnBrk="1" hangingPunct="1">
              <a:buClr>
                <a:srgbClr val="993300"/>
              </a:buClr>
              <a:buFont typeface="Wingdings" pitchFamily="2" charset="2"/>
              <a:buChar char="§"/>
              <a:defRPr/>
            </a:pPr>
            <a:r>
              <a:rPr lang="en-US" sz="1800" kern="1200" dirty="0" smtClean="0">
                <a:sym typeface="Wingdings"/>
              </a:rPr>
              <a:t>Creation of new collections, customization of forms, creation of extraction templates</a:t>
            </a:r>
          </a:p>
          <a:p>
            <a:pPr eaLnBrk="1" hangingPunct="1">
              <a:buClr>
                <a:srgbClr val="993300"/>
              </a:buClr>
              <a:buFont typeface="Wingdings" pitchFamily="2" charset="2"/>
              <a:buChar char="§"/>
              <a:defRPr/>
            </a:pPr>
            <a:r>
              <a:rPr lang="en-US" sz="1800" kern="1200" dirty="0" smtClean="0">
                <a:sym typeface="Wingdings"/>
              </a:rPr>
              <a:t>Access rights management</a:t>
            </a:r>
          </a:p>
          <a:p>
            <a:pPr eaLnBrk="1" hangingPunct="1">
              <a:buClr>
                <a:srgbClr val="993300"/>
              </a:buClr>
              <a:buFont typeface="Wingdings" pitchFamily="2" charset="2"/>
              <a:buChar char="§"/>
              <a:defRPr/>
            </a:pPr>
            <a:r>
              <a:rPr lang="en-US" sz="1800" kern="1200" dirty="0" smtClean="0">
                <a:sym typeface="Wingdings"/>
              </a:rPr>
              <a:t>Customization of statistics</a:t>
            </a:r>
          </a:p>
          <a:p>
            <a:pPr eaLnBrk="1" hangingPunct="1">
              <a:buClr>
                <a:srgbClr val="993300"/>
              </a:buClr>
              <a:buFont typeface="Wingdings" pitchFamily="2" charset="2"/>
              <a:buChar char="§"/>
              <a:defRPr/>
            </a:pPr>
            <a:r>
              <a:rPr lang="en-US" sz="1800" kern="1200" dirty="0" smtClean="0">
                <a:sym typeface="Wingdings"/>
              </a:rPr>
              <a:t>User-selectable </a:t>
            </a:r>
            <a:r>
              <a:rPr lang="en-US" sz="1800" dirty="0" smtClean="0">
                <a:sym typeface="Wingdings"/>
              </a:rPr>
              <a:t>t</a:t>
            </a:r>
            <a:r>
              <a:rPr lang="en-US" sz="1800" dirty="0" smtClean="0"/>
              <a:t>ime based release of attachments</a:t>
            </a:r>
          </a:p>
          <a:p>
            <a:pPr eaLnBrk="1" hangingPunct="1">
              <a:buClr>
                <a:srgbClr val="993300"/>
              </a:buClr>
              <a:buFont typeface="Wingdings" pitchFamily="2" charset="2"/>
              <a:buChar char="§"/>
              <a:defRPr/>
            </a:pPr>
            <a:r>
              <a:rPr lang="en-US" sz="1800" dirty="0" smtClean="0"/>
              <a:t>Access restrictions for records and attachments</a:t>
            </a:r>
            <a:endParaRPr lang="en-US" sz="2000" kern="1200" dirty="0" smtClean="0">
              <a:sym typeface="Wingdings"/>
            </a:endParaRPr>
          </a:p>
          <a:p>
            <a:pPr marL="0" indent="0" eaLnBrk="1" hangingPunct="1">
              <a:buFontTx/>
              <a:buNone/>
              <a:defRPr/>
            </a:pPr>
            <a:endParaRPr lang="en-US" sz="2000" u="sng" kern="1200" dirty="0" smtClean="0">
              <a:sym typeface="Wingdings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sz="2000" u="sng" kern="1200" dirty="0" smtClean="0">
                <a:sym typeface="Wingdings"/>
              </a:rPr>
              <a:t>But thumbs up for:</a:t>
            </a:r>
          </a:p>
          <a:p>
            <a:pPr eaLnBrk="1" hangingPunct="1">
              <a:buSzPct val="120000"/>
              <a:buBlip>
                <a:blip r:embed="rId3"/>
              </a:buBlip>
              <a:defRPr/>
            </a:pPr>
            <a:r>
              <a:rPr lang="en-US" sz="1800" kern="1200" dirty="0" smtClean="0">
                <a:sym typeface="Wingdings"/>
              </a:rPr>
              <a:t>Robustness! NEVER broke badly</a:t>
            </a:r>
          </a:p>
          <a:p>
            <a:pPr eaLnBrk="1" hangingPunct="1">
              <a:buSzPct val="120000"/>
              <a:buBlip>
                <a:blip r:embed="rId3"/>
              </a:buBlip>
              <a:defRPr/>
            </a:pPr>
            <a:r>
              <a:rPr lang="en-US" sz="1800" kern="1200" dirty="0" smtClean="0">
                <a:sym typeface="Wingdings"/>
              </a:rPr>
              <a:t>Very responsive search for the given resources</a:t>
            </a:r>
          </a:p>
          <a:p>
            <a:pPr eaLnBrk="1" hangingPunct="1">
              <a:buSzPct val="120000"/>
              <a:buBlip>
                <a:blip r:embed="rId3"/>
              </a:buBlip>
              <a:defRPr/>
            </a:pPr>
            <a:r>
              <a:rPr lang="en-US" sz="1800" kern="1200" dirty="0" smtClean="0">
                <a:sym typeface="Wingdings"/>
              </a:rPr>
              <a:t>Super customizable</a:t>
            </a:r>
          </a:p>
          <a:p>
            <a:pPr eaLnBrk="1" hangingPunct="1">
              <a:buSzPct val="120000"/>
              <a:buBlip>
                <a:blip r:embed="rId3"/>
              </a:buBlip>
              <a:defRPr/>
            </a:pPr>
            <a:r>
              <a:rPr lang="en-US" sz="1800" kern="1200" dirty="0" smtClean="0">
                <a:sym typeface="Wingdings"/>
              </a:rPr>
              <a:t>Highly helpful and responsive dev team</a:t>
            </a:r>
          </a:p>
          <a:p>
            <a:pPr eaLnBrk="1" hangingPunct="1">
              <a:buFontTx/>
              <a:buChar char="-"/>
              <a:defRPr/>
            </a:pPr>
            <a:endParaRPr lang="en-US" sz="2000" kern="1200" dirty="0" smtClean="0">
              <a:sym typeface="Wingdings"/>
            </a:endParaRPr>
          </a:p>
        </p:txBody>
      </p:sp>
      <p:pic>
        <p:nvPicPr>
          <p:cNvPr id="4" name="Picture 24" descr="BD14677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1136650"/>
            <a:ext cx="7732712" cy="6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10"/>
          <p:cNvSpPr txBox="1">
            <a:spLocks/>
          </p:cNvSpPr>
          <p:nvPr/>
        </p:nvSpPr>
        <p:spPr bwMode="auto">
          <a:xfrm>
            <a:off x="899592" y="6381328"/>
            <a:ext cx="7344816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Theodoros Theodoropoulos / Invenio User Group Workshop / 7-9 May 2012 / CERN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Main expectations from the workshop</a:t>
            </a:r>
            <a:endParaRPr lang="el-GR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kern="1200" dirty="0" smtClean="0">
                <a:latin typeface="+mj-lt"/>
              </a:rPr>
              <a:t>Learn how to extend and optimize the use of </a:t>
            </a:r>
            <a:r>
              <a:rPr lang="en-US" sz="2400" kern="1200" dirty="0" smtClean="0">
                <a:latin typeface="+mj-lt"/>
              </a:rPr>
              <a:t>Invenio. Best </a:t>
            </a:r>
            <a:r>
              <a:rPr lang="en-US" sz="2400" kern="1200" dirty="0" smtClean="0">
                <a:latin typeface="+mj-lt"/>
              </a:rPr>
              <a:t>practices – </a:t>
            </a:r>
            <a:r>
              <a:rPr lang="en-US" sz="2400" kern="1200" dirty="0" smtClean="0">
                <a:latin typeface="+mj-lt"/>
              </a:rPr>
              <a:t>new </a:t>
            </a:r>
            <a:r>
              <a:rPr lang="en-US" sz="2400" kern="1200" dirty="0" smtClean="0">
                <a:latin typeface="+mj-lt"/>
              </a:rPr>
              <a:t>features</a:t>
            </a:r>
            <a:endParaRPr lang="en-US" sz="2400" dirty="0" smtClean="0">
              <a:latin typeface="+mj-lt"/>
            </a:endParaRPr>
          </a:p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Create 'Author profiles', use author IDs </a:t>
            </a:r>
            <a:r>
              <a:rPr lang="en-US" sz="2400" dirty="0" smtClean="0">
                <a:latin typeface="+mj-lt"/>
              </a:rPr>
              <a:t>and </a:t>
            </a:r>
            <a:r>
              <a:rPr lang="en-US" sz="2400" dirty="0" smtClean="0">
                <a:latin typeface="+mj-lt"/>
              </a:rPr>
              <a:t>authority records</a:t>
            </a:r>
          </a:p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Manage users and user roles</a:t>
            </a:r>
          </a:p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Shibboleth </a:t>
            </a:r>
            <a:r>
              <a:rPr lang="en-US" sz="2400" dirty="0">
                <a:latin typeface="+mj-lt"/>
              </a:rPr>
              <a:t>a</a:t>
            </a:r>
            <a:r>
              <a:rPr lang="en-US" sz="2400" dirty="0" smtClean="0">
                <a:latin typeface="+mj-lt"/>
              </a:rPr>
              <a:t>uthentication</a:t>
            </a:r>
          </a:p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Use knowledge bases in search/submit</a:t>
            </a:r>
          </a:p>
          <a:p>
            <a:pPr eaLnBrk="1" hangingPunct="1">
              <a:defRPr/>
            </a:pPr>
            <a:r>
              <a:rPr lang="en-US" sz="2400" kern="1200" dirty="0" smtClean="0">
                <a:latin typeface="+mj-lt"/>
              </a:rPr>
              <a:t>Strengthen the collaboration between Invenio admins</a:t>
            </a:r>
          </a:p>
          <a:p>
            <a:pPr eaLnBrk="1" hangingPunct="1">
              <a:defRPr/>
            </a:pPr>
            <a:r>
              <a:rPr lang="en-US" sz="2400" kern="1200" dirty="0" smtClean="0">
                <a:latin typeface="+mj-lt"/>
              </a:rPr>
              <a:t>Meet with Invenio team and learn about future Invenio development plans</a:t>
            </a:r>
            <a:endParaRPr lang="el-GR" sz="2400" kern="1200" dirty="0" smtClean="0">
              <a:latin typeface="+mj-lt"/>
            </a:endParaRPr>
          </a:p>
          <a:p>
            <a:pPr eaLnBrk="1" hangingPunct="1">
              <a:defRPr/>
            </a:pPr>
            <a:endParaRPr lang="el-GR" dirty="0" smtClean="0">
              <a:latin typeface="+mj-lt"/>
            </a:endParaRPr>
          </a:p>
        </p:txBody>
      </p:sp>
      <p:pic>
        <p:nvPicPr>
          <p:cNvPr id="5" name="Picture 24" descr="BD14677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1136650"/>
            <a:ext cx="7732712" cy="6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10"/>
          <p:cNvSpPr txBox="1">
            <a:spLocks/>
          </p:cNvSpPr>
          <p:nvPr/>
        </p:nvSpPr>
        <p:spPr bwMode="auto">
          <a:xfrm>
            <a:off x="899592" y="6381328"/>
            <a:ext cx="7344816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Theodoros Theodoropoulos / Invenio User Group Workshop / 7-9 May 2012 / CERN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1012380"/>
          </a:xfrm>
        </p:spPr>
        <p:txBody>
          <a:bodyPr/>
          <a:lstStyle/>
          <a:p>
            <a:pPr algn="ctr">
              <a:buNone/>
            </a:pPr>
            <a:r>
              <a:rPr lang="en-US" sz="3200" dirty="0" smtClean="0"/>
              <a:t>Thank you!</a:t>
            </a:r>
            <a:endParaRPr lang="el-GR" sz="3200" dirty="0"/>
          </a:p>
        </p:txBody>
      </p:sp>
      <p:pic>
        <p:nvPicPr>
          <p:cNvPr id="6" name="Picture 47" descr="C:\Library\Logos\Logo_EN3_NEW_tran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5724525"/>
            <a:ext cx="30575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1" descr="G:\Downloads\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275" y="5249863"/>
            <a:ext cx="1428750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2" descr="G:\Downloads\inveni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859463"/>
            <a:ext cx="1885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8" descr="C:\Library\Logos\LOGO_AUTH_Library\auth-logo_trans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5597525"/>
            <a:ext cx="10175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1"/>
          <p:cNvSpPr txBox="1">
            <a:spLocks noChangeArrowheads="1"/>
          </p:cNvSpPr>
          <p:nvPr/>
        </p:nvSpPr>
        <p:spPr bwMode="auto">
          <a:xfrm>
            <a:off x="685800" y="1371600"/>
            <a:ext cx="77724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Invenio User Group Workshop 2012</a:t>
            </a:r>
            <a:endParaRPr kumimoji="0" lang="el-GR" sz="3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MgOpen Cosmetica" pitchFamily="34" charset="0"/>
              <a:ea typeface="+mj-ea"/>
              <a:cs typeface="+mj-cs"/>
            </a:endParaRPr>
          </a:p>
        </p:txBody>
      </p:sp>
      <p:pic>
        <p:nvPicPr>
          <p:cNvPr id="11" name="Picture 24" descr="BD14677_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85273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1"/>
          <p:cNvSpPr>
            <a:spLocks noChangeArrowheads="1"/>
          </p:cNvSpPr>
          <p:nvPr/>
        </p:nvSpPr>
        <p:spPr bwMode="auto">
          <a:xfrm>
            <a:off x="684213" y="1989138"/>
            <a:ext cx="77724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7-9 May 2012 / CERN</a:t>
            </a:r>
            <a:endParaRPr lang="el-GR" sz="3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01159441">
  <a:themeElements>
    <a:clrScheme name="0115944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4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01159441</Template>
  <TotalTime>7826</TotalTime>
  <Words>692</Words>
  <Application>Microsoft Office PowerPoint</Application>
  <PresentationFormat>On-screen Show (4:3)</PresentationFormat>
  <Paragraphs>151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01159441</vt:lpstr>
      <vt:lpstr>Invenio User Group Workshop 2012</vt:lpstr>
      <vt:lpstr>Invenio @ AUTH    “Psifiothiki”</vt:lpstr>
      <vt:lpstr>Difficulties in our Invenio Installation</vt:lpstr>
      <vt:lpstr>Main expectations from the workshop</vt:lpstr>
      <vt:lpstr>Slide 5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TeD</cp:lastModifiedBy>
  <cp:revision>231</cp:revision>
  <dcterms:created xsi:type="dcterms:W3CDTF">2008-09-17T20:33:51Z</dcterms:created>
  <dcterms:modified xsi:type="dcterms:W3CDTF">2012-05-05T20:07:32Z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TC011594411033</vt:lpwstr>
  </property>
</Properties>
</file>