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68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0" r:id="rId25"/>
    <p:sldId id="279" r:id="rId26"/>
    <p:sldId id="258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872"/>
    <a:srgbClr val="0089B5"/>
    <a:srgbClr val="3861AA"/>
    <a:srgbClr val="5BC1E6"/>
    <a:srgbClr val="284579"/>
    <a:srgbClr val="9CB0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18" autoAdjust="0"/>
  </p:normalViewPr>
  <p:slideViewPr>
    <p:cSldViewPr snapToGrid="0" snapToObjects="1">
      <p:cViewPr>
        <p:scale>
          <a:sx n="100" d="100"/>
          <a:sy n="100" d="100"/>
        </p:scale>
        <p:origin x="-1932" y="-3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6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7" Type="http://schemas.openxmlformats.org/officeDocument/2006/relationships/image" Target="../media/image20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7" Type="http://schemas.openxmlformats.org/officeDocument/2006/relationships/image" Target="../media/image63.wmf"/><Relationship Id="rId2" Type="http://schemas.openxmlformats.org/officeDocument/2006/relationships/image" Target="../media/image58.wmf"/><Relationship Id="rId1" Type="http://schemas.openxmlformats.org/officeDocument/2006/relationships/image" Target="../media/image57.wmf"/><Relationship Id="rId6" Type="http://schemas.openxmlformats.org/officeDocument/2006/relationships/image" Target="../media/image62.wmf"/><Relationship Id="rId5" Type="http://schemas.openxmlformats.org/officeDocument/2006/relationships/image" Target="../media/image61.wmf"/><Relationship Id="rId4" Type="http://schemas.openxmlformats.org/officeDocument/2006/relationships/image" Target="../media/image60.w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14" y="1861231"/>
            <a:ext cx="4149834" cy="19987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>
                  <a:outerShdw blurRad="63500" dist="3175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30" y="6147097"/>
            <a:ext cx="493025" cy="401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207140"/>
            <a:ext cx="417381" cy="28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F51B5-5B00-8D46-BE82-010D8F972854}" type="datetimeFigureOut">
              <a:rPr lang="en-US" smtClean="0"/>
              <a:pPr/>
              <a:t>11/12/2012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F51B5-5B00-8D46-BE82-010D8F972854}" type="datetimeFigureOut">
              <a:rPr lang="en-US" smtClean="0"/>
              <a:pPr/>
              <a:t>11/12/2012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>
                  <a:outerShdw blurRad="63500" dist="6350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F51B5-5B00-8D46-BE82-010D8F972854}" type="datetimeFigureOut">
              <a:rPr lang="en-US" smtClean="0"/>
              <a:pPr/>
              <a:t>11/12/2012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F51B5-5B00-8D46-BE82-010D8F972854}" type="datetimeFigureOut">
              <a:rPr lang="en-US" smtClean="0"/>
              <a:pPr/>
              <a:t>11/12/2012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F51B5-5B00-8D46-BE82-010D8F972854}" type="datetimeFigureOut">
              <a:rPr lang="en-US" smtClean="0"/>
              <a:pPr/>
              <a:t>11/12/2012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>
                  <a:outerShdw blurRad="63500" dist="6350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F51B5-5B00-8D46-BE82-010D8F972854}" type="datetimeFigureOut">
              <a:rPr lang="en-US" smtClean="0"/>
              <a:pPr/>
              <a:t>11/12/2012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855" y="-1"/>
            <a:ext cx="9157855" cy="6977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985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lvl1pPr algn="l">
              <a:defRPr sz="10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831F51B5-5B00-8D46-BE82-010D8F972854}" type="datetimeFigureOut">
              <a:rPr lang="en-US" smtClean="0"/>
              <a:pPr/>
              <a:t>11/12/2012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6537960"/>
            <a:ext cx="4114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8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0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17.wmf"/><Relationship Id="rId4" Type="http://schemas.openxmlformats.org/officeDocument/2006/relationships/image" Target="../media/image14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19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10" Type="http://schemas.openxmlformats.org/officeDocument/2006/relationships/image" Target="../media/image18.wmf"/><Relationship Id="rId4" Type="http://schemas.openxmlformats.org/officeDocument/2006/relationships/image" Target="../media/image46.jpeg"/><Relationship Id="rId9" Type="http://schemas.openxmlformats.org/officeDocument/2006/relationships/oleObject" Target="../embeddings/oleObject8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wmf"/><Relationship Id="rId13" Type="http://schemas.openxmlformats.org/officeDocument/2006/relationships/oleObject" Target="../embeddings/oleObject14.bin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61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3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58.wmf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10.bin"/><Relationship Id="rId15" Type="http://schemas.openxmlformats.org/officeDocument/2006/relationships/oleObject" Target="../embeddings/oleObject15.bin"/><Relationship Id="rId10" Type="http://schemas.openxmlformats.org/officeDocument/2006/relationships/image" Target="../media/image60.wmf"/><Relationship Id="rId4" Type="http://schemas.openxmlformats.org/officeDocument/2006/relationships/image" Target="../media/image57.wmf"/><Relationship Id="rId9" Type="http://schemas.openxmlformats.org/officeDocument/2006/relationships/oleObject" Target="../embeddings/oleObject12.bin"/><Relationship Id="rId14" Type="http://schemas.openxmlformats.org/officeDocument/2006/relationships/image" Target="../media/image62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kosmicki.home.cern.ch/kosmicki/new-photos/point7/us76/us76.htm" TargetMode="External"/><Relationship Id="rId7" Type="http://schemas.openxmlformats.org/officeDocument/2006/relationships/hyperlink" Target="file:///\\cern.ch\dfs\Users\b\ballarin\Desktop\LumiUpgrade\Power_Point\Photos%20TZ76%20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hyperlink" Target="file:///\\cern.ch\dfs\Users\b\ballarin\Desktop\LumiUpgrade\Power_Point\Photos%20UJ76%20" TargetMode="External"/><Relationship Id="rId5" Type="http://schemas.openxmlformats.org/officeDocument/2006/relationships/hyperlink" Target="file:///\\cern.ch\dfs\Users\b\ballarin\Desktop\LumiUpgrade\Power_Point\Photos%20R77%20" TargetMode="External"/><Relationship Id="rId4" Type="http://schemas.openxmlformats.org/officeDocument/2006/relationships/hyperlink" Target="file:///\\cern.ch\dfs\Users\b\ballarin\Desktop\LumiUpgrade\Power_Point\Photos%20PM76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WP6.4 - Status of energy deposition studies. </a:t>
            </a:r>
            <a:endParaRPr lang="en-US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Effect of isotopic composition of B in MgB</a:t>
            </a:r>
            <a:r>
              <a:rPr lang="en-US" baseline="-25000" dirty="0" smtClean="0"/>
              <a:t>2</a:t>
            </a:r>
          </a:p>
          <a:p>
            <a:r>
              <a:rPr lang="en-US" baseline="-25000" dirty="0" err="1" smtClean="0">
                <a:effectLst/>
              </a:rPr>
              <a:t>F.Broggi</a:t>
            </a:r>
            <a:r>
              <a:rPr lang="en-US" baseline="-25000" dirty="0" smtClean="0">
                <a:effectLst/>
              </a:rPr>
              <a:t> (INFN)</a:t>
            </a:r>
          </a:p>
          <a:p>
            <a:endParaRPr lang="en-US" baseline="-25000" dirty="0" smtClean="0">
              <a:effectLst/>
            </a:endParaRPr>
          </a:p>
          <a:p>
            <a:endParaRPr lang="en-US" baseline="-25000" dirty="0" smtClean="0">
              <a:effectLst/>
            </a:endParaRPr>
          </a:p>
          <a:p>
            <a:endParaRPr lang="en-US" baseline="-25000" dirty="0" smtClean="0">
              <a:effectLst/>
            </a:endParaRPr>
          </a:p>
          <a:p>
            <a:r>
              <a:rPr lang="en-US" sz="1400" dirty="0" smtClean="0">
                <a:effectLst/>
              </a:rPr>
              <a:t>2</a:t>
            </a:r>
            <a:r>
              <a:rPr lang="en-US" sz="1400" baseline="30000" dirty="0" smtClean="0">
                <a:effectLst/>
              </a:rPr>
              <a:t>nd</a:t>
            </a:r>
            <a:r>
              <a:rPr lang="en-US" sz="1400" dirty="0" smtClean="0">
                <a:effectLst/>
              </a:rPr>
              <a:t> Joint </a:t>
            </a:r>
            <a:r>
              <a:rPr lang="en-US" sz="1400" dirty="0" err="1" smtClean="0">
                <a:effectLst/>
              </a:rPr>
              <a:t>HiLumi</a:t>
            </a:r>
            <a:r>
              <a:rPr lang="en-US" sz="1400" dirty="0" smtClean="0">
                <a:effectLst/>
              </a:rPr>
              <a:t> LHC-LARP Annual Meeting</a:t>
            </a:r>
          </a:p>
          <a:p>
            <a:r>
              <a:rPr lang="en-US" sz="1400" baseline="-25000" dirty="0" err="1" smtClean="0">
                <a:effectLst/>
              </a:rPr>
              <a:t>Frascati</a:t>
            </a:r>
            <a:r>
              <a:rPr lang="en-US" sz="1400" baseline="-25000" dirty="0" smtClean="0">
                <a:effectLst/>
              </a:rPr>
              <a:t> 14-16 November 2012</a:t>
            </a:r>
          </a:p>
        </p:txBody>
      </p:sp>
      <p:pic>
        <p:nvPicPr>
          <p:cNvPr id="4" name="Picture 3" descr="logo INFN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85642" y="4511823"/>
            <a:ext cx="869763" cy="557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5" descr="fluka_logo_3000x2000.png"/>
          <p:cNvPicPr>
            <a:picLocks noChangeAspect="1"/>
          </p:cNvPicPr>
          <p:nvPr/>
        </p:nvPicPr>
        <p:blipFill>
          <a:blip r:embed="rId3" cstate="print"/>
          <a:srcRect t="28934" b="17726"/>
          <a:stretch>
            <a:fillRect/>
          </a:stretch>
        </p:blipFill>
        <p:spPr bwMode="auto">
          <a:xfrm>
            <a:off x="5374457" y="4511823"/>
            <a:ext cx="1054051" cy="37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9405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/>
          </p:cNvSpPr>
          <p:nvPr/>
        </p:nvSpPr>
        <p:spPr>
          <a:xfrm>
            <a:off x="457200" y="417296"/>
            <a:ext cx="8229600" cy="914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Concerns</a:t>
            </a:r>
            <a:r>
              <a:rPr kumimoji="0" lang="it-IT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it-IT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of</a:t>
            </a:r>
            <a:r>
              <a:rPr kumimoji="0" lang="it-IT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it-IT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Neutrons</a:t>
            </a:r>
            <a:r>
              <a:rPr kumimoji="0" lang="it-IT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on MgB</a:t>
            </a:r>
            <a:r>
              <a:rPr kumimoji="0" lang="it-IT" sz="4000" b="1" i="0" u="none" strike="noStrike" kern="1200" cap="none" spc="0" normalizeH="0" baseline="-2500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2</a:t>
            </a:r>
            <a:endParaRPr kumimoji="0" lang="it-IT" sz="4000" b="1" i="0" u="none" strike="noStrike" kern="1200" cap="none" spc="0" normalizeH="0" baseline="-25000" noProof="0" dirty="0">
              <a:ln>
                <a:noFill/>
              </a:ln>
              <a:solidFill>
                <a:srgbClr val="0070C0"/>
              </a:solidFill>
              <a:effectLst>
                <a:outerShdw blurRad="63500" dist="63500" dir="2700000" algn="tl" rotWithShape="0">
                  <a:schemeClr val="bg1">
                    <a:lumMod val="75000"/>
                    <a:alpha val="50000"/>
                  </a:scheme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218364" y="1177350"/>
            <a:ext cx="8925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 smtClean="0"/>
              <a:t>B </a:t>
            </a:r>
            <a:r>
              <a:rPr lang="it-IT" sz="3200" dirty="0" err="1" smtClean="0"/>
              <a:t>natural</a:t>
            </a:r>
            <a:r>
              <a:rPr lang="it-IT" sz="3200" dirty="0" smtClean="0"/>
              <a:t> </a:t>
            </a:r>
            <a:r>
              <a:rPr lang="it-IT" sz="3200" dirty="0" err="1" smtClean="0"/>
              <a:t>isotopic</a:t>
            </a:r>
            <a:r>
              <a:rPr lang="it-IT" sz="3200" dirty="0" smtClean="0"/>
              <a:t> </a:t>
            </a:r>
            <a:r>
              <a:rPr lang="it-IT" sz="3200" dirty="0" err="1" smtClean="0"/>
              <a:t>composition</a:t>
            </a:r>
            <a:r>
              <a:rPr lang="it-IT" sz="3200" dirty="0" smtClean="0"/>
              <a:t> </a:t>
            </a:r>
            <a:r>
              <a:rPr lang="it-IT" sz="3200" dirty="0" err="1" smtClean="0"/>
              <a:t>is</a:t>
            </a:r>
            <a:r>
              <a:rPr lang="it-IT" sz="3200" dirty="0" smtClean="0"/>
              <a:t> : 80% </a:t>
            </a:r>
            <a:r>
              <a:rPr lang="it-IT" sz="3200" baseline="30000" dirty="0" smtClean="0"/>
              <a:t>11</a:t>
            </a:r>
            <a:r>
              <a:rPr lang="it-IT" sz="3200" dirty="0" smtClean="0"/>
              <a:t>B  -  20% </a:t>
            </a:r>
            <a:r>
              <a:rPr lang="it-IT" sz="3200" baseline="30000" dirty="0" smtClean="0"/>
              <a:t>10</a:t>
            </a:r>
            <a:r>
              <a:rPr lang="it-IT" sz="3200" dirty="0" smtClean="0"/>
              <a:t>B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1043200" y="2218784"/>
            <a:ext cx="69362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aseline="30000" dirty="0" smtClean="0">
                <a:solidFill>
                  <a:srgbClr val="FF0000"/>
                </a:solidFill>
              </a:rPr>
              <a:t>10</a:t>
            </a:r>
            <a:r>
              <a:rPr lang="it-IT" sz="3200" dirty="0" smtClean="0">
                <a:solidFill>
                  <a:srgbClr val="FF0000"/>
                </a:solidFill>
              </a:rPr>
              <a:t>B </a:t>
            </a:r>
            <a:r>
              <a:rPr lang="it-IT" sz="3200" dirty="0" err="1" smtClean="0">
                <a:solidFill>
                  <a:srgbClr val="FF0000"/>
                </a:solidFill>
              </a:rPr>
              <a:t>has</a:t>
            </a:r>
            <a:r>
              <a:rPr lang="it-IT" sz="3200" dirty="0" smtClean="0">
                <a:solidFill>
                  <a:srgbClr val="FF0000"/>
                </a:solidFill>
              </a:rPr>
              <a:t> a </a:t>
            </a:r>
            <a:r>
              <a:rPr lang="it-IT" sz="3200" dirty="0" err="1" smtClean="0">
                <a:solidFill>
                  <a:srgbClr val="FF0000"/>
                </a:solidFill>
              </a:rPr>
              <a:t>very</a:t>
            </a:r>
            <a:r>
              <a:rPr lang="it-IT" sz="3200" dirty="0" smtClean="0">
                <a:solidFill>
                  <a:srgbClr val="FF0000"/>
                </a:solidFill>
              </a:rPr>
              <a:t> high </a:t>
            </a:r>
            <a:r>
              <a:rPr lang="it-IT" sz="3200" dirty="0" err="1" smtClean="0">
                <a:solidFill>
                  <a:srgbClr val="FF0000"/>
                </a:solidFill>
              </a:rPr>
              <a:t>thermal</a:t>
            </a:r>
            <a:r>
              <a:rPr lang="it-IT" sz="3200" dirty="0" smtClean="0">
                <a:solidFill>
                  <a:srgbClr val="FF0000"/>
                </a:solidFill>
              </a:rPr>
              <a:t> </a:t>
            </a:r>
            <a:r>
              <a:rPr lang="it-IT" sz="3200" dirty="0" err="1" smtClean="0">
                <a:solidFill>
                  <a:srgbClr val="FF0000"/>
                </a:solidFill>
              </a:rPr>
              <a:t>neutron</a:t>
            </a:r>
            <a:endParaRPr lang="it-IT" sz="3200" dirty="0" smtClean="0">
              <a:solidFill>
                <a:srgbClr val="FF0000"/>
              </a:solidFill>
            </a:endParaRPr>
          </a:p>
          <a:p>
            <a:r>
              <a:rPr lang="it-IT" sz="3200" dirty="0" smtClean="0">
                <a:solidFill>
                  <a:srgbClr val="FF0000"/>
                </a:solidFill>
              </a:rPr>
              <a:t>       </a:t>
            </a:r>
            <a:r>
              <a:rPr lang="it-IT" sz="3200" dirty="0" err="1" smtClean="0">
                <a:solidFill>
                  <a:srgbClr val="FF0000"/>
                </a:solidFill>
              </a:rPr>
              <a:t>capture</a:t>
            </a:r>
            <a:r>
              <a:rPr lang="it-IT" sz="3200" dirty="0" smtClean="0">
                <a:solidFill>
                  <a:srgbClr val="FF0000"/>
                </a:solidFill>
              </a:rPr>
              <a:t> cross </a:t>
            </a:r>
            <a:r>
              <a:rPr lang="it-IT" sz="3200" dirty="0" err="1" smtClean="0">
                <a:solidFill>
                  <a:srgbClr val="FF0000"/>
                </a:solidFill>
              </a:rPr>
              <a:t>section</a:t>
            </a:r>
            <a:r>
              <a:rPr lang="it-IT" sz="3200" dirty="0" smtClean="0">
                <a:solidFill>
                  <a:srgbClr val="FF0000"/>
                </a:solidFill>
              </a:rPr>
              <a:t> </a:t>
            </a:r>
            <a:r>
              <a:rPr lang="it-IT" sz="3200" dirty="0" err="1" smtClean="0">
                <a:solidFill>
                  <a:srgbClr val="FF0000"/>
                </a:solidFill>
              </a:rPr>
              <a:t>for</a:t>
            </a:r>
            <a:r>
              <a:rPr lang="it-IT" sz="3200" dirty="0" smtClean="0">
                <a:solidFill>
                  <a:srgbClr val="FF0000"/>
                </a:solidFill>
              </a:rPr>
              <a:t> </a:t>
            </a:r>
            <a:r>
              <a:rPr lang="it-IT" sz="3200" baseline="30000" dirty="0" smtClean="0">
                <a:solidFill>
                  <a:srgbClr val="FF0000"/>
                </a:solidFill>
              </a:rPr>
              <a:t>10</a:t>
            </a:r>
            <a:r>
              <a:rPr lang="it-IT" sz="3200" dirty="0" smtClean="0">
                <a:solidFill>
                  <a:srgbClr val="FF0000"/>
                </a:solidFill>
              </a:rPr>
              <a:t>B(n,</a:t>
            </a:r>
            <a:r>
              <a:rPr lang="it-IT" sz="3200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it-IT" sz="3200" dirty="0" smtClean="0">
                <a:solidFill>
                  <a:srgbClr val="FF0000"/>
                </a:solidFill>
              </a:rPr>
              <a:t>)</a:t>
            </a:r>
            <a:r>
              <a:rPr lang="it-IT" sz="3200" baseline="30000" dirty="0" smtClean="0">
                <a:solidFill>
                  <a:srgbClr val="FF0000"/>
                </a:solidFill>
              </a:rPr>
              <a:t>7</a:t>
            </a:r>
            <a:r>
              <a:rPr lang="it-IT" sz="3200" dirty="0" smtClean="0">
                <a:solidFill>
                  <a:srgbClr val="FF0000"/>
                </a:solidFill>
              </a:rPr>
              <a:t>Li</a:t>
            </a:r>
          </a:p>
        </p:txBody>
      </p:sp>
      <p:grpSp>
        <p:nvGrpSpPr>
          <p:cNvPr id="18" name="Gruppo 17"/>
          <p:cNvGrpSpPr/>
          <p:nvPr/>
        </p:nvGrpSpPr>
        <p:grpSpPr>
          <a:xfrm>
            <a:off x="218364" y="3531001"/>
            <a:ext cx="2878824" cy="2191505"/>
            <a:chOff x="6067283" y="1916471"/>
            <a:chExt cx="2878824" cy="2191505"/>
          </a:xfrm>
        </p:grpSpPr>
        <p:pic>
          <p:nvPicPr>
            <p:cNvPr id="14" name="Immagine 13" descr="C:\Users\Andre\Downloads\sigmaPlot (3).png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067283" y="1916471"/>
              <a:ext cx="2878824" cy="2191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" name="Connettore 2 6"/>
            <p:cNvCxnSpPr/>
            <p:nvPr/>
          </p:nvCxnSpPr>
          <p:spPr>
            <a:xfrm>
              <a:off x="8271164" y="2657041"/>
              <a:ext cx="318605" cy="66371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ttore 2 8"/>
            <p:cNvCxnSpPr/>
            <p:nvPr/>
          </p:nvCxnSpPr>
          <p:spPr>
            <a:xfrm flipV="1">
              <a:off x="6892119" y="2502662"/>
              <a:ext cx="225108" cy="74456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CasellaDiTesto 9"/>
            <p:cNvSpPr txBox="1"/>
            <p:nvPr/>
          </p:nvSpPr>
          <p:spPr>
            <a:xfrm>
              <a:off x="6562354" y="3247223"/>
              <a:ext cx="8062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 err="1" smtClean="0">
                  <a:solidFill>
                    <a:srgbClr val="FF0000"/>
                  </a:solidFill>
                </a:rPr>
                <a:t>Thermal</a:t>
              </a:r>
              <a:endParaRPr lang="it-IT" sz="1400" dirty="0">
                <a:solidFill>
                  <a:srgbClr val="FF0000"/>
                </a:solidFill>
              </a:endParaRPr>
            </a:p>
          </p:txBody>
        </p:sp>
        <p:sp>
          <p:nvSpPr>
            <p:cNvPr id="11" name="CasellaDiTesto 10"/>
            <p:cNvSpPr txBox="1"/>
            <p:nvPr/>
          </p:nvSpPr>
          <p:spPr>
            <a:xfrm>
              <a:off x="7904857" y="2318487"/>
              <a:ext cx="7326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 smtClean="0"/>
                <a:t>1 </a:t>
              </a:r>
              <a:r>
                <a:rPr lang="it-IT" sz="1400" dirty="0" err="1" smtClean="0"/>
                <a:t>MeV</a:t>
              </a:r>
              <a:endParaRPr lang="it-IT" sz="1400" dirty="0"/>
            </a:p>
          </p:txBody>
        </p:sp>
      </p:grpSp>
      <p:pic>
        <p:nvPicPr>
          <p:cNvPr id="12" name="Immagine 11" descr="C:\Users\Andre\Downloads\sigmaPlot (1)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64000" y="3530106"/>
            <a:ext cx="2880000" cy="21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mmagine 12" descr="C:\Users\Andre\Downloads\sigmaPlot (2)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50367" y="3530106"/>
            <a:ext cx="2923740" cy="21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CasellaDiTesto 18"/>
          <p:cNvSpPr txBox="1"/>
          <p:nvPr/>
        </p:nvSpPr>
        <p:spPr>
          <a:xfrm>
            <a:off x="2224585" y="5800298"/>
            <a:ext cx="40394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Data </a:t>
            </a:r>
            <a:r>
              <a:rPr lang="it-IT" sz="1200" dirty="0" err="1" smtClean="0"/>
              <a:t>from</a:t>
            </a:r>
            <a:r>
              <a:rPr lang="it-IT" sz="1200" dirty="0" smtClean="0"/>
              <a:t> National </a:t>
            </a:r>
            <a:r>
              <a:rPr lang="it-IT" sz="1200" dirty="0" err="1" smtClean="0"/>
              <a:t>Nuclear</a:t>
            </a:r>
            <a:r>
              <a:rPr lang="it-IT" sz="1200" dirty="0" smtClean="0"/>
              <a:t> Data Center http://www.nndc.bnl.gov/ </a:t>
            </a:r>
            <a:endParaRPr lang="it-IT" sz="1200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457200" y="1762125"/>
            <a:ext cx="84684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/>
              <a:t>Mg </a:t>
            </a:r>
            <a:r>
              <a:rPr lang="it-IT" sz="2000" dirty="0" err="1" smtClean="0"/>
              <a:t>natural</a:t>
            </a:r>
            <a:r>
              <a:rPr lang="it-IT" sz="2000" dirty="0" smtClean="0"/>
              <a:t> </a:t>
            </a:r>
            <a:r>
              <a:rPr lang="it-IT" sz="2000" dirty="0" err="1" smtClean="0"/>
              <a:t>isotopic</a:t>
            </a:r>
            <a:r>
              <a:rPr lang="it-IT" sz="2000" dirty="0" smtClean="0"/>
              <a:t> </a:t>
            </a:r>
            <a:r>
              <a:rPr lang="it-IT" sz="2000" dirty="0" err="1" smtClean="0"/>
              <a:t>composition</a:t>
            </a:r>
            <a:r>
              <a:rPr lang="it-IT" sz="2000" dirty="0" smtClean="0"/>
              <a:t> </a:t>
            </a:r>
            <a:r>
              <a:rPr lang="it-IT" sz="2000" dirty="0" err="1" smtClean="0"/>
              <a:t>is</a:t>
            </a:r>
            <a:r>
              <a:rPr lang="it-IT" sz="2000" dirty="0" smtClean="0"/>
              <a:t> : 78.99% </a:t>
            </a:r>
            <a:r>
              <a:rPr lang="it-IT" sz="2000" baseline="30000" dirty="0" smtClean="0"/>
              <a:t>24</a:t>
            </a:r>
            <a:r>
              <a:rPr lang="it-IT" sz="2000" dirty="0" smtClean="0"/>
              <a:t>Mg  –  10% </a:t>
            </a:r>
            <a:r>
              <a:rPr lang="it-IT" sz="2000" baseline="30000" dirty="0" smtClean="0"/>
              <a:t>25</a:t>
            </a:r>
            <a:r>
              <a:rPr lang="it-IT" sz="2000" dirty="0" smtClean="0"/>
              <a:t>Mg  -  11.01%  </a:t>
            </a:r>
            <a:r>
              <a:rPr lang="it-IT" sz="2000" baseline="30000" dirty="0" smtClean="0"/>
              <a:t>26</a:t>
            </a:r>
            <a:r>
              <a:rPr lang="it-IT" sz="2000" dirty="0" smtClean="0"/>
              <a:t>Mg</a:t>
            </a:r>
            <a:endParaRPr lang="it-IT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/>
          </p:cNvSpPr>
          <p:nvPr/>
        </p:nvSpPr>
        <p:spPr>
          <a:xfrm>
            <a:off x="457200" y="228600"/>
            <a:ext cx="8229600" cy="914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Reactions</a:t>
            </a:r>
            <a:r>
              <a:rPr kumimoji="0" lang="it-IT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it-IT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occurring</a:t>
            </a:r>
            <a:endParaRPr kumimoji="0" lang="it-IT" sz="4000" b="1" i="0" u="none" strike="noStrike" kern="1200" cap="none" spc="0" normalizeH="0" baseline="-25000" noProof="0" dirty="0">
              <a:ln>
                <a:noFill/>
              </a:ln>
              <a:solidFill>
                <a:srgbClr val="0070C0"/>
              </a:solidFill>
              <a:effectLst>
                <a:outerShdw blurRad="63500" dist="63500" dir="2700000" algn="tl" rotWithShape="0">
                  <a:schemeClr val="bg1">
                    <a:lumMod val="75000"/>
                    <a:alpha val="50000"/>
                  </a:scheme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3" name="Gruppo 62"/>
          <p:cNvGrpSpPr/>
          <p:nvPr/>
        </p:nvGrpSpPr>
        <p:grpSpPr>
          <a:xfrm>
            <a:off x="816656" y="1609725"/>
            <a:ext cx="2505612" cy="1357312"/>
            <a:chOff x="816656" y="1609725"/>
            <a:chExt cx="2505612" cy="1357312"/>
          </a:xfrm>
        </p:grpSpPr>
        <p:graphicFrame>
          <p:nvGraphicFramePr>
            <p:cNvPr id="2068" name="Object 20"/>
            <p:cNvGraphicFramePr>
              <a:graphicFrameLocks noChangeAspect="1"/>
            </p:cNvGraphicFramePr>
            <p:nvPr/>
          </p:nvGraphicFramePr>
          <p:xfrm>
            <a:off x="817070" y="1609725"/>
            <a:ext cx="2505198" cy="4254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29" name="Equation" r:id="rId3" imgW="1346040" imgH="228600" progId="Equation.3">
                    <p:embed/>
                  </p:oleObj>
                </mc:Choice>
                <mc:Fallback>
                  <p:oleObj name="Equation" r:id="rId3" imgW="1346040" imgH="228600" progId="Equation.3">
                    <p:embed/>
                    <p:pic>
                      <p:nvPicPr>
                        <p:cNvPr id="0" name="Picture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17070" y="1609725"/>
                          <a:ext cx="2505198" cy="42549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69" name="Object 21"/>
            <p:cNvGraphicFramePr>
              <a:graphicFrameLocks noChangeAspect="1"/>
            </p:cNvGraphicFramePr>
            <p:nvPr/>
          </p:nvGraphicFramePr>
          <p:xfrm>
            <a:off x="816656" y="2076449"/>
            <a:ext cx="2497138" cy="4238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30" name="Equation" r:id="rId5" imgW="1346040" imgH="228600" progId="Equation.3">
                    <p:embed/>
                  </p:oleObj>
                </mc:Choice>
                <mc:Fallback>
                  <p:oleObj name="Equation" r:id="rId5" imgW="1346040" imgH="228600" progId="Equation.3">
                    <p:embed/>
                    <p:pic>
                      <p:nvPicPr>
                        <p:cNvPr id="0" name="Picture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16656" y="2076449"/>
                          <a:ext cx="2497138" cy="4238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70" name="Object 22"/>
            <p:cNvGraphicFramePr>
              <a:graphicFrameLocks noChangeAspect="1"/>
            </p:cNvGraphicFramePr>
            <p:nvPr/>
          </p:nvGraphicFramePr>
          <p:xfrm>
            <a:off x="816656" y="2543174"/>
            <a:ext cx="2497138" cy="4238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31" name="Equation" r:id="rId7" imgW="1346040" imgH="228600" progId="Equation.3">
                    <p:embed/>
                  </p:oleObj>
                </mc:Choice>
                <mc:Fallback>
                  <p:oleObj name="Equation" r:id="rId7" imgW="1346040" imgH="228600" progId="Equation.3">
                    <p:embed/>
                    <p:pic>
                      <p:nvPicPr>
                        <p:cNvPr id="0" name="Picture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16656" y="2543174"/>
                          <a:ext cx="2497138" cy="4238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077" name="Rectangle 29"/>
          <p:cNvSpPr>
            <a:spLocks noChangeArrowheads="1"/>
          </p:cNvSpPr>
          <p:nvPr/>
        </p:nvSpPr>
        <p:spPr bwMode="auto">
          <a:xfrm>
            <a:off x="0" y="971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uppo 2"/>
          <p:cNvGrpSpPr/>
          <p:nvPr/>
        </p:nvGrpSpPr>
        <p:grpSpPr>
          <a:xfrm>
            <a:off x="1041646" y="3440113"/>
            <a:ext cx="2084388" cy="1320800"/>
            <a:chOff x="1041646" y="3440113"/>
            <a:chExt cx="2084388" cy="1320800"/>
          </a:xfrm>
        </p:grpSpPr>
        <p:graphicFrame>
          <p:nvGraphicFramePr>
            <p:cNvPr id="33" name="Oggetto 32"/>
            <p:cNvGraphicFramePr>
              <a:graphicFrameLocks noChangeAspect="1"/>
            </p:cNvGraphicFramePr>
            <p:nvPr/>
          </p:nvGraphicFramePr>
          <p:xfrm>
            <a:off x="1078159" y="3440113"/>
            <a:ext cx="1968500" cy="425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32" name="Equation" r:id="rId9" imgW="1117440" imgH="241200" progId="Equation.3">
                    <p:embed/>
                  </p:oleObj>
                </mc:Choice>
                <mc:Fallback>
                  <p:oleObj name="Equation" r:id="rId9" imgW="1117440" imgH="241200" progId="Equation.3">
                    <p:embed/>
                    <p:pic>
                      <p:nvPicPr>
                        <p:cNvPr id="0" name="Picture 3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78159" y="3440113"/>
                          <a:ext cx="1968500" cy="4254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79" name="Object 3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70887458"/>
                </p:ext>
              </p:extLst>
            </p:nvPr>
          </p:nvGraphicFramePr>
          <p:xfrm>
            <a:off x="1041646" y="3911601"/>
            <a:ext cx="2084388" cy="425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33" name="Equation" r:id="rId11" imgW="1180800" imgH="241200" progId="Equation.3">
                    <p:embed/>
                  </p:oleObj>
                </mc:Choice>
                <mc:Fallback>
                  <p:oleObj name="Equation" r:id="rId11" imgW="1180800" imgH="241200" progId="Equation.3">
                    <p:embed/>
                    <p:pic>
                      <p:nvPicPr>
                        <p:cNvPr id="0" name="Picture 3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41646" y="3911601"/>
                          <a:ext cx="2084388" cy="4254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80" name="Object 32"/>
            <p:cNvGraphicFramePr>
              <a:graphicFrameLocks noChangeAspect="1"/>
            </p:cNvGraphicFramePr>
            <p:nvPr/>
          </p:nvGraphicFramePr>
          <p:xfrm>
            <a:off x="1078159" y="4337051"/>
            <a:ext cx="1928812" cy="4238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34" name="Equation" r:id="rId13" imgW="1091880" imgH="241200" progId="Equation.3">
                    <p:embed/>
                  </p:oleObj>
                </mc:Choice>
                <mc:Fallback>
                  <p:oleObj name="Equation" r:id="rId13" imgW="1091880" imgH="241200" progId="Equation.3">
                    <p:embed/>
                    <p:pic>
                      <p:nvPicPr>
                        <p:cNvPr id="0" name="Picture 3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78159" y="4337051"/>
                          <a:ext cx="1928812" cy="4238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092" name="Object 44"/>
          <p:cNvGraphicFramePr>
            <a:graphicFrameLocks noChangeAspect="1"/>
          </p:cNvGraphicFramePr>
          <p:nvPr/>
        </p:nvGraphicFramePr>
        <p:xfrm>
          <a:off x="1041646" y="5154788"/>
          <a:ext cx="1928813" cy="423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5" name="Equation" r:id="rId15" imgW="1091880" imgH="241200" progId="Equation.3">
                  <p:embed/>
                </p:oleObj>
              </mc:Choice>
              <mc:Fallback>
                <p:oleObj name="Equation" r:id="rId15" imgW="1091880" imgH="241200" progId="Equation.3">
                  <p:embed/>
                  <p:pic>
                    <p:nvPicPr>
                      <p:cNvPr id="0" name="Picture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1646" y="5154788"/>
                        <a:ext cx="1928813" cy="423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" name="Tabella 61"/>
          <p:cNvGraphicFramePr>
            <a:graphicFrameLocks noGrp="1"/>
          </p:cNvGraphicFramePr>
          <p:nvPr/>
        </p:nvGraphicFramePr>
        <p:xfrm>
          <a:off x="3824679" y="1294410"/>
          <a:ext cx="3538022" cy="43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9362"/>
                <a:gridCol w="2008660"/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err="1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s</a:t>
                      </a:r>
                      <a:r>
                        <a:rPr lang="it-IT" sz="2000" baseline="-25000" dirty="0" err="1" smtClean="0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it-IT" sz="2000" baseline="-25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2000" dirty="0" smtClean="0">
                          <a:solidFill>
                            <a:schemeClr val="tx1"/>
                          </a:solidFill>
                        </a:rPr>
                        <a:t>(b)</a:t>
                      </a:r>
                      <a:endParaRPr lang="it-IT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s</a:t>
                      </a:r>
                      <a:r>
                        <a:rPr lang="it-IT" sz="2000" baseline="-25000" dirty="0" smtClean="0">
                          <a:solidFill>
                            <a:schemeClr val="tx1"/>
                          </a:solidFill>
                        </a:rPr>
                        <a:t>1MeV</a:t>
                      </a:r>
                      <a:r>
                        <a:rPr lang="it-IT" sz="2000" dirty="0" smtClean="0">
                          <a:solidFill>
                            <a:schemeClr val="tx1"/>
                          </a:solidFill>
                        </a:rPr>
                        <a:t> (b)</a:t>
                      </a:r>
                      <a:endParaRPr lang="it-IT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5.7E-2</a:t>
                      </a:r>
                      <a:endParaRPr lang="it-IT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3.3E-4</a:t>
                      </a:r>
                      <a:endParaRPr lang="it-IT" dirty="0"/>
                    </a:p>
                  </a:txBody>
                  <a:tcPr>
                    <a:noFill/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2.2E-1</a:t>
                      </a:r>
                      <a:endParaRPr lang="it-IT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3E-4</a:t>
                      </a:r>
                      <a:endParaRPr lang="it-IT" dirty="0"/>
                    </a:p>
                  </a:txBody>
                  <a:tcPr>
                    <a:noFill/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4.3E-2</a:t>
                      </a:r>
                      <a:endParaRPr lang="it-IT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3.7E-4</a:t>
                      </a:r>
                    </a:p>
                  </a:txBody>
                  <a:tcPr>
                    <a:noFill/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endParaRPr lang="it-IT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dirty="0" smtClean="0"/>
                    </a:p>
                  </a:txBody>
                  <a:tcPr>
                    <a:noFill/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rgbClr val="FF0000"/>
                          </a:solidFill>
                        </a:rPr>
                        <a:t>4.2E3</a:t>
                      </a:r>
                      <a:endParaRPr lang="it-IT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rgbClr val="FF0000"/>
                          </a:solidFill>
                        </a:rPr>
                        <a:t>2.2E-1</a:t>
                      </a:r>
                      <a:endParaRPr lang="it-IT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6.4E-4</a:t>
                      </a:r>
                      <a:endParaRPr lang="it-IT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9.6E-4</a:t>
                      </a:r>
                      <a:endParaRPr lang="it-IT" dirty="0"/>
                    </a:p>
                  </a:txBody>
                  <a:tcPr>
                    <a:noFill/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5.8E-1</a:t>
                      </a:r>
                      <a:endParaRPr lang="it-IT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//</a:t>
                      </a:r>
                      <a:endParaRPr lang="it-IT" dirty="0"/>
                    </a:p>
                  </a:txBody>
                  <a:tcPr>
                    <a:noFill/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endParaRPr lang="it-IT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dirty="0"/>
                    </a:p>
                  </a:txBody>
                  <a:tcPr>
                    <a:noFill/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6.1E-3</a:t>
                      </a:r>
                      <a:endParaRPr lang="it-IT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2.2E-6</a:t>
                      </a:r>
                      <a:endParaRPr lang="it-IT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64" name="CasellaDiTesto 63"/>
          <p:cNvSpPr txBox="1"/>
          <p:nvPr/>
        </p:nvSpPr>
        <p:spPr>
          <a:xfrm>
            <a:off x="2224585" y="5800298"/>
            <a:ext cx="40394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Data </a:t>
            </a:r>
            <a:r>
              <a:rPr lang="it-IT" sz="1200" dirty="0" err="1" smtClean="0"/>
              <a:t>from</a:t>
            </a:r>
            <a:r>
              <a:rPr lang="it-IT" sz="1200" dirty="0" smtClean="0"/>
              <a:t> National </a:t>
            </a:r>
            <a:r>
              <a:rPr lang="it-IT" sz="1200" dirty="0" err="1" smtClean="0"/>
              <a:t>Nuclear</a:t>
            </a:r>
            <a:r>
              <a:rPr lang="it-IT" sz="1200" dirty="0" smtClean="0"/>
              <a:t> Data Center http://www.nndc.bnl.gov/ </a:t>
            </a:r>
            <a:endParaRPr lang="it-IT" sz="1200" dirty="0"/>
          </a:p>
        </p:txBody>
      </p:sp>
      <p:sp>
        <p:nvSpPr>
          <p:cNvPr id="65" name="CasellaDiTesto 64"/>
          <p:cNvSpPr txBox="1"/>
          <p:nvPr/>
        </p:nvSpPr>
        <p:spPr>
          <a:xfrm>
            <a:off x="6914803" y="2597705"/>
            <a:ext cx="2229197" cy="369332"/>
          </a:xfrm>
          <a:prstGeom prst="rect">
            <a:avLst/>
          </a:prstGeom>
          <a:solidFill>
            <a:schemeClr val="tx1">
              <a:alpha val="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baseline="30000" dirty="0">
                <a:latin typeface="Arial" pitchFamily="34" charset="0"/>
                <a:cs typeface="Arial" pitchFamily="34" charset="0"/>
              </a:rPr>
              <a:t>27</a:t>
            </a:r>
            <a:r>
              <a:rPr lang="it-IT" dirty="0">
                <a:latin typeface="Arial" pitchFamily="34" charset="0"/>
                <a:cs typeface="Arial" pitchFamily="34" charset="0"/>
              </a:rPr>
              <a:t>Mg </a:t>
            </a:r>
            <a:r>
              <a:rPr lang="it-IT" dirty="0">
                <a:latin typeface="Arial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lang="it-IT" baseline="30000" dirty="0">
                <a:latin typeface="Arial" pitchFamily="34" charset="0"/>
                <a:cs typeface="Arial" pitchFamily="34" charset="0"/>
                <a:sym typeface="Wingdings" pitchFamily="2" charset="2"/>
              </a:rPr>
              <a:t>27</a:t>
            </a:r>
            <a:r>
              <a:rPr lang="it-IT" dirty="0">
                <a:latin typeface="Arial" pitchFamily="34" charset="0"/>
                <a:cs typeface="Arial" pitchFamily="34" charset="0"/>
                <a:sym typeface="Wingdings" pitchFamily="2" charset="2"/>
              </a:rPr>
              <a:t>Al + </a:t>
            </a:r>
            <a:r>
              <a:rPr lang="it-IT" dirty="0">
                <a:latin typeface="Symbol" pitchFamily="18" charset="2"/>
                <a:cs typeface="Arial" pitchFamily="34" charset="0"/>
                <a:sym typeface="Wingdings" pitchFamily="2" charset="2"/>
              </a:rPr>
              <a:t>b</a:t>
            </a:r>
            <a:r>
              <a:rPr lang="it-IT" baseline="30000" dirty="0">
                <a:latin typeface="Arial" pitchFamily="34" charset="0"/>
                <a:cs typeface="Arial" pitchFamily="34" charset="0"/>
                <a:sym typeface="Wingdings" pitchFamily="2" charset="2"/>
              </a:rPr>
              <a:t>- </a:t>
            </a:r>
            <a:r>
              <a:rPr lang="it-IT" dirty="0">
                <a:latin typeface="Arial" pitchFamily="34" charset="0"/>
                <a:cs typeface="Arial" pitchFamily="34" charset="0"/>
                <a:sym typeface="Wingdings" pitchFamily="2" charset="2"/>
              </a:rPr>
              <a:t>+ </a:t>
            </a:r>
            <a:r>
              <a:rPr lang="it-IT" dirty="0">
                <a:latin typeface="Symbol" pitchFamily="18" charset="2"/>
                <a:cs typeface="Arial" pitchFamily="34" charset="0"/>
                <a:sym typeface="Wingdings" pitchFamily="2" charset="2"/>
              </a:rPr>
              <a:t>n </a:t>
            </a:r>
            <a:endParaRPr lang="it-IT" dirty="0">
              <a:latin typeface="Symbol" pitchFamily="18" charset="2"/>
              <a:cs typeface="Arial" pitchFamily="34" charset="0"/>
            </a:endParaRPr>
          </a:p>
        </p:txBody>
      </p:sp>
      <p:sp>
        <p:nvSpPr>
          <p:cNvPr id="66" name="CasellaDiTesto 16"/>
          <p:cNvSpPr txBox="1">
            <a:spLocks noChangeArrowheads="1"/>
          </p:cNvSpPr>
          <p:nvPr/>
        </p:nvSpPr>
        <p:spPr bwMode="auto">
          <a:xfrm>
            <a:off x="6914803" y="2967037"/>
            <a:ext cx="208632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baseline="30000" dirty="0"/>
              <a:t>27</a:t>
            </a:r>
            <a:r>
              <a:rPr lang="it-IT" dirty="0"/>
              <a:t>Mg t</a:t>
            </a:r>
            <a:r>
              <a:rPr lang="it-IT" baseline="-25000" dirty="0"/>
              <a:t>1/2</a:t>
            </a:r>
            <a:r>
              <a:rPr lang="it-IT" dirty="0" smtClean="0"/>
              <a:t>= 9.5 </a:t>
            </a:r>
            <a:r>
              <a:rPr lang="it-IT" dirty="0"/>
              <a:t>min</a:t>
            </a:r>
          </a:p>
        </p:txBody>
      </p:sp>
      <p:sp>
        <p:nvSpPr>
          <p:cNvPr id="67" name="CasellaDiTesto 16"/>
          <p:cNvSpPr txBox="1">
            <a:spLocks noChangeArrowheads="1"/>
          </p:cNvSpPr>
          <p:nvPr/>
        </p:nvSpPr>
        <p:spPr bwMode="auto">
          <a:xfrm>
            <a:off x="6914803" y="4337051"/>
            <a:ext cx="23034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baseline="30000" dirty="0" smtClean="0"/>
              <a:t>27</a:t>
            </a:r>
            <a:r>
              <a:rPr lang="it-IT" dirty="0" smtClean="0"/>
              <a:t>Be t</a:t>
            </a:r>
            <a:r>
              <a:rPr lang="it-IT" baseline="-25000" dirty="0" smtClean="0"/>
              <a:t>1/2</a:t>
            </a:r>
            <a:r>
              <a:rPr lang="it-IT" dirty="0" smtClean="0"/>
              <a:t>= 1.39 x10</a:t>
            </a:r>
            <a:r>
              <a:rPr lang="it-IT" baseline="30000" dirty="0" smtClean="0"/>
              <a:t>6</a:t>
            </a:r>
            <a:r>
              <a:rPr lang="it-IT" dirty="0" smtClean="0"/>
              <a:t> y</a:t>
            </a:r>
            <a:endParaRPr lang="it-IT" dirty="0"/>
          </a:p>
        </p:txBody>
      </p:sp>
      <p:sp>
        <p:nvSpPr>
          <p:cNvPr id="68" name="CasellaDiTesto 67"/>
          <p:cNvSpPr txBox="1"/>
          <p:nvPr/>
        </p:nvSpPr>
        <p:spPr>
          <a:xfrm>
            <a:off x="6914803" y="3911601"/>
            <a:ext cx="2229197" cy="369332"/>
          </a:xfrm>
          <a:prstGeom prst="rect">
            <a:avLst/>
          </a:prstGeom>
          <a:solidFill>
            <a:schemeClr val="tx1">
              <a:alpha val="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baseline="30000" dirty="0" smtClean="0">
                <a:latin typeface="Arial" pitchFamily="34" charset="0"/>
                <a:cs typeface="Arial" pitchFamily="34" charset="0"/>
              </a:rPr>
              <a:t>10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Be </a:t>
            </a:r>
            <a:r>
              <a:rPr lang="it-IT" dirty="0">
                <a:latin typeface="Arial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lang="it-IT" baseline="300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10</a:t>
            </a:r>
            <a:r>
              <a:rPr lang="it-IT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B </a:t>
            </a:r>
            <a:r>
              <a:rPr lang="it-IT" dirty="0">
                <a:latin typeface="Arial" pitchFamily="34" charset="0"/>
                <a:cs typeface="Arial" pitchFamily="34" charset="0"/>
                <a:sym typeface="Wingdings" pitchFamily="2" charset="2"/>
              </a:rPr>
              <a:t>+ </a:t>
            </a:r>
            <a:r>
              <a:rPr lang="it-IT" dirty="0">
                <a:latin typeface="Symbol" pitchFamily="18" charset="2"/>
                <a:cs typeface="Arial" pitchFamily="34" charset="0"/>
                <a:sym typeface="Wingdings" pitchFamily="2" charset="2"/>
              </a:rPr>
              <a:t>b</a:t>
            </a:r>
            <a:r>
              <a:rPr lang="it-IT" baseline="30000" dirty="0">
                <a:latin typeface="Arial" pitchFamily="34" charset="0"/>
                <a:cs typeface="Arial" pitchFamily="34" charset="0"/>
                <a:sym typeface="Wingdings" pitchFamily="2" charset="2"/>
              </a:rPr>
              <a:t>- </a:t>
            </a:r>
            <a:r>
              <a:rPr lang="it-IT" dirty="0">
                <a:latin typeface="Arial" pitchFamily="34" charset="0"/>
                <a:cs typeface="Arial" pitchFamily="34" charset="0"/>
                <a:sym typeface="Wingdings" pitchFamily="2" charset="2"/>
              </a:rPr>
              <a:t>+ </a:t>
            </a:r>
            <a:r>
              <a:rPr lang="it-IT" dirty="0">
                <a:latin typeface="Symbol" pitchFamily="18" charset="2"/>
                <a:cs typeface="Arial" pitchFamily="34" charset="0"/>
                <a:sym typeface="Wingdings" pitchFamily="2" charset="2"/>
              </a:rPr>
              <a:t>n </a:t>
            </a:r>
            <a:endParaRPr lang="it-IT" dirty="0">
              <a:latin typeface="Symbol" pitchFamily="18" charset="2"/>
              <a:cs typeface="Arial" pitchFamily="34" charset="0"/>
            </a:endParaRPr>
          </a:p>
        </p:txBody>
      </p:sp>
      <p:sp>
        <p:nvSpPr>
          <p:cNvPr id="69" name="CasellaDiTesto 68"/>
          <p:cNvSpPr txBox="1"/>
          <p:nvPr/>
        </p:nvSpPr>
        <p:spPr>
          <a:xfrm>
            <a:off x="6989068" y="5209318"/>
            <a:ext cx="2229197" cy="369332"/>
          </a:xfrm>
          <a:prstGeom prst="rect">
            <a:avLst/>
          </a:prstGeom>
          <a:solidFill>
            <a:schemeClr val="tx1">
              <a:alpha val="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baseline="30000" dirty="0" smtClean="0">
                <a:latin typeface="Arial" pitchFamily="34" charset="0"/>
                <a:cs typeface="Arial" pitchFamily="34" charset="0"/>
              </a:rPr>
              <a:t>12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B </a:t>
            </a:r>
            <a:r>
              <a:rPr lang="it-IT" dirty="0">
                <a:latin typeface="Arial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lang="it-IT" baseline="300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12</a:t>
            </a:r>
            <a:r>
              <a:rPr lang="it-IT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C </a:t>
            </a:r>
            <a:r>
              <a:rPr lang="it-IT" dirty="0">
                <a:latin typeface="Arial" pitchFamily="34" charset="0"/>
                <a:cs typeface="Arial" pitchFamily="34" charset="0"/>
                <a:sym typeface="Wingdings" pitchFamily="2" charset="2"/>
              </a:rPr>
              <a:t>+ </a:t>
            </a:r>
            <a:r>
              <a:rPr lang="it-IT" dirty="0">
                <a:latin typeface="Symbol" pitchFamily="18" charset="2"/>
                <a:cs typeface="Arial" pitchFamily="34" charset="0"/>
                <a:sym typeface="Wingdings" pitchFamily="2" charset="2"/>
              </a:rPr>
              <a:t>b</a:t>
            </a:r>
            <a:r>
              <a:rPr lang="it-IT" baseline="30000" dirty="0">
                <a:latin typeface="Arial" pitchFamily="34" charset="0"/>
                <a:cs typeface="Arial" pitchFamily="34" charset="0"/>
                <a:sym typeface="Wingdings" pitchFamily="2" charset="2"/>
              </a:rPr>
              <a:t>- </a:t>
            </a:r>
            <a:r>
              <a:rPr lang="it-IT" dirty="0">
                <a:latin typeface="Arial" pitchFamily="34" charset="0"/>
                <a:cs typeface="Arial" pitchFamily="34" charset="0"/>
                <a:sym typeface="Wingdings" pitchFamily="2" charset="2"/>
              </a:rPr>
              <a:t>+ </a:t>
            </a:r>
            <a:r>
              <a:rPr lang="it-IT" dirty="0">
                <a:latin typeface="Symbol" pitchFamily="18" charset="2"/>
                <a:cs typeface="Arial" pitchFamily="34" charset="0"/>
                <a:sym typeface="Wingdings" pitchFamily="2" charset="2"/>
              </a:rPr>
              <a:t>n </a:t>
            </a:r>
            <a:endParaRPr lang="it-IT" dirty="0">
              <a:latin typeface="Symbol" pitchFamily="18" charset="2"/>
              <a:cs typeface="Arial" pitchFamily="34" charset="0"/>
            </a:endParaRPr>
          </a:p>
        </p:txBody>
      </p:sp>
      <p:sp>
        <p:nvSpPr>
          <p:cNvPr id="70" name="CasellaDiTesto 16"/>
          <p:cNvSpPr txBox="1">
            <a:spLocks noChangeArrowheads="1"/>
          </p:cNvSpPr>
          <p:nvPr/>
        </p:nvSpPr>
        <p:spPr bwMode="auto">
          <a:xfrm>
            <a:off x="6989068" y="5578650"/>
            <a:ext cx="201205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baseline="30000" dirty="0" smtClean="0"/>
              <a:t>12</a:t>
            </a:r>
            <a:r>
              <a:rPr lang="it-IT" dirty="0" smtClean="0"/>
              <a:t>B t</a:t>
            </a:r>
            <a:r>
              <a:rPr lang="it-IT" baseline="-25000" dirty="0" smtClean="0"/>
              <a:t>1/2</a:t>
            </a:r>
            <a:r>
              <a:rPr lang="it-IT" dirty="0" smtClean="0"/>
              <a:t>= 20.2  ms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 err="1" smtClean="0">
                <a:solidFill>
                  <a:srgbClr val="0070C0"/>
                </a:solidFill>
              </a:rPr>
              <a:t>Neutrons</a:t>
            </a:r>
            <a:r>
              <a:rPr lang="it-IT" b="1" dirty="0" smtClean="0">
                <a:solidFill>
                  <a:srgbClr val="0070C0"/>
                </a:solidFill>
              </a:rPr>
              <a:t> on MgB</a:t>
            </a:r>
            <a:r>
              <a:rPr lang="it-IT" b="1" baseline="-25000" dirty="0" smtClean="0">
                <a:solidFill>
                  <a:srgbClr val="0070C0"/>
                </a:solidFill>
              </a:rPr>
              <a:t>2</a:t>
            </a:r>
            <a:endParaRPr lang="it-IT" b="1" baseline="-25000" dirty="0">
              <a:solidFill>
                <a:srgbClr val="0070C0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1705970" y="1045029"/>
            <a:ext cx="52134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 smtClean="0"/>
              <a:t>Cases </a:t>
            </a:r>
            <a:r>
              <a:rPr lang="it-IT" sz="3200" b="1" dirty="0" err="1" smtClean="0"/>
              <a:t>studied</a:t>
            </a:r>
            <a:r>
              <a:rPr lang="it-IT" sz="2400" dirty="0" smtClean="0"/>
              <a:t> </a:t>
            </a:r>
            <a:endParaRPr lang="it-IT" sz="2400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1091821" y="3384468"/>
            <a:ext cx="698083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 smtClean="0">
                <a:solidFill>
                  <a:srgbClr val="0070C0"/>
                </a:solidFill>
              </a:rPr>
              <a:t>TARGET </a:t>
            </a:r>
            <a:r>
              <a:rPr lang="it-IT" sz="2000" b="1" dirty="0" smtClean="0">
                <a:solidFill>
                  <a:srgbClr val="0070C0"/>
                </a:solidFill>
              </a:rPr>
              <a:t>(2x2x1 cm</a:t>
            </a:r>
            <a:r>
              <a:rPr lang="it-IT" sz="2000" b="1" baseline="30000" dirty="0" smtClean="0">
                <a:solidFill>
                  <a:srgbClr val="0070C0"/>
                </a:solidFill>
              </a:rPr>
              <a:t>3</a:t>
            </a:r>
            <a:r>
              <a:rPr lang="it-IT" sz="2000" b="1" dirty="0" smtClean="0">
                <a:solidFill>
                  <a:srgbClr val="0070C0"/>
                </a:solidFill>
              </a:rPr>
              <a:t>)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it-IT" sz="2400" dirty="0" smtClean="0">
                <a:solidFill>
                  <a:srgbClr val="0070C0"/>
                </a:solidFill>
              </a:rPr>
              <a:t>MgB</a:t>
            </a:r>
            <a:r>
              <a:rPr lang="it-IT" sz="2400" baseline="-25000" dirty="0" smtClean="0">
                <a:solidFill>
                  <a:srgbClr val="0070C0"/>
                </a:solidFill>
              </a:rPr>
              <a:t>2</a:t>
            </a:r>
            <a:r>
              <a:rPr lang="it-IT" sz="2400" dirty="0" smtClean="0">
                <a:solidFill>
                  <a:srgbClr val="0070C0"/>
                </a:solidFill>
              </a:rPr>
              <a:t> </a:t>
            </a:r>
            <a:r>
              <a:rPr lang="it-IT" sz="2400" dirty="0" err="1" smtClean="0">
                <a:solidFill>
                  <a:srgbClr val="0070C0"/>
                </a:solidFill>
              </a:rPr>
              <a:t>with</a:t>
            </a:r>
            <a:r>
              <a:rPr lang="it-IT" sz="2400" dirty="0" smtClean="0">
                <a:solidFill>
                  <a:srgbClr val="0070C0"/>
                </a:solidFill>
              </a:rPr>
              <a:t> </a:t>
            </a:r>
            <a:r>
              <a:rPr lang="it-IT" sz="2400" dirty="0" err="1" smtClean="0">
                <a:solidFill>
                  <a:srgbClr val="0070C0"/>
                </a:solidFill>
              </a:rPr>
              <a:t>only</a:t>
            </a:r>
            <a:r>
              <a:rPr lang="it-IT" sz="2400" dirty="0" smtClean="0">
                <a:solidFill>
                  <a:srgbClr val="0070C0"/>
                </a:solidFill>
              </a:rPr>
              <a:t> </a:t>
            </a:r>
            <a:r>
              <a:rPr lang="it-IT" sz="2400" baseline="30000" dirty="0" smtClean="0">
                <a:solidFill>
                  <a:srgbClr val="0070C0"/>
                </a:solidFill>
              </a:rPr>
              <a:t>10</a:t>
            </a:r>
            <a:r>
              <a:rPr lang="it-IT" sz="2400" dirty="0" smtClean="0">
                <a:solidFill>
                  <a:srgbClr val="0070C0"/>
                </a:solidFill>
              </a:rPr>
              <a:t>B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it-IT" sz="2400" dirty="0" smtClean="0">
                <a:solidFill>
                  <a:srgbClr val="0070C0"/>
                </a:solidFill>
              </a:rPr>
              <a:t>MgB</a:t>
            </a:r>
            <a:r>
              <a:rPr lang="it-IT" sz="2400" baseline="-25000" dirty="0" smtClean="0">
                <a:solidFill>
                  <a:srgbClr val="0070C0"/>
                </a:solidFill>
              </a:rPr>
              <a:t>2</a:t>
            </a:r>
            <a:r>
              <a:rPr lang="it-IT" sz="2400" dirty="0" smtClean="0">
                <a:solidFill>
                  <a:srgbClr val="0070C0"/>
                </a:solidFill>
              </a:rPr>
              <a:t> </a:t>
            </a:r>
            <a:r>
              <a:rPr lang="it-IT" sz="2400" dirty="0" err="1" smtClean="0">
                <a:solidFill>
                  <a:srgbClr val="0070C0"/>
                </a:solidFill>
              </a:rPr>
              <a:t>with</a:t>
            </a:r>
            <a:r>
              <a:rPr lang="it-IT" sz="2400" dirty="0" smtClean="0">
                <a:solidFill>
                  <a:srgbClr val="0070C0"/>
                </a:solidFill>
              </a:rPr>
              <a:t> </a:t>
            </a:r>
            <a:r>
              <a:rPr lang="it-IT" sz="2400" dirty="0" err="1" smtClean="0">
                <a:solidFill>
                  <a:srgbClr val="0070C0"/>
                </a:solidFill>
              </a:rPr>
              <a:t>only</a:t>
            </a:r>
            <a:r>
              <a:rPr lang="it-IT" sz="2400" dirty="0" smtClean="0">
                <a:solidFill>
                  <a:srgbClr val="0070C0"/>
                </a:solidFill>
              </a:rPr>
              <a:t> </a:t>
            </a:r>
            <a:r>
              <a:rPr lang="it-IT" sz="2400" baseline="30000" dirty="0" smtClean="0">
                <a:solidFill>
                  <a:srgbClr val="0070C0"/>
                </a:solidFill>
              </a:rPr>
              <a:t>11</a:t>
            </a:r>
            <a:r>
              <a:rPr lang="it-IT" sz="2400" dirty="0" smtClean="0">
                <a:solidFill>
                  <a:srgbClr val="0070C0"/>
                </a:solidFill>
              </a:rPr>
              <a:t>B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it-IT" sz="2400" dirty="0" smtClean="0">
                <a:solidFill>
                  <a:srgbClr val="0070C0"/>
                </a:solidFill>
              </a:rPr>
              <a:t>MgB</a:t>
            </a:r>
            <a:r>
              <a:rPr lang="it-IT" sz="2400" baseline="-25000" dirty="0" smtClean="0">
                <a:solidFill>
                  <a:srgbClr val="0070C0"/>
                </a:solidFill>
              </a:rPr>
              <a:t>2</a:t>
            </a:r>
            <a:r>
              <a:rPr lang="it-IT" sz="2400" dirty="0" smtClean="0">
                <a:solidFill>
                  <a:srgbClr val="0070C0"/>
                </a:solidFill>
              </a:rPr>
              <a:t> </a:t>
            </a:r>
            <a:r>
              <a:rPr lang="it-IT" sz="2400" dirty="0" err="1" smtClean="0">
                <a:solidFill>
                  <a:srgbClr val="0070C0"/>
                </a:solidFill>
              </a:rPr>
              <a:t>with</a:t>
            </a:r>
            <a:r>
              <a:rPr lang="it-IT" sz="2400" dirty="0" smtClean="0">
                <a:solidFill>
                  <a:srgbClr val="0070C0"/>
                </a:solidFill>
              </a:rPr>
              <a:t> </a:t>
            </a:r>
            <a:r>
              <a:rPr lang="it-IT" sz="2400" dirty="0" err="1" smtClean="0">
                <a:solidFill>
                  <a:srgbClr val="0070C0"/>
                </a:solidFill>
              </a:rPr>
              <a:t>natural</a:t>
            </a:r>
            <a:r>
              <a:rPr lang="it-IT" sz="2400" dirty="0" smtClean="0">
                <a:solidFill>
                  <a:srgbClr val="0070C0"/>
                </a:solidFill>
              </a:rPr>
              <a:t> </a:t>
            </a:r>
            <a:r>
              <a:rPr lang="it-IT" sz="2400" dirty="0" err="1" smtClean="0">
                <a:solidFill>
                  <a:srgbClr val="0070C0"/>
                </a:solidFill>
              </a:rPr>
              <a:t>composition</a:t>
            </a:r>
            <a:r>
              <a:rPr lang="it-IT" sz="2400" dirty="0" smtClean="0">
                <a:solidFill>
                  <a:srgbClr val="0070C0"/>
                </a:solidFill>
              </a:rPr>
              <a:t> </a:t>
            </a:r>
            <a:r>
              <a:rPr lang="it-IT" sz="2400" dirty="0" err="1" smtClean="0">
                <a:solidFill>
                  <a:srgbClr val="0070C0"/>
                </a:solidFill>
              </a:rPr>
              <a:t>of</a:t>
            </a:r>
            <a:r>
              <a:rPr lang="it-IT" sz="2400" dirty="0" smtClean="0">
                <a:solidFill>
                  <a:srgbClr val="0070C0"/>
                </a:solidFill>
              </a:rPr>
              <a:t> B </a:t>
            </a:r>
            <a:r>
              <a:rPr lang="it-IT" dirty="0" smtClean="0">
                <a:solidFill>
                  <a:srgbClr val="0070C0"/>
                </a:solidFill>
              </a:rPr>
              <a:t>(80% </a:t>
            </a:r>
            <a:r>
              <a:rPr lang="it-IT" baseline="30000" dirty="0" smtClean="0">
                <a:solidFill>
                  <a:srgbClr val="0070C0"/>
                </a:solidFill>
              </a:rPr>
              <a:t>11</a:t>
            </a:r>
            <a:r>
              <a:rPr lang="it-IT" dirty="0" smtClean="0">
                <a:solidFill>
                  <a:srgbClr val="0070C0"/>
                </a:solidFill>
              </a:rPr>
              <a:t>B – 20% </a:t>
            </a:r>
            <a:r>
              <a:rPr lang="it-IT" baseline="30000" dirty="0" smtClean="0">
                <a:solidFill>
                  <a:srgbClr val="0070C0"/>
                </a:solidFill>
              </a:rPr>
              <a:t>10</a:t>
            </a:r>
            <a:r>
              <a:rPr lang="it-IT" dirty="0" smtClean="0">
                <a:solidFill>
                  <a:srgbClr val="0070C0"/>
                </a:solidFill>
              </a:rPr>
              <a:t>B)</a:t>
            </a:r>
            <a:r>
              <a:rPr lang="it-IT" sz="2400" dirty="0" smtClean="0">
                <a:solidFill>
                  <a:srgbClr val="0070C0"/>
                </a:solidFill>
              </a:rPr>
              <a:t> </a:t>
            </a:r>
            <a:endParaRPr lang="it-IT" sz="2400" dirty="0">
              <a:solidFill>
                <a:srgbClr val="0070C0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1448790" y="1629804"/>
            <a:ext cx="5973288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 smtClean="0">
                <a:solidFill>
                  <a:srgbClr val="FF0000"/>
                </a:solidFill>
              </a:rPr>
              <a:t>BEAM</a:t>
            </a:r>
          </a:p>
          <a:p>
            <a:pPr algn="ctr">
              <a:lnSpc>
                <a:spcPct val="150000"/>
              </a:lnSpc>
            </a:pPr>
            <a:r>
              <a:rPr lang="it-IT" sz="2400" dirty="0" err="1" smtClean="0">
                <a:solidFill>
                  <a:srgbClr val="FF0000"/>
                </a:solidFill>
              </a:rPr>
              <a:t>Thermal</a:t>
            </a:r>
            <a:r>
              <a:rPr lang="it-IT" sz="2400" dirty="0" smtClean="0">
                <a:solidFill>
                  <a:srgbClr val="FF0000"/>
                </a:solidFill>
              </a:rPr>
              <a:t> </a:t>
            </a:r>
            <a:r>
              <a:rPr lang="it-IT" sz="2400" dirty="0" err="1" smtClean="0">
                <a:solidFill>
                  <a:srgbClr val="FF0000"/>
                </a:solidFill>
              </a:rPr>
              <a:t>Neutrons</a:t>
            </a:r>
            <a:r>
              <a:rPr lang="it-IT" sz="2400" dirty="0" smtClean="0">
                <a:solidFill>
                  <a:srgbClr val="FF0000"/>
                </a:solidFill>
              </a:rPr>
              <a:t>   –   1MeV </a:t>
            </a:r>
            <a:r>
              <a:rPr lang="it-IT" sz="2400" dirty="0" err="1" smtClean="0">
                <a:solidFill>
                  <a:srgbClr val="FF0000"/>
                </a:solidFill>
              </a:rPr>
              <a:t>Neutrons</a:t>
            </a:r>
            <a:endParaRPr lang="it-IT" sz="2400" dirty="0" smtClean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it-IT" sz="2000" dirty="0" err="1" smtClean="0">
                <a:solidFill>
                  <a:srgbClr val="FF0000"/>
                </a:solidFill>
              </a:rPr>
              <a:t>Neutron</a:t>
            </a:r>
            <a:r>
              <a:rPr lang="it-IT" sz="2000" dirty="0" smtClean="0">
                <a:solidFill>
                  <a:srgbClr val="FF0000"/>
                </a:solidFill>
              </a:rPr>
              <a:t> </a:t>
            </a:r>
            <a:r>
              <a:rPr lang="it-IT" sz="2000" dirty="0" err="1" smtClean="0">
                <a:solidFill>
                  <a:srgbClr val="FF0000"/>
                </a:solidFill>
              </a:rPr>
              <a:t>beam</a:t>
            </a:r>
            <a:r>
              <a:rPr lang="it-IT" sz="2000" dirty="0" smtClean="0">
                <a:solidFill>
                  <a:srgbClr val="FF0000"/>
                </a:solidFill>
              </a:rPr>
              <a:t> spot : 2 cm</a:t>
            </a:r>
            <a:r>
              <a:rPr lang="it-IT" sz="2000" dirty="0" smtClean="0"/>
              <a:t> </a:t>
            </a:r>
            <a:r>
              <a:rPr lang="it-IT" sz="2000" dirty="0" smtClean="0">
                <a:solidFill>
                  <a:srgbClr val="FF0000"/>
                </a:solidFill>
              </a:rPr>
              <a:t>;</a:t>
            </a:r>
            <a:r>
              <a:rPr lang="it-IT" sz="2000" dirty="0" smtClean="0"/>
              <a:t> </a:t>
            </a:r>
            <a:r>
              <a:rPr lang="it-IT" sz="2000" dirty="0" smtClean="0">
                <a:solidFill>
                  <a:srgbClr val="FF0000"/>
                </a:solidFill>
              </a:rPr>
              <a:t>Fluence2x10</a:t>
            </a:r>
            <a:r>
              <a:rPr lang="it-IT" sz="2000" baseline="30000" dirty="0" smtClean="0">
                <a:solidFill>
                  <a:srgbClr val="FF0000"/>
                </a:solidFill>
              </a:rPr>
              <a:t>9</a:t>
            </a:r>
            <a:r>
              <a:rPr lang="it-IT" sz="2000" dirty="0" smtClean="0"/>
              <a:t> </a:t>
            </a:r>
            <a:r>
              <a:rPr lang="it-IT" sz="2000" dirty="0" smtClean="0">
                <a:solidFill>
                  <a:srgbClr val="FF0000"/>
                </a:solidFill>
              </a:rPr>
              <a:t>n/s x 1 d</a:t>
            </a:r>
            <a:r>
              <a:rPr lang="it-IT" sz="2000" dirty="0" smtClean="0"/>
              <a:t> </a:t>
            </a:r>
            <a:endParaRPr lang="it-IT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 smtClean="0">
                <a:solidFill>
                  <a:srgbClr val="0070C0"/>
                </a:solidFill>
              </a:rPr>
              <a:t>Energy </a:t>
            </a:r>
            <a:r>
              <a:rPr lang="it-IT" b="1" dirty="0" err="1" smtClean="0">
                <a:solidFill>
                  <a:srgbClr val="0070C0"/>
                </a:solidFill>
              </a:rPr>
              <a:t>Deposition</a:t>
            </a:r>
            <a:r>
              <a:rPr lang="it-IT" b="1" dirty="0" smtClean="0">
                <a:solidFill>
                  <a:srgbClr val="0070C0"/>
                </a:solidFill>
              </a:rPr>
              <a:t> </a:t>
            </a:r>
            <a:endParaRPr lang="it-IT" b="1" dirty="0">
              <a:solidFill>
                <a:srgbClr val="0070C0"/>
              </a:solidFill>
            </a:endParaRPr>
          </a:p>
        </p:txBody>
      </p:sp>
      <p:pic>
        <p:nvPicPr>
          <p:cNvPr id="4" name="Immagine 3" descr="J:\Grafici\B10\1 Mev\MgB2-B10-1MeV_Edep.jpg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1189498"/>
            <a:ext cx="2942264" cy="216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magine 4" descr="J:\Grafici\B10\Termici\MgB2-B10-Term_Edep.jpg"/>
          <p:cNvPicPr/>
          <p:nvPr/>
        </p:nvPicPr>
        <p:blipFill>
          <a:blip r:embed="rId3" cstate="print"/>
          <a:srcRect r="-889"/>
          <a:stretch>
            <a:fillRect/>
          </a:stretch>
        </p:blipFill>
        <p:spPr bwMode="auto">
          <a:xfrm>
            <a:off x="0" y="3598223"/>
            <a:ext cx="2943033" cy="219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magine 5" descr="J:\Grafici\B11\Termici\MgB2-B11-Term_Edep.jpg"/>
          <p:cNvPicPr/>
          <p:nvPr/>
        </p:nvPicPr>
        <p:blipFill>
          <a:blip r:embed="rId4" cstate="print"/>
          <a:stretch>
            <a:fillRect/>
          </a:stretch>
        </p:blipFill>
        <p:spPr bwMode="auto">
          <a:xfrm>
            <a:off x="2942264" y="1148013"/>
            <a:ext cx="2941127" cy="2205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magine 6" descr="J:\Grafici\B11\1 MeV\MgB2-B11-1MeV_Edep.jpg"/>
          <p:cNvPicPr/>
          <p:nvPr/>
        </p:nvPicPr>
        <p:blipFill>
          <a:blip r:embed="rId5" cstate="print"/>
          <a:stretch>
            <a:fillRect/>
          </a:stretch>
        </p:blipFill>
        <p:spPr bwMode="auto">
          <a:xfrm>
            <a:off x="2943033" y="3598223"/>
            <a:ext cx="2945075" cy="2208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magine 7" descr="J:\Grafici\Bnat\1 MeV\MgB2-Bnat-1MeV_Edep.jpg"/>
          <p:cNvPicPr/>
          <p:nvPr/>
        </p:nvPicPr>
        <p:blipFill>
          <a:blip r:embed="rId6" cstate="print"/>
          <a:stretch>
            <a:fillRect/>
          </a:stretch>
        </p:blipFill>
        <p:spPr bwMode="auto">
          <a:xfrm>
            <a:off x="6046712" y="1148013"/>
            <a:ext cx="2961314" cy="2206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magine 8" descr="J:\Grafici\Bnat\Termici\MgB2-Bnat-Term_Edep.jpg"/>
          <p:cNvPicPr/>
          <p:nvPr/>
        </p:nvPicPr>
        <p:blipFill>
          <a:blip r:embed="rId7" cstate="print"/>
          <a:stretch>
            <a:fillRect/>
          </a:stretch>
        </p:blipFill>
        <p:spPr bwMode="auto">
          <a:xfrm>
            <a:off x="6041995" y="3538064"/>
            <a:ext cx="2942583" cy="220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asellaDiTesto 9"/>
          <p:cNvSpPr txBox="1"/>
          <p:nvPr/>
        </p:nvSpPr>
        <p:spPr>
          <a:xfrm>
            <a:off x="1266825" y="3168732"/>
            <a:ext cx="714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aseline="30000" dirty="0" smtClean="0"/>
              <a:t>10</a:t>
            </a:r>
            <a:r>
              <a:rPr lang="it-IT" dirty="0" smtClean="0"/>
              <a:t>B</a:t>
            </a:r>
            <a:endParaRPr lang="it-IT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4324350" y="3168732"/>
            <a:ext cx="714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aseline="30000" dirty="0" smtClean="0"/>
              <a:t>11</a:t>
            </a:r>
            <a:r>
              <a:rPr lang="it-IT" dirty="0" smtClean="0"/>
              <a:t>B</a:t>
            </a:r>
            <a:endParaRPr lang="it-IT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7048500" y="3168732"/>
            <a:ext cx="714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B</a:t>
            </a:r>
            <a:r>
              <a:rPr lang="it-IT" baseline="-25000" dirty="0" err="1" smtClean="0"/>
              <a:t>nat</a:t>
            </a:r>
            <a:endParaRPr lang="it-IT" baseline="-25000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4010794" y="1004372"/>
            <a:ext cx="889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1 </a:t>
            </a:r>
            <a:r>
              <a:rPr lang="it-IT" dirty="0" err="1" smtClean="0"/>
              <a:t>MeV</a:t>
            </a:r>
            <a:endParaRPr lang="it-IT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4010794" y="3467796"/>
            <a:ext cx="1361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Thermal</a:t>
            </a:r>
            <a:r>
              <a:rPr lang="it-IT" dirty="0" smtClean="0"/>
              <a:t> n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2525784" y="5807029"/>
            <a:ext cx="3362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Effect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the high </a:t>
            </a:r>
            <a:r>
              <a:rPr lang="it-IT" dirty="0" err="1" smtClean="0"/>
              <a:t>neutron</a:t>
            </a:r>
            <a:r>
              <a:rPr lang="it-IT" dirty="0" smtClean="0"/>
              <a:t> </a:t>
            </a:r>
            <a:r>
              <a:rPr lang="it-IT" dirty="0" err="1" smtClean="0"/>
              <a:t>capture</a:t>
            </a:r>
            <a:endParaRPr lang="it-IT" dirty="0"/>
          </a:p>
        </p:txBody>
      </p:sp>
      <p:cxnSp>
        <p:nvCxnSpPr>
          <p:cNvPr id="17" name="Connettore 2 16"/>
          <p:cNvCxnSpPr/>
          <p:nvPr/>
        </p:nvCxnSpPr>
        <p:spPr>
          <a:xfrm flipV="1">
            <a:off x="5883391" y="5505450"/>
            <a:ext cx="1012709" cy="457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/>
          <p:cNvCxnSpPr/>
          <p:nvPr/>
        </p:nvCxnSpPr>
        <p:spPr>
          <a:xfrm flipH="1" flipV="1">
            <a:off x="1657350" y="5505450"/>
            <a:ext cx="704851" cy="457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err="1" smtClean="0">
                <a:solidFill>
                  <a:srgbClr val="0070C0"/>
                </a:solidFill>
              </a:rPr>
              <a:t>Neutron</a:t>
            </a:r>
            <a:r>
              <a:rPr lang="it-IT" dirty="0" smtClean="0">
                <a:solidFill>
                  <a:srgbClr val="0070C0"/>
                </a:solidFill>
              </a:rPr>
              <a:t> </a:t>
            </a:r>
            <a:r>
              <a:rPr lang="it-IT" dirty="0" err="1" smtClean="0">
                <a:solidFill>
                  <a:srgbClr val="0070C0"/>
                </a:solidFill>
              </a:rPr>
              <a:t>Fluence</a:t>
            </a:r>
            <a:endParaRPr lang="it-IT" dirty="0">
              <a:solidFill>
                <a:srgbClr val="0070C0"/>
              </a:solidFill>
            </a:endParaRPr>
          </a:p>
        </p:txBody>
      </p:sp>
      <p:pic>
        <p:nvPicPr>
          <p:cNvPr id="4" name="Immagine 3" descr="J:\Grafici\B10\1 Mev\MgB2-B10-1MeV_n_Fluence.jpg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1189038"/>
            <a:ext cx="2873901" cy="215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magine 4" descr="J:\Grafici\B11\1 MeV\MgB2-B11-1MeV_n_Fluence.jpg"/>
          <p:cNvPicPr/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008133" y="1189038"/>
            <a:ext cx="2879809" cy="2159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magine 5" descr="J:\Grafici\Bnat\1 MeV\MgB2-Bnat-1MeV_n_Fluence.jpg"/>
          <p:cNvPicPr/>
          <p:nvPr/>
        </p:nvPicPr>
        <p:blipFill>
          <a:blip r:embed="rId4" cstate="print"/>
          <a:stretch>
            <a:fillRect/>
          </a:stretch>
        </p:blipFill>
        <p:spPr bwMode="auto">
          <a:xfrm>
            <a:off x="6011767" y="1184812"/>
            <a:ext cx="2879535" cy="2159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magine 6" descr="J:\Grafici\B10\Termici\MgB2-B10-Term_n_Fluence.jpg"/>
          <p:cNvPicPr/>
          <p:nvPr/>
        </p:nvPicPr>
        <p:blipFill>
          <a:blip r:embed="rId5" cstate="print"/>
          <a:stretch>
            <a:fillRect/>
          </a:stretch>
        </p:blipFill>
        <p:spPr bwMode="auto">
          <a:xfrm>
            <a:off x="0" y="3731562"/>
            <a:ext cx="2876169" cy="215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magine 7" descr="J:\Grafici\B11\Termici\MgB2-B11-Term_n_Fluence.jpg"/>
          <p:cNvPicPr/>
          <p:nvPr/>
        </p:nvPicPr>
        <p:blipFill>
          <a:blip r:embed="rId6" cstate="print"/>
          <a:stretch>
            <a:fillRect/>
          </a:stretch>
        </p:blipFill>
        <p:spPr bwMode="auto">
          <a:xfrm>
            <a:off x="3008133" y="3676574"/>
            <a:ext cx="2949486" cy="2212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magine 8" descr="J:\Grafici\Bnat\Termici\MgB2-Bnat-Term_n_Fluence.jpg"/>
          <p:cNvPicPr/>
          <p:nvPr/>
        </p:nvPicPr>
        <p:blipFill>
          <a:blip r:embed="rId7" cstate="print"/>
          <a:stretch>
            <a:fillRect/>
          </a:stretch>
        </p:blipFill>
        <p:spPr bwMode="auto">
          <a:xfrm>
            <a:off x="5957619" y="3676574"/>
            <a:ext cx="2964741" cy="2223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asellaDiTesto 9"/>
          <p:cNvSpPr txBox="1"/>
          <p:nvPr/>
        </p:nvSpPr>
        <p:spPr>
          <a:xfrm>
            <a:off x="1266825" y="3168732"/>
            <a:ext cx="714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aseline="30000" dirty="0" smtClean="0"/>
              <a:t>10</a:t>
            </a:r>
            <a:r>
              <a:rPr lang="it-IT" dirty="0" smtClean="0"/>
              <a:t>B</a:t>
            </a:r>
            <a:endParaRPr lang="it-IT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4324350" y="3168732"/>
            <a:ext cx="714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aseline="30000" dirty="0" smtClean="0"/>
              <a:t>11</a:t>
            </a:r>
            <a:r>
              <a:rPr lang="it-IT" dirty="0" smtClean="0"/>
              <a:t>B</a:t>
            </a:r>
            <a:endParaRPr lang="it-IT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7048500" y="3168732"/>
            <a:ext cx="714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B</a:t>
            </a:r>
            <a:r>
              <a:rPr lang="it-IT" baseline="-25000" dirty="0" err="1" smtClean="0"/>
              <a:t>nat</a:t>
            </a:r>
            <a:endParaRPr lang="it-IT" baseline="-25000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4010794" y="1004372"/>
            <a:ext cx="889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1 </a:t>
            </a:r>
            <a:r>
              <a:rPr lang="it-IT" dirty="0" err="1" smtClean="0"/>
              <a:t>MeV</a:t>
            </a:r>
            <a:endParaRPr lang="it-IT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4010794" y="3467796"/>
            <a:ext cx="1361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Thermal</a:t>
            </a:r>
            <a:r>
              <a:rPr lang="it-IT" dirty="0" smtClean="0"/>
              <a:t> n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2525784" y="5900129"/>
            <a:ext cx="3362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Effect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the high </a:t>
            </a:r>
            <a:r>
              <a:rPr lang="it-IT" dirty="0" err="1" smtClean="0"/>
              <a:t>neutron</a:t>
            </a:r>
            <a:r>
              <a:rPr lang="it-IT" dirty="0" smtClean="0"/>
              <a:t> </a:t>
            </a:r>
            <a:r>
              <a:rPr lang="it-IT" dirty="0" err="1" smtClean="0"/>
              <a:t>capture</a:t>
            </a:r>
            <a:endParaRPr lang="it-IT" dirty="0"/>
          </a:p>
        </p:txBody>
      </p:sp>
      <p:cxnSp>
        <p:nvCxnSpPr>
          <p:cNvPr id="16" name="Connettore 2 15"/>
          <p:cNvCxnSpPr/>
          <p:nvPr/>
        </p:nvCxnSpPr>
        <p:spPr>
          <a:xfrm flipV="1">
            <a:off x="5883391" y="5598550"/>
            <a:ext cx="1012709" cy="457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/>
          <p:cNvCxnSpPr/>
          <p:nvPr/>
        </p:nvCxnSpPr>
        <p:spPr>
          <a:xfrm flipH="1" flipV="1">
            <a:off x="1657350" y="5598550"/>
            <a:ext cx="704851" cy="457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err="1" smtClean="0">
                <a:solidFill>
                  <a:srgbClr val="002060"/>
                </a:solidFill>
              </a:rPr>
              <a:t>Activation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sz="2000" dirty="0" smtClean="0">
                <a:solidFill>
                  <a:srgbClr val="002060"/>
                </a:solidFill>
              </a:rPr>
              <a:t>(at t=0)</a:t>
            </a:r>
            <a:endParaRPr lang="it-IT" sz="2000" dirty="0">
              <a:solidFill>
                <a:srgbClr val="002060"/>
              </a:solidFill>
            </a:endParaRPr>
          </a:p>
        </p:txBody>
      </p:sp>
      <p:pic>
        <p:nvPicPr>
          <p:cNvPr id="19" name="Immagine 18" descr="J:\Grafici\B10\1 Mev\MgB2-Bn10-1MeV_Act0.jpg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4308" y="1160154"/>
            <a:ext cx="3025128" cy="2268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Immagine 19" descr="J:\Grafici\B11\1 MeV\MgB2-Bn11-1MeV_Act0.jpg"/>
          <p:cNvPicPr/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087776" y="1160154"/>
            <a:ext cx="3019410" cy="226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Immagine 20" descr="J:\Grafici\Bnat\1 MeV\MgB2-Bnat-1MeV_Act0.jpg"/>
          <p:cNvPicPr/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983361" y="1202091"/>
            <a:ext cx="3036814" cy="2277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Immagine 21" descr="J:\Grafici\B11\Termici\MgB2-B11-Term_Act0.jpg"/>
          <p:cNvPicPr/>
          <p:nvPr/>
        </p:nvPicPr>
        <p:blipFill>
          <a:blip r:embed="rId5" cstate="print"/>
          <a:stretch>
            <a:fillRect/>
          </a:stretch>
        </p:blipFill>
        <p:spPr bwMode="auto">
          <a:xfrm>
            <a:off x="3044168" y="3608417"/>
            <a:ext cx="3044168" cy="2283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Immagine 22" descr="J:\Grafici\Bnat\Termici\MgB2-Bnat-Term_Act0.jpg"/>
          <p:cNvPicPr/>
          <p:nvPr/>
        </p:nvPicPr>
        <p:blipFill>
          <a:blip r:embed="rId6" cstate="print"/>
          <a:stretch>
            <a:fillRect/>
          </a:stretch>
        </p:blipFill>
        <p:spPr bwMode="auto">
          <a:xfrm>
            <a:off x="5983361" y="3614407"/>
            <a:ext cx="3036182" cy="2277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Immagine 23" descr="J:\Grafici\B10\Termici\MgB2-B10-Term_Act0.jpg"/>
          <p:cNvPicPr/>
          <p:nvPr/>
        </p:nvPicPr>
        <p:blipFill>
          <a:blip r:embed="rId7" cstate="print"/>
          <a:stretch>
            <a:fillRect/>
          </a:stretch>
        </p:blipFill>
        <p:spPr bwMode="auto">
          <a:xfrm>
            <a:off x="68374" y="3608417"/>
            <a:ext cx="3019402" cy="2264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CasellaDiTesto 24"/>
          <p:cNvSpPr txBox="1"/>
          <p:nvPr/>
        </p:nvSpPr>
        <p:spPr>
          <a:xfrm>
            <a:off x="1266825" y="3239085"/>
            <a:ext cx="714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aseline="30000" dirty="0" smtClean="0"/>
              <a:t>10</a:t>
            </a:r>
            <a:r>
              <a:rPr lang="it-IT" dirty="0" smtClean="0"/>
              <a:t>B</a:t>
            </a:r>
            <a:endParaRPr lang="it-IT" dirty="0"/>
          </a:p>
        </p:txBody>
      </p:sp>
      <p:sp>
        <p:nvSpPr>
          <p:cNvPr id="26" name="CasellaDiTesto 25"/>
          <p:cNvSpPr txBox="1"/>
          <p:nvPr/>
        </p:nvSpPr>
        <p:spPr>
          <a:xfrm>
            <a:off x="4324350" y="3168732"/>
            <a:ext cx="714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aseline="30000" dirty="0" smtClean="0"/>
              <a:t>11</a:t>
            </a:r>
            <a:r>
              <a:rPr lang="it-IT" dirty="0" smtClean="0"/>
              <a:t>B</a:t>
            </a:r>
            <a:endParaRPr lang="it-IT" dirty="0"/>
          </a:p>
        </p:txBody>
      </p:sp>
      <p:sp>
        <p:nvSpPr>
          <p:cNvPr id="27" name="CasellaDiTesto 26"/>
          <p:cNvSpPr txBox="1"/>
          <p:nvPr/>
        </p:nvSpPr>
        <p:spPr>
          <a:xfrm>
            <a:off x="7048500" y="3239085"/>
            <a:ext cx="714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B</a:t>
            </a:r>
            <a:r>
              <a:rPr lang="it-IT" baseline="-25000" dirty="0" err="1" smtClean="0"/>
              <a:t>nat</a:t>
            </a:r>
            <a:endParaRPr lang="it-IT" baseline="-25000" dirty="0"/>
          </a:p>
        </p:txBody>
      </p:sp>
      <p:sp>
        <p:nvSpPr>
          <p:cNvPr id="28" name="CasellaDiTesto 27"/>
          <p:cNvSpPr txBox="1"/>
          <p:nvPr/>
        </p:nvSpPr>
        <p:spPr>
          <a:xfrm>
            <a:off x="4010794" y="1004372"/>
            <a:ext cx="889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1 </a:t>
            </a:r>
            <a:r>
              <a:rPr lang="it-IT" dirty="0" err="1" smtClean="0"/>
              <a:t>MeV</a:t>
            </a:r>
            <a:endParaRPr lang="it-IT" dirty="0"/>
          </a:p>
        </p:txBody>
      </p:sp>
      <p:sp>
        <p:nvSpPr>
          <p:cNvPr id="29" name="CasellaDiTesto 28"/>
          <p:cNvSpPr txBox="1"/>
          <p:nvPr/>
        </p:nvSpPr>
        <p:spPr>
          <a:xfrm>
            <a:off x="4010794" y="3467796"/>
            <a:ext cx="1361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Thermal</a:t>
            </a:r>
            <a:r>
              <a:rPr lang="it-IT" dirty="0" smtClean="0"/>
              <a:t> n</a:t>
            </a:r>
            <a:endParaRPr lang="it-IT" dirty="0"/>
          </a:p>
        </p:txBody>
      </p:sp>
      <p:sp>
        <p:nvSpPr>
          <p:cNvPr id="30" name="CasellaDiTesto 29"/>
          <p:cNvSpPr txBox="1"/>
          <p:nvPr/>
        </p:nvSpPr>
        <p:spPr>
          <a:xfrm>
            <a:off x="2621037" y="5891543"/>
            <a:ext cx="33623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Effect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the high </a:t>
            </a:r>
            <a:r>
              <a:rPr lang="it-IT" dirty="0" err="1" smtClean="0"/>
              <a:t>neutron</a:t>
            </a:r>
            <a:r>
              <a:rPr lang="it-IT" dirty="0" smtClean="0"/>
              <a:t> </a:t>
            </a:r>
            <a:r>
              <a:rPr lang="it-IT" dirty="0" err="1" smtClean="0"/>
              <a:t>capture</a:t>
            </a:r>
            <a:endParaRPr lang="it-IT" dirty="0" smtClean="0"/>
          </a:p>
          <a:p>
            <a:pPr algn="ctr"/>
            <a:r>
              <a:rPr lang="it-IT" sz="1200" dirty="0" smtClean="0"/>
              <a:t>(</a:t>
            </a:r>
            <a:r>
              <a:rPr lang="it-IT" sz="1200" dirty="0" err="1" smtClean="0"/>
              <a:t>occurring</a:t>
            </a:r>
            <a:r>
              <a:rPr lang="it-IT" sz="1200" dirty="0" smtClean="0"/>
              <a:t> at the </a:t>
            </a:r>
            <a:r>
              <a:rPr lang="it-IT" sz="1200" dirty="0" err="1" smtClean="0"/>
              <a:t>surface</a:t>
            </a:r>
            <a:r>
              <a:rPr lang="it-IT" sz="1200" dirty="0" smtClean="0"/>
              <a:t> </a:t>
            </a:r>
            <a:r>
              <a:rPr lang="it-IT" sz="1200" dirty="0" err="1" smtClean="0"/>
              <a:t>of</a:t>
            </a:r>
            <a:r>
              <a:rPr lang="it-IT" sz="1200" dirty="0" smtClean="0"/>
              <a:t> the target)</a:t>
            </a:r>
            <a:endParaRPr lang="it-IT" sz="1200" dirty="0"/>
          </a:p>
        </p:txBody>
      </p:sp>
      <p:cxnSp>
        <p:nvCxnSpPr>
          <p:cNvPr id="31" name="Connettore 2 30"/>
          <p:cNvCxnSpPr/>
          <p:nvPr/>
        </p:nvCxnSpPr>
        <p:spPr>
          <a:xfrm flipV="1">
            <a:off x="5978644" y="5589964"/>
            <a:ext cx="1012709" cy="457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2 31"/>
          <p:cNvCxnSpPr/>
          <p:nvPr/>
        </p:nvCxnSpPr>
        <p:spPr>
          <a:xfrm flipH="1" flipV="1">
            <a:off x="1752603" y="5589964"/>
            <a:ext cx="704851" cy="457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Immagine 35" descr="J:\Grafici\Bnat\Termici\MgB2-Bnat-Term_Act3600.jpg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983361" y="3608417"/>
            <a:ext cx="3044281" cy="2283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Immagine 34" descr="J:\Grafici\B11\Termici\MgB2-B11-Term_Act3600.jpg"/>
          <p:cNvPicPr/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949687" y="3608417"/>
            <a:ext cx="3033674" cy="2275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Immagine 33" descr="J:\Grafici\B10\Termici\MgB2-B10-Term_Act3600.jpg"/>
          <p:cNvPicPr/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18222" y="3603551"/>
            <a:ext cx="3040162" cy="2280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Immagine 32" descr="J:\Grafici\Bnat\1 MeV\MgB2-Bnat-1MeV_Act3600.jpg"/>
          <p:cNvPicPr/>
          <p:nvPr/>
        </p:nvPicPr>
        <p:blipFill>
          <a:blip r:embed="rId5" cstate="print"/>
          <a:stretch>
            <a:fillRect/>
          </a:stretch>
        </p:blipFill>
        <p:spPr bwMode="auto">
          <a:xfrm>
            <a:off x="5983361" y="1156046"/>
            <a:ext cx="3030604" cy="2272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Immagine 17" descr="J:\Grafici\B11\1 MeV\MgB2-B11-1MeV_Act3600.jpg"/>
          <p:cNvPicPr/>
          <p:nvPr/>
        </p:nvPicPr>
        <p:blipFill>
          <a:blip r:embed="rId6" cstate="print"/>
          <a:stretch>
            <a:fillRect/>
          </a:stretch>
        </p:blipFill>
        <p:spPr bwMode="auto">
          <a:xfrm>
            <a:off x="3029674" y="1156259"/>
            <a:ext cx="3030321" cy="2272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Immagine 16" descr="J:\Grafici\B10\1 Mev\MgB2-B10-1MeV_Act3600.jpg"/>
          <p:cNvPicPr/>
          <p:nvPr/>
        </p:nvPicPr>
        <p:blipFill>
          <a:blip r:embed="rId7" cstate="print"/>
          <a:stretch>
            <a:fillRect/>
          </a:stretch>
        </p:blipFill>
        <p:spPr bwMode="auto">
          <a:xfrm>
            <a:off x="0" y="1156744"/>
            <a:ext cx="3029674" cy="2272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err="1" smtClean="0">
                <a:solidFill>
                  <a:srgbClr val="002060"/>
                </a:solidFill>
              </a:rPr>
              <a:t>Activation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sz="2000" dirty="0" smtClean="0">
                <a:solidFill>
                  <a:srgbClr val="002060"/>
                </a:solidFill>
              </a:rPr>
              <a:t>(at t=3600 s) </a:t>
            </a:r>
            <a:endParaRPr lang="it-IT" sz="2000" dirty="0">
              <a:solidFill>
                <a:srgbClr val="002060"/>
              </a:solidFill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1266825" y="3239085"/>
            <a:ext cx="714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aseline="30000" dirty="0" smtClean="0"/>
              <a:t>10</a:t>
            </a:r>
            <a:r>
              <a:rPr lang="it-IT" dirty="0" smtClean="0"/>
              <a:t>B</a:t>
            </a:r>
            <a:endParaRPr lang="it-IT" dirty="0"/>
          </a:p>
        </p:txBody>
      </p:sp>
      <p:sp>
        <p:nvSpPr>
          <p:cNvPr id="26" name="CasellaDiTesto 25"/>
          <p:cNvSpPr txBox="1"/>
          <p:nvPr/>
        </p:nvSpPr>
        <p:spPr>
          <a:xfrm>
            <a:off x="4324350" y="3168732"/>
            <a:ext cx="714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aseline="30000" dirty="0" smtClean="0"/>
              <a:t>11</a:t>
            </a:r>
            <a:r>
              <a:rPr lang="it-IT" dirty="0" smtClean="0"/>
              <a:t>B</a:t>
            </a:r>
            <a:endParaRPr lang="it-IT" dirty="0"/>
          </a:p>
        </p:txBody>
      </p:sp>
      <p:sp>
        <p:nvSpPr>
          <p:cNvPr id="27" name="CasellaDiTesto 26"/>
          <p:cNvSpPr txBox="1"/>
          <p:nvPr/>
        </p:nvSpPr>
        <p:spPr>
          <a:xfrm>
            <a:off x="7048500" y="3239085"/>
            <a:ext cx="714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B</a:t>
            </a:r>
            <a:r>
              <a:rPr lang="it-IT" baseline="-25000" dirty="0" err="1" smtClean="0"/>
              <a:t>nat</a:t>
            </a:r>
            <a:endParaRPr lang="it-IT" baseline="-25000" dirty="0"/>
          </a:p>
        </p:txBody>
      </p:sp>
      <p:sp>
        <p:nvSpPr>
          <p:cNvPr id="28" name="CasellaDiTesto 27"/>
          <p:cNvSpPr txBox="1"/>
          <p:nvPr/>
        </p:nvSpPr>
        <p:spPr>
          <a:xfrm>
            <a:off x="4010794" y="1004372"/>
            <a:ext cx="889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1 </a:t>
            </a:r>
            <a:r>
              <a:rPr lang="it-IT" dirty="0" err="1" smtClean="0"/>
              <a:t>MeV</a:t>
            </a:r>
            <a:endParaRPr lang="it-IT" dirty="0"/>
          </a:p>
        </p:txBody>
      </p:sp>
      <p:sp>
        <p:nvSpPr>
          <p:cNvPr id="29" name="CasellaDiTesto 28"/>
          <p:cNvSpPr txBox="1"/>
          <p:nvPr/>
        </p:nvSpPr>
        <p:spPr>
          <a:xfrm>
            <a:off x="4010794" y="3467796"/>
            <a:ext cx="1361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Thermal</a:t>
            </a:r>
            <a:r>
              <a:rPr lang="it-IT" dirty="0" smtClean="0"/>
              <a:t> n</a:t>
            </a:r>
            <a:endParaRPr lang="it-IT" dirty="0"/>
          </a:p>
        </p:txBody>
      </p:sp>
      <p:sp>
        <p:nvSpPr>
          <p:cNvPr id="37" name="CasellaDiTesto 36"/>
          <p:cNvSpPr txBox="1"/>
          <p:nvPr/>
        </p:nvSpPr>
        <p:spPr>
          <a:xfrm>
            <a:off x="3158385" y="5891627"/>
            <a:ext cx="2499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About</a:t>
            </a:r>
            <a:r>
              <a:rPr lang="it-IT" dirty="0" smtClean="0"/>
              <a:t> a </a:t>
            </a:r>
            <a:r>
              <a:rPr lang="it-IT" dirty="0" err="1" smtClean="0"/>
              <a:t>factor</a:t>
            </a:r>
            <a:r>
              <a:rPr lang="it-IT" dirty="0" smtClean="0"/>
              <a:t> 100 </a:t>
            </a:r>
            <a:r>
              <a:rPr lang="it-IT" dirty="0" err="1" smtClean="0"/>
              <a:t>less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magine 21" descr="J:\Grafici\Bnat\Termici\MgB2-Bnat-Term_res0.jpg"/>
          <p:cNvPicPr/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984747" y="3639653"/>
            <a:ext cx="2992221" cy="2244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Immagine 20" descr="J:\Grafici\B11\Termici\MgB2-B11-Term_res0.jpg"/>
          <p:cNvPicPr/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075409" y="3639653"/>
            <a:ext cx="3002632" cy="2251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magine 14" descr="J:\Grafici\B10\1 Mev\MgB2-B10-1MeV_res0.jpg"/>
          <p:cNvPicPr/>
          <p:nvPr/>
        </p:nvPicPr>
        <p:blipFill>
          <a:blip r:embed="rId5" cstate="print"/>
          <a:stretch>
            <a:fillRect/>
          </a:stretch>
        </p:blipFill>
        <p:spPr bwMode="auto">
          <a:xfrm>
            <a:off x="0" y="1189038"/>
            <a:ext cx="2991566" cy="2243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Immagine 18" descr="J:\Grafici\Bnat\1 MeV\MgB2-Bnat-1MeV_res0.jpg"/>
          <p:cNvPicPr/>
          <p:nvPr/>
        </p:nvPicPr>
        <p:blipFill>
          <a:blip r:embed="rId6" cstate="print"/>
          <a:stretch>
            <a:fillRect/>
          </a:stretch>
        </p:blipFill>
        <p:spPr bwMode="auto">
          <a:xfrm>
            <a:off x="5985006" y="1189952"/>
            <a:ext cx="2991962" cy="2243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Immagine 15" descr="J:\Grafici\B11\1 MeV\MgB2-B11-1MeV_res0.jpg"/>
          <p:cNvPicPr/>
          <p:nvPr/>
        </p:nvPicPr>
        <p:blipFill>
          <a:blip r:embed="rId7" cstate="print"/>
          <a:stretch>
            <a:fillRect/>
          </a:stretch>
        </p:blipFill>
        <p:spPr bwMode="auto">
          <a:xfrm>
            <a:off x="2991566" y="1189038"/>
            <a:ext cx="2993181" cy="224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err="1" smtClean="0">
                <a:solidFill>
                  <a:srgbClr val="002060"/>
                </a:solidFill>
              </a:rPr>
              <a:t>Residual</a:t>
            </a:r>
            <a:r>
              <a:rPr lang="it-IT" dirty="0" smtClean="0">
                <a:solidFill>
                  <a:srgbClr val="002060"/>
                </a:solidFill>
              </a:rPr>
              <a:t> Nuclei </a:t>
            </a:r>
            <a:r>
              <a:rPr lang="it-IT" sz="2000" dirty="0" smtClean="0">
                <a:solidFill>
                  <a:srgbClr val="002060"/>
                </a:solidFill>
              </a:rPr>
              <a:t>(at t=0 s) </a:t>
            </a:r>
            <a:endParaRPr lang="it-IT" sz="2000" dirty="0">
              <a:solidFill>
                <a:srgbClr val="002060"/>
              </a:solidFill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1266825" y="3239085"/>
            <a:ext cx="714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aseline="30000" dirty="0" smtClean="0"/>
              <a:t>10</a:t>
            </a:r>
            <a:r>
              <a:rPr lang="it-IT" dirty="0" smtClean="0"/>
              <a:t>B</a:t>
            </a:r>
            <a:endParaRPr lang="it-IT" dirty="0"/>
          </a:p>
        </p:txBody>
      </p:sp>
      <p:sp>
        <p:nvSpPr>
          <p:cNvPr id="26" name="CasellaDiTesto 25"/>
          <p:cNvSpPr txBox="1"/>
          <p:nvPr/>
        </p:nvSpPr>
        <p:spPr>
          <a:xfrm>
            <a:off x="4324350" y="3168732"/>
            <a:ext cx="714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aseline="30000" dirty="0" smtClean="0"/>
              <a:t>11</a:t>
            </a:r>
            <a:r>
              <a:rPr lang="it-IT" dirty="0" smtClean="0"/>
              <a:t>B</a:t>
            </a:r>
            <a:endParaRPr lang="it-IT" dirty="0"/>
          </a:p>
        </p:txBody>
      </p:sp>
      <p:sp>
        <p:nvSpPr>
          <p:cNvPr id="27" name="CasellaDiTesto 26"/>
          <p:cNvSpPr txBox="1"/>
          <p:nvPr/>
        </p:nvSpPr>
        <p:spPr>
          <a:xfrm>
            <a:off x="7048500" y="3239085"/>
            <a:ext cx="714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B</a:t>
            </a:r>
            <a:r>
              <a:rPr lang="it-IT" baseline="-25000" dirty="0" err="1" smtClean="0"/>
              <a:t>nat</a:t>
            </a:r>
            <a:endParaRPr lang="it-IT" baseline="-25000" dirty="0"/>
          </a:p>
        </p:txBody>
      </p:sp>
      <p:sp>
        <p:nvSpPr>
          <p:cNvPr id="28" name="CasellaDiTesto 27"/>
          <p:cNvSpPr txBox="1"/>
          <p:nvPr/>
        </p:nvSpPr>
        <p:spPr>
          <a:xfrm>
            <a:off x="4010794" y="1004372"/>
            <a:ext cx="889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1 </a:t>
            </a:r>
            <a:r>
              <a:rPr lang="it-IT" dirty="0" err="1" smtClean="0"/>
              <a:t>MeV</a:t>
            </a:r>
            <a:endParaRPr lang="it-IT" dirty="0"/>
          </a:p>
        </p:txBody>
      </p:sp>
      <p:sp>
        <p:nvSpPr>
          <p:cNvPr id="29" name="CasellaDiTesto 28"/>
          <p:cNvSpPr txBox="1"/>
          <p:nvPr/>
        </p:nvSpPr>
        <p:spPr>
          <a:xfrm>
            <a:off x="4010794" y="3467796"/>
            <a:ext cx="1361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Thermal</a:t>
            </a:r>
            <a:r>
              <a:rPr lang="it-IT" dirty="0" smtClean="0"/>
              <a:t> n</a:t>
            </a:r>
            <a:endParaRPr lang="it-IT" dirty="0"/>
          </a:p>
        </p:txBody>
      </p:sp>
      <p:pic>
        <p:nvPicPr>
          <p:cNvPr id="20" name="Immagine 19" descr="J:\Grafici\B10\Termici\MgB2-B10-Term_res0.jpg"/>
          <p:cNvPicPr/>
          <p:nvPr/>
        </p:nvPicPr>
        <p:blipFill>
          <a:blip r:embed="rId8" cstate="print"/>
          <a:stretch>
            <a:fillRect/>
          </a:stretch>
        </p:blipFill>
        <p:spPr bwMode="auto">
          <a:xfrm>
            <a:off x="-1032" y="3608417"/>
            <a:ext cx="2992598" cy="2244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sellaDiTesto 2"/>
          <p:cNvSpPr txBox="1"/>
          <p:nvPr/>
        </p:nvSpPr>
        <p:spPr>
          <a:xfrm>
            <a:off x="2991566" y="5883818"/>
            <a:ext cx="1451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Protons</a:t>
            </a:r>
            <a:r>
              <a:rPr lang="it-IT" dirty="0" smtClean="0"/>
              <a:t> from  </a:t>
            </a:r>
            <a:endParaRPr lang="it-IT" dirty="0"/>
          </a:p>
        </p:txBody>
      </p:sp>
      <p:graphicFrame>
        <p:nvGraphicFramePr>
          <p:cNvPr id="4" name="Ogget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9536885"/>
              </p:ext>
            </p:extLst>
          </p:nvPr>
        </p:nvGraphicFramePr>
        <p:xfrm>
          <a:off x="4576725" y="5928630"/>
          <a:ext cx="1180384" cy="2409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3" name="Equation" r:id="rId9" imgW="1180588" imgH="241195" progId="Equation.3">
                  <p:embed/>
                </p:oleObj>
              </mc:Choice>
              <mc:Fallback>
                <p:oleObj name="Equation" r:id="rId9" imgW="1180588" imgH="241195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6725" y="5928630"/>
                        <a:ext cx="1180384" cy="24093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Connettore 2 5"/>
          <p:cNvCxnSpPr/>
          <p:nvPr/>
        </p:nvCxnSpPr>
        <p:spPr>
          <a:xfrm flipV="1">
            <a:off x="5984747" y="5495925"/>
            <a:ext cx="511303" cy="57255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2 7"/>
          <p:cNvCxnSpPr/>
          <p:nvPr/>
        </p:nvCxnSpPr>
        <p:spPr>
          <a:xfrm flipH="1" flipV="1">
            <a:off x="661987" y="5348041"/>
            <a:ext cx="2262188" cy="72044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magine 23" descr="J:\Grafici\B11\Termici\MgB2-B11-Term_Dpa.jpg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031588" y="3608417"/>
            <a:ext cx="2991600" cy="224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Immagine 13" descr="J:\Grafici\B10\1 Mev\MgB2-B10-1MeV_Dpa.jp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-1" y="1189038"/>
            <a:ext cx="2991600" cy="224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Immagine 17" descr="J:\Grafici\Bnat\1 MeV\MgB2-Bnat-1MeV_Dpa.jpg"/>
          <p:cNvPicPr/>
          <p:nvPr/>
        </p:nvPicPr>
        <p:blipFill>
          <a:blip r:embed="rId4" cstate="print"/>
          <a:stretch>
            <a:fillRect/>
          </a:stretch>
        </p:blipFill>
        <p:spPr bwMode="auto">
          <a:xfrm>
            <a:off x="6077042" y="1221396"/>
            <a:ext cx="2991600" cy="224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Immagine 16" descr="J:\Grafici\B11\1 MeV\MgB2-B11-1MeV_Dpa.jpg"/>
          <p:cNvPicPr/>
          <p:nvPr/>
        </p:nvPicPr>
        <p:blipFill>
          <a:blip r:embed="rId5" cstate="print"/>
          <a:stretch>
            <a:fillRect/>
          </a:stretch>
        </p:blipFill>
        <p:spPr bwMode="auto">
          <a:xfrm>
            <a:off x="3085442" y="1189038"/>
            <a:ext cx="2991600" cy="224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err="1" smtClean="0">
                <a:solidFill>
                  <a:srgbClr val="002060"/>
                </a:solidFill>
              </a:rPr>
              <a:t>Displacement</a:t>
            </a:r>
            <a:r>
              <a:rPr lang="it-IT" dirty="0" smtClean="0">
                <a:solidFill>
                  <a:srgbClr val="002060"/>
                </a:solidFill>
              </a:rPr>
              <a:t> Per </a:t>
            </a:r>
            <a:r>
              <a:rPr lang="it-IT" dirty="0" err="1" smtClean="0">
                <a:solidFill>
                  <a:srgbClr val="002060"/>
                </a:solidFill>
              </a:rPr>
              <a:t>Atom</a:t>
            </a:r>
            <a:endParaRPr lang="it-IT" sz="2000" dirty="0">
              <a:solidFill>
                <a:srgbClr val="002060"/>
              </a:solidFill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1266825" y="3239085"/>
            <a:ext cx="714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aseline="30000" dirty="0" smtClean="0"/>
              <a:t>10</a:t>
            </a:r>
            <a:r>
              <a:rPr lang="it-IT" dirty="0" smtClean="0"/>
              <a:t>B</a:t>
            </a:r>
            <a:endParaRPr lang="it-IT" dirty="0"/>
          </a:p>
        </p:txBody>
      </p:sp>
      <p:sp>
        <p:nvSpPr>
          <p:cNvPr id="26" name="CasellaDiTesto 25"/>
          <p:cNvSpPr txBox="1"/>
          <p:nvPr/>
        </p:nvSpPr>
        <p:spPr>
          <a:xfrm>
            <a:off x="4324350" y="3168732"/>
            <a:ext cx="714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aseline="30000" dirty="0" smtClean="0"/>
              <a:t>11</a:t>
            </a:r>
            <a:r>
              <a:rPr lang="it-IT" dirty="0" smtClean="0"/>
              <a:t>B</a:t>
            </a:r>
            <a:endParaRPr lang="it-IT" dirty="0"/>
          </a:p>
        </p:txBody>
      </p:sp>
      <p:sp>
        <p:nvSpPr>
          <p:cNvPr id="27" name="CasellaDiTesto 26"/>
          <p:cNvSpPr txBox="1"/>
          <p:nvPr/>
        </p:nvSpPr>
        <p:spPr>
          <a:xfrm>
            <a:off x="7048500" y="3239085"/>
            <a:ext cx="714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B</a:t>
            </a:r>
            <a:r>
              <a:rPr lang="it-IT" baseline="-25000" dirty="0" err="1" smtClean="0"/>
              <a:t>nat</a:t>
            </a:r>
            <a:endParaRPr lang="it-IT" baseline="-25000" dirty="0"/>
          </a:p>
        </p:txBody>
      </p:sp>
      <p:sp>
        <p:nvSpPr>
          <p:cNvPr id="28" name="CasellaDiTesto 27"/>
          <p:cNvSpPr txBox="1"/>
          <p:nvPr/>
        </p:nvSpPr>
        <p:spPr>
          <a:xfrm>
            <a:off x="4010794" y="1004372"/>
            <a:ext cx="889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1 </a:t>
            </a:r>
            <a:r>
              <a:rPr lang="it-IT" dirty="0" err="1" smtClean="0"/>
              <a:t>MeV</a:t>
            </a:r>
            <a:endParaRPr lang="it-IT" dirty="0"/>
          </a:p>
        </p:txBody>
      </p:sp>
      <p:sp>
        <p:nvSpPr>
          <p:cNvPr id="29" name="CasellaDiTesto 28"/>
          <p:cNvSpPr txBox="1"/>
          <p:nvPr/>
        </p:nvSpPr>
        <p:spPr>
          <a:xfrm>
            <a:off x="4010794" y="3467796"/>
            <a:ext cx="1361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Thermal</a:t>
            </a:r>
            <a:r>
              <a:rPr lang="it-IT" dirty="0" smtClean="0"/>
              <a:t> n</a:t>
            </a:r>
            <a:endParaRPr lang="it-IT" dirty="0"/>
          </a:p>
        </p:txBody>
      </p:sp>
      <p:pic>
        <p:nvPicPr>
          <p:cNvPr id="23" name="Immagine 22" descr="J:\Grafici\B10\Termici\MgB2-B10-Term_Dpa.jpg"/>
          <p:cNvPicPr/>
          <p:nvPr/>
        </p:nvPicPr>
        <p:blipFill>
          <a:blip r:embed="rId6" cstate="print"/>
          <a:stretch>
            <a:fillRect/>
          </a:stretch>
        </p:blipFill>
        <p:spPr bwMode="auto">
          <a:xfrm>
            <a:off x="93842" y="3608417"/>
            <a:ext cx="2991600" cy="224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Immagine 29" descr="J:\Grafici\Bnat\Termici\MgB2-Bnat-Term_Dpa.jpg"/>
          <p:cNvPicPr/>
          <p:nvPr/>
        </p:nvPicPr>
        <p:blipFill>
          <a:blip r:embed="rId7" cstate="print"/>
          <a:stretch>
            <a:fillRect/>
          </a:stretch>
        </p:blipFill>
        <p:spPr bwMode="auto">
          <a:xfrm>
            <a:off x="6023188" y="3608417"/>
            <a:ext cx="2991600" cy="224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CasellaDiTesto 30"/>
          <p:cNvSpPr txBox="1"/>
          <p:nvPr/>
        </p:nvSpPr>
        <p:spPr>
          <a:xfrm>
            <a:off x="2621037" y="5891543"/>
            <a:ext cx="33623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Effect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the high </a:t>
            </a:r>
            <a:r>
              <a:rPr lang="it-IT" dirty="0" err="1" smtClean="0"/>
              <a:t>neutron</a:t>
            </a:r>
            <a:r>
              <a:rPr lang="it-IT" dirty="0" smtClean="0"/>
              <a:t> </a:t>
            </a:r>
            <a:r>
              <a:rPr lang="it-IT" dirty="0" err="1" smtClean="0"/>
              <a:t>capture</a:t>
            </a:r>
            <a:endParaRPr lang="it-IT" dirty="0" smtClean="0"/>
          </a:p>
          <a:p>
            <a:pPr algn="ctr"/>
            <a:r>
              <a:rPr lang="it-IT" sz="1200" dirty="0" smtClean="0"/>
              <a:t>(</a:t>
            </a:r>
            <a:r>
              <a:rPr lang="it-IT" sz="1200" dirty="0" err="1" smtClean="0"/>
              <a:t>occurring</a:t>
            </a:r>
            <a:r>
              <a:rPr lang="it-IT" sz="1200" dirty="0" smtClean="0"/>
              <a:t> at the </a:t>
            </a:r>
            <a:r>
              <a:rPr lang="it-IT" sz="1200" dirty="0" err="1" smtClean="0"/>
              <a:t>surface</a:t>
            </a:r>
            <a:r>
              <a:rPr lang="it-IT" sz="1200" dirty="0" smtClean="0"/>
              <a:t> </a:t>
            </a:r>
            <a:r>
              <a:rPr lang="it-IT" sz="1200" dirty="0" err="1" smtClean="0"/>
              <a:t>of</a:t>
            </a:r>
            <a:r>
              <a:rPr lang="it-IT" sz="1200" dirty="0" smtClean="0"/>
              <a:t> the target)</a:t>
            </a:r>
            <a:endParaRPr lang="it-IT" sz="1200" dirty="0"/>
          </a:p>
        </p:txBody>
      </p:sp>
      <p:cxnSp>
        <p:nvCxnSpPr>
          <p:cNvPr id="32" name="Connettore 2 31"/>
          <p:cNvCxnSpPr/>
          <p:nvPr/>
        </p:nvCxnSpPr>
        <p:spPr>
          <a:xfrm flipV="1">
            <a:off x="5978644" y="5589964"/>
            <a:ext cx="1012709" cy="457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2 32"/>
          <p:cNvCxnSpPr/>
          <p:nvPr/>
        </p:nvCxnSpPr>
        <p:spPr>
          <a:xfrm flipH="1" flipV="1">
            <a:off x="1752603" y="5589964"/>
            <a:ext cx="704851" cy="457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67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6541454"/>
              </p:ext>
            </p:extLst>
          </p:nvPr>
        </p:nvGraphicFramePr>
        <p:xfrm>
          <a:off x="238123" y="2738192"/>
          <a:ext cx="6524625" cy="821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61" name="Equazione" r:id="rId3" imgW="4241520" imgH="533160" progId="Equation.3">
                  <p:embed/>
                </p:oleObj>
              </mc:Choice>
              <mc:Fallback>
                <p:oleObj name="Equazione" r:id="rId3" imgW="4241520" imgH="533160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123" y="2738192"/>
                        <a:ext cx="6524625" cy="8212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Ovale 6"/>
          <p:cNvSpPr/>
          <p:nvPr/>
        </p:nvSpPr>
        <p:spPr>
          <a:xfrm>
            <a:off x="242883" y="3174864"/>
            <a:ext cx="714375" cy="370636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>
                <a:solidFill>
                  <a:srgbClr val="002060"/>
                </a:solidFill>
              </a:rPr>
              <a:t>B </a:t>
            </a:r>
            <a:r>
              <a:rPr lang="it-IT" dirty="0" err="1" smtClean="0">
                <a:solidFill>
                  <a:srgbClr val="002060"/>
                </a:solidFill>
              </a:rPr>
              <a:t>consumption</a:t>
            </a:r>
            <a:endParaRPr lang="it-IT" dirty="0">
              <a:solidFill>
                <a:srgbClr val="002060"/>
              </a:solidFill>
            </a:endParaRPr>
          </a:p>
        </p:txBody>
      </p:sp>
      <p:graphicFrame>
        <p:nvGraphicFramePr>
          <p:cNvPr id="15" name="Oggetto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9061035"/>
              </p:ext>
            </p:extLst>
          </p:nvPr>
        </p:nvGraphicFramePr>
        <p:xfrm>
          <a:off x="952498" y="1457033"/>
          <a:ext cx="2828927" cy="6611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62" name="Equazione" r:id="rId5" imgW="1143000" imgH="266400" progId="Equation.3">
                  <p:embed/>
                </p:oleObj>
              </mc:Choice>
              <mc:Fallback>
                <p:oleObj name="Equazione" r:id="rId5" imgW="1143000" imgH="2664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2498" y="1457033"/>
                        <a:ext cx="2828927" cy="66119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uppo 9"/>
          <p:cNvGrpSpPr/>
          <p:nvPr/>
        </p:nvGrpSpPr>
        <p:grpSpPr>
          <a:xfrm>
            <a:off x="4554754" y="1403333"/>
            <a:ext cx="2993226" cy="1079244"/>
            <a:chOff x="5429603" y="1403333"/>
            <a:chExt cx="2993226" cy="1079244"/>
          </a:xfrm>
        </p:grpSpPr>
        <p:graphicFrame>
          <p:nvGraphicFramePr>
            <p:cNvPr id="4" name="Oggetto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1647466"/>
                </p:ext>
              </p:extLst>
            </p:nvPr>
          </p:nvGraphicFramePr>
          <p:xfrm>
            <a:off x="6051367" y="1403333"/>
            <a:ext cx="1384665" cy="3508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663" name="Equazione" r:id="rId7" imgW="952200" imgH="241200" progId="Equation.3">
                    <p:embed/>
                  </p:oleObj>
                </mc:Choice>
                <mc:Fallback>
                  <p:oleObj name="Equazione" r:id="rId7" imgW="952200" imgH="24120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51367" y="1403333"/>
                          <a:ext cx="1384665" cy="350838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556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49139630"/>
                </p:ext>
              </p:extLst>
            </p:nvPr>
          </p:nvGraphicFramePr>
          <p:xfrm>
            <a:off x="5440904" y="1754171"/>
            <a:ext cx="2749915" cy="28156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664" name="Equation" r:id="rId9" imgW="1981080" imgH="203040" progId="Equation.3">
                    <p:embed/>
                  </p:oleObj>
                </mc:Choice>
                <mc:Fallback>
                  <p:oleObj name="Equation" r:id="rId9" imgW="1981080" imgH="20304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40904" y="1754171"/>
                          <a:ext cx="2749915" cy="281561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Oggetto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95664575"/>
                </p:ext>
              </p:extLst>
            </p:nvPr>
          </p:nvGraphicFramePr>
          <p:xfrm>
            <a:off x="5429603" y="2143359"/>
            <a:ext cx="1082087" cy="30482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665" name="Equation" r:id="rId11" imgW="812520" imgH="228600" progId="Equation.3">
                    <p:embed/>
                  </p:oleObj>
                </mc:Choice>
                <mc:Fallback>
                  <p:oleObj name="Equation" r:id="rId11" imgW="812520" imgH="22860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29603" y="2143359"/>
                          <a:ext cx="1082087" cy="304829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" name="Oggetto 2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77197235"/>
                </p:ext>
              </p:extLst>
            </p:nvPr>
          </p:nvGraphicFramePr>
          <p:xfrm>
            <a:off x="6743700" y="2093368"/>
            <a:ext cx="1679129" cy="3892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666" name="Equation" r:id="rId13" imgW="1206360" imgH="279360" progId="Equation.3">
                    <p:embed/>
                  </p:oleObj>
                </mc:Choice>
                <mc:Fallback>
                  <p:oleObj name="Equation" r:id="rId13" imgW="1206360" imgH="279360" progId="Equation.3">
                    <p:embed/>
                    <p:pic>
                      <p:nvPicPr>
                        <p:cNvPr id="0" name="Picture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43700" y="2093368"/>
                          <a:ext cx="1679129" cy="389209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0" name="CasellaDiTesto 19"/>
          <p:cNvSpPr txBox="1"/>
          <p:nvPr/>
        </p:nvSpPr>
        <p:spPr>
          <a:xfrm>
            <a:off x="814384" y="4838701"/>
            <a:ext cx="734377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b="1" dirty="0" err="1" smtClean="0">
                <a:solidFill>
                  <a:srgbClr val="00B050"/>
                </a:solidFill>
              </a:rPr>
              <a:t>Assuming</a:t>
            </a:r>
            <a:r>
              <a:rPr lang="it-IT" sz="2800" b="1" dirty="0" smtClean="0">
                <a:solidFill>
                  <a:srgbClr val="00B050"/>
                </a:solidFill>
              </a:rPr>
              <a:t> 200 </a:t>
            </a:r>
            <a:r>
              <a:rPr lang="it-IT" sz="2800" b="1" dirty="0" err="1" smtClean="0">
                <a:solidFill>
                  <a:srgbClr val="00B050"/>
                </a:solidFill>
              </a:rPr>
              <a:t>days</a:t>
            </a:r>
            <a:r>
              <a:rPr lang="it-IT" sz="2800" b="1" dirty="0" smtClean="0">
                <a:solidFill>
                  <a:srgbClr val="00B050"/>
                </a:solidFill>
              </a:rPr>
              <a:t>/</a:t>
            </a:r>
            <a:r>
              <a:rPr lang="it-IT" sz="2800" b="1" dirty="0" err="1" smtClean="0">
                <a:solidFill>
                  <a:srgbClr val="00B050"/>
                </a:solidFill>
              </a:rPr>
              <a:t>year</a:t>
            </a:r>
            <a:r>
              <a:rPr lang="it-IT" sz="2800" b="1" dirty="0" smtClean="0">
                <a:solidFill>
                  <a:srgbClr val="00B050"/>
                </a:solidFill>
              </a:rPr>
              <a:t> x 10 </a:t>
            </a:r>
            <a:r>
              <a:rPr lang="it-IT" sz="2800" b="1" dirty="0" err="1" smtClean="0">
                <a:solidFill>
                  <a:srgbClr val="00B050"/>
                </a:solidFill>
              </a:rPr>
              <a:t>years</a:t>
            </a:r>
            <a:r>
              <a:rPr lang="it-IT" sz="2800" b="1" dirty="0" smtClean="0">
                <a:solidFill>
                  <a:srgbClr val="00B050"/>
                </a:solidFill>
              </a:rPr>
              <a:t> of </a:t>
            </a:r>
            <a:r>
              <a:rPr lang="it-IT" sz="2800" b="1" dirty="0" err="1" smtClean="0">
                <a:solidFill>
                  <a:srgbClr val="00B050"/>
                </a:solidFill>
              </a:rPr>
              <a:t>operation</a:t>
            </a:r>
            <a:r>
              <a:rPr lang="it-IT" sz="2800" b="1" dirty="0" smtClean="0">
                <a:solidFill>
                  <a:srgbClr val="00B050"/>
                </a:solidFill>
              </a:rPr>
              <a:t>         </a:t>
            </a:r>
            <a:r>
              <a:rPr lang="it-IT" sz="2800" b="1" dirty="0" smtClean="0">
                <a:solidFill>
                  <a:srgbClr val="00B050"/>
                </a:solidFill>
              </a:rPr>
              <a:t>x 10 (</a:t>
            </a:r>
            <a:r>
              <a:rPr lang="it-IT" sz="2800" b="1" dirty="0" err="1" smtClean="0">
                <a:solidFill>
                  <a:srgbClr val="00B050"/>
                </a:solidFill>
              </a:rPr>
              <a:t>Luminosity</a:t>
            </a:r>
            <a:r>
              <a:rPr lang="it-IT" sz="2800" b="1" dirty="0" smtClean="0">
                <a:solidFill>
                  <a:srgbClr val="00B050"/>
                </a:solidFill>
              </a:rPr>
              <a:t> </a:t>
            </a:r>
            <a:r>
              <a:rPr lang="it-IT" sz="2800" b="1" dirty="0" err="1" smtClean="0">
                <a:solidFill>
                  <a:srgbClr val="00B050"/>
                </a:solidFill>
              </a:rPr>
              <a:t>increasing</a:t>
            </a:r>
            <a:r>
              <a:rPr lang="it-IT" sz="2800" b="1" dirty="0" smtClean="0">
                <a:solidFill>
                  <a:srgbClr val="00B050"/>
                </a:solidFill>
              </a:rPr>
              <a:t>)  </a:t>
            </a:r>
            <a:r>
              <a:rPr lang="it-IT" sz="2800" b="1" dirty="0" smtClean="0">
                <a:solidFill>
                  <a:srgbClr val="00B050"/>
                </a:solidFill>
              </a:rPr>
              <a:t>						  a 0.00072% </a:t>
            </a:r>
            <a:r>
              <a:rPr lang="it-IT" sz="2800" b="1" dirty="0" err="1" smtClean="0">
                <a:solidFill>
                  <a:srgbClr val="00B050"/>
                </a:solidFill>
              </a:rPr>
              <a:t>consumption</a:t>
            </a:r>
            <a:r>
              <a:rPr lang="it-IT" sz="2800" b="1" dirty="0" smtClean="0">
                <a:solidFill>
                  <a:srgbClr val="00B050"/>
                </a:solidFill>
              </a:rPr>
              <a:t> can be </a:t>
            </a:r>
            <a:r>
              <a:rPr lang="it-IT" sz="2800" b="1" dirty="0" err="1" smtClean="0">
                <a:solidFill>
                  <a:srgbClr val="00B050"/>
                </a:solidFill>
              </a:rPr>
              <a:t>espected</a:t>
            </a:r>
            <a:endParaRPr lang="it-IT" sz="2800" b="1" dirty="0">
              <a:solidFill>
                <a:srgbClr val="00B050"/>
              </a:solidFill>
            </a:endParaRPr>
          </a:p>
        </p:txBody>
      </p:sp>
      <p:graphicFrame>
        <p:nvGraphicFramePr>
          <p:cNvPr id="5" name="Ogget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0749268"/>
              </p:ext>
            </p:extLst>
          </p:nvPr>
        </p:nvGraphicFramePr>
        <p:xfrm>
          <a:off x="306390" y="3880621"/>
          <a:ext cx="6332536" cy="929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67" name="Equazione" r:id="rId15" imgW="4673520" imgH="685800" progId="Equation.3">
                  <p:embed/>
                </p:oleObj>
              </mc:Choice>
              <mc:Fallback>
                <p:oleObj name="Equazione" r:id="rId15" imgW="4673520" imgH="6858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390" y="3880621"/>
                        <a:ext cx="6332536" cy="9295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6943724" y="2891909"/>
            <a:ext cx="1990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Day</a:t>
            </a:r>
            <a:r>
              <a:rPr lang="it-IT" dirty="0"/>
              <a:t> </a:t>
            </a:r>
            <a:r>
              <a:rPr lang="it-IT" dirty="0" err="1" smtClean="0"/>
              <a:t>consumption</a:t>
            </a:r>
            <a:endParaRPr lang="it-IT" dirty="0"/>
          </a:p>
        </p:txBody>
      </p:sp>
      <p:sp>
        <p:nvSpPr>
          <p:cNvPr id="27" name="CasellaDiTesto 26"/>
          <p:cNvSpPr txBox="1"/>
          <p:nvPr/>
        </p:nvSpPr>
        <p:spPr>
          <a:xfrm>
            <a:off x="6943725" y="4039837"/>
            <a:ext cx="1990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rgbClr val="FF0000"/>
                </a:solidFill>
              </a:rPr>
              <a:t>Day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consumption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28" name="Ovale 27"/>
          <p:cNvSpPr/>
          <p:nvPr/>
        </p:nvSpPr>
        <p:spPr>
          <a:xfrm>
            <a:off x="238123" y="4224503"/>
            <a:ext cx="714375" cy="370636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effectLst/>
              </a:rPr>
              <a:t>Outline</a:t>
            </a:r>
            <a:endParaRPr lang="en-US" b="1" dirty="0">
              <a:solidFill>
                <a:srgbClr val="0070C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189038"/>
            <a:ext cx="8686800" cy="5349240"/>
          </a:xfrm>
        </p:spPr>
        <p:txBody>
          <a:bodyPr>
            <a:normAutofit/>
          </a:bodyPr>
          <a:lstStyle/>
          <a:p>
            <a:r>
              <a:rPr lang="en-US" dirty="0" smtClean="0">
                <a:effectLst/>
              </a:rPr>
              <a:t>Cold Powering via Superconducting Links</a:t>
            </a:r>
          </a:p>
          <a:p>
            <a:r>
              <a:rPr lang="en-US" dirty="0" smtClean="0">
                <a:effectLst/>
              </a:rPr>
              <a:t>Possible Material Solutions</a:t>
            </a:r>
          </a:p>
          <a:p>
            <a:r>
              <a:rPr lang="en-US" dirty="0" smtClean="0">
                <a:effectLst/>
              </a:rPr>
              <a:t>Progress since last meeting (June/July 2011)</a:t>
            </a:r>
          </a:p>
          <a:p>
            <a:r>
              <a:rPr lang="en-US" dirty="0" smtClean="0">
                <a:effectLst/>
              </a:rPr>
              <a:t>Expected particle </a:t>
            </a:r>
            <a:r>
              <a:rPr lang="en-US" dirty="0" err="1" smtClean="0">
                <a:effectLst/>
              </a:rPr>
              <a:t>fluences</a:t>
            </a:r>
            <a:r>
              <a:rPr lang="en-US" dirty="0" smtClean="0">
                <a:effectLst/>
              </a:rPr>
              <a:t> (neutrons) from LHC 7+7 </a:t>
            </a:r>
            <a:r>
              <a:rPr lang="en-US" dirty="0" err="1" smtClean="0">
                <a:effectLst/>
              </a:rPr>
              <a:t>TeV</a:t>
            </a:r>
            <a:r>
              <a:rPr lang="en-US" dirty="0" smtClean="0">
                <a:effectLst/>
              </a:rPr>
              <a:t>  p-p collision</a:t>
            </a:r>
          </a:p>
          <a:p>
            <a:r>
              <a:rPr lang="en-US" dirty="0" smtClean="0">
                <a:effectLst/>
              </a:rPr>
              <a:t>Nuclear reactions and effects of neutrons on MgB</a:t>
            </a:r>
            <a:r>
              <a:rPr lang="en-US" baseline="-25000" dirty="0" smtClean="0">
                <a:effectLst/>
              </a:rPr>
              <a:t>2</a:t>
            </a:r>
            <a:r>
              <a:rPr lang="en-US" dirty="0" smtClean="0">
                <a:effectLst/>
              </a:rPr>
              <a:t>. </a:t>
            </a:r>
            <a:r>
              <a:rPr lang="en-US" sz="2200" dirty="0" smtClean="0">
                <a:effectLst/>
              </a:rPr>
              <a:t>Is it worth considering the isotopic separation on B for MgB</a:t>
            </a:r>
            <a:r>
              <a:rPr lang="en-US" sz="2200" baseline="-25000" dirty="0" smtClean="0">
                <a:effectLst/>
              </a:rPr>
              <a:t>2 </a:t>
            </a:r>
            <a:r>
              <a:rPr lang="en-US" sz="2200" dirty="0" smtClean="0">
                <a:effectLst/>
              </a:rPr>
              <a:t>?</a:t>
            </a:r>
          </a:p>
          <a:p>
            <a:r>
              <a:rPr lang="en-US" dirty="0" smtClean="0">
                <a:effectLst/>
              </a:rPr>
              <a:t>Conclusion and future perspectives</a:t>
            </a:r>
          </a:p>
          <a:p>
            <a:endParaRPr lang="en-US" dirty="0" smtClean="0">
              <a:effectLst/>
            </a:endParaRPr>
          </a:p>
          <a:p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0767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 err="1" smtClean="0">
                <a:solidFill>
                  <a:srgbClr val="0070C0"/>
                </a:solidFill>
              </a:rPr>
              <a:t>Conclusions</a:t>
            </a:r>
            <a:endParaRPr lang="it-IT" b="1" dirty="0">
              <a:solidFill>
                <a:srgbClr val="0070C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19075" y="1051876"/>
            <a:ext cx="8705850" cy="1802131"/>
          </a:xfrm>
        </p:spPr>
        <p:txBody>
          <a:bodyPr>
            <a:normAutofit/>
          </a:bodyPr>
          <a:lstStyle/>
          <a:p>
            <a:pPr>
              <a:buClr>
                <a:srgbClr val="00B050"/>
              </a:buClr>
            </a:pPr>
            <a:r>
              <a:rPr lang="it-IT" sz="3000" dirty="0" smtClean="0">
                <a:solidFill>
                  <a:srgbClr val="00B050"/>
                </a:solidFill>
              </a:rPr>
              <a:t>MgB2 </a:t>
            </a:r>
            <a:r>
              <a:rPr lang="it-IT" sz="3000" dirty="0" err="1" smtClean="0">
                <a:solidFill>
                  <a:srgbClr val="00B050"/>
                </a:solidFill>
              </a:rPr>
              <a:t>neutron</a:t>
            </a:r>
            <a:r>
              <a:rPr lang="it-IT" sz="3000" dirty="0" smtClean="0">
                <a:solidFill>
                  <a:srgbClr val="00B050"/>
                </a:solidFill>
              </a:rPr>
              <a:t> </a:t>
            </a:r>
            <a:r>
              <a:rPr lang="it-IT" sz="3000" dirty="0" err="1" smtClean="0">
                <a:solidFill>
                  <a:srgbClr val="00B050"/>
                </a:solidFill>
              </a:rPr>
              <a:t>damage</a:t>
            </a:r>
            <a:r>
              <a:rPr lang="it-IT" sz="3000" dirty="0" smtClean="0">
                <a:solidFill>
                  <a:srgbClr val="00B050"/>
                </a:solidFill>
              </a:rPr>
              <a:t> </a:t>
            </a:r>
            <a:r>
              <a:rPr lang="it-IT" sz="3000" dirty="0" err="1" smtClean="0">
                <a:solidFill>
                  <a:srgbClr val="00B050"/>
                </a:solidFill>
              </a:rPr>
              <a:t>is</a:t>
            </a:r>
            <a:r>
              <a:rPr lang="it-IT" sz="3000" dirty="0" smtClean="0">
                <a:solidFill>
                  <a:srgbClr val="00B050"/>
                </a:solidFill>
              </a:rPr>
              <a:t> </a:t>
            </a:r>
            <a:r>
              <a:rPr lang="it-IT" sz="3000" dirty="0" err="1" smtClean="0">
                <a:solidFill>
                  <a:srgbClr val="00B050"/>
                </a:solidFill>
              </a:rPr>
              <a:t>not</a:t>
            </a:r>
            <a:r>
              <a:rPr lang="it-IT" sz="3000" dirty="0" smtClean="0">
                <a:solidFill>
                  <a:srgbClr val="00B050"/>
                </a:solidFill>
              </a:rPr>
              <a:t> a </a:t>
            </a:r>
            <a:r>
              <a:rPr lang="it-IT" sz="3000" dirty="0" err="1" smtClean="0">
                <a:solidFill>
                  <a:srgbClr val="00B050"/>
                </a:solidFill>
              </a:rPr>
              <a:t>concern</a:t>
            </a:r>
            <a:r>
              <a:rPr lang="it-IT" sz="3000" dirty="0" smtClean="0">
                <a:solidFill>
                  <a:srgbClr val="00B050"/>
                </a:solidFill>
              </a:rPr>
              <a:t> </a:t>
            </a:r>
            <a:r>
              <a:rPr lang="it-IT" sz="3000" dirty="0" err="1" smtClean="0">
                <a:solidFill>
                  <a:srgbClr val="00B050"/>
                </a:solidFill>
              </a:rPr>
              <a:t>about</a:t>
            </a:r>
            <a:r>
              <a:rPr lang="it-IT" sz="3000" dirty="0" smtClean="0">
                <a:solidFill>
                  <a:srgbClr val="00B050"/>
                </a:solidFill>
              </a:rPr>
              <a:t> the performance of the SC Links, so no </a:t>
            </a:r>
            <a:r>
              <a:rPr lang="it-IT" sz="3000" dirty="0" err="1" smtClean="0">
                <a:solidFill>
                  <a:srgbClr val="00B050"/>
                </a:solidFill>
              </a:rPr>
              <a:t>isotopic</a:t>
            </a:r>
            <a:r>
              <a:rPr lang="it-IT" sz="3000" dirty="0" smtClean="0">
                <a:solidFill>
                  <a:srgbClr val="00B050"/>
                </a:solidFill>
              </a:rPr>
              <a:t> </a:t>
            </a:r>
            <a:r>
              <a:rPr lang="it-IT" sz="3000" dirty="0" err="1" smtClean="0">
                <a:solidFill>
                  <a:srgbClr val="00B050"/>
                </a:solidFill>
              </a:rPr>
              <a:t>separation</a:t>
            </a:r>
            <a:r>
              <a:rPr lang="it-IT" sz="3000" dirty="0" smtClean="0">
                <a:solidFill>
                  <a:srgbClr val="00B050"/>
                </a:solidFill>
              </a:rPr>
              <a:t> </a:t>
            </a:r>
            <a:r>
              <a:rPr lang="it-IT" sz="3000" dirty="0" err="1" smtClean="0">
                <a:solidFill>
                  <a:srgbClr val="00B050"/>
                </a:solidFill>
              </a:rPr>
              <a:t>is</a:t>
            </a:r>
            <a:r>
              <a:rPr lang="it-IT" sz="3000" dirty="0" smtClean="0">
                <a:solidFill>
                  <a:srgbClr val="00B050"/>
                </a:solidFill>
              </a:rPr>
              <a:t> </a:t>
            </a:r>
            <a:r>
              <a:rPr lang="it-IT" sz="3000" dirty="0" err="1" smtClean="0">
                <a:solidFill>
                  <a:srgbClr val="00B050"/>
                </a:solidFill>
              </a:rPr>
              <a:t>necessary</a:t>
            </a:r>
            <a:r>
              <a:rPr lang="it-IT" sz="3000" dirty="0" smtClean="0">
                <a:solidFill>
                  <a:srgbClr val="00B050"/>
                </a:solidFill>
              </a:rPr>
              <a:t>.</a:t>
            </a:r>
            <a:endParaRPr lang="it-IT" sz="3000" dirty="0" smtClean="0">
              <a:solidFill>
                <a:srgbClr val="00B050"/>
              </a:solidFill>
            </a:endParaRPr>
          </a:p>
        </p:txBody>
      </p:sp>
      <p:sp>
        <p:nvSpPr>
          <p:cNvPr id="4" name="Segnaposto contenuto 2"/>
          <p:cNvSpPr txBox="1">
            <a:spLocks/>
          </p:cNvSpPr>
          <p:nvPr/>
        </p:nvSpPr>
        <p:spPr>
          <a:xfrm>
            <a:off x="219075" y="2665094"/>
            <a:ext cx="8705850" cy="2002156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F0000"/>
              </a:buClr>
            </a:pPr>
            <a:r>
              <a:rPr lang="it-IT" dirty="0" smtClean="0">
                <a:solidFill>
                  <a:srgbClr val="FF0000"/>
                </a:solidFill>
              </a:rPr>
              <a:t>The </a:t>
            </a:r>
            <a:r>
              <a:rPr lang="it-IT" dirty="0" err="1" smtClean="0">
                <a:solidFill>
                  <a:srgbClr val="FF0000"/>
                </a:solidFill>
              </a:rPr>
              <a:t>energy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deposition</a:t>
            </a:r>
            <a:r>
              <a:rPr lang="it-IT" dirty="0" smtClean="0">
                <a:solidFill>
                  <a:srgbClr val="FF0000"/>
                </a:solidFill>
              </a:rPr>
              <a:t> and “</a:t>
            </a:r>
            <a:r>
              <a:rPr lang="it-IT" dirty="0" err="1" smtClean="0">
                <a:solidFill>
                  <a:srgbClr val="FF0000"/>
                </a:solidFill>
              </a:rPr>
              <a:t>damage</a:t>
            </a:r>
            <a:r>
              <a:rPr lang="it-IT" dirty="0" smtClean="0">
                <a:solidFill>
                  <a:srgbClr val="FF0000"/>
                </a:solidFill>
              </a:rPr>
              <a:t>” are </a:t>
            </a:r>
            <a:r>
              <a:rPr lang="it-IT" dirty="0" err="1" smtClean="0">
                <a:solidFill>
                  <a:srgbClr val="FF0000"/>
                </a:solidFill>
              </a:rPr>
              <a:t>studied</a:t>
            </a:r>
            <a:r>
              <a:rPr lang="it-IT" dirty="0" smtClean="0">
                <a:solidFill>
                  <a:srgbClr val="FF0000"/>
                </a:solidFill>
              </a:rPr>
              <a:t> in a conservative case of </a:t>
            </a:r>
            <a:r>
              <a:rPr lang="it-IT" dirty="0" err="1" smtClean="0">
                <a:solidFill>
                  <a:srgbClr val="FF0000"/>
                </a:solidFill>
              </a:rPr>
              <a:t>collimated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beam</a:t>
            </a:r>
            <a:r>
              <a:rPr lang="it-IT" dirty="0" smtClean="0">
                <a:solidFill>
                  <a:srgbClr val="FF0000"/>
                </a:solidFill>
              </a:rPr>
              <a:t> on target </a:t>
            </a:r>
            <a:r>
              <a:rPr lang="it-IT" dirty="0" err="1" smtClean="0">
                <a:solidFill>
                  <a:srgbClr val="FF0000"/>
                </a:solidFill>
              </a:rPr>
              <a:t>matching</a:t>
            </a:r>
            <a:r>
              <a:rPr lang="it-IT" dirty="0" smtClean="0">
                <a:solidFill>
                  <a:srgbClr val="FF0000"/>
                </a:solidFill>
              </a:rPr>
              <a:t> the </a:t>
            </a:r>
            <a:r>
              <a:rPr lang="it-IT" dirty="0" err="1" smtClean="0">
                <a:solidFill>
                  <a:srgbClr val="FF0000"/>
                </a:solidFill>
              </a:rPr>
              <a:t>beam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geometry</a:t>
            </a:r>
            <a:endParaRPr lang="it-IT" dirty="0" smtClean="0">
              <a:solidFill>
                <a:srgbClr val="FF0000"/>
              </a:solidFill>
            </a:endParaRPr>
          </a:p>
        </p:txBody>
      </p:sp>
      <p:sp>
        <p:nvSpPr>
          <p:cNvPr id="5" name="Segnaposto contenuto 2"/>
          <p:cNvSpPr txBox="1">
            <a:spLocks/>
          </p:cNvSpPr>
          <p:nvPr/>
        </p:nvSpPr>
        <p:spPr>
          <a:xfrm>
            <a:off x="266700" y="4419599"/>
            <a:ext cx="8705850" cy="762001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it-IT" sz="3000" dirty="0" err="1" smtClean="0">
                <a:solidFill>
                  <a:schemeClr val="tx1"/>
                </a:solidFill>
              </a:rPr>
              <a:t>What</a:t>
            </a:r>
            <a:r>
              <a:rPr lang="it-IT" sz="3000" dirty="0" smtClean="0">
                <a:solidFill>
                  <a:schemeClr val="tx1"/>
                </a:solidFill>
              </a:rPr>
              <a:t> </a:t>
            </a:r>
            <a:r>
              <a:rPr lang="it-IT" sz="3000" dirty="0" err="1" smtClean="0">
                <a:solidFill>
                  <a:schemeClr val="tx1"/>
                </a:solidFill>
              </a:rPr>
              <a:t>informations</a:t>
            </a:r>
            <a:r>
              <a:rPr lang="it-IT" sz="3000" dirty="0" smtClean="0">
                <a:solidFill>
                  <a:schemeClr val="tx1"/>
                </a:solidFill>
              </a:rPr>
              <a:t> can be </a:t>
            </a:r>
            <a:r>
              <a:rPr lang="it-IT" sz="3000" dirty="0" err="1" smtClean="0">
                <a:solidFill>
                  <a:schemeClr val="tx1"/>
                </a:solidFill>
              </a:rPr>
              <a:t>inferred</a:t>
            </a:r>
            <a:r>
              <a:rPr lang="it-IT" sz="3000" dirty="0" smtClean="0">
                <a:solidFill>
                  <a:schemeClr val="tx1"/>
                </a:solidFill>
              </a:rPr>
              <a:t> from DPA </a:t>
            </a:r>
            <a:r>
              <a:rPr lang="it-IT" sz="3000" dirty="0" err="1" smtClean="0">
                <a:solidFill>
                  <a:schemeClr val="tx1"/>
                </a:solidFill>
              </a:rPr>
              <a:t>values</a:t>
            </a:r>
            <a:r>
              <a:rPr lang="it-IT" sz="3000" dirty="0" smtClean="0">
                <a:solidFill>
                  <a:schemeClr val="tx1"/>
                </a:solidFill>
              </a:rPr>
              <a:t> ?</a:t>
            </a:r>
          </a:p>
        </p:txBody>
      </p:sp>
      <p:sp>
        <p:nvSpPr>
          <p:cNvPr id="6" name="Segnaposto contenuto 2"/>
          <p:cNvSpPr txBox="1">
            <a:spLocks/>
          </p:cNvSpPr>
          <p:nvPr/>
        </p:nvSpPr>
        <p:spPr>
          <a:xfrm>
            <a:off x="266700" y="5038719"/>
            <a:ext cx="8705850" cy="619131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1"/>
              </a:buClr>
            </a:pPr>
            <a:r>
              <a:rPr lang="it-IT" sz="3000" dirty="0" smtClean="0">
                <a:solidFill>
                  <a:schemeClr val="tx1"/>
                </a:solidFill>
              </a:rPr>
              <a:t>How DPA are </a:t>
            </a:r>
            <a:r>
              <a:rPr lang="it-IT" sz="3000" dirty="0" err="1" smtClean="0">
                <a:solidFill>
                  <a:schemeClr val="tx1"/>
                </a:solidFill>
              </a:rPr>
              <a:t>correlated</a:t>
            </a:r>
            <a:r>
              <a:rPr lang="it-IT" sz="3000" dirty="0" smtClean="0">
                <a:solidFill>
                  <a:schemeClr val="tx1"/>
                </a:solidFill>
              </a:rPr>
              <a:t> to SC performance ?</a:t>
            </a:r>
            <a:endParaRPr lang="it-IT" sz="1300" dirty="0">
              <a:solidFill>
                <a:schemeClr val="tx1"/>
              </a:solidFill>
            </a:endParaRPr>
          </a:p>
        </p:txBody>
      </p:sp>
      <p:sp>
        <p:nvSpPr>
          <p:cNvPr id="7" name="Segnaposto contenuto 2"/>
          <p:cNvSpPr txBox="1">
            <a:spLocks/>
          </p:cNvSpPr>
          <p:nvPr/>
        </p:nvSpPr>
        <p:spPr>
          <a:xfrm>
            <a:off x="457200" y="5524500"/>
            <a:ext cx="8705850" cy="66675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3000" dirty="0" err="1" smtClean="0">
                <a:solidFill>
                  <a:schemeClr val="tx1"/>
                </a:solidFill>
              </a:rPr>
              <a:t>Anyway</a:t>
            </a:r>
            <a:r>
              <a:rPr lang="it-IT" sz="3000" dirty="0" smtClean="0">
                <a:solidFill>
                  <a:schemeClr val="tx1"/>
                </a:solidFill>
              </a:rPr>
              <a:t> </a:t>
            </a:r>
            <a:r>
              <a:rPr lang="it-IT" sz="3000" dirty="0" err="1" smtClean="0">
                <a:solidFill>
                  <a:schemeClr val="tx1"/>
                </a:solidFill>
              </a:rPr>
              <a:t>it</a:t>
            </a:r>
            <a:r>
              <a:rPr lang="it-IT" sz="3000" dirty="0" smtClean="0">
                <a:solidFill>
                  <a:schemeClr val="tx1"/>
                </a:solidFill>
              </a:rPr>
              <a:t> </a:t>
            </a:r>
            <a:r>
              <a:rPr lang="it-IT" sz="3000" dirty="0" err="1" smtClean="0">
                <a:solidFill>
                  <a:schemeClr val="tx1"/>
                </a:solidFill>
              </a:rPr>
              <a:t>is</a:t>
            </a:r>
            <a:r>
              <a:rPr lang="it-IT" sz="3000" dirty="0" smtClean="0">
                <a:solidFill>
                  <a:schemeClr val="tx1"/>
                </a:solidFill>
              </a:rPr>
              <a:t> the </a:t>
            </a:r>
            <a:r>
              <a:rPr lang="it-IT" sz="3000" dirty="0" err="1" smtClean="0">
                <a:solidFill>
                  <a:schemeClr val="tx1"/>
                </a:solidFill>
              </a:rPr>
              <a:t>only</a:t>
            </a:r>
            <a:r>
              <a:rPr lang="it-IT" sz="3000" dirty="0" smtClean="0">
                <a:solidFill>
                  <a:schemeClr val="tx1"/>
                </a:solidFill>
              </a:rPr>
              <a:t> </a:t>
            </a:r>
            <a:r>
              <a:rPr lang="it-IT" sz="3000" dirty="0" err="1" smtClean="0">
                <a:solidFill>
                  <a:schemeClr val="tx1"/>
                </a:solidFill>
              </a:rPr>
              <a:t>parameter</a:t>
            </a:r>
            <a:r>
              <a:rPr lang="it-IT" sz="3000" dirty="0" smtClean="0">
                <a:solidFill>
                  <a:schemeClr val="tx1"/>
                </a:solidFill>
              </a:rPr>
              <a:t> </a:t>
            </a:r>
            <a:r>
              <a:rPr lang="it-IT" sz="3000" dirty="0" err="1" smtClean="0">
                <a:solidFill>
                  <a:schemeClr val="tx1"/>
                </a:solidFill>
              </a:rPr>
              <a:t>we</a:t>
            </a:r>
            <a:r>
              <a:rPr lang="it-IT" sz="3000" dirty="0" smtClean="0">
                <a:solidFill>
                  <a:schemeClr val="tx1"/>
                </a:solidFill>
              </a:rPr>
              <a:t> </a:t>
            </a:r>
            <a:r>
              <a:rPr lang="it-IT" sz="3000" dirty="0" err="1" smtClean="0">
                <a:solidFill>
                  <a:schemeClr val="tx1"/>
                </a:solidFill>
              </a:rPr>
              <a:t>have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sz="1300" dirty="0" smtClean="0">
                <a:solidFill>
                  <a:schemeClr val="tx1"/>
                </a:solidFill>
              </a:rPr>
              <a:t>(</a:t>
            </a:r>
            <a:r>
              <a:rPr lang="it-IT" sz="1300" dirty="0" err="1" smtClean="0">
                <a:solidFill>
                  <a:schemeClr val="tx1"/>
                </a:solidFill>
              </a:rPr>
              <a:t>R.Flukiger</a:t>
            </a:r>
            <a:r>
              <a:rPr lang="it-IT" sz="1300" dirty="0" smtClean="0">
                <a:solidFill>
                  <a:schemeClr val="tx1"/>
                </a:solidFill>
              </a:rPr>
              <a:t>)</a:t>
            </a:r>
            <a:endParaRPr lang="it-IT" sz="13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 err="1" smtClean="0">
                <a:solidFill>
                  <a:srgbClr val="0070C0"/>
                </a:solidFill>
              </a:rPr>
              <a:t>Perspectives</a:t>
            </a:r>
            <a:endParaRPr lang="it-IT" b="1" dirty="0">
              <a:solidFill>
                <a:srgbClr val="0070C0"/>
              </a:solidFill>
            </a:endParaRPr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>
          <a:xfrm>
            <a:off x="457200" y="1231264"/>
            <a:ext cx="8229600" cy="1440181"/>
          </a:xfrm>
        </p:spPr>
        <p:txBody>
          <a:bodyPr/>
          <a:lstStyle/>
          <a:p>
            <a:pPr>
              <a:buClr>
                <a:srgbClr val="00B050"/>
              </a:buClr>
            </a:pPr>
            <a:r>
              <a:rPr lang="it-IT" dirty="0" smtClean="0">
                <a:solidFill>
                  <a:srgbClr val="00B050"/>
                </a:solidFill>
              </a:rPr>
              <a:t>Continue the work on MgB2 by </a:t>
            </a:r>
            <a:r>
              <a:rPr lang="it-IT" dirty="0" err="1" smtClean="0">
                <a:solidFill>
                  <a:srgbClr val="00B050"/>
                </a:solidFill>
              </a:rPr>
              <a:t>studying</a:t>
            </a:r>
            <a:r>
              <a:rPr lang="it-IT" dirty="0" smtClean="0">
                <a:solidFill>
                  <a:srgbClr val="00B050"/>
                </a:solidFill>
              </a:rPr>
              <a:t> the </a:t>
            </a:r>
            <a:r>
              <a:rPr lang="it-IT" dirty="0" err="1" smtClean="0">
                <a:solidFill>
                  <a:srgbClr val="00B050"/>
                </a:solidFill>
              </a:rPr>
              <a:t>proton</a:t>
            </a:r>
            <a:r>
              <a:rPr lang="it-IT" dirty="0" smtClean="0">
                <a:solidFill>
                  <a:srgbClr val="00B050"/>
                </a:solidFill>
              </a:rPr>
              <a:t> , </a:t>
            </a:r>
            <a:r>
              <a:rPr lang="it-IT" dirty="0" err="1" smtClean="0">
                <a:solidFill>
                  <a:srgbClr val="00B050"/>
                </a:solidFill>
              </a:rPr>
              <a:t>pion</a:t>
            </a:r>
            <a:r>
              <a:rPr lang="it-IT" dirty="0" smtClean="0">
                <a:solidFill>
                  <a:srgbClr val="00B050"/>
                </a:solidFill>
              </a:rPr>
              <a:t> and </a:t>
            </a:r>
            <a:r>
              <a:rPr lang="it-IT" dirty="0" err="1" smtClean="0">
                <a:solidFill>
                  <a:srgbClr val="00B050"/>
                </a:solidFill>
              </a:rPr>
              <a:t>combined</a:t>
            </a:r>
            <a:r>
              <a:rPr lang="it-IT" dirty="0" smtClean="0">
                <a:solidFill>
                  <a:srgbClr val="00B050"/>
                </a:solidFill>
              </a:rPr>
              <a:t> n, p, </a:t>
            </a:r>
            <a:r>
              <a:rPr lang="it-IT" dirty="0" smtClean="0">
                <a:solidFill>
                  <a:srgbClr val="00B050"/>
                </a:solidFill>
                <a:latin typeface="Symbol" pitchFamily="18" charset="2"/>
              </a:rPr>
              <a:t>p</a:t>
            </a:r>
            <a:r>
              <a:rPr lang="it-IT" dirty="0" smtClean="0">
                <a:solidFill>
                  <a:srgbClr val="00B050"/>
                </a:solidFill>
              </a:rPr>
              <a:t> </a:t>
            </a:r>
            <a:r>
              <a:rPr lang="it-IT" dirty="0" err="1">
                <a:solidFill>
                  <a:srgbClr val="00B050"/>
                </a:solidFill>
              </a:rPr>
              <a:t>e</a:t>
            </a:r>
            <a:r>
              <a:rPr lang="it-IT" dirty="0" err="1" smtClean="0">
                <a:solidFill>
                  <a:srgbClr val="00B050"/>
                </a:solidFill>
              </a:rPr>
              <a:t>ffects</a:t>
            </a:r>
            <a:endParaRPr lang="it-IT" dirty="0">
              <a:solidFill>
                <a:srgbClr val="00B050"/>
              </a:solidFill>
            </a:endParaRPr>
          </a:p>
        </p:txBody>
      </p:sp>
      <p:sp>
        <p:nvSpPr>
          <p:cNvPr id="5" name="Segnaposto contenuto 3"/>
          <p:cNvSpPr txBox="1">
            <a:spLocks/>
          </p:cNvSpPr>
          <p:nvPr/>
        </p:nvSpPr>
        <p:spPr>
          <a:xfrm>
            <a:off x="457200" y="2671445"/>
            <a:ext cx="8229600" cy="849631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F0000"/>
              </a:buClr>
            </a:pPr>
            <a:r>
              <a:rPr lang="it-IT" dirty="0" smtClean="0">
                <a:solidFill>
                  <a:srgbClr val="FF0000"/>
                </a:solidFill>
              </a:rPr>
              <a:t>BSCO, YBCO …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6" name="Segnaposto contenuto 3"/>
          <p:cNvSpPr txBox="1">
            <a:spLocks/>
          </p:cNvSpPr>
          <p:nvPr/>
        </p:nvSpPr>
        <p:spPr>
          <a:xfrm>
            <a:off x="457200" y="3521076"/>
            <a:ext cx="7753350" cy="1099185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it-IT" sz="3000" dirty="0" err="1" smtClean="0"/>
              <a:t>Irradiation</a:t>
            </a:r>
            <a:r>
              <a:rPr lang="it-IT" sz="3000" dirty="0" smtClean="0"/>
              <a:t> </a:t>
            </a:r>
            <a:r>
              <a:rPr lang="it-IT" sz="3000" dirty="0" err="1" smtClean="0"/>
              <a:t>tests</a:t>
            </a:r>
            <a:r>
              <a:rPr lang="it-IT" sz="3000" dirty="0" smtClean="0"/>
              <a:t>, code </a:t>
            </a:r>
            <a:r>
              <a:rPr lang="it-IT" sz="3000" dirty="0" err="1" smtClean="0"/>
              <a:t>benchmarking</a:t>
            </a:r>
            <a:r>
              <a:rPr lang="it-IT" sz="3000" dirty="0"/>
              <a:t> </a:t>
            </a:r>
            <a:r>
              <a:rPr lang="it-IT" sz="3000" dirty="0" smtClean="0"/>
              <a:t>and </a:t>
            </a:r>
            <a:r>
              <a:rPr lang="it-IT" sz="3000" dirty="0" err="1" smtClean="0"/>
              <a:t>correlations</a:t>
            </a:r>
            <a:r>
              <a:rPr lang="it-IT" sz="3000" dirty="0" smtClean="0"/>
              <a:t> with DPA</a:t>
            </a:r>
            <a:endParaRPr lang="it-IT" sz="3000" dirty="0"/>
          </a:p>
        </p:txBody>
      </p:sp>
      <p:sp>
        <p:nvSpPr>
          <p:cNvPr id="7" name="Segnaposto contenuto 3"/>
          <p:cNvSpPr txBox="1">
            <a:spLocks/>
          </p:cNvSpPr>
          <p:nvPr/>
        </p:nvSpPr>
        <p:spPr>
          <a:xfrm>
            <a:off x="523875" y="4824095"/>
            <a:ext cx="8229600" cy="849631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70C0"/>
              </a:buClr>
            </a:pPr>
            <a:r>
              <a:rPr lang="it-IT" dirty="0" smtClean="0">
                <a:solidFill>
                  <a:srgbClr val="005872"/>
                </a:solidFill>
              </a:rPr>
              <a:t>LHC Layout and </a:t>
            </a:r>
            <a:r>
              <a:rPr lang="it-IT" dirty="0" err="1">
                <a:solidFill>
                  <a:srgbClr val="005872"/>
                </a:solidFill>
              </a:rPr>
              <a:t>g</a:t>
            </a:r>
            <a:r>
              <a:rPr lang="it-IT" dirty="0" err="1" smtClean="0">
                <a:solidFill>
                  <a:srgbClr val="005872"/>
                </a:solidFill>
              </a:rPr>
              <a:t>eometry</a:t>
            </a:r>
            <a:r>
              <a:rPr lang="it-IT" dirty="0" smtClean="0">
                <a:solidFill>
                  <a:srgbClr val="005872"/>
                </a:solidFill>
              </a:rPr>
              <a:t> in FLUKA</a:t>
            </a:r>
            <a:endParaRPr lang="it-IT" dirty="0">
              <a:solidFill>
                <a:srgbClr val="00587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94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err="1" smtClean="0">
                <a:solidFill>
                  <a:srgbClr val="0070C0"/>
                </a:solidFill>
              </a:rPr>
              <a:t>Acknowledgment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81175" y="2197893"/>
            <a:ext cx="5514975" cy="908368"/>
          </a:xfrm>
        </p:spPr>
        <p:txBody>
          <a:bodyPr/>
          <a:lstStyle/>
          <a:p>
            <a:pPr marL="0" indent="0">
              <a:buNone/>
            </a:pPr>
            <a:r>
              <a:rPr lang="it-IT" dirty="0" err="1" smtClean="0"/>
              <a:t>Thank</a:t>
            </a:r>
            <a:r>
              <a:rPr lang="it-IT" dirty="0" smtClean="0"/>
              <a:t> </a:t>
            </a:r>
            <a:r>
              <a:rPr lang="it-IT" dirty="0" err="1" smtClean="0"/>
              <a:t>You</a:t>
            </a:r>
            <a:r>
              <a:rPr lang="it-IT" dirty="0" smtClean="0"/>
              <a:t> for Your </a:t>
            </a:r>
            <a:r>
              <a:rPr lang="it-IT" dirty="0" err="1" smtClean="0"/>
              <a:t>attention</a:t>
            </a:r>
            <a:endParaRPr lang="it-IT" dirty="0"/>
          </a:p>
        </p:txBody>
      </p:sp>
      <p:sp>
        <p:nvSpPr>
          <p:cNvPr id="7" name="Segnaposto contenuto 2"/>
          <p:cNvSpPr txBox="1">
            <a:spLocks/>
          </p:cNvSpPr>
          <p:nvPr/>
        </p:nvSpPr>
        <p:spPr>
          <a:xfrm>
            <a:off x="1685925" y="3741419"/>
            <a:ext cx="6334125" cy="1516381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it-IT" sz="2400" dirty="0" err="1" smtClean="0"/>
              <a:t>F.Cerutti</a:t>
            </a:r>
            <a:r>
              <a:rPr lang="it-IT" sz="2400" dirty="0" smtClean="0"/>
              <a:t> , LS Esposito (CERN FLUKA Team)</a:t>
            </a:r>
          </a:p>
          <a:p>
            <a:pPr>
              <a:buClrTx/>
            </a:pPr>
            <a:r>
              <a:rPr lang="it-IT" sz="2400" dirty="0" smtClean="0"/>
              <a:t>A Bignami (POLIMI) 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422994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366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84"/>
          <p:cNvGrpSpPr>
            <a:grpSpLocks/>
          </p:cNvGrpSpPr>
          <p:nvPr/>
        </p:nvGrpSpPr>
        <p:grpSpPr bwMode="auto">
          <a:xfrm>
            <a:off x="5795963" y="981075"/>
            <a:ext cx="2843212" cy="2714625"/>
            <a:chOff x="5791200" y="533400"/>
            <a:chExt cx="2843422" cy="2714625"/>
          </a:xfrm>
        </p:grpSpPr>
        <p:grpSp>
          <p:nvGrpSpPr>
            <p:cNvPr id="44" name="Group 26"/>
            <p:cNvGrpSpPr>
              <a:grpSpLocks/>
            </p:cNvGrpSpPr>
            <p:nvPr/>
          </p:nvGrpSpPr>
          <p:grpSpPr bwMode="auto">
            <a:xfrm>
              <a:off x="6019800" y="914400"/>
              <a:ext cx="2614822" cy="2333625"/>
              <a:chOff x="6096000" y="1143000"/>
              <a:chExt cx="2614822" cy="2333625"/>
            </a:xfrm>
          </p:grpSpPr>
          <p:grpSp>
            <p:nvGrpSpPr>
              <p:cNvPr id="46" name="Group 1"/>
              <p:cNvGrpSpPr>
                <a:grpSpLocks/>
              </p:cNvGrpSpPr>
              <p:nvPr/>
            </p:nvGrpSpPr>
            <p:grpSpPr bwMode="auto">
              <a:xfrm>
                <a:off x="6096000" y="1143000"/>
                <a:ext cx="2228850" cy="2333625"/>
                <a:chOff x="0" y="0"/>
                <a:chExt cx="1404" cy="1470"/>
              </a:xfrm>
            </p:grpSpPr>
            <p:pic>
              <p:nvPicPr>
                <p:cNvPr id="49" name="Picture 3" descr="https://lhc-div-miwg.web.cern.ch/lhc-div-miwg/Imported_images/POINT7.GIF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1404" cy="147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50" name="Freeform 8">
                  <a:hlinkClick r:id="rId3"/>
                </p:cNvPr>
                <p:cNvSpPr>
                  <a:spLocks/>
                </p:cNvSpPr>
                <p:nvPr/>
              </p:nvSpPr>
              <p:spPr bwMode="auto">
                <a:xfrm>
                  <a:off x="108" y="786"/>
                  <a:ext cx="186" cy="180"/>
                </a:xfrm>
                <a:custGeom>
                  <a:avLst/>
                  <a:gdLst>
                    <a:gd name="T0" fmla="*/ 186 w 186"/>
                    <a:gd name="T1" fmla="*/ 18 h 180"/>
                    <a:gd name="T2" fmla="*/ 186 w 186"/>
                    <a:gd name="T3" fmla="*/ 180 h 180"/>
                    <a:gd name="T4" fmla="*/ 0 w 186"/>
                    <a:gd name="T5" fmla="*/ 174 h 180"/>
                    <a:gd name="T6" fmla="*/ 0 w 186"/>
                    <a:gd name="T7" fmla="*/ 0 h 180"/>
                    <a:gd name="T8" fmla="*/ 186 w 186"/>
                    <a:gd name="T9" fmla="*/ 18 h 1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180"/>
                    <a:gd name="T17" fmla="*/ 186 w 186"/>
                    <a:gd name="T18" fmla="*/ 180 h 1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180">
                      <a:moveTo>
                        <a:pt x="186" y="18"/>
                      </a:moveTo>
                      <a:lnTo>
                        <a:pt x="186" y="180"/>
                      </a:lnTo>
                      <a:lnTo>
                        <a:pt x="0" y="174"/>
                      </a:lnTo>
                      <a:lnTo>
                        <a:pt x="0" y="0"/>
                      </a:lnTo>
                      <a:lnTo>
                        <a:pt x="186" y="18"/>
                      </a:lnTo>
                      <a:close/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51" name="Freeform 7">
                  <a:hlinkClick r:id="" action="ppaction://noaction"/>
                  <a:hlinkHover r:id="rId4"/>
                </p:cNvPr>
                <p:cNvSpPr>
                  <a:spLocks/>
                </p:cNvSpPr>
                <p:nvPr/>
              </p:nvSpPr>
              <p:spPr bwMode="auto">
                <a:xfrm>
                  <a:off x="138" y="306"/>
                  <a:ext cx="264" cy="480"/>
                </a:xfrm>
                <a:custGeom>
                  <a:avLst/>
                  <a:gdLst>
                    <a:gd name="T0" fmla="*/ 0 w 264"/>
                    <a:gd name="T1" fmla="*/ 0 h 480"/>
                    <a:gd name="T2" fmla="*/ 264 w 264"/>
                    <a:gd name="T3" fmla="*/ 0 h 480"/>
                    <a:gd name="T4" fmla="*/ 234 w 264"/>
                    <a:gd name="T5" fmla="*/ 480 h 480"/>
                    <a:gd name="T6" fmla="*/ 0 w 264"/>
                    <a:gd name="T7" fmla="*/ 480 h 480"/>
                    <a:gd name="T8" fmla="*/ 0 w 264"/>
                    <a:gd name="T9" fmla="*/ 0 h 4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4"/>
                    <a:gd name="T16" fmla="*/ 0 h 480"/>
                    <a:gd name="T17" fmla="*/ 264 w 264"/>
                    <a:gd name="T18" fmla="*/ 480 h 4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4" h="480">
                      <a:moveTo>
                        <a:pt x="0" y="0"/>
                      </a:moveTo>
                      <a:lnTo>
                        <a:pt x="264" y="0"/>
                      </a:lnTo>
                      <a:lnTo>
                        <a:pt x="234" y="480"/>
                      </a:lnTo>
                      <a:lnTo>
                        <a:pt x="0" y="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52" name="Freeform 6">
                  <a:hlinkClick r:id="" action="ppaction://noaction"/>
                  <a:hlinkHover r:id="rId5"/>
                </p:cNvPr>
                <p:cNvSpPr>
                  <a:spLocks/>
                </p:cNvSpPr>
                <p:nvPr/>
              </p:nvSpPr>
              <p:spPr bwMode="auto">
                <a:xfrm>
                  <a:off x="714" y="978"/>
                  <a:ext cx="444" cy="108"/>
                </a:xfrm>
                <a:custGeom>
                  <a:avLst/>
                  <a:gdLst>
                    <a:gd name="T0" fmla="*/ 0 w 444"/>
                    <a:gd name="T1" fmla="*/ 0 h 108"/>
                    <a:gd name="T2" fmla="*/ 42 w 444"/>
                    <a:gd name="T3" fmla="*/ 90 h 108"/>
                    <a:gd name="T4" fmla="*/ 444 w 444"/>
                    <a:gd name="T5" fmla="*/ 108 h 108"/>
                    <a:gd name="T6" fmla="*/ 432 w 444"/>
                    <a:gd name="T7" fmla="*/ 12 h 108"/>
                    <a:gd name="T8" fmla="*/ 0 w 444"/>
                    <a:gd name="T9" fmla="*/ 0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4"/>
                    <a:gd name="T16" fmla="*/ 0 h 108"/>
                    <a:gd name="T17" fmla="*/ 444 w 444"/>
                    <a:gd name="T18" fmla="*/ 108 h 1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4" h="108">
                      <a:moveTo>
                        <a:pt x="0" y="0"/>
                      </a:moveTo>
                      <a:lnTo>
                        <a:pt x="42" y="90"/>
                      </a:lnTo>
                      <a:lnTo>
                        <a:pt x="444" y="108"/>
                      </a:lnTo>
                      <a:lnTo>
                        <a:pt x="432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53" name="Freeform 5">
                  <a:hlinkClick r:id="" action="ppaction://noaction"/>
                  <a:hlinkHover r:id="rId6"/>
                </p:cNvPr>
                <p:cNvSpPr>
                  <a:spLocks/>
                </p:cNvSpPr>
                <p:nvPr/>
              </p:nvSpPr>
              <p:spPr bwMode="auto">
                <a:xfrm>
                  <a:off x="714" y="798"/>
                  <a:ext cx="426" cy="192"/>
                </a:xfrm>
                <a:custGeom>
                  <a:avLst/>
                  <a:gdLst>
                    <a:gd name="T0" fmla="*/ 426 w 426"/>
                    <a:gd name="T1" fmla="*/ 6 h 192"/>
                    <a:gd name="T2" fmla="*/ 426 w 426"/>
                    <a:gd name="T3" fmla="*/ 192 h 192"/>
                    <a:gd name="T4" fmla="*/ 0 w 426"/>
                    <a:gd name="T5" fmla="*/ 180 h 192"/>
                    <a:gd name="T6" fmla="*/ 102 w 426"/>
                    <a:gd name="T7" fmla="*/ 0 h 192"/>
                    <a:gd name="T8" fmla="*/ 264 w 426"/>
                    <a:gd name="T9" fmla="*/ 0 h 192"/>
                    <a:gd name="T10" fmla="*/ 426 w 426"/>
                    <a:gd name="T11" fmla="*/ 6 h 19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26"/>
                    <a:gd name="T19" fmla="*/ 0 h 192"/>
                    <a:gd name="T20" fmla="*/ 426 w 426"/>
                    <a:gd name="T21" fmla="*/ 192 h 192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26" h="192">
                      <a:moveTo>
                        <a:pt x="426" y="6"/>
                      </a:moveTo>
                      <a:lnTo>
                        <a:pt x="426" y="192"/>
                      </a:lnTo>
                      <a:lnTo>
                        <a:pt x="0" y="180"/>
                      </a:lnTo>
                      <a:lnTo>
                        <a:pt x="102" y="0"/>
                      </a:lnTo>
                      <a:lnTo>
                        <a:pt x="264" y="0"/>
                      </a:lnTo>
                      <a:lnTo>
                        <a:pt x="426" y="6"/>
                      </a:lnTo>
                      <a:close/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54" name="Freeform 4">
                  <a:hlinkClick r:id="" action="ppaction://noaction"/>
                  <a:hlinkHover r:id="rId7"/>
                </p:cNvPr>
                <p:cNvSpPr>
                  <a:spLocks/>
                </p:cNvSpPr>
                <p:nvPr/>
              </p:nvSpPr>
              <p:spPr bwMode="auto">
                <a:xfrm>
                  <a:off x="288" y="792"/>
                  <a:ext cx="522" cy="150"/>
                </a:xfrm>
                <a:custGeom>
                  <a:avLst/>
                  <a:gdLst>
                    <a:gd name="T0" fmla="*/ 6 w 522"/>
                    <a:gd name="T1" fmla="*/ 12 h 150"/>
                    <a:gd name="T2" fmla="*/ 6 w 522"/>
                    <a:gd name="T3" fmla="*/ 114 h 150"/>
                    <a:gd name="T4" fmla="*/ 444 w 522"/>
                    <a:gd name="T5" fmla="*/ 150 h 150"/>
                    <a:gd name="T6" fmla="*/ 522 w 522"/>
                    <a:gd name="T7" fmla="*/ 30 h 150"/>
                    <a:gd name="T8" fmla="*/ 12 w 522"/>
                    <a:gd name="T9" fmla="*/ 0 h 150"/>
                    <a:gd name="T10" fmla="*/ 6 w 522"/>
                    <a:gd name="T11" fmla="*/ 24 h 150"/>
                    <a:gd name="T12" fmla="*/ 0 w 522"/>
                    <a:gd name="T13" fmla="*/ 24 h 150"/>
                    <a:gd name="T14" fmla="*/ 6 w 522"/>
                    <a:gd name="T15" fmla="*/ 12 h 15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522"/>
                    <a:gd name="T25" fmla="*/ 0 h 150"/>
                    <a:gd name="T26" fmla="*/ 522 w 522"/>
                    <a:gd name="T27" fmla="*/ 150 h 15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522" h="150">
                      <a:moveTo>
                        <a:pt x="6" y="12"/>
                      </a:moveTo>
                      <a:lnTo>
                        <a:pt x="6" y="114"/>
                      </a:lnTo>
                      <a:lnTo>
                        <a:pt x="444" y="150"/>
                      </a:lnTo>
                      <a:lnTo>
                        <a:pt x="522" y="30"/>
                      </a:lnTo>
                      <a:lnTo>
                        <a:pt x="12" y="0"/>
                      </a:lnTo>
                      <a:lnTo>
                        <a:pt x="6" y="24"/>
                      </a:lnTo>
                      <a:lnTo>
                        <a:pt x="0" y="24"/>
                      </a:lnTo>
                      <a:lnTo>
                        <a:pt x="6" y="12"/>
                      </a:lnTo>
                      <a:close/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sp>
            <p:nvSpPr>
              <p:cNvPr id="47" name="TextBox 24"/>
              <p:cNvSpPr txBox="1">
                <a:spLocks noChangeArrowheads="1"/>
              </p:cNvSpPr>
              <p:nvPr/>
            </p:nvSpPr>
            <p:spPr bwMode="auto">
              <a:xfrm>
                <a:off x="8229600" y="1905000"/>
                <a:ext cx="481222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600"/>
                  <a:t>P7L</a:t>
                </a:r>
              </a:p>
            </p:txBody>
          </p:sp>
          <p:sp>
            <p:nvSpPr>
              <p:cNvPr id="48" name="TextBox 25"/>
              <p:cNvSpPr txBox="1">
                <a:spLocks noChangeArrowheads="1"/>
              </p:cNvSpPr>
              <p:nvPr/>
            </p:nvSpPr>
            <p:spPr bwMode="auto">
              <a:xfrm>
                <a:off x="7696200" y="2743200"/>
                <a:ext cx="506870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600"/>
                  <a:t>P7R</a:t>
                </a:r>
              </a:p>
            </p:txBody>
          </p:sp>
        </p:grpSp>
        <p:sp>
          <p:nvSpPr>
            <p:cNvPr id="45" name="TextBox 83"/>
            <p:cNvSpPr txBox="1">
              <a:spLocks noChangeArrowheads="1"/>
            </p:cNvSpPr>
            <p:nvPr/>
          </p:nvSpPr>
          <p:spPr bwMode="auto">
            <a:xfrm>
              <a:off x="5791200" y="533400"/>
              <a:ext cx="27432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400" b="1"/>
                <a:t>Betatron cleaning Insertion</a:t>
              </a:r>
            </a:p>
          </p:txBody>
        </p:sp>
      </p:grp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8365" y="157460"/>
            <a:ext cx="8925635" cy="914400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  <a:effectLst/>
              </a:rPr>
              <a:t>Cold Powering via Superconducting Links</a:t>
            </a:r>
            <a:endParaRPr lang="it-IT" b="1" dirty="0">
              <a:solidFill>
                <a:srgbClr val="0070C0"/>
              </a:solidFill>
            </a:endParaRPr>
          </a:p>
        </p:txBody>
      </p:sp>
      <p:sp>
        <p:nvSpPr>
          <p:cNvPr id="41" name="TextBox 9"/>
          <p:cNvSpPr txBox="1">
            <a:spLocks noChangeArrowheads="1"/>
          </p:cNvSpPr>
          <p:nvPr/>
        </p:nvSpPr>
        <p:spPr bwMode="auto">
          <a:xfrm>
            <a:off x="179388" y="1071860"/>
            <a:ext cx="8964612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>
                <a:latin typeface="Arial" pitchFamily="34" charset="0"/>
                <a:cs typeface="Arial" pitchFamily="34" charset="0"/>
              </a:rPr>
              <a:t>Advantages of remote powering:</a:t>
            </a:r>
          </a:p>
          <a:p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Safer long-term operation of powering</a:t>
            </a:r>
          </a:p>
          <a:p>
            <a:r>
              <a:rPr lang="en-US" sz="2000" dirty="0">
                <a:latin typeface="Arial" pitchFamily="34" charset="0"/>
                <a:cs typeface="Arial" pitchFamily="34" charset="0"/>
              </a:rPr>
              <a:t> equipment (power converters, current leads </a:t>
            </a:r>
          </a:p>
          <a:p>
            <a:r>
              <a:rPr lang="en-US" sz="2000" dirty="0">
                <a:latin typeface="Arial" pitchFamily="34" charset="0"/>
                <a:cs typeface="Arial" pitchFamily="34" charset="0"/>
              </a:rPr>
              <a:t>and associate auxiliary devices) located in a </a:t>
            </a:r>
          </a:p>
          <a:p>
            <a:r>
              <a:rPr lang="en-US" sz="2000" dirty="0">
                <a:latin typeface="Arial" pitchFamily="34" charset="0"/>
                <a:cs typeface="Arial" pitchFamily="34" charset="0"/>
              </a:rPr>
              <a:t>radiation-free environment;</a:t>
            </a:r>
          </a:p>
          <a:p>
            <a:pPr>
              <a:buFontTx/>
              <a:buChar char="-"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Safer access of personnel to equipment for maintenance, repair, diagnostic and routine tests interventions;</a:t>
            </a:r>
          </a:p>
          <a:p>
            <a:pPr>
              <a:buFontTx/>
              <a:buChar char="-"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 Reduced time of interventions on power converters, current leads and DFBs if the powering equipment  is located outside of the tunnel areas – gain in machine  availability ;</a:t>
            </a:r>
          </a:p>
          <a:p>
            <a:endParaRPr lang="en-US" sz="2000" dirty="0">
              <a:latin typeface="Arial" pitchFamily="34" charset="0"/>
              <a:cs typeface="Arial" pitchFamily="34" charset="0"/>
            </a:endParaRPr>
          </a:p>
          <a:p>
            <a:r>
              <a:rPr lang="en-US" sz="2000" dirty="0">
                <a:latin typeface="Arial" pitchFamily="34" charset="0"/>
                <a:cs typeface="Arial" pitchFamily="34" charset="0"/>
              </a:rPr>
              <a:t>- Free space in the beam areas which becomes available for other equipment.</a:t>
            </a:r>
          </a:p>
        </p:txBody>
      </p:sp>
      <p:sp>
        <p:nvSpPr>
          <p:cNvPr id="55" name="CasellaDiTesto 54"/>
          <p:cNvSpPr txBox="1"/>
          <p:nvPr/>
        </p:nvSpPr>
        <p:spPr>
          <a:xfrm>
            <a:off x="1910146" y="6165502"/>
            <a:ext cx="4752528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effectLst>
            <a:outerShdw dir="5400000" algn="ctr" rotWithShape="0">
              <a:srgbClr val="000000"/>
            </a:outerShdw>
          </a:effectLst>
          <a:scene3d>
            <a:camera prst="orthographicFront">
              <a:rot lat="0" lon="21599973" rev="0"/>
            </a:camera>
            <a:lightRig rig="threePt" dir="t"/>
          </a:scene3d>
          <a:sp3d>
            <a:bevelB prst="relaxedInset"/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it-IT" sz="2400" b="1" dirty="0" err="1">
                <a:solidFill>
                  <a:srgbClr val="FF0000"/>
                </a:solidFill>
                <a:latin typeface="Arial" charset="0"/>
                <a:cs typeface="Arial" charset="0"/>
              </a:rPr>
              <a:t>Courtesy</a:t>
            </a:r>
            <a:r>
              <a:rPr lang="it-IT" sz="2400" b="1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it-IT" sz="2400" b="1" dirty="0" err="1">
                <a:solidFill>
                  <a:srgbClr val="FF0000"/>
                </a:solidFill>
                <a:latin typeface="Arial" charset="0"/>
                <a:cs typeface="Arial" charset="0"/>
              </a:rPr>
              <a:t>of</a:t>
            </a:r>
            <a:r>
              <a:rPr lang="it-IT" sz="2400" b="1" dirty="0">
                <a:solidFill>
                  <a:srgbClr val="FF0000"/>
                </a:solidFill>
                <a:latin typeface="Arial" charset="0"/>
                <a:cs typeface="Arial" charset="0"/>
              </a:rPr>
              <a:t> Amalia </a:t>
            </a:r>
            <a:r>
              <a:rPr lang="it-IT" sz="2400" b="1" dirty="0" err="1">
                <a:solidFill>
                  <a:srgbClr val="FF0000"/>
                </a:solidFill>
                <a:latin typeface="Arial" charset="0"/>
                <a:cs typeface="Arial" charset="0"/>
              </a:rPr>
              <a:t>Ballarino</a:t>
            </a:r>
            <a:endParaRPr lang="it-IT" sz="2400" b="1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56" name="Segnaposto numero diapositiva 17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EF7497E8-0D5E-453C-BCCC-68992D000B50}" type="slidenum">
              <a:rPr lang="it-IT" smtClean="0"/>
              <a:pPr>
                <a:defRPr/>
              </a:pPr>
              <a:t>3</a:t>
            </a:fld>
            <a:endParaRPr lang="it-IT"/>
          </a:p>
        </p:txBody>
      </p:sp>
      <p:sp>
        <p:nvSpPr>
          <p:cNvPr id="57" name="Segnaposto piè di pagina 18"/>
          <p:cNvSpPr>
            <a:spLocks noGrp="1"/>
          </p:cNvSpPr>
          <p:nvPr>
            <p:ph type="ftr" sz="quarter" idx="11"/>
          </p:nvPr>
        </p:nvSpPr>
        <p:spPr>
          <a:xfrm>
            <a:off x="2619232" y="6173787"/>
            <a:ext cx="3176731" cy="365125"/>
          </a:xfrm>
        </p:spPr>
        <p:txBody>
          <a:bodyPr/>
          <a:lstStyle/>
          <a:p>
            <a:pPr algn="ctr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Joint </a:t>
            </a:r>
            <a:r>
              <a:rPr lang="en-US" dirty="0" err="1" smtClean="0"/>
              <a:t>HiLumi</a:t>
            </a:r>
            <a:r>
              <a:rPr lang="en-US" dirty="0" smtClean="0"/>
              <a:t> LHC-LARP Annual Meeting</a:t>
            </a:r>
          </a:p>
          <a:p>
            <a:pPr algn="ctr"/>
            <a:r>
              <a:rPr lang="en-US" baseline="-25000" dirty="0" err="1" smtClean="0"/>
              <a:t>Frascati</a:t>
            </a:r>
            <a:r>
              <a:rPr lang="en-US" baseline="-25000" dirty="0" smtClean="0"/>
              <a:t> 14-16 November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effectLst/>
              </a:rPr>
              <a:t>Possible Material Solutions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787538"/>
            <a:ext cx="8229600" cy="2591711"/>
          </a:xfrm>
        </p:spPr>
        <p:txBody>
          <a:bodyPr/>
          <a:lstStyle/>
          <a:p>
            <a:r>
              <a:rPr lang="it-IT" dirty="0" err="1" smtClean="0"/>
              <a:t>Superconducting</a:t>
            </a:r>
            <a:r>
              <a:rPr lang="it-IT" dirty="0" smtClean="0"/>
              <a:t> </a:t>
            </a:r>
            <a:r>
              <a:rPr lang="it-IT" dirty="0" err="1" smtClean="0"/>
              <a:t>lines</a:t>
            </a:r>
            <a:r>
              <a:rPr lang="it-IT" dirty="0" smtClean="0"/>
              <a:t> are </a:t>
            </a:r>
            <a:r>
              <a:rPr lang="it-IT" dirty="0" err="1" smtClean="0"/>
              <a:t>mandatory</a:t>
            </a:r>
            <a:r>
              <a:rPr lang="it-IT" dirty="0" smtClean="0"/>
              <a:t> </a:t>
            </a:r>
            <a:r>
              <a:rPr lang="it-IT" dirty="0" err="1" smtClean="0"/>
              <a:t>because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the </a:t>
            </a:r>
            <a:r>
              <a:rPr lang="it-IT" dirty="0" err="1" smtClean="0"/>
              <a:t>length</a:t>
            </a:r>
            <a:endParaRPr lang="it-IT" dirty="0" smtClean="0"/>
          </a:p>
          <a:p>
            <a:r>
              <a:rPr lang="it-IT" dirty="0" smtClean="0"/>
              <a:t>HTC </a:t>
            </a:r>
            <a:r>
              <a:rPr lang="it-IT" dirty="0" err="1" smtClean="0"/>
              <a:t>Superconductors</a:t>
            </a:r>
            <a:r>
              <a:rPr lang="it-IT" dirty="0" smtClean="0"/>
              <a:t> </a:t>
            </a:r>
            <a:r>
              <a:rPr lang="it-IT" sz="2000" dirty="0" smtClean="0"/>
              <a:t>(</a:t>
            </a:r>
            <a:r>
              <a:rPr lang="it-IT" sz="2000" dirty="0" err="1" smtClean="0"/>
              <a:t>Experience</a:t>
            </a:r>
            <a:r>
              <a:rPr lang="it-IT" sz="2000" dirty="0" smtClean="0"/>
              <a:t> on the LHC </a:t>
            </a:r>
            <a:r>
              <a:rPr lang="it-IT" sz="2000" dirty="0" err="1" smtClean="0"/>
              <a:t>current</a:t>
            </a:r>
            <a:r>
              <a:rPr lang="it-IT" sz="2000" dirty="0" smtClean="0"/>
              <a:t> </a:t>
            </a:r>
            <a:r>
              <a:rPr lang="it-IT" sz="2000" dirty="0" err="1" smtClean="0"/>
              <a:t>leads</a:t>
            </a:r>
            <a:r>
              <a:rPr lang="it-IT" sz="2000" dirty="0" smtClean="0"/>
              <a:t>)</a:t>
            </a:r>
            <a:r>
              <a:rPr lang="it-IT" dirty="0" smtClean="0"/>
              <a:t> </a:t>
            </a:r>
          </a:p>
          <a:p>
            <a:r>
              <a:rPr lang="it-IT" dirty="0" smtClean="0"/>
              <a:t>MgB</a:t>
            </a:r>
            <a:r>
              <a:rPr lang="it-IT" baseline="-25000" dirty="0" smtClean="0"/>
              <a:t>2</a:t>
            </a:r>
            <a:r>
              <a:rPr lang="it-IT" dirty="0" smtClean="0"/>
              <a:t>, </a:t>
            </a:r>
            <a:r>
              <a:rPr lang="it-IT" dirty="0" smtClean="0"/>
              <a:t>BSCO, </a:t>
            </a:r>
            <a:r>
              <a:rPr lang="it-IT" dirty="0" smtClean="0"/>
              <a:t>YBCO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 err="1" smtClean="0">
                <a:solidFill>
                  <a:srgbClr val="0070C0"/>
                </a:solidFill>
              </a:rPr>
              <a:t>What</a:t>
            </a:r>
            <a:r>
              <a:rPr lang="it-IT" b="1" dirty="0" smtClean="0">
                <a:solidFill>
                  <a:srgbClr val="0070C0"/>
                </a:solidFill>
              </a:rPr>
              <a:t> do </a:t>
            </a:r>
            <a:r>
              <a:rPr lang="it-IT" b="1" dirty="0" err="1" smtClean="0">
                <a:solidFill>
                  <a:srgbClr val="0070C0"/>
                </a:solidFill>
              </a:rPr>
              <a:t>we</a:t>
            </a:r>
            <a:r>
              <a:rPr lang="it-IT" b="1" dirty="0" smtClean="0">
                <a:solidFill>
                  <a:srgbClr val="0070C0"/>
                </a:solidFill>
              </a:rPr>
              <a:t> </a:t>
            </a:r>
            <a:r>
              <a:rPr lang="it-IT" b="1" dirty="0" err="1" smtClean="0">
                <a:solidFill>
                  <a:srgbClr val="0070C0"/>
                </a:solidFill>
              </a:rPr>
              <a:t>know</a:t>
            </a:r>
            <a:r>
              <a:rPr lang="it-IT" b="1" dirty="0" smtClean="0">
                <a:solidFill>
                  <a:srgbClr val="0070C0"/>
                </a:solidFill>
              </a:rPr>
              <a:t> </a:t>
            </a:r>
            <a:r>
              <a:rPr lang="it-IT" b="1" dirty="0" err="1" smtClean="0">
                <a:solidFill>
                  <a:srgbClr val="0070C0"/>
                </a:solidFill>
              </a:rPr>
              <a:t>about</a:t>
            </a:r>
            <a:r>
              <a:rPr lang="it-IT" b="1" dirty="0" smtClean="0">
                <a:solidFill>
                  <a:srgbClr val="0070C0"/>
                </a:solidFill>
              </a:rPr>
              <a:t> HTC SC</a:t>
            </a:r>
            <a:endParaRPr lang="it-IT" b="1" dirty="0">
              <a:solidFill>
                <a:srgbClr val="0070C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88719"/>
            <a:ext cx="8229600" cy="1336117"/>
          </a:xfrm>
        </p:spPr>
        <p:txBody>
          <a:bodyPr/>
          <a:lstStyle/>
          <a:p>
            <a:pPr>
              <a:buClr>
                <a:srgbClr val="00B050"/>
              </a:buClr>
            </a:pPr>
            <a:r>
              <a:rPr lang="it-IT" dirty="0" err="1" smtClean="0">
                <a:solidFill>
                  <a:srgbClr val="00B050"/>
                </a:solidFill>
              </a:rPr>
              <a:t>Cryogenic</a:t>
            </a:r>
            <a:r>
              <a:rPr lang="it-IT" dirty="0" smtClean="0">
                <a:solidFill>
                  <a:srgbClr val="00B050"/>
                </a:solidFill>
              </a:rPr>
              <a:t> and </a:t>
            </a:r>
            <a:r>
              <a:rPr lang="it-IT" dirty="0" err="1" smtClean="0">
                <a:solidFill>
                  <a:srgbClr val="00B050"/>
                </a:solidFill>
              </a:rPr>
              <a:t>magnetic</a:t>
            </a:r>
            <a:r>
              <a:rPr lang="it-IT" dirty="0" smtClean="0">
                <a:solidFill>
                  <a:srgbClr val="00B050"/>
                </a:solidFill>
              </a:rPr>
              <a:t> </a:t>
            </a:r>
            <a:r>
              <a:rPr lang="it-IT" dirty="0" err="1" smtClean="0">
                <a:solidFill>
                  <a:srgbClr val="00B050"/>
                </a:solidFill>
              </a:rPr>
              <a:t>characteristics</a:t>
            </a:r>
            <a:r>
              <a:rPr lang="it-IT" dirty="0" smtClean="0">
                <a:solidFill>
                  <a:srgbClr val="00B050"/>
                </a:solidFill>
              </a:rPr>
              <a:t> are </a:t>
            </a:r>
            <a:r>
              <a:rPr lang="it-IT" dirty="0" err="1" smtClean="0">
                <a:solidFill>
                  <a:srgbClr val="00B050"/>
                </a:solidFill>
              </a:rPr>
              <a:t>well</a:t>
            </a:r>
            <a:r>
              <a:rPr lang="it-IT" dirty="0" smtClean="0">
                <a:solidFill>
                  <a:srgbClr val="00B050"/>
                </a:solidFill>
              </a:rPr>
              <a:t> </a:t>
            </a:r>
            <a:r>
              <a:rPr lang="it-IT" dirty="0" err="1" smtClean="0">
                <a:solidFill>
                  <a:srgbClr val="00B050"/>
                </a:solidFill>
              </a:rPr>
              <a:t>established</a:t>
            </a:r>
            <a:r>
              <a:rPr lang="it-IT" dirty="0" smtClean="0">
                <a:solidFill>
                  <a:srgbClr val="00B050"/>
                </a:solidFill>
              </a:rPr>
              <a:t> </a:t>
            </a:r>
            <a:r>
              <a:rPr lang="it-IT" sz="2000" dirty="0" smtClean="0">
                <a:solidFill>
                  <a:srgbClr val="00B050"/>
                </a:solidFill>
              </a:rPr>
              <a:t>(CERN </a:t>
            </a:r>
            <a:r>
              <a:rPr lang="it-IT" sz="2000" dirty="0" err="1" smtClean="0">
                <a:solidFill>
                  <a:srgbClr val="00B050"/>
                </a:solidFill>
              </a:rPr>
              <a:t>experience</a:t>
            </a:r>
            <a:r>
              <a:rPr lang="it-IT" sz="2000" dirty="0" smtClean="0">
                <a:solidFill>
                  <a:srgbClr val="00B050"/>
                </a:solidFill>
              </a:rPr>
              <a:t> in LHC </a:t>
            </a:r>
            <a:r>
              <a:rPr lang="it-IT" sz="2000" dirty="0" err="1" smtClean="0">
                <a:solidFill>
                  <a:srgbClr val="00B050"/>
                </a:solidFill>
              </a:rPr>
              <a:t>Current</a:t>
            </a:r>
            <a:r>
              <a:rPr lang="it-IT" sz="2000" dirty="0" smtClean="0">
                <a:solidFill>
                  <a:srgbClr val="00B050"/>
                </a:solidFill>
              </a:rPr>
              <a:t> </a:t>
            </a:r>
            <a:r>
              <a:rPr lang="it-IT" sz="2000" dirty="0" err="1" smtClean="0">
                <a:solidFill>
                  <a:srgbClr val="00B050"/>
                </a:solidFill>
              </a:rPr>
              <a:t>leads</a:t>
            </a:r>
            <a:r>
              <a:rPr lang="it-IT" sz="2000" dirty="0" smtClean="0">
                <a:solidFill>
                  <a:srgbClr val="00B050"/>
                </a:solidFill>
              </a:rPr>
              <a:t>)</a:t>
            </a:r>
            <a:endParaRPr lang="it-IT" sz="2000" dirty="0" smtClean="0">
              <a:solidFill>
                <a:srgbClr val="FF0000"/>
              </a:solidFill>
            </a:endParaRPr>
          </a:p>
        </p:txBody>
      </p:sp>
      <p:sp>
        <p:nvSpPr>
          <p:cNvPr id="4" name="Segnaposto contenuto 2"/>
          <p:cNvSpPr txBox="1">
            <a:spLocks/>
          </p:cNvSpPr>
          <p:nvPr/>
        </p:nvSpPr>
        <p:spPr>
          <a:xfrm>
            <a:off x="457200" y="2524836"/>
            <a:ext cx="8229600" cy="693761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marL="228600" marR="0" lvl="0" indent="-228600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FF0000"/>
              </a:buClr>
              <a:buSzTx/>
              <a:buFont typeface="Arial"/>
              <a:buChar char="•"/>
              <a:tabLst/>
              <a:defRPr/>
            </a:pPr>
            <a:r>
              <a:rPr kumimoji="0" lang="it-IT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Radiation</a:t>
            </a:r>
            <a:r>
              <a:rPr kumimoji="0" lang="it-IT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effects</a:t>
            </a:r>
            <a:r>
              <a:rPr kumimoji="0" lang="it-IT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????</a:t>
            </a:r>
            <a:r>
              <a:rPr kumimoji="0" lang="it-IT" sz="32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it-IT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63500" dist="63500" dir="2700000" algn="tl" rotWithShape="0">
                  <a:schemeClr val="bg1">
                    <a:lumMod val="75000"/>
                    <a:alpha val="50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egnaposto contenuto 2"/>
          <p:cNvSpPr txBox="1">
            <a:spLocks/>
          </p:cNvSpPr>
          <p:nvPr/>
        </p:nvSpPr>
        <p:spPr>
          <a:xfrm>
            <a:off x="457199" y="3370997"/>
            <a:ext cx="8400197" cy="1460310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/>
          <a:p>
            <a:pPr marL="228600" lvl="0" indent="-228600">
              <a:lnSpc>
                <a:spcPct val="120000"/>
              </a:lnSpc>
              <a:spcBef>
                <a:spcPts val="600"/>
              </a:spcBef>
              <a:buClr>
                <a:srgbClr val="0070C0"/>
              </a:buClr>
              <a:buFont typeface="Arial"/>
              <a:buChar char="•"/>
              <a:defRPr/>
            </a:pPr>
            <a:r>
              <a:rPr kumimoji="0" lang="it-IT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Some MgB</a:t>
            </a:r>
            <a:r>
              <a:rPr kumimoji="0" lang="it-IT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it-IT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and YBCO </a:t>
            </a:r>
            <a:r>
              <a:rPr kumimoji="0" lang="it-IT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irradiation</a:t>
            </a:r>
            <a:r>
              <a:rPr kumimoji="0" lang="it-IT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data</a:t>
            </a:r>
            <a:r>
              <a:rPr kumimoji="0" lang="it-IT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228600" lvl="0" indent="-228600">
              <a:lnSpc>
                <a:spcPct val="120000"/>
              </a:lnSpc>
              <a:spcBef>
                <a:spcPts val="600"/>
              </a:spcBef>
              <a:buClr>
                <a:srgbClr val="FF0000"/>
              </a:buClr>
              <a:buFont typeface="Arial"/>
              <a:buChar char="•"/>
              <a:defRPr/>
            </a:pPr>
            <a:r>
              <a:rPr lang="it-IT" sz="3200" dirty="0" err="1" smtClean="0">
                <a:solidFill>
                  <a:srgbClr val="FF0000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But</a:t>
            </a:r>
            <a:r>
              <a:rPr lang="it-IT" sz="3200" dirty="0" smtClean="0">
                <a:solidFill>
                  <a:srgbClr val="FF0000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, in </a:t>
            </a:r>
            <a:r>
              <a:rPr lang="it-IT" sz="3200" dirty="0" err="1" smtClean="0">
                <a:solidFill>
                  <a:srgbClr val="FF0000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general</a:t>
            </a:r>
            <a:r>
              <a:rPr lang="it-IT" sz="3200" dirty="0" smtClean="0">
                <a:solidFill>
                  <a:srgbClr val="FF0000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, </a:t>
            </a:r>
            <a:r>
              <a:rPr lang="it-IT" sz="3200" dirty="0" err="1" smtClean="0">
                <a:solidFill>
                  <a:srgbClr val="FF0000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there</a:t>
            </a:r>
            <a:r>
              <a:rPr lang="it-IT" sz="3200" dirty="0" smtClean="0">
                <a:solidFill>
                  <a:srgbClr val="FF0000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 </a:t>
            </a:r>
            <a:r>
              <a:rPr lang="it-IT" sz="3200" dirty="0" err="1" smtClean="0">
                <a:solidFill>
                  <a:srgbClr val="FF0000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is</a:t>
            </a:r>
            <a:r>
              <a:rPr lang="it-IT" sz="3200" dirty="0" smtClean="0">
                <a:solidFill>
                  <a:srgbClr val="FF0000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 a </a:t>
            </a:r>
            <a:r>
              <a:rPr lang="it-IT" sz="3200" dirty="0" err="1" smtClean="0">
                <a:solidFill>
                  <a:srgbClr val="FF0000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lack</a:t>
            </a:r>
            <a:r>
              <a:rPr lang="it-IT" sz="3200" dirty="0" smtClean="0">
                <a:solidFill>
                  <a:srgbClr val="FF0000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 in data on HTS </a:t>
            </a:r>
            <a:r>
              <a:rPr lang="it-IT" sz="1200" dirty="0" smtClean="0"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(</a:t>
            </a:r>
            <a:r>
              <a:rPr lang="it-IT" sz="1200" dirty="0" err="1" smtClean="0"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R.Flukiger</a:t>
            </a:r>
            <a:r>
              <a:rPr lang="it-IT" sz="1200" dirty="0" smtClean="0"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 </a:t>
            </a:r>
            <a:r>
              <a:rPr lang="it-IT" sz="1200" dirty="0" err="1" smtClean="0"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Wamsdo</a:t>
            </a:r>
            <a:r>
              <a:rPr lang="it-IT" sz="1200" dirty="0" smtClean="0"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 2011)</a:t>
            </a:r>
            <a:endParaRPr kumimoji="0" lang="it-IT" sz="1200" b="0" i="0" u="none" strike="noStrike" kern="1200" cap="none" spc="0" normalizeH="0" baseline="0" noProof="0" dirty="0">
              <a:ln>
                <a:noFill/>
              </a:ln>
              <a:effectLst>
                <a:outerShdw blurRad="63500" dist="63500" dir="2700000" algn="tl" rotWithShape="0">
                  <a:schemeClr val="bg1">
                    <a:lumMod val="75000"/>
                    <a:alpha val="50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9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693738" y="490537"/>
            <a:ext cx="7993062" cy="5386388"/>
          </a:xfrm>
          <a:prstGeom prst="rect">
            <a:avLst/>
          </a:prstGeom>
          <a:solidFill>
            <a:srgbClr val="FFFF9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2400" b="1" dirty="0"/>
          </a:p>
          <a:p>
            <a:r>
              <a:rPr lang="en-US" sz="2000" b="1" dirty="0"/>
              <a:t>Magnets: 		</a:t>
            </a:r>
            <a:r>
              <a:rPr lang="en-US" sz="2000" b="1" dirty="0" smtClean="0"/>
              <a:t>         </a:t>
            </a:r>
            <a:r>
              <a:rPr lang="en-US" sz="2000" b="1" dirty="0" smtClean="0">
                <a:solidFill>
                  <a:srgbClr val="0000E6"/>
                </a:solidFill>
              </a:rPr>
              <a:t>Nb</a:t>
            </a:r>
            <a:r>
              <a:rPr lang="en-US" sz="2000" b="1" baseline="-25000" dirty="0" smtClean="0">
                <a:solidFill>
                  <a:srgbClr val="0000E6"/>
                </a:solidFill>
              </a:rPr>
              <a:t>3</a:t>
            </a:r>
            <a:r>
              <a:rPr lang="en-US" sz="2000" b="1" dirty="0" smtClean="0">
                <a:solidFill>
                  <a:srgbClr val="0000E6"/>
                </a:solidFill>
              </a:rPr>
              <a:t>Sn</a:t>
            </a:r>
            <a:endParaRPr lang="en-US" sz="2000" b="1" dirty="0">
              <a:solidFill>
                <a:srgbClr val="0000E6"/>
              </a:solidFill>
            </a:endParaRPr>
          </a:p>
          <a:p>
            <a:r>
              <a:rPr lang="en-US" sz="2000" b="1" dirty="0"/>
              <a:t>			</a:t>
            </a:r>
            <a:r>
              <a:rPr lang="en-US" sz="2000" b="1" dirty="0" smtClean="0"/>
              <a:t>                       Bi-2212 </a:t>
            </a:r>
            <a:r>
              <a:rPr lang="en-US" sz="2000" b="1" dirty="0"/>
              <a:t>(strong progress needed)</a:t>
            </a:r>
          </a:p>
          <a:p>
            <a:endParaRPr lang="en-US" sz="2000" b="1" dirty="0"/>
          </a:p>
          <a:p>
            <a:r>
              <a:rPr lang="en-US" sz="2000" b="1" dirty="0"/>
              <a:t>Current leads (Link):	(</a:t>
            </a:r>
            <a:r>
              <a:rPr lang="en-US" sz="2000" b="1" dirty="0" err="1"/>
              <a:t>NbTi</a:t>
            </a:r>
            <a:r>
              <a:rPr lang="en-US" sz="2000" b="1" dirty="0"/>
              <a:t>): </a:t>
            </a:r>
            <a:r>
              <a:rPr lang="en-US" sz="2000" b="1" dirty="0" err="1"/>
              <a:t>T</a:t>
            </a:r>
            <a:r>
              <a:rPr lang="en-US" sz="2000" b="1" baseline="-25000" dirty="0" err="1"/>
              <a:t>c</a:t>
            </a:r>
            <a:r>
              <a:rPr lang="en-US" sz="2000" b="1" dirty="0"/>
              <a:t> too low, small T reserve</a:t>
            </a:r>
          </a:p>
          <a:p>
            <a:r>
              <a:rPr lang="en-US" sz="2000" b="1" dirty="0">
                <a:solidFill>
                  <a:srgbClr val="0000E6"/>
                </a:solidFill>
              </a:rPr>
              <a:t>			</a:t>
            </a:r>
            <a:r>
              <a:rPr lang="en-US" sz="2000" b="1" dirty="0" smtClean="0">
                <a:solidFill>
                  <a:srgbClr val="0000E6"/>
                </a:solidFill>
              </a:rPr>
              <a:t>                     MgB</a:t>
            </a:r>
            <a:r>
              <a:rPr lang="en-US" sz="2000" b="1" baseline="-25000" dirty="0" smtClean="0">
                <a:solidFill>
                  <a:srgbClr val="0000E6"/>
                </a:solidFill>
              </a:rPr>
              <a:t>2</a:t>
            </a:r>
            <a:r>
              <a:rPr lang="en-US" sz="2000" b="1" dirty="0" smtClean="0">
                <a:solidFill>
                  <a:srgbClr val="0000E6"/>
                </a:solidFill>
              </a:rPr>
              <a:t> </a:t>
            </a:r>
            <a:r>
              <a:rPr lang="en-US" sz="2000" b="1" dirty="0">
                <a:solidFill>
                  <a:srgbClr val="0000E6"/>
                </a:solidFill>
              </a:rPr>
              <a:t>: </a:t>
            </a:r>
            <a:r>
              <a:rPr lang="en-US" sz="2000" b="1" dirty="0"/>
              <a:t>T</a:t>
            </a:r>
            <a:r>
              <a:rPr lang="en-US" sz="2000" b="1" baseline="-25000" dirty="0"/>
              <a:t>op</a:t>
            </a:r>
            <a:r>
              <a:rPr lang="en-US" sz="2000" b="1" dirty="0">
                <a:solidFill>
                  <a:srgbClr val="0000E6"/>
                </a:solidFill>
              </a:rPr>
              <a:t> </a:t>
            </a:r>
            <a:r>
              <a:rPr lang="en-US" sz="2000" b="1" dirty="0"/>
              <a:t>= 10 K (under investigation)</a:t>
            </a:r>
          </a:p>
          <a:p>
            <a:r>
              <a:rPr lang="en-US" sz="2000" b="1" dirty="0"/>
              <a:t>			</a:t>
            </a:r>
            <a:r>
              <a:rPr lang="en-US" sz="2000" b="1" dirty="0" smtClean="0"/>
              <a:t>                  </a:t>
            </a:r>
            <a:r>
              <a:rPr lang="en-US" sz="2000" b="1" dirty="0" err="1" smtClean="0">
                <a:solidFill>
                  <a:srgbClr val="0000E6"/>
                </a:solidFill>
              </a:rPr>
              <a:t>R.E.BCuO</a:t>
            </a:r>
            <a:r>
              <a:rPr lang="en-US" sz="2000" b="1" dirty="0"/>
              <a:t>: T</a:t>
            </a:r>
            <a:r>
              <a:rPr lang="en-US" sz="2000" b="1" baseline="-25000" dirty="0"/>
              <a:t>op</a:t>
            </a:r>
            <a:r>
              <a:rPr lang="en-US" sz="2000" b="1" dirty="0">
                <a:solidFill>
                  <a:srgbClr val="0000E6"/>
                </a:solidFill>
              </a:rPr>
              <a:t> </a:t>
            </a:r>
            <a:r>
              <a:rPr lang="en-US" sz="2000" b="1" dirty="0"/>
              <a:t>= 77K (under investigation)</a:t>
            </a:r>
          </a:p>
          <a:p>
            <a:endParaRPr lang="en-US" sz="2000" b="1" dirty="0"/>
          </a:p>
          <a:p>
            <a:r>
              <a:rPr lang="en-US" sz="2000" b="1" dirty="0"/>
              <a:t>The critical current density of the superconducting wire or tape</a:t>
            </a:r>
          </a:p>
          <a:p>
            <a:r>
              <a:rPr lang="en-US" sz="2000" b="1" dirty="0"/>
              <a:t>as a function of </a:t>
            </a:r>
            <a:r>
              <a:rPr lang="en-US" sz="2000" b="1" i="1" dirty="0" err="1"/>
              <a:t>fluence</a:t>
            </a:r>
            <a:r>
              <a:rPr lang="en-US" sz="2000" b="1" i="1" dirty="0"/>
              <a:t> </a:t>
            </a:r>
            <a:r>
              <a:rPr lang="en-US" sz="2000" b="1" dirty="0"/>
              <a:t>and</a:t>
            </a:r>
            <a:r>
              <a:rPr lang="en-US" sz="2000" b="1" i="1" dirty="0"/>
              <a:t> energy:</a:t>
            </a:r>
          </a:p>
          <a:p>
            <a:r>
              <a:rPr lang="en-US" sz="2000" b="1" i="1" dirty="0"/>
              <a:t>	</a:t>
            </a:r>
            <a:r>
              <a:rPr lang="en-US" sz="2000" b="1" i="1" dirty="0">
                <a:solidFill>
                  <a:srgbClr val="0000E6"/>
                </a:solidFill>
              </a:rPr>
              <a:t>neutrons	</a:t>
            </a:r>
            <a:r>
              <a:rPr lang="en-US" sz="2000" b="1" dirty="0"/>
              <a:t>most known data	≤ 14 </a:t>
            </a:r>
            <a:r>
              <a:rPr lang="en-US" sz="2000" b="1" dirty="0" err="1"/>
              <a:t>MeV</a:t>
            </a:r>
            <a:endParaRPr lang="en-US" sz="2000" b="1" dirty="0"/>
          </a:p>
          <a:p>
            <a:r>
              <a:rPr lang="en-US" sz="2000" b="1" i="1" dirty="0">
                <a:solidFill>
                  <a:srgbClr val="0000E6"/>
                </a:solidFill>
              </a:rPr>
              <a:t>	protons	</a:t>
            </a:r>
            <a:r>
              <a:rPr lang="en-US" sz="2000" b="1" dirty="0"/>
              <a:t>few data on Nb</a:t>
            </a:r>
            <a:r>
              <a:rPr lang="en-US" sz="2000" b="1" baseline="-25000" dirty="0"/>
              <a:t>3</a:t>
            </a:r>
            <a:r>
              <a:rPr lang="en-US" sz="2000" b="1" dirty="0"/>
              <a:t>Sn	≤ 2 </a:t>
            </a:r>
            <a:r>
              <a:rPr lang="en-US" sz="2000" b="1" dirty="0" err="1"/>
              <a:t>MeV</a:t>
            </a:r>
            <a:endParaRPr lang="en-US" sz="2000" b="1" dirty="0"/>
          </a:p>
          <a:p>
            <a:r>
              <a:rPr lang="en-US" sz="2000" b="1" i="1" dirty="0">
                <a:solidFill>
                  <a:srgbClr val="0000E6"/>
                </a:solidFill>
              </a:rPr>
              <a:t>	</a:t>
            </a:r>
            <a:r>
              <a:rPr lang="en-US" sz="2000" b="1" i="1" dirty="0" err="1">
                <a:solidFill>
                  <a:srgbClr val="0000E6"/>
                </a:solidFill>
              </a:rPr>
              <a:t>pions</a:t>
            </a:r>
            <a:r>
              <a:rPr lang="en-US" sz="2000" b="1" i="1" dirty="0">
                <a:solidFill>
                  <a:srgbClr val="0000E6"/>
                </a:solidFill>
              </a:rPr>
              <a:t>		</a:t>
            </a:r>
            <a:r>
              <a:rPr lang="en-US" sz="2000" b="1" dirty="0"/>
              <a:t>unknown</a:t>
            </a:r>
          </a:p>
          <a:p>
            <a:r>
              <a:rPr lang="en-US" sz="2000" b="1" i="1" dirty="0">
                <a:solidFill>
                  <a:srgbClr val="0000E6"/>
                </a:solidFill>
              </a:rPr>
              <a:t>	electrons	</a:t>
            </a:r>
            <a:r>
              <a:rPr lang="en-US" sz="2000" b="1" dirty="0"/>
              <a:t>superconductor: small effects expected*) </a:t>
            </a:r>
          </a:p>
          <a:p>
            <a:r>
              <a:rPr lang="en-US" sz="2000" b="1" i="1" dirty="0">
                <a:solidFill>
                  <a:srgbClr val="0000E6"/>
                </a:solidFill>
              </a:rPr>
              <a:t>	photons	</a:t>
            </a:r>
            <a:r>
              <a:rPr lang="en-US" sz="2000" b="1" dirty="0"/>
              <a:t>superconductor: small effects expected*)</a:t>
            </a:r>
            <a:endParaRPr lang="en-US" sz="2000" b="1" i="1" dirty="0">
              <a:solidFill>
                <a:srgbClr val="0000E6"/>
              </a:solidFill>
            </a:endParaRPr>
          </a:p>
          <a:p>
            <a:endParaRPr lang="en-US" sz="2000" b="1" i="1" dirty="0"/>
          </a:p>
          <a:p>
            <a:r>
              <a:rPr lang="en-US" sz="2000" b="1" i="1" dirty="0"/>
              <a:t>	*) </a:t>
            </a:r>
            <a:r>
              <a:rPr lang="en-US" sz="2000" b="1" dirty="0"/>
              <a:t>OK for ≤ 2 </a:t>
            </a:r>
            <a:r>
              <a:rPr lang="en-US" sz="2000" b="1" dirty="0" err="1"/>
              <a:t>MeV</a:t>
            </a:r>
            <a:r>
              <a:rPr lang="en-US" sz="2000" b="1" dirty="0"/>
              <a:t>. Unknown for 100 </a:t>
            </a:r>
            <a:r>
              <a:rPr lang="en-US" sz="2000" b="1" dirty="0" err="1"/>
              <a:t>MeV</a:t>
            </a:r>
            <a:endParaRPr lang="en-US" sz="2000" b="1" dirty="0"/>
          </a:p>
        </p:txBody>
      </p:sp>
      <p:grpSp>
        <p:nvGrpSpPr>
          <p:cNvPr id="5" name="Gruppo 11"/>
          <p:cNvGrpSpPr>
            <a:grpSpLocks/>
          </p:cNvGrpSpPr>
          <p:nvPr/>
        </p:nvGrpSpPr>
        <p:grpSpPr bwMode="auto">
          <a:xfrm>
            <a:off x="323850" y="1268414"/>
            <a:ext cx="8497888" cy="215900"/>
            <a:chOff x="395536" y="1484784"/>
            <a:chExt cx="8496944" cy="216024"/>
          </a:xfrm>
        </p:grpSpPr>
        <p:sp>
          <p:nvSpPr>
            <p:cNvPr id="6" name="Freccia a destra 5"/>
            <p:cNvSpPr/>
            <p:nvPr/>
          </p:nvSpPr>
          <p:spPr>
            <a:xfrm>
              <a:off x="395536" y="1484784"/>
              <a:ext cx="2807976" cy="216024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7" name="Freccia a destra 6"/>
            <p:cNvSpPr/>
            <p:nvPr/>
          </p:nvSpPr>
          <p:spPr>
            <a:xfrm rot="10800000">
              <a:off x="7452777" y="1484784"/>
              <a:ext cx="1439703" cy="216024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</p:grpSp>
      <p:grpSp>
        <p:nvGrpSpPr>
          <p:cNvPr id="8" name="Gruppo 15"/>
          <p:cNvGrpSpPr>
            <a:grpSpLocks/>
          </p:cNvGrpSpPr>
          <p:nvPr/>
        </p:nvGrpSpPr>
        <p:grpSpPr bwMode="auto">
          <a:xfrm>
            <a:off x="323850" y="2276475"/>
            <a:ext cx="8569325" cy="215900"/>
            <a:chOff x="395536" y="2492896"/>
            <a:chExt cx="8568952" cy="216024"/>
          </a:xfrm>
        </p:grpSpPr>
        <p:sp>
          <p:nvSpPr>
            <p:cNvPr id="9" name="Freccia a destra 8"/>
            <p:cNvSpPr/>
            <p:nvPr/>
          </p:nvSpPr>
          <p:spPr>
            <a:xfrm>
              <a:off x="395536" y="2492896"/>
              <a:ext cx="2808166" cy="216024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0" name="Freccia a destra 9"/>
            <p:cNvSpPr/>
            <p:nvPr/>
          </p:nvSpPr>
          <p:spPr>
            <a:xfrm rot="10800000">
              <a:off x="8172360" y="2492896"/>
              <a:ext cx="792128" cy="216024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</p:grpSp>
      <p:sp>
        <p:nvSpPr>
          <p:cNvPr id="11" name="CasellaDiTesto 10"/>
          <p:cNvSpPr txBox="1">
            <a:spLocks noChangeArrowheads="1"/>
          </p:cNvSpPr>
          <p:nvPr/>
        </p:nvSpPr>
        <p:spPr bwMode="auto">
          <a:xfrm>
            <a:off x="1116013" y="3644900"/>
            <a:ext cx="6624637" cy="900113"/>
          </a:xfrm>
          <a:prstGeom prst="rect">
            <a:avLst/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it-IT"/>
          </a:p>
        </p:txBody>
      </p:sp>
      <p:sp>
        <p:nvSpPr>
          <p:cNvPr id="12" name="CasellaDiTesto 4"/>
          <p:cNvSpPr txBox="1">
            <a:spLocks noChangeArrowheads="1"/>
          </p:cNvSpPr>
          <p:nvPr/>
        </p:nvSpPr>
        <p:spPr bwMode="auto">
          <a:xfrm>
            <a:off x="2195513" y="5876925"/>
            <a:ext cx="4248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dirty="0" err="1"/>
              <a:t>From</a:t>
            </a:r>
            <a:r>
              <a:rPr lang="it-IT" dirty="0"/>
              <a:t> R. </a:t>
            </a:r>
            <a:r>
              <a:rPr lang="it-IT" dirty="0" err="1"/>
              <a:t>Flukiger</a:t>
            </a:r>
            <a:r>
              <a:rPr lang="it-IT" dirty="0"/>
              <a:t> </a:t>
            </a:r>
            <a:r>
              <a:rPr lang="it-IT" dirty="0" smtClean="0"/>
              <a:t>WAMSDO 2011 </a:t>
            </a:r>
            <a:r>
              <a:rPr lang="it-IT" dirty="0" err="1"/>
              <a:t>addressing</a:t>
            </a:r>
            <a:r>
              <a:rPr lang="it-IT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464024"/>
            <a:ext cx="8229600" cy="914400"/>
          </a:xfrm>
        </p:spPr>
        <p:txBody>
          <a:bodyPr/>
          <a:lstStyle/>
          <a:p>
            <a:pPr algn="ctr"/>
            <a:r>
              <a:rPr lang="it-IT" b="1" dirty="0" err="1" smtClean="0">
                <a:solidFill>
                  <a:srgbClr val="0070C0"/>
                </a:solidFill>
              </a:rPr>
              <a:t>Today</a:t>
            </a:r>
            <a:r>
              <a:rPr lang="it-IT" b="1" dirty="0" smtClean="0">
                <a:solidFill>
                  <a:srgbClr val="0070C0"/>
                </a:solidFill>
              </a:rPr>
              <a:t> status </a:t>
            </a:r>
            <a:endParaRPr lang="it-IT" b="1" dirty="0">
              <a:solidFill>
                <a:schemeClr val="tx1"/>
              </a:solidFill>
            </a:endParaRP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4F2A9495-9579-4111-944B-C59585E922B4}" type="slidenum">
              <a:rPr lang="it-IT" smtClean="0"/>
              <a:pPr>
                <a:defRPr/>
              </a:pPr>
              <a:t>7</a:t>
            </a:fld>
            <a:endParaRPr lang="it-IT"/>
          </a:p>
        </p:txBody>
      </p:sp>
      <p:sp>
        <p:nvSpPr>
          <p:cNvPr id="6" name="Rettangolo 5"/>
          <p:cNvSpPr/>
          <p:nvPr/>
        </p:nvSpPr>
        <p:spPr>
          <a:xfrm>
            <a:off x="457200" y="1378424"/>
            <a:ext cx="8351838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800" dirty="0">
                <a:latin typeface="+mn-lt"/>
              </a:rPr>
              <a:t>• Create the material library (MgB</a:t>
            </a:r>
            <a:r>
              <a:rPr lang="en-US" sz="2800" baseline="-25000" dirty="0">
                <a:latin typeface="+mn-lt"/>
              </a:rPr>
              <a:t>2</a:t>
            </a:r>
            <a:r>
              <a:rPr lang="en-US" sz="2800" dirty="0">
                <a:latin typeface="+mn-lt"/>
              </a:rPr>
              <a:t>, BSCCO, YBCCO etc) 	</a:t>
            </a:r>
            <a:r>
              <a:rPr lang="en-US" dirty="0">
                <a:latin typeface="+mn-lt"/>
              </a:rPr>
              <a:t>with the correct isotopic composition etc. etc…… </a:t>
            </a:r>
            <a:r>
              <a:rPr lang="en-US" sz="2400" b="1" dirty="0" smtClean="0">
                <a:solidFill>
                  <a:srgbClr val="FF0000"/>
                </a:solidFill>
                <a:latin typeface="+mn-lt"/>
              </a:rPr>
              <a:t>IN </a:t>
            </a:r>
            <a:r>
              <a:rPr lang="en-US" sz="2400" b="1" dirty="0">
                <a:solidFill>
                  <a:srgbClr val="FF0000"/>
                </a:solidFill>
                <a:latin typeface="+mn-lt"/>
              </a:rPr>
              <a:t>PROGRESS</a:t>
            </a:r>
            <a:endParaRPr lang="it-IT" sz="2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900113" y="4437063"/>
            <a:ext cx="6696075" cy="1692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800" dirty="0">
                <a:latin typeface="+mn-lt"/>
              </a:rPr>
              <a:t>• Create the FLUKA geometry for the SC links 	</a:t>
            </a:r>
            <a:r>
              <a:rPr lang="en-US" sz="2000" dirty="0">
                <a:latin typeface="+mn-lt"/>
              </a:rPr>
              <a:t>(waiting for input from CERN)</a:t>
            </a:r>
          </a:p>
          <a:p>
            <a:pPr>
              <a:buFont typeface="Arial" charset="0"/>
              <a:buNone/>
              <a:defRPr/>
            </a:pPr>
            <a:endParaRPr lang="en-US" sz="2000" dirty="0">
              <a:latin typeface="+mn-lt"/>
            </a:endParaRPr>
          </a:p>
          <a:p>
            <a:pPr>
              <a:buFont typeface="Arial" charset="0"/>
              <a:buNone/>
              <a:defRPr/>
            </a:pPr>
            <a:r>
              <a:rPr lang="en-US" sz="2800" dirty="0">
                <a:latin typeface="+mn-lt"/>
              </a:rPr>
              <a:t>   A tentative layout is necessary  </a:t>
            </a:r>
            <a:endParaRPr lang="it-IT" dirty="0">
              <a:latin typeface="+mn-lt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611188" y="2781300"/>
            <a:ext cx="8351837" cy="12620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800" dirty="0">
                <a:latin typeface="+mn-lt"/>
              </a:rPr>
              <a:t>• Academic exercise of evaluating a n beam effect on MgB</a:t>
            </a:r>
            <a:r>
              <a:rPr lang="en-US" sz="2800" baseline="-25000" dirty="0">
                <a:latin typeface="+mn-lt"/>
              </a:rPr>
              <a:t>2</a:t>
            </a:r>
            <a:r>
              <a:rPr lang="en-US" sz="2800" dirty="0">
                <a:latin typeface="+mn-lt"/>
              </a:rPr>
              <a:t> with </a:t>
            </a:r>
            <a:r>
              <a:rPr lang="en-US" sz="2800" baseline="30000" dirty="0">
                <a:latin typeface="+mn-lt"/>
              </a:rPr>
              <a:t>10</a:t>
            </a:r>
            <a:r>
              <a:rPr lang="en-US" sz="2800" dirty="0">
                <a:latin typeface="+mn-lt"/>
              </a:rPr>
              <a:t>B, </a:t>
            </a:r>
            <a:r>
              <a:rPr lang="en-US" sz="2800" baseline="30000" dirty="0">
                <a:latin typeface="+mn-lt"/>
              </a:rPr>
              <a:t>11</a:t>
            </a:r>
            <a:r>
              <a:rPr lang="en-US" sz="2800" dirty="0">
                <a:latin typeface="+mn-lt"/>
              </a:rPr>
              <a:t>B and </a:t>
            </a:r>
            <a:r>
              <a:rPr lang="en-US" sz="2800" baseline="30000" dirty="0" err="1">
                <a:latin typeface="+mn-lt"/>
              </a:rPr>
              <a:t>nat</a:t>
            </a:r>
            <a:r>
              <a:rPr lang="en-US" sz="2800" dirty="0" err="1">
                <a:latin typeface="+mn-lt"/>
              </a:rPr>
              <a:t>B</a:t>
            </a:r>
            <a:r>
              <a:rPr lang="en-US" sz="2800" dirty="0">
                <a:latin typeface="+mn-lt"/>
              </a:rPr>
              <a:t>     </a:t>
            </a:r>
            <a:r>
              <a:rPr lang="en-US" sz="2400" b="1" dirty="0">
                <a:solidFill>
                  <a:srgbClr val="FF0000"/>
                </a:solidFill>
                <a:latin typeface="+mn-lt"/>
              </a:rPr>
              <a:t>IN PROGRESS </a:t>
            </a:r>
            <a:r>
              <a:rPr lang="en-US" sz="2000" dirty="0">
                <a:latin typeface="+mn-lt"/>
              </a:rPr>
              <a:t>(B10 data already presented at the June meeting see next slides)</a:t>
            </a:r>
            <a:endParaRPr lang="it-IT" sz="2000" dirty="0">
              <a:latin typeface="+mn-lt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4421875" y="4043363"/>
            <a:ext cx="4094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1639509" y="485872"/>
            <a:ext cx="5564732" cy="8925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4000" b="1" dirty="0" err="1" smtClean="0">
                <a:solidFill>
                  <a:srgbClr val="0070C0"/>
                </a:solidFill>
              </a:rPr>
              <a:t>Yesterday</a:t>
            </a:r>
            <a:r>
              <a:rPr lang="it-IT" sz="4000" b="1" dirty="0" smtClean="0">
                <a:solidFill>
                  <a:srgbClr val="0070C0"/>
                </a:solidFill>
              </a:rPr>
              <a:t> status</a:t>
            </a:r>
            <a:endParaRPr lang="it-IT" sz="1200" b="1" dirty="0" smtClean="0">
              <a:solidFill>
                <a:srgbClr val="0070C0"/>
              </a:solidFill>
            </a:endParaRPr>
          </a:p>
          <a:p>
            <a:pPr algn="ctr"/>
            <a:r>
              <a:rPr lang="it-IT" sz="1200" dirty="0" smtClean="0"/>
              <a:t>As </a:t>
            </a:r>
            <a:r>
              <a:rPr lang="it-IT" sz="1200" dirty="0" err="1" smtClean="0"/>
              <a:t>presented</a:t>
            </a:r>
            <a:r>
              <a:rPr lang="it-IT" sz="1200" dirty="0" smtClean="0"/>
              <a:t> at</a:t>
            </a:r>
            <a:r>
              <a:rPr lang="it-IT" sz="1200" b="1" dirty="0" smtClean="0"/>
              <a:t> </a:t>
            </a:r>
            <a:r>
              <a:rPr lang="en-US" sz="1200" dirty="0" err="1" smtClean="0"/>
              <a:t>HiLumi</a:t>
            </a:r>
            <a:r>
              <a:rPr lang="en-US" sz="1200" dirty="0" smtClean="0"/>
              <a:t> LHC Extended Steering Committee     CERN 23</a:t>
            </a:r>
            <a:r>
              <a:rPr lang="en-US" sz="1200" baseline="30000" dirty="0" smtClean="0"/>
              <a:t>rd</a:t>
            </a:r>
            <a:r>
              <a:rPr lang="en-US" sz="1200" dirty="0" smtClean="0"/>
              <a:t> July 2012</a:t>
            </a:r>
            <a:endParaRPr lang="it-IT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allAtOnce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464024"/>
            <a:ext cx="8229600" cy="914400"/>
          </a:xfrm>
        </p:spPr>
        <p:txBody>
          <a:bodyPr/>
          <a:lstStyle/>
          <a:p>
            <a:pPr algn="ctr"/>
            <a:r>
              <a:rPr lang="it-IT" b="1" dirty="0" err="1" smtClean="0">
                <a:solidFill>
                  <a:srgbClr val="0070C0"/>
                </a:solidFill>
              </a:rPr>
              <a:t>Today</a:t>
            </a:r>
            <a:r>
              <a:rPr lang="it-IT" b="1" dirty="0" smtClean="0">
                <a:solidFill>
                  <a:srgbClr val="0070C0"/>
                </a:solidFill>
              </a:rPr>
              <a:t> status </a:t>
            </a:r>
            <a:endParaRPr lang="it-IT" b="1" dirty="0">
              <a:solidFill>
                <a:srgbClr val="0070C0"/>
              </a:solidFill>
            </a:endParaRP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4F2A9495-9579-4111-944B-C59585E922B4}" type="slidenum">
              <a:rPr lang="it-IT" smtClean="0"/>
              <a:pPr>
                <a:defRPr/>
              </a:pPr>
              <a:t>8</a:t>
            </a:fld>
            <a:endParaRPr lang="it-IT"/>
          </a:p>
        </p:txBody>
      </p:sp>
      <p:sp>
        <p:nvSpPr>
          <p:cNvPr id="6" name="Rettangolo 5"/>
          <p:cNvSpPr/>
          <p:nvPr/>
        </p:nvSpPr>
        <p:spPr>
          <a:xfrm>
            <a:off x="457200" y="1378424"/>
            <a:ext cx="8351838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800" dirty="0">
                <a:latin typeface="+mn-lt"/>
              </a:rPr>
              <a:t>• Create the material library (MgB</a:t>
            </a:r>
            <a:r>
              <a:rPr lang="en-US" sz="2800" baseline="-25000" dirty="0">
                <a:latin typeface="+mn-lt"/>
              </a:rPr>
              <a:t>2</a:t>
            </a:r>
            <a:r>
              <a:rPr lang="en-US" sz="2800" dirty="0">
                <a:latin typeface="+mn-lt"/>
              </a:rPr>
              <a:t>, BSCCO, YBCCO etc) 	</a:t>
            </a:r>
            <a:r>
              <a:rPr lang="en-US" dirty="0">
                <a:latin typeface="+mn-lt"/>
              </a:rPr>
              <a:t>with the correct isotopic composition etc. etc…… </a:t>
            </a:r>
            <a:r>
              <a:rPr lang="en-US" sz="2400" b="1" dirty="0" smtClean="0">
                <a:solidFill>
                  <a:srgbClr val="FF0000"/>
                </a:solidFill>
                <a:latin typeface="+mn-lt"/>
              </a:rPr>
              <a:t>STILL IN </a:t>
            </a:r>
            <a:r>
              <a:rPr lang="en-US" sz="2400" b="1" dirty="0">
                <a:solidFill>
                  <a:srgbClr val="FF0000"/>
                </a:solidFill>
                <a:latin typeface="+mn-lt"/>
              </a:rPr>
              <a:t>PROGRESS</a:t>
            </a:r>
            <a:endParaRPr lang="it-IT" sz="2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900113" y="4135272"/>
            <a:ext cx="6696075" cy="169277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800" dirty="0">
                <a:latin typeface="+mn-lt"/>
              </a:rPr>
              <a:t>• Create the FLUKA geometry for the SC links 	</a:t>
            </a:r>
            <a:r>
              <a:rPr lang="en-US" sz="2000" dirty="0" smtClean="0">
                <a:latin typeface="+mn-lt"/>
              </a:rPr>
              <a:t>(</a:t>
            </a:r>
            <a:r>
              <a:rPr lang="en-US" sz="2000" dirty="0" smtClean="0">
                <a:solidFill>
                  <a:srgbClr val="FF0000"/>
                </a:solidFill>
              </a:rPr>
              <a:t>Received</a:t>
            </a:r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input from </a:t>
            </a:r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CERN : </a:t>
            </a:r>
            <a:r>
              <a:rPr lang="en-US" sz="2000" b="1" dirty="0" smtClean="0">
                <a:solidFill>
                  <a:srgbClr val="FF0000"/>
                </a:solidFill>
              </a:rPr>
              <a:t>IN PROGRESS</a:t>
            </a:r>
            <a:r>
              <a:rPr lang="en-US" sz="2000" dirty="0" smtClean="0">
                <a:latin typeface="+mn-lt"/>
              </a:rPr>
              <a:t> )</a:t>
            </a:r>
            <a:endParaRPr lang="en-US" sz="2000" dirty="0">
              <a:latin typeface="+mn-lt"/>
            </a:endParaRPr>
          </a:p>
          <a:p>
            <a:pPr>
              <a:buFont typeface="Arial" charset="0"/>
              <a:buNone/>
              <a:defRPr/>
            </a:pPr>
            <a:endParaRPr lang="en-US" sz="2000" dirty="0">
              <a:latin typeface="+mn-lt"/>
            </a:endParaRPr>
          </a:p>
          <a:p>
            <a:pPr>
              <a:buFont typeface="Arial" charset="0"/>
              <a:buNone/>
              <a:defRPr/>
            </a:pPr>
            <a:r>
              <a:rPr lang="en-US" sz="2800" dirty="0">
                <a:latin typeface="+mn-lt"/>
              </a:rPr>
              <a:t>   A tentative layout is </a:t>
            </a:r>
            <a:r>
              <a:rPr lang="en-US" sz="2800" dirty="0" smtClean="0">
                <a:latin typeface="+mn-lt"/>
              </a:rPr>
              <a:t>necessary </a:t>
            </a:r>
            <a:r>
              <a:rPr lang="en-US" sz="2000" b="1" dirty="0" smtClean="0">
                <a:solidFill>
                  <a:srgbClr val="FF0000"/>
                </a:solidFill>
              </a:rPr>
              <a:t>: IN PROGRESS</a:t>
            </a:r>
            <a:r>
              <a:rPr lang="en-US" sz="2000" dirty="0" smtClean="0">
                <a:latin typeface="+mn-lt"/>
              </a:rPr>
              <a:t>  </a:t>
            </a:r>
            <a:endParaRPr lang="it-IT" sz="2000" dirty="0">
              <a:latin typeface="+mn-lt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611188" y="2781300"/>
            <a:ext cx="8351837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800" dirty="0">
                <a:latin typeface="+mn-lt"/>
              </a:rPr>
              <a:t>• Academic exercise of evaluating a n beam effect on MgB</a:t>
            </a:r>
            <a:r>
              <a:rPr lang="en-US" sz="2800" baseline="-25000" dirty="0">
                <a:latin typeface="+mn-lt"/>
              </a:rPr>
              <a:t>2</a:t>
            </a:r>
            <a:r>
              <a:rPr lang="en-US" sz="2800" dirty="0">
                <a:latin typeface="+mn-lt"/>
              </a:rPr>
              <a:t> with </a:t>
            </a:r>
            <a:r>
              <a:rPr lang="en-US" sz="2800" baseline="30000" dirty="0">
                <a:latin typeface="+mn-lt"/>
              </a:rPr>
              <a:t>10</a:t>
            </a:r>
            <a:r>
              <a:rPr lang="en-US" sz="2800" dirty="0">
                <a:latin typeface="+mn-lt"/>
              </a:rPr>
              <a:t>B, </a:t>
            </a:r>
            <a:r>
              <a:rPr lang="en-US" sz="2800" baseline="30000" dirty="0">
                <a:latin typeface="+mn-lt"/>
              </a:rPr>
              <a:t>11</a:t>
            </a:r>
            <a:r>
              <a:rPr lang="en-US" sz="2800" dirty="0">
                <a:latin typeface="+mn-lt"/>
              </a:rPr>
              <a:t>B and </a:t>
            </a:r>
            <a:r>
              <a:rPr lang="en-US" sz="2800" baseline="30000" dirty="0" err="1">
                <a:latin typeface="+mn-lt"/>
              </a:rPr>
              <a:t>nat</a:t>
            </a:r>
            <a:r>
              <a:rPr lang="en-US" sz="2800" dirty="0" err="1">
                <a:latin typeface="+mn-lt"/>
              </a:rPr>
              <a:t>B</a:t>
            </a:r>
            <a:r>
              <a:rPr lang="en-US" sz="2800" dirty="0">
                <a:latin typeface="+mn-lt"/>
              </a:rPr>
              <a:t>     </a:t>
            </a:r>
            <a:r>
              <a:rPr lang="en-US" sz="2400" b="1" dirty="0" smtClean="0">
                <a:solidFill>
                  <a:srgbClr val="FF0000"/>
                </a:solidFill>
              </a:rPr>
              <a:t>DONE</a:t>
            </a:r>
            <a:r>
              <a:rPr lang="en-US" sz="2400" b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000" dirty="0" smtClean="0">
                <a:latin typeface="+mn-lt"/>
              </a:rPr>
              <a:t>(results in the next slides)</a:t>
            </a:r>
            <a:endParaRPr lang="it-IT" sz="2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 err="1" smtClean="0">
                <a:solidFill>
                  <a:srgbClr val="0070C0"/>
                </a:solidFill>
              </a:rPr>
              <a:t>Neutrons</a:t>
            </a:r>
            <a:r>
              <a:rPr lang="it-IT" b="1" dirty="0" smtClean="0">
                <a:solidFill>
                  <a:srgbClr val="0070C0"/>
                </a:solidFill>
              </a:rPr>
              <a:t> on MgB</a:t>
            </a:r>
            <a:r>
              <a:rPr lang="it-IT" b="1" baseline="-25000" dirty="0" smtClean="0">
                <a:solidFill>
                  <a:srgbClr val="0070C0"/>
                </a:solidFill>
              </a:rPr>
              <a:t>2</a:t>
            </a:r>
            <a:endParaRPr lang="it-IT" b="1" baseline="-25000" dirty="0">
              <a:solidFill>
                <a:srgbClr val="0070C0"/>
              </a:solidFill>
            </a:endParaRPr>
          </a:p>
        </p:txBody>
      </p:sp>
      <p:grpSp>
        <p:nvGrpSpPr>
          <p:cNvPr id="4" name="Gruppo 6"/>
          <p:cNvGrpSpPr>
            <a:grpSpLocks/>
          </p:cNvGrpSpPr>
          <p:nvPr/>
        </p:nvGrpSpPr>
        <p:grpSpPr bwMode="auto">
          <a:xfrm>
            <a:off x="315510" y="1189038"/>
            <a:ext cx="4537075" cy="2447925"/>
            <a:chOff x="0" y="714375"/>
            <a:chExt cx="9144000" cy="5751513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714375"/>
              <a:ext cx="9144000" cy="5751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ZoneTexte 9"/>
            <p:cNvSpPr txBox="1">
              <a:spLocks noChangeArrowheads="1"/>
            </p:cNvSpPr>
            <p:nvPr/>
          </p:nvSpPr>
          <p:spPr bwMode="auto">
            <a:xfrm>
              <a:off x="2395881" y="3071813"/>
              <a:ext cx="2461871" cy="795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CH" sz="1600" b="1"/>
                <a:t>Neutrons</a:t>
              </a:r>
              <a:endParaRPr lang="fr-FR" sz="1600" b="1"/>
            </a:p>
          </p:txBody>
        </p:sp>
      </p:grpSp>
      <p:sp>
        <p:nvSpPr>
          <p:cNvPr id="7" name="CasellaDiTesto 6"/>
          <p:cNvSpPr txBox="1"/>
          <p:nvPr/>
        </p:nvSpPr>
        <p:spPr>
          <a:xfrm>
            <a:off x="4852585" y="1869231"/>
            <a:ext cx="35680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Neutron</a:t>
            </a:r>
            <a:r>
              <a:rPr lang="it-IT" dirty="0" smtClean="0"/>
              <a:t> </a:t>
            </a:r>
            <a:r>
              <a:rPr lang="it-IT" dirty="0" err="1" smtClean="0"/>
              <a:t>spectra</a:t>
            </a:r>
            <a:r>
              <a:rPr lang="it-IT" dirty="0" smtClean="0"/>
              <a:t> in the </a:t>
            </a:r>
            <a:r>
              <a:rPr lang="it-IT" dirty="0" err="1" smtClean="0"/>
              <a:t>coil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the </a:t>
            </a:r>
            <a:r>
              <a:rPr lang="it-IT" dirty="0" err="1" smtClean="0"/>
              <a:t>insertion</a:t>
            </a:r>
            <a:r>
              <a:rPr lang="it-IT" dirty="0" smtClean="0"/>
              <a:t> </a:t>
            </a:r>
            <a:r>
              <a:rPr lang="it-IT" dirty="0" err="1" smtClean="0"/>
              <a:t>quadrupole</a:t>
            </a:r>
            <a:r>
              <a:rPr lang="it-IT" dirty="0" smtClean="0"/>
              <a:t> </a:t>
            </a:r>
            <a:r>
              <a:rPr lang="it-IT" dirty="0" err="1" smtClean="0"/>
              <a:t>for</a:t>
            </a:r>
            <a:r>
              <a:rPr lang="it-IT" dirty="0" smtClean="0"/>
              <a:t> </a:t>
            </a:r>
            <a:r>
              <a:rPr lang="it-IT" dirty="0" err="1" smtClean="0"/>
              <a:t>different</a:t>
            </a:r>
            <a:r>
              <a:rPr lang="it-IT" dirty="0" smtClean="0"/>
              <a:t> </a:t>
            </a:r>
            <a:r>
              <a:rPr lang="it-IT" dirty="0" err="1" smtClean="0"/>
              <a:t>apertures</a:t>
            </a:r>
            <a:r>
              <a:rPr lang="it-IT" dirty="0" smtClean="0"/>
              <a:t> (</a:t>
            </a:r>
            <a:r>
              <a:rPr lang="it-IT" dirty="0" err="1" smtClean="0"/>
              <a:t>F.Cerutti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805218" y="3807725"/>
            <a:ext cx="739708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 err="1" smtClean="0"/>
              <a:t>For</a:t>
            </a:r>
            <a:r>
              <a:rPr lang="it-IT" sz="3200" dirty="0" smtClean="0"/>
              <a:t> the </a:t>
            </a:r>
            <a:r>
              <a:rPr lang="it-IT" sz="3200" dirty="0" err="1" smtClean="0"/>
              <a:t>problem</a:t>
            </a:r>
            <a:r>
              <a:rPr lang="it-IT" sz="3200" dirty="0" smtClean="0"/>
              <a:t> </a:t>
            </a:r>
            <a:r>
              <a:rPr lang="it-IT" sz="3200" dirty="0" err="1" smtClean="0"/>
              <a:t>of</a:t>
            </a:r>
            <a:r>
              <a:rPr lang="it-IT" sz="3200" dirty="0" smtClean="0"/>
              <a:t> the SC </a:t>
            </a:r>
            <a:r>
              <a:rPr lang="it-IT" sz="3200" dirty="0" err="1" smtClean="0"/>
              <a:t>links</a:t>
            </a:r>
            <a:r>
              <a:rPr lang="it-IT" sz="3200" dirty="0" smtClean="0"/>
              <a:t>, the </a:t>
            </a:r>
            <a:r>
              <a:rPr lang="it-IT" sz="3200" dirty="0" err="1" smtClean="0"/>
              <a:t>neutron</a:t>
            </a:r>
            <a:r>
              <a:rPr lang="it-IT" sz="3200" dirty="0" smtClean="0"/>
              <a:t> </a:t>
            </a:r>
            <a:r>
              <a:rPr lang="it-IT" sz="3200" dirty="0" err="1" smtClean="0"/>
              <a:t>spectra</a:t>
            </a:r>
            <a:r>
              <a:rPr lang="it-IT" sz="3200" dirty="0" smtClean="0"/>
              <a:t> </a:t>
            </a:r>
            <a:r>
              <a:rPr lang="it-IT" sz="3200" dirty="0" err="1" smtClean="0"/>
              <a:t>where</a:t>
            </a:r>
            <a:r>
              <a:rPr lang="it-IT" sz="3200" dirty="0" smtClean="0"/>
              <a:t> the </a:t>
            </a:r>
            <a:r>
              <a:rPr lang="it-IT" sz="3200" dirty="0" err="1" smtClean="0"/>
              <a:t>links</a:t>
            </a:r>
            <a:r>
              <a:rPr lang="it-IT" sz="3200" dirty="0" smtClean="0"/>
              <a:t> </a:t>
            </a:r>
            <a:r>
              <a:rPr lang="it-IT" sz="3200" dirty="0" err="1" smtClean="0"/>
              <a:t>will</a:t>
            </a:r>
            <a:r>
              <a:rPr lang="it-IT" sz="3200" dirty="0" smtClean="0"/>
              <a:t> </a:t>
            </a:r>
            <a:r>
              <a:rPr lang="it-IT" sz="3200" dirty="0" err="1" smtClean="0"/>
              <a:t>be</a:t>
            </a:r>
            <a:r>
              <a:rPr lang="it-IT" sz="3200" dirty="0" smtClean="0"/>
              <a:t> </a:t>
            </a:r>
            <a:r>
              <a:rPr lang="it-IT" sz="3200" dirty="0" err="1" smtClean="0"/>
              <a:t>located</a:t>
            </a:r>
            <a:r>
              <a:rPr lang="it-IT" sz="3200" dirty="0" smtClean="0"/>
              <a:t> (</a:t>
            </a:r>
            <a:r>
              <a:rPr lang="it-IT" sz="3200" dirty="0" err="1" smtClean="0"/>
              <a:t>Iron</a:t>
            </a:r>
            <a:r>
              <a:rPr lang="it-IT" sz="3200" dirty="0" smtClean="0"/>
              <a:t> </a:t>
            </a:r>
            <a:r>
              <a:rPr lang="it-IT" sz="3200" dirty="0" err="1" smtClean="0"/>
              <a:t>Yoke</a:t>
            </a:r>
            <a:r>
              <a:rPr lang="it-IT" sz="3200" dirty="0" smtClean="0"/>
              <a:t> and </a:t>
            </a:r>
            <a:r>
              <a:rPr lang="it-IT" sz="3200" dirty="0" err="1" smtClean="0"/>
              <a:t>outside</a:t>
            </a:r>
            <a:r>
              <a:rPr lang="it-IT" sz="3200" dirty="0" smtClean="0"/>
              <a:t> the </a:t>
            </a:r>
            <a:r>
              <a:rPr lang="it-IT" sz="3200" dirty="0" err="1" smtClean="0"/>
              <a:t>magnets</a:t>
            </a:r>
            <a:r>
              <a:rPr lang="it-IT" sz="3200" dirty="0" smtClean="0"/>
              <a:t>) </a:t>
            </a:r>
            <a:r>
              <a:rPr lang="it-IT" sz="3200" dirty="0" err="1" smtClean="0"/>
              <a:t>most</a:t>
            </a:r>
            <a:r>
              <a:rPr lang="it-IT" sz="3200" dirty="0" smtClean="0"/>
              <a:t> </a:t>
            </a:r>
            <a:r>
              <a:rPr lang="it-IT" sz="3200" dirty="0" err="1" smtClean="0"/>
              <a:t>of</a:t>
            </a:r>
            <a:r>
              <a:rPr lang="it-IT" sz="3200" dirty="0" smtClean="0"/>
              <a:t> the </a:t>
            </a:r>
            <a:r>
              <a:rPr lang="it-IT" sz="3200" dirty="0" err="1" smtClean="0"/>
              <a:t>neutrons</a:t>
            </a:r>
            <a:r>
              <a:rPr lang="it-IT" sz="3200" dirty="0" smtClean="0"/>
              <a:t> are </a:t>
            </a:r>
            <a:r>
              <a:rPr lang="it-IT" sz="3200" dirty="0" err="1" smtClean="0"/>
              <a:t>thermal</a:t>
            </a:r>
            <a:endParaRPr lang="it-IT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D553D58-F42B-43B9-BDA1-90638D0CBA0D}">
  <ds:schemaRefs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metadata/properties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1268</TotalTime>
  <Words>906</Words>
  <Application>Microsoft Office PowerPoint</Application>
  <PresentationFormat>Presentazione su schermo (4:3)</PresentationFormat>
  <Paragraphs>187</Paragraphs>
  <Slides>23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2</vt:i4>
      </vt:variant>
      <vt:variant>
        <vt:lpstr>Titoli diapositive</vt:lpstr>
      </vt:variant>
      <vt:variant>
        <vt:i4>23</vt:i4>
      </vt:variant>
    </vt:vector>
  </HeadingPairs>
  <TitlesOfParts>
    <vt:vector size="26" baseType="lpstr">
      <vt:lpstr>HiLumiLHC_PresentationTemplate</vt:lpstr>
      <vt:lpstr>Equation</vt:lpstr>
      <vt:lpstr>Microsoft Equation 3.0</vt:lpstr>
      <vt:lpstr>WP6.4 - Status of energy deposition studies. </vt:lpstr>
      <vt:lpstr>Outline</vt:lpstr>
      <vt:lpstr>Cold Powering via Superconducting Links</vt:lpstr>
      <vt:lpstr>Possible Material Solutions</vt:lpstr>
      <vt:lpstr>What do we know about HTC SC</vt:lpstr>
      <vt:lpstr>Presentazione standard di PowerPoint</vt:lpstr>
      <vt:lpstr>Today status </vt:lpstr>
      <vt:lpstr>Today status </vt:lpstr>
      <vt:lpstr>Neutrons on MgB2</vt:lpstr>
      <vt:lpstr>Presentazione standard di PowerPoint</vt:lpstr>
      <vt:lpstr>Presentazione standard di PowerPoint</vt:lpstr>
      <vt:lpstr>Neutrons on MgB2</vt:lpstr>
      <vt:lpstr>Energy Deposition </vt:lpstr>
      <vt:lpstr>Neutron Fluence</vt:lpstr>
      <vt:lpstr>Activation (at t=0)</vt:lpstr>
      <vt:lpstr>Activation (at t=3600 s) </vt:lpstr>
      <vt:lpstr>Residual Nuclei (at t=0 s) </vt:lpstr>
      <vt:lpstr>Displacement Per Atom</vt:lpstr>
      <vt:lpstr>B consumption</vt:lpstr>
      <vt:lpstr>Conclusions</vt:lpstr>
      <vt:lpstr>Perspectives</vt:lpstr>
      <vt:lpstr>Acknowledgment</vt:lpstr>
      <vt:lpstr>Presentazione standard di PowerPoint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Francesco Broggi</cp:lastModifiedBy>
  <cp:revision>118</cp:revision>
  <dcterms:created xsi:type="dcterms:W3CDTF">2011-12-13T14:40:13Z</dcterms:created>
  <dcterms:modified xsi:type="dcterms:W3CDTF">2012-11-12T13:41:06Z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